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59" r:id="rId5"/>
    <p:sldId id="260" r:id="rId6"/>
    <p:sldId id="262" r:id="rId7"/>
    <p:sldId id="261" r:id="rId8"/>
    <p:sldId id="264" r:id="rId9"/>
    <p:sldId id="263" r:id="rId10"/>
    <p:sldId id="265" r:id="rId11"/>
    <p:sldId id="267"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copo.dari" initials="j" lastIdx="1" clrIdx="0">
    <p:extLst>
      <p:ext uri="{19B8F6BF-5375-455C-9EA6-DF929625EA0E}">
        <p15:presenceInfo xmlns:p15="http://schemas.microsoft.com/office/powerpoint/2012/main" userId="S-1-5-21-2108946921-747703076-3937202906-10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87A51"/>
    <a:srgbClr val="7F7F7F"/>
    <a:srgbClr val="BFBFBF"/>
    <a:srgbClr val="FF0000"/>
    <a:srgbClr val="0066FF"/>
    <a:srgbClr val="33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8732" autoAdjust="0"/>
  </p:normalViewPr>
  <p:slideViewPr>
    <p:cSldViewPr snapToGrid="0">
      <p:cViewPr varScale="1">
        <p:scale>
          <a:sx n="88" d="100"/>
          <a:sy n="88" d="100"/>
        </p:scale>
        <p:origin x="403"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2C4BAA-FDFF-4810-BC92-00518CF37580}" type="datetimeFigureOut">
              <a:rPr lang="en-GB" smtClean="0"/>
              <a:t>24/04/2021</a:t>
            </a:fld>
            <a:endParaRPr lang="en-GB"/>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7D9EE8-C4B9-45A9-BFF4-79E77FFBF910}" type="slidenum">
              <a:rPr lang="en-GB" smtClean="0"/>
              <a:t>‹N›</a:t>
            </a:fld>
            <a:endParaRPr lang="en-GB"/>
          </a:p>
        </p:txBody>
      </p:sp>
    </p:spTree>
    <p:extLst>
      <p:ext uri="{BB962C8B-B14F-4D97-AF65-F5344CB8AC3E}">
        <p14:creationId xmlns:p14="http://schemas.microsoft.com/office/powerpoint/2010/main" val="3954014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Irrigation is a primary source of anthropogenic water consumption, but a detailed knowledge of the amounts of water actually applied for irrigation practices is generally missing worldwide.</a:t>
            </a:r>
          </a:p>
          <a:p>
            <a:r>
              <a:rPr lang="it-IT"/>
              <a:t>The remote sensing technology is useful to retrieve information about irrigation volumes. In this presentation, a method to retreive the volumes of water applied for irrigation by exploiting remote sensing soil moisture is presented.</a:t>
            </a:r>
            <a:endParaRPr lang="en-GB"/>
          </a:p>
        </p:txBody>
      </p:sp>
      <p:sp>
        <p:nvSpPr>
          <p:cNvPr id="4" name="Segnaposto numero diapositiva 3"/>
          <p:cNvSpPr>
            <a:spLocks noGrp="1"/>
          </p:cNvSpPr>
          <p:nvPr>
            <p:ph type="sldNum" sz="quarter" idx="5"/>
          </p:nvPr>
        </p:nvSpPr>
        <p:spPr/>
        <p:txBody>
          <a:bodyPr/>
          <a:lstStyle/>
          <a:p>
            <a:fld id="{577D9EE8-C4B9-45A9-BFF4-79E77FFBF910}" type="slidenum">
              <a:rPr lang="en-GB" smtClean="0"/>
              <a:t>2</a:t>
            </a:fld>
            <a:endParaRPr lang="en-GB"/>
          </a:p>
        </p:txBody>
      </p:sp>
    </p:spTree>
    <p:extLst>
      <p:ext uri="{BB962C8B-B14F-4D97-AF65-F5344CB8AC3E}">
        <p14:creationId xmlns:p14="http://schemas.microsoft.com/office/powerpoint/2010/main" val="3623235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We selected an intensely irrigated area located in the Northern-Eastern of Spain.</a:t>
            </a:r>
          </a:p>
          <a:p>
            <a:r>
              <a:rPr lang="it-IT"/>
              <a:t>Five pilot irrigation districts have been considered.</a:t>
            </a:r>
          </a:p>
          <a:p>
            <a:r>
              <a:rPr lang="it-IT"/>
              <a:t>The data about the volumes of water flowing through the irrigation canals (provided by the SAIH Ebro system and available at : http://www.saihebro.com/saihebro/index.php?url=/datos/canales network)  have been used as a benchmark.</a:t>
            </a:r>
            <a:endParaRPr lang="en-GB"/>
          </a:p>
        </p:txBody>
      </p:sp>
      <p:sp>
        <p:nvSpPr>
          <p:cNvPr id="4" name="Segnaposto numero diapositiva 3"/>
          <p:cNvSpPr>
            <a:spLocks noGrp="1"/>
          </p:cNvSpPr>
          <p:nvPr>
            <p:ph type="sldNum" sz="quarter" idx="5"/>
          </p:nvPr>
        </p:nvSpPr>
        <p:spPr/>
        <p:txBody>
          <a:bodyPr/>
          <a:lstStyle/>
          <a:p>
            <a:fld id="{577D9EE8-C4B9-45A9-BFF4-79E77FFBF910}" type="slidenum">
              <a:rPr lang="en-GB" smtClean="0"/>
              <a:t>3</a:t>
            </a:fld>
            <a:endParaRPr lang="en-GB"/>
          </a:p>
        </p:txBody>
      </p:sp>
    </p:spTree>
    <p:extLst>
      <p:ext uri="{BB962C8B-B14F-4D97-AF65-F5344CB8AC3E}">
        <p14:creationId xmlns:p14="http://schemas.microsoft.com/office/powerpoint/2010/main" val="3798338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The method used to estimate the irrigation amounts is an adapted version of the SM2RAIN algorithm. The method is based on the inversion of the soil water balance (1) and allows to estimate the total amount of water entering into the soil, i.e. rainfall plus irrigation. The method has been calibrated over a non-irrigated area, where the water entering into the soil is determined by rainfall only. Over this domain, the actual evapotranspiration has been modeled as the potential one multiplied by the available water content. For the irrigation estimates step the guidelines provided by the FAO 56 paper have been implemented into SM2RAIN for a proper modeling of the crop evapotranspiration.</a:t>
            </a:r>
            <a:endParaRPr lang="en-GB"/>
          </a:p>
        </p:txBody>
      </p:sp>
      <p:sp>
        <p:nvSpPr>
          <p:cNvPr id="4" name="Segnaposto numero diapositiva 3"/>
          <p:cNvSpPr>
            <a:spLocks noGrp="1"/>
          </p:cNvSpPr>
          <p:nvPr>
            <p:ph type="sldNum" sz="quarter" idx="5"/>
          </p:nvPr>
        </p:nvSpPr>
        <p:spPr/>
        <p:txBody>
          <a:bodyPr/>
          <a:lstStyle/>
          <a:p>
            <a:fld id="{577D9EE8-C4B9-45A9-BFF4-79E77FFBF910}" type="slidenum">
              <a:rPr lang="en-GB" smtClean="0"/>
              <a:t>4</a:t>
            </a:fld>
            <a:endParaRPr lang="en-GB"/>
          </a:p>
        </p:txBody>
      </p:sp>
    </p:spTree>
    <p:extLst>
      <p:ext uri="{BB962C8B-B14F-4D97-AF65-F5344CB8AC3E}">
        <p14:creationId xmlns:p14="http://schemas.microsoft.com/office/powerpoint/2010/main" val="1043057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In order to compute the crop coefficient, Kc, parametrizations based on optical data have been proposed. A kc dynamic both in space and time has been obtained (see the animation on the right). ET0 has been calculated according to the Penman-Monteith method.</a:t>
            </a:r>
            <a:endParaRPr lang="en-GB"/>
          </a:p>
        </p:txBody>
      </p:sp>
      <p:sp>
        <p:nvSpPr>
          <p:cNvPr id="4" name="Segnaposto numero diapositiva 3"/>
          <p:cNvSpPr>
            <a:spLocks noGrp="1"/>
          </p:cNvSpPr>
          <p:nvPr>
            <p:ph type="sldNum" sz="quarter" idx="5"/>
          </p:nvPr>
        </p:nvSpPr>
        <p:spPr/>
        <p:txBody>
          <a:bodyPr/>
          <a:lstStyle/>
          <a:p>
            <a:fld id="{577D9EE8-C4B9-45A9-BFF4-79E77FFBF910}" type="slidenum">
              <a:rPr lang="en-GB" smtClean="0"/>
              <a:t>5</a:t>
            </a:fld>
            <a:endParaRPr lang="en-GB"/>
          </a:p>
        </p:txBody>
      </p:sp>
    </p:spTree>
    <p:extLst>
      <p:ext uri="{BB962C8B-B14F-4D97-AF65-F5344CB8AC3E}">
        <p14:creationId xmlns:p14="http://schemas.microsoft.com/office/powerpoint/2010/main" val="2593825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Two experiments have been carried out; the first one exploits SMAP at 1 km soil moisture, disaggregated through the DISPATCH algorithm. The experiment covers the period from January 2016 to Semptember 2017. </a:t>
            </a:r>
          </a:p>
          <a:p>
            <a:r>
              <a:rPr lang="it-IT"/>
              <a:t>Right side: time series of the benchmark irrigation volumes (light grey shaded area), of the irrigation estimates (black line), and of the rainfall (blue bars).</a:t>
            </a:r>
          </a:p>
          <a:p>
            <a:r>
              <a:rPr lang="it-IT"/>
              <a:t>Bar chart: same kind of information but cumulated during 2016 and Januray-September 2017. The colors of the circles above the bars express the underestimates (red) or overestimates (blue).</a:t>
            </a:r>
          </a:p>
          <a:p>
            <a:r>
              <a:rPr lang="it-IT"/>
              <a:t>Over 4/5 of the pilot districts (all the distrcits except Pinyana) a good agreement is found.</a:t>
            </a:r>
            <a:endParaRPr lang="en-GB"/>
          </a:p>
        </p:txBody>
      </p:sp>
      <p:sp>
        <p:nvSpPr>
          <p:cNvPr id="4" name="Segnaposto numero diapositiva 3"/>
          <p:cNvSpPr>
            <a:spLocks noGrp="1"/>
          </p:cNvSpPr>
          <p:nvPr>
            <p:ph type="sldNum" sz="quarter" idx="5"/>
          </p:nvPr>
        </p:nvSpPr>
        <p:spPr/>
        <p:txBody>
          <a:bodyPr/>
          <a:lstStyle/>
          <a:p>
            <a:fld id="{577D9EE8-C4B9-45A9-BFF4-79E77FFBF910}" type="slidenum">
              <a:rPr lang="en-GB" smtClean="0"/>
              <a:t>6</a:t>
            </a:fld>
            <a:endParaRPr lang="en-GB"/>
          </a:p>
        </p:txBody>
      </p:sp>
    </p:spTree>
    <p:extLst>
      <p:ext uri="{BB962C8B-B14F-4D97-AF65-F5344CB8AC3E}">
        <p14:creationId xmlns:p14="http://schemas.microsoft.com/office/powerpoint/2010/main" val="1664802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Right side: time series of the cotributions of each SM2RAIN term.</a:t>
            </a:r>
          </a:p>
          <a:p>
            <a:r>
              <a:rPr lang="it-IT"/>
              <a:t>The evapotranspiration term plays the leading role in determining the SM2RAIN output; its contribution is higher than the direct one of soil moisture variation, but soil moisture also plays an indirect role that is difficult to be quantitatively assessed. In fact, soil moisture modulates the potential evapotranspiration (see time series in the left side referred to a control point located in the Urgell district).</a:t>
            </a:r>
            <a:endParaRPr lang="en-GB"/>
          </a:p>
        </p:txBody>
      </p:sp>
      <p:sp>
        <p:nvSpPr>
          <p:cNvPr id="4" name="Segnaposto numero diapositiva 3"/>
          <p:cNvSpPr>
            <a:spLocks noGrp="1"/>
          </p:cNvSpPr>
          <p:nvPr>
            <p:ph type="sldNum" sz="quarter" idx="5"/>
          </p:nvPr>
        </p:nvSpPr>
        <p:spPr/>
        <p:txBody>
          <a:bodyPr/>
          <a:lstStyle/>
          <a:p>
            <a:fld id="{577D9EE8-C4B9-45A9-BFF4-79E77FFBF910}" type="slidenum">
              <a:rPr lang="en-GB" smtClean="0"/>
              <a:t>7</a:t>
            </a:fld>
            <a:endParaRPr lang="en-GB"/>
          </a:p>
        </p:txBody>
      </p:sp>
    </p:spTree>
    <p:extLst>
      <p:ext uri="{BB962C8B-B14F-4D97-AF65-F5344CB8AC3E}">
        <p14:creationId xmlns:p14="http://schemas.microsoft.com/office/powerpoint/2010/main" val="25065188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The second experiment exploits SMOS at 1 km soil moisture (DISPATCH downscaled).</a:t>
            </a:r>
          </a:p>
          <a:p>
            <a:r>
              <a:rPr lang="it-IT"/>
              <a:t>Bar chart: SMOS-derived estimates (orange), SMAP-derived estimates (black), benchmark values (grey). The circles above the bars quantify the performances of the SMOS-derived estimates.</a:t>
            </a:r>
          </a:p>
          <a:p>
            <a:r>
              <a:rPr lang="it-IT"/>
              <a:t>When both the experiments are available, a good agreement is found. The exceptions are Urgell and Algerri Balaguer, where a RFI source affecting SMOS data has been identified (see fig. in the right side). Overall good performances of SMOS –derived estimates can be observed. For Pinyana the benchmark values for the years before 2016 are not available, but the similar performances between SMOS- and SMAP-derived estimates suggest that the difficulty in reproducing the actually occurred irrigation over this district is confirmed.</a:t>
            </a:r>
          </a:p>
        </p:txBody>
      </p:sp>
      <p:sp>
        <p:nvSpPr>
          <p:cNvPr id="4" name="Segnaposto numero diapositiva 3"/>
          <p:cNvSpPr>
            <a:spLocks noGrp="1"/>
          </p:cNvSpPr>
          <p:nvPr>
            <p:ph type="sldNum" sz="quarter" idx="5"/>
          </p:nvPr>
        </p:nvSpPr>
        <p:spPr/>
        <p:txBody>
          <a:bodyPr/>
          <a:lstStyle/>
          <a:p>
            <a:fld id="{577D9EE8-C4B9-45A9-BFF4-79E77FFBF910}" type="slidenum">
              <a:rPr lang="en-GB" smtClean="0"/>
              <a:t>8</a:t>
            </a:fld>
            <a:endParaRPr lang="en-GB"/>
          </a:p>
        </p:txBody>
      </p:sp>
    </p:spTree>
    <p:extLst>
      <p:ext uri="{BB962C8B-B14F-4D97-AF65-F5344CB8AC3E}">
        <p14:creationId xmlns:p14="http://schemas.microsoft.com/office/powerpoint/2010/main" val="3397799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By merging the results of the two experiments, a data set of almost 7 years of irrigation estimated through remote sensing soil moisture has been obtained.</a:t>
            </a:r>
            <a:endParaRPr lang="en-GB"/>
          </a:p>
        </p:txBody>
      </p:sp>
      <p:sp>
        <p:nvSpPr>
          <p:cNvPr id="4" name="Segnaposto numero diapositiva 3"/>
          <p:cNvSpPr>
            <a:spLocks noGrp="1"/>
          </p:cNvSpPr>
          <p:nvPr>
            <p:ph type="sldNum" sz="quarter" idx="5"/>
          </p:nvPr>
        </p:nvSpPr>
        <p:spPr/>
        <p:txBody>
          <a:bodyPr/>
          <a:lstStyle/>
          <a:p>
            <a:fld id="{577D9EE8-C4B9-45A9-BFF4-79E77FFBF910}" type="slidenum">
              <a:rPr lang="en-GB" smtClean="0"/>
              <a:t>9</a:t>
            </a:fld>
            <a:endParaRPr lang="en-GB"/>
          </a:p>
        </p:txBody>
      </p:sp>
    </p:spTree>
    <p:extLst>
      <p:ext uri="{BB962C8B-B14F-4D97-AF65-F5344CB8AC3E}">
        <p14:creationId xmlns:p14="http://schemas.microsoft.com/office/powerpoint/2010/main" val="289850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New ongoing activity:</a:t>
            </a:r>
          </a:p>
          <a:p>
            <a:r>
              <a:rPr lang="it-IT"/>
              <a:t>The SMAP experiment has been repeated by testing several ET sources and approaches.</a:t>
            </a:r>
          </a:p>
          <a:p>
            <a:endParaRPr lang="it-IT"/>
          </a:p>
          <a:p>
            <a:r>
              <a:rPr lang="it-IT"/>
              <a:t>Acknowledgement: Elena Giugliarelli</a:t>
            </a:r>
            <a:endParaRPr lang="en-GB"/>
          </a:p>
        </p:txBody>
      </p:sp>
      <p:sp>
        <p:nvSpPr>
          <p:cNvPr id="4" name="Segnaposto numero diapositiva 3"/>
          <p:cNvSpPr>
            <a:spLocks noGrp="1"/>
          </p:cNvSpPr>
          <p:nvPr>
            <p:ph type="sldNum" sz="quarter" idx="5"/>
          </p:nvPr>
        </p:nvSpPr>
        <p:spPr/>
        <p:txBody>
          <a:bodyPr/>
          <a:lstStyle/>
          <a:p>
            <a:fld id="{577D9EE8-C4B9-45A9-BFF4-79E77FFBF910}" type="slidenum">
              <a:rPr lang="en-GB" smtClean="0"/>
              <a:t>10</a:t>
            </a:fld>
            <a:endParaRPr lang="en-GB"/>
          </a:p>
        </p:txBody>
      </p:sp>
    </p:spTree>
    <p:extLst>
      <p:ext uri="{BB962C8B-B14F-4D97-AF65-F5344CB8AC3E}">
        <p14:creationId xmlns:p14="http://schemas.microsoft.com/office/powerpoint/2010/main" val="3748060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a:t>Heatmaps of the Pearson correlation and of the RMSE considering the comparison between each simulation and the benchmark values. The first column is referred to the main simulation, namely the one using the FAO 56 approach and ET0 calculated according to the Penman-Monteith method.</a:t>
            </a:r>
            <a:endParaRPr lang="en-GB"/>
          </a:p>
        </p:txBody>
      </p:sp>
      <p:sp>
        <p:nvSpPr>
          <p:cNvPr id="4" name="Segnaposto numero diapositiva 3"/>
          <p:cNvSpPr>
            <a:spLocks noGrp="1"/>
          </p:cNvSpPr>
          <p:nvPr>
            <p:ph type="sldNum" sz="quarter" idx="5"/>
          </p:nvPr>
        </p:nvSpPr>
        <p:spPr/>
        <p:txBody>
          <a:bodyPr/>
          <a:lstStyle/>
          <a:p>
            <a:fld id="{577D9EE8-C4B9-45A9-BFF4-79E77FFBF910}" type="slidenum">
              <a:rPr lang="en-GB" smtClean="0"/>
              <a:t>11</a:t>
            </a:fld>
            <a:endParaRPr lang="en-GB"/>
          </a:p>
        </p:txBody>
      </p:sp>
    </p:spTree>
    <p:extLst>
      <p:ext uri="{BB962C8B-B14F-4D97-AF65-F5344CB8AC3E}">
        <p14:creationId xmlns:p14="http://schemas.microsoft.com/office/powerpoint/2010/main" val="2565159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F5DB621-97E1-4C92-BF70-41ED3832B89A}"/>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GB"/>
          </a:p>
        </p:txBody>
      </p:sp>
      <p:sp>
        <p:nvSpPr>
          <p:cNvPr id="3" name="Sottotitolo 2">
            <a:extLst>
              <a:ext uri="{FF2B5EF4-FFF2-40B4-BE49-F238E27FC236}">
                <a16:creationId xmlns:a16="http://schemas.microsoft.com/office/drawing/2014/main" id="{B4F43530-5466-4D75-A2E0-4D5B3D8E7F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a:extLst>
              <a:ext uri="{FF2B5EF4-FFF2-40B4-BE49-F238E27FC236}">
                <a16:creationId xmlns:a16="http://schemas.microsoft.com/office/drawing/2014/main" id="{89C8D79F-63E6-48A0-9D4F-235903561776}"/>
              </a:ext>
            </a:extLst>
          </p:cNvPr>
          <p:cNvSpPr>
            <a:spLocks noGrp="1"/>
          </p:cNvSpPr>
          <p:nvPr>
            <p:ph type="dt" sz="half" idx="10"/>
          </p:nvPr>
        </p:nvSpPr>
        <p:spPr/>
        <p:txBody>
          <a:bodyPr/>
          <a:lstStyle/>
          <a:p>
            <a:fld id="{BED2E66F-5753-4790-BF43-5903B8F68E91}" type="datetimeFigureOut">
              <a:rPr lang="en-GB" smtClean="0"/>
              <a:t>24/04/2021</a:t>
            </a:fld>
            <a:endParaRPr lang="en-GB"/>
          </a:p>
        </p:txBody>
      </p:sp>
      <p:sp>
        <p:nvSpPr>
          <p:cNvPr id="5" name="Segnaposto piè di pagina 4">
            <a:extLst>
              <a:ext uri="{FF2B5EF4-FFF2-40B4-BE49-F238E27FC236}">
                <a16:creationId xmlns:a16="http://schemas.microsoft.com/office/drawing/2014/main" id="{1C162788-4BBB-4251-8CB0-B27B5B8F5AE9}"/>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80EC872C-52C3-4AC8-A283-5A79E30ACF3E}"/>
              </a:ext>
            </a:extLst>
          </p:cNvPr>
          <p:cNvSpPr>
            <a:spLocks noGrp="1"/>
          </p:cNvSpPr>
          <p:nvPr>
            <p:ph type="sldNum" sz="quarter" idx="12"/>
          </p:nvPr>
        </p:nvSpPr>
        <p:spPr/>
        <p:txBody>
          <a:bodyPr/>
          <a:lstStyle/>
          <a:p>
            <a:fld id="{2B121BB1-9550-4DF1-B14B-667B5780256F}" type="slidenum">
              <a:rPr lang="en-GB" smtClean="0"/>
              <a:t>‹N›</a:t>
            </a:fld>
            <a:endParaRPr lang="en-GB"/>
          </a:p>
        </p:txBody>
      </p:sp>
    </p:spTree>
    <p:extLst>
      <p:ext uri="{BB962C8B-B14F-4D97-AF65-F5344CB8AC3E}">
        <p14:creationId xmlns:p14="http://schemas.microsoft.com/office/powerpoint/2010/main" val="2081334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1D41D3-2407-465F-8022-29BFD8108F1C}"/>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F27EE005-02D6-473B-837A-0C8681536D85}"/>
              </a:ext>
            </a:extLst>
          </p:cNvPr>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2F1BED57-8FD7-402D-938C-ACA536734F30}"/>
              </a:ext>
            </a:extLst>
          </p:cNvPr>
          <p:cNvSpPr>
            <a:spLocks noGrp="1"/>
          </p:cNvSpPr>
          <p:nvPr>
            <p:ph type="dt" sz="half" idx="10"/>
          </p:nvPr>
        </p:nvSpPr>
        <p:spPr/>
        <p:txBody>
          <a:bodyPr/>
          <a:lstStyle/>
          <a:p>
            <a:fld id="{BED2E66F-5753-4790-BF43-5903B8F68E91}" type="datetimeFigureOut">
              <a:rPr lang="en-GB" smtClean="0"/>
              <a:t>24/04/2021</a:t>
            </a:fld>
            <a:endParaRPr lang="en-GB"/>
          </a:p>
        </p:txBody>
      </p:sp>
      <p:sp>
        <p:nvSpPr>
          <p:cNvPr id="5" name="Segnaposto piè di pagina 4">
            <a:extLst>
              <a:ext uri="{FF2B5EF4-FFF2-40B4-BE49-F238E27FC236}">
                <a16:creationId xmlns:a16="http://schemas.microsoft.com/office/drawing/2014/main" id="{639B5D7B-11F2-4CE9-A264-425E9D63FB89}"/>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CD14EC56-0CEA-4887-BCC2-D91F02BF81FD}"/>
              </a:ext>
            </a:extLst>
          </p:cNvPr>
          <p:cNvSpPr>
            <a:spLocks noGrp="1"/>
          </p:cNvSpPr>
          <p:nvPr>
            <p:ph type="sldNum" sz="quarter" idx="12"/>
          </p:nvPr>
        </p:nvSpPr>
        <p:spPr/>
        <p:txBody>
          <a:bodyPr/>
          <a:lstStyle/>
          <a:p>
            <a:fld id="{2B121BB1-9550-4DF1-B14B-667B5780256F}" type="slidenum">
              <a:rPr lang="en-GB" smtClean="0"/>
              <a:t>‹N›</a:t>
            </a:fld>
            <a:endParaRPr lang="en-GB"/>
          </a:p>
        </p:txBody>
      </p:sp>
    </p:spTree>
    <p:extLst>
      <p:ext uri="{BB962C8B-B14F-4D97-AF65-F5344CB8AC3E}">
        <p14:creationId xmlns:p14="http://schemas.microsoft.com/office/powerpoint/2010/main" val="318390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08A2A5-6D3A-49CF-A45F-9DE0ED71BB5F}"/>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0EB8A526-24FE-40A4-867F-BF60C71CD7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Segnaposto data 3">
            <a:extLst>
              <a:ext uri="{FF2B5EF4-FFF2-40B4-BE49-F238E27FC236}">
                <a16:creationId xmlns:a16="http://schemas.microsoft.com/office/drawing/2014/main" id="{4F06C53A-5214-48D6-8012-6B07FB5544AD}"/>
              </a:ext>
            </a:extLst>
          </p:cNvPr>
          <p:cNvSpPr>
            <a:spLocks noGrp="1"/>
          </p:cNvSpPr>
          <p:nvPr>
            <p:ph type="dt" sz="half" idx="10"/>
          </p:nvPr>
        </p:nvSpPr>
        <p:spPr/>
        <p:txBody>
          <a:bodyPr/>
          <a:lstStyle/>
          <a:p>
            <a:fld id="{BED2E66F-5753-4790-BF43-5903B8F68E91}" type="datetimeFigureOut">
              <a:rPr lang="en-GB" smtClean="0"/>
              <a:t>24/04/2021</a:t>
            </a:fld>
            <a:endParaRPr lang="en-GB"/>
          </a:p>
        </p:txBody>
      </p:sp>
      <p:sp>
        <p:nvSpPr>
          <p:cNvPr id="5" name="Segnaposto piè di pagina 4">
            <a:extLst>
              <a:ext uri="{FF2B5EF4-FFF2-40B4-BE49-F238E27FC236}">
                <a16:creationId xmlns:a16="http://schemas.microsoft.com/office/drawing/2014/main" id="{7558EDC6-9574-4211-85D6-69898B766C79}"/>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40006BA5-412B-448B-9EA3-70534AE47718}"/>
              </a:ext>
            </a:extLst>
          </p:cNvPr>
          <p:cNvSpPr>
            <a:spLocks noGrp="1"/>
          </p:cNvSpPr>
          <p:nvPr>
            <p:ph type="sldNum" sz="quarter" idx="12"/>
          </p:nvPr>
        </p:nvSpPr>
        <p:spPr/>
        <p:txBody>
          <a:bodyPr/>
          <a:lstStyle/>
          <a:p>
            <a:fld id="{2B121BB1-9550-4DF1-B14B-667B5780256F}" type="slidenum">
              <a:rPr lang="en-GB" smtClean="0"/>
              <a:t>‹N›</a:t>
            </a:fld>
            <a:endParaRPr lang="en-GB"/>
          </a:p>
        </p:txBody>
      </p:sp>
    </p:spTree>
    <p:extLst>
      <p:ext uri="{BB962C8B-B14F-4D97-AF65-F5344CB8AC3E}">
        <p14:creationId xmlns:p14="http://schemas.microsoft.com/office/powerpoint/2010/main" val="1001518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1CB42B-19CD-4175-8B3D-7E28A2216CD5}"/>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01718D27-660D-49F2-B670-3FE16B49100E}"/>
              </a:ext>
            </a:extLst>
          </p:cNvPr>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id="{6376AE15-B563-4DEC-B508-ED415BF74CFD}"/>
              </a:ext>
            </a:extLst>
          </p:cNvPr>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a:extLst>
              <a:ext uri="{FF2B5EF4-FFF2-40B4-BE49-F238E27FC236}">
                <a16:creationId xmlns:a16="http://schemas.microsoft.com/office/drawing/2014/main" id="{09A664FC-5005-4DB4-9BAD-CA69BCD2E0A0}"/>
              </a:ext>
            </a:extLst>
          </p:cNvPr>
          <p:cNvSpPr>
            <a:spLocks noGrp="1"/>
          </p:cNvSpPr>
          <p:nvPr>
            <p:ph type="dt" sz="half" idx="10"/>
          </p:nvPr>
        </p:nvSpPr>
        <p:spPr/>
        <p:txBody>
          <a:bodyPr/>
          <a:lstStyle/>
          <a:p>
            <a:fld id="{BED2E66F-5753-4790-BF43-5903B8F68E91}" type="datetimeFigureOut">
              <a:rPr lang="en-GB" smtClean="0"/>
              <a:t>24/04/2021</a:t>
            </a:fld>
            <a:endParaRPr lang="en-GB"/>
          </a:p>
        </p:txBody>
      </p:sp>
      <p:sp>
        <p:nvSpPr>
          <p:cNvPr id="6" name="Segnaposto piè di pagina 5">
            <a:extLst>
              <a:ext uri="{FF2B5EF4-FFF2-40B4-BE49-F238E27FC236}">
                <a16:creationId xmlns:a16="http://schemas.microsoft.com/office/drawing/2014/main" id="{92C3BD8F-5C21-4048-90DF-5005027F56E0}"/>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130223C1-7B08-49F2-9C17-D2B8A528B86B}"/>
              </a:ext>
            </a:extLst>
          </p:cNvPr>
          <p:cNvSpPr>
            <a:spLocks noGrp="1"/>
          </p:cNvSpPr>
          <p:nvPr>
            <p:ph type="sldNum" sz="quarter" idx="12"/>
          </p:nvPr>
        </p:nvSpPr>
        <p:spPr/>
        <p:txBody>
          <a:bodyPr/>
          <a:lstStyle/>
          <a:p>
            <a:fld id="{2B121BB1-9550-4DF1-B14B-667B5780256F}" type="slidenum">
              <a:rPr lang="en-GB" smtClean="0"/>
              <a:t>‹N›</a:t>
            </a:fld>
            <a:endParaRPr lang="en-GB"/>
          </a:p>
        </p:txBody>
      </p:sp>
    </p:spTree>
    <p:extLst>
      <p:ext uri="{BB962C8B-B14F-4D97-AF65-F5344CB8AC3E}">
        <p14:creationId xmlns:p14="http://schemas.microsoft.com/office/powerpoint/2010/main" val="980517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0CCF79-A384-483A-9318-9B35AAE12627}"/>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02CCE4D3-02DA-4C68-AC15-89BA338D09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a:extLst>
              <a:ext uri="{FF2B5EF4-FFF2-40B4-BE49-F238E27FC236}">
                <a16:creationId xmlns:a16="http://schemas.microsoft.com/office/drawing/2014/main" id="{5C09D04E-51D3-44DA-BDDA-3CA36F6CD4BB}"/>
              </a:ext>
            </a:extLst>
          </p:cNvPr>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A6D3D019-1DD2-445B-B2D7-23BB530B71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a:extLst>
              <a:ext uri="{FF2B5EF4-FFF2-40B4-BE49-F238E27FC236}">
                <a16:creationId xmlns:a16="http://schemas.microsoft.com/office/drawing/2014/main" id="{F54C7159-A7E2-4E6C-BDE3-BD74EBC54544}"/>
              </a:ext>
            </a:extLst>
          </p:cNvPr>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a:extLst>
              <a:ext uri="{FF2B5EF4-FFF2-40B4-BE49-F238E27FC236}">
                <a16:creationId xmlns:a16="http://schemas.microsoft.com/office/drawing/2014/main" id="{CCB7003D-7678-40BD-A2F3-53DBB44E225F}"/>
              </a:ext>
            </a:extLst>
          </p:cNvPr>
          <p:cNvSpPr>
            <a:spLocks noGrp="1"/>
          </p:cNvSpPr>
          <p:nvPr>
            <p:ph type="dt" sz="half" idx="10"/>
          </p:nvPr>
        </p:nvSpPr>
        <p:spPr/>
        <p:txBody>
          <a:bodyPr/>
          <a:lstStyle/>
          <a:p>
            <a:fld id="{BED2E66F-5753-4790-BF43-5903B8F68E91}" type="datetimeFigureOut">
              <a:rPr lang="en-GB" smtClean="0"/>
              <a:t>24/04/2021</a:t>
            </a:fld>
            <a:endParaRPr lang="en-GB"/>
          </a:p>
        </p:txBody>
      </p:sp>
      <p:sp>
        <p:nvSpPr>
          <p:cNvPr id="8" name="Segnaposto piè di pagina 7">
            <a:extLst>
              <a:ext uri="{FF2B5EF4-FFF2-40B4-BE49-F238E27FC236}">
                <a16:creationId xmlns:a16="http://schemas.microsoft.com/office/drawing/2014/main" id="{5DCF9390-DAFB-45E2-A391-65FB6A8FE249}"/>
              </a:ext>
            </a:extLst>
          </p:cNvPr>
          <p:cNvSpPr>
            <a:spLocks noGrp="1"/>
          </p:cNvSpPr>
          <p:nvPr>
            <p:ph type="ftr" sz="quarter" idx="11"/>
          </p:nvPr>
        </p:nvSpPr>
        <p:spPr/>
        <p:txBody>
          <a:bodyPr/>
          <a:lstStyle/>
          <a:p>
            <a:endParaRPr lang="en-GB"/>
          </a:p>
        </p:txBody>
      </p:sp>
      <p:sp>
        <p:nvSpPr>
          <p:cNvPr id="9" name="Segnaposto numero diapositiva 8">
            <a:extLst>
              <a:ext uri="{FF2B5EF4-FFF2-40B4-BE49-F238E27FC236}">
                <a16:creationId xmlns:a16="http://schemas.microsoft.com/office/drawing/2014/main" id="{555B93A8-AA83-4186-86BD-B68C5B314828}"/>
              </a:ext>
            </a:extLst>
          </p:cNvPr>
          <p:cNvSpPr>
            <a:spLocks noGrp="1"/>
          </p:cNvSpPr>
          <p:nvPr>
            <p:ph type="sldNum" sz="quarter" idx="12"/>
          </p:nvPr>
        </p:nvSpPr>
        <p:spPr/>
        <p:txBody>
          <a:bodyPr/>
          <a:lstStyle/>
          <a:p>
            <a:fld id="{2B121BB1-9550-4DF1-B14B-667B5780256F}" type="slidenum">
              <a:rPr lang="en-GB" smtClean="0"/>
              <a:t>‹N›</a:t>
            </a:fld>
            <a:endParaRPr lang="en-GB"/>
          </a:p>
        </p:txBody>
      </p:sp>
    </p:spTree>
    <p:extLst>
      <p:ext uri="{BB962C8B-B14F-4D97-AF65-F5344CB8AC3E}">
        <p14:creationId xmlns:p14="http://schemas.microsoft.com/office/powerpoint/2010/main" val="3898239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449394-22A1-40D7-B268-2311F712D387}"/>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941125D8-1A7D-4BA9-8DDA-306D07C188A5}"/>
              </a:ext>
            </a:extLst>
          </p:cNvPr>
          <p:cNvSpPr>
            <a:spLocks noGrp="1"/>
          </p:cNvSpPr>
          <p:nvPr>
            <p:ph type="dt" sz="half" idx="10"/>
          </p:nvPr>
        </p:nvSpPr>
        <p:spPr/>
        <p:txBody>
          <a:bodyPr/>
          <a:lstStyle/>
          <a:p>
            <a:fld id="{BED2E66F-5753-4790-BF43-5903B8F68E91}" type="datetimeFigureOut">
              <a:rPr lang="en-GB" smtClean="0"/>
              <a:t>24/04/2021</a:t>
            </a:fld>
            <a:endParaRPr lang="en-GB"/>
          </a:p>
        </p:txBody>
      </p:sp>
      <p:sp>
        <p:nvSpPr>
          <p:cNvPr id="4" name="Segnaposto piè di pagina 3">
            <a:extLst>
              <a:ext uri="{FF2B5EF4-FFF2-40B4-BE49-F238E27FC236}">
                <a16:creationId xmlns:a16="http://schemas.microsoft.com/office/drawing/2014/main" id="{63A2B69A-9F15-4F5A-B99D-026C414EE131}"/>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ADCCD8F9-27BF-4D10-98D8-6C0282E442CB}"/>
              </a:ext>
            </a:extLst>
          </p:cNvPr>
          <p:cNvSpPr>
            <a:spLocks noGrp="1"/>
          </p:cNvSpPr>
          <p:nvPr>
            <p:ph type="sldNum" sz="quarter" idx="12"/>
          </p:nvPr>
        </p:nvSpPr>
        <p:spPr/>
        <p:txBody>
          <a:bodyPr/>
          <a:lstStyle/>
          <a:p>
            <a:fld id="{2B121BB1-9550-4DF1-B14B-667B5780256F}" type="slidenum">
              <a:rPr lang="en-GB" smtClean="0"/>
              <a:t>‹N›</a:t>
            </a:fld>
            <a:endParaRPr lang="en-GB"/>
          </a:p>
        </p:txBody>
      </p:sp>
    </p:spTree>
    <p:extLst>
      <p:ext uri="{BB962C8B-B14F-4D97-AF65-F5344CB8AC3E}">
        <p14:creationId xmlns:p14="http://schemas.microsoft.com/office/powerpoint/2010/main" val="99378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D51121DB-15AA-4F86-890C-E30CDA9360D2}"/>
              </a:ext>
            </a:extLst>
          </p:cNvPr>
          <p:cNvSpPr>
            <a:spLocks noGrp="1"/>
          </p:cNvSpPr>
          <p:nvPr>
            <p:ph type="dt" sz="half" idx="10"/>
          </p:nvPr>
        </p:nvSpPr>
        <p:spPr/>
        <p:txBody>
          <a:bodyPr/>
          <a:lstStyle/>
          <a:p>
            <a:fld id="{BED2E66F-5753-4790-BF43-5903B8F68E91}" type="datetimeFigureOut">
              <a:rPr lang="en-GB" smtClean="0"/>
              <a:t>24/04/2021</a:t>
            </a:fld>
            <a:endParaRPr lang="en-GB"/>
          </a:p>
        </p:txBody>
      </p:sp>
      <p:sp>
        <p:nvSpPr>
          <p:cNvPr id="3" name="Segnaposto piè di pagina 2">
            <a:extLst>
              <a:ext uri="{FF2B5EF4-FFF2-40B4-BE49-F238E27FC236}">
                <a16:creationId xmlns:a16="http://schemas.microsoft.com/office/drawing/2014/main" id="{1B029CB0-1F1D-4C2D-B908-8313E4829287}"/>
              </a:ext>
            </a:extLst>
          </p:cNvPr>
          <p:cNvSpPr>
            <a:spLocks noGrp="1"/>
          </p:cNvSpPr>
          <p:nvPr>
            <p:ph type="ftr" sz="quarter" idx="11"/>
          </p:nvPr>
        </p:nvSpPr>
        <p:spPr/>
        <p:txBody>
          <a:bodyPr/>
          <a:lstStyle/>
          <a:p>
            <a:endParaRPr lang="en-GB"/>
          </a:p>
        </p:txBody>
      </p:sp>
      <p:sp>
        <p:nvSpPr>
          <p:cNvPr id="4" name="Segnaposto numero diapositiva 3">
            <a:extLst>
              <a:ext uri="{FF2B5EF4-FFF2-40B4-BE49-F238E27FC236}">
                <a16:creationId xmlns:a16="http://schemas.microsoft.com/office/drawing/2014/main" id="{01D78994-4181-4493-A4EC-9FD3A1721CDC}"/>
              </a:ext>
            </a:extLst>
          </p:cNvPr>
          <p:cNvSpPr>
            <a:spLocks noGrp="1"/>
          </p:cNvSpPr>
          <p:nvPr>
            <p:ph type="sldNum" sz="quarter" idx="12"/>
          </p:nvPr>
        </p:nvSpPr>
        <p:spPr/>
        <p:txBody>
          <a:bodyPr/>
          <a:lstStyle/>
          <a:p>
            <a:fld id="{2B121BB1-9550-4DF1-B14B-667B5780256F}" type="slidenum">
              <a:rPr lang="en-GB" smtClean="0"/>
              <a:t>‹N›</a:t>
            </a:fld>
            <a:endParaRPr lang="en-GB"/>
          </a:p>
        </p:txBody>
      </p:sp>
    </p:spTree>
    <p:extLst>
      <p:ext uri="{BB962C8B-B14F-4D97-AF65-F5344CB8AC3E}">
        <p14:creationId xmlns:p14="http://schemas.microsoft.com/office/powerpoint/2010/main" val="3797055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051CA6-FDE5-4019-99C7-4C7F3382C65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315DE2AC-CFD7-4C72-8874-70E0A867EF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E98D1FC2-BEAF-41AF-8A4B-3CCD32CB41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B0F2ED86-23C2-493C-B033-8FCF2BF3D19F}"/>
              </a:ext>
            </a:extLst>
          </p:cNvPr>
          <p:cNvSpPr>
            <a:spLocks noGrp="1"/>
          </p:cNvSpPr>
          <p:nvPr>
            <p:ph type="dt" sz="half" idx="10"/>
          </p:nvPr>
        </p:nvSpPr>
        <p:spPr/>
        <p:txBody>
          <a:bodyPr/>
          <a:lstStyle/>
          <a:p>
            <a:fld id="{BED2E66F-5753-4790-BF43-5903B8F68E91}" type="datetimeFigureOut">
              <a:rPr lang="en-GB" smtClean="0"/>
              <a:t>24/04/2021</a:t>
            </a:fld>
            <a:endParaRPr lang="en-GB"/>
          </a:p>
        </p:txBody>
      </p:sp>
      <p:sp>
        <p:nvSpPr>
          <p:cNvPr id="6" name="Segnaposto piè di pagina 5">
            <a:extLst>
              <a:ext uri="{FF2B5EF4-FFF2-40B4-BE49-F238E27FC236}">
                <a16:creationId xmlns:a16="http://schemas.microsoft.com/office/drawing/2014/main" id="{9E93188D-B049-4B7F-8293-BA96FB8491FC}"/>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1EEEA944-66C3-457E-92FD-61276A3CFDCA}"/>
              </a:ext>
            </a:extLst>
          </p:cNvPr>
          <p:cNvSpPr>
            <a:spLocks noGrp="1"/>
          </p:cNvSpPr>
          <p:nvPr>
            <p:ph type="sldNum" sz="quarter" idx="12"/>
          </p:nvPr>
        </p:nvSpPr>
        <p:spPr/>
        <p:txBody>
          <a:bodyPr/>
          <a:lstStyle/>
          <a:p>
            <a:fld id="{2B121BB1-9550-4DF1-B14B-667B5780256F}" type="slidenum">
              <a:rPr lang="en-GB" smtClean="0"/>
              <a:t>‹N›</a:t>
            </a:fld>
            <a:endParaRPr lang="en-GB"/>
          </a:p>
        </p:txBody>
      </p:sp>
    </p:spTree>
    <p:extLst>
      <p:ext uri="{BB962C8B-B14F-4D97-AF65-F5344CB8AC3E}">
        <p14:creationId xmlns:p14="http://schemas.microsoft.com/office/powerpoint/2010/main" val="3295463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F4F24A-40C5-4167-872B-561D2BC417B4}"/>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6E116258-96B8-4A07-9854-BFB436AEDE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C36D4A14-67C1-40E3-B800-988E5F04B7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Segnaposto data 4">
            <a:extLst>
              <a:ext uri="{FF2B5EF4-FFF2-40B4-BE49-F238E27FC236}">
                <a16:creationId xmlns:a16="http://schemas.microsoft.com/office/drawing/2014/main" id="{82292FC1-05C5-49DB-84E1-C91CAFA5DCF1}"/>
              </a:ext>
            </a:extLst>
          </p:cNvPr>
          <p:cNvSpPr>
            <a:spLocks noGrp="1"/>
          </p:cNvSpPr>
          <p:nvPr>
            <p:ph type="dt" sz="half" idx="10"/>
          </p:nvPr>
        </p:nvSpPr>
        <p:spPr/>
        <p:txBody>
          <a:bodyPr/>
          <a:lstStyle/>
          <a:p>
            <a:fld id="{BED2E66F-5753-4790-BF43-5903B8F68E91}" type="datetimeFigureOut">
              <a:rPr lang="en-GB" smtClean="0"/>
              <a:t>24/04/2021</a:t>
            </a:fld>
            <a:endParaRPr lang="en-GB"/>
          </a:p>
        </p:txBody>
      </p:sp>
      <p:sp>
        <p:nvSpPr>
          <p:cNvPr id="6" name="Segnaposto piè di pagina 5">
            <a:extLst>
              <a:ext uri="{FF2B5EF4-FFF2-40B4-BE49-F238E27FC236}">
                <a16:creationId xmlns:a16="http://schemas.microsoft.com/office/drawing/2014/main" id="{96E180E5-AE4A-46F6-A76F-4DEBD069420E}"/>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5F9954A4-0FFC-4C15-83DB-C0FF6D9427F8}"/>
              </a:ext>
            </a:extLst>
          </p:cNvPr>
          <p:cNvSpPr>
            <a:spLocks noGrp="1"/>
          </p:cNvSpPr>
          <p:nvPr>
            <p:ph type="sldNum" sz="quarter" idx="12"/>
          </p:nvPr>
        </p:nvSpPr>
        <p:spPr/>
        <p:txBody>
          <a:bodyPr/>
          <a:lstStyle/>
          <a:p>
            <a:fld id="{2B121BB1-9550-4DF1-B14B-667B5780256F}" type="slidenum">
              <a:rPr lang="en-GB" smtClean="0"/>
              <a:t>‹N›</a:t>
            </a:fld>
            <a:endParaRPr lang="en-GB"/>
          </a:p>
        </p:txBody>
      </p:sp>
    </p:spTree>
    <p:extLst>
      <p:ext uri="{BB962C8B-B14F-4D97-AF65-F5344CB8AC3E}">
        <p14:creationId xmlns:p14="http://schemas.microsoft.com/office/powerpoint/2010/main" val="1797475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5888E51-412F-4983-9D5B-C1EAC0049901}"/>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D92FF8FB-7BBA-4671-9B89-A154D4A2D548}"/>
              </a:ext>
            </a:extLst>
          </p:cNvPr>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BBD1ACED-CF1F-4455-9D58-5CDA6B6F0AD9}"/>
              </a:ext>
            </a:extLst>
          </p:cNvPr>
          <p:cNvSpPr>
            <a:spLocks noGrp="1"/>
          </p:cNvSpPr>
          <p:nvPr>
            <p:ph type="dt" sz="half" idx="10"/>
          </p:nvPr>
        </p:nvSpPr>
        <p:spPr/>
        <p:txBody>
          <a:bodyPr/>
          <a:lstStyle/>
          <a:p>
            <a:fld id="{BED2E66F-5753-4790-BF43-5903B8F68E91}" type="datetimeFigureOut">
              <a:rPr lang="en-GB" smtClean="0"/>
              <a:t>24/04/2021</a:t>
            </a:fld>
            <a:endParaRPr lang="en-GB"/>
          </a:p>
        </p:txBody>
      </p:sp>
      <p:sp>
        <p:nvSpPr>
          <p:cNvPr id="5" name="Segnaposto piè di pagina 4">
            <a:extLst>
              <a:ext uri="{FF2B5EF4-FFF2-40B4-BE49-F238E27FC236}">
                <a16:creationId xmlns:a16="http://schemas.microsoft.com/office/drawing/2014/main" id="{07D38E6C-8814-4796-89CB-C90061E0BE1F}"/>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7A5DC247-FD6E-489B-8FF3-F4E14C824DDE}"/>
              </a:ext>
            </a:extLst>
          </p:cNvPr>
          <p:cNvSpPr>
            <a:spLocks noGrp="1"/>
          </p:cNvSpPr>
          <p:nvPr>
            <p:ph type="sldNum" sz="quarter" idx="12"/>
          </p:nvPr>
        </p:nvSpPr>
        <p:spPr/>
        <p:txBody>
          <a:bodyPr/>
          <a:lstStyle/>
          <a:p>
            <a:fld id="{2B121BB1-9550-4DF1-B14B-667B5780256F}" type="slidenum">
              <a:rPr lang="en-GB" smtClean="0"/>
              <a:t>‹N›</a:t>
            </a:fld>
            <a:endParaRPr lang="en-GB"/>
          </a:p>
        </p:txBody>
      </p:sp>
    </p:spTree>
    <p:extLst>
      <p:ext uri="{BB962C8B-B14F-4D97-AF65-F5344CB8AC3E}">
        <p14:creationId xmlns:p14="http://schemas.microsoft.com/office/powerpoint/2010/main" val="3681880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7236960-9A84-4D98-944C-42D2B44794A2}"/>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A86999E0-BE76-43FF-93BB-63C6A822A555}"/>
              </a:ext>
            </a:extLst>
          </p:cNvPr>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D76C9E8A-FE7C-4877-8105-891C3C5FABA6}"/>
              </a:ext>
            </a:extLst>
          </p:cNvPr>
          <p:cNvSpPr>
            <a:spLocks noGrp="1"/>
          </p:cNvSpPr>
          <p:nvPr>
            <p:ph type="dt" sz="half" idx="10"/>
          </p:nvPr>
        </p:nvSpPr>
        <p:spPr/>
        <p:txBody>
          <a:bodyPr/>
          <a:lstStyle/>
          <a:p>
            <a:fld id="{BED2E66F-5753-4790-BF43-5903B8F68E91}" type="datetimeFigureOut">
              <a:rPr lang="en-GB" smtClean="0"/>
              <a:t>24/04/2021</a:t>
            </a:fld>
            <a:endParaRPr lang="en-GB"/>
          </a:p>
        </p:txBody>
      </p:sp>
      <p:sp>
        <p:nvSpPr>
          <p:cNvPr id="5" name="Segnaposto piè di pagina 4">
            <a:extLst>
              <a:ext uri="{FF2B5EF4-FFF2-40B4-BE49-F238E27FC236}">
                <a16:creationId xmlns:a16="http://schemas.microsoft.com/office/drawing/2014/main" id="{F7E61744-8A37-48E7-A5C4-8C47F6DB6627}"/>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1349965A-8950-418E-975B-22F4057F79F3}"/>
              </a:ext>
            </a:extLst>
          </p:cNvPr>
          <p:cNvSpPr>
            <a:spLocks noGrp="1"/>
          </p:cNvSpPr>
          <p:nvPr>
            <p:ph type="sldNum" sz="quarter" idx="12"/>
          </p:nvPr>
        </p:nvSpPr>
        <p:spPr/>
        <p:txBody>
          <a:bodyPr/>
          <a:lstStyle/>
          <a:p>
            <a:fld id="{2B121BB1-9550-4DF1-B14B-667B5780256F}" type="slidenum">
              <a:rPr lang="en-GB" smtClean="0"/>
              <a:t>‹N›</a:t>
            </a:fld>
            <a:endParaRPr lang="en-GB"/>
          </a:p>
        </p:txBody>
      </p:sp>
    </p:spTree>
    <p:extLst>
      <p:ext uri="{BB962C8B-B14F-4D97-AF65-F5344CB8AC3E}">
        <p14:creationId xmlns:p14="http://schemas.microsoft.com/office/powerpoint/2010/main" val="1678180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5AD137B9-1C32-4ACB-8344-C521D97A20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BC575194-7A2C-4A4D-B791-FD195728DF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6ECF6A21-F68D-49CF-BC68-D552ED8086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D2E66F-5753-4790-BF43-5903B8F68E91}" type="datetimeFigureOut">
              <a:rPr lang="en-GB" smtClean="0"/>
              <a:t>24/04/2021</a:t>
            </a:fld>
            <a:endParaRPr lang="en-GB"/>
          </a:p>
        </p:txBody>
      </p:sp>
      <p:sp>
        <p:nvSpPr>
          <p:cNvPr id="5" name="Segnaposto piè di pagina 4">
            <a:extLst>
              <a:ext uri="{FF2B5EF4-FFF2-40B4-BE49-F238E27FC236}">
                <a16:creationId xmlns:a16="http://schemas.microsoft.com/office/drawing/2014/main" id="{2D47E791-DE04-40CB-90BF-1795A299EF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a:extLst>
              <a:ext uri="{FF2B5EF4-FFF2-40B4-BE49-F238E27FC236}">
                <a16:creationId xmlns:a16="http://schemas.microsoft.com/office/drawing/2014/main" id="{2A1DED55-EC22-4DD9-BCA9-43686CB214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121BB1-9550-4DF1-B14B-667B5780256F}" type="slidenum">
              <a:rPr lang="en-GB" smtClean="0"/>
              <a:t>‹N›</a:t>
            </a:fld>
            <a:endParaRPr lang="en-GB"/>
          </a:p>
        </p:txBody>
      </p:sp>
    </p:spTree>
    <p:extLst>
      <p:ext uri="{BB962C8B-B14F-4D97-AF65-F5344CB8AC3E}">
        <p14:creationId xmlns:p14="http://schemas.microsoft.com/office/powerpoint/2010/main" val="3256969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1.png"/><Relationship Id="rId18" Type="http://schemas.microsoft.com/office/2007/relationships/hdphoto" Target="../media/hdphoto4.wdp"/><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0.png"/><Relationship Id="rId17" Type="http://schemas.openxmlformats.org/officeDocument/2006/relationships/image" Target="../media/image13.png"/><Relationship Id="rId2" Type="http://schemas.openxmlformats.org/officeDocument/2006/relationships/image" Target="../media/image1.jpeg"/><Relationship Id="rId16" Type="http://schemas.microsoft.com/office/2007/relationships/hdphoto" Target="../media/hdphoto3.wdp"/><Relationship Id="rId20" Type="http://schemas.microsoft.com/office/2007/relationships/hdphoto" Target="../media/hdphoto5.wdp"/><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5" Type="http://schemas.openxmlformats.org/officeDocument/2006/relationships/image" Target="../media/image12.png"/><Relationship Id="rId10" Type="http://schemas.microsoft.com/office/2007/relationships/hdphoto" Target="../media/hdphoto1.wdp"/><Relationship Id="rId19" Type="http://schemas.openxmlformats.org/officeDocument/2006/relationships/image" Target="../media/image14.png"/><Relationship Id="rId4" Type="http://schemas.openxmlformats.org/officeDocument/2006/relationships/image" Target="../media/image3.png"/><Relationship Id="rId9" Type="http://schemas.openxmlformats.org/officeDocument/2006/relationships/image" Target="../media/image8.png"/><Relationship Id="rId14" Type="http://schemas.microsoft.com/office/2007/relationships/hdphoto" Target="../media/hdphoto2.wdp"/></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5.png"/><Relationship Id="rId7" Type="http://schemas.microsoft.com/office/2007/relationships/hdphoto" Target="../media/hdphoto4.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image" Target="../media/image16.png"/><Relationship Id="rId9" Type="http://schemas.microsoft.com/office/2007/relationships/hdphoto" Target="../media/hdphoto5.wdp"/></Relationships>
</file>

<file path=ppt/slides/_rels/slide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8.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10" Type="http://schemas.microsoft.com/office/2007/relationships/hdphoto" Target="../media/hdphoto5.wdp"/><Relationship Id="rId4" Type="http://schemas.openxmlformats.org/officeDocument/2006/relationships/image" Target="../media/image1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61.png"/><Relationship Id="rId13" Type="http://schemas.microsoft.com/office/2007/relationships/hdphoto" Target="../media/hdphoto5.wdp"/><Relationship Id="rId3" Type="http://schemas.openxmlformats.org/officeDocument/2006/relationships/image" Target="../media/image22.png"/><Relationship Id="rId7" Type="http://schemas.openxmlformats.org/officeDocument/2006/relationships/image" Target="../media/image151.png"/><Relationship Id="rId12"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1.PNG"/><Relationship Id="rId11" Type="http://schemas.microsoft.com/office/2007/relationships/hdphoto" Target="../media/hdphoto4.wdp"/><Relationship Id="rId5" Type="http://schemas.openxmlformats.org/officeDocument/2006/relationships/image" Target="../media/image130.png"/><Relationship Id="rId10" Type="http://schemas.openxmlformats.org/officeDocument/2006/relationships/image" Target="../media/image13.png"/><Relationship Id="rId4" Type="http://schemas.openxmlformats.org/officeDocument/2006/relationships/image" Target="../media/image121.png"/><Relationship Id="rId9" Type="http://schemas.openxmlformats.org/officeDocument/2006/relationships/image" Target="../media/image171.png"/><Relationship Id="rId14" Type="http://schemas.openxmlformats.org/officeDocument/2006/relationships/image" Target="../media/image23.png"/></Relationships>
</file>

<file path=ppt/slides/_rels/slide5.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190.png"/><Relationship Id="rId18" Type="http://schemas.openxmlformats.org/officeDocument/2006/relationships/image" Target="../media/image240.png"/><Relationship Id="rId26" Type="http://schemas.microsoft.com/office/2007/relationships/hdphoto" Target="../media/hdphoto4.wdp"/><Relationship Id="rId3" Type="http://schemas.openxmlformats.org/officeDocument/2006/relationships/slideLayout" Target="../slideLayouts/slideLayout1.xml"/><Relationship Id="rId21" Type="http://schemas.openxmlformats.org/officeDocument/2006/relationships/image" Target="../media/image27.png"/><Relationship Id="rId7" Type="http://schemas.openxmlformats.org/officeDocument/2006/relationships/image" Target="../media/image181.png"/><Relationship Id="rId12" Type="http://schemas.openxmlformats.org/officeDocument/2006/relationships/image" Target="../media/image180.png"/><Relationship Id="rId17" Type="http://schemas.openxmlformats.org/officeDocument/2006/relationships/image" Target="../media/image230.png"/><Relationship Id="rId25" Type="http://schemas.openxmlformats.org/officeDocument/2006/relationships/image" Target="../media/image13.png"/><Relationship Id="rId2" Type="http://schemas.openxmlformats.org/officeDocument/2006/relationships/video" Target="../media/media1.mp4"/><Relationship Id="rId16" Type="http://schemas.openxmlformats.org/officeDocument/2006/relationships/image" Target="../media/image220.png"/><Relationship Id="rId20" Type="http://schemas.openxmlformats.org/officeDocument/2006/relationships/image" Target="../media/image24.png"/><Relationship Id="rId1" Type="http://schemas.microsoft.com/office/2007/relationships/media" Target="../media/media1.mp4"/><Relationship Id="rId6" Type="http://schemas.openxmlformats.org/officeDocument/2006/relationships/image" Target="../media/image120.png"/><Relationship Id="rId11" Type="http://schemas.openxmlformats.org/officeDocument/2006/relationships/image" Target="../media/image170.png"/><Relationship Id="rId24" Type="http://schemas.openxmlformats.org/officeDocument/2006/relationships/image" Target="../media/image30.png"/><Relationship Id="rId5" Type="http://schemas.openxmlformats.org/officeDocument/2006/relationships/image" Target="../media/image110.png"/><Relationship Id="rId15" Type="http://schemas.openxmlformats.org/officeDocument/2006/relationships/image" Target="../media/image210.png"/><Relationship Id="rId28" Type="http://schemas.microsoft.com/office/2007/relationships/hdphoto" Target="../media/hdphoto5.wdp"/><Relationship Id="rId10" Type="http://schemas.openxmlformats.org/officeDocument/2006/relationships/image" Target="../media/image160.png"/><Relationship Id="rId19" Type="http://schemas.openxmlformats.org/officeDocument/2006/relationships/image" Target="../media/image250.png"/><Relationship Id="rId4" Type="http://schemas.openxmlformats.org/officeDocument/2006/relationships/notesSlide" Target="../notesSlides/notesSlide4.xml"/><Relationship Id="rId9" Type="http://schemas.openxmlformats.org/officeDocument/2006/relationships/image" Target="../media/image150.png"/><Relationship Id="rId14" Type="http://schemas.openxmlformats.org/officeDocument/2006/relationships/image" Target="../media/image200.png"/><Relationship Id="rId22" Type="http://schemas.openxmlformats.org/officeDocument/2006/relationships/image" Target="../media/image25.png"/><Relationship Id="rId27"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6.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3.png"/><Relationship Id="rId4"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9.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3.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2.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13.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36.png"/><Relationship Id="rId13" Type="http://schemas.microsoft.com/office/2007/relationships/hdphoto" Target="../media/hdphoto5.wdp"/><Relationship Id="rId3" Type="http://schemas.openxmlformats.org/officeDocument/2006/relationships/slideLayout" Target="../slideLayouts/slideLayout1.xml"/><Relationship Id="rId7" Type="http://schemas.microsoft.com/office/2007/relationships/hdphoto" Target="../media/hdphoto6.wdp"/><Relationship Id="rId12" Type="http://schemas.openxmlformats.org/officeDocument/2006/relationships/image" Target="../media/image1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5.png"/><Relationship Id="rId11" Type="http://schemas.microsoft.com/office/2007/relationships/hdphoto" Target="../media/hdphoto4.wdp"/><Relationship Id="rId5" Type="http://schemas.openxmlformats.org/officeDocument/2006/relationships/image" Target="../media/image34.png"/><Relationship Id="rId10" Type="http://schemas.openxmlformats.org/officeDocument/2006/relationships/image" Target="../media/image13.png"/><Relationship Id="rId4" Type="http://schemas.openxmlformats.org/officeDocument/2006/relationships/notesSlide" Target="../notesSlides/notesSlide8.xml"/><Relationship Id="rId9" Type="http://schemas.microsoft.com/office/2007/relationships/hdphoto" Target="../media/hdphoto7.wdp"/></Relationships>
</file>

<file path=ppt/slides/_rels/slide10.xml.rels><?xml version="1.0" encoding="UTF-8" standalone="yes"?>
<Relationships xmlns="http://schemas.openxmlformats.org/package/2006/relationships"><Relationship Id="rId8" Type="http://schemas.openxmlformats.org/officeDocument/2006/relationships/video" Target="../media/media6.mp4"/><Relationship Id="rId13" Type="http://schemas.openxmlformats.org/officeDocument/2006/relationships/slideLayout" Target="../slideLayouts/slideLayout1.xml"/><Relationship Id="rId18" Type="http://schemas.openxmlformats.org/officeDocument/2006/relationships/image" Target="../media/image38.png"/><Relationship Id="rId26" Type="http://schemas.openxmlformats.org/officeDocument/2006/relationships/image" Target="../media/image14.png"/><Relationship Id="rId3" Type="http://schemas.microsoft.com/office/2007/relationships/media" Target="../media/media4.mp4"/><Relationship Id="rId21" Type="http://schemas.openxmlformats.org/officeDocument/2006/relationships/image" Target="../media/image43.png"/><Relationship Id="rId7" Type="http://schemas.microsoft.com/office/2007/relationships/media" Target="../media/media6.mp4"/><Relationship Id="rId12" Type="http://schemas.openxmlformats.org/officeDocument/2006/relationships/video" Target="../media/media8.mp4"/><Relationship Id="rId17" Type="http://schemas.openxmlformats.org/officeDocument/2006/relationships/image" Target="../media/image42.png"/><Relationship Id="rId25" Type="http://schemas.microsoft.com/office/2007/relationships/hdphoto" Target="../media/hdphoto4.wdp"/><Relationship Id="rId2" Type="http://schemas.openxmlformats.org/officeDocument/2006/relationships/video" Target="../media/media3.mp4"/><Relationship Id="rId16" Type="http://schemas.openxmlformats.org/officeDocument/2006/relationships/image" Target="../media/image41.png"/><Relationship Id="rId20" Type="http://schemas.openxmlformats.org/officeDocument/2006/relationships/image" Target="../media/image40.png"/><Relationship Id="rId1" Type="http://schemas.microsoft.com/office/2007/relationships/media" Target="../media/media3.mp4"/><Relationship Id="rId6" Type="http://schemas.openxmlformats.org/officeDocument/2006/relationships/video" Target="../media/media5.mp4"/><Relationship Id="rId11" Type="http://schemas.microsoft.com/office/2007/relationships/media" Target="../media/media8.mp4"/><Relationship Id="rId24" Type="http://schemas.openxmlformats.org/officeDocument/2006/relationships/image" Target="../media/image13.png"/><Relationship Id="rId5" Type="http://schemas.microsoft.com/office/2007/relationships/media" Target="../media/media5.mp4"/><Relationship Id="rId15" Type="http://schemas.openxmlformats.org/officeDocument/2006/relationships/image" Target="../media/image37.png"/><Relationship Id="rId23" Type="http://schemas.openxmlformats.org/officeDocument/2006/relationships/image" Target="../media/image45.png"/><Relationship Id="rId10" Type="http://schemas.openxmlformats.org/officeDocument/2006/relationships/video" Target="../media/media7.mp4"/><Relationship Id="rId19" Type="http://schemas.openxmlformats.org/officeDocument/2006/relationships/image" Target="../media/image39.png"/><Relationship Id="rId4" Type="http://schemas.openxmlformats.org/officeDocument/2006/relationships/video" Target="../media/media4.mp4"/><Relationship Id="rId9" Type="http://schemas.microsoft.com/office/2007/relationships/media" Target="../media/media7.mp4"/><Relationship Id="rId14" Type="http://schemas.openxmlformats.org/officeDocument/2006/relationships/notesSlide" Target="../notesSlides/notesSlide9.xml"/><Relationship Id="rId22" Type="http://schemas.openxmlformats.org/officeDocument/2006/relationships/image" Target="../media/image44.png"/><Relationship Id="rId27" Type="http://schemas.microsoft.com/office/2007/relationships/hdphoto" Target="../media/hdphoto5.wdp"/></Relationships>
</file>

<file path=ppt/slides/_rels/slide11.xml.rels><?xml version="1.0" encoding="UTF-8" standalone="yes"?>
<Relationships xmlns="http://schemas.openxmlformats.org/package/2006/relationships"><Relationship Id="rId18" Type="http://schemas.openxmlformats.org/officeDocument/2006/relationships/image" Target="../media/image47.png"/><Relationship Id="rId3" Type="http://schemas.openxmlformats.org/officeDocument/2006/relationships/image" Target="../media/image37.png"/><Relationship Id="rId21" Type="http://schemas.microsoft.com/office/2007/relationships/hdphoto" Target="../media/hdphoto4.wdp"/><Relationship Id="rId17" Type="http://schemas.openxmlformats.org/officeDocument/2006/relationships/image" Target="../media/image46.png"/><Relationship Id="rId2" Type="http://schemas.openxmlformats.org/officeDocument/2006/relationships/notesSlide" Target="../notesSlides/notesSlide10.xml"/><Relationship Id="rId16" Type="http://schemas.openxmlformats.org/officeDocument/2006/relationships/image" Target="../media/image41.png"/><Relationship Id="rId20" Type="http://schemas.openxmlformats.org/officeDocument/2006/relationships/image" Target="../media/image13.png"/><Relationship Id="rId1" Type="http://schemas.openxmlformats.org/officeDocument/2006/relationships/slideLayout" Target="../slideLayouts/slideLayout1.xml"/><Relationship Id="rId23" Type="http://schemas.microsoft.com/office/2007/relationships/hdphoto" Target="../media/hdphoto5.wdp"/><Relationship Id="rId19" Type="http://schemas.openxmlformats.org/officeDocument/2006/relationships/image" Target="../media/image51.png"/><Relationship Id="rId22"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8.wdp"/><Relationship Id="rId7" Type="http://schemas.microsoft.com/office/2007/relationships/hdphoto" Target="../media/hdphoto4.wdp"/><Relationship Id="rId2"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13.png"/><Relationship Id="rId5" Type="http://schemas.microsoft.com/office/2007/relationships/hdphoto" Target="../media/hdphoto9.wdp"/><Relationship Id="rId4" Type="http://schemas.openxmlformats.org/officeDocument/2006/relationships/image" Target="../media/image49.png"/><Relationship Id="rId9"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EEDB5A90-AA7F-46EB-ADC5-E3AFAD79BEA2}"/>
              </a:ext>
            </a:extLst>
          </p:cNvPr>
          <p:cNvSpPr/>
          <p:nvPr/>
        </p:nvSpPr>
        <p:spPr>
          <a:xfrm>
            <a:off x="85694" y="509599"/>
            <a:ext cx="3997633" cy="369332"/>
          </a:xfrm>
          <a:prstGeom prst="rect">
            <a:avLst/>
          </a:prstGeom>
        </p:spPr>
        <p:txBody>
          <a:bodyPr wrap="none">
            <a:spAutoFit/>
          </a:bodyPr>
          <a:lstStyle/>
          <a:p>
            <a:pPr lvl="0"/>
            <a:r>
              <a:rPr lang="it-IT" i="1">
                <a:solidFill>
                  <a:schemeClr val="bg2">
                    <a:lumMod val="50000"/>
                  </a:schemeClr>
                </a:solidFill>
                <a:latin typeface="Arial" panose="020B0604020202020204" pitchFamily="34" charset="0"/>
                <a:cs typeface="Arial" panose="020B0604020202020204" pitchFamily="34" charset="0"/>
              </a:rPr>
              <a:t>EGU General Assembly 2021, Online</a:t>
            </a:r>
            <a:endParaRPr lang="it-IT" i="1" dirty="0">
              <a:solidFill>
                <a:schemeClr val="bg2">
                  <a:lumMod val="50000"/>
                </a:schemeClr>
              </a:solidFill>
              <a:latin typeface="Arial" panose="020B0604020202020204" pitchFamily="34" charset="0"/>
              <a:cs typeface="Arial" panose="020B0604020202020204" pitchFamily="34" charset="0"/>
            </a:endParaRPr>
          </a:p>
        </p:txBody>
      </p:sp>
      <p:sp>
        <p:nvSpPr>
          <p:cNvPr id="3" name="Rettangolo 2">
            <a:extLst>
              <a:ext uri="{FF2B5EF4-FFF2-40B4-BE49-F238E27FC236}">
                <a16:creationId xmlns:a16="http://schemas.microsoft.com/office/drawing/2014/main" id="{954EA900-9BE8-42D5-9D65-5DCBC33E886F}"/>
              </a:ext>
            </a:extLst>
          </p:cNvPr>
          <p:cNvSpPr/>
          <p:nvPr/>
        </p:nvSpPr>
        <p:spPr>
          <a:xfrm>
            <a:off x="85693" y="833129"/>
            <a:ext cx="9551287" cy="892552"/>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a:ln>
                  <a:noFill/>
                </a:ln>
                <a:solidFill>
                  <a:srgbClr val="287A51"/>
                </a:solidFill>
                <a:effectLst>
                  <a:outerShdw blurRad="50800" dist="3810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sym typeface="Trebuchet MS"/>
              </a:rPr>
              <a:t>Irrigation Estimates from Remote Sensing Soil Moisture: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600" b="1" i="0" u="none" strike="noStrike" kern="0" cap="none" spc="0" normalizeH="0" baseline="0" noProof="0">
                <a:ln>
                  <a:noFill/>
                </a:ln>
                <a:solidFill>
                  <a:srgbClr val="287A51"/>
                </a:solidFill>
                <a:effectLst>
                  <a:outerShdw blurRad="50800" dist="38100" dir="2700000" algn="tl" rotWithShape="0">
                    <a:prstClr val="black">
                      <a:alpha val="40000"/>
                    </a:prstClr>
                  </a:outerShdw>
                </a:effectLst>
                <a:uLnTx/>
                <a:uFillTx/>
                <a:latin typeface="Arial" panose="020B0604020202020204" pitchFamily="34" charset="0"/>
                <a:ea typeface="Verdana" panose="020B0604030504040204" pitchFamily="34" charset="0"/>
                <a:cs typeface="Arial" panose="020B0604020202020204" pitchFamily="34" charset="0"/>
                <a:sym typeface="Trebuchet MS"/>
              </a:rPr>
              <a:t>A District-Scale Analysis in Spain</a:t>
            </a:r>
            <a:endParaRPr kumimoji="0" lang="en-GB" sz="2600" b="0" i="0" u="none" strike="noStrike" kern="0" cap="none" spc="0" normalizeH="0" baseline="0" noProof="0">
              <a:ln>
                <a:noFill/>
              </a:ln>
              <a:solidFill>
                <a:srgbClr val="287A51"/>
              </a:solidFill>
              <a:effectLst/>
              <a:uLnTx/>
              <a:uFillTx/>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2374D40C-1BE5-43E3-BF9A-63C7E3374D63}"/>
              </a:ext>
            </a:extLst>
          </p:cNvPr>
          <p:cNvSpPr/>
          <p:nvPr/>
        </p:nvSpPr>
        <p:spPr>
          <a:xfrm>
            <a:off x="85692" y="1705992"/>
            <a:ext cx="8994698" cy="523220"/>
          </a:xfrm>
          <a:prstGeom prst="rect">
            <a:avLst/>
          </a:prstGeom>
        </p:spPr>
        <p:txBody>
          <a:bodyPr wrap="square">
            <a:spAutoFit/>
          </a:bodyPr>
          <a:lstStyle/>
          <a:p>
            <a:pPr lvl="0" algn="just">
              <a:buClr>
                <a:prstClr val="black"/>
              </a:buClr>
              <a:buSzPts val="1100"/>
            </a:pPr>
            <a:r>
              <a:rPr kumimoji="0" lang="it-IT" sz="1400" b="0" i="1" u="none" strike="noStrike" kern="0" cap="none" spc="0" normalizeH="0" baseline="0" noProof="0" dirty="0">
                <a:ln>
                  <a:noFill/>
                </a:ln>
                <a:effectLst/>
                <a:uLnTx/>
                <a:uFillTx/>
                <a:latin typeface="Arial" panose="020B0604020202020204" pitchFamily="34" charset="0"/>
                <a:ea typeface="Trebuchet MS"/>
                <a:cs typeface="Arial" panose="020B0604020202020204" pitchFamily="34" charset="0"/>
                <a:sym typeface="Trebuchet MS"/>
              </a:rPr>
              <a:t>Jacopo </a:t>
            </a:r>
            <a:r>
              <a:rPr kumimoji="0" lang="it-IT" sz="1400" b="0" i="1" u="none" strike="noStrike" kern="0" cap="none" spc="0" normalizeH="0" baseline="0" noProof="0" dirty="0" err="1">
                <a:ln>
                  <a:noFill/>
                </a:ln>
                <a:effectLst/>
                <a:uLnTx/>
                <a:uFillTx/>
                <a:latin typeface="Arial" panose="020B0604020202020204" pitchFamily="34" charset="0"/>
                <a:ea typeface="Trebuchet MS"/>
                <a:cs typeface="Arial" panose="020B0604020202020204" pitchFamily="34" charset="0"/>
                <a:sym typeface="Trebuchet MS"/>
              </a:rPr>
              <a:t>Dari</a:t>
            </a:r>
            <a:r>
              <a:rPr kumimoji="0" lang="it-IT" sz="1400" b="0" i="1" u="none" strike="noStrike" kern="0" cap="none" spc="0" normalizeH="0" baseline="0" noProof="0" dirty="0">
                <a:ln>
                  <a:noFill/>
                </a:ln>
                <a:effectLst/>
                <a:uLnTx/>
                <a:uFillTx/>
                <a:latin typeface="Arial" panose="020B0604020202020204" pitchFamily="34" charset="0"/>
                <a:ea typeface="Trebuchet MS"/>
                <a:cs typeface="Arial" panose="020B0604020202020204" pitchFamily="34" charset="0"/>
                <a:sym typeface="Trebuchet MS"/>
              </a:rPr>
              <a:t> </a:t>
            </a:r>
            <a:r>
              <a:rPr kumimoji="0" lang="it-IT" sz="1400" b="0" i="1" u="none" strike="noStrike" kern="0" cap="none" spc="0" normalizeH="0" baseline="40000" noProof="0">
                <a:ln>
                  <a:noFill/>
                </a:ln>
                <a:effectLst/>
                <a:uLnTx/>
                <a:uFillTx/>
                <a:latin typeface="Arial" panose="020B0604020202020204" pitchFamily="34" charset="0"/>
                <a:ea typeface="Trebuchet MS"/>
                <a:cs typeface="Arial" panose="020B0604020202020204" pitchFamily="34" charset="0"/>
                <a:sym typeface="Trebuchet MS"/>
              </a:rPr>
              <a:t>(1,4)</a:t>
            </a:r>
            <a:r>
              <a:rPr kumimoji="0" lang="it-IT" sz="1400" b="0" i="1" u="none" strike="noStrike" kern="0" cap="none" spc="0" normalizeH="0" baseline="0" noProof="0">
                <a:ln>
                  <a:noFill/>
                </a:ln>
                <a:effectLst/>
                <a:uLnTx/>
                <a:uFillTx/>
                <a:latin typeface="Arial" panose="020B0604020202020204" pitchFamily="34" charset="0"/>
                <a:ea typeface="Trebuchet MS"/>
                <a:cs typeface="Arial" panose="020B0604020202020204" pitchFamily="34" charset="0"/>
                <a:sym typeface="Trebuchet MS"/>
              </a:rPr>
              <a:t>, </a:t>
            </a:r>
            <a:r>
              <a:rPr kumimoji="0" lang="it-IT" sz="1400" b="0" i="1" u="none" strike="noStrike" kern="0" cap="none" spc="0" normalizeH="0" baseline="0" noProof="0" dirty="0">
                <a:ln>
                  <a:noFill/>
                </a:ln>
                <a:effectLst/>
                <a:uLnTx/>
                <a:uFillTx/>
                <a:latin typeface="Arial" panose="020B0604020202020204" pitchFamily="34" charset="0"/>
                <a:ea typeface="Trebuchet MS"/>
                <a:cs typeface="Arial" panose="020B0604020202020204" pitchFamily="34" charset="0"/>
                <a:sym typeface="Trebuchet MS"/>
              </a:rPr>
              <a:t>Pere Quintana-</a:t>
            </a:r>
            <a:r>
              <a:rPr kumimoji="0" lang="it-IT" sz="1400" b="0" i="1" u="none" strike="noStrike" kern="0" cap="none" spc="0" normalizeH="0" baseline="0" noProof="0" dirty="0" err="1">
                <a:ln>
                  <a:noFill/>
                </a:ln>
                <a:effectLst/>
                <a:uLnTx/>
                <a:uFillTx/>
                <a:latin typeface="Arial" panose="020B0604020202020204" pitchFamily="34" charset="0"/>
                <a:ea typeface="Trebuchet MS"/>
                <a:cs typeface="Arial" panose="020B0604020202020204" pitchFamily="34" charset="0"/>
                <a:sym typeface="Trebuchet MS"/>
              </a:rPr>
              <a:t>Seguí</a:t>
            </a:r>
            <a:r>
              <a:rPr kumimoji="0" lang="it-IT" sz="1400" b="0" i="1" u="none" strike="noStrike" kern="0" cap="none" spc="0" normalizeH="0" baseline="0" noProof="0" dirty="0">
                <a:ln>
                  <a:noFill/>
                </a:ln>
                <a:effectLst/>
                <a:uLnTx/>
                <a:uFillTx/>
                <a:latin typeface="Arial" panose="020B0604020202020204" pitchFamily="34" charset="0"/>
                <a:ea typeface="Trebuchet MS"/>
                <a:cs typeface="Arial" panose="020B0604020202020204" pitchFamily="34" charset="0"/>
                <a:sym typeface="Trebuchet MS"/>
              </a:rPr>
              <a:t> </a:t>
            </a:r>
            <a:r>
              <a:rPr kumimoji="0" lang="it-IT" sz="1400" b="0" i="1" u="none" strike="noStrike" kern="0" cap="none" spc="0" normalizeH="0" baseline="40000" noProof="0" dirty="0">
                <a:ln>
                  <a:noFill/>
                </a:ln>
                <a:effectLst/>
                <a:uLnTx/>
                <a:uFillTx/>
                <a:latin typeface="Arial" panose="020B0604020202020204" pitchFamily="34" charset="0"/>
                <a:ea typeface="Trebuchet MS"/>
                <a:cs typeface="Arial" panose="020B0604020202020204" pitchFamily="34" charset="0"/>
                <a:sym typeface="Trebuchet MS"/>
              </a:rPr>
              <a:t>(2)</a:t>
            </a:r>
            <a:r>
              <a:rPr kumimoji="0" lang="it-IT" sz="1400" b="0" i="1" u="none" strike="noStrike" kern="0" cap="none" spc="0" normalizeH="0" baseline="0" noProof="0" dirty="0">
                <a:ln>
                  <a:noFill/>
                </a:ln>
                <a:effectLst/>
                <a:uLnTx/>
                <a:uFillTx/>
                <a:latin typeface="Arial" panose="020B0604020202020204" pitchFamily="34" charset="0"/>
                <a:ea typeface="Trebuchet MS"/>
                <a:cs typeface="Arial" panose="020B0604020202020204" pitchFamily="34" charset="0"/>
                <a:sym typeface="Trebuchet MS"/>
              </a:rPr>
              <a:t>, Maria José </a:t>
            </a:r>
            <a:r>
              <a:rPr kumimoji="0" lang="it-IT" sz="1400" b="0" i="1" u="none" strike="noStrike" kern="0" cap="none" spc="0" normalizeH="0" baseline="0" noProof="0" dirty="0" err="1">
                <a:ln>
                  <a:noFill/>
                </a:ln>
                <a:effectLst/>
                <a:uLnTx/>
                <a:uFillTx/>
                <a:latin typeface="Arial" panose="020B0604020202020204" pitchFamily="34" charset="0"/>
                <a:ea typeface="Trebuchet MS"/>
                <a:cs typeface="Arial" panose="020B0604020202020204" pitchFamily="34" charset="0"/>
                <a:sym typeface="Trebuchet MS"/>
              </a:rPr>
              <a:t>Escorihuela</a:t>
            </a:r>
            <a:r>
              <a:rPr kumimoji="0" lang="it-IT" sz="1400" b="0" i="1" u="none" strike="noStrike" kern="0" cap="none" spc="0" normalizeH="0" baseline="0" noProof="0" dirty="0">
                <a:ln>
                  <a:noFill/>
                </a:ln>
                <a:effectLst/>
                <a:uLnTx/>
                <a:uFillTx/>
                <a:latin typeface="Arial" panose="020B0604020202020204" pitchFamily="34" charset="0"/>
                <a:ea typeface="Trebuchet MS"/>
                <a:cs typeface="Arial" panose="020B0604020202020204" pitchFamily="34" charset="0"/>
                <a:sym typeface="Trebuchet MS"/>
              </a:rPr>
              <a:t> </a:t>
            </a:r>
            <a:r>
              <a:rPr kumimoji="0" lang="it-IT" sz="1400" b="0" i="1" u="none" strike="noStrike" kern="0" cap="none" spc="0" normalizeH="0" baseline="40000" noProof="0" dirty="0">
                <a:ln>
                  <a:noFill/>
                </a:ln>
                <a:effectLst/>
                <a:uLnTx/>
                <a:uFillTx/>
                <a:latin typeface="Arial" panose="020B0604020202020204" pitchFamily="34" charset="0"/>
                <a:ea typeface="Trebuchet MS"/>
                <a:cs typeface="Arial" panose="020B0604020202020204" pitchFamily="34" charset="0"/>
                <a:sym typeface="Trebuchet MS"/>
              </a:rPr>
              <a:t>(3</a:t>
            </a:r>
            <a:r>
              <a:rPr kumimoji="0" lang="it-IT" sz="1400" b="0" i="1" u="none" strike="noStrike" kern="0" cap="none" spc="0" normalizeH="0" baseline="40000" noProof="0">
                <a:ln>
                  <a:noFill/>
                </a:ln>
                <a:effectLst/>
                <a:uLnTx/>
                <a:uFillTx/>
                <a:latin typeface="Arial" panose="020B0604020202020204" pitchFamily="34" charset="0"/>
                <a:ea typeface="Trebuchet MS"/>
                <a:cs typeface="Arial" panose="020B0604020202020204" pitchFamily="34" charset="0"/>
                <a:sym typeface="Trebuchet MS"/>
              </a:rPr>
              <a:t>)</a:t>
            </a:r>
            <a:r>
              <a:rPr lang="it-IT" sz="1400" i="1" kern="0">
                <a:latin typeface="Arial" panose="020B0604020202020204" pitchFamily="34" charset="0"/>
                <a:ea typeface="Trebuchet MS"/>
                <a:cs typeface="Arial" panose="020B0604020202020204" pitchFamily="34" charset="0"/>
                <a:sym typeface="Trebuchet MS"/>
              </a:rPr>
              <a:t>, Vivien Stefan </a:t>
            </a:r>
            <a:r>
              <a:rPr lang="it-IT" sz="1400" i="1" kern="0" baseline="40000">
                <a:latin typeface="Arial" panose="020B0604020202020204" pitchFamily="34" charset="0"/>
                <a:ea typeface="Trebuchet MS"/>
                <a:cs typeface="Arial" panose="020B0604020202020204" pitchFamily="34" charset="0"/>
                <a:sym typeface="Trebuchet MS"/>
              </a:rPr>
              <a:t>(3)</a:t>
            </a:r>
            <a:r>
              <a:rPr lang="it-IT" sz="1400" i="1" kern="0">
                <a:latin typeface="Arial" panose="020B0604020202020204" pitchFamily="34" charset="0"/>
                <a:ea typeface="Trebuchet MS"/>
                <a:cs typeface="Arial" panose="020B0604020202020204" pitchFamily="34" charset="0"/>
                <a:sym typeface="Trebuchet MS"/>
              </a:rPr>
              <a:t>, Renato Morbidelli </a:t>
            </a:r>
            <a:r>
              <a:rPr lang="it-IT" sz="1400" i="1" kern="0" baseline="40000">
                <a:latin typeface="Arial" panose="020B0604020202020204" pitchFamily="34" charset="0"/>
                <a:ea typeface="Trebuchet MS"/>
                <a:cs typeface="Arial" panose="020B0604020202020204" pitchFamily="34" charset="0"/>
                <a:sym typeface="Trebuchet MS"/>
              </a:rPr>
              <a:t>(1)</a:t>
            </a:r>
            <a:r>
              <a:rPr lang="it-IT" sz="1400" i="1" kern="0">
                <a:latin typeface="Arial" panose="020B0604020202020204" pitchFamily="34" charset="0"/>
                <a:ea typeface="Trebuchet MS"/>
                <a:cs typeface="Arial" panose="020B0604020202020204" pitchFamily="34" charset="0"/>
                <a:sym typeface="Trebuchet MS"/>
              </a:rPr>
              <a:t>, Carla Saltalippi </a:t>
            </a:r>
            <a:r>
              <a:rPr lang="it-IT" sz="1400" i="1" kern="0" baseline="30000">
                <a:latin typeface="Arial" panose="020B0604020202020204" pitchFamily="34" charset="0"/>
                <a:ea typeface="Trebuchet MS"/>
                <a:cs typeface="Arial" panose="020B0604020202020204" pitchFamily="34" charset="0"/>
                <a:sym typeface="Trebuchet MS"/>
              </a:rPr>
              <a:t>(1)</a:t>
            </a:r>
            <a:r>
              <a:rPr lang="it-IT" sz="1400" i="1" kern="0">
                <a:latin typeface="Arial" panose="020B0604020202020204" pitchFamily="34" charset="0"/>
                <a:ea typeface="Trebuchet MS"/>
                <a:cs typeface="Arial" panose="020B0604020202020204" pitchFamily="34" charset="0"/>
                <a:sym typeface="Trebuchet MS"/>
              </a:rPr>
              <a:t>, Alessia Flammini </a:t>
            </a:r>
            <a:r>
              <a:rPr lang="it-IT" sz="1400" i="1" kern="0" baseline="30000">
                <a:latin typeface="Arial" panose="020B0604020202020204" pitchFamily="34" charset="0"/>
                <a:ea typeface="Trebuchet MS"/>
                <a:cs typeface="Arial" panose="020B0604020202020204" pitchFamily="34" charset="0"/>
                <a:sym typeface="Trebuchet MS"/>
              </a:rPr>
              <a:t>(1)</a:t>
            </a:r>
            <a:r>
              <a:rPr lang="it-IT" sz="1400" i="1" kern="0">
                <a:latin typeface="Arial" panose="020B0604020202020204" pitchFamily="34" charset="0"/>
                <a:ea typeface="Trebuchet MS"/>
                <a:cs typeface="Arial" panose="020B0604020202020204" pitchFamily="34" charset="0"/>
                <a:sym typeface="Trebuchet MS"/>
              </a:rPr>
              <a:t>, and Luca </a:t>
            </a:r>
            <a:r>
              <a:rPr kumimoji="0" lang="it-IT" sz="1400" b="0" i="1" u="none" strike="noStrike" kern="0" cap="none" spc="0" normalizeH="0" baseline="0" noProof="0" dirty="0">
                <a:ln>
                  <a:noFill/>
                </a:ln>
                <a:effectLst/>
                <a:uLnTx/>
                <a:uFillTx/>
                <a:latin typeface="Arial" panose="020B0604020202020204" pitchFamily="34" charset="0"/>
                <a:ea typeface="Trebuchet MS"/>
                <a:cs typeface="Arial" panose="020B0604020202020204" pitchFamily="34" charset="0"/>
                <a:sym typeface="Trebuchet MS"/>
              </a:rPr>
              <a:t>Brocca </a:t>
            </a:r>
            <a:r>
              <a:rPr kumimoji="0" lang="it-IT" sz="1400" b="0" i="1" u="none" strike="noStrike" kern="0" cap="none" spc="0" normalizeH="0" baseline="40000" noProof="0" dirty="0">
                <a:ln>
                  <a:noFill/>
                </a:ln>
                <a:effectLst/>
                <a:uLnTx/>
                <a:uFillTx/>
                <a:latin typeface="Arial" panose="020B0604020202020204" pitchFamily="34" charset="0"/>
                <a:ea typeface="Trebuchet MS"/>
                <a:cs typeface="Arial" panose="020B0604020202020204" pitchFamily="34" charset="0"/>
                <a:sym typeface="Trebuchet MS"/>
              </a:rPr>
              <a:t>(</a:t>
            </a:r>
            <a:r>
              <a:rPr kumimoji="0" lang="it-IT" sz="1400" b="0" i="1" u="none" strike="noStrike" kern="0" cap="none" spc="0" normalizeH="0" baseline="40000" noProof="0">
                <a:ln>
                  <a:noFill/>
                </a:ln>
                <a:effectLst/>
                <a:uLnTx/>
                <a:uFillTx/>
                <a:latin typeface="Arial" panose="020B0604020202020204" pitchFamily="34" charset="0"/>
                <a:ea typeface="Trebuchet MS"/>
                <a:cs typeface="Arial" panose="020B0604020202020204" pitchFamily="34" charset="0"/>
                <a:sym typeface="Trebuchet MS"/>
              </a:rPr>
              <a:t>4)</a:t>
            </a:r>
            <a:endParaRPr kumimoji="0" lang="it-IT" sz="1400" b="0" i="1" u="none" strike="noStrike" kern="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9" name="Rettangolo 8">
            <a:extLst>
              <a:ext uri="{FF2B5EF4-FFF2-40B4-BE49-F238E27FC236}">
                <a16:creationId xmlns:a16="http://schemas.microsoft.com/office/drawing/2014/main" id="{8F8414AA-6C3E-4139-B08C-D53A2C81F973}"/>
              </a:ext>
            </a:extLst>
          </p:cNvPr>
          <p:cNvSpPr/>
          <p:nvPr/>
        </p:nvSpPr>
        <p:spPr>
          <a:xfrm>
            <a:off x="85692" y="2488185"/>
            <a:ext cx="6512495" cy="292388"/>
          </a:xfrm>
          <a:prstGeom prst="rect">
            <a:avLst/>
          </a:prstGeom>
        </p:spPr>
        <p:txBody>
          <a:bodyPr wrap="square">
            <a:spAutoFit/>
          </a:bodyPr>
          <a:lstStyle/>
          <a:p>
            <a:r>
              <a:rPr lang="it-IT" sz="1300" baseline="40000" dirty="0">
                <a:latin typeface="Arial" panose="020B0604020202020204" pitchFamily="34" charset="0"/>
                <a:cs typeface="Arial" panose="020B0604020202020204" pitchFamily="34" charset="0"/>
              </a:rPr>
              <a:t>(1) </a:t>
            </a:r>
            <a:r>
              <a:rPr lang="it-IT" sz="1300" dirty="0" err="1">
                <a:latin typeface="Arial" panose="020B0604020202020204" pitchFamily="34" charset="0"/>
                <a:cs typeface="Arial" panose="020B0604020202020204" pitchFamily="34" charset="0"/>
              </a:rPr>
              <a:t>University</a:t>
            </a:r>
            <a:r>
              <a:rPr lang="it-IT" sz="1300" dirty="0">
                <a:latin typeface="Arial" panose="020B0604020202020204" pitchFamily="34" charset="0"/>
                <a:cs typeface="Arial" panose="020B0604020202020204" pitchFamily="34" charset="0"/>
              </a:rPr>
              <a:t> of Perugia, </a:t>
            </a:r>
            <a:r>
              <a:rPr lang="it-IT" sz="1300" dirty="0" err="1">
                <a:latin typeface="Arial" panose="020B0604020202020204" pitchFamily="34" charset="0"/>
                <a:cs typeface="Arial" panose="020B0604020202020204" pitchFamily="34" charset="0"/>
              </a:rPr>
              <a:t>Dept</a:t>
            </a:r>
            <a:r>
              <a:rPr lang="it-IT" sz="1300" dirty="0">
                <a:latin typeface="Arial" panose="020B0604020202020204" pitchFamily="34" charset="0"/>
                <a:cs typeface="Arial" panose="020B0604020202020204" pitchFamily="34" charset="0"/>
              </a:rPr>
              <a:t>. Of </a:t>
            </a:r>
            <a:r>
              <a:rPr lang="it-IT" sz="1300" dirty="0" err="1">
                <a:latin typeface="Arial" panose="020B0604020202020204" pitchFamily="34" charset="0"/>
                <a:cs typeface="Arial" panose="020B0604020202020204" pitchFamily="34" charset="0"/>
              </a:rPr>
              <a:t>Civil</a:t>
            </a:r>
            <a:r>
              <a:rPr lang="it-IT" sz="1300" dirty="0">
                <a:latin typeface="Arial" panose="020B0604020202020204" pitchFamily="34" charset="0"/>
                <a:cs typeface="Arial" panose="020B0604020202020204" pitchFamily="34" charset="0"/>
              </a:rPr>
              <a:t> and </a:t>
            </a:r>
            <a:r>
              <a:rPr lang="it-IT" sz="1300" dirty="0" err="1">
                <a:latin typeface="Arial" panose="020B0604020202020204" pitchFamily="34" charset="0"/>
                <a:cs typeface="Arial" panose="020B0604020202020204" pitchFamily="34" charset="0"/>
              </a:rPr>
              <a:t>Environmental</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Engineering</a:t>
            </a:r>
            <a:r>
              <a:rPr lang="it-IT" sz="1300" dirty="0">
                <a:latin typeface="Arial" panose="020B0604020202020204" pitchFamily="34" charset="0"/>
                <a:cs typeface="Arial" panose="020B0604020202020204" pitchFamily="34" charset="0"/>
              </a:rPr>
              <a:t>, Perugia, </a:t>
            </a:r>
            <a:r>
              <a:rPr lang="it-IT" sz="1300" dirty="0" err="1">
                <a:latin typeface="Arial" panose="020B0604020202020204" pitchFamily="34" charset="0"/>
                <a:cs typeface="Arial" panose="020B0604020202020204" pitchFamily="34" charset="0"/>
              </a:rPr>
              <a:t>Italy</a:t>
            </a:r>
            <a:r>
              <a:rPr lang="it-IT" sz="1300" dirty="0">
                <a:latin typeface="Arial" panose="020B0604020202020204" pitchFamily="34" charset="0"/>
                <a:cs typeface="Arial" panose="020B0604020202020204" pitchFamily="34" charset="0"/>
              </a:rPr>
              <a:t>     </a:t>
            </a:r>
          </a:p>
        </p:txBody>
      </p:sp>
      <p:sp>
        <p:nvSpPr>
          <p:cNvPr id="10" name="Rettangolo 9">
            <a:extLst>
              <a:ext uri="{FF2B5EF4-FFF2-40B4-BE49-F238E27FC236}">
                <a16:creationId xmlns:a16="http://schemas.microsoft.com/office/drawing/2014/main" id="{3623FC3E-046C-4C5C-ACC0-496B12A1E1C2}"/>
              </a:ext>
            </a:extLst>
          </p:cNvPr>
          <p:cNvSpPr/>
          <p:nvPr/>
        </p:nvSpPr>
        <p:spPr>
          <a:xfrm>
            <a:off x="85694" y="2776384"/>
            <a:ext cx="5333050" cy="569387"/>
          </a:xfrm>
          <a:prstGeom prst="rect">
            <a:avLst/>
          </a:prstGeom>
        </p:spPr>
        <p:txBody>
          <a:bodyPr wrap="square">
            <a:spAutoFit/>
          </a:bodyPr>
          <a:lstStyle/>
          <a:p>
            <a:r>
              <a:rPr lang="it-IT" sz="1300" baseline="40000" dirty="0">
                <a:latin typeface="Arial" panose="020B0604020202020204" pitchFamily="34" charset="0"/>
                <a:cs typeface="Arial" panose="020B0604020202020204" pitchFamily="34" charset="0"/>
              </a:rPr>
              <a:t>(2) </a:t>
            </a:r>
            <a:r>
              <a:rPr lang="it-IT" sz="1300" dirty="0">
                <a:latin typeface="Arial" panose="020B0604020202020204" pitchFamily="34" charset="0"/>
                <a:cs typeface="Arial" panose="020B0604020202020204" pitchFamily="34" charset="0"/>
              </a:rPr>
              <a:t>Ebro </a:t>
            </a:r>
            <a:r>
              <a:rPr lang="it-IT" sz="1300" dirty="0" err="1">
                <a:latin typeface="Arial" panose="020B0604020202020204" pitchFamily="34" charset="0"/>
                <a:cs typeface="Arial" panose="020B0604020202020204" pitchFamily="34" charset="0"/>
              </a:rPr>
              <a:t>Observatory</a:t>
            </a:r>
            <a:r>
              <a:rPr lang="it-IT" sz="1300" dirty="0">
                <a:latin typeface="Arial" panose="020B0604020202020204" pitchFamily="34" charset="0"/>
                <a:cs typeface="Arial" panose="020B0604020202020204" pitchFamily="34" charset="0"/>
              </a:rPr>
              <a:t>, Ramon </a:t>
            </a:r>
            <a:r>
              <a:rPr lang="it-IT" sz="1300" dirty="0" err="1">
                <a:latin typeface="Arial" panose="020B0604020202020204" pitchFamily="34" charset="0"/>
                <a:cs typeface="Arial" panose="020B0604020202020204" pitchFamily="34" charset="0"/>
              </a:rPr>
              <a:t>Llull</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University</a:t>
            </a:r>
            <a:r>
              <a:rPr lang="it-IT" sz="1300" dirty="0">
                <a:latin typeface="Arial" panose="020B0604020202020204" pitchFamily="34" charset="0"/>
                <a:cs typeface="Arial" panose="020B0604020202020204" pitchFamily="34" charset="0"/>
              </a:rPr>
              <a:t> – CSIC, </a:t>
            </a:r>
            <a:r>
              <a:rPr lang="it-IT" sz="1300" dirty="0" err="1">
                <a:latin typeface="Arial" panose="020B0604020202020204" pitchFamily="34" charset="0"/>
                <a:cs typeface="Arial" panose="020B0604020202020204" pitchFamily="34" charset="0"/>
              </a:rPr>
              <a:t>Roquetes</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Spain</a:t>
            </a:r>
            <a:endParaRPr lang="it-IT" sz="1300" dirty="0">
              <a:latin typeface="Arial" panose="020B0604020202020204" pitchFamily="34" charset="0"/>
              <a:cs typeface="Arial" panose="020B0604020202020204" pitchFamily="34" charset="0"/>
            </a:endParaRPr>
          </a:p>
          <a:p>
            <a:endParaRPr lang="it-IT" dirty="0">
              <a:solidFill>
                <a:srgbClr val="666666"/>
              </a:solidFill>
              <a:latin typeface="Trebuchet MS" panose="020B0603020202020204" pitchFamily="34" charset="0"/>
            </a:endParaRPr>
          </a:p>
        </p:txBody>
      </p:sp>
      <p:sp>
        <p:nvSpPr>
          <p:cNvPr id="11" name="Rettangolo 10">
            <a:extLst>
              <a:ext uri="{FF2B5EF4-FFF2-40B4-BE49-F238E27FC236}">
                <a16:creationId xmlns:a16="http://schemas.microsoft.com/office/drawing/2014/main" id="{D1822E92-CFD9-48DE-8B40-42E11AD3EFA9}"/>
              </a:ext>
            </a:extLst>
          </p:cNvPr>
          <p:cNvSpPr/>
          <p:nvPr/>
        </p:nvSpPr>
        <p:spPr>
          <a:xfrm>
            <a:off x="85692" y="3064583"/>
            <a:ext cx="4903152" cy="569387"/>
          </a:xfrm>
          <a:prstGeom prst="rect">
            <a:avLst/>
          </a:prstGeom>
        </p:spPr>
        <p:txBody>
          <a:bodyPr wrap="square">
            <a:spAutoFit/>
          </a:bodyPr>
          <a:lstStyle/>
          <a:p>
            <a:r>
              <a:rPr lang="it-IT" sz="1300" baseline="40000" dirty="0">
                <a:latin typeface="Arial" panose="020B0604020202020204" pitchFamily="34" charset="0"/>
                <a:cs typeface="Arial" panose="020B0604020202020204" pitchFamily="34" charset="0"/>
              </a:rPr>
              <a:t>(3) </a:t>
            </a:r>
            <a:r>
              <a:rPr lang="it-IT" sz="1300" dirty="0" err="1">
                <a:latin typeface="Arial" panose="020B0604020202020204" pitchFamily="34" charset="0"/>
                <a:cs typeface="Arial" panose="020B0604020202020204" pitchFamily="34" charset="0"/>
              </a:rPr>
              <a:t>isardSAT</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Parc</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Tecnòlogic</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Barcelona</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Activa</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Barcelona</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Spain</a:t>
            </a:r>
            <a:endParaRPr lang="it-IT" sz="1300" dirty="0">
              <a:latin typeface="Arial" panose="020B0604020202020204" pitchFamily="34" charset="0"/>
              <a:cs typeface="Arial" panose="020B0604020202020204" pitchFamily="34" charset="0"/>
            </a:endParaRPr>
          </a:p>
          <a:p>
            <a:endParaRPr lang="it-IT" dirty="0">
              <a:solidFill>
                <a:srgbClr val="666666"/>
              </a:solidFill>
              <a:latin typeface="Trebuchet MS" panose="020B0603020202020204" pitchFamily="34" charset="0"/>
            </a:endParaRPr>
          </a:p>
        </p:txBody>
      </p:sp>
      <p:sp>
        <p:nvSpPr>
          <p:cNvPr id="12" name="Rettangolo 11">
            <a:extLst>
              <a:ext uri="{FF2B5EF4-FFF2-40B4-BE49-F238E27FC236}">
                <a16:creationId xmlns:a16="http://schemas.microsoft.com/office/drawing/2014/main" id="{A679BC26-9AAF-43B3-9599-4574D3FDAC2B}"/>
              </a:ext>
            </a:extLst>
          </p:cNvPr>
          <p:cNvSpPr/>
          <p:nvPr/>
        </p:nvSpPr>
        <p:spPr>
          <a:xfrm>
            <a:off x="85692" y="3382823"/>
            <a:ext cx="7363990" cy="569387"/>
          </a:xfrm>
          <a:prstGeom prst="rect">
            <a:avLst/>
          </a:prstGeom>
        </p:spPr>
        <p:txBody>
          <a:bodyPr wrap="square">
            <a:spAutoFit/>
          </a:bodyPr>
          <a:lstStyle/>
          <a:p>
            <a:r>
              <a:rPr lang="it-IT" sz="1300" baseline="40000" dirty="0">
                <a:latin typeface="Arial" panose="020B0604020202020204" pitchFamily="34" charset="0"/>
                <a:cs typeface="Arial" panose="020B0604020202020204" pitchFamily="34" charset="0"/>
              </a:rPr>
              <a:t>(4) </a:t>
            </a:r>
            <a:r>
              <a:rPr lang="it-IT" sz="1300" dirty="0">
                <a:latin typeface="Arial" panose="020B0604020202020204" pitchFamily="34" charset="0"/>
                <a:cs typeface="Arial" panose="020B0604020202020204" pitchFamily="34" charset="0"/>
              </a:rPr>
              <a:t>National </a:t>
            </a:r>
            <a:r>
              <a:rPr lang="it-IT" sz="1300" dirty="0" err="1">
                <a:latin typeface="Arial" panose="020B0604020202020204" pitchFamily="34" charset="0"/>
                <a:cs typeface="Arial" panose="020B0604020202020204" pitchFamily="34" charset="0"/>
              </a:rPr>
              <a:t>Research</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Counchil</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Research</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Institute</a:t>
            </a:r>
            <a:r>
              <a:rPr lang="it-IT" sz="1300" dirty="0">
                <a:latin typeface="Arial" panose="020B0604020202020204" pitchFamily="34" charset="0"/>
                <a:cs typeface="Arial" panose="020B0604020202020204" pitchFamily="34" charset="0"/>
              </a:rPr>
              <a:t> for Geo-</a:t>
            </a:r>
            <a:r>
              <a:rPr lang="it-IT" sz="1300" dirty="0" err="1">
                <a:latin typeface="Arial" panose="020B0604020202020204" pitchFamily="34" charset="0"/>
                <a:cs typeface="Arial" panose="020B0604020202020204" pitchFamily="34" charset="0"/>
              </a:rPr>
              <a:t>Hydrological</a:t>
            </a:r>
            <a:r>
              <a:rPr lang="it-IT" sz="1300" dirty="0">
                <a:latin typeface="Arial" panose="020B0604020202020204" pitchFamily="34" charset="0"/>
                <a:cs typeface="Arial" panose="020B0604020202020204" pitchFamily="34" charset="0"/>
              </a:rPr>
              <a:t> </a:t>
            </a:r>
            <a:r>
              <a:rPr lang="it-IT" sz="1300" dirty="0" err="1">
                <a:latin typeface="Arial" panose="020B0604020202020204" pitchFamily="34" charset="0"/>
                <a:cs typeface="Arial" panose="020B0604020202020204" pitchFamily="34" charset="0"/>
              </a:rPr>
              <a:t>Protection</a:t>
            </a:r>
            <a:r>
              <a:rPr lang="it-IT" sz="1300" dirty="0">
                <a:latin typeface="Arial" panose="020B0604020202020204" pitchFamily="34" charset="0"/>
                <a:cs typeface="Arial" panose="020B0604020202020204" pitchFamily="34" charset="0"/>
              </a:rPr>
              <a:t>, Perugia, </a:t>
            </a:r>
            <a:r>
              <a:rPr lang="it-IT" sz="1300" dirty="0" err="1">
                <a:latin typeface="Arial" panose="020B0604020202020204" pitchFamily="34" charset="0"/>
                <a:cs typeface="Arial" panose="020B0604020202020204" pitchFamily="34" charset="0"/>
              </a:rPr>
              <a:t>Italy</a:t>
            </a:r>
            <a:endParaRPr lang="it-IT" sz="1300" dirty="0">
              <a:latin typeface="Arial" panose="020B0604020202020204" pitchFamily="34" charset="0"/>
              <a:cs typeface="Arial" panose="020B0604020202020204" pitchFamily="34" charset="0"/>
            </a:endParaRPr>
          </a:p>
          <a:p>
            <a:endParaRPr lang="it-IT" dirty="0">
              <a:solidFill>
                <a:srgbClr val="666666"/>
              </a:solidFill>
              <a:latin typeface="Trebuchet MS" panose="020B0603020202020204" pitchFamily="34" charset="0"/>
            </a:endParaRPr>
          </a:p>
        </p:txBody>
      </p:sp>
      <p:pic>
        <p:nvPicPr>
          <p:cNvPr id="13" name="Immagine 12">
            <a:extLst>
              <a:ext uri="{FF2B5EF4-FFF2-40B4-BE49-F238E27FC236}">
                <a16:creationId xmlns:a16="http://schemas.microsoft.com/office/drawing/2014/main" id="{E71615D8-118B-45BF-BF4E-9DEED213175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873382" y="578701"/>
            <a:ext cx="2160000" cy="1419679"/>
          </a:xfrm>
          <a:prstGeom prst="rect">
            <a:avLst/>
          </a:prstGeom>
          <a:effectLst>
            <a:outerShdw blurRad="50800" dist="38100" dir="10800000" algn="r" rotWithShape="0">
              <a:prstClr val="black">
                <a:alpha val="40000"/>
              </a:prstClr>
            </a:outerShdw>
          </a:effectLst>
        </p:spPr>
      </p:pic>
      <p:pic>
        <p:nvPicPr>
          <p:cNvPr id="5" name="Immagine 4">
            <a:extLst>
              <a:ext uri="{FF2B5EF4-FFF2-40B4-BE49-F238E27FC236}">
                <a16:creationId xmlns:a16="http://schemas.microsoft.com/office/drawing/2014/main" id="{0E42D0FD-1B20-4E84-9AE8-A8FD674D0A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19427" y="2171475"/>
            <a:ext cx="2267909" cy="1322947"/>
          </a:xfrm>
          <a:prstGeom prst="rect">
            <a:avLst/>
          </a:prstGeom>
        </p:spPr>
      </p:pic>
      <p:pic>
        <p:nvPicPr>
          <p:cNvPr id="14" name="Immagine 13">
            <a:extLst>
              <a:ext uri="{FF2B5EF4-FFF2-40B4-BE49-F238E27FC236}">
                <a16:creationId xmlns:a16="http://schemas.microsoft.com/office/drawing/2014/main" id="{64106D9C-4335-4CAB-8DF8-529E45FB32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19427" y="3667517"/>
            <a:ext cx="2267909" cy="1396105"/>
          </a:xfrm>
          <a:prstGeom prst="rect">
            <a:avLst/>
          </a:prstGeom>
        </p:spPr>
      </p:pic>
      <p:pic>
        <p:nvPicPr>
          <p:cNvPr id="15" name="Immagine 14">
            <a:extLst>
              <a:ext uri="{FF2B5EF4-FFF2-40B4-BE49-F238E27FC236}">
                <a16:creationId xmlns:a16="http://schemas.microsoft.com/office/drawing/2014/main" id="{4A733C2B-F194-4ADE-A2EF-D55D5D7B600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19426" y="5236717"/>
            <a:ext cx="2267909" cy="1499746"/>
          </a:xfrm>
          <a:prstGeom prst="rect">
            <a:avLst/>
          </a:prstGeom>
        </p:spPr>
      </p:pic>
      <p:pic>
        <p:nvPicPr>
          <p:cNvPr id="16" name="Immagine 15">
            <a:extLst>
              <a:ext uri="{FF2B5EF4-FFF2-40B4-BE49-F238E27FC236}">
                <a16:creationId xmlns:a16="http://schemas.microsoft.com/office/drawing/2014/main" id="{0350D668-2BDB-478F-82F2-BF49F60A33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70761" y="3976391"/>
            <a:ext cx="1049072" cy="540000"/>
          </a:xfrm>
          <a:prstGeom prst="rect">
            <a:avLst/>
          </a:prstGeom>
        </p:spPr>
      </p:pic>
      <p:pic>
        <p:nvPicPr>
          <p:cNvPr id="17" name="Immagine 16">
            <a:extLst>
              <a:ext uri="{FF2B5EF4-FFF2-40B4-BE49-F238E27FC236}">
                <a16:creationId xmlns:a16="http://schemas.microsoft.com/office/drawing/2014/main" id="{896C3DDC-7D96-40D6-ABD5-074F1EDE9CB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7829" t="14343" r="26686" b="11828"/>
          <a:stretch/>
        </p:blipFill>
        <p:spPr>
          <a:xfrm>
            <a:off x="4427864" y="3995943"/>
            <a:ext cx="665387" cy="540000"/>
          </a:xfrm>
          <a:prstGeom prst="rect">
            <a:avLst/>
          </a:prstGeom>
        </p:spPr>
      </p:pic>
      <p:pic>
        <p:nvPicPr>
          <p:cNvPr id="18" name="Google Shape;59;p13" descr="logo_obs_quadrat.png">
            <a:extLst>
              <a:ext uri="{FF2B5EF4-FFF2-40B4-BE49-F238E27FC236}">
                <a16:creationId xmlns:a16="http://schemas.microsoft.com/office/drawing/2014/main" id="{BB872BF0-A617-48A9-AF4E-5A2B9A53CD67}"/>
              </a:ext>
            </a:extLst>
          </p:cNvPr>
          <p:cNvPicPr preferRelativeResize="0"/>
          <p:nvPr/>
        </p:nvPicPr>
        <p:blipFill>
          <a:blip r:embed="rId8">
            <a:alphaModFix/>
          </a:blip>
          <a:stretch>
            <a:fillRect/>
          </a:stretch>
        </p:blipFill>
        <p:spPr>
          <a:xfrm>
            <a:off x="1400257" y="4003537"/>
            <a:ext cx="516079" cy="524813"/>
          </a:xfrm>
          <a:prstGeom prst="rect">
            <a:avLst/>
          </a:prstGeom>
          <a:noFill/>
          <a:ln>
            <a:noFill/>
          </a:ln>
        </p:spPr>
      </p:pic>
      <p:pic>
        <p:nvPicPr>
          <p:cNvPr id="19" name="Immagine 18">
            <a:extLst>
              <a:ext uri="{FF2B5EF4-FFF2-40B4-BE49-F238E27FC236}">
                <a16:creationId xmlns:a16="http://schemas.microsoft.com/office/drawing/2014/main" id="{72262006-E545-44F6-8318-5A0360D9E0C7}"/>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ackgroundRemoval t="10000" b="90000" l="1858" r="89628">
                        <a14:foregroundMark x1="4954" y1="48636" x2="4954" y2="48636"/>
                        <a14:foregroundMark x1="4334" y1="32727" x2="4334" y2="32727"/>
                        <a14:foregroundMark x1="8050" y1="44091" x2="8050" y2="44091"/>
                        <a14:foregroundMark x1="25077" y1="52273" x2="25077" y2="52273"/>
                        <a14:foregroundMark x1="31424" y1="50909" x2="31424" y2="50909"/>
                        <a14:foregroundMark x1="58978" y1="46364" x2="58978" y2="46364"/>
                        <a14:foregroundMark x1="67957" y1="58182" x2="67957" y2="58182"/>
                        <a14:foregroundMark x1="54180" y1="59091" x2="61610" y2="60455"/>
                        <a14:foregroundMark x1="59133" y1="45909" x2="53715" y2="44091"/>
                        <a14:foregroundMark x1="68731" y1="58182" x2="72291" y2="34545"/>
                        <a14:foregroundMark x1="79721" y1="34091" x2="89319" y2="32273"/>
                        <a14:foregroundMark x1="53243" y1="40237" x2="53514" y2="34320"/>
                        <a14:foregroundMark x1="48919" y1="38462" x2="49459" y2="53846"/>
                      </a14:backgroundRemoval>
                    </a14:imgEffect>
                  </a14:imgLayer>
                </a14:imgProps>
              </a:ext>
              <a:ext uri="{28A0092B-C50C-407E-A947-70E740481C1C}">
                <a14:useLocalDpi xmlns:a14="http://schemas.microsoft.com/office/drawing/2010/main" val="0"/>
              </a:ext>
            </a:extLst>
          </a:blip>
          <a:srcRect t="20597" r="5559" b="28285"/>
          <a:stretch/>
        </p:blipFill>
        <p:spPr>
          <a:xfrm>
            <a:off x="2799152" y="4156391"/>
            <a:ext cx="1451202" cy="360000"/>
          </a:xfrm>
          <a:prstGeom prst="rect">
            <a:avLst/>
          </a:prstGeom>
        </p:spPr>
      </p:pic>
      <p:pic>
        <p:nvPicPr>
          <p:cNvPr id="21" name="Immagine 20">
            <a:extLst>
              <a:ext uri="{FF2B5EF4-FFF2-40B4-BE49-F238E27FC236}">
                <a16:creationId xmlns:a16="http://schemas.microsoft.com/office/drawing/2014/main" id="{4228E7B5-5AD3-40EE-AF30-230FC609DEE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4177" y="3982195"/>
            <a:ext cx="1038570" cy="540000"/>
          </a:xfrm>
          <a:prstGeom prst="rect">
            <a:avLst/>
          </a:prstGeom>
        </p:spPr>
      </p:pic>
      <p:pic>
        <p:nvPicPr>
          <p:cNvPr id="23" name="Immagine 22">
            <a:extLst>
              <a:ext uri="{FF2B5EF4-FFF2-40B4-BE49-F238E27FC236}">
                <a16:creationId xmlns:a16="http://schemas.microsoft.com/office/drawing/2014/main" id="{3A0C89A8-7B0A-4C9C-A858-A4C074061374}"/>
              </a:ext>
            </a:extLst>
          </p:cNvPr>
          <p:cNvPicPr>
            <a:picLocks noChangeAspect="1"/>
          </p:cNvPicPr>
          <p:nvPr/>
        </p:nvPicPr>
        <p:blipFill>
          <a:blip r:embed="rId12"/>
          <a:stretch>
            <a:fillRect/>
          </a:stretch>
        </p:blipFill>
        <p:spPr>
          <a:xfrm>
            <a:off x="2093846" y="3976391"/>
            <a:ext cx="527796" cy="540000"/>
          </a:xfrm>
          <a:prstGeom prst="rect">
            <a:avLst/>
          </a:prstGeom>
        </p:spPr>
      </p:pic>
      <p:pic>
        <p:nvPicPr>
          <p:cNvPr id="25" name="Immagine 24">
            <a:extLst>
              <a:ext uri="{FF2B5EF4-FFF2-40B4-BE49-F238E27FC236}">
                <a16:creationId xmlns:a16="http://schemas.microsoft.com/office/drawing/2014/main" id="{DB1E8444-F2A0-4D56-926E-8F3DF98C956E}"/>
              </a:ext>
            </a:extLst>
          </p:cNvPr>
          <p:cNvPicPr>
            <a:picLocks noChangeAspect="1"/>
          </p:cNvPicPr>
          <p:nvPr/>
        </p:nvPicPr>
        <p:blipFill>
          <a:blip r:embed="rId13">
            <a:extLst>
              <a:ext uri="{BEBA8EAE-BF5A-486C-A8C5-ECC9F3942E4B}">
                <a14:imgProps xmlns:a14="http://schemas.microsoft.com/office/drawing/2010/main">
                  <a14:imgLayer r:embed="rId14">
                    <a14:imgEffect>
                      <a14:sharpenSoften amount="25000"/>
                    </a14:imgEffect>
                  </a14:imgLayer>
                </a14:imgProps>
              </a:ext>
              <a:ext uri="{28A0092B-C50C-407E-A947-70E740481C1C}">
                <a14:useLocalDpi xmlns:a14="http://schemas.microsoft.com/office/drawing/2010/main" val="0"/>
              </a:ext>
            </a:extLst>
          </a:blip>
          <a:stretch>
            <a:fillRect/>
          </a:stretch>
        </p:blipFill>
        <p:spPr>
          <a:xfrm>
            <a:off x="184177" y="5635415"/>
            <a:ext cx="9360000" cy="1012891"/>
          </a:xfrm>
          <a:prstGeom prst="rect">
            <a:avLst/>
          </a:prstGeom>
          <a:ln>
            <a:solidFill>
              <a:schemeClr val="tx1"/>
            </a:solidFill>
          </a:ln>
        </p:spPr>
      </p:pic>
      <p:pic>
        <p:nvPicPr>
          <p:cNvPr id="26" name="Immagine 25">
            <a:extLst>
              <a:ext uri="{FF2B5EF4-FFF2-40B4-BE49-F238E27FC236}">
                <a16:creationId xmlns:a16="http://schemas.microsoft.com/office/drawing/2014/main" id="{CC38174A-9EF1-4639-A398-E9034C9D8380}"/>
              </a:ext>
            </a:extLst>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5250" b="90000" l="10000" r="90000">
                        <a14:backgroundMark x1="39750" y1="81500" x2="50250" y2="84500"/>
                      </a14:backgroundRemoval>
                    </a14:imgEffect>
                  </a14:imgLayer>
                </a14:imgProps>
              </a:ext>
              <a:ext uri="{28A0092B-C50C-407E-A947-70E740481C1C}">
                <a14:useLocalDpi xmlns:a14="http://schemas.microsoft.com/office/drawing/2010/main" val="0"/>
              </a:ext>
            </a:extLst>
          </a:blip>
          <a:stretch>
            <a:fillRect/>
          </a:stretch>
        </p:blipFill>
        <p:spPr>
          <a:xfrm rot="3634989">
            <a:off x="9100018" y="5188867"/>
            <a:ext cx="720000" cy="720000"/>
          </a:xfrm>
          <a:prstGeom prst="rect">
            <a:avLst/>
          </a:prstGeom>
        </p:spPr>
      </p:pic>
      <p:pic>
        <p:nvPicPr>
          <p:cNvPr id="24" name="Immagine 23">
            <a:extLst>
              <a:ext uri="{FF2B5EF4-FFF2-40B4-BE49-F238E27FC236}">
                <a16:creationId xmlns:a16="http://schemas.microsoft.com/office/drawing/2014/main" id="{F165C5F4-97A0-4D5A-AE2A-7AA1F4E84554}"/>
              </a:ext>
            </a:extLst>
          </p:cNvPr>
          <p:cNvPicPr>
            <a:picLocks noChangeAspect="1"/>
          </p:cNvPicPr>
          <p:nvPr/>
        </p:nvPicPr>
        <p:blipFill rotWithShape="1">
          <a:blip r:embed="rId17">
            <a:extLst>
              <a:ext uri="{BEBA8EAE-BF5A-486C-A8C5-ECC9F3942E4B}">
                <a14:imgProps xmlns:a14="http://schemas.microsoft.com/office/drawing/2010/main">
                  <a14:imgLayer r:embed="rId18">
                    <a14:imgEffect>
                      <a14:sharpenSoften amount="25000"/>
                    </a14:imgEffect>
                  </a14:imgLayer>
                </a14:imgProps>
              </a:ext>
              <a:ext uri="{28A0092B-C50C-407E-A947-70E740481C1C}">
                <a14:useLocalDpi xmlns:a14="http://schemas.microsoft.com/office/drawing/2010/main" val="0"/>
              </a:ext>
            </a:extLst>
          </a:blip>
          <a:srcRect t="50000" r="15889" b="44116"/>
          <a:stretch/>
        </p:blipFill>
        <p:spPr>
          <a:xfrm>
            <a:off x="6423660" y="-12552"/>
            <a:ext cx="5768340" cy="403529"/>
          </a:xfrm>
          <a:prstGeom prst="rect">
            <a:avLst/>
          </a:prstGeom>
          <a:effectLst>
            <a:outerShdw blurRad="50800" dist="38100" dir="5400000" algn="t" rotWithShape="0">
              <a:prstClr val="black">
                <a:alpha val="40000"/>
              </a:prstClr>
            </a:outerShdw>
          </a:effectLst>
        </p:spPr>
      </p:pic>
      <p:pic>
        <p:nvPicPr>
          <p:cNvPr id="27" name="Immagine 26">
            <a:extLst>
              <a:ext uri="{FF2B5EF4-FFF2-40B4-BE49-F238E27FC236}">
                <a16:creationId xmlns:a16="http://schemas.microsoft.com/office/drawing/2014/main" id="{A64E448C-E964-4F76-8695-D7C4D50C0BED}"/>
              </a:ext>
            </a:extLst>
          </p:cNvPr>
          <p:cNvPicPr>
            <a:picLocks noChangeAspect="1"/>
          </p:cNvPicPr>
          <p:nvPr/>
        </p:nvPicPr>
        <p:blipFill rotWithShape="1">
          <a:blip r:embed="rId19">
            <a:extLst>
              <a:ext uri="{BEBA8EAE-BF5A-486C-A8C5-ECC9F3942E4B}">
                <a14:imgProps xmlns:a14="http://schemas.microsoft.com/office/drawing/2010/main">
                  <a14:imgLayer r:embed="rId20">
                    <a14:imgEffect>
                      <a14:sharpenSoften amount="25000"/>
                    </a14:imgEffect>
                  </a14:imgLayer>
                </a14:imgProps>
              </a:ext>
              <a:ext uri="{28A0092B-C50C-407E-A947-70E740481C1C}">
                <a14:useLocalDpi xmlns:a14="http://schemas.microsoft.com/office/drawing/2010/main" val="0"/>
              </a:ext>
            </a:extLst>
          </a:blip>
          <a:srcRect/>
          <a:stretch/>
        </p:blipFill>
        <p:spPr>
          <a:xfrm>
            <a:off x="0" y="-12552"/>
            <a:ext cx="6423660" cy="40352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771633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tangolo 12">
            <a:extLst>
              <a:ext uri="{FF2B5EF4-FFF2-40B4-BE49-F238E27FC236}">
                <a16:creationId xmlns:a16="http://schemas.microsoft.com/office/drawing/2014/main" id="{70DC58A6-ABB7-40E2-BC62-C120719F1E09}"/>
              </a:ext>
            </a:extLst>
          </p:cNvPr>
          <p:cNvSpPr/>
          <p:nvPr/>
        </p:nvSpPr>
        <p:spPr>
          <a:xfrm>
            <a:off x="5034759" y="957915"/>
            <a:ext cx="6733171" cy="784830"/>
          </a:xfrm>
          <a:prstGeom prst="rect">
            <a:avLst/>
          </a:prstGeom>
        </p:spPr>
        <p:txBody>
          <a:bodyPr wrap="square">
            <a:spAutoFit/>
          </a:bodyPr>
          <a:lstStyle/>
          <a:p>
            <a:pPr eaLnBrk="0" fontAlgn="base" hangingPunct="0">
              <a:spcBef>
                <a:spcPct val="0"/>
              </a:spcBef>
              <a:spcAft>
                <a:spcPct val="0"/>
              </a:spcAft>
            </a:pPr>
            <a:r>
              <a:rPr lang="it-IT" sz="1500" dirty="0" err="1">
                <a:solidFill>
                  <a:srgbClr val="E7E8E3">
                    <a:lumMod val="10000"/>
                  </a:srgbClr>
                </a:solidFill>
                <a:latin typeface="Arial" panose="020B0604020202020204"/>
                <a:ea typeface="Trebuchet MS"/>
                <a:cs typeface="Trebuchet MS"/>
                <a:sym typeface="Trebuchet MS"/>
              </a:rPr>
              <a:t>Irrigation</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is</a:t>
            </a:r>
            <a:r>
              <a:rPr lang="it-IT" sz="1500" dirty="0">
                <a:solidFill>
                  <a:srgbClr val="E7E8E3">
                    <a:lumMod val="10000"/>
                  </a:srgbClr>
                </a:solidFill>
                <a:latin typeface="Arial" panose="020B0604020202020204"/>
                <a:ea typeface="Trebuchet MS"/>
                <a:cs typeface="Trebuchet MS"/>
                <a:sym typeface="Trebuchet MS"/>
              </a:rPr>
              <a:t> the </a:t>
            </a:r>
            <a:r>
              <a:rPr lang="it-IT" sz="1500" dirty="0" err="1">
                <a:solidFill>
                  <a:srgbClr val="E7E8E3">
                    <a:lumMod val="10000"/>
                  </a:srgbClr>
                </a:solidFill>
                <a:latin typeface="Arial" panose="020B0604020202020204"/>
                <a:ea typeface="Trebuchet MS"/>
                <a:cs typeface="Trebuchet MS"/>
                <a:sym typeface="Trebuchet MS"/>
              </a:rPr>
              <a:t>anthropogenic</a:t>
            </a:r>
            <a:r>
              <a:rPr lang="it-IT" sz="1500" dirty="0">
                <a:solidFill>
                  <a:srgbClr val="E7E8E3">
                    <a:lumMod val="10000"/>
                  </a:srgbClr>
                </a:solidFill>
                <a:latin typeface="Arial" panose="020B0604020202020204"/>
                <a:ea typeface="Trebuchet MS"/>
                <a:cs typeface="Trebuchet MS"/>
                <a:sym typeface="Trebuchet MS"/>
              </a:rPr>
              <a:t> activity </a:t>
            </a:r>
            <a:r>
              <a:rPr lang="it-IT" sz="1500" dirty="0" err="1">
                <a:solidFill>
                  <a:srgbClr val="E7E8E3">
                    <a:lumMod val="10000"/>
                  </a:srgbClr>
                </a:solidFill>
                <a:latin typeface="Arial" panose="020B0604020202020204"/>
                <a:ea typeface="Trebuchet MS"/>
                <a:cs typeface="Trebuchet MS"/>
                <a:sym typeface="Trebuchet MS"/>
              </a:rPr>
              <a:t>introducing</a:t>
            </a:r>
            <a:r>
              <a:rPr lang="it-IT" sz="1500" dirty="0">
                <a:solidFill>
                  <a:srgbClr val="E7E8E3">
                    <a:lumMod val="10000"/>
                  </a:srgbClr>
                </a:solidFill>
                <a:latin typeface="Arial" panose="020B0604020202020204"/>
                <a:ea typeface="Trebuchet MS"/>
                <a:cs typeface="Trebuchet MS"/>
                <a:sym typeface="Trebuchet MS"/>
              </a:rPr>
              <a:t> the </a:t>
            </a:r>
            <a:r>
              <a:rPr lang="it-IT" sz="1500" dirty="0" err="1">
                <a:solidFill>
                  <a:srgbClr val="E7E8E3">
                    <a:lumMod val="10000"/>
                  </a:srgbClr>
                </a:solidFill>
                <a:latin typeface="Arial" panose="020B0604020202020204"/>
                <a:ea typeface="Trebuchet MS"/>
                <a:cs typeface="Trebuchet MS"/>
                <a:sym typeface="Trebuchet MS"/>
              </a:rPr>
              <a:t>largest</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imbalances</a:t>
            </a:r>
            <a:r>
              <a:rPr lang="it-IT" sz="1500" dirty="0">
                <a:solidFill>
                  <a:srgbClr val="E7E8E3">
                    <a:lumMod val="10000"/>
                  </a:srgbClr>
                </a:solidFill>
                <a:latin typeface="Arial" panose="020B0604020202020204"/>
                <a:ea typeface="Trebuchet MS"/>
                <a:cs typeface="Trebuchet MS"/>
                <a:sym typeface="Trebuchet MS"/>
              </a:rPr>
              <a:t> in the </a:t>
            </a:r>
            <a:r>
              <a:rPr lang="it-IT" sz="1500" dirty="0" err="1">
                <a:solidFill>
                  <a:srgbClr val="E7E8E3">
                    <a:lumMod val="10000"/>
                  </a:srgbClr>
                </a:solidFill>
                <a:latin typeface="Arial" panose="020B0604020202020204"/>
                <a:ea typeface="Trebuchet MS"/>
                <a:cs typeface="Trebuchet MS"/>
                <a:sym typeface="Trebuchet MS"/>
              </a:rPr>
              <a:t>natural</a:t>
            </a:r>
            <a:r>
              <a:rPr lang="it-IT" sz="1500" dirty="0">
                <a:solidFill>
                  <a:srgbClr val="E7E8E3">
                    <a:lumMod val="10000"/>
                  </a:srgbClr>
                </a:solidFill>
                <a:latin typeface="Arial" panose="020B0604020202020204"/>
                <a:ea typeface="Trebuchet MS"/>
                <a:cs typeface="Trebuchet MS"/>
                <a:sym typeface="Trebuchet MS"/>
              </a:rPr>
              <a:t> water </a:t>
            </a:r>
            <a:r>
              <a:rPr lang="it-IT" sz="1500" dirty="0" err="1">
                <a:solidFill>
                  <a:srgbClr val="E7E8E3">
                    <a:lumMod val="10000"/>
                  </a:srgbClr>
                </a:solidFill>
                <a:latin typeface="Arial" panose="020B0604020202020204"/>
                <a:ea typeface="Trebuchet MS"/>
                <a:cs typeface="Trebuchet MS"/>
                <a:sym typeface="Trebuchet MS"/>
              </a:rPr>
              <a:t>cycle</a:t>
            </a:r>
            <a:r>
              <a:rPr lang="it-IT" sz="1500" dirty="0">
                <a:solidFill>
                  <a:srgbClr val="E7E8E3">
                    <a:lumMod val="10000"/>
                  </a:srgbClr>
                </a:solidFill>
                <a:latin typeface="Arial" panose="020B0604020202020204"/>
                <a:ea typeface="Trebuchet MS"/>
                <a:cs typeface="Trebuchet MS"/>
                <a:sym typeface="Trebuchet MS"/>
              </a:rPr>
              <a:t> from the </a:t>
            </a:r>
            <a:r>
              <a:rPr lang="it-IT" sz="1500" dirty="0" err="1">
                <a:solidFill>
                  <a:srgbClr val="E7E8E3">
                    <a:lumMod val="10000"/>
                  </a:srgbClr>
                </a:solidFill>
                <a:latin typeface="Arial" panose="020B0604020202020204"/>
                <a:ea typeface="Trebuchet MS"/>
                <a:cs typeface="Trebuchet MS"/>
                <a:sym typeface="Trebuchet MS"/>
              </a:rPr>
              <a:t>local</a:t>
            </a:r>
            <a:r>
              <a:rPr lang="it-IT" sz="1500" dirty="0">
                <a:solidFill>
                  <a:srgbClr val="E7E8E3">
                    <a:lumMod val="10000"/>
                  </a:srgbClr>
                </a:solidFill>
                <a:latin typeface="Arial" panose="020B0604020202020204"/>
                <a:ea typeface="Trebuchet MS"/>
                <a:cs typeface="Trebuchet MS"/>
                <a:sym typeface="Trebuchet MS"/>
              </a:rPr>
              <a:t> to the global scale (over 70% of global </a:t>
            </a:r>
            <a:r>
              <a:rPr lang="it-IT" sz="1500" dirty="0" err="1">
                <a:solidFill>
                  <a:srgbClr val="E7E8E3">
                    <a:lumMod val="10000"/>
                  </a:srgbClr>
                </a:solidFill>
                <a:latin typeface="Arial" panose="020B0604020202020204"/>
                <a:ea typeface="Trebuchet MS"/>
                <a:cs typeface="Trebuchet MS"/>
                <a:sym typeface="Trebuchet MS"/>
              </a:rPr>
              <a:t>freshwater</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used</a:t>
            </a:r>
            <a:r>
              <a:rPr lang="it-IT" sz="1500" dirty="0">
                <a:solidFill>
                  <a:srgbClr val="E7E8E3">
                    <a:lumMod val="10000"/>
                  </a:srgbClr>
                </a:solidFill>
                <a:latin typeface="Arial" panose="020B0604020202020204"/>
                <a:ea typeface="Trebuchet MS"/>
                <a:cs typeface="Trebuchet MS"/>
                <a:sym typeface="Trebuchet MS"/>
              </a:rPr>
              <a:t> for </a:t>
            </a:r>
            <a:r>
              <a:rPr lang="it-IT" sz="1500" dirty="0" err="1">
                <a:solidFill>
                  <a:srgbClr val="E7E8E3">
                    <a:lumMod val="10000"/>
                  </a:srgbClr>
                </a:solidFill>
                <a:latin typeface="Arial" panose="020B0604020202020204"/>
                <a:ea typeface="Trebuchet MS"/>
                <a:cs typeface="Trebuchet MS"/>
                <a:sym typeface="Trebuchet MS"/>
              </a:rPr>
              <a:t>irrigation</a:t>
            </a:r>
            <a:r>
              <a:rPr lang="it-IT" sz="1500" dirty="0">
                <a:solidFill>
                  <a:srgbClr val="E7E8E3">
                    <a:lumMod val="10000"/>
                  </a:srgbClr>
                </a:solidFill>
                <a:latin typeface="Arial" panose="020B0604020202020204"/>
                <a:ea typeface="Trebuchet MS"/>
                <a:cs typeface="Trebuchet MS"/>
                <a:sym typeface="Trebuchet MS"/>
              </a:rPr>
              <a:t>).</a:t>
            </a:r>
          </a:p>
        </p:txBody>
      </p:sp>
      <p:sp>
        <p:nvSpPr>
          <p:cNvPr id="14" name="Rettangolo 13">
            <a:extLst>
              <a:ext uri="{FF2B5EF4-FFF2-40B4-BE49-F238E27FC236}">
                <a16:creationId xmlns:a16="http://schemas.microsoft.com/office/drawing/2014/main" id="{BCA748AD-FBB3-41DD-9028-2C4A599B580C}"/>
              </a:ext>
            </a:extLst>
          </p:cNvPr>
          <p:cNvSpPr/>
          <p:nvPr/>
        </p:nvSpPr>
        <p:spPr>
          <a:xfrm>
            <a:off x="5034759" y="2511447"/>
            <a:ext cx="4494857" cy="784830"/>
          </a:xfrm>
          <a:prstGeom prst="rect">
            <a:avLst/>
          </a:prstGeom>
        </p:spPr>
        <p:txBody>
          <a:bodyPr wrap="square">
            <a:spAutoFit/>
          </a:bodyPr>
          <a:lstStyle/>
          <a:p>
            <a:pPr marL="285750" indent="-285750" algn="just" eaLnBrk="0" fontAlgn="base" hangingPunct="0">
              <a:spcBef>
                <a:spcPct val="0"/>
              </a:spcBef>
              <a:spcAft>
                <a:spcPct val="0"/>
              </a:spcAft>
              <a:buFont typeface="Arial" panose="020B0604020202020204" pitchFamily="34" charset="0"/>
              <a:buChar char="•"/>
            </a:pPr>
            <a:r>
              <a:rPr lang="it-IT" sz="1500" dirty="0" err="1">
                <a:solidFill>
                  <a:srgbClr val="E7E8E3">
                    <a:lumMod val="10000"/>
                  </a:srgbClr>
                </a:solidFill>
                <a:latin typeface="Arial" panose="020B0604020202020204"/>
                <a:ea typeface="MS PGothic" charset="-128"/>
                <a:sym typeface="Trebuchet MS"/>
              </a:rPr>
              <a:t>Irrigation</a:t>
            </a:r>
            <a:r>
              <a:rPr lang="it-IT" sz="1500" dirty="0">
                <a:solidFill>
                  <a:srgbClr val="E7E8E3">
                    <a:lumMod val="10000"/>
                  </a:srgbClr>
                </a:solidFill>
                <a:latin typeface="Arial" panose="020B0604020202020204"/>
                <a:ea typeface="MS PGothic" charset="-128"/>
                <a:sym typeface="Trebuchet MS"/>
              </a:rPr>
              <a:t> </a:t>
            </a:r>
            <a:r>
              <a:rPr lang="it-IT" sz="1500" dirty="0" err="1">
                <a:solidFill>
                  <a:srgbClr val="E7E8E3">
                    <a:lumMod val="10000"/>
                  </a:srgbClr>
                </a:solidFill>
                <a:latin typeface="Arial" panose="020B0604020202020204"/>
                <a:ea typeface="MS PGothic" charset="-128"/>
                <a:sym typeface="Trebuchet MS"/>
              </a:rPr>
              <a:t>detection</a:t>
            </a:r>
            <a:r>
              <a:rPr lang="it-IT" sz="1500" dirty="0">
                <a:solidFill>
                  <a:srgbClr val="E7E8E3">
                    <a:lumMod val="10000"/>
                  </a:srgbClr>
                </a:solidFill>
                <a:latin typeface="Arial" panose="020B0604020202020204"/>
                <a:ea typeface="MS PGothic" charset="-128"/>
                <a:sym typeface="Trebuchet MS"/>
              </a:rPr>
              <a:t> (mapping of </a:t>
            </a:r>
            <a:r>
              <a:rPr lang="it-IT" sz="1500" dirty="0" err="1">
                <a:solidFill>
                  <a:srgbClr val="E7E8E3">
                    <a:lumMod val="10000"/>
                  </a:srgbClr>
                </a:solidFill>
                <a:latin typeface="Arial" panose="020B0604020202020204"/>
                <a:ea typeface="MS PGothic" charset="-128"/>
                <a:sym typeface="Trebuchet MS"/>
              </a:rPr>
              <a:t>irrigated</a:t>
            </a:r>
            <a:r>
              <a:rPr lang="it-IT" sz="1500" dirty="0">
                <a:solidFill>
                  <a:srgbClr val="E7E8E3">
                    <a:lumMod val="10000"/>
                  </a:srgbClr>
                </a:solidFill>
                <a:latin typeface="Arial" panose="020B0604020202020204"/>
                <a:ea typeface="MS PGothic" charset="-128"/>
                <a:sym typeface="Trebuchet MS"/>
              </a:rPr>
              <a:t> </a:t>
            </a:r>
            <a:r>
              <a:rPr lang="it-IT" sz="1500" dirty="0" err="1">
                <a:solidFill>
                  <a:srgbClr val="E7E8E3">
                    <a:lumMod val="10000"/>
                  </a:srgbClr>
                </a:solidFill>
                <a:latin typeface="Arial" panose="020B0604020202020204"/>
                <a:ea typeface="MS PGothic" charset="-128"/>
                <a:sym typeface="Trebuchet MS"/>
              </a:rPr>
              <a:t>areas</a:t>
            </a:r>
            <a:r>
              <a:rPr lang="it-IT" sz="1500" dirty="0">
                <a:solidFill>
                  <a:srgbClr val="E7E8E3">
                    <a:lumMod val="10000"/>
                  </a:srgbClr>
                </a:solidFill>
                <a:latin typeface="Arial" panose="020B0604020202020204"/>
                <a:ea typeface="MS PGothic" charset="-128"/>
                <a:sym typeface="Trebuchet MS"/>
              </a:rPr>
              <a:t>);</a:t>
            </a:r>
          </a:p>
          <a:p>
            <a:pPr marL="285750" indent="-285750" algn="just" eaLnBrk="0" fontAlgn="base" hangingPunct="0">
              <a:spcBef>
                <a:spcPct val="0"/>
              </a:spcBef>
              <a:spcAft>
                <a:spcPct val="0"/>
              </a:spcAft>
              <a:buFont typeface="Arial" panose="020B0604020202020204" pitchFamily="34" charset="0"/>
              <a:buChar char="•"/>
            </a:pPr>
            <a:r>
              <a:rPr lang="it-IT" sz="1500" dirty="0" err="1">
                <a:solidFill>
                  <a:srgbClr val="287A51"/>
                </a:solidFill>
                <a:latin typeface="Arial" panose="020B0604020202020204"/>
                <a:ea typeface="MS PGothic" charset="-128"/>
                <a:sym typeface="Trebuchet MS"/>
              </a:rPr>
              <a:t>Irrigation</a:t>
            </a:r>
            <a:r>
              <a:rPr lang="it-IT" sz="1500" dirty="0">
                <a:solidFill>
                  <a:srgbClr val="287A51"/>
                </a:solidFill>
                <a:latin typeface="Arial" panose="020B0604020202020204"/>
                <a:ea typeface="MS PGothic" charset="-128"/>
                <a:sym typeface="Trebuchet MS"/>
              </a:rPr>
              <a:t> </a:t>
            </a:r>
            <a:r>
              <a:rPr lang="it-IT" sz="1500" dirty="0" err="1">
                <a:solidFill>
                  <a:srgbClr val="287A51"/>
                </a:solidFill>
                <a:latin typeface="Arial" panose="020B0604020202020204"/>
                <a:ea typeface="MS PGothic" charset="-128"/>
                <a:sym typeface="Trebuchet MS"/>
              </a:rPr>
              <a:t>quantification</a:t>
            </a:r>
            <a:r>
              <a:rPr lang="it-IT" sz="1500" dirty="0">
                <a:solidFill>
                  <a:srgbClr val="287A51"/>
                </a:solidFill>
                <a:latin typeface="Arial" panose="020B0604020202020204"/>
                <a:ea typeface="MS PGothic" charset="-128"/>
                <a:sym typeface="Trebuchet MS"/>
              </a:rPr>
              <a:t>;</a:t>
            </a:r>
          </a:p>
          <a:p>
            <a:pPr marL="285750" indent="-285750" algn="just" eaLnBrk="0" fontAlgn="base" hangingPunct="0">
              <a:spcBef>
                <a:spcPct val="0"/>
              </a:spcBef>
              <a:spcAft>
                <a:spcPct val="0"/>
              </a:spcAft>
              <a:buFont typeface="Arial" panose="020B0604020202020204" pitchFamily="34" charset="0"/>
              <a:buChar char="•"/>
            </a:pPr>
            <a:r>
              <a:rPr lang="it-IT" sz="1500" dirty="0" err="1">
                <a:solidFill>
                  <a:srgbClr val="E7E8E3">
                    <a:lumMod val="10000"/>
                  </a:srgbClr>
                </a:solidFill>
                <a:latin typeface="Arial" panose="020B0604020202020204"/>
                <a:ea typeface="MS PGothic" charset="-128"/>
                <a:sym typeface="Trebuchet MS"/>
              </a:rPr>
              <a:t>Detection</a:t>
            </a:r>
            <a:r>
              <a:rPr lang="it-IT" sz="1500" dirty="0">
                <a:solidFill>
                  <a:srgbClr val="E7E8E3">
                    <a:lumMod val="10000"/>
                  </a:srgbClr>
                </a:solidFill>
                <a:latin typeface="Arial" panose="020B0604020202020204"/>
                <a:ea typeface="MS PGothic" charset="-128"/>
                <a:sym typeface="Trebuchet MS"/>
              </a:rPr>
              <a:t> of </a:t>
            </a:r>
            <a:r>
              <a:rPr lang="it-IT" sz="1500" dirty="0" err="1">
                <a:solidFill>
                  <a:srgbClr val="E7E8E3">
                    <a:lumMod val="10000"/>
                  </a:srgbClr>
                </a:solidFill>
                <a:latin typeface="Arial" panose="020B0604020202020204"/>
                <a:ea typeface="MS PGothic" charset="-128"/>
                <a:sym typeface="Trebuchet MS"/>
              </a:rPr>
              <a:t>irrigation</a:t>
            </a:r>
            <a:r>
              <a:rPr lang="it-IT" sz="1500" dirty="0">
                <a:solidFill>
                  <a:srgbClr val="E7E8E3">
                    <a:lumMod val="10000"/>
                  </a:srgbClr>
                </a:solidFill>
                <a:latin typeface="Arial" panose="020B0604020202020204"/>
                <a:ea typeface="MS PGothic" charset="-128"/>
                <a:sym typeface="Trebuchet MS"/>
              </a:rPr>
              <a:t> timing.</a:t>
            </a:r>
            <a:endParaRPr lang="it-IT" sz="1500" dirty="0">
              <a:solidFill>
                <a:srgbClr val="003249"/>
              </a:solidFill>
              <a:latin typeface="Arial" panose="020B0604020202020204"/>
              <a:ea typeface="MS PGothic" charset="-128"/>
            </a:endParaRPr>
          </a:p>
        </p:txBody>
      </p:sp>
      <p:sp>
        <p:nvSpPr>
          <p:cNvPr id="15" name="Rettangolo 14">
            <a:extLst>
              <a:ext uri="{FF2B5EF4-FFF2-40B4-BE49-F238E27FC236}">
                <a16:creationId xmlns:a16="http://schemas.microsoft.com/office/drawing/2014/main" id="{52F23859-DFE1-4849-90DF-B68409FBDCB9}"/>
              </a:ext>
            </a:extLst>
          </p:cNvPr>
          <p:cNvSpPr/>
          <p:nvPr/>
        </p:nvSpPr>
        <p:spPr>
          <a:xfrm>
            <a:off x="5034759" y="3942608"/>
            <a:ext cx="6591183" cy="1246495"/>
          </a:xfrm>
          <a:prstGeom prst="rect">
            <a:avLst/>
          </a:prstGeom>
        </p:spPr>
        <p:txBody>
          <a:bodyPr wrap="square">
            <a:spAutoFit/>
          </a:bodyPr>
          <a:lstStyle/>
          <a:p>
            <a:pPr eaLnBrk="0" fontAlgn="base" hangingPunct="0">
              <a:spcBef>
                <a:spcPct val="0"/>
              </a:spcBef>
              <a:spcAft>
                <a:spcPct val="0"/>
              </a:spcAft>
            </a:pPr>
            <a:r>
              <a:rPr lang="it-IT" sz="1500" dirty="0">
                <a:solidFill>
                  <a:srgbClr val="E7E8E3">
                    <a:lumMod val="10000"/>
                  </a:srgbClr>
                </a:solidFill>
                <a:latin typeface="Arial" panose="020B0604020202020204"/>
                <a:ea typeface="Trebuchet MS"/>
                <a:cs typeface="Trebuchet MS"/>
                <a:sym typeface="Trebuchet MS"/>
              </a:rPr>
              <a:t>Two </a:t>
            </a:r>
            <a:r>
              <a:rPr lang="it-IT" sz="1500" dirty="0" err="1">
                <a:solidFill>
                  <a:srgbClr val="E7E8E3">
                    <a:lumMod val="10000"/>
                  </a:srgbClr>
                </a:solidFill>
                <a:latin typeface="Arial" panose="020B0604020202020204"/>
                <a:ea typeface="Trebuchet MS"/>
                <a:cs typeface="Trebuchet MS"/>
                <a:sym typeface="Trebuchet MS"/>
              </a:rPr>
              <a:t>irrigation</a:t>
            </a:r>
            <a:r>
              <a:rPr lang="it-IT" sz="1500" dirty="0">
                <a:solidFill>
                  <a:srgbClr val="E7E8E3">
                    <a:lumMod val="10000"/>
                  </a:srgbClr>
                </a:solidFill>
                <a:latin typeface="Arial" panose="020B0604020202020204"/>
                <a:ea typeface="Trebuchet MS"/>
                <a:cs typeface="Trebuchet MS"/>
                <a:sym typeface="Trebuchet MS"/>
              </a:rPr>
              <a:t>-estimate </a:t>
            </a:r>
            <a:r>
              <a:rPr lang="it-IT" sz="1500" dirty="0" err="1">
                <a:solidFill>
                  <a:srgbClr val="E7E8E3">
                    <a:lumMod val="10000"/>
                  </a:srgbClr>
                </a:solidFill>
                <a:latin typeface="Arial" panose="020B0604020202020204"/>
                <a:ea typeface="Trebuchet MS"/>
                <a:cs typeface="Trebuchet MS"/>
                <a:sym typeface="Trebuchet MS"/>
              </a:rPr>
              <a:t>experiments</a:t>
            </a:r>
            <a:r>
              <a:rPr lang="it-IT" sz="1500" dirty="0">
                <a:solidFill>
                  <a:srgbClr val="E7E8E3">
                    <a:lumMod val="10000"/>
                  </a:srgbClr>
                </a:solidFill>
                <a:latin typeface="Arial" panose="020B0604020202020204"/>
                <a:ea typeface="Trebuchet MS"/>
                <a:cs typeface="Trebuchet MS"/>
                <a:sym typeface="Trebuchet MS"/>
              </a:rPr>
              <a:t>: one </a:t>
            </a:r>
            <a:r>
              <a:rPr lang="it-IT" sz="1500" dirty="0" err="1">
                <a:solidFill>
                  <a:srgbClr val="E7E8E3">
                    <a:lumMod val="10000"/>
                  </a:srgbClr>
                </a:solidFill>
                <a:latin typeface="Arial" panose="020B0604020202020204"/>
                <a:ea typeface="Trebuchet MS"/>
                <a:cs typeface="Trebuchet MS"/>
                <a:sym typeface="Trebuchet MS"/>
              </a:rPr>
              <a:t>exploiting</a:t>
            </a:r>
            <a:r>
              <a:rPr lang="it-IT" sz="1500" dirty="0">
                <a:solidFill>
                  <a:srgbClr val="E7E8E3">
                    <a:lumMod val="10000"/>
                  </a:srgbClr>
                </a:solidFill>
                <a:latin typeface="Arial" panose="020B0604020202020204"/>
                <a:ea typeface="Trebuchet MS"/>
                <a:cs typeface="Trebuchet MS"/>
                <a:sym typeface="Trebuchet MS"/>
              </a:rPr>
              <a:t> </a:t>
            </a:r>
            <a:r>
              <a:rPr lang="it-IT" sz="1500" b="1" dirty="0">
                <a:solidFill>
                  <a:srgbClr val="287A51"/>
                </a:solidFill>
                <a:latin typeface="Arial" panose="020B0604020202020204"/>
                <a:ea typeface="Trebuchet MS"/>
                <a:cs typeface="Trebuchet MS"/>
                <a:sym typeface="Trebuchet MS"/>
              </a:rPr>
              <a:t>SMAP </a:t>
            </a:r>
            <a:r>
              <a:rPr lang="it-IT" sz="1500" b="1" dirty="0" err="1">
                <a:solidFill>
                  <a:srgbClr val="287A51"/>
                </a:solidFill>
                <a:latin typeface="Arial" panose="020B0604020202020204"/>
                <a:ea typeface="Trebuchet MS"/>
                <a:cs typeface="Trebuchet MS"/>
                <a:sym typeface="Trebuchet MS"/>
              </a:rPr>
              <a:t>at</a:t>
            </a:r>
            <a:r>
              <a:rPr lang="it-IT" sz="1500" b="1" dirty="0">
                <a:solidFill>
                  <a:srgbClr val="287A51"/>
                </a:solidFill>
                <a:latin typeface="Arial" panose="020B0604020202020204"/>
                <a:ea typeface="Trebuchet MS"/>
                <a:cs typeface="Trebuchet MS"/>
                <a:sym typeface="Trebuchet MS"/>
              </a:rPr>
              <a:t> 1 km </a:t>
            </a:r>
            <a:r>
              <a:rPr lang="it-IT" sz="1500" dirty="0">
                <a:solidFill>
                  <a:srgbClr val="E7E8E3">
                    <a:lumMod val="10000"/>
                  </a:srgbClr>
                </a:solidFill>
                <a:latin typeface="Arial" panose="020B0604020202020204"/>
                <a:ea typeface="Trebuchet MS"/>
                <a:cs typeface="Trebuchet MS"/>
                <a:sym typeface="Trebuchet MS"/>
              </a:rPr>
              <a:t>data (</a:t>
            </a:r>
            <a:r>
              <a:rPr lang="it-IT" sz="1500" dirty="0" err="1">
                <a:solidFill>
                  <a:srgbClr val="E7E8E3">
                    <a:lumMod val="10000"/>
                  </a:srgbClr>
                </a:solidFill>
                <a:latin typeface="Arial" panose="020B0604020202020204"/>
                <a:ea typeface="Trebuchet MS"/>
                <a:cs typeface="Trebuchet MS"/>
                <a:sym typeface="Trebuchet MS"/>
              </a:rPr>
              <a:t>period</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January</a:t>
            </a:r>
            <a:r>
              <a:rPr lang="it-IT" sz="1500" dirty="0">
                <a:solidFill>
                  <a:srgbClr val="E7E8E3">
                    <a:lumMod val="10000"/>
                  </a:srgbClr>
                </a:solidFill>
                <a:latin typeface="Arial" panose="020B0604020202020204"/>
                <a:ea typeface="Trebuchet MS"/>
                <a:cs typeface="Trebuchet MS"/>
                <a:sym typeface="Trebuchet MS"/>
              </a:rPr>
              <a:t> 2016-September 2017) and one </a:t>
            </a:r>
            <a:r>
              <a:rPr lang="it-IT" sz="1500" dirty="0" err="1">
                <a:solidFill>
                  <a:srgbClr val="E7E8E3">
                    <a:lumMod val="10000"/>
                  </a:srgbClr>
                </a:solidFill>
                <a:latin typeface="Arial" panose="020B0604020202020204"/>
                <a:ea typeface="Trebuchet MS"/>
                <a:cs typeface="Trebuchet MS"/>
                <a:sym typeface="Trebuchet MS"/>
              </a:rPr>
              <a:t>exploiting</a:t>
            </a:r>
            <a:r>
              <a:rPr lang="it-IT" sz="1500" dirty="0">
                <a:solidFill>
                  <a:srgbClr val="E7E8E3">
                    <a:lumMod val="10000"/>
                  </a:srgbClr>
                </a:solidFill>
                <a:latin typeface="Arial" panose="020B0604020202020204"/>
                <a:ea typeface="Trebuchet MS"/>
                <a:cs typeface="Trebuchet MS"/>
                <a:sym typeface="Trebuchet MS"/>
              </a:rPr>
              <a:t> </a:t>
            </a:r>
            <a:r>
              <a:rPr lang="it-IT" sz="1500" b="1" dirty="0">
                <a:solidFill>
                  <a:srgbClr val="287A51"/>
                </a:solidFill>
                <a:latin typeface="Arial" panose="020B0604020202020204"/>
                <a:ea typeface="Trebuchet MS"/>
                <a:cs typeface="Trebuchet MS"/>
                <a:sym typeface="Trebuchet MS"/>
              </a:rPr>
              <a:t>SMOS </a:t>
            </a:r>
            <a:r>
              <a:rPr lang="it-IT" sz="1500" b="1" dirty="0" err="1">
                <a:solidFill>
                  <a:srgbClr val="287A51"/>
                </a:solidFill>
                <a:latin typeface="Arial" panose="020B0604020202020204"/>
                <a:ea typeface="Trebuchet MS"/>
                <a:cs typeface="Trebuchet MS"/>
                <a:sym typeface="Trebuchet MS"/>
              </a:rPr>
              <a:t>at</a:t>
            </a:r>
            <a:r>
              <a:rPr lang="it-IT" sz="1500" b="1" dirty="0">
                <a:solidFill>
                  <a:srgbClr val="287A51"/>
                </a:solidFill>
                <a:latin typeface="Arial" panose="020B0604020202020204"/>
                <a:ea typeface="Trebuchet MS"/>
                <a:cs typeface="Trebuchet MS"/>
                <a:sym typeface="Trebuchet MS"/>
              </a:rPr>
              <a:t> 1 km</a:t>
            </a:r>
            <a:r>
              <a:rPr lang="it-IT" sz="1500" b="1" dirty="0">
                <a:solidFill>
                  <a:srgbClr val="339966"/>
                </a:solidFill>
                <a:latin typeface="Arial" panose="020B0604020202020204"/>
                <a:ea typeface="Trebuchet MS"/>
                <a:cs typeface="Trebuchet MS"/>
                <a:sym typeface="Trebuchet MS"/>
              </a:rPr>
              <a:t> </a:t>
            </a:r>
            <a:r>
              <a:rPr lang="it-IT" sz="1500" dirty="0">
                <a:solidFill>
                  <a:srgbClr val="E7E8E3">
                    <a:lumMod val="10000"/>
                  </a:srgbClr>
                </a:solidFill>
                <a:latin typeface="Arial" panose="020B0604020202020204"/>
                <a:ea typeface="Trebuchet MS"/>
                <a:cs typeface="Trebuchet MS"/>
                <a:sym typeface="Trebuchet MS"/>
              </a:rPr>
              <a:t>data (</a:t>
            </a:r>
            <a:r>
              <a:rPr lang="it-IT" sz="1500" dirty="0" err="1">
                <a:solidFill>
                  <a:srgbClr val="E7E8E3">
                    <a:lumMod val="10000"/>
                  </a:srgbClr>
                </a:solidFill>
                <a:latin typeface="Arial" panose="020B0604020202020204"/>
                <a:ea typeface="Trebuchet MS"/>
                <a:cs typeface="Trebuchet MS"/>
                <a:sym typeface="Trebuchet MS"/>
              </a:rPr>
              <a:t>period</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January</a:t>
            </a:r>
            <a:r>
              <a:rPr lang="it-IT" sz="1500" dirty="0">
                <a:solidFill>
                  <a:srgbClr val="E7E8E3">
                    <a:lumMod val="10000"/>
                  </a:srgbClr>
                </a:solidFill>
                <a:latin typeface="Arial" panose="020B0604020202020204"/>
                <a:ea typeface="Trebuchet MS"/>
                <a:cs typeface="Trebuchet MS"/>
                <a:sym typeface="Trebuchet MS"/>
              </a:rPr>
              <a:t> 2011-September 2017).</a:t>
            </a:r>
          </a:p>
          <a:p>
            <a:pPr eaLnBrk="0" fontAlgn="base" hangingPunct="0">
              <a:spcBef>
                <a:spcPct val="0"/>
              </a:spcBef>
              <a:spcAft>
                <a:spcPct val="0"/>
              </a:spcAft>
            </a:pPr>
            <a:r>
              <a:rPr lang="it-IT" sz="1500" dirty="0" err="1">
                <a:solidFill>
                  <a:srgbClr val="E7E8E3">
                    <a:lumMod val="10000"/>
                  </a:srgbClr>
                </a:solidFill>
                <a:latin typeface="Arial" panose="020B0604020202020204"/>
                <a:ea typeface="Trebuchet MS"/>
                <a:cs typeface="Trebuchet MS"/>
                <a:sym typeface="Trebuchet MS"/>
              </a:rPr>
              <a:t>Both</a:t>
            </a:r>
            <a:r>
              <a:rPr lang="it-IT" sz="1500" dirty="0">
                <a:solidFill>
                  <a:srgbClr val="E7E8E3">
                    <a:lumMod val="10000"/>
                  </a:srgbClr>
                </a:solidFill>
                <a:latin typeface="Arial" panose="020B0604020202020204"/>
                <a:ea typeface="Trebuchet MS"/>
                <a:cs typeface="Trebuchet MS"/>
                <a:sym typeface="Trebuchet MS"/>
              </a:rPr>
              <a:t> products are </a:t>
            </a:r>
            <a:r>
              <a:rPr lang="it-IT" sz="1500" dirty="0" err="1">
                <a:solidFill>
                  <a:srgbClr val="E7E8E3">
                    <a:lumMod val="10000"/>
                  </a:srgbClr>
                </a:solidFill>
                <a:latin typeface="Arial" panose="020B0604020202020204"/>
                <a:ea typeface="Trebuchet MS"/>
                <a:cs typeface="Trebuchet MS"/>
                <a:sym typeface="Trebuchet MS"/>
              </a:rPr>
              <a:t>obtained</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through</a:t>
            </a:r>
            <a:r>
              <a:rPr lang="it-IT" sz="1500" dirty="0">
                <a:solidFill>
                  <a:srgbClr val="E7E8E3">
                    <a:lumMod val="10000"/>
                  </a:srgbClr>
                </a:solidFill>
                <a:latin typeface="Arial" panose="020B0604020202020204"/>
                <a:ea typeface="Trebuchet MS"/>
                <a:cs typeface="Trebuchet MS"/>
                <a:sym typeface="Trebuchet MS"/>
              </a:rPr>
              <a:t> the DISPATCH </a:t>
            </a:r>
            <a:r>
              <a:rPr lang="it-IT" sz="1500" dirty="0" err="1">
                <a:solidFill>
                  <a:srgbClr val="E7E8E3">
                    <a:lumMod val="10000"/>
                  </a:srgbClr>
                </a:solidFill>
                <a:latin typeface="Arial" panose="020B0604020202020204"/>
                <a:ea typeface="Trebuchet MS"/>
                <a:cs typeface="Trebuchet MS"/>
                <a:sym typeface="Trebuchet MS"/>
              </a:rPr>
              <a:t>downscaling</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algorithm</a:t>
            </a:r>
            <a:r>
              <a:rPr lang="it-IT" sz="1500" dirty="0">
                <a:solidFill>
                  <a:srgbClr val="E7E8E3">
                    <a:lumMod val="10000"/>
                  </a:srgbClr>
                </a:solidFill>
                <a:latin typeface="Arial" panose="020B0604020202020204"/>
                <a:ea typeface="Trebuchet MS"/>
                <a:cs typeface="Trebuchet MS"/>
                <a:sym typeface="Trebuchet MS"/>
              </a:rPr>
              <a:t> (Merlin et al</a:t>
            </a:r>
            <a:r>
              <a:rPr lang="it-IT" sz="1500">
                <a:solidFill>
                  <a:srgbClr val="E7E8E3">
                    <a:lumMod val="10000"/>
                  </a:srgbClr>
                </a:solidFill>
                <a:latin typeface="Arial" panose="020B0604020202020204"/>
                <a:ea typeface="Trebuchet MS"/>
                <a:cs typeface="Trebuchet MS"/>
                <a:sym typeface="Trebuchet MS"/>
              </a:rPr>
              <a:t>., 2008).</a:t>
            </a:r>
            <a:endParaRPr lang="it-IT" sz="1500" dirty="0">
              <a:solidFill>
                <a:srgbClr val="E7E8E3">
                  <a:lumMod val="10000"/>
                </a:srgbClr>
              </a:solidFill>
              <a:latin typeface="Arial" panose="020B0604020202020204"/>
              <a:ea typeface="Trebuchet MS"/>
              <a:cs typeface="Trebuchet MS"/>
              <a:sym typeface="Trebuchet MS"/>
            </a:endParaRPr>
          </a:p>
        </p:txBody>
      </p:sp>
      <p:sp>
        <p:nvSpPr>
          <p:cNvPr id="16" name="CasellaDiTesto 15">
            <a:extLst>
              <a:ext uri="{FF2B5EF4-FFF2-40B4-BE49-F238E27FC236}">
                <a16:creationId xmlns:a16="http://schemas.microsoft.com/office/drawing/2014/main" id="{C92DA047-C612-4FB1-86CD-C1D3DBB30FC3}"/>
              </a:ext>
            </a:extLst>
          </p:cNvPr>
          <p:cNvSpPr txBox="1"/>
          <p:nvPr/>
        </p:nvSpPr>
        <p:spPr>
          <a:xfrm>
            <a:off x="0" y="476015"/>
            <a:ext cx="3111042" cy="353943"/>
          </a:xfrm>
          <a:prstGeom prst="rect">
            <a:avLst/>
          </a:prstGeom>
          <a:noFill/>
        </p:spPr>
        <p:txBody>
          <a:bodyPr wrap="square" rtlCol="0">
            <a:spAutoFit/>
          </a:bodyPr>
          <a:lstStyle/>
          <a:p>
            <a:pPr eaLnBrk="0" fontAlgn="base" hangingPunct="0">
              <a:spcBef>
                <a:spcPct val="0"/>
              </a:spcBef>
              <a:spcAft>
                <a:spcPct val="0"/>
              </a:spcAft>
            </a:pPr>
            <a:r>
              <a:rPr lang="it-IT" sz="1700" b="1" dirty="0" err="1">
                <a:solidFill>
                  <a:srgbClr val="287A51"/>
                </a:solidFill>
                <a:latin typeface="Arial" panose="020B0604020202020204"/>
                <a:ea typeface="MS PGothic" charset="-128"/>
              </a:rPr>
              <a:t>Why</a:t>
            </a:r>
            <a:r>
              <a:rPr lang="it-IT" sz="1700" b="1" dirty="0">
                <a:solidFill>
                  <a:srgbClr val="287A51"/>
                </a:solidFill>
                <a:latin typeface="Arial" panose="020B0604020202020204"/>
                <a:ea typeface="MS PGothic" charset="-128"/>
              </a:rPr>
              <a:t> </a:t>
            </a:r>
            <a:r>
              <a:rPr lang="it-IT" sz="1700" b="1" dirty="0" err="1">
                <a:solidFill>
                  <a:srgbClr val="287A51"/>
                </a:solidFill>
                <a:latin typeface="Arial" panose="020B0604020202020204"/>
                <a:ea typeface="MS PGothic" charset="-128"/>
              </a:rPr>
              <a:t>focusing</a:t>
            </a:r>
            <a:r>
              <a:rPr lang="it-IT" sz="1700" b="1" dirty="0">
                <a:solidFill>
                  <a:srgbClr val="287A51"/>
                </a:solidFill>
                <a:latin typeface="Arial" panose="020B0604020202020204"/>
                <a:ea typeface="MS PGothic" charset="-128"/>
              </a:rPr>
              <a:t> on </a:t>
            </a:r>
            <a:r>
              <a:rPr lang="it-IT" sz="1700" b="1" dirty="0" err="1">
                <a:solidFill>
                  <a:srgbClr val="287A51"/>
                </a:solidFill>
                <a:latin typeface="Arial" panose="020B0604020202020204"/>
                <a:ea typeface="MS PGothic" charset="-128"/>
              </a:rPr>
              <a:t>irrigation</a:t>
            </a:r>
            <a:r>
              <a:rPr lang="it-IT" sz="1700" b="1" dirty="0">
                <a:solidFill>
                  <a:srgbClr val="287A51"/>
                </a:solidFill>
                <a:latin typeface="Arial" panose="020B0604020202020204"/>
                <a:ea typeface="MS PGothic" charset="-128"/>
              </a:rPr>
              <a:t>?</a:t>
            </a:r>
            <a:endParaRPr lang="en-GB" sz="1700" b="1" dirty="0">
              <a:solidFill>
                <a:srgbClr val="287A51"/>
              </a:solidFill>
              <a:latin typeface="Arial" panose="020B0604020202020204"/>
              <a:ea typeface="MS PGothic" charset="-128"/>
            </a:endParaRPr>
          </a:p>
        </p:txBody>
      </p:sp>
      <p:pic>
        <p:nvPicPr>
          <p:cNvPr id="18" name="Immagine 17">
            <a:extLst>
              <a:ext uri="{FF2B5EF4-FFF2-40B4-BE49-F238E27FC236}">
                <a16:creationId xmlns:a16="http://schemas.microsoft.com/office/drawing/2014/main" id="{ABADDBEE-6595-4950-8F7A-1FB6FB53F9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2" y="3948194"/>
            <a:ext cx="5036089" cy="198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9" name="Immagine 18">
            <a:extLst>
              <a:ext uri="{FF2B5EF4-FFF2-40B4-BE49-F238E27FC236}">
                <a16:creationId xmlns:a16="http://schemas.microsoft.com/office/drawing/2014/main" id="{63A0D2A0-BD84-47DD-BED7-772A399F63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2" y="957915"/>
            <a:ext cx="4680000" cy="2267347"/>
          </a:xfrm>
          <a:prstGeom prst="rect">
            <a:avLst/>
          </a:prstGeom>
        </p:spPr>
      </p:pic>
      <p:sp>
        <p:nvSpPr>
          <p:cNvPr id="20" name="Rettangolo 19">
            <a:extLst>
              <a:ext uri="{FF2B5EF4-FFF2-40B4-BE49-F238E27FC236}">
                <a16:creationId xmlns:a16="http://schemas.microsoft.com/office/drawing/2014/main" id="{771E1827-0C6A-4587-A168-BF9484C16F6B}"/>
              </a:ext>
            </a:extLst>
          </p:cNvPr>
          <p:cNvSpPr/>
          <p:nvPr/>
        </p:nvSpPr>
        <p:spPr>
          <a:xfrm>
            <a:off x="467497" y="3157778"/>
            <a:ext cx="4052263" cy="276999"/>
          </a:xfrm>
          <a:prstGeom prst="rect">
            <a:avLst/>
          </a:prstGeom>
        </p:spPr>
        <p:txBody>
          <a:bodyPr wrap="none">
            <a:spAutoFit/>
          </a:bodyPr>
          <a:lstStyle/>
          <a:p>
            <a:pPr eaLnBrk="0" fontAlgn="base" hangingPunct="0">
              <a:spcBef>
                <a:spcPct val="0"/>
              </a:spcBef>
              <a:spcAft>
                <a:spcPct val="0"/>
              </a:spcAft>
            </a:pPr>
            <a:r>
              <a:rPr lang="it-IT" sz="1200" dirty="0">
                <a:solidFill>
                  <a:srgbClr val="E7E8E3">
                    <a:lumMod val="10000"/>
                  </a:srgbClr>
                </a:solidFill>
                <a:latin typeface="Arial" panose="020B0604020202020204"/>
                <a:ea typeface="MS PGothic" charset="-128"/>
                <a:sym typeface="Trebuchet MS"/>
              </a:rPr>
              <a:t>Area </a:t>
            </a:r>
            <a:r>
              <a:rPr lang="it-IT" sz="1200" dirty="0" err="1">
                <a:solidFill>
                  <a:srgbClr val="E7E8E3">
                    <a:lumMod val="10000"/>
                  </a:srgbClr>
                </a:solidFill>
                <a:latin typeface="Arial" panose="020B0604020202020204"/>
                <a:ea typeface="MS PGothic" charset="-128"/>
                <a:sym typeface="Trebuchet MS"/>
              </a:rPr>
              <a:t>Equipped</a:t>
            </a:r>
            <a:r>
              <a:rPr lang="it-IT" sz="1200" dirty="0">
                <a:solidFill>
                  <a:srgbClr val="E7E8E3">
                    <a:lumMod val="10000"/>
                  </a:srgbClr>
                </a:solidFill>
                <a:latin typeface="Arial" panose="020B0604020202020204"/>
                <a:ea typeface="MS PGothic" charset="-128"/>
                <a:sym typeface="Trebuchet MS"/>
              </a:rPr>
              <a:t> for </a:t>
            </a:r>
            <a:r>
              <a:rPr lang="it-IT" sz="1200" dirty="0" err="1">
                <a:solidFill>
                  <a:srgbClr val="E7E8E3">
                    <a:lumMod val="10000"/>
                  </a:srgbClr>
                </a:solidFill>
                <a:latin typeface="Arial" panose="020B0604020202020204"/>
                <a:ea typeface="MS PGothic" charset="-128"/>
                <a:sym typeface="Trebuchet MS"/>
              </a:rPr>
              <a:t>Irrigation</a:t>
            </a:r>
            <a:r>
              <a:rPr lang="it-IT" sz="1200" dirty="0">
                <a:solidFill>
                  <a:srgbClr val="E7E8E3">
                    <a:lumMod val="10000"/>
                  </a:srgbClr>
                </a:solidFill>
                <a:latin typeface="Arial" panose="020B0604020202020204"/>
                <a:ea typeface="MS PGothic" charset="-128"/>
                <a:sym typeface="Trebuchet MS"/>
              </a:rPr>
              <a:t> – GMIA (</a:t>
            </a:r>
            <a:r>
              <a:rPr lang="it-IT" sz="1200" i="1" dirty="0" err="1">
                <a:solidFill>
                  <a:srgbClr val="E7E8E3">
                    <a:lumMod val="10000"/>
                  </a:srgbClr>
                </a:solidFill>
                <a:latin typeface="Arial" panose="020B0604020202020204"/>
                <a:ea typeface="MS PGothic" charset="-128"/>
                <a:sym typeface="Trebuchet MS"/>
              </a:rPr>
              <a:t>Siebert</a:t>
            </a:r>
            <a:r>
              <a:rPr lang="it-IT" sz="1200" i="1" dirty="0">
                <a:solidFill>
                  <a:srgbClr val="E7E8E3">
                    <a:lumMod val="10000"/>
                  </a:srgbClr>
                </a:solidFill>
                <a:latin typeface="Arial" panose="020B0604020202020204"/>
                <a:ea typeface="MS PGothic" charset="-128"/>
                <a:sym typeface="Trebuchet MS"/>
              </a:rPr>
              <a:t> et al., 2013</a:t>
            </a:r>
            <a:r>
              <a:rPr lang="it-IT" sz="1200" dirty="0">
                <a:solidFill>
                  <a:srgbClr val="E7E8E3">
                    <a:lumMod val="10000"/>
                  </a:srgbClr>
                </a:solidFill>
                <a:latin typeface="Arial" panose="020B0604020202020204"/>
                <a:ea typeface="MS PGothic" charset="-128"/>
                <a:sym typeface="Trebuchet MS"/>
              </a:rPr>
              <a:t>)</a:t>
            </a:r>
            <a:endParaRPr lang="it-IT" sz="1200" dirty="0">
              <a:solidFill>
                <a:srgbClr val="E7E8E3">
                  <a:lumMod val="10000"/>
                </a:srgbClr>
              </a:solidFill>
              <a:latin typeface="Arial" panose="020B0604020202020204"/>
              <a:ea typeface="MS PGothic" charset="-128"/>
            </a:endParaRPr>
          </a:p>
        </p:txBody>
      </p:sp>
      <p:pic>
        <p:nvPicPr>
          <p:cNvPr id="25" name="Immagine 24">
            <a:extLst>
              <a:ext uri="{FF2B5EF4-FFF2-40B4-BE49-F238E27FC236}">
                <a16:creationId xmlns:a16="http://schemas.microsoft.com/office/drawing/2014/main" id="{156BC32E-5177-4A3E-B2B9-15290D667446}"/>
              </a:ext>
            </a:extLst>
          </p:cNvPr>
          <p:cNvPicPr>
            <a:picLocks noChangeAspect="1"/>
          </p:cNvPicPr>
          <p:nvPr/>
        </p:nvPicPr>
        <p:blipFill>
          <a:blip r:embed="rId5"/>
          <a:stretch>
            <a:fillRect/>
          </a:stretch>
        </p:blipFill>
        <p:spPr>
          <a:xfrm>
            <a:off x="5034759" y="1968856"/>
            <a:ext cx="554784" cy="542591"/>
          </a:xfrm>
          <a:prstGeom prst="rect">
            <a:avLst/>
          </a:prstGeom>
        </p:spPr>
      </p:pic>
      <p:sp>
        <p:nvSpPr>
          <p:cNvPr id="3" name="Rettangolo 2">
            <a:extLst>
              <a:ext uri="{FF2B5EF4-FFF2-40B4-BE49-F238E27FC236}">
                <a16:creationId xmlns:a16="http://schemas.microsoft.com/office/drawing/2014/main" id="{5BFFAE7D-7ECD-428E-AC14-888384046588}"/>
              </a:ext>
            </a:extLst>
          </p:cNvPr>
          <p:cNvSpPr/>
          <p:nvPr/>
        </p:nvSpPr>
        <p:spPr>
          <a:xfrm>
            <a:off x="0" y="6624778"/>
            <a:ext cx="12192000" cy="233222"/>
          </a:xfrm>
          <a:prstGeom prst="rect">
            <a:avLst/>
          </a:prstGeom>
          <a:solidFill>
            <a:schemeClr val="bg1">
              <a:lumMod val="9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ttangolo 1">
            <a:extLst>
              <a:ext uri="{FF2B5EF4-FFF2-40B4-BE49-F238E27FC236}">
                <a16:creationId xmlns:a16="http://schemas.microsoft.com/office/drawing/2014/main" id="{EE9FCC60-0DD9-4A84-A496-4F83D51EA140}"/>
              </a:ext>
            </a:extLst>
          </p:cNvPr>
          <p:cNvSpPr/>
          <p:nvPr/>
        </p:nvSpPr>
        <p:spPr>
          <a:xfrm>
            <a:off x="0" y="6602889"/>
            <a:ext cx="6277937" cy="276999"/>
          </a:xfrm>
          <a:prstGeom prst="rect">
            <a:avLst/>
          </a:prstGeom>
        </p:spPr>
        <p:txBody>
          <a:bodyPr wrap="none">
            <a:spAutoFit/>
          </a:bodyPr>
          <a:lstStyle/>
          <a:p>
            <a:pPr eaLnBrk="0" fontAlgn="base" hangingPunct="0">
              <a:spcBef>
                <a:spcPct val="0"/>
              </a:spcBef>
              <a:spcAft>
                <a:spcPct val="0"/>
              </a:spcAft>
            </a:pPr>
            <a:r>
              <a:rPr lang="it-IT" sz="1200" i="1">
                <a:solidFill>
                  <a:srgbClr val="287A51"/>
                </a:solidFill>
                <a:latin typeface="Arial" panose="020B0604020202020204"/>
                <a:ea typeface="MS PGothic" charset="-128"/>
              </a:rPr>
              <a:t>Irrigation Estimates from Remote Sensing Soil Moisture: A District-Scale Analysis in Spain</a:t>
            </a:r>
            <a:endParaRPr lang="en-GB" sz="1200" i="1" dirty="0">
              <a:solidFill>
                <a:srgbClr val="287A51"/>
              </a:solidFill>
              <a:latin typeface="Arial" panose="020B0604020202020204"/>
              <a:ea typeface="MS PGothic" charset="-128"/>
            </a:endParaRPr>
          </a:p>
        </p:txBody>
      </p:sp>
      <p:sp>
        <p:nvSpPr>
          <p:cNvPr id="4" name="Rettangolo 3">
            <a:extLst>
              <a:ext uri="{FF2B5EF4-FFF2-40B4-BE49-F238E27FC236}">
                <a16:creationId xmlns:a16="http://schemas.microsoft.com/office/drawing/2014/main" id="{4BC9DE00-8BAE-4CEE-B393-1311AED45C7A}"/>
              </a:ext>
            </a:extLst>
          </p:cNvPr>
          <p:cNvSpPr/>
          <p:nvPr/>
        </p:nvSpPr>
        <p:spPr>
          <a:xfrm>
            <a:off x="11681924" y="6595194"/>
            <a:ext cx="510076" cy="292388"/>
          </a:xfrm>
          <a:prstGeom prst="rect">
            <a:avLst/>
          </a:prstGeom>
        </p:spPr>
        <p:txBody>
          <a:bodyPr wrap="none">
            <a:spAutoFit/>
          </a:bodyPr>
          <a:lstStyle/>
          <a:p>
            <a:r>
              <a:rPr lang="it-IT" sz="1300" b="1">
                <a:solidFill>
                  <a:srgbClr val="E7E8E3">
                    <a:lumMod val="10000"/>
                  </a:srgbClr>
                </a:solidFill>
                <a:latin typeface="Arial" panose="020B0604020202020204"/>
                <a:ea typeface="Trebuchet MS"/>
                <a:cs typeface="Trebuchet MS"/>
                <a:sym typeface="Trebuchet MS"/>
              </a:rPr>
              <a:t>2/12</a:t>
            </a:r>
            <a:endParaRPr lang="en-GB" sz="1300" b="1"/>
          </a:p>
        </p:txBody>
      </p:sp>
      <p:pic>
        <p:nvPicPr>
          <p:cNvPr id="17" name="Immagine 16">
            <a:extLst>
              <a:ext uri="{FF2B5EF4-FFF2-40B4-BE49-F238E27FC236}">
                <a16:creationId xmlns:a16="http://schemas.microsoft.com/office/drawing/2014/main" id="{F61E790C-04FB-4551-AF39-4D1271B790F3}"/>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rcRect t="50000" r="15889" b="44116"/>
          <a:stretch/>
        </p:blipFill>
        <p:spPr>
          <a:xfrm>
            <a:off x="6423660" y="-12552"/>
            <a:ext cx="5768340" cy="403529"/>
          </a:xfrm>
          <a:prstGeom prst="rect">
            <a:avLst/>
          </a:prstGeom>
          <a:effectLst>
            <a:outerShdw blurRad="50800" dist="38100" dir="5400000" algn="t" rotWithShape="0">
              <a:prstClr val="black">
                <a:alpha val="40000"/>
              </a:prstClr>
            </a:outerShdw>
          </a:effectLst>
        </p:spPr>
      </p:pic>
      <p:pic>
        <p:nvPicPr>
          <p:cNvPr id="21" name="Immagine 20">
            <a:extLst>
              <a:ext uri="{FF2B5EF4-FFF2-40B4-BE49-F238E27FC236}">
                <a16:creationId xmlns:a16="http://schemas.microsoft.com/office/drawing/2014/main" id="{C4516D3B-9346-4A73-9A18-1CCB6D0E0E59}"/>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a:stretch/>
        </p:blipFill>
        <p:spPr>
          <a:xfrm>
            <a:off x="0" y="-12552"/>
            <a:ext cx="6423660" cy="40352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394375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FB1F31A5-94DB-4571-8614-889C909C3E75}"/>
              </a:ext>
            </a:extLst>
          </p:cNvPr>
          <p:cNvSpPr txBox="1"/>
          <p:nvPr/>
        </p:nvSpPr>
        <p:spPr>
          <a:xfrm>
            <a:off x="79198" y="473686"/>
            <a:ext cx="1625599" cy="353943"/>
          </a:xfrm>
          <a:prstGeom prst="rect">
            <a:avLst/>
          </a:prstGeom>
          <a:noFill/>
        </p:spPr>
        <p:txBody>
          <a:bodyPr wrap="square" rtlCol="0">
            <a:spAutoFit/>
          </a:bodyPr>
          <a:lstStyle/>
          <a:p>
            <a:pPr eaLnBrk="0" fontAlgn="base" hangingPunct="0">
              <a:spcBef>
                <a:spcPct val="0"/>
              </a:spcBef>
              <a:spcAft>
                <a:spcPct val="0"/>
              </a:spcAft>
            </a:pPr>
            <a:r>
              <a:rPr lang="it-IT" sz="1700" b="1" dirty="0">
                <a:solidFill>
                  <a:srgbClr val="287A51"/>
                </a:solidFill>
                <a:latin typeface="Arial" panose="020B0604020202020204"/>
                <a:ea typeface="MS PGothic" charset="-128"/>
              </a:rPr>
              <a:t>Study area:</a:t>
            </a:r>
            <a:endParaRPr lang="en-GB" sz="1700" b="1" dirty="0">
              <a:solidFill>
                <a:srgbClr val="287A51"/>
              </a:solidFill>
              <a:latin typeface="Arial" panose="020B0604020202020204"/>
              <a:ea typeface="MS PGothic" charset="-128"/>
            </a:endParaRPr>
          </a:p>
        </p:txBody>
      </p:sp>
      <p:sp>
        <p:nvSpPr>
          <p:cNvPr id="4" name="Rettangolo 3">
            <a:extLst>
              <a:ext uri="{FF2B5EF4-FFF2-40B4-BE49-F238E27FC236}">
                <a16:creationId xmlns:a16="http://schemas.microsoft.com/office/drawing/2014/main" id="{F0D0FEEF-6DC3-41C7-8766-CEFC01546BB4}"/>
              </a:ext>
            </a:extLst>
          </p:cNvPr>
          <p:cNvSpPr/>
          <p:nvPr/>
        </p:nvSpPr>
        <p:spPr>
          <a:xfrm>
            <a:off x="79198" y="802638"/>
            <a:ext cx="2867202" cy="553998"/>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b="1" dirty="0" err="1">
                <a:latin typeface="Arial" panose="020B0604020202020204"/>
                <a:ea typeface="Trebuchet MS"/>
                <a:cs typeface="Trebuchet MS"/>
                <a:sym typeface="Trebuchet MS"/>
              </a:rPr>
              <a:t>Urgell</a:t>
            </a:r>
            <a:r>
              <a:rPr lang="it-IT" sz="1500" b="1" dirty="0">
                <a:latin typeface="Arial" panose="020B0604020202020204"/>
                <a:ea typeface="Trebuchet MS"/>
                <a:cs typeface="Trebuchet MS"/>
                <a:sym typeface="Trebuchet MS"/>
              </a:rPr>
              <a:t>:</a:t>
            </a:r>
          </a:p>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Flood</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irrigation</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each</a:t>
            </a:r>
            <a:r>
              <a:rPr lang="it-IT" sz="1500" dirty="0">
                <a:solidFill>
                  <a:srgbClr val="E7E8E3">
                    <a:lumMod val="10000"/>
                  </a:srgbClr>
                </a:solidFill>
                <a:latin typeface="Arial" panose="020B0604020202020204"/>
                <a:ea typeface="Trebuchet MS"/>
                <a:cs typeface="Trebuchet MS"/>
                <a:sym typeface="Trebuchet MS"/>
              </a:rPr>
              <a:t> 15 </a:t>
            </a:r>
            <a:r>
              <a:rPr lang="it-IT" sz="1500" dirty="0" err="1">
                <a:solidFill>
                  <a:srgbClr val="E7E8E3">
                    <a:lumMod val="10000"/>
                  </a:srgbClr>
                </a:solidFill>
                <a:latin typeface="Arial" panose="020B0604020202020204"/>
                <a:ea typeface="Trebuchet MS"/>
                <a:cs typeface="Trebuchet MS"/>
                <a:sym typeface="Trebuchet MS"/>
              </a:rPr>
              <a:t>days</a:t>
            </a:r>
            <a:r>
              <a:rPr lang="it-IT" sz="1500" dirty="0">
                <a:solidFill>
                  <a:srgbClr val="E7E8E3">
                    <a:lumMod val="10000"/>
                  </a:srgbClr>
                </a:solidFill>
                <a:latin typeface="Arial" panose="020B0604020202020204"/>
                <a:ea typeface="Trebuchet MS"/>
                <a:cs typeface="Trebuchet MS"/>
                <a:sym typeface="Trebuchet MS"/>
              </a:rPr>
              <a:t>.</a:t>
            </a:r>
          </a:p>
        </p:txBody>
      </p:sp>
      <p:sp>
        <p:nvSpPr>
          <p:cNvPr id="5" name="Rettangolo 4">
            <a:extLst>
              <a:ext uri="{FF2B5EF4-FFF2-40B4-BE49-F238E27FC236}">
                <a16:creationId xmlns:a16="http://schemas.microsoft.com/office/drawing/2014/main" id="{2B0AC4CD-3EBC-4CFD-84F6-DD39B93CDDF7}"/>
              </a:ext>
            </a:extLst>
          </p:cNvPr>
          <p:cNvSpPr/>
          <p:nvPr/>
        </p:nvSpPr>
        <p:spPr>
          <a:xfrm>
            <a:off x="79198" y="1348444"/>
            <a:ext cx="7301864" cy="784830"/>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b="1" dirty="0" err="1">
                <a:latin typeface="Arial" panose="020B0604020202020204"/>
                <a:ea typeface="Trebuchet MS"/>
                <a:cs typeface="Trebuchet MS"/>
                <a:sym typeface="Trebuchet MS"/>
              </a:rPr>
              <a:t>Algerri</a:t>
            </a:r>
            <a:r>
              <a:rPr lang="it-IT" sz="1500" b="1" dirty="0">
                <a:latin typeface="Arial" panose="020B0604020202020204"/>
                <a:ea typeface="Trebuchet MS"/>
                <a:cs typeface="Trebuchet MS"/>
                <a:sym typeface="Trebuchet MS"/>
              </a:rPr>
              <a:t> </a:t>
            </a:r>
            <a:r>
              <a:rPr lang="it-IT" sz="1500" b="1" dirty="0" err="1">
                <a:latin typeface="Arial" panose="020B0604020202020204"/>
                <a:ea typeface="Trebuchet MS"/>
                <a:cs typeface="Trebuchet MS"/>
                <a:sym typeface="Trebuchet MS"/>
              </a:rPr>
              <a:t>Balaguer</a:t>
            </a:r>
            <a:r>
              <a:rPr lang="it-IT" sz="1500" b="1" dirty="0">
                <a:latin typeface="Arial" panose="020B0604020202020204"/>
                <a:ea typeface="Trebuchet MS"/>
                <a:cs typeface="Trebuchet MS"/>
                <a:sym typeface="Trebuchet MS"/>
              </a:rPr>
              <a:t>:</a:t>
            </a:r>
          </a:p>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Recently</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developed</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district</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Drip</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irrigation</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is</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used</a:t>
            </a:r>
            <a:r>
              <a:rPr lang="it-IT" sz="1500" dirty="0">
                <a:solidFill>
                  <a:srgbClr val="E7E8E3">
                    <a:lumMod val="10000"/>
                  </a:srgbClr>
                </a:solidFill>
                <a:latin typeface="Arial" panose="020B0604020202020204"/>
                <a:ea typeface="Trebuchet MS"/>
                <a:cs typeface="Trebuchet MS"/>
                <a:sym typeface="Trebuchet MS"/>
              </a:rPr>
              <a:t> for </a:t>
            </a:r>
            <a:r>
              <a:rPr lang="it-IT" sz="1500" dirty="0" err="1">
                <a:solidFill>
                  <a:srgbClr val="E7E8E3">
                    <a:lumMod val="10000"/>
                  </a:srgbClr>
                </a:solidFill>
                <a:latin typeface="Arial" panose="020B0604020202020204"/>
                <a:ea typeface="Trebuchet MS"/>
                <a:cs typeface="Trebuchet MS"/>
                <a:sym typeface="Trebuchet MS"/>
              </a:rPr>
              <a:t>fruit</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trees</a:t>
            </a:r>
            <a:r>
              <a:rPr lang="it-IT" sz="1500" dirty="0">
                <a:solidFill>
                  <a:srgbClr val="E7E8E3">
                    <a:lumMod val="10000"/>
                  </a:srgbClr>
                </a:solidFill>
                <a:latin typeface="Arial" panose="020B0604020202020204"/>
                <a:ea typeface="Trebuchet MS"/>
                <a:cs typeface="Trebuchet MS"/>
                <a:sym typeface="Trebuchet MS"/>
              </a:rPr>
              <a:t> and sprinkler for </a:t>
            </a:r>
            <a:r>
              <a:rPr lang="it-IT" sz="1500" dirty="0" err="1">
                <a:solidFill>
                  <a:srgbClr val="E7E8E3">
                    <a:lumMod val="10000"/>
                  </a:srgbClr>
                </a:solidFill>
                <a:latin typeface="Arial" panose="020B0604020202020204"/>
                <a:ea typeface="Trebuchet MS"/>
                <a:cs typeface="Trebuchet MS"/>
                <a:sym typeface="Trebuchet MS"/>
              </a:rPr>
              <a:t>crops</a:t>
            </a:r>
            <a:r>
              <a:rPr lang="it-IT" sz="1500" dirty="0">
                <a:solidFill>
                  <a:srgbClr val="E7E8E3">
                    <a:lumMod val="10000"/>
                  </a:srgbClr>
                </a:solidFill>
                <a:latin typeface="Arial" panose="020B0604020202020204"/>
                <a:ea typeface="Trebuchet MS"/>
                <a:cs typeface="Trebuchet MS"/>
                <a:sym typeface="Trebuchet MS"/>
              </a:rPr>
              <a:t>.</a:t>
            </a:r>
          </a:p>
        </p:txBody>
      </p:sp>
      <p:sp>
        <p:nvSpPr>
          <p:cNvPr id="6" name="Rettangolo 5">
            <a:extLst>
              <a:ext uri="{FF2B5EF4-FFF2-40B4-BE49-F238E27FC236}">
                <a16:creationId xmlns:a16="http://schemas.microsoft.com/office/drawing/2014/main" id="{CFBC9F4E-DEE5-420D-A091-1A0EC64C2AC3}"/>
              </a:ext>
            </a:extLst>
          </p:cNvPr>
          <p:cNvSpPr/>
          <p:nvPr/>
        </p:nvSpPr>
        <p:spPr>
          <a:xfrm>
            <a:off x="79198" y="2098364"/>
            <a:ext cx="7301864" cy="784830"/>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b="1" dirty="0" err="1">
                <a:latin typeface="Arial" panose="020B0604020202020204"/>
                <a:ea typeface="Trebuchet MS"/>
                <a:cs typeface="Trebuchet MS"/>
                <a:sym typeface="Trebuchet MS"/>
              </a:rPr>
              <a:t>Catalan</a:t>
            </a:r>
            <a:r>
              <a:rPr lang="it-IT" sz="1500" b="1" dirty="0">
                <a:latin typeface="Arial" panose="020B0604020202020204"/>
                <a:ea typeface="Trebuchet MS"/>
                <a:cs typeface="Trebuchet MS"/>
                <a:sym typeface="Trebuchet MS"/>
              </a:rPr>
              <a:t> and Aragonese:</a:t>
            </a:r>
          </a:p>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Flood</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irrigation</a:t>
            </a:r>
            <a:r>
              <a:rPr lang="it-IT" sz="1500" dirty="0">
                <a:solidFill>
                  <a:srgbClr val="E7E8E3">
                    <a:lumMod val="10000"/>
                  </a:srgbClr>
                </a:solidFill>
                <a:latin typeface="Arial" panose="020B0604020202020204"/>
                <a:ea typeface="Trebuchet MS"/>
                <a:cs typeface="Trebuchet MS"/>
                <a:sym typeface="Trebuchet MS"/>
              </a:rPr>
              <a:t> (18% of the area), sprinkler </a:t>
            </a:r>
            <a:r>
              <a:rPr lang="it-IT" sz="1500" dirty="0" err="1">
                <a:solidFill>
                  <a:srgbClr val="E7E8E3">
                    <a:lumMod val="10000"/>
                  </a:srgbClr>
                </a:solidFill>
                <a:latin typeface="Arial" panose="020B0604020202020204"/>
                <a:ea typeface="Trebuchet MS"/>
                <a:cs typeface="Trebuchet MS"/>
                <a:sym typeface="Trebuchet MS"/>
              </a:rPr>
              <a:t>irrigation</a:t>
            </a:r>
            <a:r>
              <a:rPr lang="it-IT" sz="1500" dirty="0">
                <a:solidFill>
                  <a:srgbClr val="E7E8E3">
                    <a:lumMod val="10000"/>
                  </a:srgbClr>
                </a:solidFill>
                <a:latin typeface="Arial" panose="020B0604020202020204"/>
                <a:ea typeface="Trebuchet MS"/>
                <a:cs typeface="Trebuchet MS"/>
                <a:sym typeface="Trebuchet MS"/>
              </a:rPr>
              <a:t> (54% of the area) and </a:t>
            </a:r>
            <a:r>
              <a:rPr lang="it-IT" sz="1500" dirty="0" err="1">
                <a:solidFill>
                  <a:srgbClr val="E7E8E3">
                    <a:lumMod val="10000"/>
                  </a:srgbClr>
                </a:solidFill>
                <a:latin typeface="Arial" panose="020B0604020202020204"/>
                <a:ea typeface="Trebuchet MS"/>
                <a:cs typeface="Trebuchet MS"/>
                <a:sym typeface="Trebuchet MS"/>
              </a:rPr>
              <a:t>drip</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irrigation</a:t>
            </a:r>
            <a:r>
              <a:rPr lang="it-IT" sz="1500" dirty="0">
                <a:solidFill>
                  <a:srgbClr val="E7E8E3">
                    <a:lumMod val="10000"/>
                  </a:srgbClr>
                </a:solidFill>
                <a:latin typeface="Arial" panose="020B0604020202020204"/>
                <a:ea typeface="Trebuchet MS"/>
                <a:cs typeface="Trebuchet MS"/>
                <a:sym typeface="Trebuchet MS"/>
              </a:rPr>
              <a:t> (28%).</a:t>
            </a:r>
          </a:p>
        </p:txBody>
      </p:sp>
      <p:sp>
        <p:nvSpPr>
          <p:cNvPr id="7" name="Rettangolo 6">
            <a:extLst>
              <a:ext uri="{FF2B5EF4-FFF2-40B4-BE49-F238E27FC236}">
                <a16:creationId xmlns:a16="http://schemas.microsoft.com/office/drawing/2014/main" id="{E9FD9346-511E-4DE7-912E-6FD0B6A5CBEB}"/>
              </a:ext>
            </a:extLst>
          </p:cNvPr>
          <p:cNvSpPr/>
          <p:nvPr/>
        </p:nvSpPr>
        <p:spPr>
          <a:xfrm>
            <a:off x="79198" y="2875002"/>
            <a:ext cx="6096000" cy="553998"/>
          </a:xfrm>
          <a:prstGeom prst="rect">
            <a:avLst/>
          </a:prstGeom>
        </p:spPr>
        <p:txBody>
          <a:bodyPr>
            <a:spAutoFit/>
          </a:bodyPr>
          <a:lstStyle/>
          <a:p>
            <a:pPr algn="just" eaLnBrk="0" fontAlgn="base" hangingPunct="0">
              <a:spcBef>
                <a:spcPct val="0"/>
              </a:spcBef>
              <a:spcAft>
                <a:spcPct val="0"/>
              </a:spcAft>
              <a:buClr>
                <a:srgbClr val="003249"/>
              </a:buClr>
              <a:buSzPts val="1100"/>
            </a:pPr>
            <a:r>
              <a:rPr lang="it-IT" sz="1500" b="1" dirty="0" err="1">
                <a:latin typeface="Arial" panose="020B0604020202020204"/>
                <a:ea typeface="Trebuchet MS"/>
                <a:cs typeface="Trebuchet MS"/>
                <a:sym typeface="Trebuchet MS"/>
              </a:rPr>
              <a:t>Pinyana</a:t>
            </a:r>
            <a:r>
              <a:rPr lang="it-IT" sz="1500" b="1" dirty="0">
                <a:latin typeface="Arial" panose="020B0604020202020204"/>
                <a:ea typeface="Trebuchet MS"/>
                <a:cs typeface="Trebuchet MS"/>
                <a:sym typeface="Trebuchet MS"/>
              </a:rPr>
              <a:t>:</a:t>
            </a:r>
          </a:p>
          <a:p>
            <a:pPr algn="just" eaLnBrk="0" fontAlgn="base" hangingPunct="0">
              <a:spcBef>
                <a:spcPct val="0"/>
              </a:spcBef>
              <a:spcAft>
                <a:spcPct val="0"/>
              </a:spcAft>
              <a:buClr>
                <a:srgbClr val="003249"/>
              </a:buClr>
              <a:buSzPts val="1100"/>
            </a:pPr>
            <a:r>
              <a:rPr lang="it-IT" sz="1500" dirty="0">
                <a:solidFill>
                  <a:srgbClr val="E7E8E3">
                    <a:lumMod val="10000"/>
                  </a:srgbClr>
                </a:solidFill>
                <a:latin typeface="Arial" panose="020B0604020202020204"/>
                <a:ea typeface="Trebuchet MS"/>
                <a:cs typeface="Trebuchet MS"/>
                <a:sym typeface="Trebuchet MS"/>
              </a:rPr>
              <a:t>No </a:t>
            </a:r>
            <a:r>
              <a:rPr lang="it-IT" sz="1500" dirty="0" err="1">
                <a:solidFill>
                  <a:srgbClr val="E7E8E3">
                    <a:lumMod val="10000"/>
                  </a:srgbClr>
                </a:solidFill>
                <a:latin typeface="Arial" panose="020B0604020202020204"/>
                <a:ea typeface="Trebuchet MS"/>
                <a:cs typeface="Trebuchet MS"/>
                <a:sym typeface="Trebuchet MS"/>
              </a:rPr>
              <a:t>detailed</a:t>
            </a:r>
            <a:r>
              <a:rPr lang="it-IT" sz="1500" dirty="0">
                <a:solidFill>
                  <a:srgbClr val="E7E8E3">
                    <a:lumMod val="10000"/>
                  </a:srgbClr>
                </a:solidFill>
                <a:latin typeface="Arial" panose="020B0604020202020204"/>
                <a:ea typeface="Trebuchet MS"/>
                <a:cs typeface="Trebuchet MS"/>
                <a:sym typeface="Trebuchet MS"/>
              </a:rPr>
              <a:t> information. </a:t>
            </a:r>
          </a:p>
        </p:txBody>
      </p:sp>
      <p:pic>
        <p:nvPicPr>
          <p:cNvPr id="8" name="Immagine 7">
            <a:extLst>
              <a:ext uri="{FF2B5EF4-FFF2-40B4-BE49-F238E27FC236}">
                <a16:creationId xmlns:a16="http://schemas.microsoft.com/office/drawing/2014/main" id="{80D4DEB8-55DD-461B-8BC2-7C36EFDC903E}"/>
              </a:ext>
            </a:extLst>
          </p:cNvPr>
          <p:cNvPicPr>
            <a:picLocks noChangeAspect="1"/>
          </p:cNvPicPr>
          <p:nvPr/>
        </p:nvPicPr>
        <p:blipFill>
          <a:blip r:embed="rId3"/>
          <a:stretch>
            <a:fillRect/>
          </a:stretch>
        </p:blipFill>
        <p:spPr>
          <a:xfrm>
            <a:off x="79198" y="3898227"/>
            <a:ext cx="7303641" cy="2280102"/>
          </a:xfrm>
          <a:prstGeom prst="rect">
            <a:avLst/>
          </a:prstGeom>
        </p:spPr>
      </p:pic>
      <p:pic>
        <p:nvPicPr>
          <p:cNvPr id="10" name="Immagine 9">
            <a:extLst>
              <a:ext uri="{FF2B5EF4-FFF2-40B4-BE49-F238E27FC236}">
                <a16:creationId xmlns:a16="http://schemas.microsoft.com/office/drawing/2014/main" id="{53809362-A64E-4606-99B8-0C27003FE025}"/>
              </a:ext>
            </a:extLst>
          </p:cNvPr>
          <p:cNvPicPr>
            <a:picLocks noChangeAspect="1"/>
          </p:cNvPicPr>
          <p:nvPr/>
        </p:nvPicPr>
        <p:blipFill>
          <a:blip r:embed="rId4"/>
          <a:stretch>
            <a:fillRect/>
          </a:stretch>
        </p:blipFill>
        <p:spPr>
          <a:xfrm>
            <a:off x="7961297" y="2428520"/>
            <a:ext cx="2121354" cy="1260000"/>
          </a:xfrm>
          <a:prstGeom prst="rect">
            <a:avLst/>
          </a:prstGeom>
        </p:spPr>
      </p:pic>
      <p:pic>
        <p:nvPicPr>
          <p:cNvPr id="11" name="Immagine 10">
            <a:extLst>
              <a:ext uri="{FF2B5EF4-FFF2-40B4-BE49-F238E27FC236}">
                <a16:creationId xmlns:a16="http://schemas.microsoft.com/office/drawing/2014/main" id="{9B759DA7-8F21-40AD-8FB9-7ED1B8FB569B}"/>
              </a:ext>
            </a:extLst>
          </p:cNvPr>
          <p:cNvPicPr>
            <a:picLocks noChangeAspect="1"/>
          </p:cNvPicPr>
          <p:nvPr/>
        </p:nvPicPr>
        <p:blipFill>
          <a:blip r:embed="rId5"/>
          <a:stretch>
            <a:fillRect/>
          </a:stretch>
        </p:blipFill>
        <p:spPr>
          <a:xfrm>
            <a:off x="10293789" y="2432676"/>
            <a:ext cx="1388135" cy="1260000"/>
          </a:xfrm>
          <a:prstGeom prst="rect">
            <a:avLst/>
          </a:prstGeom>
        </p:spPr>
      </p:pic>
      <p:pic>
        <p:nvPicPr>
          <p:cNvPr id="13" name="Immagine 12">
            <a:extLst>
              <a:ext uri="{FF2B5EF4-FFF2-40B4-BE49-F238E27FC236}">
                <a16:creationId xmlns:a16="http://schemas.microsoft.com/office/drawing/2014/main" id="{78898C73-7B68-41DE-893E-7C35A702C5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1297" y="3799480"/>
            <a:ext cx="3778634" cy="2347889"/>
          </a:xfrm>
          <a:prstGeom prst="rect">
            <a:avLst/>
          </a:prstGeom>
        </p:spPr>
      </p:pic>
      <p:sp>
        <p:nvSpPr>
          <p:cNvPr id="14" name="Rettangolo 13">
            <a:extLst>
              <a:ext uri="{FF2B5EF4-FFF2-40B4-BE49-F238E27FC236}">
                <a16:creationId xmlns:a16="http://schemas.microsoft.com/office/drawing/2014/main" id="{4111F3A6-85D6-4A85-B2C8-E2A75866EC94}"/>
              </a:ext>
            </a:extLst>
          </p:cNvPr>
          <p:cNvSpPr/>
          <p:nvPr/>
        </p:nvSpPr>
        <p:spPr>
          <a:xfrm>
            <a:off x="0" y="6624778"/>
            <a:ext cx="12192000" cy="233222"/>
          </a:xfrm>
          <a:prstGeom prst="rect">
            <a:avLst/>
          </a:prstGeom>
          <a:solidFill>
            <a:schemeClr val="bg1">
              <a:lumMod val="9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ttangolo 14">
            <a:extLst>
              <a:ext uri="{FF2B5EF4-FFF2-40B4-BE49-F238E27FC236}">
                <a16:creationId xmlns:a16="http://schemas.microsoft.com/office/drawing/2014/main" id="{B0B8E948-B2CF-4E97-A0A7-3B06FBC90AED}"/>
              </a:ext>
            </a:extLst>
          </p:cNvPr>
          <p:cNvSpPr/>
          <p:nvPr/>
        </p:nvSpPr>
        <p:spPr>
          <a:xfrm>
            <a:off x="0" y="6602889"/>
            <a:ext cx="6277937" cy="276999"/>
          </a:xfrm>
          <a:prstGeom prst="rect">
            <a:avLst/>
          </a:prstGeom>
        </p:spPr>
        <p:txBody>
          <a:bodyPr wrap="none">
            <a:spAutoFit/>
          </a:bodyPr>
          <a:lstStyle/>
          <a:p>
            <a:pPr eaLnBrk="0" fontAlgn="base" hangingPunct="0">
              <a:spcBef>
                <a:spcPct val="0"/>
              </a:spcBef>
              <a:spcAft>
                <a:spcPct val="0"/>
              </a:spcAft>
            </a:pPr>
            <a:r>
              <a:rPr lang="it-IT" sz="1200" i="1">
                <a:solidFill>
                  <a:srgbClr val="287A51"/>
                </a:solidFill>
                <a:latin typeface="Arial" panose="020B0604020202020204"/>
                <a:ea typeface="MS PGothic" charset="-128"/>
              </a:rPr>
              <a:t>Irrigation Estimates from Remote Sensing Soil Moisture: A District-Scale Analysis in Spain</a:t>
            </a:r>
            <a:endParaRPr lang="en-GB" sz="1200" i="1" dirty="0">
              <a:solidFill>
                <a:srgbClr val="287A51"/>
              </a:solidFill>
              <a:latin typeface="Arial" panose="020B0604020202020204"/>
              <a:ea typeface="MS PGothic" charset="-128"/>
            </a:endParaRPr>
          </a:p>
        </p:txBody>
      </p:sp>
      <p:sp>
        <p:nvSpPr>
          <p:cNvPr id="17" name="Rettangolo 16">
            <a:extLst>
              <a:ext uri="{FF2B5EF4-FFF2-40B4-BE49-F238E27FC236}">
                <a16:creationId xmlns:a16="http://schemas.microsoft.com/office/drawing/2014/main" id="{A21D1D3D-6A8A-43EF-A2D1-08B0A1DBB39E}"/>
              </a:ext>
            </a:extLst>
          </p:cNvPr>
          <p:cNvSpPr/>
          <p:nvPr/>
        </p:nvSpPr>
        <p:spPr>
          <a:xfrm>
            <a:off x="11681924" y="6595194"/>
            <a:ext cx="510076" cy="292388"/>
          </a:xfrm>
          <a:prstGeom prst="rect">
            <a:avLst/>
          </a:prstGeom>
        </p:spPr>
        <p:txBody>
          <a:bodyPr wrap="none">
            <a:spAutoFit/>
          </a:bodyPr>
          <a:lstStyle/>
          <a:p>
            <a:r>
              <a:rPr lang="it-IT" sz="1300" b="1">
                <a:solidFill>
                  <a:srgbClr val="E7E8E3">
                    <a:lumMod val="10000"/>
                  </a:srgbClr>
                </a:solidFill>
                <a:latin typeface="Arial" panose="020B0604020202020204"/>
                <a:ea typeface="Trebuchet MS"/>
                <a:cs typeface="Trebuchet MS"/>
                <a:sym typeface="Trebuchet MS"/>
              </a:rPr>
              <a:t>3/12</a:t>
            </a:r>
            <a:endParaRPr lang="en-GB" sz="1300" b="1"/>
          </a:p>
        </p:txBody>
      </p:sp>
      <p:pic>
        <p:nvPicPr>
          <p:cNvPr id="18" name="Immagine 17">
            <a:extLst>
              <a:ext uri="{FF2B5EF4-FFF2-40B4-BE49-F238E27FC236}">
                <a16:creationId xmlns:a16="http://schemas.microsoft.com/office/drawing/2014/main" id="{C45DC41B-4F29-4582-8304-448413EEB459}"/>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rcRect t="50000" r="15889" b="44116"/>
          <a:stretch/>
        </p:blipFill>
        <p:spPr>
          <a:xfrm>
            <a:off x="6423660" y="-12552"/>
            <a:ext cx="5768340" cy="403529"/>
          </a:xfrm>
          <a:prstGeom prst="rect">
            <a:avLst/>
          </a:prstGeom>
          <a:effectLst>
            <a:outerShdw blurRad="50800" dist="38100" dir="5400000" algn="t" rotWithShape="0">
              <a:prstClr val="black">
                <a:alpha val="40000"/>
              </a:prstClr>
            </a:outerShdw>
          </a:effectLst>
        </p:spPr>
      </p:pic>
      <p:pic>
        <p:nvPicPr>
          <p:cNvPr id="19" name="Immagine 18">
            <a:extLst>
              <a:ext uri="{FF2B5EF4-FFF2-40B4-BE49-F238E27FC236}">
                <a16:creationId xmlns:a16="http://schemas.microsoft.com/office/drawing/2014/main" id="{82EB547F-1636-47C0-B2EA-DD7A1CDC6A52}"/>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25000"/>
                    </a14:imgEffect>
                  </a14:imgLayer>
                </a14:imgProps>
              </a:ext>
              <a:ext uri="{28A0092B-C50C-407E-A947-70E740481C1C}">
                <a14:useLocalDpi xmlns:a14="http://schemas.microsoft.com/office/drawing/2010/main" val="0"/>
              </a:ext>
            </a:extLst>
          </a:blip>
          <a:srcRect/>
          <a:stretch/>
        </p:blipFill>
        <p:spPr>
          <a:xfrm>
            <a:off x="0" y="-12552"/>
            <a:ext cx="6423660" cy="40352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79020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B814A946-2C6D-4F46-8D32-491A1FAB828F}"/>
              </a:ext>
            </a:extLst>
          </p:cNvPr>
          <p:cNvSpPr/>
          <p:nvPr/>
        </p:nvSpPr>
        <p:spPr>
          <a:xfrm>
            <a:off x="0" y="6624778"/>
            <a:ext cx="12192000" cy="233222"/>
          </a:xfrm>
          <a:prstGeom prst="rect">
            <a:avLst/>
          </a:prstGeom>
          <a:solidFill>
            <a:schemeClr val="bg1">
              <a:lumMod val="9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ttangolo 3">
            <a:extLst>
              <a:ext uri="{FF2B5EF4-FFF2-40B4-BE49-F238E27FC236}">
                <a16:creationId xmlns:a16="http://schemas.microsoft.com/office/drawing/2014/main" id="{AE1DF684-22CB-4390-90C3-1CB92B892C52}"/>
              </a:ext>
            </a:extLst>
          </p:cNvPr>
          <p:cNvSpPr/>
          <p:nvPr/>
        </p:nvSpPr>
        <p:spPr>
          <a:xfrm>
            <a:off x="0" y="6602889"/>
            <a:ext cx="6277937" cy="276999"/>
          </a:xfrm>
          <a:prstGeom prst="rect">
            <a:avLst/>
          </a:prstGeom>
        </p:spPr>
        <p:txBody>
          <a:bodyPr wrap="none">
            <a:spAutoFit/>
          </a:bodyPr>
          <a:lstStyle/>
          <a:p>
            <a:pPr eaLnBrk="0" fontAlgn="base" hangingPunct="0">
              <a:spcBef>
                <a:spcPct val="0"/>
              </a:spcBef>
              <a:spcAft>
                <a:spcPct val="0"/>
              </a:spcAft>
            </a:pPr>
            <a:r>
              <a:rPr lang="it-IT" sz="1200" i="1">
                <a:solidFill>
                  <a:srgbClr val="287A51"/>
                </a:solidFill>
                <a:latin typeface="Arial" panose="020B0604020202020204"/>
                <a:ea typeface="MS PGothic" charset="-128"/>
              </a:rPr>
              <a:t>Irrigation Estimates from Remote Sensing Soil Moisture: A District-Scale Analysis in Spain</a:t>
            </a:r>
            <a:endParaRPr lang="en-GB" sz="1200" i="1" dirty="0">
              <a:solidFill>
                <a:srgbClr val="287A51"/>
              </a:solidFill>
              <a:latin typeface="Arial" panose="020B0604020202020204"/>
              <a:ea typeface="MS PGothic" charset="-128"/>
            </a:endParaRPr>
          </a:p>
        </p:txBody>
      </p:sp>
      <p:pic>
        <p:nvPicPr>
          <p:cNvPr id="2" name="Immagine 1">
            <a:extLst>
              <a:ext uri="{FF2B5EF4-FFF2-40B4-BE49-F238E27FC236}">
                <a16:creationId xmlns:a16="http://schemas.microsoft.com/office/drawing/2014/main" id="{EC4294E4-610D-4F2C-9333-4CC192B40F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975" y="636105"/>
            <a:ext cx="5618512" cy="5822693"/>
          </a:xfrm>
          <a:prstGeom prst="rect">
            <a:avLst/>
          </a:prstGeom>
        </p:spPr>
      </p:pic>
      <p:sp>
        <p:nvSpPr>
          <p:cNvPr id="6" name="CasellaDiTesto 5">
            <a:extLst>
              <a:ext uri="{FF2B5EF4-FFF2-40B4-BE49-F238E27FC236}">
                <a16:creationId xmlns:a16="http://schemas.microsoft.com/office/drawing/2014/main" id="{8F97F8B5-3FAA-4903-939F-656D3B9989CF}"/>
              </a:ext>
            </a:extLst>
          </p:cNvPr>
          <p:cNvSpPr txBox="1"/>
          <p:nvPr/>
        </p:nvSpPr>
        <p:spPr>
          <a:xfrm>
            <a:off x="79513" y="522602"/>
            <a:ext cx="5044346" cy="353943"/>
          </a:xfrm>
          <a:prstGeom prst="rect">
            <a:avLst/>
          </a:prstGeom>
          <a:noFill/>
        </p:spPr>
        <p:txBody>
          <a:bodyPr wrap="square" rtlCol="0">
            <a:spAutoFit/>
          </a:bodyPr>
          <a:lstStyle/>
          <a:p>
            <a:pPr eaLnBrk="0" fontAlgn="base" hangingPunct="0">
              <a:spcBef>
                <a:spcPct val="0"/>
              </a:spcBef>
              <a:spcAft>
                <a:spcPct val="0"/>
              </a:spcAft>
            </a:pPr>
            <a:r>
              <a:rPr lang="it-IT" sz="1700" b="1" dirty="0" err="1">
                <a:solidFill>
                  <a:srgbClr val="287A51"/>
                </a:solidFill>
                <a:latin typeface="Arial" panose="020B0604020202020204"/>
                <a:ea typeface="MS PGothic" charset="-128"/>
              </a:rPr>
              <a:t>Modified</a:t>
            </a:r>
            <a:r>
              <a:rPr lang="it-IT" sz="1700" b="1" dirty="0">
                <a:solidFill>
                  <a:srgbClr val="287A51"/>
                </a:solidFill>
                <a:latin typeface="Arial" panose="020B0604020202020204"/>
                <a:ea typeface="MS PGothic" charset="-128"/>
              </a:rPr>
              <a:t> </a:t>
            </a:r>
            <a:r>
              <a:rPr lang="it-IT" sz="1700" b="1" dirty="0" err="1">
                <a:solidFill>
                  <a:srgbClr val="287A51"/>
                </a:solidFill>
                <a:latin typeface="Arial" panose="020B0604020202020204"/>
                <a:ea typeface="MS PGothic" charset="-128"/>
              </a:rPr>
              <a:t>version</a:t>
            </a:r>
            <a:r>
              <a:rPr lang="it-IT" sz="1700" b="1" dirty="0">
                <a:solidFill>
                  <a:srgbClr val="287A51"/>
                </a:solidFill>
                <a:latin typeface="Arial" panose="020B0604020202020204"/>
                <a:ea typeface="MS PGothic" charset="-128"/>
              </a:rPr>
              <a:t> of the SM2RAIN </a:t>
            </a:r>
            <a:r>
              <a:rPr lang="it-IT" sz="1700" b="1" dirty="0" err="1">
                <a:solidFill>
                  <a:srgbClr val="287A51"/>
                </a:solidFill>
                <a:latin typeface="Arial" panose="020B0604020202020204"/>
                <a:ea typeface="MS PGothic" charset="-128"/>
              </a:rPr>
              <a:t>algorithm</a:t>
            </a:r>
            <a:r>
              <a:rPr lang="it-IT" sz="1700" b="1" dirty="0">
                <a:solidFill>
                  <a:srgbClr val="287A51"/>
                </a:solidFill>
                <a:latin typeface="Arial" panose="020B0604020202020204"/>
                <a:ea typeface="MS PGothic" charset="-128"/>
              </a:rPr>
              <a:t>:</a:t>
            </a:r>
            <a:endParaRPr lang="en-GB" sz="1700" b="1" dirty="0">
              <a:solidFill>
                <a:srgbClr val="287A51"/>
              </a:solidFill>
              <a:latin typeface="Arial" panose="020B0604020202020204"/>
              <a:ea typeface="MS PGothic" charset="-128"/>
            </a:endParaRPr>
          </a:p>
        </p:txBody>
      </p:sp>
      <mc:AlternateContent xmlns:mc="http://schemas.openxmlformats.org/markup-compatibility/2006" xmlns:a14="http://schemas.microsoft.com/office/drawing/2010/main">
        <mc:Choice Requires="a14">
          <p:sp>
            <p:nvSpPr>
              <p:cNvPr id="7" name="Rettangolo 6">
                <a:extLst>
                  <a:ext uri="{FF2B5EF4-FFF2-40B4-BE49-F238E27FC236}">
                    <a16:creationId xmlns:a16="http://schemas.microsoft.com/office/drawing/2014/main" id="{8D579CA8-9EA5-447A-A042-89E0CC013125}"/>
                  </a:ext>
                </a:extLst>
              </p:cNvPr>
              <p:cNvSpPr/>
              <p:nvPr/>
            </p:nvSpPr>
            <p:spPr>
              <a:xfrm>
                <a:off x="511103" y="1096065"/>
                <a:ext cx="3484380" cy="526041"/>
              </a:xfrm>
              <a:prstGeom prst="rect">
                <a:avLst/>
              </a:prstGeom>
            </p:spPr>
            <p:txBody>
              <a:bodyPr wrap="square">
                <a:spAutoFit/>
              </a:bodyPr>
              <a:lstStyle/>
              <a:p>
                <a:pPr algn="just" eaLnBrk="0" fontAlgn="base" hangingPunct="0">
                  <a:lnSpc>
                    <a:spcPct val="150000"/>
                  </a:lnSpc>
                  <a:spcBef>
                    <a:spcPct val="0"/>
                  </a:spcBef>
                </a:pPr>
                <a14:m>
                  <m:oMath xmlns:m="http://schemas.openxmlformats.org/officeDocument/2006/math">
                    <m:r>
                      <a:rPr lang="en-US" sz="1400" i="1" smtClean="0">
                        <a:solidFill>
                          <a:srgbClr val="E7E8E3">
                            <a:lumMod val="10000"/>
                          </a:srgbClr>
                        </a:solidFill>
                        <a:latin typeface="Cambria Math" panose="02040503050406030204" pitchFamily="18" charset="0"/>
                        <a:ea typeface="Times New Roman" panose="02020603050405020304" pitchFamily="18" charset="0"/>
                      </a:rPr>
                      <m:t>𝑛𝑍</m:t>
                    </m:r>
                    <m:f>
                      <m:fPr>
                        <m:ctrlPr>
                          <a:rPr lang="it-IT" sz="1400" i="1" smtClean="0">
                            <a:solidFill>
                              <a:srgbClr val="E7E8E3">
                                <a:lumMod val="10000"/>
                              </a:srgbClr>
                            </a:solidFill>
                            <a:latin typeface="Cambria Math" panose="02040503050406030204" pitchFamily="18" charset="0"/>
                            <a:ea typeface="Times New Roman" panose="02020603050405020304" pitchFamily="18" charset="0"/>
                          </a:rPr>
                        </m:ctrlPr>
                      </m:fPr>
                      <m:num>
                        <m:r>
                          <a:rPr lang="en-US" sz="1400" i="1">
                            <a:solidFill>
                              <a:srgbClr val="E7E8E3">
                                <a:lumMod val="10000"/>
                              </a:srgbClr>
                            </a:solidFill>
                            <a:latin typeface="Cambria Math" panose="02040503050406030204" pitchFamily="18" charset="0"/>
                            <a:ea typeface="Times New Roman" panose="02020603050405020304" pitchFamily="18" charset="0"/>
                          </a:rPr>
                          <m:t>𝑑𝑆</m:t>
                        </m:r>
                        <m:r>
                          <a:rPr lang="en-US" sz="1400" i="1">
                            <a:solidFill>
                              <a:srgbClr val="E7E8E3">
                                <a:lumMod val="10000"/>
                              </a:srgbClr>
                            </a:solidFill>
                            <a:latin typeface="Cambria Math" panose="02040503050406030204" pitchFamily="18" charset="0"/>
                            <a:ea typeface="Times New Roman" panose="02020603050405020304" pitchFamily="18" charset="0"/>
                          </a:rPr>
                          <m:t>(</m:t>
                        </m:r>
                        <m:r>
                          <a:rPr lang="en-US" sz="1400" i="1">
                            <a:solidFill>
                              <a:srgbClr val="E7E8E3">
                                <a:lumMod val="10000"/>
                              </a:srgbClr>
                            </a:solidFill>
                            <a:latin typeface="Cambria Math" panose="02040503050406030204" pitchFamily="18" charset="0"/>
                            <a:ea typeface="Times New Roman" panose="02020603050405020304" pitchFamily="18" charset="0"/>
                          </a:rPr>
                          <m:t>𝑡</m:t>
                        </m:r>
                        <m:r>
                          <a:rPr lang="en-US" sz="1400" i="1">
                            <a:solidFill>
                              <a:srgbClr val="E7E8E3">
                                <a:lumMod val="10000"/>
                              </a:srgbClr>
                            </a:solidFill>
                            <a:latin typeface="Cambria Math" panose="02040503050406030204" pitchFamily="18" charset="0"/>
                            <a:ea typeface="Times New Roman" panose="02020603050405020304" pitchFamily="18" charset="0"/>
                          </a:rPr>
                          <m:t>)</m:t>
                        </m:r>
                      </m:num>
                      <m:den>
                        <m:r>
                          <a:rPr lang="en-US" sz="1400" i="1">
                            <a:solidFill>
                              <a:srgbClr val="E7E8E3">
                                <a:lumMod val="10000"/>
                              </a:srgbClr>
                            </a:solidFill>
                            <a:latin typeface="Cambria Math" panose="02040503050406030204" pitchFamily="18" charset="0"/>
                            <a:ea typeface="Times New Roman" panose="02020603050405020304" pitchFamily="18" charset="0"/>
                          </a:rPr>
                          <m:t>𝑑𝑡</m:t>
                        </m:r>
                      </m:den>
                    </m:f>
                    <m:r>
                      <a:rPr lang="en-US" sz="1400" i="1" smtClean="0">
                        <a:solidFill>
                          <a:srgbClr val="E7E8E3">
                            <a:lumMod val="10000"/>
                          </a:srgbClr>
                        </a:solidFill>
                        <a:latin typeface="Cambria Math" panose="02040503050406030204" pitchFamily="18" charset="0"/>
                        <a:ea typeface="Times New Roman" panose="02020603050405020304" pitchFamily="18" charset="0"/>
                      </a:rPr>
                      <m:t>=</m:t>
                    </m:r>
                    <m:r>
                      <a:rPr lang="en-US" sz="1400" i="1" smtClean="0">
                        <a:solidFill>
                          <a:srgbClr val="E7E8E3">
                            <a:lumMod val="10000"/>
                          </a:srgbClr>
                        </a:solidFill>
                        <a:latin typeface="Cambria Math" panose="02040503050406030204" pitchFamily="18" charset="0"/>
                        <a:ea typeface="Times New Roman" panose="02020603050405020304" pitchFamily="18" charset="0"/>
                      </a:rPr>
                      <m:t>𝑖</m:t>
                    </m:r>
                    <m:d>
                      <m:dPr>
                        <m:ctrlPr>
                          <a:rPr lang="it-IT" sz="1400" i="1" smtClean="0">
                            <a:solidFill>
                              <a:srgbClr val="E7E8E3">
                                <a:lumMod val="10000"/>
                              </a:srgbClr>
                            </a:solidFill>
                            <a:latin typeface="Cambria Math" panose="02040503050406030204" pitchFamily="18" charset="0"/>
                            <a:ea typeface="Times New Roman" panose="02020603050405020304" pitchFamily="18" charset="0"/>
                          </a:rPr>
                        </m:ctrlPr>
                      </m:dPr>
                      <m:e>
                        <m:r>
                          <a:rPr lang="en-US" sz="1400" i="1">
                            <a:solidFill>
                              <a:srgbClr val="E7E8E3">
                                <a:lumMod val="10000"/>
                              </a:srgbClr>
                            </a:solidFill>
                            <a:latin typeface="Cambria Math" panose="02040503050406030204" pitchFamily="18" charset="0"/>
                            <a:ea typeface="Times New Roman" panose="02020603050405020304" pitchFamily="18" charset="0"/>
                          </a:rPr>
                          <m:t>𝑡</m:t>
                        </m:r>
                      </m:e>
                    </m:d>
                    <m:r>
                      <a:rPr lang="en-US" sz="1400" i="1" smtClean="0">
                        <a:solidFill>
                          <a:srgbClr val="E7E8E3">
                            <a:lumMod val="10000"/>
                          </a:srgbClr>
                        </a:solidFill>
                        <a:latin typeface="Cambria Math" panose="02040503050406030204" pitchFamily="18" charset="0"/>
                        <a:ea typeface="Times New Roman" panose="02020603050405020304" pitchFamily="18" charset="0"/>
                      </a:rPr>
                      <m:t>+</m:t>
                    </m:r>
                    <m:r>
                      <a:rPr lang="en-US" sz="1400" i="1" smtClean="0">
                        <a:solidFill>
                          <a:srgbClr val="E7E8E3">
                            <a:lumMod val="10000"/>
                          </a:srgbClr>
                        </a:solidFill>
                        <a:latin typeface="Cambria Math" panose="02040503050406030204" pitchFamily="18" charset="0"/>
                        <a:ea typeface="Times New Roman" panose="02020603050405020304" pitchFamily="18" charset="0"/>
                      </a:rPr>
                      <m:t>𝑟</m:t>
                    </m:r>
                    <m:d>
                      <m:dPr>
                        <m:ctrlPr>
                          <a:rPr lang="it-IT" sz="1400" i="1" smtClean="0">
                            <a:solidFill>
                              <a:srgbClr val="E7E8E3">
                                <a:lumMod val="10000"/>
                              </a:srgbClr>
                            </a:solidFill>
                            <a:latin typeface="Cambria Math" panose="02040503050406030204" pitchFamily="18" charset="0"/>
                            <a:ea typeface="Times New Roman" panose="02020603050405020304" pitchFamily="18" charset="0"/>
                          </a:rPr>
                        </m:ctrlPr>
                      </m:dPr>
                      <m:e>
                        <m:r>
                          <a:rPr lang="en-US" sz="1400" i="1">
                            <a:solidFill>
                              <a:srgbClr val="E7E8E3">
                                <a:lumMod val="10000"/>
                              </a:srgbClr>
                            </a:solidFill>
                            <a:latin typeface="Cambria Math" panose="02040503050406030204" pitchFamily="18" charset="0"/>
                            <a:ea typeface="Times New Roman" panose="02020603050405020304" pitchFamily="18" charset="0"/>
                          </a:rPr>
                          <m:t>𝑡</m:t>
                        </m:r>
                      </m:e>
                    </m:d>
                    <m:r>
                      <a:rPr lang="en-US" sz="1400" i="1" smtClean="0">
                        <a:solidFill>
                          <a:srgbClr val="E7E8E3">
                            <a:lumMod val="10000"/>
                          </a:srgbClr>
                        </a:solidFill>
                        <a:latin typeface="Cambria Math" panose="02040503050406030204" pitchFamily="18" charset="0"/>
                        <a:ea typeface="Times New Roman" panose="02020603050405020304" pitchFamily="18" charset="0"/>
                      </a:rPr>
                      <m:t>−</m:t>
                    </m:r>
                    <m:r>
                      <a:rPr lang="en-US" sz="1400" i="1" smtClean="0">
                        <a:solidFill>
                          <a:srgbClr val="E7E8E3">
                            <a:lumMod val="10000"/>
                          </a:srgbClr>
                        </a:solidFill>
                        <a:latin typeface="Cambria Math" panose="02040503050406030204" pitchFamily="18" charset="0"/>
                        <a:ea typeface="Times New Roman" panose="02020603050405020304" pitchFamily="18" charset="0"/>
                      </a:rPr>
                      <m:t>𝑔</m:t>
                    </m:r>
                    <m:d>
                      <m:dPr>
                        <m:ctrlPr>
                          <a:rPr lang="it-IT" sz="1400" i="1" smtClean="0">
                            <a:solidFill>
                              <a:srgbClr val="E7E8E3">
                                <a:lumMod val="10000"/>
                              </a:srgbClr>
                            </a:solidFill>
                            <a:latin typeface="Cambria Math" panose="02040503050406030204" pitchFamily="18" charset="0"/>
                            <a:ea typeface="Times New Roman" panose="02020603050405020304" pitchFamily="18" charset="0"/>
                          </a:rPr>
                        </m:ctrlPr>
                      </m:dPr>
                      <m:e>
                        <m:r>
                          <a:rPr lang="en-US" sz="1400" i="1">
                            <a:solidFill>
                              <a:srgbClr val="E7E8E3">
                                <a:lumMod val="10000"/>
                              </a:srgbClr>
                            </a:solidFill>
                            <a:latin typeface="Cambria Math" panose="02040503050406030204" pitchFamily="18" charset="0"/>
                            <a:ea typeface="Times New Roman" panose="02020603050405020304" pitchFamily="18" charset="0"/>
                          </a:rPr>
                          <m:t>𝑡</m:t>
                        </m:r>
                      </m:e>
                    </m:d>
                    <m:r>
                      <a:rPr lang="en-US" sz="1400" i="1" smtClean="0">
                        <a:solidFill>
                          <a:srgbClr val="E7E8E3">
                            <a:lumMod val="10000"/>
                          </a:srgbClr>
                        </a:solidFill>
                        <a:latin typeface="Cambria Math" panose="02040503050406030204" pitchFamily="18" charset="0"/>
                        <a:ea typeface="Times New Roman" panose="02020603050405020304" pitchFamily="18" charset="0"/>
                      </a:rPr>
                      <m:t>−</m:t>
                    </m:r>
                    <m:r>
                      <a:rPr lang="en-US" sz="1400" i="1" smtClean="0">
                        <a:solidFill>
                          <a:srgbClr val="E7E8E3">
                            <a:lumMod val="10000"/>
                          </a:srgbClr>
                        </a:solidFill>
                        <a:latin typeface="Cambria Math" panose="02040503050406030204" pitchFamily="18" charset="0"/>
                        <a:ea typeface="Times New Roman" panose="02020603050405020304" pitchFamily="18" charset="0"/>
                      </a:rPr>
                      <m:t>𝑠𝑟</m:t>
                    </m:r>
                    <m:d>
                      <m:dPr>
                        <m:ctrlPr>
                          <a:rPr lang="it-IT" sz="1400" i="1" smtClean="0">
                            <a:solidFill>
                              <a:srgbClr val="E7E8E3">
                                <a:lumMod val="10000"/>
                              </a:srgbClr>
                            </a:solidFill>
                            <a:latin typeface="Cambria Math" panose="02040503050406030204" pitchFamily="18" charset="0"/>
                            <a:ea typeface="Times New Roman" panose="02020603050405020304" pitchFamily="18" charset="0"/>
                          </a:rPr>
                        </m:ctrlPr>
                      </m:dPr>
                      <m:e>
                        <m:r>
                          <a:rPr lang="en-US" sz="1400" i="1">
                            <a:solidFill>
                              <a:srgbClr val="E7E8E3">
                                <a:lumMod val="10000"/>
                              </a:srgbClr>
                            </a:solidFill>
                            <a:latin typeface="Cambria Math" panose="02040503050406030204" pitchFamily="18" charset="0"/>
                            <a:ea typeface="Times New Roman" panose="02020603050405020304" pitchFamily="18" charset="0"/>
                          </a:rPr>
                          <m:t>𝑡</m:t>
                        </m:r>
                      </m:e>
                    </m:d>
                    <m:r>
                      <a:rPr lang="en-US" sz="1400" i="1" smtClean="0">
                        <a:solidFill>
                          <a:srgbClr val="E7E8E3">
                            <a:lumMod val="10000"/>
                          </a:srgbClr>
                        </a:solidFill>
                        <a:latin typeface="Cambria Math" panose="02040503050406030204" pitchFamily="18" charset="0"/>
                        <a:ea typeface="Times New Roman" panose="02020603050405020304" pitchFamily="18" charset="0"/>
                      </a:rPr>
                      <m:t>−</m:t>
                    </m:r>
                    <m:r>
                      <a:rPr lang="en-US" sz="1400" i="1" smtClean="0">
                        <a:solidFill>
                          <a:srgbClr val="E7E8E3">
                            <a:lumMod val="10000"/>
                          </a:srgbClr>
                        </a:solidFill>
                        <a:latin typeface="Cambria Math" panose="02040503050406030204" pitchFamily="18" charset="0"/>
                        <a:ea typeface="Times New Roman" panose="02020603050405020304" pitchFamily="18" charset="0"/>
                      </a:rPr>
                      <m:t>𝑒</m:t>
                    </m:r>
                    <m:d>
                      <m:dPr>
                        <m:ctrlPr>
                          <a:rPr lang="en-US" sz="1400" i="1" smtClean="0">
                            <a:solidFill>
                              <a:srgbClr val="E7E8E3">
                                <a:lumMod val="10000"/>
                              </a:srgbClr>
                            </a:solidFill>
                            <a:latin typeface="Cambria Math" panose="02040503050406030204" pitchFamily="18" charset="0"/>
                            <a:ea typeface="Times New Roman" panose="02020603050405020304" pitchFamily="18" charset="0"/>
                          </a:rPr>
                        </m:ctrlPr>
                      </m:dPr>
                      <m:e>
                        <m:r>
                          <a:rPr lang="en-US" sz="1400" i="1">
                            <a:solidFill>
                              <a:srgbClr val="E7E8E3">
                                <a:lumMod val="10000"/>
                              </a:srgbClr>
                            </a:solidFill>
                            <a:latin typeface="Cambria Math" panose="02040503050406030204" pitchFamily="18" charset="0"/>
                            <a:ea typeface="Times New Roman" panose="02020603050405020304" pitchFamily="18" charset="0"/>
                          </a:rPr>
                          <m:t>𝑡</m:t>
                        </m:r>
                      </m:e>
                    </m:d>
                  </m:oMath>
                </a14:m>
                <a:r>
                  <a:rPr lang="it-IT" sz="1400" dirty="0">
                    <a:solidFill>
                      <a:srgbClr val="E7E8E3">
                        <a:lumMod val="10000"/>
                      </a:srgbClr>
                    </a:solidFill>
                    <a:latin typeface="Times New Roman" panose="02020603050405020304" pitchFamily="18" charset="0"/>
                    <a:ea typeface="Times New Roman" panose="02020603050405020304" pitchFamily="18" charset="0"/>
                  </a:rPr>
                  <a:t>                 </a:t>
                </a:r>
              </a:p>
            </p:txBody>
          </p:sp>
        </mc:Choice>
        <mc:Fallback xmlns="">
          <p:sp>
            <p:nvSpPr>
              <p:cNvPr id="7" name="Rettangolo 6">
                <a:extLst>
                  <a:ext uri="{FF2B5EF4-FFF2-40B4-BE49-F238E27FC236}">
                    <a16:creationId xmlns:a16="http://schemas.microsoft.com/office/drawing/2014/main" id="{8D579CA8-9EA5-447A-A042-89E0CC013125}"/>
                  </a:ext>
                </a:extLst>
              </p:cNvPr>
              <p:cNvSpPr>
                <a:spLocks noRot="1" noChangeAspect="1" noMove="1" noResize="1" noEditPoints="1" noAdjustHandles="1" noChangeArrowheads="1" noChangeShapeType="1" noTextEdit="1"/>
              </p:cNvSpPr>
              <p:nvPr/>
            </p:nvSpPr>
            <p:spPr>
              <a:xfrm>
                <a:off x="511103" y="1096065"/>
                <a:ext cx="3484380" cy="526041"/>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ttangolo 7">
                <a:extLst>
                  <a:ext uri="{FF2B5EF4-FFF2-40B4-BE49-F238E27FC236}">
                    <a16:creationId xmlns:a16="http://schemas.microsoft.com/office/drawing/2014/main" id="{F69BDAA2-5D3F-42A0-8C83-6C6E2CAED926}"/>
                  </a:ext>
                </a:extLst>
              </p:cNvPr>
              <p:cNvSpPr/>
              <p:nvPr/>
            </p:nvSpPr>
            <p:spPr>
              <a:xfrm>
                <a:off x="149405" y="1591414"/>
                <a:ext cx="1481679" cy="705706"/>
              </a:xfrm>
              <a:prstGeom prst="rect">
                <a:avLst/>
              </a:prstGeom>
            </p:spPr>
            <p:txBody>
              <a:bodyPr wrap="square">
                <a:spAutoFit/>
              </a:bodyPr>
              <a:lstStyle/>
              <a:p>
                <a:pPr algn="just" eaLnBrk="0" fontAlgn="base" hangingPunct="0">
                  <a:lnSpc>
                    <a:spcPct val="150000"/>
                  </a:lnSpc>
                  <a:spcBef>
                    <a:spcPct val="0"/>
                  </a:spcBef>
                </a:pPr>
                <a14:m>
                  <m:oMath xmlns:m="http://schemas.openxmlformats.org/officeDocument/2006/math">
                    <m:r>
                      <a:rPr lang="en-US" sz="1400" i="1" smtClean="0">
                        <a:solidFill>
                          <a:srgbClr val="E7E8E3">
                            <a:lumMod val="10000"/>
                          </a:srgbClr>
                        </a:solidFill>
                        <a:latin typeface="Cambria Math" panose="02040503050406030204" pitchFamily="18" charset="0"/>
                        <a:ea typeface="Times New Roman" panose="02020603050405020304" pitchFamily="18" charset="0"/>
                      </a:rPr>
                      <m:t>𝑔</m:t>
                    </m:r>
                    <m:d>
                      <m:dPr>
                        <m:ctrlPr>
                          <a:rPr lang="it-IT" sz="1400" i="1">
                            <a:solidFill>
                              <a:srgbClr val="E7E8E3">
                                <a:lumMod val="10000"/>
                              </a:srgbClr>
                            </a:solidFill>
                            <a:latin typeface="Cambria Math" panose="02040503050406030204" pitchFamily="18" charset="0"/>
                            <a:ea typeface="Times New Roman" panose="02020603050405020304" pitchFamily="18" charset="0"/>
                          </a:rPr>
                        </m:ctrlPr>
                      </m:dPr>
                      <m:e>
                        <m:r>
                          <a:rPr lang="en-US" sz="1400" i="1">
                            <a:solidFill>
                              <a:srgbClr val="E7E8E3">
                                <a:lumMod val="10000"/>
                              </a:srgbClr>
                            </a:solidFill>
                            <a:latin typeface="Cambria Math" panose="02040503050406030204" pitchFamily="18" charset="0"/>
                            <a:ea typeface="Times New Roman" panose="02020603050405020304" pitchFamily="18" charset="0"/>
                          </a:rPr>
                          <m:t>𝑡</m:t>
                        </m:r>
                      </m:e>
                    </m:d>
                  </m:oMath>
                </a14:m>
                <a:r>
                  <a:rPr lang="it-IT" sz="1400" dirty="0">
                    <a:solidFill>
                      <a:srgbClr val="E7E8E3">
                        <a:lumMod val="10000"/>
                      </a:srgbClr>
                    </a:solidFill>
                    <a:latin typeface="Times New Roman" panose="02020603050405020304" pitchFamily="18" charset="0"/>
                    <a:ea typeface="Times New Roman" panose="02020603050405020304" pitchFamily="18" charset="0"/>
                  </a:rPr>
                  <a:t> = </a:t>
                </a:r>
                <a14:m>
                  <m:oMath xmlns:m="http://schemas.openxmlformats.org/officeDocument/2006/math">
                    <m:sSup>
                      <m:sSupPr>
                        <m:ctrlPr>
                          <a:rPr lang="it-IT" sz="1400" i="1">
                            <a:solidFill>
                              <a:srgbClr val="E7E8E3">
                                <a:lumMod val="10000"/>
                              </a:srgbClr>
                            </a:solidFill>
                            <a:latin typeface="Cambria Math" panose="02040503050406030204" pitchFamily="18" charset="0"/>
                          </a:rPr>
                        </m:ctrlPr>
                      </m:sSupPr>
                      <m:e>
                        <m:r>
                          <a:rPr lang="it-IT" sz="1400" i="1">
                            <a:solidFill>
                              <a:srgbClr val="E7E8E3">
                                <a:lumMod val="10000"/>
                              </a:srgbClr>
                            </a:solidFill>
                            <a:latin typeface="Cambria Math" panose="02040503050406030204" pitchFamily="18" charset="0"/>
                          </a:rPr>
                          <m:t>𝑎𝑆</m:t>
                        </m:r>
                        <m:r>
                          <a:rPr lang="it-IT" sz="1400" i="1">
                            <a:solidFill>
                              <a:srgbClr val="E7E8E3">
                                <a:lumMod val="10000"/>
                              </a:srgbClr>
                            </a:solidFill>
                            <a:latin typeface="Cambria Math" panose="02040503050406030204" pitchFamily="18" charset="0"/>
                          </a:rPr>
                          <m:t>(</m:t>
                        </m:r>
                        <m:r>
                          <a:rPr lang="it-IT" sz="1400" i="1">
                            <a:solidFill>
                              <a:srgbClr val="E7E8E3">
                                <a:lumMod val="10000"/>
                              </a:srgbClr>
                            </a:solidFill>
                            <a:latin typeface="Cambria Math" panose="02040503050406030204" pitchFamily="18" charset="0"/>
                          </a:rPr>
                          <m:t>𝑡</m:t>
                        </m:r>
                        <m:r>
                          <a:rPr lang="it-IT" sz="1400" i="1">
                            <a:solidFill>
                              <a:srgbClr val="E7E8E3">
                                <a:lumMod val="10000"/>
                              </a:srgbClr>
                            </a:solidFill>
                            <a:latin typeface="Cambria Math" panose="02040503050406030204" pitchFamily="18" charset="0"/>
                          </a:rPr>
                          <m:t>)</m:t>
                        </m:r>
                      </m:e>
                      <m:sup>
                        <m:r>
                          <a:rPr lang="it-IT" sz="1400" i="1">
                            <a:solidFill>
                              <a:srgbClr val="E7E8E3">
                                <a:lumMod val="10000"/>
                              </a:srgbClr>
                            </a:solidFill>
                            <a:latin typeface="Cambria Math" panose="02040503050406030204" pitchFamily="18" charset="0"/>
                          </a:rPr>
                          <m:t>𝑏</m:t>
                        </m:r>
                      </m:sup>
                    </m:sSup>
                  </m:oMath>
                </a14:m>
                <a:endParaRPr lang="it-IT" sz="1400" dirty="0">
                  <a:solidFill>
                    <a:srgbClr val="E7E8E3">
                      <a:lumMod val="10000"/>
                    </a:srgbClr>
                  </a:solidFill>
                  <a:latin typeface="Times New Roman" panose="02020603050405020304" pitchFamily="18" charset="0"/>
                  <a:ea typeface="Times New Roman" panose="02020603050405020304" pitchFamily="18" charset="0"/>
                </a:endParaRPr>
              </a:p>
              <a:p>
                <a:pPr algn="just" eaLnBrk="0" fontAlgn="base" hangingPunct="0">
                  <a:lnSpc>
                    <a:spcPct val="150000"/>
                  </a:lnSpc>
                  <a:spcBef>
                    <a:spcPct val="0"/>
                  </a:spcBef>
                </a:pPr>
                <a14:m>
                  <m:oMath xmlns:m="http://schemas.openxmlformats.org/officeDocument/2006/math">
                    <m:r>
                      <a:rPr lang="en-US" sz="1400" i="1">
                        <a:solidFill>
                          <a:srgbClr val="E7E8E3">
                            <a:lumMod val="10000"/>
                          </a:srgbClr>
                        </a:solidFill>
                        <a:latin typeface="Cambria Math" panose="02040503050406030204" pitchFamily="18" charset="0"/>
                        <a:ea typeface="Times New Roman" panose="02020603050405020304" pitchFamily="18" charset="0"/>
                      </a:rPr>
                      <m:t>𝑠𝑟</m:t>
                    </m:r>
                    <m:d>
                      <m:dPr>
                        <m:ctrlPr>
                          <a:rPr lang="it-IT" sz="1400" i="1">
                            <a:solidFill>
                              <a:srgbClr val="E7E8E3">
                                <a:lumMod val="10000"/>
                              </a:srgbClr>
                            </a:solidFill>
                            <a:latin typeface="Cambria Math" panose="02040503050406030204" pitchFamily="18" charset="0"/>
                            <a:ea typeface="Times New Roman" panose="02020603050405020304" pitchFamily="18" charset="0"/>
                          </a:rPr>
                        </m:ctrlPr>
                      </m:dPr>
                      <m:e>
                        <m:r>
                          <a:rPr lang="en-US" sz="1400" i="1">
                            <a:solidFill>
                              <a:srgbClr val="E7E8E3">
                                <a:lumMod val="10000"/>
                              </a:srgbClr>
                            </a:solidFill>
                            <a:latin typeface="Cambria Math" panose="02040503050406030204" pitchFamily="18" charset="0"/>
                            <a:ea typeface="Times New Roman" panose="02020603050405020304" pitchFamily="18" charset="0"/>
                          </a:rPr>
                          <m:t>𝑡</m:t>
                        </m:r>
                      </m:e>
                    </m:d>
                  </m:oMath>
                </a14:m>
                <a:r>
                  <a:rPr lang="it-IT" sz="1400" dirty="0">
                    <a:solidFill>
                      <a:srgbClr val="E7E8E3">
                        <a:lumMod val="10000"/>
                      </a:srgbClr>
                    </a:solidFill>
                    <a:latin typeface="Times New Roman" panose="02020603050405020304" pitchFamily="18" charset="0"/>
                    <a:ea typeface="Times New Roman" panose="02020603050405020304" pitchFamily="18" charset="0"/>
                  </a:rPr>
                  <a:t> = 0</a:t>
                </a:r>
              </a:p>
            </p:txBody>
          </p:sp>
        </mc:Choice>
        <mc:Fallback xmlns="">
          <p:sp>
            <p:nvSpPr>
              <p:cNvPr id="8" name="Rettangolo 7">
                <a:extLst>
                  <a:ext uri="{FF2B5EF4-FFF2-40B4-BE49-F238E27FC236}">
                    <a16:creationId xmlns:a16="http://schemas.microsoft.com/office/drawing/2014/main" id="{F69BDAA2-5D3F-42A0-8C83-6C6E2CAED926}"/>
                  </a:ext>
                </a:extLst>
              </p:cNvPr>
              <p:cNvSpPr>
                <a:spLocks noRot="1" noChangeAspect="1" noMove="1" noResize="1" noEditPoints="1" noAdjustHandles="1" noChangeArrowheads="1" noChangeShapeType="1" noTextEdit="1"/>
              </p:cNvSpPr>
              <p:nvPr/>
            </p:nvSpPr>
            <p:spPr>
              <a:xfrm>
                <a:off x="149405" y="1591414"/>
                <a:ext cx="1481679" cy="705706"/>
              </a:xfrm>
              <a:prstGeom prst="rect">
                <a:avLst/>
              </a:prstGeom>
              <a:blipFill>
                <a:blip r:embed="rId5"/>
                <a:stretch>
                  <a:fillRect b="-862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ttangolo 8">
                <a:extLst>
                  <a:ext uri="{FF2B5EF4-FFF2-40B4-BE49-F238E27FC236}">
                    <a16:creationId xmlns:a16="http://schemas.microsoft.com/office/drawing/2014/main" id="{86A6A926-AA1D-4050-9F57-3186C05EF436}"/>
                  </a:ext>
                </a:extLst>
              </p:cNvPr>
              <p:cNvSpPr/>
              <p:nvPr/>
            </p:nvSpPr>
            <p:spPr>
              <a:xfrm>
                <a:off x="516345" y="2258803"/>
                <a:ext cx="2782685" cy="502702"/>
              </a:xfrm>
              <a:prstGeom prst="rect">
                <a:avLst/>
              </a:prstGeom>
            </p:spPr>
            <p:txBody>
              <a:bodyPr wrap="none">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sSub>
                        <m:sSubPr>
                          <m:ctrlPr>
                            <a:rPr lang="it-IT" sz="1400" i="1" smtClean="0">
                              <a:solidFill>
                                <a:srgbClr val="E7E8E3">
                                  <a:lumMod val="10000"/>
                                </a:srgbClr>
                              </a:solidFill>
                              <a:latin typeface="Cambria Math" panose="02040503050406030204" pitchFamily="18" charset="0"/>
                            </a:rPr>
                          </m:ctrlPr>
                        </m:sSubPr>
                        <m:e>
                          <m:r>
                            <a:rPr lang="en-US" sz="1400" i="1">
                              <a:solidFill>
                                <a:srgbClr val="E7E8E3">
                                  <a:lumMod val="10000"/>
                                </a:srgbClr>
                              </a:solidFill>
                              <a:latin typeface="Cambria Math" panose="02040503050406030204" pitchFamily="18" charset="0"/>
                            </a:rPr>
                            <m:t>𝑊</m:t>
                          </m:r>
                        </m:e>
                        <m:sub>
                          <m:r>
                            <a:rPr lang="en-US" sz="1400" i="1">
                              <a:solidFill>
                                <a:srgbClr val="E7E8E3">
                                  <a:lumMod val="10000"/>
                                </a:srgbClr>
                              </a:solidFill>
                              <a:latin typeface="Cambria Math" panose="02040503050406030204" pitchFamily="18" charset="0"/>
                            </a:rPr>
                            <m:t>𝑖𝑛</m:t>
                          </m:r>
                        </m:sub>
                      </m:sSub>
                      <m:d>
                        <m:dPr>
                          <m:ctrlPr>
                            <a:rPr lang="en-US" sz="1400" i="1">
                              <a:solidFill>
                                <a:srgbClr val="E7E8E3">
                                  <a:lumMod val="10000"/>
                                </a:srgbClr>
                              </a:solidFill>
                              <a:latin typeface="Cambria Math" panose="02040503050406030204" pitchFamily="18" charset="0"/>
                            </a:rPr>
                          </m:ctrlPr>
                        </m:dPr>
                        <m:e>
                          <m:r>
                            <a:rPr lang="en-US" sz="1400" i="1">
                              <a:solidFill>
                                <a:srgbClr val="E7E8E3">
                                  <a:lumMod val="10000"/>
                                </a:srgbClr>
                              </a:solidFill>
                              <a:latin typeface="Cambria Math" panose="02040503050406030204" pitchFamily="18" charset="0"/>
                            </a:rPr>
                            <m:t>𝑡</m:t>
                          </m:r>
                        </m:e>
                      </m:d>
                      <m:r>
                        <a:rPr lang="it-IT" sz="1400" i="1" smtClean="0">
                          <a:solidFill>
                            <a:srgbClr val="E7E8E3">
                              <a:lumMod val="10000"/>
                            </a:srgbClr>
                          </a:solidFill>
                          <a:latin typeface="Cambria Math" panose="02040503050406030204" pitchFamily="18" charset="0"/>
                        </a:rPr>
                        <m:t>= </m:t>
                      </m:r>
                      <m:r>
                        <a:rPr lang="en-US" sz="1400" i="1">
                          <a:solidFill>
                            <a:srgbClr val="E7E8E3">
                              <a:lumMod val="10000"/>
                            </a:srgbClr>
                          </a:solidFill>
                          <a:latin typeface="Cambria Math" panose="02040503050406030204" pitchFamily="18" charset="0"/>
                        </a:rPr>
                        <m:t>𝑛𝑍</m:t>
                      </m:r>
                      <m:f>
                        <m:fPr>
                          <m:ctrlPr>
                            <a:rPr lang="it-IT" sz="1400" i="1">
                              <a:solidFill>
                                <a:srgbClr val="E7E8E3">
                                  <a:lumMod val="10000"/>
                                </a:srgbClr>
                              </a:solidFill>
                              <a:latin typeface="Cambria Math" panose="02040503050406030204" pitchFamily="18" charset="0"/>
                            </a:rPr>
                          </m:ctrlPr>
                        </m:fPr>
                        <m:num>
                          <m:r>
                            <a:rPr lang="en-US" sz="1400" i="1">
                              <a:solidFill>
                                <a:srgbClr val="E7E8E3">
                                  <a:lumMod val="10000"/>
                                </a:srgbClr>
                              </a:solidFill>
                              <a:latin typeface="Cambria Math" panose="02040503050406030204" pitchFamily="18" charset="0"/>
                            </a:rPr>
                            <m:t>𝑑𝑆</m:t>
                          </m:r>
                          <m:r>
                            <a:rPr lang="en-US" sz="1400" i="1">
                              <a:solidFill>
                                <a:srgbClr val="E7E8E3">
                                  <a:lumMod val="10000"/>
                                </a:srgbClr>
                              </a:solidFill>
                              <a:latin typeface="Cambria Math" panose="02040503050406030204" pitchFamily="18" charset="0"/>
                            </a:rPr>
                            <m:t>(</m:t>
                          </m:r>
                          <m:r>
                            <a:rPr lang="en-US" sz="1400" i="1">
                              <a:solidFill>
                                <a:srgbClr val="E7E8E3">
                                  <a:lumMod val="10000"/>
                                </a:srgbClr>
                              </a:solidFill>
                              <a:latin typeface="Cambria Math" panose="02040503050406030204" pitchFamily="18" charset="0"/>
                            </a:rPr>
                            <m:t>𝑡</m:t>
                          </m:r>
                          <m:r>
                            <a:rPr lang="en-US" sz="1400" i="1">
                              <a:solidFill>
                                <a:srgbClr val="E7E8E3">
                                  <a:lumMod val="10000"/>
                                </a:srgbClr>
                              </a:solidFill>
                              <a:latin typeface="Cambria Math" panose="02040503050406030204" pitchFamily="18" charset="0"/>
                            </a:rPr>
                            <m:t>)</m:t>
                          </m:r>
                        </m:num>
                        <m:den>
                          <m:r>
                            <a:rPr lang="en-US" sz="1400" i="1">
                              <a:solidFill>
                                <a:srgbClr val="E7E8E3">
                                  <a:lumMod val="10000"/>
                                </a:srgbClr>
                              </a:solidFill>
                              <a:latin typeface="Cambria Math" panose="02040503050406030204" pitchFamily="18" charset="0"/>
                            </a:rPr>
                            <m:t>𝑑𝑡</m:t>
                          </m:r>
                        </m:den>
                      </m:f>
                      <m:r>
                        <a:rPr lang="it-IT" sz="1400" i="1" smtClean="0">
                          <a:solidFill>
                            <a:srgbClr val="E7E8E3">
                              <a:lumMod val="10000"/>
                            </a:srgbClr>
                          </a:solidFill>
                          <a:latin typeface="Cambria Math" panose="02040503050406030204" pitchFamily="18" charset="0"/>
                        </a:rPr>
                        <m:t>+</m:t>
                      </m:r>
                      <m:r>
                        <a:rPr lang="en-US" sz="1400" i="1">
                          <a:solidFill>
                            <a:srgbClr val="E7E8E3">
                              <a:lumMod val="10000"/>
                            </a:srgbClr>
                          </a:solidFill>
                          <a:latin typeface="Cambria Math" panose="02040503050406030204" pitchFamily="18" charset="0"/>
                        </a:rPr>
                        <m:t>𝑔</m:t>
                      </m:r>
                      <m:d>
                        <m:dPr>
                          <m:ctrlPr>
                            <a:rPr lang="it-IT" sz="1400" i="1">
                              <a:solidFill>
                                <a:srgbClr val="E7E8E3">
                                  <a:lumMod val="10000"/>
                                </a:srgbClr>
                              </a:solidFill>
                              <a:latin typeface="Cambria Math" panose="02040503050406030204" pitchFamily="18" charset="0"/>
                            </a:rPr>
                          </m:ctrlPr>
                        </m:dPr>
                        <m:e>
                          <m:r>
                            <a:rPr lang="en-US" sz="1400" i="1">
                              <a:solidFill>
                                <a:srgbClr val="E7E8E3">
                                  <a:lumMod val="10000"/>
                                </a:srgbClr>
                              </a:solidFill>
                              <a:latin typeface="Cambria Math" panose="02040503050406030204" pitchFamily="18" charset="0"/>
                            </a:rPr>
                            <m:t>𝑡</m:t>
                          </m:r>
                        </m:e>
                      </m:d>
                      <m:r>
                        <a:rPr lang="it-IT" sz="1400" i="1" smtClean="0">
                          <a:solidFill>
                            <a:srgbClr val="E7E8E3">
                              <a:lumMod val="10000"/>
                            </a:srgbClr>
                          </a:solidFill>
                          <a:latin typeface="Cambria Math" panose="02040503050406030204" pitchFamily="18" charset="0"/>
                        </a:rPr>
                        <m:t>+</m:t>
                      </m:r>
                      <m:r>
                        <a:rPr lang="en-US" sz="1400" i="1">
                          <a:solidFill>
                            <a:srgbClr val="E7E8E3">
                              <a:lumMod val="10000"/>
                            </a:srgbClr>
                          </a:solidFill>
                          <a:latin typeface="Cambria Math" panose="02040503050406030204" pitchFamily="18" charset="0"/>
                        </a:rPr>
                        <m:t>𝑒</m:t>
                      </m:r>
                      <m:r>
                        <a:rPr lang="en-US" sz="1400" i="1">
                          <a:solidFill>
                            <a:srgbClr val="E7E8E3">
                              <a:lumMod val="10000"/>
                            </a:srgbClr>
                          </a:solidFill>
                          <a:latin typeface="Cambria Math" panose="02040503050406030204" pitchFamily="18" charset="0"/>
                        </a:rPr>
                        <m:t>(</m:t>
                      </m:r>
                      <m:r>
                        <a:rPr lang="en-US" sz="1400" i="1">
                          <a:solidFill>
                            <a:srgbClr val="E7E8E3">
                              <a:lumMod val="10000"/>
                            </a:srgbClr>
                          </a:solidFill>
                          <a:latin typeface="Cambria Math" panose="02040503050406030204" pitchFamily="18" charset="0"/>
                        </a:rPr>
                        <m:t>𝑡</m:t>
                      </m:r>
                      <m:r>
                        <a:rPr lang="en-US" sz="1400" i="1">
                          <a:solidFill>
                            <a:srgbClr val="E7E8E3">
                              <a:lumMod val="10000"/>
                            </a:srgbClr>
                          </a:solidFill>
                          <a:latin typeface="Cambria Math" panose="02040503050406030204" pitchFamily="18" charset="0"/>
                        </a:rPr>
                        <m:t>)</m:t>
                      </m:r>
                    </m:oMath>
                  </m:oMathPara>
                </a14:m>
                <a:endParaRPr lang="it-IT" sz="1400" dirty="0">
                  <a:solidFill>
                    <a:srgbClr val="E7E8E3">
                      <a:lumMod val="10000"/>
                    </a:srgbClr>
                  </a:solidFill>
                  <a:latin typeface="Verdana" charset="0"/>
                  <a:ea typeface="MS PGothic" charset="-128"/>
                </a:endParaRPr>
              </a:p>
            </p:txBody>
          </p:sp>
        </mc:Choice>
        <mc:Fallback xmlns="">
          <p:sp>
            <p:nvSpPr>
              <p:cNvPr id="9" name="Rettangolo 8">
                <a:extLst>
                  <a:ext uri="{FF2B5EF4-FFF2-40B4-BE49-F238E27FC236}">
                    <a16:creationId xmlns:a16="http://schemas.microsoft.com/office/drawing/2014/main" id="{86A6A926-AA1D-4050-9F57-3186C05EF436}"/>
                  </a:ext>
                </a:extLst>
              </p:cNvPr>
              <p:cNvSpPr>
                <a:spLocks noRot="1" noChangeAspect="1" noMove="1" noResize="1" noEditPoints="1" noAdjustHandles="1" noChangeArrowheads="1" noChangeShapeType="1" noTextEdit="1"/>
              </p:cNvSpPr>
              <p:nvPr/>
            </p:nvSpPr>
            <p:spPr>
              <a:xfrm>
                <a:off x="516345" y="2258803"/>
                <a:ext cx="2782685" cy="502702"/>
              </a:xfrm>
              <a:prstGeom prst="rect">
                <a:avLst/>
              </a:prstGeom>
              <a:blipFill>
                <a:blip r:embed="rId6"/>
                <a:stretch>
                  <a:fillRect b="-2439"/>
                </a:stretch>
              </a:blipFill>
            </p:spPr>
            <p:txBody>
              <a:bodyPr/>
              <a:lstStyle/>
              <a:p>
                <a:r>
                  <a:rPr lang="en-GB">
                    <a:noFill/>
                  </a:rPr>
                  <a:t> </a:t>
                </a:r>
              </a:p>
            </p:txBody>
          </p:sp>
        </mc:Fallback>
      </mc:AlternateContent>
      <p:sp>
        <p:nvSpPr>
          <p:cNvPr id="10" name="CasellaDiTesto 9">
            <a:extLst>
              <a:ext uri="{FF2B5EF4-FFF2-40B4-BE49-F238E27FC236}">
                <a16:creationId xmlns:a16="http://schemas.microsoft.com/office/drawing/2014/main" id="{C3A6E2BC-4EEA-4072-BEA0-248D9458FF70}"/>
              </a:ext>
            </a:extLst>
          </p:cNvPr>
          <p:cNvSpPr txBox="1"/>
          <p:nvPr/>
        </p:nvSpPr>
        <p:spPr>
          <a:xfrm>
            <a:off x="111053" y="1230283"/>
            <a:ext cx="465365" cy="307777"/>
          </a:xfrm>
          <a:prstGeom prst="rect">
            <a:avLst/>
          </a:prstGeom>
          <a:noFill/>
        </p:spPr>
        <p:txBody>
          <a:bodyPr wrap="square" rtlCol="0">
            <a:spAutoFit/>
          </a:bodyPr>
          <a:lstStyle/>
          <a:p>
            <a:pPr eaLnBrk="0" fontAlgn="base" hangingPunct="0">
              <a:spcBef>
                <a:spcPct val="0"/>
              </a:spcBef>
              <a:spcAft>
                <a:spcPct val="0"/>
              </a:spcAft>
            </a:pPr>
            <a:r>
              <a:rPr lang="it-IT" sz="1400" dirty="0">
                <a:solidFill>
                  <a:srgbClr val="E7E8E3">
                    <a:lumMod val="10000"/>
                  </a:srgbClr>
                </a:solidFill>
                <a:latin typeface="Arial" panose="020B0604020202020204"/>
                <a:ea typeface="MS PGothic" charset="-128"/>
              </a:rPr>
              <a:t>(1)</a:t>
            </a:r>
          </a:p>
        </p:txBody>
      </p:sp>
      <p:sp>
        <p:nvSpPr>
          <p:cNvPr id="11" name="CasellaDiTesto 10">
            <a:extLst>
              <a:ext uri="{FF2B5EF4-FFF2-40B4-BE49-F238E27FC236}">
                <a16:creationId xmlns:a16="http://schemas.microsoft.com/office/drawing/2014/main" id="{D65C1720-1D95-4ADB-A914-DC72492BA54B}"/>
              </a:ext>
            </a:extLst>
          </p:cNvPr>
          <p:cNvSpPr txBox="1"/>
          <p:nvPr/>
        </p:nvSpPr>
        <p:spPr>
          <a:xfrm>
            <a:off x="116295" y="2356265"/>
            <a:ext cx="465365" cy="307777"/>
          </a:xfrm>
          <a:prstGeom prst="rect">
            <a:avLst/>
          </a:prstGeom>
          <a:noFill/>
        </p:spPr>
        <p:txBody>
          <a:bodyPr wrap="square" rtlCol="0">
            <a:spAutoFit/>
          </a:bodyPr>
          <a:lstStyle/>
          <a:p>
            <a:pPr eaLnBrk="0" fontAlgn="base" hangingPunct="0">
              <a:spcBef>
                <a:spcPct val="0"/>
              </a:spcBef>
              <a:spcAft>
                <a:spcPct val="0"/>
              </a:spcAft>
            </a:pPr>
            <a:r>
              <a:rPr lang="it-IT" sz="1400" dirty="0">
                <a:solidFill>
                  <a:srgbClr val="E7E8E3">
                    <a:lumMod val="10000"/>
                  </a:srgbClr>
                </a:solidFill>
                <a:latin typeface="Arial" panose="020B0604020202020204"/>
                <a:ea typeface="MS PGothic" charset="-128"/>
              </a:rPr>
              <a:t>(2)</a:t>
            </a:r>
          </a:p>
        </p:txBody>
      </p:sp>
      <p:sp>
        <p:nvSpPr>
          <p:cNvPr id="12" name="Rettangolo 11">
            <a:extLst>
              <a:ext uri="{FF2B5EF4-FFF2-40B4-BE49-F238E27FC236}">
                <a16:creationId xmlns:a16="http://schemas.microsoft.com/office/drawing/2014/main" id="{897CD126-0E0D-4B39-BF72-AAAEFEB7267E}"/>
              </a:ext>
            </a:extLst>
          </p:cNvPr>
          <p:cNvSpPr/>
          <p:nvPr/>
        </p:nvSpPr>
        <p:spPr>
          <a:xfrm>
            <a:off x="110378" y="2893709"/>
            <a:ext cx="2000251" cy="353943"/>
          </a:xfrm>
          <a:prstGeom prst="rect">
            <a:avLst/>
          </a:prstGeom>
        </p:spPr>
        <p:txBody>
          <a:bodyPr wrap="square">
            <a:spAutoFit/>
          </a:bodyPr>
          <a:lstStyle/>
          <a:p>
            <a:pPr eaLnBrk="0" fontAlgn="base" hangingPunct="0">
              <a:spcBef>
                <a:spcPct val="0"/>
              </a:spcBef>
              <a:spcAft>
                <a:spcPct val="0"/>
              </a:spcAft>
            </a:pPr>
            <a:r>
              <a:rPr lang="it-IT" sz="1700" b="1" dirty="0" err="1">
                <a:solidFill>
                  <a:srgbClr val="287A51"/>
                </a:solidFill>
                <a:latin typeface="Arial" panose="020B0604020202020204"/>
                <a:ea typeface="MS PGothic" charset="-128"/>
              </a:rPr>
              <a:t>Calibration</a:t>
            </a:r>
            <a:r>
              <a:rPr lang="it-IT" sz="1700" b="1" dirty="0">
                <a:solidFill>
                  <a:srgbClr val="287A51"/>
                </a:solidFill>
                <a:latin typeface="Arial" panose="020B0604020202020204"/>
                <a:ea typeface="MS PGothic" charset="-128"/>
              </a:rPr>
              <a:t> step:</a:t>
            </a:r>
            <a:endParaRPr lang="en-GB" sz="1700" b="1" dirty="0">
              <a:solidFill>
                <a:srgbClr val="287A51"/>
              </a:solidFill>
              <a:latin typeface="Arial" panose="020B0604020202020204"/>
              <a:ea typeface="MS PGothic" charset="-128"/>
            </a:endParaRPr>
          </a:p>
        </p:txBody>
      </p:sp>
      <mc:AlternateContent xmlns:mc="http://schemas.openxmlformats.org/markup-compatibility/2006" xmlns:a14="http://schemas.microsoft.com/office/drawing/2010/main">
        <mc:Choice Requires="a14">
          <p:sp>
            <p:nvSpPr>
              <p:cNvPr id="13" name="Rettangolo 12">
                <a:extLst>
                  <a:ext uri="{FF2B5EF4-FFF2-40B4-BE49-F238E27FC236}">
                    <a16:creationId xmlns:a16="http://schemas.microsoft.com/office/drawing/2014/main" id="{34AD4627-0646-45D2-9A7F-52E56F038D93}"/>
                  </a:ext>
                </a:extLst>
              </p:cNvPr>
              <p:cNvSpPr/>
              <p:nvPr/>
            </p:nvSpPr>
            <p:spPr>
              <a:xfrm>
                <a:off x="111941" y="3954615"/>
                <a:ext cx="3125920" cy="492443"/>
              </a:xfrm>
              <a:prstGeom prst="rect">
                <a:avLst/>
              </a:prstGeom>
            </p:spPr>
            <p:txBody>
              <a:bodyPr wrap="none">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sSub>
                        <m:sSubPr>
                          <m:ctrlPr>
                            <a:rPr lang="it-IT" sz="1400" i="1" smtClean="0">
                              <a:solidFill>
                                <a:srgbClr val="E7E8E3">
                                  <a:lumMod val="10000"/>
                                </a:srgbClr>
                              </a:solidFill>
                              <a:latin typeface="Cambria Math" panose="02040503050406030204" pitchFamily="18" charset="0"/>
                            </a:rPr>
                          </m:ctrlPr>
                        </m:sSubPr>
                        <m:e>
                          <m:r>
                            <a:rPr lang="en-US" sz="1400" i="1">
                              <a:solidFill>
                                <a:srgbClr val="E7E8E3">
                                  <a:lumMod val="10000"/>
                                </a:srgbClr>
                              </a:solidFill>
                              <a:latin typeface="Cambria Math" panose="02040503050406030204" pitchFamily="18" charset="0"/>
                            </a:rPr>
                            <m:t>𝑊</m:t>
                          </m:r>
                        </m:e>
                        <m:sub>
                          <m:r>
                            <a:rPr lang="en-US" sz="1400" i="1">
                              <a:solidFill>
                                <a:srgbClr val="E7E8E3">
                                  <a:lumMod val="10000"/>
                                </a:srgbClr>
                              </a:solidFill>
                              <a:latin typeface="Cambria Math" panose="02040503050406030204" pitchFamily="18" charset="0"/>
                            </a:rPr>
                            <m:t>𝑖𝑛</m:t>
                          </m:r>
                        </m:sub>
                      </m:sSub>
                      <m:d>
                        <m:dPr>
                          <m:ctrlPr>
                            <a:rPr lang="en-US" sz="1400" i="1">
                              <a:solidFill>
                                <a:srgbClr val="E7E8E3">
                                  <a:lumMod val="10000"/>
                                </a:srgbClr>
                              </a:solidFill>
                              <a:latin typeface="Cambria Math" panose="02040503050406030204" pitchFamily="18" charset="0"/>
                            </a:rPr>
                          </m:ctrlPr>
                        </m:dPr>
                        <m:e>
                          <m:r>
                            <a:rPr lang="en-US" sz="1400" i="1">
                              <a:solidFill>
                                <a:srgbClr val="E7E8E3">
                                  <a:lumMod val="10000"/>
                                </a:srgbClr>
                              </a:solidFill>
                              <a:latin typeface="Cambria Math" panose="02040503050406030204" pitchFamily="18" charset="0"/>
                            </a:rPr>
                            <m:t>𝑡</m:t>
                          </m:r>
                        </m:e>
                      </m:d>
                      <m:r>
                        <a:rPr lang="it-IT" sz="1400" i="1" smtClean="0">
                          <a:solidFill>
                            <a:srgbClr val="E7E8E3">
                              <a:lumMod val="10000"/>
                            </a:srgbClr>
                          </a:solidFill>
                          <a:latin typeface="Cambria Math" panose="02040503050406030204" pitchFamily="18" charset="0"/>
                        </a:rPr>
                        <m:t>=</m:t>
                      </m:r>
                      <m:r>
                        <a:rPr lang="it-IT" sz="1400" i="1" smtClean="0">
                          <a:solidFill>
                            <a:srgbClr val="E7E8E3">
                              <a:lumMod val="10000"/>
                            </a:srgbClr>
                          </a:solidFill>
                          <a:latin typeface="Cambria Math" panose="02040503050406030204" pitchFamily="18" charset="0"/>
                        </a:rPr>
                        <m:t>𝑟</m:t>
                      </m:r>
                      <m:d>
                        <m:dPr>
                          <m:ctrlPr>
                            <a:rPr lang="it-IT" sz="1400" i="1" smtClean="0">
                              <a:solidFill>
                                <a:srgbClr val="E7E8E3">
                                  <a:lumMod val="10000"/>
                                </a:srgbClr>
                              </a:solidFill>
                              <a:latin typeface="Cambria Math" panose="02040503050406030204" pitchFamily="18" charset="0"/>
                            </a:rPr>
                          </m:ctrlPr>
                        </m:dPr>
                        <m:e>
                          <m:r>
                            <a:rPr lang="it-IT" sz="1400" i="1" smtClean="0">
                              <a:solidFill>
                                <a:srgbClr val="E7E8E3">
                                  <a:lumMod val="10000"/>
                                </a:srgbClr>
                              </a:solidFill>
                              <a:latin typeface="Cambria Math" panose="02040503050406030204" pitchFamily="18" charset="0"/>
                            </a:rPr>
                            <m:t>𝑡</m:t>
                          </m:r>
                        </m:e>
                      </m:d>
                      <m:r>
                        <a:rPr lang="it-IT" sz="1400" i="1" smtClean="0">
                          <a:solidFill>
                            <a:srgbClr val="E7E8E3">
                              <a:lumMod val="10000"/>
                            </a:srgbClr>
                          </a:solidFill>
                          <a:latin typeface="Cambria Math" panose="02040503050406030204" pitchFamily="18" charset="0"/>
                        </a:rPr>
                        <m:t>           </m:t>
                      </m:r>
                      <m:r>
                        <a:rPr lang="it-IT" sz="1400" i="1" smtClean="0">
                          <a:solidFill>
                            <a:srgbClr val="E7E8E3">
                              <a:lumMod val="10000"/>
                            </a:srgbClr>
                          </a:solidFill>
                          <a:latin typeface="Cambria Math" panose="02040503050406030204" pitchFamily="18" charset="0"/>
                        </a:rPr>
                        <m:t>𝑒</m:t>
                      </m:r>
                      <m:d>
                        <m:dPr>
                          <m:ctrlPr>
                            <a:rPr lang="it-IT" sz="1400" i="1" smtClean="0">
                              <a:solidFill>
                                <a:srgbClr val="E7E8E3">
                                  <a:lumMod val="10000"/>
                                </a:srgbClr>
                              </a:solidFill>
                              <a:latin typeface="Cambria Math" panose="02040503050406030204" pitchFamily="18" charset="0"/>
                            </a:rPr>
                          </m:ctrlPr>
                        </m:dPr>
                        <m:e>
                          <m:r>
                            <a:rPr lang="it-IT" sz="1400" i="1" smtClean="0">
                              <a:solidFill>
                                <a:srgbClr val="E7E8E3">
                                  <a:lumMod val="10000"/>
                                </a:srgbClr>
                              </a:solidFill>
                              <a:latin typeface="Cambria Math" panose="02040503050406030204" pitchFamily="18" charset="0"/>
                            </a:rPr>
                            <m:t>𝑡</m:t>
                          </m:r>
                        </m:e>
                      </m:d>
                      <m:r>
                        <a:rPr lang="it-IT" sz="1400" i="1" smtClean="0">
                          <a:solidFill>
                            <a:srgbClr val="E7E8E3">
                              <a:lumMod val="10000"/>
                            </a:srgbClr>
                          </a:solidFill>
                          <a:latin typeface="Cambria Math" panose="02040503050406030204" pitchFamily="18" charset="0"/>
                        </a:rPr>
                        <m:t>=</m:t>
                      </m:r>
                      <m:sSub>
                        <m:sSubPr>
                          <m:ctrlPr>
                            <a:rPr lang="it-IT" sz="1400" i="1" smtClean="0">
                              <a:solidFill>
                                <a:srgbClr val="E7E8E3">
                                  <a:lumMod val="10000"/>
                                </a:srgbClr>
                              </a:solidFill>
                              <a:latin typeface="Cambria Math" panose="02040503050406030204" pitchFamily="18" charset="0"/>
                            </a:rPr>
                          </m:ctrlPr>
                        </m:sSubPr>
                        <m:e>
                          <m:r>
                            <a:rPr lang="it-IT" sz="1400" i="1" smtClean="0">
                              <a:solidFill>
                                <a:srgbClr val="E7E8E3">
                                  <a:lumMod val="10000"/>
                                </a:srgbClr>
                              </a:solidFill>
                              <a:latin typeface="Cambria Math" panose="02040503050406030204" pitchFamily="18" charset="0"/>
                            </a:rPr>
                            <m:t>𝐸𝑇</m:t>
                          </m:r>
                        </m:e>
                        <m:sub>
                          <m:r>
                            <a:rPr lang="it-IT" sz="1400" i="1" smtClean="0">
                              <a:solidFill>
                                <a:srgbClr val="E7E8E3">
                                  <a:lumMod val="10000"/>
                                </a:srgbClr>
                              </a:solidFill>
                              <a:latin typeface="Cambria Math" panose="02040503050406030204" pitchFamily="18" charset="0"/>
                            </a:rPr>
                            <m:t>0</m:t>
                          </m:r>
                        </m:sub>
                      </m:sSub>
                      <m:d>
                        <m:dPr>
                          <m:ctrlPr>
                            <a:rPr lang="it-IT" sz="1400" i="1" smtClean="0">
                              <a:solidFill>
                                <a:srgbClr val="E7E8E3">
                                  <a:lumMod val="10000"/>
                                </a:srgbClr>
                              </a:solidFill>
                              <a:latin typeface="Cambria Math" panose="02040503050406030204" pitchFamily="18" charset="0"/>
                            </a:rPr>
                          </m:ctrlPr>
                        </m:dPr>
                        <m:e>
                          <m:r>
                            <a:rPr lang="it-IT" sz="1400" i="1" smtClean="0">
                              <a:solidFill>
                                <a:srgbClr val="E7E8E3">
                                  <a:lumMod val="10000"/>
                                </a:srgbClr>
                              </a:solidFill>
                              <a:latin typeface="Cambria Math" panose="02040503050406030204" pitchFamily="18" charset="0"/>
                            </a:rPr>
                            <m:t>𝑡</m:t>
                          </m:r>
                        </m:e>
                      </m:d>
                      <m:r>
                        <a:rPr lang="it-IT" sz="1400" i="1" smtClean="0">
                          <a:solidFill>
                            <a:srgbClr val="E7E8E3">
                              <a:lumMod val="10000"/>
                            </a:srgbClr>
                          </a:solidFill>
                          <a:latin typeface="Cambria Math" panose="02040503050406030204" pitchFamily="18" charset="0"/>
                        </a:rPr>
                        <m:t>𝑆</m:t>
                      </m:r>
                      <m:r>
                        <a:rPr lang="it-IT" sz="1400" i="1" smtClean="0">
                          <a:solidFill>
                            <a:srgbClr val="E7E8E3">
                              <a:lumMod val="10000"/>
                            </a:srgbClr>
                          </a:solidFill>
                          <a:latin typeface="Cambria Math" panose="02040503050406030204" pitchFamily="18" charset="0"/>
                        </a:rPr>
                        <m:t>(</m:t>
                      </m:r>
                      <m:r>
                        <a:rPr lang="it-IT" sz="1400" i="1" smtClean="0">
                          <a:solidFill>
                            <a:srgbClr val="E7E8E3">
                              <a:lumMod val="10000"/>
                            </a:srgbClr>
                          </a:solidFill>
                          <a:latin typeface="Cambria Math" panose="02040503050406030204" pitchFamily="18" charset="0"/>
                        </a:rPr>
                        <m:t>𝑡</m:t>
                      </m:r>
                      <m:r>
                        <a:rPr lang="it-IT" sz="1400" i="1" smtClean="0">
                          <a:solidFill>
                            <a:srgbClr val="E7E8E3">
                              <a:lumMod val="10000"/>
                            </a:srgbClr>
                          </a:solidFill>
                          <a:latin typeface="Cambria Math" panose="02040503050406030204" pitchFamily="18" charset="0"/>
                        </a:rPr>
                        <m:t>)</m:t>
                      </m:r>
                    </m:oMath>
                  </m:oMathPara>
                </a14:m>
                <a:endParaRPr lang="it-IT" sz="1400" dirty="0">
                  <a:solidFill>
                    <a:srgbClr val="E7E8E3">
                      <a:lumMod val="10000"/>
                    </a:srgbClr>
                  </a:solidFill>
                  <a:latin typeface="Verdana" charset="0"/>
                  <a:ea typeface="MS PGothic" charset="-128"/>
                </a:endParaRPr>
              </a:p>
              <a:p>
                <a:pPr eaLnBrk="0" fontAlgn="base" hangingPunct="0">
                  <a:spcBef>
                    <a:spcPct val="0"/>
                  </a:spcBef>
                  <a:spcAft>
                    <a:spcPct val="0"/>
                  </a:spcAft>
                </a:pPr>
                <a:endParaRPr lang="it-IT" sz="1200" dirty="0">
                  <a:solidFill>
                    <a:srgbClr val="003249"/>
                  </a:solidFill>
                  <a:latin typeface="Verdana" charset="0"/>
                  <a:ea typeface="MS PGothic" charset="-128"/>
                </a:endParaRPr>
              </a:p>
            </p:txBody>
          </p:sp>
        </mc:Choice>
        <mc:Fallback xmlns="">
          <p:sp>
            <p:nvSpPr>
              <p:cNvPr id="13" name="Rettangolo 12">
                <a:extLst>
                  <a:ext uri="{FF2B5EF4-FFF2-40B4-BE49-F238E27FC236}">
                    <a16:creationId xmlns:a16="http://schemas.microsoft.com/office/drawing/2014/main" id="{34AD4627-0646-45D2-9A7F-52E56F038D93}"/>
                  </a:ext>
                </a:extLst>
              </p:cNvPr>
              <p:cNvSpPr>
                <a:spLocks noRot="1" noChangeAspect="1" noMove="1" noResize="1" noEditPoints="1" noAdjustHandles="1" noChangeArrowheads="1" noChangeShapeType="1" noTextEdit="1"/>
              </p:cNvSpPr>
              <p:nvPr/>
            </p:nvSpPr>
            <p:spPr>
              <a:xfrm>
                <a:off x="111941" y="3954615"/>
                <a:ext cx="3125920" cy="492443"/>
              </a:xfrm>
              <a:prstGeom prst="rect">
                <a:avLst/>
              </a:prstGeom>
              <a:blipFill>
                <a:blip r:embed="rId7"/>
                <a:stretch>
                  <a:fillRect/>
                </a:stretch>
              </a:blipFill>
            </p:spPr>
            <p:txBody>
              <a:bodyPr/>
              <a:lstStyle/>
              <a:p>
                <a:r>
                  <a:rPr lang="en-GB">
                    <a:noFill/>
                  </a:rPr>
                  <a:t> </a:t>
                </a:r>
              </a:p>
            </p:txBody>
          </p:sp>
        </mc:Fallback>
      </mc:AlternateContent>
      <p:sp>
        <p:nvSpPr>
          <p:cNvPr id="14" name="Rettangolo 13">
            <a:extLst>
              <a:ext uri="{FF2B5EF4-FFF2-40B4-BE49-F238E27FC236}">
                <a16:creationId xmlns:a16="http://schemas.microsoft.com/office/drawing/2014/main" id="{E44D8F88-F471-4E94-9AF1-03E51DA0D0B6}"/>
              </a:ext>
            </a:extLst>
          </p:cNvPr>
          <p:cNvSpPr/>
          <p:nvPr/>
        </p:nvSpPr>
        <p:spPr>
          <a:xfrm>
            <a:off x="110378" y="3333191"/>
            <a:ext cx="6088084" cy="553998"/>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a:solidFill>
                  <a:srgbClr val="E7E8E3">
                    <a:lumMod val="10000"/>
                  </a:srgbClr>
                </a:solidFill>
                <a:latin typeface="Arial" panose="020B0604020202020204"/>
                <a:ea typeface="Trebuchet MS"/>
                <a:cs typeface="Trebuchet MS"/>
                <a:sym typeface="Trebuchet MS"/>
              </a:rPr>
              <a:t>SM2RAIN-derived </a:t>
            </a:r>
            <a:r>
              <a:rPr lang="it-IT" sz="1500" dirty="0" err="1">
                <a:solidFill>
                  <a:srgbClr val="E7E8E3">
                    <a:lumMod val="10000"/>
                  </a:srgbClr>
                </a:solidFill>
                <a:latin typeface="Arial" panose="020B0604020202020204"/>
                <a:ea typeface="Trebuchet MS"/>
                <a:cs typeface="Trebuchet MS"/>
                <a:sym typeface="Trebuchet MS"/>
              </a:rPr>
              <a:t>rainfall</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compared</a:t>
            </a:r>
            <a:r>
              <a:rPr lang="it-IT" sz="1500" dirty="0">
                <a:solidFill>
                  <a:srgbClr val="E7E8E3">
                    <a:lumMod val="10000"/>
                  </a:srgbClr>
                </a:solidFill>
                <a:latin typeface="Arial" panose="020B0604020202020204"/>
                <a:ea typeface="Trebuchet MS"/>
                <a:cs typeface="Trebuchet MS"/>
                <a:sym typeface="Trebuchet MS"/>
              </a:rPr>
              <a:t> with </a:t>
            </a:r>
            <a:r>
              <a:rPr lang="it-IT" sz="1500" dirty="0" err="1">
                <a:solidFill>
                  <a:srgbClr val="E7E8E3">
                    <a:lumMod val="10000"/>
                  </a:srgbClr>
                </a:solidFill>
                <a:latin typeface="Arial" panose="020B0604020202020204"/>
                <a:ea typeface="Trebuchet MS"/>
                <a:cs typeface="Trebuchet MS"/>
                <a:sym typeface="Trebuchet MS"/>
              </a:rPr>
              <a:t>rainfall</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rates</a:t>
            </a:r>
            <a:r>
              <a:rPr lang="it-IT" sz="1500" dirty="0">
                <a:solidFill>
                  <a:srgbClr val="E7E8E3">
                    <a:lumMod val="10000"/>
                  </a:srgbClr>
                </a:solidFill>
                <a:latin typeface="Arial" panose="020B0604020202020204"/>
                <a:ea typeface="Trebuchet MS"/>
                <a:cs typeface="Trebuchet MS"/>
                <a:sym typeface="Trebuchet MS"/>
              </a:rPr>
              <a:t> from SAFRAN </a:t>
            </a:r>
            <a:r>
              <a:rPr lang="it-IT" sz="1400" i="1" dirty="0">
                <a:solidFill>
                  <a:srgbClr val="E7E8E3">
                    <a:lumMod val="10000"/>
                  </a:srgbClr>
                </a:solidFill>
                <a:latin typeface="Arial" panose="020B0604020202020204" pitchFamily="34" charset="0"/>
                <a:ea typeface="MS PGothic" charset="-128"/>
                <a:cs typeface="Arial" panose="020B0604020202020204" pitchFamily="34" charset="0"/>
                <a:sym typeface="Trebuchet MS"/>
              </a:rPr>
              <a:t>(Quintana-</a:t>
            </a:r>
            <a:r>
              <a:rPr lang="it-IT" sz="1400" i="1" dirty="0" err="1">
                <a:solidFill>
                  <a:srgbClr val="E7E8E3">
                    <a:lumMod val="10000"/>
                  </a:srgbClr>
                </a:solidFill>
                <a:latin typeface="Arial" panose="020B0604020202020204" pitchFamily="34" charset="0"/>
                <a:ea typeface="MS PGothic" charset="-128"/>
                <a:cs typeface="Arial" panose="020B0604020202020204" pitchFamily="34" charset="0"/>
                <a:sym typeface="Trebuchet MS"/>
              </a:rPr>
              <a:t>Seguí</a:t>
            </a:r>
            <a:r>
              <a:rPr lang="it-IT" sz="1400" i="1" dirty="0">
                <a:solidFill>
                  <a:srgbClr val="E7E8E3">
                    <a:lumMod val="10000"/>
                  </a:srgbClr>
                </a:solidFill>
                <a:latin typeface="Arial" panose="020B0604020202020204" pitchFamily="34" charset="0"/>
                <a:ea typeface="MS PGothic" charset="-128"/>
                <a:cs typeface="Arial" panose="020B0604020202020204" pitchFamily="34" charset="0"/>
                <a:sym typeface="Trebuchet MS"/>
              </a:rPr>
              <a:t> et al., 2016)</a:t>
            </a:r>
            <a:r>
              <a:rPr lang="it-IT" sz="1400" dirty="0">
                <a:solidFill>
                  <a:srgbClr val="E7E8E3">
                    <a:lumMod val="10000"/>
                  </a:srgbClr>
                </a:solidFill>
                <a:latin typeface="Arial" panose="020B0604020202020204" pitchFamily="34" charset="0"/>
                <a:ea typeface="Trebuchet MS"/>
                <a:cs typeface="Arial" panose="020B0604020202020204" pitchFamily="34" charset="0"/>
                <a:sym typeface="Trebuchet MS"/>
              </a:rPr>
              <a:t>.</a:t>
            </a:r>
            <a:endParaRPr lang="it-IT" sz="1500" dirty="0">
              <a:solidFill>
                <a:srgbClr val="E7E8E3">
                  <a:lumMod val="10000"/>
                </a:srgbClr>
              </a:solidFill>
              <a:latin typeface="Arial" panose="020B0604020202020204" pitchFamily="34" charset="0"/>
              <a:ea typeface="Trebuchet MS"/>
              <a:cs typeface="Arial" panose="020B0604020202020204" pitchFamily="34" charset="0"/>
              <a:sym typeface="Trebuchet MS"/>
            </a:endParaRPr>
          </a:p>
        </p:txBody>
      </p:sp>
      <p:sp>
        <p:nvSpPr>
          <p:cNvPr id="15" name="Rettangolo 14">
            <a:extLst>
              <a:ext uri="{FF2B5EF4-FFF2-40B4-BE49-F238E27FC236}">
                <a16:creationId xmlns:a16="http://schemas.microsoft.com/office/drawing/2014/main" id="{771F7D6C-773B-4327-B4C5-389CB1351BC0}"/>
              </a:ext>
            </a:extLst>
          </p:cNvPr>
          <p:cNvSpPr/>
          <p:nvPr/>
        </p:nvSpPr>
        <p:spPr>
          <a:xfrm>
            <a:off x="62230" y="4526128"/>
            <a:ext cx="2915169" cy="353943"/>
          </a:xfrm>
          <a:prstGeom prst="rect">
            <a:avLst/>
          </a:prstGeom>
        </p:spPr>
        <p:txBody>
          <a:bodyPr wrap="square">
            <a:spAutoFit/>
          </a:bodyPr>
          <a:lstStyle/>
          <a:p>
            <a:pPr eaLnBrk="0" fontAlgn="base" hangingPunct="0">
              <a:spcBef>
                <a:spcPct val="0"/>
              </a:spcBef>
              <a:spcAft>
                <a:spcPct val="0"/>
              </a:spcAft>
            </a:pPr>
            <a:r>
              <a:rPr lang="it-IT" sz="1700" b="1" dirty="0" err="1">
                <a:solidFill>
                  <a:srgbClr val="287A51"/>
                </a:solidFill>
                <a:latin typeface="Arial" panose="020B0604020202020204"/>
                <a:ea typeface="MS PGothic" charset="-128"/>
              </a:rPr>
              <a:t>Irrigation</a:t>
            </a:r>
            <a:r>
              <a:rPr lang="it-IT" sz="1700" b="1" dirty="0">
                <a:solidFill>
                  <a:srgbClr val="287A51"/>
                </a:solidFill>
                <a:latin typeface="Arial" panose="020B0604020202020204"/>
                <a:ea typeface="MS PGothic" charset="-128"/>
              </a:rPr>
              <a:t> </a:t>
            </a:r>
            <a:r>
              <a:rPr lang="it-IT" sz="1700" b="1" dirty="0" err="1">
                <a:solidFill>
                  <a:srgbClr val="287A51"/>
                </a:solidFill>
                <a:latin typeface="Arial" panose="020B0604020202020204"/>
                <a:ea typeface="MS PGothic" charset="-128"/>
              </a:rPr>
              <a:t>estimates</a:t>
            </a:r>
            <a:r>
              <a:rPr lang="it-IT" sz="1700" b="1" dirty="0">
                <a:solidFill>
                  <a:srgbClr val="287A51"/>
                </a:solidFill>
                <a:latin typeface="Arial" panose="020B0604020202020204"/>
                <a:ea typeface="MS PGothic" charset="-128"/>
              </a:rPr>
              <a:t> step:</a:t>
            </a:r>
            <a:endParaRPr lang="en-GB" sz="1700" b="1" dirty="0">
              <a:solidFill>
                <a:srgbClr val="287A51"/>
              </a:solidFill>
              <a:latin typeface="Arial" panose="020B0604020202020204"/>
              <a:ea typeface="MS PGothic" charset="-128"/>
            </a:endParaRPr>
          </a:p>
        </p:txBody>
      </p:sp>
      <mc:AlternateContent xmlns:mc="http://schemas.openxmlformats.org/markup-compatibility/2006" xmlns:a14="http://schemas.microsoft.com/office/drawing/2010/main">
        <mc:Choice Requires="a14">
          <p:sp>
            <p:nvSpPr>
              <p:cNvPr id="17" name="Rettangolo 16">
                <a:extLst>
                  <a:ext uri="{FF2B5EF4-FFF2-40B4-BE49-F238E27FC236}">
                    <a16:creationId xmlns:a16="http://schemas.microsoft.com/office/drawing/2014/main" id="{82CDA6F8-4765-4AFF-9E0E-05D8BD2945DF}"/>
                  </a:ext>
                </a:extLst>
              </p:cNvPr>
              <p:cNvSpPr/>
              <p:nvPr/>
            </p:nvSpPr>
            <p:spPr>
              <a:xfrm>
                <a:off x="79513" y="5599582"/>
                <a:ext cx="3451971" cy="307777"/>
              </a:xfrm>
              <a:prstGeom prst="rect">
                <a:avLst/>
              </a:prstGeom>
            </p:spPr>
            <p:txBody>
              <a:bodyPr wrap="none">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sSub>
                        <m:sSubPr>
                          <m:ctrlPr>
                            <a:rPr lang="it-IT" sz="1400" i="1" smtClean="0">
                              <a:solidFill>
                                <a:srgbClr val="E7E8E3">
                                  <a:lumMod val="10000"/>
                                </a:srgbClr>
                              </a:solidFill>
                              <a:latin typeface="Cambria Math" panose="02040503050406030204" pitchFamily="18" charset="0"/>
                            </a:rPr>
                          </m:ctrlPr>
                        </m:sSubPr>
                        <m:e>
                          <m:r>
                            <a:rPr lang="en-US" sz="1400" i="1">
                              <a:solidFill>
                                <a:srgbClr val="E7E8E3">
                                  <a:lumMod val="10000"/>
                                </a:srgbClr>
                              </a:solidFill>
                              <a:latin typeface="Cambria Math" panose="02040503050406030204" pitchFamily="18" charset="0"/>
                            </a:rPr>
                            <m:t>𝑊</m:t>
                          </m:r>
                        </m:e>
                        <m:sub>
                          <m:r>
                            <a:rPr lang="en-US" sz="1400" i="1">
                              <a:solidFill>
                                <a:srgbClr val="E7E8E3">
                                  <a:lumMod val="10000"/>
                                </a:srgbClr>
                              </a:solidFill>
                              <a:latin typeface="Cambria Math" panose="02040503050406030204" pitchFamily="18" charset="0"/>
                            </a:rPr>
                            <m:t>𝑖𝑛</m:t>
                          </m:r>
                        </m:sub>
                      </m:sSub>
                      <m:d>
                        <m:dPr>
                          <m:ctrlPr>
                            <a:rPr lang="en-US" sz="1400" i="1">
                              <a:solidFill>
                                <a:srgbClr val="E7E8E3">
                                  <a:lumMod val="10000"/>
                                </a:srgbClr>
                              </a:solidFill>
                              <a:latin typeface="Cambria Math" panose="02040503050406030204" pitchFamily="18" charset="0"/>
                            </a:rPr>
                          </m:ctrlPr>
                        </m:dPr>
                        <m:e>
                          <m:r>
                            <a:rPr lang="en-US" sz="1400" i="1">
                              <a:solidFill>
                                <a:srgbClr val="E7E8E3">
                                  <a:lumMod val="10000"/>
                                </a:srgbClr>
                              </a:solidFill>
                              <a:latin typeface="Cambria Math" panose="02040503050406030204" pitchFamily="18" charset="0"/>
                            </a:rPr>
                            <m:t>𝑡</m:t>
                          </m:r>
                        </m:e>
                      </m:d>
                      <m:r>
                        <a:rPr lang="it-IT" sz="1400" i="1" smtClean="0">
                          <a:solidFill>
                            <a:srgbClr val="E7E8E3">
                              <a:lumMod val="10000"/>
                            </a:srgbClr>
                          </a:solidFill>
                          <a:latin typeface="Cambria Math" panose="02040503050406030204" pitchFamily="18" charset="0"/>
                        </a:rPr>
                        <m:t>=</m:t>
                      </m:r>
                      <m:r>
                        <a:rPr lang="it-IT" sz="1400" i="1" smtClean="0">
                          <a:solidFill>
                            <a:srgbClr val="E7E8E3">
                              <a:lumMod val="10000"/>
                            </a:srgbClr>
                          </a:solidFill>
                          <a:latin typeface="Cambria Math" panose="02040503050406030204" pitchFamily="18" charset="0"/>
                        </a:rPr>
                        <m:t>𝑟</m:t>
                      </m:r>
                      <m:d>
                        <m:dPr>
                          <m:ctrlPr>
                            <a:rPr lang="it-IT" sz="1400" i="1" smtClean="0">
                              <a:solidFill>
                                <a:srgbClr val="E7E8E3">
                                  <a:lumMod val="10000"/>
                                </a:srgbClr>
                              </a:solidFill>
                              <a:latin typeface="Cambria Math" panose="02040503050406030204" pitchFamily="18" charset="0"/>
                            </a:rPr>
                          </m:ctrlPr>
                        </m:dPr>
                        <m:e>
                          <m:r>
                            <a:rPr lang="it-IT" sz="1400" i="1" smtClean="0">
                              <a:solidFill>
                                <a:srgbClr val="E7E8E3">
                                  <a:lumMod val="10000"/>
                                </a:srgbClr>
                              </a:solidFill>
                              <a:latin typeface="Cambria Math" panose="02040503050406030204" pitchFamily="18" charset="0"/>
                            </a:rPr>
                            <m:t>𝑡</m:t>
                          </m:r>
                        </m:e>
                      </m:d>
                      <m:r>
                        <a:rPr lang="it-IT" sz="1400" i="1" smtClean="0">
                          <a:solidFill>
                            <a:srgbClr val="E7E8E3">
                              <a:lumMod val="10000"/>
                            </a:srgbClr>
                          </a:solidFill>
                          <a:latin typeface="Cambria Math" panose="02040503050406030204" pitchFamily="18" charset="0"/>
                        </a:rPr>
                        <m:t>+</m:t>
                      </m:r>
                      <m:r>
                        <a:rPr lang="it-IT" sz="1400" i="1" smtClean="0">
                          <a:solidFill>
                            <a:srgbClr val="E7E8E3">
                              <a:lumMod val="10000"/>
                            </a:srgbClr>
                          </a:solidFill>
                          <a:latin typeface="Cambria Math" panose="02040503050406030204" pitchFamily="18" charset="0"/>
                        </a:rPr>
                        <m:t>𝑖</m:t>
                      </m:r>
                      <m:r>
                        <a:rPr lang="it-IT" sz="1400" i="1" smtClean="0">
                          <a:solidFill>
                            <a:srgbClr val="E7E8E3">
                              <a:lumMod val="10000"/>
                            </a:srgbClr>
                          </a:solidFill>
                          <a:latin typeface="Cambria Math" panose="02040503050406030204" pitchFamily="18" charset="0"/>
                        </a:rPr>
                        <m:t>(</m:t>
                      </m:r>
                      <m:r>
                        <a:rPr lang="it-IT" sz="1400" i="1" smtClean="0">
                          <a:solidFill>
                            <a:srgbClr val="E7E8E3">
                              <a:lumMod val="10000"/>
                            </a:srgbClr>
                          </a:solidFill>
                          <a:latin typeface="Cambria Math" panose="02040503050406030204" pitchFamily="18" charset="0"/>
                        </a:rPr>
                        <m:t>𝑡</m:t>
                      </m:r>
                      <m:r>
                        <a:rPr lang="it-IT" sz="1400" i="1" smtClean="0">
                          <a:solidFill>
                            <a:srgbClr val="E7E8E3">
                              <a:lumMod val="10000"/>
                            </a:srgbClr>
                          </a:solidFill>
                          <a:latin typeface="Cambria Math" panose="02040503050406030204" pitchFamily="18" charset="0"/>
                        </a:rPr>
                        <m:t>)          </m:t>
                      </m:r>
                      <m:r>
                        <a:rPr lang="it-IT" sz="1400" i="1" smtClean="0">
                          <a:solidFill>
                            <a:srgbClr val="E7E8E3">
                              <a:lumMod val="10000"/>
                            </a:srgbClr>
                          </a:solidFill>
                          <a:latin typeface="Cambria Math" panose="02040503050406030204" pitchFamily="18" charset="0"/>
                        </a:rPr>
                        <m:t>𝑒</m:t>
                      </m:r>
                      <m:d>
                        <m:dPr>
                          <m:ctrlPr>
                            <a:rPr lang="it-IT" sz="1400" i="1" smtClean="0">
                              <a:solidFill>
                                <a:srgbClr val="E7E8E3">
                                  <a:lumMod val="10000"/>
                                </a:srgbClr>
                              </a:solidFill>
                              <a:latin typeface="Cambria Math" panose="02040503050406030204" pitchFamily="18" charset="0"/>
                            </a:rPr>
                          </m:ctrlPr>
                        </m:dPr>
                        <m:e>
                          <m:r>
                            <a:rPr lang="it-IT" sz="1400" i="1" smtClean="0">
                              <a:solidFill>
                                <a:srgbClr val="E7E8E3">
                                  <a:lumMod val="10000"/>
                                </a:srgbClr>
                              </a:solidFill>
                              <a:latin typeface="Cambria Math" panose="02040503050406030204" pitchFamily="18" charset="0"/>
                            </a:rPr>
                            <m:t>𝑡</m:t>
                          </m:r>
                        </m:e>
                      </m:d>
                      <m:r>
                        <a:rPr lang="it-IT" sz="1400" i="1" smtClean="0">
                          <a:solidFill>
                            <a:srgbClr val="E7E8E3">
                              <a:lumMod val="10000"/>
                            </a:srgbClr>
                          </a:solidFill>
                          <a:latin typeface="Cambria Math" panose="02040503050406030204" pitchFamily="18" charset="0"/>
                        </a:rPr>
                        <m:t>=</m:t>
                      </m:r>
                      <m:sSub>
                        <m:sSubPr>
                          <m:ctrlPr>
                            <a:rPr lang="it-IT" sz="1400" i="1" smtClean="0">
                              <a:solidFill>
                                <a:srgbClr val="E7E8E3">
                                  <a:lumMod val="10000"/>
                                </a:srgbClr>
                              </a:solidFill>
                              <a:latin typeface="Cambria Math" panose="02040503050406030204" pitchFamily="18" charset="0"/>
                            </a:rPr>
                          </m:ctrlPr>
                        </m:sSubPr>
                        <m:e>
                          <m:sSub>
                            <m:sSubPr>
                              <m:ctrlPr>
                                <a:rPr lang="it-IT" sz="1400" i="1" smtClean="0">
                                  <a:solidFill>
                                    <a:srgbClr val="E7E8E3">
                                      <a:lumMod val="10000"/>
                                    </a:srgbClr>
                                  </a:solidFill>
                                  <a:latin typeface="Cambria Math" panose="02040503050406030204" pitchFamily="18" charset="0"/>
                                </a:rPr>
                              </m:ctrlPr>
                            </m:sSubPr>
                            <m:e>
                              <m:r>
                                <a:rPr lang="it-IT" sz="1400" i="1" smtClean="0">
                                  <a:solidFill>
                                    <a:srgbClr val="E7E8E3">
                                      <a:lumMod val="10000"/>
                                    </a:srgbClr>
                                  </a:solidFill>
                                  <a:latin typeface="Cambria Math" panose="02040503050406030204" pitchFamily="18" charset="0"/>
                                </a:rPr>
                                <m:t>𝐾</m:t>
                              </m:r>
                            </m:e>
                            <m:sub>
                              <m:r>
                                <a:rPr lang="it-IT" sz="1400" i="1" smtClean="0">
                                  <a:solidFill>
                                    <a:srgbClr val="E7E8E3">
                                      <a:lumMod val="10000"/>
                                    </a:srgbClr>
                                  </a:solidFill>
                                  <a:latin typeface="Cambria Math" panose="02040503050406030204" pitchFamily="18" charset="0"/>
                                </a:rPr>
                                <m:t>𝑐</m:t>
                              </m:r>
                            </m:sub>
                          </m:sSub>
                          <m:r>
                            <a:rPr lang="it-IT" sz="1400" i="1" smtClean="0">
                              <a:solidFill>
                                <a:srgbClr val="E7E8E3">
                                  <a:lumMod val="10000"/>
                                </a:srgbClr>
                              </a:solidFill>
                              <a:latin typeface="Cambria Math" panose="02040503050406030204" pitchFamily="18" charset="0"/>
                            </a:rPr>
                            <m:t>𝐸𝑇</m:t>
                          </m:r>
                        </m:e>
                        <m:sub>
                          <m:r>
                            <a:rPr lang="it-IT" sz="1400" i="1" smtClean="0">
                              <a:solidFill>
                                <a:srgbClr val="E7E8E3">
                                  <a:lumMod val="10000"/>
                                </a:srgbClr>
                              </a:solidFill>
                              <a:latin typeface="Cambria Math" panose="02040503050406030204" pitchFamily="18" charset="0"/>
                            </a:rPr>
                            <m:t>0</m:t>
                          </m:r>
                        </m:sub>
                      </m:sSub>
                      <m:d>
                        <m:dPr>
                          <m:ctrlPr>
                            <a:rPr lang="it-IT" sz="1400" i="1" smtClean="0">
                              <a:solidFill>
                                <a:srgbClr val="E7E8E3">
                                  <a:lumMod val="10000"/>
                                </a:srgbClr>
                              </a:solidFill>
                              <a:latin typeface="Cambria Math" panose="02040503050406030204" pitchFamily="18" charset="0"/>
                            </a:rPr>
                          </m:ctrlPr>
                        </m:dPr>
                        <m:e>
                          <m:r>
                            <a:rPr lang="it-IT" sz="1400" i="1" smtClean="0">
                              <a:solidFill>
                                <a:srgbClr val="E7E8E3">
                                  <a:lumMod val="10000"/>
                                </a:srgbClr>
                              </a:solidFill>
                              <a:latin typeface="Cambria Math" panose="02040503050406030204" pitchFamily="18" charset="0"/>
                            </a:rPr>
                            <m:t>𝑡</m:t>
                          </m:r>
                        </m:e>
                      </m:d>
                    </m:oMath>
                  </m:oMathPara>
                </a14:m>
                <a:endParaRPr lang="it-IT" sz="1400" dirty="0">
                  <a:solidFill>
                    <a:srgbClr val="E7E8E3">
                      <a:lumMod val="10000"/>
                    </a:srgbClr>
                  </a:solidFill>
                  <a:latin typeface="Verdana" charset="0"/>
                  <a:ea typeface="MS PGothic" charset="-128"/>
                </a:endParaRPr>
              </a:p>
            </p:txBody>
          </p:sp>
        </mc:Choice>
        <mc:Fallback xmlns="">
          <p:sp>
            <p:nvSpPr>
              <p:cNvPr id="17" name="Rettangolo 16">
                <a:extLst>
                  <a:ext uri="{FF2B5EF4-FFF2-40B4-BE49-F238E27FC236}">
                    <a16:creationId xmlns:a16="http://schemas.microsoft.com/office/drawing/2014/main" id="{82CDA6F8-4765-4AFF-9E0E-05D8BD2945DF}"/>
                  </a:ext>
                </a:extLst>
              </p:cNvPr>
              <p:cNvSpPr>
                <a:spLocks noRot="1" noChangeAspect="1" noMove="1" noResize="1" noEditPoints="1" noAdjustHandles="1" noChangeArrowheads="1" noChangeShapeType="1" noTextEdit="1"/>
              </p:cNvSpPr>
              <p:nvPr/>
            </p:nvSpPr>
            <p:spPr>
              <a:xfrm>
                <a:off x="79513" y="5599582"/>
                <a:ext cx="3451971" cy="307777"/>
              </a:xfrm>
              <a:prstGeom prst="rect">
                <a:avLst/>
              </a:prstGeom>
              <a:blipFill>
                <a:blip r:embed="rId8"/>
                <a:stretch>
                  <a:fillRect b="-12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Rettangolo 17">
                <a:extLst>
                  <a:ext uri="{FF2B5EF4-FFF2-40B4-BE49-F238E27FC236}">
                    <a16:creationId xmlns:a16="http://schemas.microsoft.com/office/drawing/2014/main" id="{626AE2B9-AD7E-4C7E-96B2-028389A1FEBA}"/>
                  </a:ext>
                </a:extLst>
              </p:cNvPr>
              <p:cNvSpPr/>
              <p:nvPr/>
            </p:nvSpPr>
            <p:spPr>
              <a:xfrm>
                <a:off x="89332" y="5723776"/>
                <a:ext cx="1563980" cy="1307537"/>
              </a:xfrm>
              <a:prstGeom prst="rect">
                <a:avLst/>
              </a:prstGeom>
            </p:spPr>
            <p:txBody>
              <a:bodyPr wrap="square">
                <a:spAutoFit/>
              </a:bodyPr>
              <a:lstStyle/>
              <a:p>
                <a:pPr algn="just" eaLnBrk="0" fontAlgn="base" hangingPunct="0">
                  <a:lnSpc>
                    <a:spcPct val="150000"/>
                  </a:lnSpc>
                  <a:spcBef>
                    <a:spcPct val="0"/>
                  </a:spcBef>
                </a:pPr>
                <a14:m>
                  <m:oMath xmlns:m="http://schemas.openxmlformats.org/officeDocument/2006/math">
                    <m:sSub>
                      <m:sSubPr>
                        <m:ctrlPr>
                          <a:rPr lang="it-IT" sz="1400" i="1" smtClean="0">
                            <a:solidFill>
                              <a:srgbClr val="E7E8E3">
                                <a:lumMod val="10000"/>
                              </a:srgbClr>
                            </a:solidFill>
                            <a:latin typeface="Cambria Math" panose="02040503050406030204" pitchFamily="18" charset="0"/>
                            <a:ea typeface="Times New Roman" panose="02020603050405020304" pitchFamily="18" charset="0"/>
                          </a:rPr>
                        </m:ctrlPr>
                      </m:sSubPr>
                      <m:e>
                        <m:r>
                          <a:rPr lang="en-US" sz="1400" i="1">
                            <a:solidFill>
                              <a:srgbClr val="E7E8E3">
                                <a:lumMod val="10000"/>
                              </a:srgbClr>
                            </a:solidFill>
                            <a:latin typeface="Cambria Math" panose="02040503050406030204" pitchFamily="18" charset="0"/>
                            <a:ea typeface="Times New Roman" panose="02020603050405020304" pitchFamily="18" charset="0"/>
                          </a:rPr>
                          <m:t>𝐾</m:t>
                        </m:r>
                      </m:e>
                      <m:sub>
                        <m:r>
                          <a:rPr lang="en-US" sz="1400" i="1">
                            <a:solidFill>
                              <a:srgbClr val="E7E8E3">
                                <a:lumMod val="10000"/>
                              </a:srgbClr>
                            </a:solidFill>
                            <a:latin typeface="Cambria Math" panose="02040503050406030204" pitchFamily="18" charset="0"/>
                            <a:ea typeface="Times New Roman" panose="02020603050405020304" pitchFamily="18" charset="0"/>
                          </a:rPr>
                          <m:t>𝑐</m:t>
                        </m:r>
                      </m:sub>
                    </m:sSub>
                    <m:r>
                      <a:rPr lang="en-US" sz="1400" i="1">
                        <a:solidFill>
                          <a:srgbClr val="E7E8E3">
                            <a:lumMod val="10000"/>
                          </a:srgbClr>
                        </a:solidFill>
                        <a:latin typeface="Cambria Math" panose="02040503050406030204" pitchFamily="18" charset="0"/>
                        <a:ea typeface="Times New Roman" panose="02020603050405020304" pitchFamily="18" charset="0"/>
                      </a:rPr>
                      <m:t>=</m:t>
                    </m:r>
                    <m:sSub>
                      <m:sSubPr>
                        <m:ctrlPr>
                          <a:rPr lang="it-IT" sz="1400" i="1">
                            <a:solidFill>
                              <a:srgbClr val="E7E8E3">
                                <a:lumMod val="10000"/>
                              </a:srgbClr>
                            </a:solidFill>
                            <a:latin typeface="Cambria Math" panose="02040503050406030204" pitchFamily="18" charset="0"/>
                            <a:ea typeface="Times New Roman" panose="02020603050405020304" pitchFamily="18" charset="0"/>
                          </a:rPr>
                        </m:ctrlPr>
                      </m:sSubPr>
                      <m:e>
                        <m:r>
                          <a:rPr lang="en-US" sz="1400" i="1">
                            <a:solidFill>
                              <a:srgbClr val="E7E8E3">
                                <a:lumMod val="10000"/>
                              </a:srgbClr>
                            </a:solidFill>
                            <a:latin typeface="Cambria Math" panose="02040503050406030204" pitchFamily="18" charset="0"/>
                            <a:ea typeface="Times New Roman" panose="02020603050405020304" pitchFamily="18" charset="0"/>
                          </a:rPr>
                          <m:t>𝐾</m:t>
                        </m:r>
                      </m:e>
                      <m:sub>
                        <m:r>
                          <a:rPr lang="en-US" sz="1400" i="1">
                            <a:solidFill>
                              <a:srgbClr val="E7E8E3">
                                <a:lumMod val="10000"/>
                              </a:srgbClr>
                            </a:solidFill>
                            <a:latin typeface="Cambria Math" panose="02040503050406030204" pitchFamily="18" charset="0"/>
                            <a:ea typeface="Times New Roman" panose="02020603050405020304" pitchFamily="18" charset="0"/>
                          </a:rPr>
                          <m:t>𝑠</m:t>
                        </m:r>
                      </m:sub>
                    </m:sSub>
                    <m:r>
                      <a:rPr lang="en-US" sz="1400" i="1">
                        <a:solidFill>
                          <a:srgbClr val="E7E8E3">
                            <a:lumMod val="10000"/>
                          </a:srgbClr>
                        </a:solidFill>
                        <a:latin typeface="Cambria Math" panose="02040503050406030204" pitchFamily="18" charset="0"/>
                        <a:ea typeface="Times New Roman" panose="02020603050405020304" pitchFamily="18" charset="0"/>
                      </a:rPr>
                      <m:t> </m:t>
                    </m:r>
                    <m:sSub>
                      <m:sSubPr>
                        <m:ctrlPr>
                          <a:rPr lang="it-IT" sz="1400" i="1">
                            <a:solidFill>
                              <a:srgbClr val="E7E8E3">
                                <a:lumMod val="10000"/>
                              </a:srgbClr>
                            </a:solidFill>
                            <a:latin typeface="Cambria Math" panose="02040503050406030204" pitchFamily="18" charset="0"/>
                            <a:ea typeface="Times New Roman" panose="02020603050405020304" pitchFamily="18" charset="0"/>
                          </a:rPr>
                        </m:ctrlPr>
                      </m:sSubPr>
                      <m:e>
                        <m:r>
                          <a:rPr lang="en-US" sz="1400" i="1">
                            <a:solidFill>
                              <a:srgbClr val="E7E8E3">
                                <a:lumMod val="10000"/>
                              </a:srgbClr>
                            </a:solidFill>
                            <a:latin typeface="Cambria Math" panose="02040503050406030204" pitchFamily="18" charset="0"/>
                            <a:ea typeface="Times New Roman" panose="02020603050405020304" pitchFamily="18" charset="0"/>
                          </a:rPr>
                          <m:t>𝐾</m:t>
                        </m:r>
                      </m:e>
                      <m:sub>
                        <m:r>
                          <a:rPr lang="en-US" sz="1400" i="1">
                            <a:solidFill>
                              <a:srgbClr val="E7E8E3">
                                <a:lumMod val="10000"/>
                              </a:srgbClr>
                            </a:solidFill>
                            <a:latin typeface="Cambria Math" panose="02040503050406030204" pitchFamily="18" charset="0"/>
                            <a:ea typeface="Times New Roman" panose="02020603050405020304" pitchFamily="18" charset="0"/>
                          </a:rPr>
                          <m:t>𝑐𝑏</m:t>
                        </m:r>
                      </m:sub>
                    </m:sSub>
                    <m:r>
                      <a:rPr lang="en-US" sz="1400" i="1">
                        <a:solidFill>
                          <a:srgbClr val="E7E8E3">
                            <a:lumMod val="10000"/>
                          </a:srgbClr>
                        </a:solidFill>
                        <a:latin typeface="Cambria Math" panose="02040503050406030204" pitchFamily="18" charset="0"/>
                        <a:ea typeface="Times New Roman" panose="02020603050405020304" pitchFamily="18" charset="0"/>
                      </a:rPr>
                      <m:t>+ </m:t>
                    </m:r>
                    <m:sSub>
                      <m:sSubPr>
                        <m:ctrlPr>
                          <a:rPr lang="it-IT" sz="1400" i="1">
                            <a:solidFill>
                              <a:srgbClr val="E7E8E3">
                                <a:lumMod val="10000"/>
                              </a:srgbClr>
                            </a:solidFill>
                            <a:latin typeface="Cambria Math" panose="02040503050406030204" pitchFamily="18" charset="0"/>
                            <a:ea typeface="Times New Roman" panose="02020603050405020304" pitchFamily="18" charset="0"/>
                          </a:rPr>
                        </m:ctrlPr>
                      </m:sSubPr>
                      <m:e>
                        <m:r>
                          <a:rPr lang="en-US" sz="1400" i="1">
                            <a:solidFill>
                              <a:srgbClr val="E7E8E3">
                                <a:lumMod val="10000"/>
                              </a:srgbClr>
                            </a:solidFill>
                            <a:latin typeface="Cambria Math" panose="02040503050406030204" pitchFamily="18" charset="0"/>
                            <a:ea typeface="Times New Roman" panose="02020603050405020304" pitchFamily="18" charset="0"/>
                          </a:rPr>
                          <m:t>𝐾</m:t>
                        </m:r>
                      </m:e>
                      <m:sub>
                        <m:r>
                          <a:rPr lang="en-US" sz="1400" i="1">
                            <a:solidFill>
                              <a:srgbClr val="E7E8E3">
                                <a:lumMod val="10000"/>
                              </a:srgbClr>
                            </a:solidFill>
                            <a:latin typeface="Cambria Math" panose="02040503050406030204" pitchFamily="18" charset="0"/>
                            <a:ea typeface="Times New Roman" panose="02020603050405020304" pitchFamily="18" charset="0"/>
                          </a:rPr>
                          <m:t>𝑒</m:t>
                        </m:r>
                      </m:sub>
                    </m:sSub>
                  </m:oMath>
                </a14:m>
                <a:r>
                  <a:rPr lang="en-US" sz="2800" dirty="0">
                    <a:solidFill>
                      <a:srgbClr val="E7E8E3">
                        <a:lumMod val="10000"/>
                      </a:srgbClr>
                    </a:solidFill>
                    <a:latin typeface="Times New Roman" panose="02020603050405020304" pitchFamily="18" charset="0"/>
                    <a:ea typeface="Times New Roman" panose="02020603050405020304" pitchFamily="18" charset="0"/>
                  </a:rPr>
                  <a:t> 	</a:t>
                </a:r>
                <a:endParaRPr lang="it-IT" sz="2800" dirty="0">
                  <a:solidFill>
                    <a:srgbClr val="E7E8E3">
                      <a:lumMod val="10000"/>
                    </a:srgbClr>
                  </a:solidFill>
                  <a:latin typeface="Times New Roman" panose="02020603050405020304" pitchFamily="18" charset="0"/>
                  <a:ea typeface="Times New Roman" panose="02020603050405020304" pitchFamily="18" charset="0"/>
                </a:endParaRPr>
              </a:p>
            </p:txBody>
          </p:sp>
        </mc:Choice>
        <mc:Fallback xmlns="">
          <p:sp>
            <p:nvSpPr>
              <p:cNvPr id="18" name="Rettangolo 17">
                <a:extLst>
                  <a:ext uri="{FF2B5EF4-FFF2-40B4-BE49-F238E27FC236}">
                    <a16:creationId xmlns:a16="http://schemas.microsoft.com/office/drawing/2014/main" id="{626AE2B9-AD7E-4C7E-96B2-028389A1FEBA}"/>
                  </a:ext>
                </a:extLst>
              </p:cNvPr>
              <p:cNvSpPr>
                <a:spLocks noRot="1" noChangeAspect="1" noMove="1" noResize="1" noEditPoints="1" noAdjustHandles="1" noChangeArrowheads="1" noChangeShapeType="1" noTextEdit="1"/>
              </p:cNvSpPr>
              <p:nvPr/>
            </p:nvSpPr>
            <p:spPr>
              <a:xfrm>
                <a:off x="89332" y="5723776"/>
                <a:ext cx="1563980" cy="1307537"/>
              </a:xfrm>
              <a:prstGeom prst="rect">
                <a:avLst/>
              </a:prstGeom>
              <a:blipFill>
                <a:blip r:embed="rId9"/>
                <a:stretch>
                  <a:fillRect/>
                </a:stretch>
              </a:blipFill>
            </p:spPr>
            <p:txBody>
              <a:bodyPr/>
              <a:lstStyle/>
              <a:p>
                <a:r>
                  <a:rPr lang="en-GB">
                    <a:noFill/>
                  </a:rPr>
                  <a:t> </a:t>
                </a:r>
              </a:p>
            </p:txBody>
          </p:sp>
        </mc:Fallback>
      </mc:AlternateContent>
      <p:sp>
        <p:nvSpPr>
          <p:cNvPr id="19" name="Rettangolo 18">
            <a:extLst>
              <a:ext uri="{FF2B5EF4-FFF2-40B4-BE49-F238E27FC236}">
                <a16:creationId xmlns:a16="http://schemas.microsoft.com/office/drawing/2014/main" id="{96E7B424-A4B7-4B7C-98A9-0E3CFFD2E661}"/>
              </a:ext>
            </a:extLst>
          </p:cNvPr>
          <p:cNvSpPr/>
          <p:nvPr/>
        </p:nvSpPr>
        <p:spPr>
          <a:xfrm>
            <a:off x="89332" y="4963061"/>
            <a:ext cx="6088084" cy="553998"/>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a:solidFill>
                  <a:srgbClr val="E7E8E3">
                    <a:lumMod val="10000"/>
                  </a:srgbClr>
                </a:solidFill>
                <a:latin typeface="Arial" panose="020B0604020202020204"/>
                <a:ea typeface="Trebuchet MS"/>
                <a:cs typeface="Trebuchet MS"/>
                <a:sym typeface="Trebuchet MS"/>
              </a:rPr>
              <a:t>Implementation of the dual </a:t>
            </a:r>
            <a:r>
              <a:rPr lang="it-IT" sz="1500" dirty="0" err="1">
                <a:solidFill>
                  <a:srgbClr val="E7E8E3">
                    <a:lumMod val="10000"/>
                  </a:srgbClr>
                </a:solidFill>
                <a:latin typeface="Arial" panose="020B0604020202020204"/>
                <a:ea typeface="Trebuchet MS"/>
                <a:cs typeface="Trebuchet MS"/>
                <a:sym typeface="Trebuchet MS"/>
              </a:rPr>
              <a:t>crop</a:t>
            </a:r>
            <a:r>
              <a:rPr lang="it-IT" sz="1500" dirty="0">
                <a:solidFill>
                  <a:srgbClr val="E7E8E3">
                    <a:lumMod val="10000"/>
                  </a:srgbClr>
                </a:solidFill>
                <a:latin typeface="Arial" panose="020B0604020202020204"/>
                <a:ea typeface="Trebuchet MS"/>
                <a:cs typeface="Trebuchet MS"/>
                <a:sym typeface="Trebuchet MS"/>
              </a:rPr>
              <a:t> approach </a:t>
            </a:r>
            <a:r>
              <a:rPr lang="it-IT" sz="1500" dirty="0" err="1">
                <a:solidFill>
                  <a:srgbClr val="E7E8E3">
                    <a:lumMod val="10000"/>
                  </a:srgbClr>
                </a:solidFill>
                <a:latin typeface="Arial" panose="020B0604020202020204"/>
                <a:ea typeface="Trebuchet MS"/>
                <a:cs typeface="Trebuchet MS"/>
                <a:sym typeface="Trebuchet MS"/>
              </a:rPr>
              <a:t>proposed</a:t>
            </a:r>
            <a:r>
              <a:rPr lang="it-IT" sz="1500" dirty="0">
                <a:solidFill>
                  <a:srgbClr val="E7E8E3">
                    <a:lumMod val="10000"/>
                  </a:srgbClr>
                </a:solidFill>
                <a:latin typeface="Arial" panose="020B0604020202020204"/>
                <a:ea typeface="Trebuchet MS"/>
                <a:cs typeface="Trebuchet MS"/>
                <a:sym typeface="Trebuchet MS"/>
              </a:rPr>
              <a:t> in the FAO-56 model </a:t>
            </a:r>
            <a:r>
              <a:rPr lang="it-IT" sz="1500" dirty="0" err="1">
                <a:solidFill>
                  <a:srgbClr val="E7E8E3">
                    <a:lumMod val="10000"/>
                  </a:srgbClr>
                </a:solidFill>
                <a:latin typeface="Arial" panose="020B0604020202020204"/>
                <a:ea typeface="Trebuchet MS"/>
                <a:cs typeface="Trebuchet MS"/>
                <a:sym typeface="Trebuchet MS"/>
              </a:rPr>
              <a:t>into</a:t>
            </a:r>
            <a:r>
              <a:rPr lang="it-IT" sz="1500" dirty="0">
                <a:solidFill>
                  <a:srgbClr val="E7E8E3">
                    <a:lumMod val="10000"/>
                  </a:srgbClr>
                </a:solidFill>
                <a:latin typeface="Arial" panose="020B0604020202020204"/>
                <a:ea typeface="Trebuchet MS"/>
                <a:cs typeface="Trebuchet MS"/>
                <a:sym typeface="Trebuchet MS"/>
              </a:rPr>
              <a:t> SM2RAIN.</a:t>
            </a:r>
          </a:p>
        </p:txBody>
      </p:sp>
      <p:sp>
        <p:nvSpPr>
          <p:cNvPr id="20" name="Rettangolo 19">
            <a:extLst>
              <a:ext uri="{FF2B5EF4-FFF2-40B4-BE49-F238E27FC236}">
                <a16:creationId xmlns:a16="http://schemas.microsoft.com/office/drawing/2014/main" id="{FB448BCB-C334-4882-A0DB-550294065640}"/>
              </a:ext>
            </a:extLst>
          </p:cNvPr>
          <p:cNvSpPr/>
          <p:nvPr/>
        </p:nvSpPr>
        <p:spPr>
          <a:xfrm>
            <a:off x="112003" y="791287"/>
            <a:ext cx="1795684" cy="307777"/>
          </a:xfrm>
          <a:prstGeom prst="rect">
            <a:avLst/>
          </a:prstGeom>
        </p:spPr>
        <p:txBody>
          <a:bodyPr wrap="none">
            <a:spAutoFit/>
          </a:bodyPr>
          <a:lstStyle/>
          <a:p>
            <a:pPr eaLnBrk="0" fontAlgn="base" hangingPunct="0">
              <a:spcBef>
                <a:spcPct val="0"/>
              </a:spcBef>
              <a:spcAft>
                <a:spcPct val="0"/>
              </a:spcAft>
            </a:pPr>
            <a:r>
              <a:rPr lang="it-IT" sz="1400" i="1" dirty="0">
                <a:solidFill>
                  <a:srgbClr val="E7E8E3">
                    <a:lumMod val="10000"/>
                  </a:srgbClr>
                </a:solidFill>
                <a:latin typeface="Arial" panose="020B0604020202020204"/>
                <a:ea typeface="MS PGothic" charset="-128"/>
                <a:sym typeface="Trebuchet MS"/>
              </a:rPr>
              <a:t>(Brocca et al., 2018)</a:t>
            </a:r>
            <a:endParaRPr lang="it-IT" sz="1400" i="1" dirty="0">
              <a:solidFill>
                <a:srgbClr val="003249"/>
              </a:solidFill>
              <a:latin typeface="Arial" panose="020B0604020202020204"/>
              <a:ea typeface="MS PGothic" charset="-128"/>
            </a:endParaRPr>
          </a:p>
        </p:txBody>
      </p:sp>
      <p:sp>
        <p:nvSpPr>
          <p:cNvPr id="21" name="Rettangolo 20">
            <a:extLst>
              <a:ext uri="{FF2B5EF4-FFF2-40B4-BE49-F238E27FC236}">
                <a16:creationId xmlns:a16="http://schemas.microsoft.com/office/drawing/2014/main" id="{0F47B740-DBD5-4840-871E-05A255F81B93}"/>
              </a:ext>
            </a:extLst>
          </p:cNvPr>
          <p:cNvSpPr/>
          <p:nvPr/>
        </p:nvSpPr>
        <p:spPr>
          <a:xfrm>
            <a:off x="11681924" y="6595194"/>
            <a:ext cx="510076" cy="292388"/>
          </a:xfrm>
          <a:prstGeom prst="rect">
            <a:avLst/>
          </a:prstGeom>
        </p:spPr>
        <p:txBody>
          <a:bodyPr wrap="none">
            <a:spAutoFit/>
          </a:bodyPr>
          <a:lstStyle/>
          <a:p>
            <a:r>
              <a:rPr lang="it-IT" sz="1300" b="1">
                <a:solidFill>
                  <a:srgbClr val="E7E8E3">
                    <a:lumMod val="10000"/>
                  </a:srgbClr>
                </a:solidFill>
                <a:latin typeface="Arial" panose="020B0604020202020204"/>
                <a:ea typeface="Trebuchet MS"/>
                <a:cs typeface="Trebuchet MS"/>
                <a:sym typeface="Trebuchet MS"/>
              </a:rPr>
              <a:t>4/12</a:t>
            </a:r>
            <a:endParaRPr lang="en-GB" sz="1300" b="1"/>
          </a:p>
        </p:txBody>
      </p:sp>
      <p:pic>
        <p:nvPicPr>
          <p:cNvPr id="22" name="Immagine 21">
            <a:extLst>
              <a:ext uri="{FF2B5EF4-FFF2-40B4-BE49-F238E27FC236}">
                <a16:creationId xmlns:a16="http://schemas.microsoft.com/office/drawing/2014/main" id="{47563F5E-A649-4A83-81B1-0289BB411C83}"/>
              </a:ext>
            </a:extLst>
          </p:cNvPr>
          <p:cNvPicPr>
            <a:picLocks noChangeAspect="1"/>
          </p:cNvPicPr>
          <p:nvPr/>
        </p:nvPicPr>
        <p:blipFill rotWithShape="1">
          <a:blip r:embed="rId10">
            <a:extLst>
              <a:ext uri="{BEBA8EAE-BF5A-486C-A8C5-ECC9F3942E4B}">
                <a14:imgProps xmlns:a14="http://schemas.microsoft.com/office/drawing/2010/main">
                  <a14:imgLayer r:embed="rId11">
                    <a14:imgEffect>
                      <a14:sharpenSoften amount="25000"/>
                    </a14:imgEffect>
                  </a14:imgLayer>
                </a14:imgProps>
              </a:ext>
              <a:ext uri="{28A0092B-C50C-407E-A947-70E740481C1C}">
                <a14:useLocalDpi xmlns:a14="http://schemas.microsoft.com/office/drawing/2010/main" val="0"/>
              </a:ext>
            </a:extLst>
          </a:blip>
          <a:srcRect t="50000" r="15889" b="44116"/>
          <a:stretch/>
        </p:blipFill>
        <p:spPr>
          <a:xfrm>
            <a:off x="6423660" y="-12552"/>
            <a:ext cx="5768340" cy="403529"/>
          </a:xfrm>
          <a:prstGeom prst="rect">
            <a:avLst/>
          </a:prstGeom>
          <a:effectLst>
            <a:outerShdw blurRad="50800" dist="38100" dir="5400000" algn="t" rotWithShape="0">
              <a:prstClr val="black">
                <a:alpha val="40000"/>
              </a:prstClr>
            </a:outerShdw>
          </a:effectLst>
        </p:spPr>
      </p:pic>
      <p:pic>
        <p:nvPicPr>
          <p:cNvPr id="23" name="Immagine 22">
            <a:extLst>
              <a:ext uri="{FF2B5EF4-FFF2-40B4-BE49-F238E27FC236}">
                <a16:creationId xmlns:a16="http://schemas.microsoft.com/office/drawing/2014/main" id="{EFC90BDB-C4C3-4FA1-857F-93EFA64DE8C3}"/>
              </a:ext>
            </a:extLst>
          </p:cNvPr>
          <p:cNvPicPr>
            <a:picLocks noChangeAspect="1"/>
          </p:cNvPicPr>
          <p:nvPr/>
        </p:nvPicPr>
        <p:blipFill rotWithShape="1">
          <a:blip r:embed="rId12">
            <a:extLst>
              <a:ext uri="{BEBA8EAE-BF5A-486C-A8C5-ECC9F3942E4B}">
                <a14:imgProps xmlns:a14="http://schemas.microsoft.com/office/drawing/2010/main">
                  <a14:imgLayer r:embed="rId13">
                    <a14:imgEffect>
                      <a14:sharpenSoften amount="25000"/>
                    </a14:imgEffect>
                  </a14:imgLayer>
                </a14:imgProps>
              </a:ext>
              <a:ext uri="{28A0092B-C50C-407E-A947-70E740481C1C}">
                <a14:useLocalDpi xmlns:a14="http://schemas.microsoft.com/office/drawing/2010/main" val="0"/>
              </a:ext>
            </a:extLst>
          </a:blip>
          <a:srcRect/>
          <a:stretch/>
        </p:blipFill>
        <p:spPr>
          <a:xfrm>
            <a:off x="0" y="-12552"/>
            <a:ext cx="6423660" cy="403529"/>
          </a:xfrm>
          <a:prstGeom prst="rect">
            <a:avLst/>
          </a:prstGeom>
          <a:effectLst>
            <a:outerShdw blurRad="50800" dist="38100" dir="5400000" algn="t" rotWithShape="0">
              <a:prstClr val="black">
                <a:alpha val="40000"/>
              </a:prstClr>
            </a:outerShdw>
          </a:effectLst>
        </p:spPr>
      </p:pic>
      <p:pic>
        <p:nvPicPr>
          <p:cNvPr id="24" name="Immagine 23">
            <a:extLst>
              <a:ext uri="{FF2B5EF4-FFF2-40B4-BE49-F238E27FC236}">
                <a16:creationId xmlns:a16="http://schemas.microsoft.com/office/drawing/2014/main" id="{DEE44F13-F25D-4797-A41E-5EE856F51957}"/>
              </a:ext>
            </a:extLst>
          </p:cNvPr>
          <p:cNvPicPr>
            <a:picLocks noChangeAspect="1"/>
          </p:cNvPicPr>
          <p:nvPr/>
        </p:nvPicPr>
        <p:blipFill>
          <a:blip r:embed="rId14"/>
          <a:stretch>
            <a:fillRect/>
          </a:stretch>
        </p:blipFill>
        <p:spPr>
          <a:xfrm>
            <a:off x="4039348" y="895375"/>
            <a:ext cx="2410762" cy="2436839"/>
          </a:xfrm>
          <a:prstGeom prst="rect">
            <a:avLst/>
          </a:prstGeom>
        </p:spPr>
      </p:pic>
    </p:spTree>
    <p:extLst>
      <p:ext uri="{BB962C8B-B14F-4D97-AF65-F5344CB8AC3E}">
        <p14:creationId xmlns:p14="http://schemas.microsoft.com/office/powerpoint/2010/main" val="2090534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28EDFFB3-B727-43BA-84E2-CAD1C5ECAEC1}"/>
              </a:ext>
            </a:extLst>
          </p:cNvPr>
          <p:cNvSpPr/>
          <p:nvPr/>
        </p:nvSpPr>
        <p:spPr>
          <a:xfrm>
            <a:off x="151168" y="508286"/>
            <a:ext cx="7080609" cy="353943"/>
          </a:xfrm>
          <a:prstGeom prst="rect">
            <a:avLst/>
          </a:prstGeom>
        </p:spPr>
        <p:txBody>
          <a:bodyPr wrap="square">
            <a:spAutoFit/>
          </a:bodyPr>
          <a:lstStyle/>
          <a:p>
            <a:pPr eaLnBrk="0" fontAlgn="base" hangingPunct="0">
              <a:spcBef>
                <a:spcPct val="0"/>
              </a:spcBef>
              <a:spcAft>
                <a:spcPct val="0"/>
              </a:spcAft>
            </a:pPr>
            <a:r>
              <a:rPr lang="it-IT" sz="1700" b="1" dirty="0">
                <a:solidFill>
                  <a:srgbClr val="287A51"/>
                </a:solidFill>
                <a:latin typeface="Arial" panose="020B0604020202020204"/>
                <a:ea typeface="MS PGothic" charset="-128"/>
              </a:rPr>
              <a:t>Implementation of the FAO paper n.56 </a:t>
            </a:r>
            <a:r>
              <a:rPr lang="it-IT" sz="1700" b="1" dirty="0" err="1">
                <a:solidFill>
                  <a:srgbClr val="287A51"/>
                </a:solidFill>
                <a:latin typeface="Arial" panose="020B0604020202020204"/>
                <a:ea typeface="MS PGothic" charset="-128"/>
              </a:rPr>
              <a:t>into</a:t>
            </a:r>
            <a:r>
              <a:rPr lang="it-IT" sz="1700" b="1" dirty="0">
                <a:solidFill>
                  <a:srgbClr val="287A51"/>
                </a:solidFill>
                <a:latin typeface="Arial" panose="020B0604020202020204"/>
                <a:ea typeface="MS PGothic" charset="-128"/>
              </a:rPr>
              <a:t> the SM2RAIN </a:t>
            </a:r>
            <a:r>
              <a:rPr lang="it-IT" sz="1700" b="1" dirty="0" err="1">
                <a:solidFill>
                  <a:srgbClr val="287A51"/>
                </a:solidFill>
                <a:latin typeface="Arial" panose="020B0604020202020204"/>
                <a:ea typeface="MS PGothic" charset="-128"/>
              </a:rPr>
              <a:t>algorithm</a:t>
            </a:r>
            <a:r>
              <a:rPr lang="it-IT" sz="1700" b="1" dirty="0">
                <a:solidFill>
                  <a:srgbClr val="287A51"/>
                </a:solidFill>
                <a:latin typeface="Arial" panose="020B0604020202020204"/>
                <a:ea typeface="MS PGothic" charset="-128"/>
              </a:rPr>
              <a:t>:</a:t>
            </a:r>
            <a:endParaRPr lang="en-GB" sz="1700" b="1" dirty="0">
              <a:solidFill>
                <a:srgbClr val="287A51"/>
              </a:solidFill>
              <a:latin typeface="Arial" panose="020B0604020202020204"/>
              <a:ea typeface="MS PGothic" charset="-128"/>
            </a:endParaRPr>
          </a:p>
        </p:txBody>
      </p:sp>
      <mc:AlternateContent xmlns:mc="http://schemas.openxmlformats.org/markup-compatibility/2006" xmlns:a14="http://schemas.microsoft.com/office/drawing/2010/main">
        <mc:Choice Requires="a14">
          <p:sp>
            <p:nvSpPr>
              <p:cNvPr id="4" name="Rettangolo 3">
                <a:extLst>
                  <a:ext uri="{FF2B5EF4-FFF2-40B4-BE49-F238E27FC236}">
                    <a16:creationId xmlns:a16="http://schemas.microsoft.com/office/drawing/2014/main" id="{EBA00409-EB6A-4746-B4B2-64023D9ACAF7}"/>
                  </a:ext>
                </a:extLst>
              </p:cNvPr>
              <p:cNvSpPr/>
              <p:nvPr/>
            </p:nvSpPr>
            <p:spPr>
              <a:xfrm>
                <a:off x="4266918" y="964907"/>
                <a:ext cx="1517274" cy="307777"/>
              </a:xfrm>
              <a:prstGeom prst="rect">
                <a:avLst/>
              </a:prstGeom>
            </p:spPr>
            <p:txBody>
              <a:bodyPr wrap="none">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r>
                        <a:rPr lang="it-IT" sz="1400" i="1">
                          <a:solidFill>
                            <a:srgbClr val="E7E8E3">
                              <a:lumMod val="10000"/>
                            </a:srgbClr>
                          </a:solidFill>
                          <a:latin typeface="Cambria Math" panose="02040503050406030204" pitchFamily="18" charset="0"/>
                        </a:rPr>
                        <m:t>𝑒</m:t>
                      </m:r>
                      <m:d>
                        <m:dPr>
                          <m:ctrlPr>
                            <a:rPr lang="it-IT" sz="1400" i="1">
                              <a:solidFill>
                                <a:srgbClr val="E7E8E3">
                                  <a:lumMod val="10000"/>
                                </a:srgbClr>
                              </a:solidFill>
                              <a:latin typeface="Cambria Math" panose="02040503050406030204" pitchFamily="18" charset="0"/>
                            </a:rPr>
                          </m:ctrlPr>
                        </m:dPr>
                        <m:e>
                          <m:r>
                            <a:rPr lang="it-IT" sz="1400" i="1">
                              <a:solidFill>
                                <a:srgbClr val="E7E8E3">
                                  <a:lumMod val="10000"/>
                                </a:srgbClr>
                              </a:solidFill>
                              <a:latin typeface="Cambria Math" panose="02040503050406030204" pitchFamily="18" charset="0"/>
                            </a:rPr>
                            <m:t>𝑡</m:t>
                          </m:r>
                        </m:e>
                      </m:d>
                      <m:r>
                        <a:rPr lang="it-IT" sz="1400" i="1">
                          <a:solidFill>
                            <a:srgbClr val="E7E8E3">
                              <a:lumMod val="10000"/>
                            </a:srgbClr>
                          </a:solidFill>
                          <a:latin typeface="Cambria Math" panose="02040503050406030204" pitchFamily="18" charset="0"/>
                        </a:rPr>
                        <m:t>=</m:t>
                      </m:r>
                      <m:sSub>
                        <m:sSubPr>
                          <m:ctrlPr>
                            <a:rPr lang="it-IT" sz="1400" i="1">
                              <a:solidFill>
                                <a:srgbClr val="E7E8E3">
                                  <a:lumMod val="10000"/>
                                </a:srgbClr>
                              </a:solidFill>
                              <a:latin typeface="Cambria Math" panose="02040503050406030204" pitchFamily="18" charset="0"/>
                            </a:rPr>
                          </m:ctrlPr>
                        </m:sSubPr>
                        <m:e>
                          <m:sSub>
                            <m:sSubPr>
                              <m:ctrlPr>
                                <a:rPr lang="it-IT" sz="1400" b="1" i="1">
                                  <a:solidFill>
                                    <a:srgbClr val="EC1A2F"/>
                                  </a:solidFill>
                                  <a:latin typeface="Cambria Math" panose="02040503050406030204" pitchFamily="18" charset="0"/>
                                </a:rPr>
                              </m:ctrlPr>
                            </m:sSubPr>
                            <m:e>
                              <m:r>
                                <a:rPr lang="it-IT" sz="1400" b="1" i="1">
                                  <a:solidFill>
                                    <a:srgbClr val="EC1A2F"/>
                                  </a:solidFill>
                                  <a:latin typeface="Cambria Math" panose="02040503050406030204" pitchFamily="18" charset="0"/>
                                </a:rPr>
                                <m:t>𝑲</m:t>
                              </m:r>
                            </m:e>
                            <m:sub>
                              <m:r>
                                <a:rPr lang="it-IT" sz="1400" b="1" i="1">
                                  <a:solidFill>
                                    <a:srgbClr val="EC1A2F"/>
                                  </a:solidFill>
                                  <a:latin typeface="Cambria Math" panose="02040503050406030204" pitchFamily="18" charset="0"/>
                                </a:rPr>
                                <m:t>𝒄</m:t>
                              </m:r>
                            </m:sub>
                          </m:sSub>
                          <m:r>
                            <a:rPr lang="it-IT" sz="1400" i="1">
                              <a:solidFill>
                                <a:srgbClr val="E7E8E3">
                                  <a:lumMod val="10000"/>
                                </a:srgbClr>
                              </a:solidFill>
                              <a:latin typeface="Cambria Math" panose="02040503050406030204" pitchFamily="18" charset="0"/>
                            </a:rPr>
                            <m:t>𝐸𝑇</m:t>
                          </m:r>
                        </m:e>
                        <m:sub>
                          <m:r>
                            <a:rPr lang="it-IT" sz="1400" i="1">
                              <a:solidFill>
                                <a:srgbClr val="E7E8E3">
                                  <a:lumMod val="10000"/>
                                </a:srgbClr>
                              </a:solidFill>
                              <a:latin typeface="Cambria Math" panose="02040503050406030204" pitchFamily="18" charset="0"/>
                            </a:rPr>
                            <m:t>0</m:t>
                          </m:r>
                        </m:sub>
                      </m:sSub>
                      <m:d>
                        <m:dPr>
                          <m:ctrlPr>
                            <a:rPr lang="it-IT" sz="1400" i="1">
                              <a:solidFill>
                                <a:srgbClr val="E7E8E3">
                                  <a:lumMod val="10000"/>
                                </a:srgbClr>
                              </a:solidFill>
                              <a:latin typeface="Cambria Math" panose="02040503050406030204" pitchFamily="18" charset="0"/>
                            </a:rPr>
                          </m:ctrlPr>
                        </m:dPr>
                        <m:e>
                          <m:r>
                            <a:rPr lang="it-IT" sz="1400" i="1">
                              <a:solidFill>
                                <a:srgbClr val="E7E8E3">
                                  <a:lumMod val="10000"/>
                                </a:srgbClr>
                              </a:solidFill>
                              <a:latin typeface="Cambria Math" panose="02040503050406030204" pitchFamily="18" charset="0"/>
                            </a:rPr>
                            <m:t>𝑡</m:t>
                          </m:r>
                        </m:e>
                      </m:d>
                    </m:oMath>
                  </m:oMathPara>
                </a14:m>
                <a:endParaRPr lang="it-IT" sz="1400" dirty="0">
                  <a:solidFill>
                    <a:srgbClr val="E7E8E3">
                      <a:lumMod val="10000"/>
                    </a:srgbClr>
                  </a:solidFill>
                  <a:latin typeface="Verdana" charset="0"/>
                  <a:ea typeface="MS PGothic" charset="-128"/>
                </a:endParaRPr>
              </a:p>
            </p:txBody>
          </p:sp>
        </mc:Choice>
        <mc:Fallback xmlns="">
          <p:sp>
            <p:nvSpPr>
              <p:cNvPr id="4" name="Rettangolo 3">
                <a:extLst>
                  <a:ext uri="{FF2B5EF4-FFF2-40B4-BE49-F238E27FC236}">
                    <a16:creationId xmlns:a16="http://schemas.microsoft.com/office/drawing/2014/main" id="{EBA00409-EB6A-4746-B4B2-64023D9ACAF7}"/>
                  </a:ext>
                </a:extLst>
              </p:cNvPr>
              <p:cNvSpPr>
                <a:spLocks noRot="1" noChangeAspect="1" noMove="1" noResize="1" noEditPoints="1" noAdjustHandles="1" noChangeArrowheads="1" noChangeShapeType="1" noTextEdit="1"/>
              </p:cNvSpPr>
              <p:nvPr/>
            </p:nvSpPr>
            <p:spPr>
              <a:xfrm>
                <a:off x="4266918" y="964907"/>
                <a:ext cx="1517274" cy="307777"/>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ttangolo 4">
                <a:extLst>
                  <a:ext uri="{FF2B5EF4-FFF2-40B4-BE49-F238E27FC236}">
                    <a16:creationId xmlns:a16="http://schemas.microsoft.com/office/drawing/2014/main" id="{EB46D6A0-A69E-45FF-9233-B95BE0FD6457}"/>
                  </a:ext>
                </a:extLst>
              </p:cNvPr>
              <p:cNvSpPr/>
              <p:nvPr/>
            </p:nvSpPr>
            <p:spPr>
              <a:xfrm>
                <a:off x="4271174" y="1267070"/>
                <a:ext cx="1680953" cy="700000"/>
              </a:xfrm>
              <a:prstGeom prst="rect">
                <a:avLst/>
              </a:prstGeom>
            </p:spPr>
            <p:txBody>
              <a:bodyPr wrap="square">
                <a:spAutoFit/>
              </a:bodyPr>
              <a:lstStyle/>
              <a:p>
                <a:pPr algn="just" eaLnBrk="0" fontAlgn="base" hangingPunct="0">
                  <a:lnSpc>
                    <a:spcPct val="150000"/>
                  </a:lnSpc>
                  <a:spcBef>
                    <a:spcPct val="0"/>
                  </a:spcBef>
                </a:pPr>
                <a14:m>
                  <m:oMath xmlns:m="http://schemas.openxmlformats.org/officeDocument/2006/math">
                    <m:sSub>
                      <m:sSubPr>
                        <m:ctrlPr>
                          <a:rPr lang="it-IT" sz="1400" i="1">
                            <a:solidFill>
                              <a:srgbClr val="E7E8E3">
                                <a:lumMod val="10000"/>
                              </a:srgbClr>
                            </a:solidFill>
                            <a:latin typeface="Cambria Math" panose="02040503050406030204" pitchFamily="18" charset="0"/>
                            <a:ea typeface="Times New Roman" panose="02020603050405020304" pitchFamily="18" charset="0"/>
                          </a:rPr>
                        </m:ctrlPr>
                      </m:sSubPr>
                      <m:e>
                        <m:r>
                          <a:rPr lang="en-US" sz="1400" i="1">
                            <a:solidFill>
                              <a:srgbClr val="E7E8E3">
                                <a:lumMod val="10000"/>
                              </a:srgbClr>
                            </a:solidFill>
                            <a:latin typeface="Cambria Math" panose="02040503050406030204" pitchFamily="18" charset="0"/>
                            <a:ea typeface="Times New Roman" panose="02020603050405020304" pitchFamily="18" charset="0"/>
                          </a:rPr>
                          <m:t>𝐾</m:t>
                        </m:r>
                      </m:e>
                      <m:sub>
                        <m:r>
                          <a:rPr lang="en-US" sz="1400" i="1">
                            <a:solidFill>
                              <a:srgbClr val="E7E8E3">
                                <a:lumMod val="10000"/>
                              </a:srgbClr>
                            </a:solidFill>
                            <a:latin typeface="Cambria Math" panose="02040503050406030204" pitchFamily="18" charset="0"/>
                            <a:ea typeface="Times New Roman" panose="02020603050405020304" pitchFamily="18" charset="0"/>
                          </a:rPr>
                          <m:t>𝑐</m:t>
                        </m:r>
                      </m:sub>
                    </m:sSub>
                    <m:r>
                      <a:rPr lang="en-US" sz="1400" i="1">
                        <a:solidFill>
                          <a:srgbClr val="E7E8E3">
                            <a:lumMod val="10000"/>
                          </a:srgbClr>
                        </a:solidFill>
                        <a:latin typeface="Cambria Math" panose="02040503050406030204" pitchFamily="18" charset="0"/>
                        <a:ea typeface="Times New Roman" panose="02020603050405020304" pitchFamily="18" charset="0"/>
                      </a:rPr>
                      <m:t>=</m:t>
                    </m:r>
                    <m:sSub>
                      <m:sSubPr>
                        <m:ctrlPr>
                          <a:rPr lang="it-IT" sz="1400" i="1">
                            <a:solidFill>
                              <a:srgbClr val="E7E8E3">
                                <a:lumMod val="10000"/>
                              </a:srgbClr>
                            </a:solidFill>
                            <a:latin typeface="Cambria Math" panose="02040503050406030204" pitchFamily="18" charset="0"/>
                            <a:ea typeface="Times New Roman" panose="02020603050405020304" pitchFamily="18" charset="0"/>
                          </a:rPr>
                        </m:ctrlPr>
                      </m:sSubPr>
                      <m:e>
                        <m:r>
                          <a:rPr lang="en-US" sz="1400" i="1">
                            <a:solidFill>
                              <a:srgbClr val="E7E8E3">
                                <a:lumMod val="10000"/>
                              </a:srgbClr>
                            </a:solidFill>
                            <a:latin typeface="Cambria Math" panose="02040503050406030204" pitchFamily="18" charset="0"/>
                            <a:ea typeface="Times New Roman" panose="02020603050405020304" pitchFamily="18" charset="0"/>
                          </a:rPr>
                          <m:t>𝐾</m:t>
                        </m:r>
                      </m:e>
                      <m:sub>
                        <m:r>
                          <a:rPr lang="en-US" sz="1400" i="1">
                            <a:solidFill>
                              <a:srgbClr val="E7E8E3">
                                <a:lumMod val="10000"/>
                              </a:srgbClr>
                            </a:solidFill>
                            <a:latin typeface="Cambria Math" panose="02040503050406030204" pitchFamily="18" charset="0"/>
                            <a:ea typeface="Times New Roman" panose="02020603050405020304" pitchFamily="18" charset="0"/>
                          </a:rPr>
                          <m:t>𝑠</m:t>
                        </m:r>
                      </m:sub>
                    </m:sSub>
                    <m:r>
                      <a:rPr lang="en-US" sz="1400" i="1">
                        <a:solidFill>
                          <a:srgbClr val="E7E8E3">
                            <a:lumMod val="10000"/>
                          </a:srgbClr>
                        </a:solidFill>
                        <a:latin typeface="Cambria Math" panose="02040503050406030204" pitchFamily="18" charset="0"/>
                        <a:ea typeface="Times New Roman" panose="02020603050405020304" pitchFamily="18" charset="0"/>
                      </a:rPr>
                      <m:t> </m:t>
                    </m:r>
                    <m:sSub>
                      <m:sSubPr>
                        <m:ctrlPr>
                          <a:rPr lang="it-IT" sz="1400" i="1">
                            <a:solidFill>
                              <a:srgbClr val="E7E8E3">
                                <a:lumMod val="10000"/>
                              </a:srgbClr>
                            </a:solidFill>
                            <a:latin typeface="Cambria Math" panose="02040503050406030204" pitchFamily="18" charset="0"/>
                            <a:ea typeface="Times New Roman" panose="02020603050405020304" pitchFamily="18" charset="0"/>
                          </a:rPr>
                        </m:ctrlPr>
                      </m:sSubPr>
                      <m:e>
                        <m:r>
                          <a:rPr lang="en-US" sz="1400" i="1">
                            <a:solidFill>
                              <a:srgbClr val="E7E8E3">
                                <a:lumMod val="10000"/>
                              </a:srgbClr>
                            </a:solidFill>
                            <a:latin typeface="Cambria Math" panose="02040503050406030204" pitchFamily="18" charset="0"/>
                            <a:ea typeface="Times New Roman" panose="02020603050405020304" pitchFamily="18" charset="0"/>
                          </a:rPr>
                          <m:t>𝐾</m:t>
                        </m:r>
                      </m:e>
                      <m:sub>
                        <m:r>
                          <a:rPr lang="en-US" sz="1400" i="1">
                            <a:solidFill>
                              <a:srgbClr val="E7E8E3">
                                <a:lumMod val="10000"/>
                              </a:srgbClr>
                            </a:solidFill>
                            <a:latin typeface="Cambria Math" panose="02040503050406030204" pitchFamily="18" charset="0"/>
                            <a:ea typeface="Times New Roman" panose="02020603050405020304" pitchFamily="18" charset="0"/>
                          </a:rPr>
                          <m:t>𝑐𝑏</m:t>
                        </m:r>
                      </m:sub>
                    </m:sSub>
                    <m:r>
                      <a:rPr lang="en-US" sz="1400" i="1">
                        <a:solidFill>
                          <a:srgbClr val="E7E8E3">
                            <a:lumMod val="10000"/>
                          </a:srgbClr>
                        </a:solidFill>
                        <a:latin typeface="Cambria Math" panose="02040503050406030204" pitchFamily="18" charset="0"/>
                        <a:ea typeface="Times New Roman" panose="02020603050405020304" pitchFamily="18" charset="0"/>
                      </a:rPr>
                      <m:t>+ </m:t>
                    </m:r>
                    <m:sSub>
                      <m:sSubPr>
                        <m:ctrlPr>
                          <a:rPr lang="it-IT" sz="1400" i="1">
                            <a:solidFill>
                              <a:srgbClr val="E7E8E3">
                                <a:lumMod val="10000"/>
                              </a:srgbClr>
                            </a:solidFill>
                            <a:latin typeface="Cambria Math" panose="02040503050406030204" pitchFamily="18" charset="0"/>
                            <a:ea typeface="Times New Roman" panose="02020603050405020304" pitchFamily="18" charset="0"/>
                          </a:rPr>
                        </m:ctrlPr>
                      </m:sSubPr>
                      <m:e>
                        <m:r>
                          <a:rPr lang="en-US" sz="1400" i="1">
                            <a:solidFill>
                              <a:srgbClr val="E7E8E3">
                                <a:lumMod val="10000"/>
                              </a:srgbClr>
                            </a:solidFill>
                            <a:latin typeface="Cambria Math" panose="02040503050406030204" pitchFamily="18" charset="0"/>
                            <a:ea typeface="Times New Roman" panose="02020603050405020304" pitchFamily="18" charset="0"/>
                          </a:rPr>
                          <m:t>𝐾</m:t>
                        </m:r>
                      </m:e>
                      <m:sub>
                        <m:r>
                          <a:rPr lang="en-US" sz="1400" i="1">
                            <a:solidFill>
                              <a:srgbClr val="E7E8E3">
                                <a:lumMod val="10000"/>
                              </a:srgbClr>
                            </a:solidFill>
                            <a:latin typeface="Cambria Math" panose="02040503050406030204" pitchFamily="18" charset="0"/>
                            <a:ea typeface="Times New Roman" panose="02020603050405020304" pitchFamily="18" charset="0"/>
                          </a:rPr>
                          <m:t>𝑒</m:t>
                        </m:r>
                      </m:sub>
                    </m:sSub>
                  </m:oMath>
                </a14:m>
                <a:r>
                  <a:rPr lang="en-US" sz="1400" dirty="0">
                    <a:solidFill>
                      <a:srgbClr val="E7E8E3">
                        <a:lumMod val="10000"/>
                      </a:srgbClr>
                    </a:solidFill>
                    <a:latin typeface="Times New Roman" panose="02020603050405020304" pitchFamily="18" charset="0"/>
                    <a:ea typeface="Times New Roman" panose="02020603050405020304" pitchFamily="18" charset="0"/>
                  </a:rPr>
                  <a:t> </a:t>
                </a:r>
                <a:r>
                  <a:rPr lang="en-US" sz="1400" dirty="0">
                    <a:solidFill>
                      <a:srgbClr val="003249"/>
                    </a:solidFill>
                    <a:latin typeface="Times New Roman" panose="02020603050405020304" pitchFamily="18" charset="0"/>
                    <a:ea typeface="Times New Roman" panose="02020603050405020304" pitchFamily="18" charset="0"/>
                  </a:rPr>
                  <a:t>	</a:t>
                </a:r>
                <a:endParaRPr lang="it-IT" sz="1400" dirty="0">
                  <a:solidFill>
                    <a:srgbClr val="003249"/>
                  </a:solidFill>
                  <a:latin typeface="Times New Roman" panose="02020603050405020304" pitchFamily="18" charset="0"/>
                  <a:ea typeface="Times New Roman" panose="02020603050405020304" pitchFamily="18" charset="0"/>
                </a:endParaRPr>
              </a:p>
            </p:txBody>
          </p:sp>
        </mc:Choice>
        <mc:Fallback xmlns="">
          <p:sp>
            <p:nvSpPr>
              <p:cNvPr id="5" name="Rettangolo 4">
                <a:extLst>
                  <a:ext uri="{FF2B5EF4-FFF2-40B4-BE49-F238E27FC236}">
                    <a16:creationId xmlns:a16="http://schemas.microsoft.com/office/drawing/2014/main" id="{EB46D6A0-A69E-45FF-9233-B95BE0FD6457}"/>
                  </a:ext>
                </a:extLst>
              </p:cNvPr>
              <p:cNvSpPr>
                <a:spLocks noRot="1" noChangeAspect="1" noMove="1" noResize="1" noEditPoints="1" noAdjustHandles="1" noChangeArrowheads="1" noChangeShapeType="1" noTextEdit="1"/>
              </p:cNvSpPr>
              <p:nvPr/>
            </p:nvSpPr>
            <p:spPr>
              <a:xfrm>
                <a:off x="4271174" y="1267070"/>
                <a:ext cx="1680953" cy="700000"/>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ttangolo 5">
                <a:extLst>
                  <a:ext uri="{FF2B5EF4-FFF2-40B4-BE49-F238E27FC236}">
                    <a16:creationId xmlns:a16="http://schemas.microsoft.com/office/drawing/2014/main" id="{7396A882-C382-4C4A-9E10-C51B1BB52840}"/>
                  </a:ext>
                </a:extLst>
              </p:cNvPr>
              <p:cNvSpPr/>
              <p:nvPr/>
            </p:nvSpPr>
            <p:spPr>
              <a:xfrm>
                <a:off x="4202308" y="1725309"/>
                <a:ext cx="3697182" cy="307777"/>
              </a:xfrm>
              <a:prstGeom prst="rect">
                <a:avLst/>
              </a:prstGeom>
            </p:spPr>
            <p:txBody>
              <a:bodyPr wrap="square">
                <a:spAutoFit/>
              </a:bodyPr>
              <a:lstStyle/>
              <a:p>
                <a:pPr algn="just" eaLnBrk="0" fontAlgn="base" hangingPunct="0">
                  <a:spcBef>
                    <a:spcPct val="0"/>
                  </a:spcBef>
                  <a:spcAft>
                    <a:spcPct val="0"/>
                  </a:spcAft>
                  <a:buClr>
                    <a:srgbClr val="003249"/>
                  </a:buClr>
                  <a:buSzPts val="1100"/>
                </a:pPr>
                <a14:m>
                  <m:oMathPara xmlns:m="http://schemas.openxmlformats.org/officeDocument/2006/math">
                    <m:oMathParaPr>
                      <m:jc m:val="centerGroup"/>
                    </m:oMathParaPr>
                    <m:oMath xmlns:m="http://schemas.openxmlformats.org/officeDocument/2006/math">
                      <m:r>
                        <a:rPr lang="it-IT" sz="1400" i="1" dirty="0">
                          <a:solidFill>
                            <a:srgbClr val="E7E8E3">
                              <a:lumMod val="10000"/>
                            </a:srgbClr>
                          </a:solidFill>
                          <a:latin typeface="Cambria Math" panose="02040503050406030204" pitchFamily="18" charset="0"/>
                          <a:ea typeface="Trebuchet MS"/>
                          <a:cs typeface="Trebuchet MS"/>
                          <a:sym typeface="Trebuchet MS"/>
                        </a:rPr>
                        <m:t>𝑒</m:t>
                      </m:r>
                      <m:d>
                        <m:dPr>
                          <m:ctrlPr>
                            <a:rPr lang="it-IT" sz="1400" i="1" dirty="0">
                              <a:solidFill>
                                <a:srgbClr val="E7E8E3">
                                  <a:lumMod val="10000"/>
                                </a:srgbClr>
                              </a:solidFill>
                              <a:latin typeface="Cambria Math" panose="02040503050406030204" pitchFamily="18" charset="0"/>
                              <a:ea typeface="Trebuchet MS"/>
                              <a:cs typeface="Trebuchet MS"/>
                              <a:sym typeface="Trebuchet MS"/>
                            </a:rPr>
                          </m:ctrlPr>
                        </m:dPr>
                        <m:e>
                          <m:r>
                            <a:rPr lang="it-IT" sz="1400" i="1" dirty="0">
                              <a:solidFill>
                                <a:srgbClr val="E7E8E3">
                                  <a:lumMod val="10000"/>
                                </a:srgbClr>
                              </a:solidFill>
                              <a:latin typeface="Cambria Math" panose="02040503050406030204" pitchFamily="18" charset="0"/>
                              <a:ea typeface="Trebuchet MS"/>
                              <a:cs typeface="Trebuchet MS"/>
                              <a:sym typeface="Trebuchet MS"/>
                            </a:rPr>
                            <m:t>𝑡</m:t>
                          </m:r>
                        </m:e>
                      </m:d>
                      <m:r>
                        <a:rPr lang="it-IT" sz="1400" i="1" dirty="0">
                          <a:solidFill>
                            <a:srgbClr val="E7E8E3">
                              <a:lumMod val="10000"/>
                            </a:srgbClr>
                          </a:solidFill>
                          <a:latin typeface="Cambria Math" panose="02040503050406030204" pitchFamily="18" charset="0"/>
                          <a:ea typeface="Trebuchet MS"/>
                          <a:cs typeface="Trebuchet MS"/>
                          <a:sym typeface="Trebuchet MS"/>
                        </a:rPr>
                        <m:t>=</m:t>
                      </m:r>
                      <m:d>
                        <m:dPr>
                          <m:begChr m:val="["/>
                          <m:endChr m:val="]"/>
                          <m:ctrlPr>
                            <a:rPr lang="it-IT" sz="1400" b="1" i="1" dirty="0">
                              <a:solidFill>
                                <a:srgbClr val="EC1A2F"/>
                              </a:solidFill>
                              <a:latin typeface="Cambria Math" panose="02040503050406030204" pitchFamily="18" charset="0"/>
                              <a:ea typeface="Trebuchet MS"/>
                              <a:cs typeface="Trebuchet MS"/>
                              <a:sym typeface="Trebuchet MS"/>
                            </a:rPr>
                          </m:ctrlPr>
                        </m:dPr>
                        <m:e>
                          <m:r>
                            <a:rPr lang="it-IT" sz="1400" b="1" i="1" dirty="0">
                              <a:solidFill>
                                <a:srgbClr val="EC1A2F"/>
                              </a:solidFill>
                              <a:latin typeface="Cambria Math" panose="02040503050406030204" pitchFamily="18" charset="0"/>
                              <a:ea typeface="Trebuchet MS"/>
                              <a:cs typeface="Trebuchet MS"/>
                              <a:sym typeface="Trebuchet MS"/>
                            </a:rPr>
                            <m:t>𝒌</m:t>
                          </m:r>
                          <m:r>
                            <a:rPr lang="it-IT" sz="1400" b="1" i="1" baseline="-25000" dirty="0">
                              <a:solidFill>
                                <a:srgbClr val="EC1A2F"/>
                              </a:solidFill>
                              <a:latin typeface="Cambria Math" panose="02040503050406030204" pitchFamily="18" charset="0"/>
                              <a:ea typeface="Trebuchet MS"/>
                              <a:cs typeface="Trebuchet MS"/>
                              <a:sym typeface="Trebuchet MS"/>
                            </a:rPr>
                            <m:t>𝒔</m:t>
                          </m:r>
                          <m:r>
                            <a:rPr lang="it-IT" sz="1400" b="1" i="1" dirty="0">
                              <a:solidFill>
                                <a:srgbClr val="EC1A2F"/>
                              </a:solidFill>
                              <a:latin typeface="Cambria Math" panose="02040503050406030204" pitchFamily="18" charset="0"/>
                              <a:ea typeface="Trebuchet MS"/>
                              <a:cs typeface="Trebuchet MS"/>
                              <a:sym typeface="Trebuchet MS"/>
                            </a:rPr>
                            <m:t> ∗</m:t>
                          </m:r>
                          <m:r>
                            <a:rPr lang="it-IT" sz="1400" b="1" i="1" dirty="0">
                              <a:solidFill>
                                <a:srgbClr val="EC1A2F"/>
                              </a:solidFill>
                              <a:latin typeface="Cambria Math" panose="02040503050406030204" pitchFamily="18" charset="0"/>
                              <a:ea typeface="Trebuchet MS"/>
                              <a:cs typeface="Trebuchet MS"/>
                              <a:sym typeface="Trebuchet MS"/>
                            </a:rPr>
                            <m:t>𝒌𝒄𝒃</m:t>
                          </m:r>
                          <m:r>
                            <a:rPr lang="it-IT" sz="1400" b="1" i="1" dirty="0">
                              <a:solidFill>
                                <a:srgbClr val="EC1A2F"/>
                              </a:solidFill>
                              <a:latin typeface="Cambria Math" panose="02040503050406030204" pitchFamily="18" charset="0"/>
                              <a:ea typeface="Trebuchet MS"/>
                              <a:cs typeface="Trebuchet MS"/>
                              <a:sym typeface="Trebuchet MS"/>
                            </a:rPr>
                            <m:t>+</m:t>
                          </m:r>
                          <m:d>
                            <m:dPr>
                              <m:ctrlPr>
                                <a:rPr lang="it-IT" sz="1400" b="1" i="1" dirty="0">
                                  <a:solidFill>
                                    <a:srgbClr val="EC1A2F"/>
                                  </a:solidFill>
                                  <a:latin typeface="Cambria Math" panose="02040503050406030204" pitchFamily="18" charset="0"/>
                                  <a:ea typeface="Trebuchet MS"/>
                                  <a:cs typeface="Trebuchet MS"/>
                                  <a:sym typeface="Trebuchet MS"/>
                                </a:rPr>
                              </m:ctrlPr>
                            </m:dPr>
                            <m:e>
                              <m:r>
                                <a:rPr lang="it-IT" sz="1400" b="1" i="1" dirty="0">
                                  <a:solidFill>
                                    <a:srgbClr val="EC1A2F"/>
                                  </a:solidFill>
                                  <a:latin typeface="Cambria Math" panose="02040503050406030204" pitchFamily="18" charset="0"/>
                                  <a:ea typeface="Trebuchet MS"/>
                                  <a:cs typeface="Trebuchet MS"/>
                                  <a:sym typeface="Trebuchet MS"/>
                                </a:rPr>
                                <m:t>𝟏</m:t>
                              </m:r>
                              <m:r>
                                <a:rPr lang="it-IT" sz="1400" b="1" i="1" dirty="0">
                                  <a:solidFill>
                                    <a:srgbClr val="EC1A2F"/>
                                  </a:solidFill>
                                  <a:latin typeface="Cambria Math" panose="02040503050406030204" pitchFamily="18" charset="0"/>
                                  <a:ea typeface="Trebuchet MS"/>
                                  <a:cs typeface="Trebuchet MS"/>
                                  <a:sym typeface="Trebuchet MS"/>
                                </a:rPr>
                                <m:t> −</m:t>
                              </m:r>
                              <m:r>
                                <a:rPr lang="it-IT" sz="1400" b="1" i="1" dirty="0">
                                  <a:solidFill>
                                    <a:srgbClr val="EC1A2F"/>
                                  </a:solidFill>
                                  <a:latin typeface="Cambria Math" panose="02040503050406030204" pitchFamily="18" charset="0"/>
                                  <a:ea typeface="Trebuchet MS"/>
                                  <a:cs typeface="Trebuchet MS"/>
                                  <a:sym typeface="Trebuchet MS"/>
                                </a:rPr>
                                <m:t>𝒇𝒄</m:t>
                              </m:r>
                            </m:e>
                          </m:d>
                          <m:r>
                            <a:rPr lang="it-IT" sz="1400" b="1" i="1" dirty="0">
                              <a:solidFill>
                                <a:srgbClr val="EC1A2F"/>
                              </a:solidFill>
                              <a:latin typeface="Cambria Math" panose="02040503050406030204" pitchFamily="18" charset="0"/>
                              <a:ea typeface="Trebuchet MS"/>
                              <a:cs typeface="Trebuchet MS"/>
                              <a:sym typeface="Trebuchet MS"/>
                            </a:rPr>
                            <m:t>∗ </m:t>
                          </m:r>
                          <m:r>
                            <a:rPr lang="it-IT" sz="1400" b="1" i="1" dirty="0">
                              <a:solidFill>
                                <a:srgbClr val="EC1A2F"/>
                              </a:solidFill>
                              <a:latin typeface="Cambria Math" panose="02040503050406030204" pitchFamily="18" charset="0"/>
                              <a:ea typeface="Trebuchet MS"/>
                              <a:cs typeface="Trebuchet MS"/>
                              <a:sym typeface="Trebuchet MS"/>
                            </a:rPr>
                            <m:t>𝒌𝒆</m:t>
                          </m:r>
                        </m:e>
                      </m:d>
                      <m:r>
                        <a:rPr lang="it-IT" sz="1400" i="1" dirty="0">
                          <a:solidFill>
                            <a:srgbClr val="E7E8E3">
                              <a:lumMod val="10000"/>
                            </a:srgbClr>
                          </a:solidFill>
                          <a:latin typeface="Cambria Math" panose="02040503050406030204" pitchFamily="18" charset="0"/>
                          <a:ea typeface="Trebuchet MS"/>
                          <a:cs typeface="Trebuchet MS"/>
                          <a:sym typeface="Trebuchet MS"/>
                        </a:rPr>
                        <m:t>∗</m:t>
                      </m:r>
                      <m:sSub>
                        <m:sSubPr>
                          <m:ctrlPr>
                            <a:rPr lang="it-IT" sz="1400" b="1" i="1" smtClean="0">
                              <a:solidFill>
                                <a:srgbClr val="287A51"/>
                              </a:solidFill>
                              <a:latin typeface="Cambria Math" panose="02040503050406030204" pitchFamily="18" charset="0"/>
                            </a:rPr>
                          </m:ctrlPr>
                        </m:sSubPr>
                        <m:e>
                          <m:r>
                            <a:rPr lang="it-IT" sz="1400" b="1" i="1">
                              <a:solidFill>
                                <a:srgbClr val="287A51"/>
                              </a:solidFill>
                              <a:latin typeface="Cambria Math" panose="02040503050406030204" pitchFamily="18" charset="0"/>
                            </a:rPr>
                            <m:t>𝑬𝑻</m:t>
                          </m:r>
                        </m:e>
                        <m:sub>
                          <m:r>
                            <a:rPr lang="it-IT" sz="1400" b="1" i="1">
                              <a:solidFill>
                                <a:srgbClr val="287A51"/>
                              </a:solidFill>
                              <a:latin typeface="Cambria Math" panose="02040503050406030204" pitchFamily="18" charset="0"/>
                            </a:rPr>
                            <m:t>𝟎</m:t>
                          </m:r>
                        </m:sub>
                      </m:sSub>
                      <m:d>
                        <m:dPr>
                          <m:ctrlPr>
                            <a:rPr lang="it-IT" sz="1400" b="1" i="1">
                              <a:solidFill>
                                <a:srgbClr val="287A51"/>
                              </a:solidFill>
                              <a:latin typeface="Cambria Math" panose="02040503050406030204" pitchFamily="18" charset="0"/>
                            </a:rPr>
                          </m:ctrlPr>
                        </m:dPr>
                        <m:e>
                          <m:r>
                            <a:rPr lang="it-IT" sz="1400" b="1" i="1">
                              <a:solidFill>
                                <a:srgbClr val="287A51"/>
                              </a:solidFill>
                              <a:latin typeface="Cambria Math" panose="02040503050406030204" pitchFamily="18" charset="0"/>
                            </a:rPr>
                            <m:t>𝒕</m:t>
                          </m:r>
                        </m:e>
                      </m:d>
                    </m:oMath>
                  </m:oMathPara>
                </a14:m>
                <a:endParaRPr lang="it-IT" sz="1400" b="1" dirty="0">
                  <a:solidFill>
                    <a:srgbClr val="E7E8E3">
                      <a:lumMod val="10000"/>
                    </a:srgbClr>
                  </a:solidFill>
                  <a:latin typeface="Trebuchet MS"/>
                  <a:ea typeface="Trebuchet MS"/>
                  <a:cs typeface="Trebuchet MS"/>
                  <a:sym typeface="Trebuchet MS"/>
                </a:endParaRPr>
              </a:p>
            </p:txBody>
          </p:sp>
        </mc:Choice>
        <mc:Fallback xmlns="">
          <p:sp>
            <p:nvSpPr>
              <p:cNvPr id="6" name="Rettangolo 5">
                <a:extLst>
                  <a:ext uri="{FF2B5EF4-FFF2-40B4-BE49-F238E27FC236}">
                    <a16:creationId xmlns:a16="http://schemas.microsoft.com/office/drawing/2014/main" id="{7396A882-C382-4C4A-9E10-C51B1BB52840}"/>
                  </a:ext>
                </a:extLst>
              </p:cNvPr>
              <p:cNvSpPr>
                <a:spLocks noRot="1" noChangeAspect="1" noMove="1" noResize="1" noEditPoints="1" noAdjustHandles="1" noChangeArrowheads="1" noChangeShapeType="1" noTextEdit="1"/>
              </p:cNvSpPr>
              <p:nvPr/>
            </p:nvSpPr>
            <p:spPr>
              <a:xfrm>
                <a:off x="4202308" y="1725309"/>
                <a:ext cx="3697182" cy="307777"/>
              </a:xfrm>
              <a:prstGeom prst="rect">
                <a:avLst/>
              </a:prstGeom>
              <a:blipFill>
                <a:blip r:embed="rId7"/>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ttangolo 6">
                <a:extLst>
                  <a:ext uri="{FF2B5EF4-FFF2-40B4-BE49-F238E27FC236}">
                    <a16:creationId xmlns:a16="http://schemas.microsoft.com/office/drawing/2014/main" id="{2931011C-48D9-4DC7-BD1C-75C630592DF9}"/>
                  </a:ext>
                </a:extLst>
              </p:cNvPr>
              <p:cNvSpPr/>
              <p:nvPr/>
            </p:nvSpPr>
            <p:spPr>
              <a:xfrm>
                <a:off x="4206564" y="2512684"/>
                <a:ext cx="383888" cy="302840"/>
              </a:xfrm>
              <a:prstGeom prst="rect">
                <a:avLst/>
              </a:prstGeom>
            </p:spPr>
            <p:txBody>
              <a:bodyPr wrap="none">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r>
                        <a:rPr lang="it-IT" sz="1400" i="1" dirty="0">
                          <a:solidFill>
                            <a:srgbClr val="E7E8E3">
                              <a:lumMod val="10000"/>
                            </a:srgbClr>
                          </a:solidFill>
                          <a:latin typeface="Cambria Math" panose="02040503050406030204" pitchFamily="18" charset="0"/>
                          <a:ea typeface="Trebuchet MS"/>
                          <a:cs typeface="Trebuchet MS"/>
                          <a:sym typeface="Trebuchet MS"/>
                        </a:rPr>
                        <m:t>𝑘</m:t>
                      </m:r>
                      <m:r>
                        <a:rPr lang="it-IT" sz="1400" i="1" baseline="-25000" dirty="0">
                          <a:solidFill>
                            <a:srgbClr val="E7E8E3">
                              <a:lumMod val="10000"/>
                            </a:srgbClr>
                          </a:solidFill>
                          <a:latin typeface="Cambria Math" panose="02040503050406030204" pitchFamily="18" charset="0"/>
                          <a:ea typeface="Trebuchet MS"/>
                          <a:cs typeface="Trebuchet MS"/>
                          <a:sym typeface="Trebuchet MS"/>
                        </a:rPr>
                        <m:t>𝑠</m:t>
                      </m:r>
                    </m:oMath>
                  </m:oMathPara>
                </a14:m>
                <a:endParaRPr lang="it-IT" sz="2400" baseline="-25000" dirty="0">
                  <a:solidFill>
                    <a:srgbClr val="E7E8E3">
                      <a:lumMod val="10000"/>
                    </a:srgbClr>
                  </a:solidFill>
                  <a:latin typeface="Verdana" charset="0"/>
                  <a:ea typeface="MS PGothic" charset="-128"/>
                </a:endParaRPr>
              </a:p>
            </p:txBody>
          </p:sp>
        </mc:Choice>
        <mc:Fallback xmlns="">
          <p:sp>
            <p:nvSpPr>
              <p:cNvPr id="7" name="Rettangolo 6">
                <a:extLst>
                  <a:ext uri="{FF2B5EF4-FFF2-40B4-BE49-F238E27FC236}">
                    <a16:creationId xmlns:a16="http://schemas.microsoft.com/office/drawing/2014/main" id="{2931011C-48D9-4DC7-BD1C-75C630592DF9}"/>
                  </a:ext>
                </a:extLst>
              </p:cNvPr>
              <p:cNvSpPr>
                <a:spLocks noRot="1" noChangeAspect="1" noMove="1" noResize="1" noEditPoints="1" noAdjustHandles="1" noChangeArrowheads="1" noChangeShapeType="1" noTextEdit="1"/>
              </p:cNvSpPr>
              <p:nvPr/>
            </p:nvSpPr>
            <p:spPr>
              <a:xfrm>
                <a:off x="4206564" y="2512684"/>
                <a:ext cx="383888" cy="302840"/>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ttangolo 7">
                <a:extLst>
                  <a:ext uri="{FF2B5EF4-FFF2-40B4-BE49-F238E27FC236}">
                    <a16:creationId xmlns:a16="http://schemas.microsoft.com/office/drawing/2014/main" id="{6481731A-309D-447D-8B65-5175EFFB823E}"/>
                  </a:ext>
                </a:extLst>
              </p:cNvPr>
              <p:cNvSpPr/>
              <p:nvPr/>
            </p:nvSpPr>
            <p:spPr>
              <a:xfrm>
                <a:off x="4202308" y="2854629"/>
                <a:ext cx="448328" cy="302840"/>
              </a:xfrm>
              <a:prstGeom prst="rect">
                <a:avLst/>
              </a:prstGeom>
            </p:spPr>
            <p:txBody>
              <a:bodyPr wrap="none">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r>
                        <a:rPr lang="it-IT" sz="1400" i="1" dirty="0">
                          <a:solidFill>
                            <a:srgbClr val="E7E8E3">
                              <a:lumMod val="10000"/>
                            </a:srgbClr>
                          </a:solidFill>
                          <a:latin typeface="Cambria Math" panose="02040503050406030204" pitchFamily="18" charset="0"/>
                          <a:ea typeface="Trebuchet MS"/>
                          <a:cs typeface="Trebuchet MS"/>
                          <a:sym typeface="Trebuchet MS"/>
                        </a:rPr>
                        <m:t>𝑘</m:t>
                      </m:r>
                      <m:r>
                        <a:rPr lang="it-IT" sz="1400" i="1" baseline="-25000" dirty="0">
                          <a:solidFill>
                            <a:srgbClr val="E7E8E3">
                              <a:lumMod val="10000"/>
                            </a:srgbClr>
                          </a:solidFill>
                          <a:latin typeface="Cambria Math" panose="02040503050406030204" pitchFamily="18" charset="0"/>
                          <a:ea typeface="Trebuchet MS"/>
                          <a:cs typeface="Trebuchet MS"/>
                          <a:sym typeface="Trebuchet MS"/>
                        </a:rPr>
                        <m:t>𝑐𝑏</m:t>
                      </m:r>
                    </m:oMath>
                  </m:oMathPara>
                </a14:m>
                <a:endParaRPr lang="it-IT" sz="1400" baseline="-25000" dirty="0">
                  <a:solidFill>
                    <a:srgbClr val="003249"/>
                  </a:solidFill>
                  <a:latin typeface="Verdana" charset="0"/>
                  <a:ea typeface="MS PGothic" charset="-128"/>
                </a:endParaRPr>
              </a:p>
            </p:txBody>
          </p:sp>
        </mc:Choice>
        <mc:Fallback xmlns="">
          <p:sp>
            <p:nvSpPr>
              <p:cNvPr id="8" name="Rettangolo 7">
                <a:extLst>
                  <a:ext uri="{FF2B5EF4-FFF2-40B4-BE49-F238E27FC236}">
                    <a16:creationId xmlns:a16="http://schemas.microsoft.com/office/drawing/2014/main" id="{6481731A-309D-447D-8B65-5175EFFB823E}"/>
                  </a:ext>
                </a:extLst>
              </p:cNvPr>
              <p:cNvSpPr>
                <a:spLocks noRot="1" noChangeAspect="1" noMove="1" noResize="1" noEditPoints="1" noAdjustHandles="1" noChangeArrowheads="1" noChangeShapeType="1" noTextEdit="1"/>
              </p:cNvSpPr>
              <p:nvPr/>
            </p:nvSpPr>
            <p:spPr>
              <a:xfrm>
                <a:off x="4202308" y="2854629"/>
                <a:ext cx="448328" cy="302840"/>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ttangolo 8">
                <a:extLst>
                  <a:ext uri="{FF2B5EF4-FFF2-40B4-BE49-F238E27FC236}">
                    <a16:creationId xmlns:a16="http://schemas.microsoft.com/office/drawing/2014/main" id="{AE5264EF-1CF9-4B1D-A82D-A8DB88CE9946}"/>
                  </a:ext>
                </a:extLst>
              </p:cNvPr>
              <p:cNvSpPr/>
              <p:nvPr/>
            </p:nvSpPr>
            <p:spPr>
              <a:xfrm>
                <a:off x="4207847" y="3231884"/>
                <a:ext cx="382605" cy="302840"/>
              </a:xfrm>
              <a:prstGeom prst="rect">
                <a:avLst/>
              </a:prstGeom>
            </p:spPr>
            <p:txBody>
              <a:bodyPr wrap="none">
                <a:spAutoFit/>
              </a:bodyPr>
              <a:lstStyle/>
              <a:p>
                <a:pPr algn="just" eaLnBrk="0" fontAlgn="base" hangingPunct="0">
                  <a:spcBef>
                    <a:spcPct val="0"/>
                  </a:spcBef>
                  <a:spcAft>
                    <a:spcPct val="0"/>
                  </a:spcAft>
                  <a:buClr>
                    <a:srgbClr val="003249"/>
                  </a:buClr>
                  <a:buSzPts val="1100"/>
                </a:pPr>
                <a14:m>
                  <m:oMathPara xmlns:m="http://schemas.openxmlformats.org/officeDocument/2006/math">
                    <m:oMathParaPr>
                      <m:jc m:val="centerGroup"/>
                    </m:oMathParaPr>
                    <m:oMath xmlns:m="http://schemas.openxmlformats.org/officeDocument/2006/math">
                      <m:r>
                        <a:rPr lang="it-IT" sz="1400" i="1" dirty="0">
                          <a:solidFill>
                            <a:srgbClr val="E7E8E3">
                              <a:lumMod val="10000"/>
                            </a:srgbClr>
                          </a:solidFill>
                          <a:latin typeface="Cambria Math" panose="02040503050406030204" pitchFamily="18" charset="0"/>
                          <a:ea typeface="Trebuchet MS"/>
                          <a:cs typeface="Trebuchet MS"/>
                          <a:sym typeface="Trebuchet MS"/>
                        </a:rPr>
                        <m:t>𝑘</m:t>
                      </m:r>
                      <m:r>
                        <a:rPr lang="it-IT" sz="1400" i="1" baseline="-25000" dirty="0">
                          <a:solidFill>
                            <a:srgbClr val="E7E8E3">
                              <a:lumMod val="10000"/>
                            </a:srgbClr>
                          </a:solidFill>
                          <a:latin typeface="Cambria Math" panose="02040503050406030204" pitchFamily="18" charset="0"/>
                          <a:ea typeface="Trebuchet MS"/>
                          <a:cs typeface="Trebuchet MS"/>
                          <a:sym typeface="Trebuchet MS"/>
                        </a:rPr>
                        <m:t>𝑒</m:t>
                      </m:r>
                    </m:oMath>
                  </m:oMathPara>
                </a14:m>
                <a:endParaRPr lang="it-IT" sz="2400" baseline="-25000" dirty="0">
                  <a:solidFill>
                    <a:srgbClr val="E7E8E3">
                      <a:lumMod val="10000"/>
                    </a:srgbClr>
                  </a:solidFill>
                  <a:latin typeface="Trebuchet MS"/>
                  <a:ea typeface="Trebuchet MS"/>
                  <a:cs typeface="Trebuchet MS"/>
                  <a:sym typeface="Trebuchet MS"/>
                </a:endParaRPr>
              </a:p>
            </p:txBody>
          </p:sp>
        </mc:Choice>
        <mc:Fallback xmlns="">
          <p:sp>
            <p:nvSpPr>
              <p:cNvPr id="9" name="Rettangolo 8">
                <a:extLst>
                  <a:ext uri="{FF2B5EF4-FFF2-40B4-BE49-F238E27FC236}">
                    <a16:creationId xmlns:a16="http://schemas.microsoft.com/office/drawing/2014/main" id="{AE5264EF-1CF9-4B1D-A82D-A8DB88CE9946}"/>
                  </a:ext>
                </a:extLst>
              </p:cNvPr>
              <p:cNvSpPr>
                <a:spLocks noRot="1" noChangeAspect="1" noMove="1" noResize="1" noEditPoints="1" noAdjustHandles="1" noChangeArrowheads="1" noChangeShapeType="1" noTextEdit="1"/>
              </p:cNvSpPr>
              <p:nvPr/>
            </p:nvSpPr>
            <p:spPr>
              <a:xfrm>
                <a:off x="4207847" y="3231884"/>
                <a:ext cx="382605" cy="302840"/>
              </a:xfrm>
              <a:prstGeom prst="rect">
                <a:avLst/>
              </a:prstGeom>
              <a:blipFill>
                <a:blip r:embed="rId10"/>
                <a:stretch>
                  <a:fillRect/>
                </a:stretch>
              </a:blipFill>
            </p:spPr>
            <p:txBody>
              <a:bodyPr/>
              <a:lstStyle/>
              <a:p>
                <a:r>
                  <a:rPr lang="en-GB">
                    <a:noFill/>
                  </a:rPr>
                  <a:t> </a:t>
                </a:r>
              </a:p>
            </p:txBody>
          </p:sp>
        </mc:Fallback>
      </mc:AlternateContent>
      <p:sp>
        <p:nvSpPr>
          <p:cNvPr id="10" name="Rettangolo 9">
            <a:extLst>
              <a:ext uri="{FF2B5EF4-FFF2-40B4-BE49-F238E27FC236}">
                <a16:creationId xmlns:a16="http://schemas.microsoft.com/office/drawing/2014/main" id="{C7424F19-4618-4B1C-82D4-7F84DBBBDEB1}"/>
              </a:ext>
            </a:extLst>
          </p:cNvPr>
          <p:cNvSpPr/>
          <p:nvPr/>
        </p:nvSpPr>
        <p:spPr>
          <a:xfrm>
            <a:off x="4590452" y="2502605"/>
            <a:ext cx="2155890" cy="323165"/>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a:solidFill>
                  <a:srgbClr val="E7E8E3">
                    <a:lumMod val="10000"/>
                  </a:srgbClr>
                </a:solidFill>
                <a:latin typeface="Arial" panose="020B0604020202020204"/>
                <a:ea typeface="Trebuchet MS"/>
                <a:cs typeface="Trebuchet MS"/>
                <a:sym typeface="Trebuchet MS"/>
              </a:rPr>
              <a:t>Water stress </a:t>
            </a:r>
            <a:r>
              <a:rPr lang="it-IT" sz="1500" dirty="0" err="1">
                <a:solidFill>
                  <a:srgbClr val="E7E8E3">
                    <a:lumMod val="10000"/>
                  </a:srgbClr>
                </a:solidFill>
                <a:latin typeface="Arial" panose="020B0604020202020204"/>
                <a:ea typeface="Trebuchet MS"/>
                <a:cs typeface="Trebuchet MS"/>
                <a:sym typeface="Trebuchet MS"/>
              </a:rPr>
              <a:t>coefficient</a:t>
            </a:r>
            <a:endParaRPr lang="it-IT" sz="1500" dirty="0">
              <a:solidFill>
                <a:srgbClr val="E7E8E3">
                  <a:lumMod val="10000"/>
                </a:srgbClr>
              </a:solidFill>
              <a:latin typeface="Arial" panose="020B0604020202020204"/>
              <a:ea typeface="Trebuchet MS"/>
              <a:cs typeface="Trebuchet MS"/>
              <a:sym typeface="Trebuchet MS"/>
            </a:endParaRPr>
          </a:p>
        </p:txBody>
      </p:sp>
      <p:sp>
        <p:nvSpPr>
          <p:cNvPr id="11" name="Rettangolo 10">
            <a:extLst>
              <a:ext uri="{FF2B5EF4-FFF2-40B4-BE49-F238E27FC236}">
                <a16:creationId xmlns:a16="http://schemas.microsoft.com/office/drawing/2014/main" id="{B2C61BF5-A320-40F7-82C2-F7C04793E7B8}"/>
              </a:ext>
            </a:extLst>
          </p:cNvPr>
          <p:cNvSpPr/>
          <p:nvPr/>
        </p:nvSpPr>
        <p:spPr>
          <a:xfrm>
            <a:off x="4590452" y="2850633"/>
            <a:ext cx="2155890" cy="323165"/>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Basal</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crop</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coefficient</a:t>
            </a:r>
            <a:endParaRPr lang="it-IT" sz="1500" dirty="0">
              <a:solidFill>
                <a:srgbClr val="E7E8E3">
                  <a:lumMod val="10000"/>
                </a:srgbClr>
              </a:solidFill>
              <a:latin typeface="Arial" panose="020B0604020202020204"/>
              <a:ea typeface="Trebuchet MS"/>
              <a:cs typeface="Trebuchet MS"/>
              <a:sym typeface="Trebuchet MS"/>
            </a:endParaRPr>
          </a:p>
        </p:txBody>
      </p:sp>
      <p:sp>
        <p:nvSpPr>
          <p:cNvPr id="12" name="Rettangolo 11">
            <a:extLst>
              <a:ext uri="{FF2B5EF4-FFF2-40B4-BE49-F238E27FC236}">
                <a16:creationId xmlns:a16="http://schemas.microsoft.com/office/drawing/2014/main" id="{8ED74948-32AE-4506-88E6-D600A6FF4326}"/>
              </a:ext>
            </a:extLst>
          </p:cNvPr>
          <p:cNvSpPr/>
          <p:nvPr/>
        </p:nvSpPr>
        <p:spPr>
          <a:xfrm>
            <a:off x="4585715" y="3238207"/>
            <a:ext cx="2414525" cy="553998"/>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Coefficient</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linked</a:t>
            </a:r>
            <a:r>
              <a:rPr lang="it-IT" sz="1500" dirty="0">
                <a:solidFill>
                  <a:srgbClr val="E7E8E3">
                    <a:lumMod val="10000"/>
                  </a:srgbClr>
                </a:solidFill>
                <a:latin typeface="Arial" panose="020B0604020202020204"/>
                <a:ea typeface="Trebuchet MS"/>
                <a:cs typeface="Trebuchet MS"/>
                <a:sym typeface="Trebuchet MS"/>
              </a:rPr>
              <a:t> to the </a:t>
            </a:r>
            <a:r>
              <a:rPr lang="it-IT" sz="1500" dirty="0" err="1">
                <a:solidFill>
                  <a:srgbClr val="E7E8E3">
                    <a:lumMod val="10000"/>
                  </a:srgbClr>
                </a:solidFill>
                <a:latin typeface="Arial" panose="020B0604020202020204"/>
                <a:ea typeface="Trebuchet MS"/>
                <a:cs typeface="Trebuchet MS"/>
                <a:sym typeface="Trebuchet MS"/>
              </a:rPr>
              <a:t>evaporation</a:t>
            </a:r>
            <a:r>
              <a:rPr lang="it-IT" sz="1500" dirty="0">
                <a:solidFill>
                  <a:srgbClr val="E7E8E3">
                    <a:lumMod val="10000"/>
                  </a:srgbClr>
                </a:solidFill>
                <a:latin typeface="Arial" panose="020B0604020202020204"/>
                <a:ea typeface="Trebuchet MS"/>
                <a:cs typeface="Trebuchet MS"/>
                <a:sym typeface="Trebuchet MS"/>
              </a:rPr>
              <a:t> from bare </a:t>
            </a:r>
            <a:r>
              <a:rPr lang="it-IT" sz="1500" dirty="0" err="1">
                <a:solidFill>
                  <a:srgbClr val="E7E8E3">
                    <a:lumMod val="10000"/>
                  </a:srgbClr>
                </a:solidFill>
                <a:latin typeface="Arial" panose="020B0604020202020204"/>
                <a:ea typeface="Trebuchet MS"/>
                <a:cs typeface="Trebuchet MS"/>
                <a:sym typeface="Trebuchet MS"/>
              </a:rPr>
              <a:t>soil</a:t>
            </a:r>
            <a:endParaRPr lang="it-IT" sz="1500" dirty="0">
              <a:solidFill>
                <a:srgbClr val="E7E8E3">
                  <a:lumMod val="10000"/>
                </a:srgbClr>
              </a:solidFill>
              <a:latin typeface="Arial" panose="020B0604020202020204"/>
              <a:ea typeface="Trebuchet MS"/>
              <a:cs typeface="Trebuchet MS"/>
              <a:sym typeface="Trebuchet MS"/>
            </a:endParaRPr>
          </a:p>
        </p:txBody>
      </p:sp>
      <p:sp>
        <p:nvSpPr>
          <p:cNvPr id="13" name="Rettangolo 12">
            <a:extLst>
              <a:ext uri="{FF2B5EF4-FFF2-40B4-BE49-F238E27FC236}">
                <a16:creationId xmlns:a16="http://schemas.microsoft.com/office/drawing/2014/main" id="{D4EC7BA9-653B-4F82-AB47-C372743F3D2C}"/>
              </a:ext>
            </a:extLst>
          </p:cNvPr>
          <p:cNvSpPr/>
          <p:nvPr/>
        </p:nvSpPr>
        <p:spPr>
          <a:xfrm>
            <a:off x="215568" y="3808311"/>
            <a:ext cx="3210740" cy="353943"/>
          </a:xfrm>
          <a:prstGeom prst="rect">
            <a:avLst/>
          </a:prstGeom>
        </p:spPr>
        <p:txBody>
          <a:bodyPr wrap="square">
            <a:spAutoFit/>
          </a:bodyPr>
          <a:lstStyle/>
          <a:p>
            <a:pPr eaLnBrk="0" fontAlgn="base" hangingPunct="0">
              <a:spcBef>
                <a:spcPct val="0"/>
              </a:spcBef>
              <a:spcAft>
                <a:spcPct val="0"/>
              </a:spcAft>
            </a:pPr>
            <a:r>
              <a:rPr lang="it-IT" sz="1700" b="1" dirty="0" err="1">
                <a:solidFill>
                  <a:srgbClr val="287A51"/>
                </a:solidFill>
                <a:latin typeface="Arial" panose="020B0604020202020204"/>
                <a:ea typeface="MS PGothic" charset="-128"/>
              </a:rPr>
              <a:t>Proposed</a:t>
            </a:r>
            <a:r>
              <a:rPr lang="it-IT" sz="1700" b="1" dirty="0">
                <a:solidFill>
                  <a:srgbClr val="287A51"/>
                </a:solidFill>
                <a:latin typeface="Arial" panose="020B0604020202020204"/>
                <a:ea typeface="MS PGothic" charset="-128"/>
              </a:rPr>
              <a:t> </a:t>
            </a:r>
            <a:r>
              <a:rPr lang="it-IT" sz="1700" b="1" dirty="0" err="1">
                <a:solidFill>
                  <a:srgbClr val="287A51"/>
                </a:solidFill>
                <a:latin typeface="Arial" panose="020B0604020202020204"/>
                <a:ea typeface="MS PGothic" charset="-128"/>
              </a:rPr>
              <a:t>parametrizations</a:t>
            </a:r>
            <a:r>
              <a:rPr lang="it-IT" sz="1700" b="1" dirty="0">
                <a:solidFill>
                  <a:srgbClr val="287A51"/>
                </a:solidFill>
                <a:latin typeface="Arial" panose="020B0604020202020204"/>
                <a:ea typeface="MS PGothic" charset="-128"/>
              </a:rPr>
              <a:t>:</a:t>
            </a:r>
            <a:endParaRPr lang="en-GB" sz="1700" b="1" dirty="0">
              <a:solidFill>
                <a:srgbClr val="287A51"/>
              </a:solidFill>
              <a:latin typeface="Arial" panose="020B0604020202020204"/>
              <a:ea typeface="MS PGothic" charset="-128"/>
            </a:endParaRPr>
          </a:p>
        </p:txBody>
      </p:sp>
      <mc:AlternateContent xmlns:mc="http://schemas.openxmlformats.org/markup-compatibility/2006" xmlns:a14="http://schemas.microsoft.com/office/drawing/2010/main">
        <mc:Choice Requires="a14">
          <p:sp>
            <p:nvSpPr>
              <p:cNvPr id="14" name="Rettangolo 13">
                <a:extLst>
                  <a:ext uri="{FF2B5EF4-FFF2-40B4-BE49-F238E27FC236}">
                    <a16:creationId xmlns:a16="http://schemas.microsoft.com/office/drawing/2014/main" id="{D7995FC0-FAD0-46F8-BA12-2A30F21152BB}"/>
                  </a:ext>
                </a:extLst>
              </p:cNvPr>
              <p:cNvSpPr/>
              <p:nvPr/>
            </p:nvSpPr>
            <p:spPr>
              <a:xfrm>
                <a:off x="797182" y="4277179"/>
                <a:ext cx="892719" cy="902683"/>
              </a:xfrm>
              <a:prstGeom prst="rect">
                <a:avLst/>
              </a:prstGeom>
            </p:spPr>
            <p:txBody>
              <a:bodyPr wrap="square">
                <a:spAutoFit/>
              </a:bodyPr>
              <a:lstStyle/>
              <a:p>
                <a:pPr algn="just" eaLnBrk="0" fontAlgn="base" hangingPunct="0">
                  <a:spcBef>
                    <a:spcPct val="0"/>
                  </a:spcBef>
                  <a:spcAft>
                    <a:spcPct val="0"/>
                  </a:spcAft>
                  <a:buClr>
                    <a:srgbClr val="003249"/>
                  </a:buClr>
                  <a:buSzPts val="1100"/>
                </a:pPr>
                <a14:m>
                  <m:oMathPara xmlns:m="http://schemas.openxmlformats.org/officeDocument/2006/math">
                    <m:oMathParaPr>
                      <m:jc m:val="centerGroup"/>
                    </m:oMathParaPr>
                    <m:oMath xmlns:m="http://schemas.openxmlformats.org/officeDocument/2006/math">
                      <m:r>
                        <a:rPr lang="it-IT" sz="1400" i="1" dirty="0">
                          <a:solidFill>
                            <a:srgbClr val="E7E8E3">
                              <a:lumMod val="10000"/>
                            </a:srgbClr>
                          </a:solidFill>
                          <a:latin typeface="Cambria Math" panose="02040503050406030204" pitchFamily="18" charset="0"/>
                          <a:ea typeface="Trebuchet MS"/>
                          <a:cs typeface="Trebuchet MS"/>
                          <a:sym typeface="Trebuchet MS"/>
                        </a:rPr>
                        <m:t>𝑘</m:t>
                      </m:r>
                      <m:r>
                        <a:rPr lang="it-IT" sz="1400" i="1" baseline="-25000" dirty="0">
                          <a:solidFill>
                            <a:srgbClr val="E7E8E3">
                              <a:lumMod val="10000"/>
                            </a:srgbClr>
                          </a:solidFill>
                          <a:latin typeface="Cambria Math" panose="02040503050406030204" pitchFamily="18" charset="0"/>
                          <a:ea typeface="Trebuchet MS"/>
                          <a:cs typeface="Trebuchet MS"/>
                          <a:sym typeface="Trebuchet MS"/>
                        </a:rPr>
                        <m:t>𝑠</m:t>
                      </m:r>
                      <m:r>
                        <a:rPr lang="it-IT" sz="1400" i="1" dirty="0">
                          <a:solidFill>
                            <a:srgbClr val="E7E8E3">
                              <a:lumMod val="10000"/>
                            </a:srgbClr>
                          </a:solidFill>
                          <a:latin typeface="Cambria Math" panose="02040503050406030204" pitchFamily="18" charset="0"/>
                          <a:ea typeface="Trebuchet MS"/>
                          <a:cs typeface="Trebuchet MS"/>
                          <a:sym typeface="Trebuchet MS"/>
                        </a:rPr>
                        <m:t>=</m:t>
                      </m:r>
                      <m:f>
                        <m:fPr>
                          <m:ctrlPr>
                            <a:rPr lang="it-IT" sz="1400" i="1" dirty="0">
                              <a:solidFill>
                                <a:srgbClr val="E7E8E3">
                                  <a:lumMod val="10000"/>
                                </a:srgbClr>
                              </a:solidFill>
                              <a:latin typeface="Cambria Math" panose="02040503050406030204" pitchFamily="18" charset="0"/>
                              <a:ea typeface="Trebuchet MS"/>
                              <a:cs typeface="Trebuchet MS"/>
                              <a:sym typeface="Trebuchet MS"/>
                            </a:rPr>
                          </m:ctrlPr>
                        </m:fPr>
                        <m:num>
                          <m:r>
                            <a:rPr lang="it-IT" sz="1400" i="1" dirty="0">
                              <a:solidFill>
                                <a:srgbClr val="E7E8E3">
                                  <a:lumMod val="10000"/>
                                </a:srgbClr>
                              </a:solidFill>
                              <a:latin typeface="Cambria Math" panose="02040503050406030204" pitchFamily="18" charset="0"/>
                              <a:ea typeface="Trebuchet MS"/>
                              <a:cs typeface="Trebuchet MS"/>
                              <a:sym typeface="Trebuchet MS"/>
                            </a:rPr>
                            <m:t>𝑆𝑀</m:t>
                          </m:r>
                        </m:num>
                        <m:den>
                          <m:r>
                            <a:rPr lang="it-IT" sz="1400" i="1" dirty="0">
                              <a:solidFill>
                                <a:srgbClr val="E7E8E3">
                                  <a:lumMod val="10000"/>
                                </a:srgbClr>
                              </a:solidFill>
                              <a:latin typeface="Cambria Math" panose="02040503050406030204" pitchFamily="18" charset="0"/>
                              <a:ea typeface="Trebuchet MS"/>
                              <a:cs typeface="Trebuchet MS"/>
                              <a:sym typeface="Trebuchet MS"/>
                            </a:rPr>
                            <m:t>𝑝</m:t>
                          </m:r>
                        </m:den>
                      </m:f>
                    </m:oMath>
                  </m:oMathPara>
                </a14:m>
                <a:endParaRPr lang="it-IT" sz="1400" dirty="0">
                  <a:solidFill>
                    <a:srgbClr val="E7E8E3">
                      <a:lumMod val="10000"/>
                    </a:srgbClr>
                  </a:solidFill>
                  <a:latin typeface="Trebuchet MS"/>
                  <a:ea typeface="Trebuchet MS"/>
                  <a:cs typeface="Trebuchet MS"/>
                  <a:sym typeface="Trebuchet MS"/>
                </a:endParaRPr>
              </a:p>
              <a:p>
                <a:pPr algn="just" eaLnBrk="0" fontAlgn="base" hangingPunct="0">
                  <a:spcBef>
                    <a:spcPct val="0"/>
                  </a:spcBef>
                  <a:spcAft>
                    <a:spcPct val="0"/>
                  </a:spcAft>
                  <a:buClr>
                    <a:srgbClr val="003249"/>
                  </a:buClr>
                  <a:buSzPts val="1100"/>
                </a:pPr>
                <a:endParaRPr lang="it-IT" sz="2400" dirty="0">
                  <a:solidFill>
                    <a:srgbClr val="666666"/>
                  </a:solidFill>
                  <a:latin typeface="Trebuchet MS"/>
                  <a:ea typeface="Trebuchet MS"/>
                  <a:cs typeface="Trebuchet MS"/>
                  <a:sym typeface="Trebuchet MS"/>
                </a:endParaRPr>
              </a:p>
            </p:txBody>
          </p:sp>
        </mc:Choice>
        <mc:Fallback xmlns="">
          <p:sp>
            <p:nvSpPr>
              <p:cNvPr id="14" name="Rettangolo 13">
                <a:extLst>
                  <a:ext uri="{FF2B5EF4-FFF2-40B4-BE49-F238E27FC236}">
                    <a16:creationId xmlns:a16="http://schemas.microsoft.com/office/drawing/2014/main" id="{D7995FC0-FAD0-46F8-BA12-2A30F21152BB}"/>
                  </a:ext>
                </a:extLst>
              </p:cNvPr>
              <p:cNvSpPr>
                <a:spLocks noRot="1" noChangeAspect="1" noMove="1" noResize="1" noEditPoints="1" noAdjustHandles="1" noChangeArrowheads="1" noChangeShapeType="1" noTextEdit="1"/>
              </p:cNvSpPr>
              <p:nvPr/>
            </p:nvSpPr>
            <p:spPr>
              <a:xfrm>
                <a:off x="797182" y="4277179"/>
                <a:ext cx="892719" cy="902683"/>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ttangolo 14">
                <a:extLst>
                  <a:ext uri="{FF2B5EF4-FFF2-40B4-BE49-F238E27FC236}">
                    <a16:creationId xmlns:a16="http://schemas.microsoft.com/office/drawing/2014/main" id="{87D3DFA3-49D6-47DD-843E-71A43FED32D9}"/>
                  </a:ext>
                </a:extLst>
              </p:cNvPr>
              <p:cNvSpPr/>
              <p:nvPr/>
            </p:nvSpPr>
            <p:spPr>
              <a:xfrm>
                <a:off x="1756539" y="4389966"/>
                <a:ext cx="892719" cy="677108"/>
              </a:xfrm>
              <a:prstGeom prst="rect">
                <a:avLst/>
              </a:prstGeom>
            </p:spPr>
            <p:txBody>
              <a:bodyPr wrap="square">
                <a:spAutoFit/>
              </a:bodyPr>
              <a:lstStyle/>
              <a:p>
                <a:pPr algn="just" eaLnBrk="0" fontAlgn="base" hangingPunct="0">
                  <a:spcBef>
                    <a:spcPct val="0"/>
                  </a:spcBef>
                  <a:spcAft>
                    <a:spcPct val="0"/>
                  </a:spcAft>
                  <a:buClr>
                    <a:srgbClr val="003249"/>
                  </a:buClr>
                  <a:buSzPts val="1100"/>
                </a:pPr>
                <a14:m>
                  <m:oMathPara xmlns:m="http://schemas.openxmlformats.org/officeDocument/2006/math">
                    <m:oMathParaPr>
                      <m:jc m:val="centerGroup"/>
                    </m:oMathParaPr>
                    <m:oMath xmlns:m="http://schemas.openxmlformats.org/officeDocument/2006/math">
                      <m:r>
                        <a:rPr lang="it-IT" sz="1400" i="1" dirty="0">
                          <a:solidFill>
                            <a:srgbClr val="E7E8E3">
                              <a:lumMod val="10000"/>
                            </a:srgbClr>
                          </a:solidFill>
                          <a:latin typeface="Cambria Math" panose="02040503050406030204" pitchFamily="18" charset="0"/>
                          <a:ea typeface="Trebuchet MS"/>
                          <a:cs typeface="Trebuchet MS"/>
                          <a:sym typeface="Trebuchet MS"/>
                        </a:rPr>
                        <m:t>𝑆𝑀</m:t>
                      </m:r>
                      <m:r>
                        <a:rPr lang="it-IT" sz="1400" i="1" dirty="0">
                          <a:solidFill>
                            <a:srgbClr val="E7E8E3">
                              <a:lumMod val="10000"/>
                            </a:srgbClr>
                          </a:solidFill>
                          <a:latin typeface="Cambria Math" panose="02040503050406030204" pitchFamily="18" charset="0"/>
                          <a:ea typeface="Trebuchet MS"/>
                          <a:cs typeface="Trebuchet MS"/>
                          <a:sym typeface="Trebuchet MS"/>
                        </a:rPr>
                        <m:t>≤</m:t>
                      </m:r>
                      <m:r>
                        <a:rPr lang="it-IT" sz="1400" i="1" dirty="0">
                          <a:solidFill>
                            <a:srgbClr val="E7E8E3">
                              <a:lumMod val="10000"/>
                            </a:srgbClr>
                          </a:solidFill>
                          <a:latin typeface="Cambria Math" panose="02040503050406030204" pitchFamily="18" charset="0"/>
                          <a:ea typeface="Trebuchet MS"/>
                          <a:cs typeface="Trebuchet MS"/>
                          <a:sym typeface="Trebuchet MS"/>
                        </a:rPr>
                        <m:t>𝑝</m:t>
                      </m:r>
                    </m:oMath>
                  </m:oMathPara>
                </a14:m>
                <a:endParaRPr lang="it-IT" sz="1400" dirty="0">
                  <a:solidFill>
                    <a:srgbClr val="E7E8E3">
                      <a:lumMod val="10000"/>
                    </a:srgbClr>
                  </a:solidFill>
                  <a:latin typeface="Trebuchet MS"/>
                  <a:ea typeface="Trebuchet MS"/>
                  <a:cs typeface="Trebuchet MS"/>
                  <a:sym typeface="Trebuchet MS"/>
                </a:endParaRPr>
              </a:p>
              <a:p>
                <a:pPr algn="just" eaLnBrk="0" fontAlgn="base" hangingPunct="0">
                  <a:spcBef>
                    <a:spcPct val="0"/>
                  </a:spcBef>
                  <a:spcAft>
                    <a:spcPct val="0"/>
                  </a:spcAft>
                  <a:buClr>
                    <a:srgbClr val="003249"/>
                  </a:buClr>
                  <a:buSzPts val="1100"/>
                </a:pPr>
                <a:endParaRPr lang="it-IT" sz="2400" dirty="0">
                  <a:solidFill>
                    <a:srgbClr val="666666"/>
                  </a:solidFill>
                  <a:latin typeface="Trebuchet MS"/>
                  <a:ea typeface="Trebuchet MS"/>
                  <a:cs typeface="Trebuchet MS"/>
                  <a:sym typeface="Trebuchet MS"/>
                </a:endParaRPr>
              </a:p>
            </p:txBody>
          </p:sp>
        </mc:Choice>
        <mc:Fallback xmlns="">
          <p:sp>
            <p:nvSpPr>
              <p:cNvPr id="15" name="Rettangolo 14">
                <a:extLst>
                  <a:ext uri="{FF2B5EF4-FFF2-40B4-BE49-F238E27FC236}">
                    <a16:creationId xmlns:a16="http://schemas.microsoft.com/office/drawing/2014/main" id="{87D3DFA3-49D6-47DD-843E-71A43FED32D9}"/>
                  </a:ext>
                </a:extLst>
              </p:cNvPr>
              <p:cNvSpPr>
                <a:spLocks noRot="1" noChangeAspect="1" noMove="1" noResize="1" noEditPoints="1" noAdjustHandles="1" noChangeArrowheads="1" noChangeShapeType="1" noTextEdit="1"/>
              </p:cNvSpPr>
              <p:nvPr/>
            </p:nvSpPr>
            <p:spPr>
              <a:xfrm>
                <a:off x="1756539" y="4389966"/>
                <a:ext cx="892719" cy="677108"/>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ttangolo 16">
                <a:extLst>
                  <a:ext uri="{FF2B5EF4-FFF2-40B4-BE49-F238E27FC236}">
                    <a16:creationId xmlns:a16="http://schemas.microsoft.com/office/drawing/2014/main" id="{AC803B85-6176-41FE-9503-8C5A079D4571}"/>
                  </a:ext>
                </a:extLst>
              </p:cNvPr>
              <p:cNvSpPr/>
              <p:nvPr/>
            </p:nvSpPr>
            <p:spPr>
              <a:xfrm>
                <a:off x="1756538" y="4884132"/>
                <a:ext cx="892719" cy="677108"/>
              </a:xfrm>
              <a:prstGeom prst="rect">
                <a:avLst/>
              </a:prstGeom>
            </p:spPr>
            <p:txBody>
              <a:bodyPr wrap="square">
                <a:spAutoFit/>
              </a:bodyPr>
              <a:lstStyle/>
              <a:p>
                <a:pPr algn="just" eaLnBrk="0" fontAlgn="base" hangingPunct="0">
                  <a:spcBef>
                    <a:spcPct val="0"/>
                  </a:spcBef>
                  <a:spcAft>
                    <a:spcPct val="0"/>
                  </a:spcAft>
                  <a:buClr>
                    <a:srgbClr val="003249"/>
                  </a:buClr>
                  <a:buSzPts val="1100"/>
                </a:pPr>
                <a14:m>
                  <m:oMathPara xmlns:m="http://schemas.openxmlformats.org/officeDocument/2006/math">
                    <m:oMathParaPr>
                      <m:jc m:val="centerGroup"/>
                    </m:oMathParaPr>
                    <m:oMath xmlns:m="http://schemas.openxmlformats.org/officeDocument/2006/math">
                      <m:r>
                        <a:rPr lang="it-IT" sz="1400" i="1" dirty="0">
                          <a:solidFill>
                            <a:srgbClr val="E7E8E3">
                              <a:lumMod val="10000"/>
                            </a:srgbClr>
                          </a:solidFill>
                          <a:latin typeface="Cambria Math" panose="02040503050406030204" pitchFamily="18" charset="0"/>
                          <a:ea typeface="Trebuchet MS"/>
                          <a:cs typeface="Trebuchet MS"/>
                          <a:sym typeface="Trebuchet MS"/>
                        </a:rPr>
                        <m:t>𝑆𝑀</m:t>
                      </m:r>
                      <m:r>
                        <a:rPr lang="it-IT" sz="1400" i="1" dirty="0">
                          <a:solidFill>
                            <a:srgbClr val="E7E8E3">
                              <a:lumMod val="10000"/>
                            </a:srgbClr>
                          </a:solidFill>
                          <a:latin typeface="Cambria Math" panose="02040503050406030204" pitchFamily="18" charset="0"/>
                          <a:ea typeface="Trebuchet MS"/>
                          <a:cs typeface="Trebuchet MS"/>
                          <a:sym typeface="Trebuchet MS"/>
                        </a:rPr>
                        <m:t>&gt;</m:t>
                      </m:r>
                      <m:r>
                        <a:rPr lang="it-IT" sz="1400" i="1" dirty="0">
                          <a:solidFill>
                            <a:srgbClr val="E7E8E3">
                              <a:lumMod val="10000"/>
                            </a:srgbClr>
                          </a:solidFill>
                          <a:latin typeface="Cambria Math" panose="02040503050406030204" pitchFamily="18" charset="0"/>
                          <a:ea typeface="Trebuchet MS"/>
                          <a:cs typeface="Trebuchet MS"/>
                          <a:sym typeface="Trebuchet MS"/>
                        </a:rPr>
                        <m:t>𝑝</m:t>
                      </m:r>
                    </m:oMath>
                  </m:oMathPara>
                </a14:m>
                <a:endParaRPr lang="it-IT" sz="1400" dirty="0">
                  <a:solidFill>
                    <a:srgbClr val="E7E8E3">
                      <a:lumMod val="10000"/>
                    </a:srgbClr>
                  </a:solidFill>
                  <a:latin typeface="Trebuchet MS"/>
                  <a:ea typeface="Trebuchet MS"/>
                  <a:cs typeface="Trebuchet MS"/>
                  <a:sym typeface="Trebuchet MS"/>
                </a:endParaRPr>
              </a:p>
              <a:p>
                <a:pPr algn="just" eaLnBrk="0" fontAlgn="base" hangingPunct="0">
                  <a:spcBef>
                    <a:spcPct val="0"/>
                  </a:spcBef>
                  <a:spcAft>
                    <a:spcPct val="0"/>
                  </a:spcAft>
                  <a:buClr>
                    <a:srgbClr val="003249"/>
                  </a:buClr>
                  <a:buSzPts val="1100"/>
                </a:pPr>
                <a:endParaRPr lang="it-IT" sz="2400" dirty="0">
                  <a:solidFill>
                    <a:srgbClr val="666666"/>
                  </a:solidFill>
                  <a:latin typeface="Trebuchet MS"/>
                  <a:ea typeface="Trebuchet MS"/>
                  <a:cs typeface="Trebuchet MS"/>
                  <a:sym typeface="Trebuchet MS"/>
                </a:endParaRPr>
              </a:p>
            </p:txBody>
          </p:sp>
        </mc:Choice>
        <mc:Fallback xmlns="">
          <p:sp>
            <p:nvSpPr>
              <p:cNvPr id="17" name="Rettangolo 16">
                <a:extLst>
                  <a:ext uri="{FF2B5EF4-FFF2-40B4-BE49-F238E27FC236}">
                    <a16:creationId xmlns:a16="http://schemas.microsoft.com/office/drawing/2014/main" id="{AC803B85-6176-41FE-9503-8C5A079D4571}"/>
                  </a:ext>
                </a:extLst>
              </p:cNvPr>
              <p:cNvSpPr>
                <a:spLocks noRot="1" noChangeAspect="1" noMove="1" noResize="1" noEditPoints="1" noAdjustHandles="1" noChangeArrowheads="1" noChangeShapeType="1" noTextEdit="1"/>
              </p:cNvSpPr>
              <p:nvPr/>
            </p:nvSpPr>
            <p:spPr>
              <a:xfrm>
                <a:off x="1756538" y="4884132"/>
                <a:ext cx="892719" cy="677108"/>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Rettangolo 17">
                <a:extLst>
                  <a:ext uri="{FF2B5EF4-FFF2-40B4-BE49-F238E27FC236}">
                    <a16:creationId xmlns:a16="http://schemas.microsoft.com/office/drawing/2014/main" id="{8564C7D3-FDF6-40CF-BBAF-0A05CDB9F4F6}"/>
                  </a:ext>
                </a:extLst>
              </p:cNvPr>
              <p:cNvSpPr/>
              <p:nvPr/>
            </p:nvSpPr>
            <p:spPr>
              <a:xfrm>
                <a:off x="2649257" y="4637049"/>
                <a:ext cx="892719" cy="307777"/>
              </a:xfrm>
              <a:prstGeom prst="rect">
                <a:avLst/>
              </a:prstGeom>
            </p:spPr>
            <p:txBody>
              <a:bodyPr wrap="square">
                <a:spAutoFit/>
              </a:bodyPr>
              <a:lstStyle/>
              <a:p>
                <a:pPr algn="just" eaLnBrk="0" fontAlgn="base" hangingPunct="0">
                  <a:spcBef>
                    <a:spcPct val="0"/>
                  </a:spcBef>
                  <a:spcAft>
                    <a:spcPct val="0"/>
                  </a:spcAft>
                  <a:buClr>
                    <a:srgbClr val="003249"/>
                  </a:buClr>
                  <a:buSzPts val="1100"/>
                </a:pPr>
                <a14:m>
                  <m:oMathPara xmlns:m="http://schemas.openxmlformats.org/officeDocument/2006/math">
                    <m:oMathParaPr>
                      <m:jc m:val="centerGroup"/>
                    </m:oMathParaPr>
                    <m:oMath xmlns:m="http://schemas.openxmlformats.org/officeDocument/2006/math">
                      <m:r>
                        <a:rPr lang="it-IT" sz="1400" i="1" dirty="0">
                          <a:solidFill>
                            <a:srgbClr val="E7E8E3">
                              <a:lumMod val="10000"/>
                            </a:srgbClr>
                          </a:solidFill>
                          <a:latin typeface="Cambria Math" panose="02040503050406030204" pitchFamily="18" charset="0"/>
                          <a:ea typeface="Trebuchet MS"/>
                          <a:cs typeface="Trebuchet MS"/>
                          <a:sym typeface="Trebuchet MS"/>
                        </a:rPr>
                        <m:t>𝑝</m:t>
                      </m:r>
                      <m:r>
                        <a:rPr lang="it-IT" sz="1400" i="1" dirty="0">
                          <a:solidFill>
                            <a:srgbClr val="E7E8E3">
                              <a:lumMod val="10000"/>
                            </a:srgbClr>
                          </a:solidFill>
                          <a:latin typeface="Cambria Math" panose="02040503050406030204" pitchFamily="18" charset="0"/>
                          <a:ea typeface="Trebuchet MS"/>
                          <a:cs typeface="Trebuchet MS"/>
                          <a:sym typeface="Trebuchet MS"/>
                        </a:rPr>
                        <m:t>=0.4</m:t>
                      </m:r>
                      <m:r>
                        <a:rPr lang="it-IT" sz="1400" dirty="0">
                          <a:solidFill>
                            <a:srgbClr val="E7E8E3">
                              <a:lumMod val="10000"/>
                            </a:srgbClr>
                          </a:solidFill>
                          <a:latin typeface="Cambria Math" panose="02040503050406030204" pitchFamily="18" charset="0"/>
                          <a:ea typeface="Trebuchet MS"/>
                          <a:cs typeface="Trebuchet MS"/>
                          <a:sym typeface="Trebuchet MS"/>
                        </a:rPr>
                        <m:t>5</m:t>
                      </m:r>
                    </m:oMath>
                  </m:oMathPara>
                </a14:m>
                <a:endParaRPr lang="it-IT" sz="1400" dirty="0">
                  <a:solidFill>
                    <a:srgbClr val="E7E8E3">
                      <a:lumMod val="10000"/>
                    </a:srgbClr>
                  </a:solidFill>
                  <a:latin typeface="Trebuchet MS"/>
                  <a:ea typeface="Trebuchet MS"/>
                  <a:cs typeface="Trebuchet MS"/>
                  <a:sym typeface="Trebuchet MS"/>
                </a:endParaRPr>
              </a:p>
            </p:txBody>
          </p:sp>
        </mc:Choice>
        <mc:Fallback xmlns="">
          <p:sp>
            <p:nvSpPr>
              <p:cNvPr id="18" name="Rettangolo 17">
                <a:extLst>
                  <a:ext uri="{FF2B5EF4-FFF2-40B4-BE49-F238E27FC236}">
                    <a16:creationId xmlns:a16="http://schemas.microsoft.com/office/drawing/2014/main" id="{8564C7D3-FDF6-40CF-BBAF-0A05CDB9F4F6}"/>
                  </a:ext>
                </a:extLst>
              </p:cNvPr>
              <p:cNvSpPr>
                <a:spLocks noRot="1" noChangeAspect="1" noMove="1" noResize="1" noEditPoints="1" noAdjustHandles="1" noChangeArrowheads="1" noChangeShapeType="1" noTextEdit="1"/>
              </p:cNvSpPr>
              <p:nvPr/>
            </p:nvSpPr>
            <p:spPr>
              <a:xfrm>
                <a:off x="2649257" y="4637049"/>
                <a:ext cx="892719" cy="307777"/>
              </a:xfrm>
              <a:prstGeom prst="rect">
                <a:avLst/>
              </a:prstGeom>
              <a:blipFill>
                <a:blip r:embed="rId14"/>
                <a:stretch>
                  <a:fillRect b="-4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Rettangolo 18">
                <a:extLst>
                  <a:ext uri="{FF2B5EF4-FFF2-40B4-BE49-F238E27FC236}">
                    <a16:creationId xmlns:a16="http://schemas.microsoft.com/office/drawing/2014/main" id="{62F8A106-3EF0-4EF1-ACC4-F011BE235617}"/>
                  </a:ext>
                </a:extLst>
              </p:cNvPr>
              <p:cNvSpPr/>
              <p:nvPr/>
            </p:nvSpPr>
            <p:spPr>
              <a:xfrm>
                <a:off x="-86642" y="5449975"/>
                <a:ext cx="892719" cy="672172"/>
              </a:xfrm>
              <a:prstGeom prst="rect">
                <a:avLst/>
              </a:prstGeom>
            </p:spPr>
            <p:txBody>
              <a:bodyPr wrap="square">
                <a:spAutoFit/>
              </a:bodyPr>
              <a:lstStyle/>
              <a:p>
                <a:pPr algn="just" eaLnBrk="0" fontAlgn="base" hangingPunct="0">
                  <a:spcBef>
                    <a:spcPct val="0"/>
                  </a:spcBef>
                  <a:spcAft>
                    <a:spcPct val="0"/>
                  </a:spcAft>
                  <a:buClr>
                    <a:srgbClr val="003249"/>
                  </a:buClr>
                  <a:buSzPts val="1100"/>
                </a:pPr>
                <a14:m>
                  <m:oMathPara xmlns:m="http://schemas.openxmlformats.org/officeDocument/2006/math">
                    <m:oMathParaPr>
                      <m:jc m:val="centerGroup"/>
                    </m:oMathParaPr>
                    <m:oMath xmlns:m="http://schemas.openxmlformats.org/officeDocument/2006/math">
                      <m:r>
                        <a:rPr lang="it-IT" sz="1400" b="1" i="1" dirty="0">
                          <a:solidFill>
                            <a:srgbClr val="EC1A2F"/>
                          </a:solidFill>
                          <a:latin typeface="Cambria Math" panose="02040503050406030204" pitchFamily="18" charset="0"/>
                          <a:ea typeface="Trebuchet MS"/>
                          <a:cs typeface="Trebuchet MS"/>
                          <a:sym typeface="Trebuchet MS"/>
                        </a:rPr>
                        <m:t>𝒌</m:t>
                      </m:r>
                      <m:r>
                        <a:rPr lang="it-IT" sz="1400" b="1" i="1" baseline="-25000" dirty="0">
                          <a:solidFill>
                            <a:srgbClr val="EC1A2F"/>
                          </a:solidFill>
                          <a:latin typeface="Cambria Math" panose="02040503050406030204" pitchFamily="18" charset="0"/>
                          <a:ea typeface="Trebuchet MS"/>
                          <a:cs typeface="Trebuchet MS"/>
                          <a:sym typeface="Trebuchet MS"/>
                        </a:rPr>
                        <m:t>𝒄𝒃</m:t>
                      </m:r>
                    </m:oMath>
                  </m:oMathPara>
                </a14:m>
                <a:endParaRPr lang="it-IT" sz="1400" b="1" i="1" baseline="-25000" dirty="0">
                  <a:solidFill>
                    <a:srgbClr val="003249"/>
                  </a:solidFill>
                  <a:latin typeface="Trebuchet MS"/>
                  <a:ea typeface="Trebuchet MS"/>
                  <a:cs typeface="Trebuchet MS"/>
                  <a:sym typeface="Trebuchet MS"/>
                </a:endParaRPr>
              </a:p>
              <a:p>
                <a:pPr algn="just" eaLnBrk="0" fontAlgn="base" hangingPunct="0">
                  <a:spcBef>
                    <a:spcPct val="0"/>
                  </a:spcBef>
                  <a:spcAft>
                    <a:spcPct val="0"/>
                  </a:spcAft>
                  <a:buClr>
                    <a:srgbClr val="003249"/>
                  </a:buClr>
                  <a:buSzPts val="1100"/>
                </a:pPr>
                <a:endParaRPr lang="it-IT" sz="2400" dirty="0">
                  <a:solidFill>
                    <a:srgbClr val="666666"/>
                  </a:solidFill>
                  <a:latin typeface="Trebuchet MS"/>
                  <a:ea typeface="Trebuchet MS"/>
                  <a:cs typeface="Trebuchet MS"/>
                  <a:sym typeface="Trebuchet MS"/>
                </a:endParaRPr>
              </a:p>
            </p:txBody>
          </p:sp>
        </mc:Choice>
        <mc:Fallback xmlns="">
          <p:sp>
            <p:nvSpPr>
              <p:cNvPr id="19" name="Rettangolo 18">
                <a:extLst>
                  <a:ext uri="{FF2B5EF4-FFF2-40B4-BE49-F238E27FC236}">
                    <a16:creationId xmlns:a16="http://schemas.microsoft.com/office/drawing/2014/main" id="{62F8A106-3EF0-4EF1-ACC4-F011BE235617}"/>
                  </a:ext>
                </a:extLst>
              </p:cNvPr>
              <p:cNvSpPr>
                <a:spLocks noRot="1" noChangeAspect="1" noMove="1" noResize="1" noEditPoints="1" noAdjustHandles="1" noChangeArrowheads="1" noChangeShapeType="1" noTextEdit="1"/>
              </p:cNvSpPr>
              <p:nvPr/>
            </p:nvSpPr>
            <p:spPr>
              <a:xfrm>
                <a:off x="-86642" y="5449975"/>
                <a:ext cx="892719" cy="672172"/>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Rettangolo 19">
                <a:extLst>
                  <a:ext uri="{FF2B5EF4-FFF2-40B4-BE49-F238E27FC236}">
                    <a16:creationId xmlns:a16="http://schemas.microsoft.com/office/drawing/2014/main" id="{B2DA9B8F-AAB2-4A92-8951-974CA427E83E}"/>
                  </a:ext>
                </a:extLst>
              </p:cNvPr>
              <p:cNvSpPr/>
              <p:nvPr/>
            </p:nvSpPr>
            <p:spPr>
              <a:xfrm>
                <a:off x="645166" y="5836500"/>
                <a:ext cx="1317220" cy="302840"/>
              </a:xfrm>
              <a:prstGeom prst="rect">
                <a:avLst/>
              </a:prstGeom>
            </p:spPr>
            <p:txBody>
              <a:bodyPr wrap="none">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d>
                        <m:dPr>
                          <m:ctrlPr>
                            <a:rPr lang="it-IT" sz="1400" i="1" dirty="0">
                              <a:solidFill>
                                <a:srgbClr val="E7E8E3">
                                  <a:lumMod val="10000"/>
                                </a:srgbClr>
                              </a:solidFill>
                              <a:latin typeface="Cambria Math" panose="02040503050406030204" pitchFamily="18" charset="0"/>
                              <a:ea typeface="Trebuchet MS"/>
                              <a:cs typeface="Trebuchet MS"/>
                              <a:sym typeface="Trebuchet MS"/>
                            </a:rPr>
                          </m:ctrlPr>
                        </m:dPr>
                        <m:e>
                          <m:r>
                            <a:rPr lang="it-IT" sz="1400" i="1" dirty="0">
                              <a:solidFill>
                                <a:srgbClr val="E7E8E3">
                                  <a:lumMod val="10000"/>
                                </a:srgbClr>
                              </a:solidFill>
                              <a:latin typeface="Cambria Math" panose="02040503050406030204" pitchFamily="18" charset="0"/>
                              <a:ea typeface="Trebuchet MS"/>
                              <a:cs typeface="Trebuchet MS"/>
                              <a:sym typeface="Trebuchet MS"/>
                            </a:rPr>
                            <m:t>1 −</m:t>
                          </m:r>
                          <m:r>
                            <a:rPr lang="it-IT" sz="1400" b="1" i="1" dirty="0" smtClean="0">
                              <a:solidFill>
                                <a:srgbClr val="287A51"/>
                              </a:solidFill>
                              <a:latin typeface="Cambria Math" panose="02040503050406030204" pitchFamily="18" charset="0"/>
                              <a:ea typeface="Trebuchet MS"/>
                              <a:cs typeface="Trebuchet MS"/>
                              <a:sym typeface="Trebuchet MS"/>
                            </a:rPr>
                            <m:t>𝒇𝒄</m:t>
                          </m:r>
                        </m:e>
                      </m:d>
                      <m:r>
                        <a:rPr lang="it-IT" sz="1400" i="1" dirty="0">
                          <a:solidFill>
                            <a:srgbClr val="E7E8E3">
                              <a:lumMod val="10000"/>
                            </a:srgbClr>
                          </a:solidFill>
                          <a:latin typeface="Cambria Math" panose="02040503050406030204" pitchFamily="18" charset="0"/>
                          <a:ea typeface="Trebuchet MS"/>
                          <a:cs typeface="Trebuchet MS"/>
                          <a:sym typeface="Trebuchet MS"/>
                        </a:rPr>
                        <m:t>∗ </m:t>
                      </m:r>
                      <m:r>
                        <a:rPr lang="it-IT" sz="1400" i="1" dirty="0">
                          <a:solidFill>
                            <a:srgbClr val="E7E8E3">
                              <a:lumMod val="10000"/>
                            </a:srgbClr>
                          </a:solidFill>
                          <a:latin typeface="Cambria Math" panose="02040503050406030204" pitchFamily="18" charset="0"/>
                          <a:ea typeface="Trebuchet MS"/>
                          <a:cs typeface="Trebuchet MS"/>
                          <a:sym typeface="Trebuchet MS"/>
                        </a:rPr>
                        <m:t>𝑘𝑒</m:t>
                      </m:r>
                    </m:oMath>
                  </m:oMathPara>
                </a14:m>
                <a:endParaRPr lang="it-IT" sz="1400" baseline="-25000" dirty="0">
                  <a:solidFill>
                    <a:srgbClr val="E7E8E3">
                      <a:lumMod val="10000"/>
                    </a:srgbClr>
                  </a:solidFill>
                  <a:latin typeface="Verdana" charset="0"/>
                  <a:ea typeface="MS PGothic" charset="-128"/>
                </a:endParaRPr>
              </a:p>
            </p:txBody>
          </p:sp>
        </mc:Choice>
        <mc:Fallback xmlns="">
          <p:sp>
            <p:nvSpPr>
              <p:cNvPr id="20" name="Rettangolo 19">
                <a:extLst>
                  <a:ext uri="{FF2B5EF4-FFF2-40B4-BE49-F238E27FC236}">
                    <a16:creationId xmlns:a16="http://schemas.microsoft.com/office/drawing/2014/main" id="{B2DA9B8F-AAB2-4A92-8951-974CA427E83E}"/>
                  </a:ext>
                </a:extLst>
              </p:cNvPr>
              <p:cNvSpPr>
                <a:spLocks noRot="1" noChangeAspect="1" noMove="1" noResize="1" noEditPoints="1" noAdjustHandles="1" noChangeArrowheads="1" noChangeShapeType="1" noTextEdit="1"/>
              </p:cNvSpPr>
              <p:nvPr/>
            </p:nvSpPr>
            <p:spPr>
              <a:xfrm>
                <a:off x="645166" y="5836500"/>
                <a:ext cx="1317220" cy="302840"/>
              </a:xfrm>
              <a:prstGeom prst="rect">
                <a:avLst/>
              </a:prstGeom>
              <a:blipFill>
                <a:blip r:embed="rId16"/>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Rettangolo 20">
                <a:extLst>
                  <a:ext uri="{FF2B5EF4-FFF2-40B4-BE49-F238E27FC236}">
                    <a16:creationId xmlns:a16="http://schemas.microsoft.com/office/drawing/2014/main" id="{AC2118A1-7862-407F-A9B6-FD577C4ECAA4}"/>
                  </a:ext>
                </a:extLst>
              </p:cNvPr>
              <p:cNvSpPr/>
              <p:nvPr/>
            </p:nvSpPr>
            <p:spPr>
              <a:xfrm>
                <a:off x="645166" y="6159705"/>
                <a:ext cx="879921" cy="307777"/>
              </a:xfrm>
              <a:prstGeom prst="rect">
                <a:avLst/>
              </a:prstGeom>
            </p:spPr>
            <p:txBody>
              <a:bodyPr wrap="none">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r>
                        <a:rPr lang="it-IT" sz="1400" i="1" dirty="0">
                          <a:solidFill>
                            <a:srgbClr val="E7E8E3">
                              <a:lumMod val="10000"/>
                            </a:srgbClr>
                          </a:solidFill>
                          <a:latin typeface="Cambria Math" panose="02040503050406030204" pitchFamily="18" charset="0"/>
                          <a:ea typeface="Trebuchet MS"/>
                          <a:cs typeface="Trebuchet MS"/>
                          <a:sym typeface="Trebuchet MS"/>
                        </a:rPr>
                        <m:t>𝑘</m:t>
                      </m:r>
                      <m:r>
                        <a:rPr lang="it-IT" sz="1400" i="1" baseline="-25000" dirty="0">
                          <a:solidFill>
                            <a:srgbClr val="E7E8E3">
                              <a:lumMod val="10000"/>
                            </a:srgbClr>
                          </a:solidFill>
                          <a:latin typeface="Cambria Math" panose="02040503050406030204" pitchFamily="18" charset="0"/>
                          <a:ea typeface="Trebuchet MS"/>
                          <a:cs typeface="Trebuchet MS"/>
                          <a:sym typeface="Trebuchet MS"/>
                        </a:rPr>
                        <m:t>𝑒</m:t>
                      </m:r>
                      <m:r>
                        <a:rPr lang="it-IT" sz="1400" dirty="0">
                          <a:solidFill>
                            <a:srgbClr val="E7E8E3">
                              <a:lumMod val="10000"/>
                            </a:srgbClr>
                          </a:solidFill>
                          <a:latin typeface="Cambria Math" panose="02040503050406030204" pitchFamily="18" charset="0"/>
                          <a:ea typeface="Trebuchet MS"/>
                          <a:cs typeface="Trebuchet MS"/>
                          <a:sym typeface="Trebuchet MS"/>
                        </a:rPr>
                        <m:t>=</m:t>
                      </m:r>
                      <m:r>
                        <m:rPr>
                          <m:sty m:val="p"/>
                        </m:rPr>
                        <a:rPr lang="it-IT" sz="1400" dirty="0">
                          <a:solidFill>
                            <a:srgbClr val="E7E8E3">
                              <a:lumMod val="10000"/>
                            </a:srgbClr>
                          </a:solidFill>
                          <a:latin typeface="Cambria Math" panose="02040503050406030204" pitchFamily="18" charset="0"/>
                          <a:ea typeface="Trebuchet MS"/>
                          <a:cs typeface="Trebuchet MS"/>
                          <a:sym typeface="Trebuchet MS"/>
                        </a:rPr>
                        <m:t>SM</m:t>
                      </m:r>
                    </m:oMath>
                  </m:oMathPara>
                </a14:m>
                <a:endParaRPr lang="it-IT" sz="1400" dirty="0">
                  <a:solidFill>
                    <a:srgbClr val="E7E8E3">
                      <a:lumMod val="10000"/>
                    </a:srgbClr>
                  </a:solidFill>
                  <a:latin typeface="Verdana" charset="0"/>
                  <a:ea typeface="MS PGothic" charset="-128"/>
                </a:endParaRPr>
              </a:p>
            </p:txBody>
          </p:sp>
        </mc:Choice>
        <mc:Fallback xmlns="">
          <p:sp>
            <p:nvSpPr>
              <p:cNvPr id="21" name="Rettangolo 20">
                <a:extLst>
                  <a:ext uri="{FF2B5EF4-FFF2-40B4-BE49-F238E27FC236}">
                    <a16:creationId xmlns:a16="http://schemas.microsoft.com/office/drawing/2014/main" id="{AC2118A1-7862-407F-A9B6-FD577C4ECAA4}"/>
                  </a:ext>
                </a:extLst>
              </p:cNvPr>
              <p:cNvSpPr>
                <a:spLocks noRot="1" noChangeAspect="1" noMove="1" noResize="1" noEditPoints="1" noAdjustHandles="1" noChangeArrowheads="1" noChangeShapeType="1" noTextEdit="1"/>
              </p:cNvSpPr>
              <p:nvPr/>
            </p:nvSpPr>
            <p:spPr>
              <a:xfrm>
                <a:off x="645166" y="6159705"/>
                <a:ext cx="879921" cy="307777"/>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Rettangolo 21">
                <a:extLst>
                  <a:ext uri="{FF2B5EF4-FFF2-40B4-BE49-F238E27FC236}">
                    <a16:creationId xmlns:a16="http://schemas.microsoft.com/office/drawing/2014/main" id="{CAB51839-8ABF-450C-BF34-BCA1A21D6E02}"/>
                  </a:ext>
                </a:extLst>
              </p:cNvPr>
              <p:cNvSpPr/>
              <p:nvPr/>
            </p:nvSpPr>
            <p:spPr>
              <a:xfrm>
                <a:off x="151168" y="4576355"/>
                <a:ext cx="417101" cy="307777"/>
              </a:xfrm>
              <a:prstGeom prst="rect">
                <a:avLst/>
              </a:prstGeom>
            </p:spPr>
            <p:txBody>
              <a:bodyPr wrap="none">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r>
                        <a:rPr lang="it-IT" sz="1400" b="1" i="1" dirty="0">
                          <a:solidFill>
                            <a:srgbClr val="EC1A2F"/>
                          </a:solidFill>
                          <a:latin typeface="Cambria Math" panose="02040503050406030204" pitchFamily="18" charset="0"/>
                          <a:ea typeface="Trebuchet MS"/>
                          <a:cs typeface="Trebuchet MS"/>
                          <a:sym typeface="Trebuchet MS"/>
                        </a:rPr>
                        <m:t>𝒌</m:t>
                      </m:r>
                      <m:r>
                        <a:rPr lang="it-IT" sz="1400" b="1" i="1" baseline="-25000" dirty="0">
                          <a:solidFill>
                            <a:srgbClr val="EC1A2F"/>
                          </a:solidFill>
                          <a:latin typeface="Cambria Math" panose="02040503050406030204" pitchFamily="18" charset="0"/>
                          <a:ea typeface="Trebuchet MS"/>
                          <a:cs typeface="Trebuchet MS"/>
                          <a:sym typeface="Trebuchet MS"/>
                        </a:rPr>
                        <m:t>𝒔</m:t>
                      </m:r>
                    </m:oMath>
                  </m:oMathPara>
                </a14:m>
                <a:endParaRPr lang="it-IT" sz="1400" dirty="0">
                  <a:solidFill>
                    <a:srgbClr val="003249"/>
                  </a:solidFill>
                  <a:latin typeface="Verdana" charset="0"/>
                  <a:ea typeface="MS PGothic" charset="-128"/>
                </a:endParaRPr>
              </a:p>
            </p:txBody>
          </p:sp>
        </mc:Choice>
        <mc:Fallback xmlns="">
          <p:sp>
            <p:nvSpPr>
              <p:cNvPr id="22" name="Rettangolo 21">
                <a:extLst>
                  <a:ext uri="{FF2B5EF4-FFF2-40B4-BE49-F238E27FC236}">
                    <a16:creationId xmlns:a16="http://schemas.microsoft.com/office/drawing/2014/main" id="{CAB51839-8ABF-450C-BF34-BCA1A21D6E02}"/>
                  </a:ext>
                </a:extLst>
              </p:cNvPr>
              <p:cNvSpPr>
                <a:spLocks noRot="1" noChangeAspect="1" noMove="1" noResize="1" noEditPoints="1" noAdjustHandles="1" noChangeArrowheads="1" noChangeShapeType="1" noTextEdit="1"/>
              </p:cNvSpPr>
              <p:nvPr/>
            </p:nvSpPr>
            <p:spPr>
              <a:xfrm>
                <a:off x="151168" y="4576355"/>
                <a:ext cx="417101" cy="307777"/>
              </a:xfrm>
              <a:prstGeom prst="rect">
                <a:avLst/>
              </a:prstGeom>
              <a:blipFill>
                <a:blip r:embed="rId1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ttangolo 22">
                <a:extLst>
                  <a:ext uri="{FF2B5EF4-FFF2-40B4-BE49-F238E27FC236}">
                    <a16:creationId xmlns:a16="http://schemas.microsoft.com/office/drawing/2014/main" id="{023D2F15-E14C-4B34-8906-4273A6951287}"/>
                  </a:ext>
                </a:extLst>
              </p:cNvPr>
              <p:cNvSpPr/>
              <p:nvPr/>
            </p:nvSpPr>
            <p:spPr>
              <a:xfrm>
                <a:off x="156256" y="5964782"/>
                <a:ext cx="421910" cy="307777"/>
              </a:xfrm>
              <a:prstGeom prst="rect">
                <a:avLst/>
              </a:prstGeom>
            </p:spPr>
            <p:txBody>
              <a:bodyPr wrap="none">
                <a:spAutoFit/>
              </a:bodyPr>
              <a:lstStyle/>
              <a:p>
                <a:pPr eaLnBrk="0" fontAlgn="base" hangingPunct="0">
                  <a:spcBef>
                    <a:spcPct val="0"/>
                  </a:spcBef>
                  <a:spcAft>
                    <a:spcPct val="0"/>
                  </a:spcAft>
                </a:pPr>
                <a14:m>
                  <m:oMathPara xmlns:m="http://schemas.openxmlformats.org/officeDocument/2006/math">
                    <m:oMathParaPr>
                      <m:jc m:val="centerGroup"/>
                    </m:oMathParaPr>
                    <m:oMath xmlns:m="http://schemas.openxmlformats.org/officeDocument/2006/math">
                      <m:r>
                        <a:rPr lang="it-IT" sz="1400" b="1" i="1" dirty="0">
                          <a:solidFill>
                            <a:srgbClr val="EC1A2F"/>
                          </a:solidFill>
                          <a:latin typeface="Cambria Math" panose="02040503050406030204" pitchFamily="18" charset="0"/>
                          <a:ea typeface="Trebuchet MS"/>
                          <a:cs typeface="Trebuchet MS"/>
                          <a:sym typeface="Trebuchet MS"/>
                        </a:rPr>
                        <m:t>𝒌</m:t>
                      </m:r>
                      <m:r>
                        <a:rPr lang="it-IT" sz="1400" b="1" i="1" baseline="-25000" dirty="0">
                          <a:solidFill>
                            <a:srgbClr val="EC1A2F"/>
                          </a:solidFill>
                          <a:latin typeface="Cambria Math" panose="02040503050406030204" pitchFamily="18" charset="0"/>
                          <a:ea typeface="Trebuchet MS"/>
                          <a:cs typeface="Trebuchet MS"/>
                          <a:sym typeface="Trebuchet MS"/>
                        </a:rPr>
                        <m:t>𝒆</m:t>
                      </m:r>
                    </m:oMath>
                  </m:oMathPara>
                </a14:m>
                <a:endParaRPr lang="it-IT" sz="1400" b="1" dirty="0">
                  <a:solidFill>
                    <a:srgbClr val="EC1A2F"/>
                  </a:solidFill>
                  <a:latin typeface="Verdana" charset="0"/>
                  <a:ea typeface="MS PGothic" charset="-128"/>
                </a:endParaRPr>
              </a:p>
            </p:txBody>
          </p:sp>
        </mc:Choice>
        <mc:Fallback xmlns="">
          <p:sp>
            <p:nvSpPr>
              <p:cNvPr id="23" name="Rettangolo 22">
                <a:extLst>
                  <a:ext uri="{FF2B5EF4-FFF2-40B4-BE49-F238E27FC236}">
                    <a16:creationId xmlns:a16="http://schemas.microsoft.com/office/drawing/2014/main" id="{023D2F15-E14C-4B34-8906-4273A6951287}"/>
                  </a:ext>
                </a:extLst>
              </p:cNvPr>
              <p:cNvSpPr>
                <a:spLocks noRot="1" noChangeAspect="1" noMove="1" noResize="1" noEditPoints="1" noAdjustHandles="1" noChangeArrowheads="1" noChangeShapeType="1" noTextEdit="1"/>
              </p:cNvSpPr>
              <p:nvPr/>
            </p:nvSpPr>
            <p:spPr>
              <a:xfrm>
                <a:off x="156256" y="5964782"/>
                <a:ext cx="421910" cy="307777"/>
              </a:xfrm>
              <a:prstGeom prst="rect">
                <a:avLst/>
              </a:prstGeom>
              <a:blipFill>
                <a:blip r:embed="rId19"/>
                <a:stretch>
                  <a:fillRect/>
                </a:stretch>
              </a:blipFill>
            </p:spPr>
            <p:txBody>
              <a:bodyPr/>
              <a:lstStyle/>
              <a:p>
                <a:r>
                  <a:rPr lang="en-GB">
                    <a:noFill/>
                  </a:rPr>
                  <a:t> </a:t>
                </a:r>
              </a:p>
            </p:txBody>
          </p:sp>
        </mc:Fallback>
      </mc:AlternateContent>
      <p:sp>
        <p:nvSpPr>
          <p:cNvPr id="24" name="Rettangolo 23">
            <a:extLst>
              <a:ext uri="{FF2B5EF4-FFF2-40B4-BE49-F238E27FC236}">
                <a16:creationId xmlns:a16="http://schemas.microsoft.com/office/drawing/2014/main" id="{E5263D04-E248-48B1-BDBA-FBED3A24E664}"/>
              </a:ext>
            </a:extLst>
          </p:cNvPr>
          <p:cNvSpPr/>
          <p:nvPr/>
        </p:nvSpPr>
        <p:spPr>
          <a:xfrm>
            <a:off x="627662" y="5449975"/>
            <a:ext cx="2798646" cy="323165"/>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Obtained</a:t>
            </a:r>
            <a:r>
              <a:rPr lang="it-IT" sz="1500" dirty="0">
                <a:solidFill>
                  <a:srgbClr val="E7E8E3">
                    <a:lumMod val="10000"/>
                  </a:srgbClr>
                </a:solidFill>
                <a:latin typeface="Arial" panose="020B0604020202020204"/>
                <a:ea typeface="Trebuchet MS"/>
                <a:cs typeface="Trebuchet MS"/>
                <a:sym typeface="Trebuchet MS"/>
              </a:rPr>
              <a:t> by </a:t>
            </a:r>
            <a:r>
              <a:rPr lang="it-IT" sz="1500" dirty="0" err="1">
                <a:solidFill>
                  <a:srgbClr val="E7E8E3">
                    <a:lumMod val="10000"/>
                  </a:srgbClr>
                </a:solidFill>
                <a:latin typeface="Arial" panose="020B0604020202020204"/>
                <a:ea typeface="Trebuchet MS"/>
                <a:cs typeface="Trebuchet MS"/>
                <a:sym typeface="Trebuchet MS"/>
              </a:rPr>
              <a:t>scaling</a:t>
            </a:r>
            <a:r>
              <a:rPr lang="it-IT" sz="1500" dirty="0">
                <a:solidFill>
                  <a:srgbClr val="E7E8E3">
                    <a:lumMod val="10000"/>
                  </a:srgbClr>
                </a:solidFill>
                <a:latin typeface="Arial" panose="020B0604020202020204"/>
                <a:ea typeface="Trebuchet MS"/>
                <a:cs typeface="Trebuchet MS"/>
                <a:sym typeface="Trebuchet MS"/>
              </a:rPr>
              <a:t> the </a:t>
            </a:r>
            <a:r>
              <a:rPr lang="it-IT" sz="1500" b="1" dirty="0">
                <a:solidFill>
                  <a:srgbClr val="287A51"/>
                </a:solidFill>
                <a:latin typeface="Arial" panose="020B0604020202020204"/>
                <a:ea typeface="Trebuchet MS"/>
                <a:cs typeface="Trebuchet MS"/>
                <a:sym typeface="Trebuchet MS"/>
              </a:rPr>
              <a:t>NDVI</a:t>
            </a:r>
            <a:r>
              <a:rPr lang="it-IT" sz="1500" dirty="0">
                <a:solidFill>
                  <a:srgbClr val="339966"/>
                </a:solidFill>
                <a:latin typeface="Arial" panose="020B0604020202020204"/>
                <a:ea typeface="Trebuchet MS"/>
                <a:cs typeface="Trebuchet MS"/>
                <a:sym typeface="Trebuchet MS"/>
              </a:rPr>
              <a:t> </a:t>
            </a:r>
          </a:p>
        </p:txBody>
      </p:sp>
      <p:sp>
        <p:nvSpPr>
          <p:cNvPr id="25" name="Rettangolo 24">
            <a:extLst>
              <a:ext uri="{FF2B5EF4-FFF2-40B4-BE49-F238E27FC236}">
                <a16:creationId xmlns:a16="http://schemas.microsoft.com/office/drawing/2014/main" id="{7A11F50F-B81E-4A36-9502-4F2D232E33B1}"/>
              </a:ext>
            </a:extLst>
          </p:cNvPr>
          <p:cNvSpPr/>
          <p:nvPr/>
        </p:nvSpPr>
        <p:spPr>
          <a:xfrm>
            <a:off x="3770103" y="5449975"/>
            <a:ext cx="3432896" cy="784830"/>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a:solidFill>
                  <a:srgbClr val="287A51"/>
                </a:solidFill>
                <a:latin typeface="Arial" panose="020B0604020202020204"/>
                <a:ea typeface="Trebuchet MS"/>
                <a:cs typeface="Trebuchet MS"/>
                <a:sym typeface="Trebuchet MS"/>
              </a:rPr>
              <a:t>NDVI v2.2 </a:t>
            </a:r>
            <a:r>
              <a:rPr lang="it-IT" sz="1500" dirty="0">
                <a:solidFill>
                  <a:srgbClr val="E7E8E3">
                    <a:lumMod val="10000"/>
                  </a:srgbClr>
                </a:solidFill>
                <a:latin typeface="Arial" panose="020B0604020202020204"/>
                <a:ea typeface="Trebuchet MS"/>
                <a:cs typeface="Trebuchet MS"/>
                <a:sym typeface="Trebuchet MS"/>
              </a:rPr>
              <a:t>and </a:t>
            </a:r>
            <a:r>
              <a:rPr lang="it-IT" sz="1500" dirty="0" err="1">
                <a:solidFill>
                  <a:srgbClr val="E7E8E3">
                    <a:lumMod val="10000"/>
                  </a:srgbClr>
                </a:solidFill>
                <a:latin typeface="Arial" panose="020B0604020202020204"/>
                <a:ea typeface="Trebuchet MS"/>
                <a:cs typeface="Trebuchet MS"/>
                <a:sym typeface="Trebuchet MS"/>
              </a:rPr>
              <a:t>Fraction</a:t>
            </a:r>
            <a:r>
              <a:rPr lang="it-IT" sz="1500" dirty="0">
                <a:solidFill>
                  <a:srgbClr val="E7E8E3">
                    <a:lumMod val="10000"/>
                  </a:srgbClr>
                </a:solidFill>
                <a:latin typeface="Arial" panose="020B0604020202020204"/>
                <a:ea typeface="Trebuchet MS"/>
                <a:cs typeface="Trebuchet MS"/>
                <a:sym typeface="Trebuchet MS"/>
              </a:rPr>
              <a:t> of </a:t>
            </a:r>
            <a:r>
              <a:rPr lang="it-IT" sz="1500" dirty="0" err="1">
                <a:solidFill>
                  <a:srgbClr val="E7E8E3">
                    <a:lumMod val="10000"/>
                  </a:srgbClr>
                </a:solidFill>
                <a:latin typeface="Arial" panose="020B0604020202020204"/>
                <a:ea typeface="Trebuchet MS"/>
                <a:cs typeface="Trebuchet MS"/>
                <a:sym typeface="Trebuchet MS"/>
              </a:rPr>
              <a:t>Vegetation</a:t>
            </a:r>
            <a:r>
              <a:rPr lang="it-IT" sz="1500" dirty="0">
                <a:solidFill>
                  <a:srgbClr val="E7E8E3">
                    <a:lumMod val="10000"/>
                  </a:srgbClr>
                </a:solidFill>
                <a:latin typeface="Arial" panose="020B0604020202020204"/>
                <a:ea typeface="Trebuchet MS"/>
                <a:cs typeface="Trebuchet MS"/>
                <a:sym typeface="Trebuchet MS"/>
              </a:rPr>
              <a:t> Cover (</a:t>
            </a:r>
            <a:r>
              <a:rPr lang="it-IT" sz="1500" dirty="0" err="1">
                <a:solidFill>
                  <a:srgbClr val="287A51"/>
                </a:solidFill>
                <a:latin typeface="Arial" panose="020B0604020202020204"/>
                <a:ea typeface="Trebuchet MS"/>
                <a:cs typeface="Trebuchet MS"/>
                <a:sym typeface="Trebuchet MS"/>
              </a:rPr>
              <a:t>Fcover</a:t>
            </a:r>
            <a:r>
              <a:rPr lang="it-IT" sz="1500" dirty="0">
                <a:solidFill>
                  <a:srgbClr val="E7E8E3">
                    <a:lumMod val="10000"/>
                  </a:srgbClr>
                </a:solidFill>
                <a:latin typeface="Arial" panose="020B0604020202020204"/>
                <a:ea typeface="Trebuchet MS"/>
                <a:cs typeface="Trebuchet MS"/>
                <a:sym typeface="Trebuchet MS"/>
              </a:rPr>
              <a:t>) v2 </a:t>
            </a:r>
            <a:r>
              <a:rPr lang="it-IT" sz="1500" dirty="0" err="1">
                <a:solidFill>
                  <a:srgbClr val="E7E8E3">
                    <a:lumMod val="10000"/>
                  </a:srgbClr>
                </a:solidFill>
                <a:latin typeface="Arial" panose="020B0604020202020204"/>
                <a:ea typeface="Trebuchet MS"/>
                <a:cs typeface="Trebuchet MS"/>
                <a:sym typeface="Trebuchet MS"/>
              </a:rPr>
              <a:t>delivered</a:t>
            </a:r>
            <a:r>
              <a:rPr lang="it-IT" sz="1500" dirty="0">
                <a:solidFill>
                  <a:srgbClr val="E7E8E3">
                    <a:lumMod val="10000"/>
                  </a:srgbClr>
                </a:solidFill>
                <a:latin typeface="Arial" panose="020B0604020202020204"/>
                <a:ea typeface="Trebuchet MS"/>
                <a:cs typeface="Trebuchet MS"/>
                <a:sym typeface="Trebuchet MS"/>
              </a:rPr>
              <a:t> by the </a:t>
            </a:r>
            <a:r>
              <a:rPr lang="it-IT" sz="1500" dirty="0" err="1">
                <a:solidFill>
                  <a:srgbClr val="E7E8E3">
                    <a:lumMod val="10000"/>
                  </a:srgbClr>
                </a:solidFill>
                <a:latin typeface="Arial" panose="020B0604020202020204"/>
                <a:ea typeface="Trebuchet MS"/>
                <a:cs typeface="Trebuchet MS"/>
                <a:sym typeface="Trebuchet MS"/>
              </a:rPr>
              <a:t>Copernicus</a:t>
            </a:r>
            <a:r>
              <a:rPr lang="it-IT" sz="1500" dirty="0">
                <a:solidFill>
                  <a:srgbClr val="E7E8E3">
                    <a:lumMod val="10000"/>
                  </a:srgbClr>
                </a:solidFill>
                <a:latin typeface="Arial" panose="020B0604020202020204"/>
                <a:ea typeface="Trebuchet MS"/>
                <a:cs typeface="Trebuchet MS"/>
                <a:sym typeface="Trebuchet MS"/>
              </a:rPr>
              <a:t> Global Land Service.</a:t>
            </a:r>
          </a:p>
        </p:txBody>
      </p:sp>
      <p:pic>
        <p:nvPicPr>
          <p:cNvPr id="27" name="Immagine 26">
            <a:extLst>
              <a:ext uri="{FF2B5EF4-FFF2-40B4-BE49-F238E27FC236}">
                <a16:creationId xmlns:a16="http://schemas.microsoft.com/office/drawing/2014/main" id="{F429B119-F759-4B34-B26A-8D2B0058D6D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63020" y="975688"/>
            <a:ext cx="3849998" cy="2700000"/>
          </a:xfrm>
          <a:prstGeom prst="rect">
            <a:avLst/>
          </a:prstGeom>
        </p:spPr>
      </p:pic>
      <p:sp>
        <p:nvSpPr>
          <p:cNvPr id="28" name="Parentesi graffa aperta 27">
            <a:extLst>
              <a:ext uri="{FF2B5EF4-FFF2-40B4-BE49-F238E27FC236}">
                <a16:creationId xmlns:a16="http://schemas.microsoft.com/office/drawing/2014/main" id="{1ED769B9-D40D-464F-8ACA-808293605DEF}"/>
              </a:ext>
            </a:extLst>
          </p:cNvPr>
          <p:cNvSpPr/>
          <p:nvPr/>
        </p:nvSpPr>
        <p:spPr>
          <a:xfrm>
            <a:off x="645166" y="4295167"/>
            <a:ext cx="211478" cy="954060"/>
          </a:xfrm>
          <a:prstGeom prst="leftBrace">
            <a:avLst/>
          </a:prstGeom>
          <a:solidFill>
            <a:srgbClr val="FEFFFF"/>
          </a:solidFill>
          <a:ln w="9525" cap="flat" cmpd="sng" algn="ctr">
            <a:solidFill>
              <a:srgbClr val="E7E8E3">
                <a:lumMod val="10000"/>
              </a:srgbClr>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2400" b="0" i="0" u="none" strike="noStrike" kern="0" cap="none" spc="0" normalizeH="0" baseline="0" noProof="0" dirty="0">
              <a:ln>
                <a:noFill/>
              </a:ln>
              <a:solidFill>
                <a:srgbClr val="003249"/>
              </a:solidFill>
              <a:effectLst/>
              <a:uLnTx/>
              <a:uFillTx/>
              <a:latin typeface="Arial" panose="020B0604020202020204"/>
              <a:ea typeface="+mn-ea"/>
              <a:cs typeface="+mn-cs"/>
            </a:endParaRPr>
          </a:p>
        </p:txBody>
      </p:sp>
      <mc:AlternateContent xmlns:mc="http://schemas.openxmlformats.org/markup-compatibility/2006" xmlns:a14="http://schemas.microsoft.com/office/drawing/2010/main">
        <mc:Choice Requires="a14">
          <p:sp>
            <p:nvSpPr>
              <p:cNvPr id="29" name="Rettangolo 28">
                <a:extLst>
                  <a:ext uri="{FF2B5EF4-FFF2-40B4-BE49-F238E27FC236}">
                    <a16:creationId xmlns:a16="http://schemas.microsoft.com/office/drawing/2014/main" id="{073BB250-DF07-4109-B4CC-825D7EBE1B75}"/>
                  </a:ext>
                </a:extLst>
              </p:cNvPr>
              <p:cNvSpPr/>
              <p:nvPr/>
            </p:nvSpPr>
            <p:spPr>
              <a:xfrm>
                <a:off x="730544" y="4886338"/>
                <a:ext cx="892719" cy="677108"/>
              </a:xfrm>
              <a:prstGeom prst="rect">
                <a:avLst/>
              </a:prstGeom>
            </p:spPr>
            <p:txBody>
              <a:bodyPr wrap="square">
                <a:spAutoFit/>
              </a:bodyPr>
              <a:lstStyle/>
              <a:p>
                <a:pPr algn="just" eaLnBrk="0" fontAlgn="base" hangingPunct="0">
                  <a:spcBef>
                    <a:spcPct val="0"/>
                  </a:spcBef>
                  <a:spcAft>
                    <a:spcPct val="0"/>
                  </a:spcAft>
                  <a:buClr>
                    <a:srgbClr val="003249"/>
                  </a:buClr>
                  <a:buSzPts val="1100"/>
                </a:pPr>
                <a14:m>
                  <m:oMathPara xmlns:m="http://schemas.openxmlformats.org/officeDocument/2006/math">
                    <m:oMathParaPr>
                      <m:jc m:val="centerGroup"/>
                    </m:oMathParaPr>
                    <m:oMath xmlns:m="http://schemas.openxmlformats.org/officeDocument/2006/math">
                      <m:r>
                        <a:rPr lang="it-IT" sz="1400" i="1" dirty="0">
                          <a:solidFill>
                            <a:srgbClr val="E7E8E3">
                              <a:lumMod val="10000"/>
                            </a:srgbClr>
                          </a:solidFill>
                          <a:latin typeface="Cambria Math" panose="02040503050406030204" pitchFamily="18" charset="0"/>
                          <a:ea typeface="Trebuchet MS"/>
                          <a:cs typeface="Trebuchet MS"/>
                          <a:sym typeface="Trebuchet MS"/>
                        </a:rPr>
                        <m:t>𝑘</m:t>
                      </m:r>
                      <m:r>
                        <a:rPr lang="it-IT" sz="1400" i="1" baseline="-25000" dirty="0">
                          <a:solidFill>
                            <a:srgbClr val="E7E8E3">
                              <a:lumMod val="10000"/>
                            </a:srgbClr>
                          </a:solidFill>
                          <a:latin typeface="Cambria Math" panose="02040503050406030204" pitchFamily="18" charset="0"/>
                          <a:ea typeface="Trebuchet MS"/>
                          <a:cs typeface="Trebuchet MS"/>
                          <a:sym typeface="Trebuchet MS"/>
                        </a:rPr>
                        <m:t>𝑠</m:t>
                      </m:r>
                      <m:r>
                        <a:rPr lang="it-IT" sz="1400" i="1" dirty="0">
                          <a:solidFill>
                            <a:srgbClr val="E7E8E3">
                              <a:lumMod val="10000"/>
                            </a:srgbClr>
                          </a:solidFill>
                          <a:latin typeface="Cambria Math" panose="02040503050406030204" pitchFamily="18" charset="0"/>
                          <a:ea typeface="Trebuchet MS"/>
                          <a:cs typeface="Trebuchet MS"/>
                          <a:sym typeface="Trebuchet MS"/>
                        </a:rPr>
                        <m:t>=1</m:t>
                      </m:r>
                    </m:oMath>
                  </m:oMathPara>
                </a14:m>
                <a:endParaRPr lang="it-IT" sz="1400" dirty="0">
                  <a:solidFill>
                    <a:srgbClr val="E7E8E3">
                      <a:lumMod val="10000"/>
                    </a:srgbClr>
                  </a:solidFill>
                  <a:latin typeface="Trebuchet MS"/>
                  <a:ea typeface="Trebuchet MS"/>
                  <a:cs typeface="Trebuchet MS"/>
                  <a:sym typeface="Trebuchet MS"/>
                </a:endParaRPr>
              </a:p>
              <a:p>
                <a:pPr algn="just" eaLnBrk="0" fontAlgn="base" hangingPunct="0">
                  <a:spcBef>
                    <a:spcPct val="0"/>
                  </a:spcBef>
                  <a:spcAft>
                    <a:spcPct val="0"/>
                  </a:spcAft>
                  <a:buClr>
                    <a:srgbClr val="003249"/>
                  </a:buClr>
                  <a:buSzPts val="1100"/>
                </a:pPr>
                <a:endParaRPr lang="it-IT" sz="2400" dirty="0">
                  <a:solidFill>
                    <a:srgbClr val="666666"/>
                  </a:solidFill>
                  <a:latin typeface="Trebuchet MS"/>
                  <a:ea typeface="Trebuchet MS"/>
                  <a:cs typeface="Trebuchet MS"/>
                  <a:sym typeface="Trebuchet MS"/>
                </a:endParaRPr>
              </a:p>
            </p:txBody>
          </p:sp>
        </mc:Choice>
        <mc:Fallback xmlns="">
          <p:sp>
            <p:nvSpPr>
              <p:cNvPr id="29" name="Rettangolo 28">
                <a:extLst>
                  <a:ext uri="{FF2B5EF4-FFF2-40B4-BE49-F238E27FC236}">
                    <a16:creationId xmlns:a16="http://schemas.microsoft.com/office/drawing/2014/main" id="{073BB250-DF07-4109-B4CC-825D7EBE1B75}"/>
                  </a:ext>
                </a:extLst>
              </p:cNvPr>
              <p:cNvSpPr>
                <a:spLocks noRot="1" noChangeAspect="1" noMove="1" noResize="1" noEditPoints="1" noAdjustHandles="1" noChangeArrowheads="1" noChangeShapeType="1" noTextEdit="1"/>
              </p:cNvSpPr>
              <p:nvPr/>
            </p:nvSpPr>
            <p:spPr>
              <a:xfrm>
                <a:off x="730544" y="4886338"/>
                <a:ext cx="892719" cy="677108"/>
              </a:xfrm>
              <a:prstGeom prst="rect">
                <a:avLst/>
              </a:prstGeom>
              <a:blipFill>
                <a:blip r:embed="rId21"/>
                <a:stretch>
                  <a:fillRect/>
                </a:stretch>
              </a:blipFill>
            </p:spPr>
            <p:txBody>
              <a:bodyPr/>
              <a:lstStyle/>
              <a:p>
                <a:r>
                  <a:rPr lang="en-GB">
                    <a:noFill/>
                  </a:rPr>
                  <a:t> </a:t>
                </a:r>
              </a:p>
            </p:txBody>
          </p:sp>
        </mc:Fallback>
      </mc:AlternateContent>
      <p:pic>
        <p:nvPicPr>
          <p:cNvPr id="32" name="KC_SMAPexp_satellitebackground_Greens_dem">
            <a:hlinkClick r:id="" action="ppaction://media"/>
            <a:extLst>
              <a:ext uri="{FF2B5EF4-FFF2-40B4-BE49-F238E27FC236}">
                <a16:creationId xmlns:a16="http://schemas.microsoft.com/office/drawing/2014/main" id="{7EFC67BC-2CCF-4D9E-AACA-45B051B4D24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22"/>
          <a:srcRect l="12703" t="8302" r="4363" b="12823"/>
          <a:stretch>
            <a:fillRect/>
          </a:stretch>
        </p:blipFill>
        <p:spPr>
          <a:xfrm>
            <a:off x="7422797" y="2681442"/>
            <a:ext cx="4769203" cy="3780000"/>
          </a:xfrm>
          <a:prstGeom prst="rect">
            <a:avLst/>
          </a:prstGeom>
        </p:spPr>
      </p:pic>
      <mc:AlternateContent xmlns:mc="http://schemas.openxmlformats.org/markup-compatibility/2006" xmlns:a14="http://schemas.microsoft.com/office/drawing/2010/main">
        <mc:Choice Requires="a14">
          <p:sp>
            <p:nvSpPr>
              <p:cNvPr id="33" name="Rettangolo 32">
                <a:extLst>
                  <a:ext uri="{FF2B5EF4-FFF2-40B4-BE49-F238E27FC236}">
                    <a16:creationId xmlns:a16="http://schemas.microsoft.com/office/drawing/2014/main" id="{285024B0-B569-4B1E-8A7B-4492DD6DA3D5}"/>
                  </a:ext>
                </a:extLst>
              </p:cNvPr>
              <p:cNvSpPr/>
              <p:nvPr/>
            </p:nvSpPr>
            <p:spPr>
              <a:xfrm>
                <a:off x="10639366" y="5280578"/>
                <a:ext cx="1120243" cy="307777"/>
              </a:xfrm>
              <a:prstGeom prst="rect">
                <a:avLst/>
              </a:prstGeom>
              <a:solidFill>
                <a:srgbClr val="FFFFFF">
                  <a:alpha val="50196"/>
                </a:srgbClr>
              </a:solidFill>
              <a:ln>
                <a:noFill/>
              </a:ln>
            </p:spPr>
            <p:txBody>
              <a:bodyPr wrap="none">
                <a:spAutoFit/>
              </a:bodyPr>
              <a:lstStyle/>
              <a:p>
                <a:r>
                  <a:rPr lang="it-IT" sz="1400" dirty="0" err="1">
                    <a:solidFill>
                      <a:schemeClr val="accent6">
                        <a:lumMod val="10000"/>
                      </a:schemeClr>
                    </a:solidFill>
                    <a:latin typeface="Arial" panose="020B0604020202020204" pitchFamily="34" charset="0"/>
                    <a:cs typeface="Arial" panose="020B0604020202020204" pitchFamily="34" charset="0"/>
                  </a:rPr>
                  <a:t>Modeled</a:t>
                </a:r>
                <a:r>
                  <a:rPr lang="it-IT" sz="1400" dirty="0">
                    <a:solidFill>
                      <a:schemeClr val="accent6">
                        <a:lumMod val="10000"/>
                      </a:schemeClr>
                    </a:solidFill>
                    <a:latin typeface="Trebuchet MS" panose="020B0603020202020204" pitchFamily="34" charset="0"/>
                  </a:rPr>
                  <a:t> </a:t>
                </a:r>
                <a14:m>
                  <m:oMath xmlns:m="http://schemas.openxmlformats.org/officeDocument/2006/math">
                    <m:sSub>
                      <m:sSubPr>
                        <m:ctrlPr>
                          <a:rPr lang="it-IT" sz="1400" i="1" smtClean="0">
                            <a:solidFill>
                              <a:schemeClr val="tx1"/>
                            </a:solidFill>
                            <a:latin typeface="Cambria Math" panose="02040503050406030204" pitchFamily="18" charset="0"/>
                          </a:rPr>
                        </m:ctrlPr>
                      </m:sSubPr>
                      <m:e>
                        <m:r>
                          <a:rPr lang="it-IT" sz="1400" b="0" i="1">
                            <a:solidFill>
                              <a:schemeClr val="tx1"/>
                            </a:solidFill>
                            <a:latin typeface="Cambria Math" panose="02040503050406030204" pitchFamily="18" charset="0"/>
                          </a:rPr>
                          <m:t>𝐾</m:t>
                        </m:r>
                      </m:e>
                      <m:sub>
                        <m:r>
                          <a:rPr lang="it-IT" sz="1400" b="0" i="1">
                            <a:solidFill>
                              <a:schemeClr val="tx1"/>
                            </a:solidFill>
                            <a:latin typeface="Cambria Math" panose="02040503050406030204" pitchFamily="18" charset="0"/>
                          </a:rPr>
                          <m:t>𝑐</m:t>
                        </m:r>
                      </m:sub>
                    </m:sSub>
                  </m:oMath>
                </a14:m>
                <a:endParaRPr lang="it-IT" sz="1400" dirty="0"/>
              </a:p>
            </p:txBody>
          </p:sp>
        </mc:Choice>
        <mc:Fallback xmlns="">
          <p:sp>
            <p:nvSpPr>
              <p:cNvPr id="33" name="Rettangolo 32">
                <a:extLst>
                  <a:ext uri="{FF2B5EF4-FFF2-40B4-BE49-F238E27FC236}">
                    <a16:creationId xmlns:a16="http://schemas.microsoft.com/office/drawing/2014/main" id="{285024B0-B569-4B1E-8A7B-4492DD6DA3D5}"/>
                  </a:ext>
                </a:extLst>
              </p:cNvPr>
              <p:cNvSpPr>
                <a:spLocks noRot="1" noChangeAspect="1" noMove="1" noResize="1" noEditPoints="1" noAdjustHandles="1" noChangeArrowheads="1" noChangeShapeType="1" noTextEdit="1"/>
              </p:cNvSpPr>
              <p:nvPr/>
            </p:nvSpPr>
            <p:spPr>
              <a:xfrm>
                <a:off x="10639366" y="5280578"/>
                <a:ext cx="1120243" cy="307777"/>
              </a:xfrm>
              <a:prstGeom prst="rect">
                <a:avLst/>
              </a:prstGeom>
              <a:blipFill>
                <a:blip r:embed="rId24"/>
                <a:stretch>
                  <a:fillRect l="-1630" t="-3922" b="-19608"/>
                </a:stretch>
              </a:blipFill>
              <a:ln>
                <a:noFill/>
              </a:ln>
            </p:spPr>
            <p:txBody>
              <a:bodyPr/>
              <a:lstStyle/>
              <a:p>
                <a:r>
                  <a:rPr lang="en-GB">
                    <a:noFill/>
                  </a:rPr>
                  <a:t> </a:t>
                </a:r>
              </a:p>
            </p:txBody>
          </p:sp>
        </mc:Fallback>
      </mc:AlternateContent>
      <p:sp>
        <p:nvSpPr>
          <p:cNvPr id="31" name="Rettangolo 30">
            <a:extLst>
              <a:ext uri="{FF2B5EF4-FFF2-40B4-BE49-F238E27FC236}">
                <a16:creationId xmlns:a16="http://schemas.microsoft.com/office/drawing/2014/main" id="{A6D11406-D6C8-43B8-94AD-D98BE1B2D876}"/>
              </a:ext>
            </a:extLst>
          </p:cNvPr>
          <p:cNvSpPr/>
          <p:nvPr/>
        </p:nvSpPr>
        <p:spPr>
          <a:xfrm>
            <a:off x="0" y="6624778"/>
            <a:ext cx="12192000" cy="233222"/>
          </a:xfrm>
          <a:prstGeom prst="rect">
            <a:avLst/>
          </a:prstGeom>
          <a:solidFill>
            <a:schemeClr val="bg1">
              <a:lumMod val="9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ttangolo 33">
            <a:extLst>
              <a:ext uri="{FF2B5EF4-FFF2-40B4-BE49-F238E27FC236}">
                <a16:creationId xmlns:a16="http://schemas.microsoft.com/office/drawing/2014/main" id="{43F2054A-B529-43AE-9D50-6EC5D98EC3CB}"/>
              </a:ext>
            </a:extLst>
          </p:cNvPr>
          <p:cNvSpPr/>
          <p:nvPr/>
        </p:nvSpPr>
        <p:spPr>
          <a:xfrm>
            <a:off x="0" y="6602889"/>
            <a:ext cx="6277937" cy="276999"/>
          </a:xfrm>
          <a:prstGeom prst="rect">
            <a:avLst/>
          </a:prstGeom>
        </p:spPr>
        <p:txBody>
          <a:bodyPr wrap="none">
            <a:spAutoFit/>
          </a:bodyPr>
          <a:lstStyle/>
          <a:p>
            <a:pPr eaLnBrk="0" fontAlgn="base" hangingPunct="0">
              <a:spcBef>
                <a:spcPct val="0"/>
              </a:spcBef>
              <a:spcAft>
                <a:spcPct val="0"/>
              </a:spcAft>
            </a:pPr>
            <a:r>
              <a:rPr lang="it-IT" sz="1200" i="1">
                <a:solidFill>
                  <a:srgbClr val="287A51"/>
                </a:solidFill>
                <a:latin typeface="Arial" panose="020B0604020202020204"/>
                <a:ea typeface="MS PGothic" charset="-128"/>
              </a:rPr>
              <a:t>Irrigation Estimates from Remote Sensing Soil Moisture: A District-Scale Analysis in Spain</a:t>
            </a:r>
            <a:endParaRPr lang="en-GB" sz="1200" i="1" dirty="0">
              <a:solidFill>
                <a:srgbClr val="287A51"/>
              </a:solidFill>
              <a:latin typeface="Arial" panose="020B0604020202020204"/>
              <a:ea typeface="MS PGothic" charset="-128"/>
            </a:endParaRPr>
          </a:p>
        </p:txBody>
      </p:sp>
      <p:sp>
        <p:nvSpPr>
          <p:cNvPr id="2" name="Rettangolo 1">
            <a:extLst>
              <a:ext uri="{FF2B5EF4-FFF2-40B4-BE49-F238E27FC236}">
                <a16:creationId xmlns:a16="http://schemas.microsoft.com/office/drawing/2014/main" id="{807A683E-DBAA-4437-837E-67D1ACE8C5FA}"/>
              </a:ext>
            </a:extLst>
          </p:cNvPr>
          <p:cNvSpPr/>
          <p:nvPr/>
        </p:nvSpPr>
        <p:spPr>
          <a:xfrm rot="16200000">
            <a:off x="-256998" y="2677973"/>
            <a:ext cx="1540806" cy="292388"/>
          </a:xfrm>
          <a:prstGeom prst="rect">
            <a:avLst/>
          </a:prstGeom>
        </p:spPr>
        <p:txBody>
          <a:bodyPr wrap="none">
            <a:spAutoFit/>
          </a:bodyPr>
          <a:lstStyle/>
          <a:p>
            <a:pPr lvl="0"/>
            <a:r>
              <a:rPr lang="it-IT" sz="1300" i="1">
                <a:solidFill>
                  <a:srgbClr val="70AD47">
                    <a:lumMod val="10000"/>
                  </a:srgbClr>
                </a:solidFill>
                <a:latin typeface="Arial" panose="020B0604020202020204" pitchFamily="34" charset="0"/>
                <a:cs typeface="Arial" panose="020B0604020202020204" pitchFamily="34" charset="0"/>
                <a:sym typeface="Trebuchet MS"/>
              </a:rPr>
              <a:t>(Allen et al., 1998)</a:t>
            </a:r>
            <a:endParaRPr lang="it-IT" sz="1300" dirty="0">
              <a:solidFill>
                <a:prstClr val="black"/>
              </a:solidFill>
              <a:latin typeface="Arial" panose="020B0604020202020204" pitchFamily="34" charset="0"/>
              <a:cs typeface="Arial" panose="020B0604020202020204" pitchFamily="34" charset="0"/>
            </a:endParaRPr>
          </a:p>
        </p:txBody>
      </p:sp>
      <p:sp>
        <p:nvSpPr>
          <p:cNvPr id="35" name="Rettangolo 34">
            <a:extLst>
              <a:ext uri="{FF2B5EF4-FFF2-40B4-BE49-F238E27FC236}">
                <a16:creationId xmlns:a16="http://schemas.microsoft.com/office/drawing/2014/main" id="{A367B8C5-079E-4A19-A200-4C0C5B51B031}"/>
              </a:ext>
            </a:extLst>
          </p:cNvPr>
          <p:cNvSpPr/>
          <p:nvPr/>
        </p:nvSpPr>
        <p:spPr>
          <a:xfrm>
            <a:off x="11681924" y="6595194"/>
            <a:ext cx="510076" cy="292388"/>
          </a:xfrm>
          <a:prstGeom prst="rect">
            <a:avLst/>
          </a:prstGeom>
        </p:spPr>
        <p:txBody>
          <a:bodyPr wrap="none">
            <a:spAutoFit/>
          </a:bodyPr>
          <a:lstStyle/>
          <a:p>
            <a:r>
              <a:rPr lang="it-IT" sz="1300" b="1">
                <a:solidFill>
                  <a:srgbClr val="E7E8E3">
                    <a:lumMod val="10000"/>
                  </a:srgbClr>
                </a:solidFill>
                <a:latin typeface="Arial" panose="020B0604020202020204"/>
                <a:ea typeface="Trebuchet MS"/>
                <a:cs typeface="Trebuchet MS"/>
                <a:sym typeface="Trebuchet MS"/>
              </a:rPr>
              <a:t>5/12</a:t>
            </a:r>
            <a:endParaRPr lang="en-GB" sz="1300" b="1"/>
          </a:p>
        </p:txBody>
      </p:sp>
      <p:pic>
        <p:nvPicPr>
          <p:cNvPr id="36" name="Immagine 35">
            <a:extLst>
              <a:ext uri="{FF2B5EF4-FFF2-40B4-BE49-F238E27FC236}">
                <a16:creationId xmlns:a16="http://schemas.microsoft.com/office/drawing/2014/main" id="{B3DBC98A-7652-4AFE-9EC6-D9DCC1242128}"/>
              </a:ext>
            </a:extLst>
          </p:cNvPr>
          <p:cNvPicPr>
            <a:picLocks noChangeAspect="1"/>
          </p:cNvPicPr>
          <p:nvPr/>
        </p:nvPicPr>
        <p:blipFill rotWithShape="1">
          <a:blip r:embed="rId25">
            <a:extLst>
              <a:ext uri="{BEBA8EAE-BF5A-486C-A8C5-ECC9F3942E4B}">
                <a14:imgProps xmlns:a14="http://schemas.microsoft.com/office/drawing/2010/main">
                  <a14:imgLayer r:embed="rId26">
                    <a14:imgEffect>
                      <a14:sharpenSoften amount="25000"/>
                    </a14:imgEffect>
                  </a14:imgLayer>
                </a14:imgProps>
              </a:ext>
              <a:ext uri="{28A0092B-C50C-407E-A947-70E740481C1C}">
                <a14:useLocalDpi xmlns:a14="http://schemas.microsoft.com/office/drawing/2010/main" val="0"/>
              </a:ext>
            </a:extLst>
          </a:blip>
          <a:srcRect t="50000" r="15889" b="44116"/>
          <a:stretch/>
        </p:blipFill>
        <p:spPr>
          <a:xfrm>
            <a:off x="6423660" y="-12552"/>
            <a:ext cx="5768340" cy="403529"/>
          </a:xfrm>
          <a:prstGeom prst="rect">
            <a:avLst/>
          </a:prstGeom>
          <a:effectLst>
            <a:outerShdw blurRad="50800" dist="38100" dir="5400000" algn="t" rotWithShape="0">
              <a:prstClr val="black">
                <a:alpha val="40000"/>
              </a:prstClr>
            </a:outerShdw>
          </a:effectLst>
        </p:spPr>
      </p:pic>
      <p:pic>
        <p:nvPicPr>
          <p:cNvPr id="37" name="Immagine 36">
            <a:extLst>
              <a:ext uri="{FF2B5EF4-FFF2-40B4-BE49-F238E27FC236}">
                <a16:creationId xmlns:a16="http://schemas.microsoft.com/office/drawing/2014/main" id="{677B7AA8-822D-4D8E-AC80-8A2D682F0137}"/>
              </a:ext>
            </a:extLst>
          </p:cNvPr>
          <p:cNvPicPr>
            <a:picLocks noChangeAspect="1"/>
          </p:cNvPicPr>
          <p:nvPr/>
        </p:nvPicPr>
        <p:blipFill rotWithShape="1">
          <a:blip r:embed="rId27">
            <a:extLst>
              <a:ext uri="{BEBA8EAE-BF5A-486C-A8C5-ECC9F3942E4B}">
                <a14:imgProps xmlns:a14="http://schemas.microsoft.com/office/drawing/2010/main">
                  <a14:imgLayer r:embed="rId28">
                    <a14:imgEffect>
                      <a14:sharpenSoften amount="25000"/>
                    </a14:imgEffect>
                  </a14:imgLayer>
                </a14:imgProps>
              </a:ext>
              <a:ext uri="{28A0092B-C50C-407E-A947-70E740481C1C}">
                <a14:useLocalDpi xmlns:a14="http://schemas.microsoft.com/office/drawing/2010/main" val="0"/>
              </a:ext>
            </a:extLst>
          </a:blip>
          <a:srcRect/>
          <a:stretch/>
        </p:blipFill>
        <p:spPr>
          <a:xfrm>
            <a:off x="0" y="-12552"/>
            <a:ext cx="6423660" cy="40352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82478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961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withEffect">
                                  <p:stCondLst>
                                    <p:cond delay="0"/>
                                  </p:stCondLst>
                                  <p:childTnLst>
                                    <p:cmd type="call" cmd="togglePause">
                                      <p:cBhvr>
                                        <p:cTn id="11" dur="1" fill="hold"/>
                                        <p:tgtEl>
                                          <p:spTgt spid="32"/>
                                        </p:tgtEl>
                                      </p:cBhvr>
                                    </p:cmd>
                                  </p:childTnLst>
                                </p:cTn>
                              </p:par>
                            </p:childTnLst>
                          </p:cTn>
                        </p:par>
                      </p:childTnLst>
                    </p:cTn>
                  </p:par>
                </p:childTnLst>
              </p:cTn>
              <p:nextCondLst>
                <p:cond evt="onClick" delay="0">
                  <p:tgtEl>
                    <p:spTgt spid="32"/>
                  </p:tgtEl>
                </p:cond>
              </p:nextCondLst>
            </p:seq>
            <p:video>
              <p:cMediaNode vol="80000">
                <p:cTn id="12" repeatCount="indefinite" fill="hold" display="0">
                  <p:stCondLst>
                    <p:cond delay="indefinite"/>
                  </p:stCondLst>
                </p:cTn>
                <p:tgtEl>
                  <p:spTgt spid="3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B8576712-AD72-495F-BB9E-B341592E96FD}"/>
              </a:ext>
            </a:extLst>
          </p:cNvPr>
          <p:cNvSpPr/>
          <p:nvPr/>
        </p:nvSpPr>
        <p:spPr>
          <a:xfrm>
            <a:off x="136981" y="534364"/>
            <a:ext cx="4674870" cy="353943"/>
          </a:xfrm>
          <a:prstGeom prst="rect">
            <a:avLst/>
          </a:prstGeom>
        </p:spPr>
        <p:txBody>
          <a:bodyPr wrap="square">
            <a:spAutoFit/>
          </a:bodyPr>
          <a:lstStyle/>
          <a:p>
            <a:pPr eaLnBrk="0" fontAlgn="base" hangingPunct="0">
              <a:spcBef>
                <a:spcPct val="0"/>
              </a:spcBef>
              <a:spcAft>
                <a:spcPct val="0"/>
              </a:spcAft>
            </a:pPr>
            <a:r>
              <a:rPr lang="it-IT" sz="1700" b="1" dirty="0">
                <a:solidFill>
                  <a:srgbClr val="287A51"/>
                </a:solidFill>
                <a:latin typeface="Arial" panose="020B0604020202020204"/>
                <a:ea typeface="MS PGothic" charset="-128"/>
              </a:rPr>
              <a:t>SMAP </a:t>
            </a:r>
            <a:r>
              <a:rPr lang="it-IT" sz="1700" b="1" dirty="0" err="1">
                <a:solidFill>
                  <a:srgbClr val="287A51"/>
                </a:solidFill>
                <a:latin typeface="Arial" panose="020B0604020202020204"/>
                <a:ea typeface="MS PGothic" charset="-128"/>
              </a:rPr>
              <a:t>experiment</a:t>
            </a:r>
            <a:r>
              <a:rPr lang="it-IT" sz="1700" b="1" dirty="0">
                <a:solidFill>
                  <a:srgbClr val="287A51"/>
                </a:solidFill>
                <a:latin typeface="Arial" panose="020B0604020202020204"/>
                <a:ea typeface="MS PGothic" charset="-128"/>
              </a:rPr>
              <a:t> – </a:t>
            </a:r>
            <a:r>
              <a:rPr lang="it-IT" sz="1700" b="1" dirty="0" err="1">
                <a:solidFill>
                  <a:srgbClr val="287A51"/>
                </a:solidFill>
                <a:latin typeface="Arial" panose="020B0604020202020204"/>
                <a:ea typeface="MS PGothic" charset="-128"/>
              </a:rPr>
              <a:t>Irrigation</a:t>
            </a:r>
            <a:r>
              <a:rPr lang="it-IT" sz="1700" b="1" dirty="0">
                <a:solidFill>
                  <a:srgbClr val="287A51"/>
                </a:solidFill>
                <a:latin typeface="Arial" panose="020B0604020202020204"/>
                <a:ea typeface="MS PGothic" charset="-128"/>
              </a:rPr>
              <a:t> </a:t>
            </a:r>
            <a:r>
              <a:rPr lang="it-IT" sz="1700" b="1" dirty="0" err="1">
                <a:solidFill>
                  <a:srgbClr val="287A51"/>
                </a:solidFill>
                <a:latin typeface="Arial" panose="020B0604020202020204"/>
                <a:ea typeface="MS PGothic" charset="-128"/>
              </a:rPr>
              <a:t>estimates</a:t>
            </a:r>
            <a:r>
              <a:rPr lang="it-IT" sz="1700" b="1" dirty="0">
                <a:solidFill>
                  <a:srgbClr val="287A51"/>
                </a:solidFill>
                <a:latin typeface="Arial" panose="020B0604020202020204"/>
                <a:ea typeface="MS PGothic" charset="-128"/>
              </a:rPr>
              <a:t>:</a:t>
            </a:r>
            <a:endParaRPr lang="en-GB" sz="1700" b="1" dirty="0">
              <a:solidFill>
                <a:srgbClr val="287A51"/>
              </a:solidFill>
              <a:latin typeface="Arial" panose="020B0604020202020204"/>
              <a:ea typeface="MS PGothic" charset="-128"/>
            </a:endParaRPr>
          </a:p>
        </p:txBody>
      </p:sp>
      <p:sp>
        <p:nvSpPr>
          <p:cNvPr id="4" name="Rettangolo 3">
            <a:extLst>
              <a:ext uri="{FF2B5EF4-FFF2-40B4-BE49-F238E27FC236}">
                <a16:creationId xmlns:a16="http://schemas.microsoft.com/office/drawing/2014/main" id="{752B31C4-CCB8-42BE-BF00-4D0583743CE1}"/>
              </a:ext>
            </a:extLst>
          </p:cNvPr>
          <p:cNvSpPr/>
          <p:nvPr/>
        </p:nvSpPr>
        <p:spPr>
          <a:xfrm>
            <a:off x="136981" y="1027860"/>
            <a:ext cx="3651609" cy="323165"/>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Period</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January</a:t>
            </a:r>
            <a:r>
              <a:rPr lang="it-IT" sz="1500" dirty="0">
                <a:solidFill>
                  <a:srgbClr val="E7E8E3">
                    <a:lumMod val="10000"/>
                  </a:srgbClr>
                </a:solidFill>
                <a:latin typeface="Arial" panose="020B0604020202020204"/>
                <a:ea typeface="Trebuchet MS"/>
                <a:cs typeface="Trebuchet MS"/>
                <a:sym typeface="Trebuchet MS"/>
              </a:rPr>
              <a:t> 2016 – </a:t>
            </a:r>
            <a:r>
              <a:rPr lang="it-IT" sz="1500" dirty="0" err="1">
                <a:solidFill>
                  <a:srgbClr val="E7E8E3">
                    <a:lumMod val="10000"/>
                  </a:srgbClr>
                </a:solidFill>
                <a:latin typeface="Arial" panose="020B0604020202020204"/>
                <a:ea typeface="Trebuchet MS"/>
                <a:cs typeface="Trebuchet MS"/>
                <a:sym typeface="Trebuchet MS"/>
              </a:rPr>
              <a:t>September</a:t>
            </a:r>
            <a:r>
              <a:rPr lang="it-IT" sz="1500" dirty="0">
                <a:solidFill>
                  <a:srgbClr val="E7E8E3">
                    <a:lumMod val="10000"/>
                  </a:srgbClr>
                </a:solidFill>
                <a:latin typeface="Arial" panose="020B0604020202020204"/>
                <a:ea typeface="Trebuchet MS"/>
                <a:cs typeface="Trebuchet MS"/>
                <a:sym typeface="Trebuchet MS"/>
              </a:rPr>
              <a:t> 2017</a:t>
            </a:r>
          </a:p>
        </p:txBody>
      </p:sp>
      <p:sp>
        <p:nvSpPr>
          <p:cNvPr id="5" name="Rettangolo 4">
            <a:extLst>
              <a:ext uri="{FF2B5EF4-FFF2-40B4-BE49-F238E27FC236}">
                <a16:creationId xmlns:a16="http://schemas.microsoft.com/office/drawing/2014/main" id="{15E1021A-894F-47BB-B941-D3F14619CE0C}"/>
              </a:ext>
            </a:extLst>
          </p:cNvPr>
          <p:cNvSpPr/>
          <p:nvPr/>
        </p:nvSpPr>
        <p:spPr>
          <a:xfrm>
            <a:off x="136981" y="1374280"/>
            <a:ext cx="6575623" cy="553998"/>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Except</a:t>
            </a:r>
            <a:r>
              <a:rPr lang="it-IT" sz="1500" dirty="0">
                <a:solidFill>
                  <a:srgbClr val="E7E8E3">
                    <a:lumMod val="10000"/>
                  </a:srgbClr>
                </a:solidFill>
                <a:latin typeface="Arial" panose="020B0604020202020204"/>
                <a:ea typeface="Trebuchet MS"/>
                <a:cs typeface="Trebuchet MS"/>
                <a:sym typeface="Trebuchet MS"/>
              </a:rPr>
              <a:t> for the </a:t>
            </a:r>
            <a:r>
              <a:rPr lang="it-IT" sz="1500" dirty="0" err="1">
                <a:solidFill>
                  <a:srgbClr val="E7E8E3">
                    <a:lumMod val="10000"/>
                  </a:srgbClr>
                </a:solidFill>
                <a:latin typeface="Arial" panose="020B0604020202020204"/>
                <a:ea typeface="Trebuchet MS"/>
                <a:cs typeface="Trebuchet MS"/>
                <a:sym typeface="Trebuchet MS"/>
              </a:rPr>
              <a:t>Pinyana</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district</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good</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agreement</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between</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estimated</a:t>
            </a:r>
            <a:r>
              <a:rPr lang="it-IT" sz="1500" dirty="0">
                <a:solidFill>
                  <a:srgbClr val="E7E8E3">
                    <a:lumMod val="10000"/>
                  </a:srgbClr>
                </a:solidFill>
                <a:latin typeface="Arial" panose="020B0604020202020204"/>
                <a:ea typeface="Trebuchet MS"/>
                <a:cs typeface="Trebuchet MS"/>
                <a:sym typeface="Trebuchet MS"/>
              </a:rPr>
              <a:t> and benchmark </a:t>
            </a:r>
            <a:r>
              <a:rPr lang="it-IT" sz="1500" dirty="0" err="1">
                <a:solidFill>
                  <a:srgbClr val="E7E8E3">
                    <a:lumMod val="10000"/>
                  </a:srgbClr>
                </a:solidFill>
                <a:latin typeface="Arial" panose="020B0604020202020204"/>
                <a:ea typeface="Trebuchet MS"/>
                <a:cs typeface="Trebuchet MS"/>
                <a:sym typeface="Trebuchet MS"/>
              </a:rPr>
              <a:t>irrigation</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amounts</a:t>
            </a:r>
            <a:r>
              <a:rPr lang="it-IT" sz="1500" dirty="0">
                <a:solidFill>
                  <a:srgbClr val="E7E8E3">
                    <a:lumMod val="10000"/>
                  </a:srgbClr>
                </a:solidFill>
                <a:latin typeface="Arial" panose="020B0604020202020204"/>
                <a:ea typeface="Trebuchet MS"/>
                <a:cs typeface="Trebuchet MS"/>
                <a:sym typeface="Trebuchet MS"/>
              </a:rPr>
              <a:t> are </a:t>
            </a:r>
            <a:r>
              <a:rPr lang="it-IT" sz="1500" dirty="0" err="1">
                <a:solidFill>
                  <a:srgbClr val="E7E8E3">
                    <a:lumMod val="10000"/>
                  </a:srgbClr>
                </a:solidFill>
                <a:latin typeface="Arial" panose="020B0604020202020204"/>
                <a:ea typeface="Trebuchet MS"/>
                <a:cs typeface="Trebuchet MS"/>
                <a:sym typeface="Trebuchet MS"/>
              </a:rPr>
              <a:t>obtained</a:t>
            </a:r>
            <a:r>
              <a:rPr lang="it-IT" sz="1500" dirty="0">
                <a:solidFill>
                  <a:srgbClr val="E7E8E3">
                    <a:lumMod val="10000"/>
                  </a:srgbClr>
                </a:solidFill>
                <a:latin typeface="Arial" panose="020B0604020202020204"/>
                <a:ea typeface="Trebuchet MS"/>
                <a:cs typeface="Trebuchet MS"/>
                <a:sym typeface="Trebuchet MS"/>
              </a:rPr>
              <a:t>.</a:t>
            </a:r>
          </a:p>
        </p:txBody>
      </p:sp>
      <p:pic>
        <p:nvPicPr>
          <p:cNvPr id="2" name="Immagine 1">
            <a:extLst>
              <a:ext uri="{FF2B5EF4-FFF2-40B4-BE49-F238E27FC236}">
                <a16:creationId xmlns:a16="http://schemas.microsoft.com/office/drawing/2014/main" id="{8584E476-F3C8-4222-8D88-DD5D4DC4D7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3566" y="711335"/>
            <a:ext cx="4943263" cy="5580000"/>
          </a:xfrm>
          <a:prstGeom prst="rect">
            <a:avLst/>
          </a:prstGeom>
        </p:spPr>
      </p:pic>
      <p:pic>
        <p:nvPicPr>
          <p:cNvPr id="6" name="Immagine 5">
            <a:extLst>
              <a:ext uri="{FF2B5EF4-FFF2-40B4-BE49-F238E27FC236}">
                <a16:creationId xmlns:a16="http://schemas.microsoft.com/office/drawing/2014/main" id="{05C052E2-ED47-4464-88D9-E091D8588D2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5171" y="2866904"/>
            <a:ext cx="6297714" cy="3456732"/>
          </a:xfrm>
          <a:prstGeom prst="rect">
            <a:avLst/>
          </a:prstGeom>
        </p:spPr>
      </p:pic>
      <p:sp>
        <p:nvSpPr>
          <p:cNvPr id="8" name="Rettangolo 7">
            <a:extLst>
              <a:ext uri="{FF2B5EF4-FFF2-40B4-BE49-F238E27FC236}">
                <a16:creationId xmlns:a16="http://schemas.microsoft.com/office/drawing/2014/main" id="{D10F674C-77D6-477A-817F-4C821B3CA66E}"/>
              </a:ext>
            </a:extLst>
          </p:cNvPr>
          <p:cNvSpPr/>
          <p:nvPr/>
        </p:nvSpPr>
        <p:spPr>
          <a:xfrm>
            <a:off x="0" y="6624778"/>
            <a:ext cx="12192000" cy="233222"/>
          </a:xfrm>
          <a:prstGeom prst="rect">
            <a:avLst/>
          </a:prstGeom>
          <a:solidFill>
            <a:schemeClr val="bg1">
              <a:lumMod val="9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ttangolo 8">
            <a:extLst>
              <a:ext uri="{FF2B5EF4-FFF2-40B4-BE49-F238E27FC236}">
                <a16:creationId xmlns:a16="http://schemas.microsoft.com/office/drawing/2014/main" id="{2F07C302-A10B-4021-A42E-11D8E85FA62F}"/>
              </a:ext>
            </a:extLst>
          </p:cNvPr>
          <p:cNvSpPr/>
          <p:nvPr/>
        </p:nvSpPr>
        <p:spPr>
          <a:xfrm>
            <a:off x="0" y="6602889"/>
            <a:ext cx="6277937" cy="276999"/>
          </a:xfrm>
          <a:prstGeom prst="rect">
            <a:avLst/>
          </a:prstGeom>
        </p:spPr>
        <p:txBody>
          <a:bodyPr wrap="none">
            <a:spAutoFit/>
          </a:bodyPr>
          <a:lstStyle/>
          <a:p>
            <a:pPr eaLnBrk="0" fontAlgn="base" hangingPunct="0">
              <a:spcBef>
                <a:spcPct val="0"/>
              </a:spcBef>
              <a:spcAft>
                <a:spcPct val="0"/>
              </a:spcAft>
            </a:pPr>
            <a:r>
              <a:rPr lang="it-IT" sz="1200" i="1">
                <a:solidFill>
                  <a:srgbClr val="287A51"/>
                </a:solidFill>
                <a:latin typeface="Arial" panose="020B0604020202020204"/>
                <a:ea typeface="MS PGothic" charset="-128"/>
              </a:rPr>
              <a:t>Irrigation Estimates from Remote Sensing Soil Moisture: A District-Scale Analysis in Spain</a:t>
            </a:r>
            <a:endParaRPr lang="en-GB" sz="1200" i="1" dirty="0">
              <a:solidFill>
                <a:srgbClr val="287A51"/>
              </a:solidFill>
              <a:latin typeface="Arial" panose="020B0604020202020204"/>
              <a:ea typeface="MS PGothic" charset="-128"/>
            </a:endParaRPr>
          </a:p>
        </p:txBody>
      </p:sp>
      <p:sp>
        <p:nvSpPr>
          <p:cNvPr id="10" name="Rettangolo 9">
            <a:extLst>
              <a:ext uri="{FF2B5EF4-FFF2-40B4-BE49-F238E27FC236}">
                <a16:creationId xmlns:a16="http://schemas.microsoft.com/office/drawing/2014/main" id="{D4BB1E30-D8DD-4C45-B78A-3A1E0C10D77B}"/>
              </a:ext>
            </a:extLst>
          </p:cNvPr>
          <p:cNvSpPr/>
          <p:nvPr/>
        </p:nvSpPr>
        <p:spPr>
          <a:xfrm>
            <a:off x="11681924" y="6595194"/>
            <a:ext cx="510076" cy="292388"/>
          </a:xfrm>
          <a:prstGeom prst="rect">
            <a:avLst/>
          </a:prstGeom>
        </p:spPr>
        <p:txBody>
          <a:bodyPr wrap="none">
            <a:spAutoFit/>
          </a:bodyPr>
          <a:lstStyle/>
          <a:p>
            <a:r>
              <a:rPr lang="it-IT" sz="1300" b="1">
                <a:solidFill>
                  <a:srgbClr val="E7E8E3">
                    <a:lumMod val="10000"/>
                  </a:srgbClr>
                </a:solidFill>
                <a:latin typeface="Arial" panose="020B0604020202020204"/>
                <a:ea typeface="Trebuchet MS"/>
                <a:cs typeface="Trebuchet MS"/>
                <a:sym typeface="Trebuchet MS"/>
              </a:rPr>
              <a:t>6/12</a:t>
            </a:r>
            <a:endParaRPr lang="en-GB" sz="1300" b="1"/>
          </a:p>
        </p:txBody>
      </p:sp>
      <p:pic>
        <p:nvPicPr>
          <p:cNvPr id="11" name="Immagine 10">
            <a:extLst>
              <a:ext uri="{FF2B5EF4-FFF2-40B4-BE49-F238E27FC236}">
                <a16:creationId xmlns:a16="http://schemas.microsoft.com/office/drawing/2014/main" id="{E1E4EF7D-D953-4EA3-B686-09F9D6941729}"/>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t="50000" r="15889" b="44116"/>
          <a:stretch/>
        </p:blipFill>
        <p:spPr>
          <a:xfrm>
            <a:off x="6423660" y="-12552"/>
            <a:ext cx="5768340" cy="403529"/>
          </a:xfrm>
          <a:prstGeom prst="rect">
            <a:avLst/>
          </a:prstGeom>
          <a:effectLst>
            <a:outerShdw blurRad="50800" dist="38100" dir="5400000" algn="t" rotWithShape="0">
              <a:prstClr val="black">
                <a:alpha val="40000"/>
              </a:prstClr>
            </a:outerShdw>
          </a:effectLst>
        </p:spPr>
      </p:pic>
      <p:pic>
        <p:nvPicPr>
          <p:cNvPr id="12" name="Immagine 11">
            <a:extLst>
              <a:ext uri="{FF2B5EF4-FFF2-40B4-BE49-F238E27FC236}">
                <a16:creationId xmlns:a16="http://schemas.microsoft.com/office/drawing/2014/main" id="{65B0F8B9-34B5-4118-81C4-43DF2960AD55}"/>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rcRect/>
          <a:stretch/>
        </p:blipFill>
        <p:spPr>
          <a:xfrm>
            <a:off x="0" y="-12552"/>
            <a:ext cx="6423660" cy="40352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163446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1BF8D54F-FA2F-42F3-954A-8A2BFA3132A9}"/>
              </a:ext>
            </a:extLst>
          </p:cNvPr>
          <p:cNvSpPr/>
          <p:nvPr/>
        </p:nvSpPr>
        <p:spPr>
          <a:xfrm>
            <a:off x="86180" y="569382"/>
            <a:ext cx="10746375" cy="353943"/>
          </a:xfrm>
          <a:prstGeom prst="rect">
            <a:avLst/>
          </a:prstGeom>
        </p:spPr>
        <p:txBody>
          <a:bodyPr wrap="square">
            <a:spAutoFit/>
          </a:bodyPr>
          <a:lstStyle/>
          <a:p>
            <a:pPr eaLnBrk="0" fontAlgn="base" hangingPunct="0">
              <a:spcBef>
                <a:spcPct val="0"/>
              </a:spcBef>
              <a:spcAft>
                <a:spcPct val="0"/>
              </a:spcAft>
            </a:pPr>
            <a:r>
              <a:rPr lang="it-IT" sz="1700" b="1" dirty="0">
                <a:solidFill>
                  <a:srgbClr val="287A51"/>
                </a:solidFill>
                <a:latin typeface="Arial" panose="020B0604020202020204"/>
                <a:ea typeface="MS PGothic" charset="-128"/>
              </a:rPr>
              <a:t>SMAP </a:t>
            </a:r>
            <a:r>
              <a:rPr lang="it-IT" sz="1700" b="1" dirty="0" err="1">
                <a:solidFill>
                  <a:srgbClr val="287A51"/>
                </a:solidFill>
                <a:latin typeface="Arial" panose="020B0604020202020204"/>
                <a:ea typeface="MS PGothic" charset="-128"/>
              </a:rPr>
              <a:t>experiment</a:t>
            </a:r>
            <a:r>
              <a:rPr lang="it-IT" sz="1700" b="1" dirty="0">
                <a:solidFill>
                  <a:srgbClr val="287A51"/>
                </a:solidFill>
                <a:latin typeface="Arial" panose="020B0604020202020204"/>
                <a:ea typeface="MS PGothic" charset="-128"/>
              </a:rPr>
              <a:t> – </a:t>
            </a:r>
            <a:r>
              <a:rPr lang="it-IT" sz="1700" b="1" dirty="0" err="1">
                <a:solidFill>
                  <a:srgbClr val="287A51"/>
                </a:solidFill>
                <a:latin typeface="Arial" panose="020B0604020202020204"/>
                <a:ea typeface="MS PGothic" charset="-128"/>
              </a:rPr>
              <a:t>Which</a:t>
            </a:r>
            <a:r>
              <a:rPr lang="it-IT" sz="1700" b="1" dirty="0">
                <a:solidFill>
                  <a:srgbClr val="287A51"/>
                </a:solidFill>
                <a:latin typeface="Arial" panose="020B0604020202020204"/>
                <a:ea typeface="MS PGothic" charset="-128"/>
              </a:rPr>
              <a:t> </a:t>
            </a:r>
            <a:r>
              <a:rPr lang="it-IT" sz="1700" b="1" dirty="0" err="1">
                <a:solidFill>
                  <a:srgbClr val="287A51"/>
                </a:solidFill>
                <a:latin typeface="Arial" panose="020B0604020202020204"/>
                <a:ea typeface="MS PGothic" charset="-128"/>
              </a:rPr>
              <a:t>term</a:t>
            </a:r>
            <a:r>
              <a:rPr lang="it-IT" sz="1700" b="1" dirty="0">
                <a:solidFill>
                  <a:srgbClr val="287A51"/>
                </a:solidFill>
                <a:latin typeface="Arial" panose="020B0604020202020204"/>
                <a:ea typeface="MS PGothic" charset="-128"/>
              </a:rPr>
              <a:t> of the SM2RAIN </a:t>
            </a:r>
            <a:r>
              <a:rPr lang="it-IT" sz="1700" b="1" dirty="0" err="1">
                <a:solidFill>
                  <a:srgbClr val="287A51"/>
                </a:solidFill>
                <a:latin typeface="Arial" panose="020B0604020202020204"/>
                <a:ea typeface="MS PGothic" charset="-128"/>
              </a:rPr>
              <a:t>equation</a:t>
            </a:r>
            <a:r>
              <a:rPr lang="it-IT" sz="1700" b="1" dirty="0">
                <a:solidFill>
                  <a:srgbClr val="287A51"/>
                </a:solidFill>
                <a:latin typeface="Arial" panose="020B0604020202020204"/>
                <a:ea typeface="MS PGothic" charset="-128"/>
              </a:rPr>
              <a:t> </a:t>
            </a:r>
            <a:r>
              <a:rPr lang="it-IT" sz="1700" b="1" dirty="0" err="1">
                <a:solidFill>
                  <a:srgbClr val="287A51"/>
                </a:solidFill>
                <a:latin typeface="Arial" panose="020B0604020202020204"/>
                <a:ea typeface="MS PGothic" charset="-128"/>
              </a:rPr>
              <a:t>is</a:t>
            </a:r>
            <a:r>
              <a:rPr lang="it-IT" sz="1700" b="1" dirty="0">
                <a:solidFill>
                  <a:srgbClr val="287A51"/>
                </a:solidFill>
                <a:latin typeface="Arial" panose="020B0604020202020204"/>
                <a:ea typeface="MS PGothic" charset="-128"/>
              </a:rPr>
              <a:t> the </a:t>
            </a:r>
            <a:r>
              <a:rPr lang="it-IT" sz="1700" b="1" dirty="0" err="1">
                <a:solidFill>
                  <a:srgbClr val="287A51"/>
                </a:solidFill>
                <a:latin typeface="Arial" panose="020B0604020202020204"/>
                <a:ea typeface="MS PGothic" charset="-128"/>
              </a:rPr>
              <a:t>leading</a:t>
            </a:r>
            <a:r>
              <a:rPr lang="it-IT" sz="1700" b="1" dirty="0">
                <a:solidFill>
                  <a:srgbClr val="287A51"/>
                </a:solidFill>
                <a:latin typeface="Arial" panose="020B0604020202020204"/>
                <a:ea typeface="MS PGothic" charset="-128"/>
              </a:rPr>
              <a:t> one?</a:t>
            </a:r>
            <a:endParaRPr lang="en-GB" sz="1700" b="1" dirty="0">
              <a:solidFill>
                <a:srgbClr val="287A51"/>
              </a:solidFill>
              <a:latin typeface="Arial" panose="020B0604020202020204"/>
              <a:ea typeface="MS PGothic" charset="-128"/>
            </a:endParaRPr>
          </a:p>
        </p:txBody>
      </p:sp>
      <p:sp>
        <p:nvSpPr>
          <p:cNvPr id="4" name="Rettangolo 3">
            <a:extLst>
              <a:ext uri="{FF2B5EF4-FFF2-40B4-BE49-F238E27FC236}">
                <a16:creationId xmlns:a16="http://schemas.microsoft.com/office/drawing/2014/main" id="{F1999406-0F99-4036-94FC-739C7CFA4B5E}"/>
              </a:ext>
            </a:extLst>
          </p:cNvPr>
          <p:cNvSpPr/>
          <p:nvPr/>
        </p:nvSpPr>
        <p:spPr>
          <a:xfrm>
            <a:off x="86180" y="923325"/>
            <a:ext cx="6331157" cy="1938992"/>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Contribution</a:t>
            </a:r>
            <a:r>
              <a:rPr lang="it-IT" sz="1500" dirty="0">
                <a:solidFill>
                  <a:srgbClr val="E7E8E3">
                    <a:lumMod val="10000"/>
                  </a:srgbClr>
                </a:solidFill>
                <a:latin typeface="Arial" panose="020B0604020202020204"/>
                <a:ea typeface="Trebuchet MS"/>
                <a:cs typeface="Trebuchet MS"/>
                <a:sym typeface="Trebuchet MS"/>
              </a:rPr>
              <a:t> of the </a:t>
            </a:r>
            <a:r>
              <a:rPr lang="it-IT" sz="1500" dirty="0" err="1">
                <a:solidFill>
                  <a:srgbClr val="E7E8E3">
                    <a:lumMod val="10000"/>
                  </a:srgbClr>
                </a:solidFill>
                <a:latin typeface="Arial" panose="020B0604020202020204"/>
                <a:ea typeface="Trebuchet MS"/>
                <a:cs typeface="Trebuchet MS"/>
                <a:sym typeface="Trebuchet MS"/>
              </a:rPr>
              <a:t>drainage</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term</a:t>
            </a:r>
            <a:r>
              <a:rPr lang="it-IT" sz="1500" dirty="0">
                <a:solidFill>
                  <a:srgbClr val="E7E8E3">
                    <a:lumMod val="10000"/>
                  </a:srgbClr>
                </a:solidFill>
                <a:latin typeface="Arial" panose="020B0604020202020204"/>
                <a:ea typeface="Trebuchet MS"/>
                <a:cs typeface="Trebuchet MS"/>
                <a:sym typeface="Trebuchet MS"/>
              </a:rPr>
              <a:t>: </a:t>
            </a:r>
          </a:p>
          <a:p>
            <a:pPr algn="just" eaLnBrk="0" fontAlgn="base" hangingPunct="0">
              <a:spcBef>
                <a:spcPct val="0"/>
              </a:spcBef>
              <a:spcAft>
                <a:spcPct val="0"/>
              </a:spcAft>
              <a:buClr>
                <a:srgbClr val="003249"/>
              </a:buClr>
              <a:buSzPts val="1100"/>
            </a:pPr>
            <a:r>
              <a:rPr lang="it-IT" sz="1500" dirty="0" err="1">
                <a:solidFill>
                  <a:srgbClr val="FF0000"/>
                </a:solidFill>
                <a:latin typeface="Arial" panose="020B0604020202020204"/>
                <a:ea typeface="Trebuchet MS"/>
                <a:cs typeface="Trebuchet MS"/>
                <a:sym typeface="Trebuchet MS"/>
              </a:rPr>
              <a:t>Negligible</a:t>
            </a:r>
            <a:r>
              <a:rPr lang="it-IT" sz="1500" dirty="0">
                <a:solidFill>
                  <a:srgbClr val="FF0000"/>
                </a:solidFill>
                <a:latin typeface="Arial" panose="020B0604020202020204"/>
                <a:ea typeface="Trebuchet MS"/>
                <a:cs typeface="Trebuchet MS"/>
                <a:sym typeface="Trebuchet MS"/>
              </a:rPr>
              <a:t>, &lt; 0.5% of the </a:t>
            </a:r>
            <a:r>
              <a:rPr lang="it-IT" sz="1500" dirty="0" err="1">
                <a:solidFill>
                  <a:srgbClr val="FF0000"/>
                </a:solidFill>
                <a:latin typeface="Arial" panose="020B0604020202020204"/>
                <a:ea typeface="Trebuchet MS"/>
                <a:cs typeface="Trebuchet MS"/>
                <a:sym typeface="Trebuchet MS"/>
              </a:rPr>
              <a:t>total</a:t>
            </a:r>
            <a:r>
              <a:rPr lang="it-IT" sz="1500" dirty="0">
                <a:solidFill>
                  <a:srgbClr val="FF0000"/>
                </a:solidFill>
                <a:latin typeface="Arial" panose="020B0604020202020204"/>
                <a:ea typeface="Trebuchet MS"/>
                <a:cs typeface="Trebuchet MS"/>
                <a:sym typeface="Trebuchet MS"/>
              </a:rPr>
              <a:t>.</a:t>
            </a:r>
          </a:p>
          <a:p>
            <a:pPr algn="just" eaLnBrk="0" fontAlgn="base" hangingPunct="0">
              <a:spcBef>
                <a:spcPct val="0"/>
              </a:spcBef>
              <a:spcAft>
                <a:spcPct val="0"/>
              </a:spcAft>
              <a:buClr>
                <a:srgbClr val="003249"/>
              </a:buClr>
              <a:buSzPts val="1100"/>
            </a:pPr>
            <a:endParaRPr lang="it-IT" sz="1500" dirty="0">
              <a:solidFill>
                <a:srgbClr val="E7E8E3">
                  <a:lumMod val="10000"/>
                </a:srgbClr>
              </a:solidFill>
              <a:latin typeface="Arial" panose="020B0604020202020204"/>
              <a:ea typeface="Trebuchet MS"/>
              <a:cs typeface="Trebuchet MS"/>
              <a:sym typeface="Trebuchet MS"/>
            </a:endParaRPr>
          </a:p>
          <a:p>
            <a:pPr algn="just" eaLnBrk="0" fontAlgn="base" hangingPunct="0">
              <a:spcBef>
                <a:spcPct val="0"/>
              </a:spcBef>
              <a:spcAft>
                <a:spcPct val="0"/>
              </a:spcAft>
              <a:buClr>
                <a:srgbClr val="003249"/>
              </a:buClr>
              <a:buSzPts val="1100"/>
            </a:pPr>
            <a:r>
              <a:rPr lang="it-IT" sz="1500" dirty="0">
                <a:solidFill>
                  <a:srgbClr val="E7E8E3">
                    <a:lumMod val="10000"/>
                  </a:srgbClr>
                </a:solidFill>
                <a:latin typeface="Arial" panose="020B0604020202020204"/>
                <a:ea typeface="Trebuchet MS"/>
                <a:cs typeface="Trebuchet MS"/>
                <a:sym typeface="Trebuchet MS"/>
              </a:rPr>
              <a:t>Direct </a:t>
            </a:r>
            <a:r>
              <a:rPr lang="it-IT" sz="1500" dirty="0" err="1">
                <a:solidFill>
                  <a:srgbClr val="E7E8E3">
                    <a:lumMod val="10000"/>
                  </a:srgbClr>
                </a:solidFill>
                <a:latin typeface="Arial" panose="020B0604020202020204"/>
                <a:ea typeface="Trebuchet MS"/>
                <a:cs typeface="Trebuchet MS"/>
                <a:sym typeface="Trebuchet MS"/>
              </a:rPr>
              <a:t>contribution</a:t>
            </a:r>
            <a:r>
              <a:rPr lang="it-IT" sz="1500" dirty="0">
                <a:solidFill>
                  <a:srgbClr val="E7E8E3">
                    <a:lumMod val="10000"/>
                  </a:srgbClr>
                </a:solidFill>
                <a:latin typeface="Arial" panose="020B0604020202020204"/>
                <a:ea typeface="Trebuchet MS"/>
                <a:cs typeface="Trebuchet MS"/>
                <a:sym typeface="Trebuchet MS"/>
              </a:rPr>
              <a:t> of </a:t>
            </a:r>
            <a:r>
              <a:rPr lang="it-IT" sz="1500" dirty="0" err="1">
                <a:solidFill>
                  <a:srgbClr val="E7E8E3">
                    <a:lumMod val="10000"/>
                  </a:srgbClr>
                </a:solidFill>
                <a:latin typeface="Arial" panose="020B0604020202020204"/>
                <a:ea typeface="Trebuchet MS"/>
                <a:cs typeface="Trebuchet MS"/>
                <a:sym typeface="Trebuchet MS"/>
              </a:rPr>
              <a:t>soil</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moisture</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variation</a:t>
            </a:r>
            <a:r>
              <a:rPr lang="it-IT" sz="1500" dirty="0">
                <a:solidFill>
                  <a:srgbClr val="E7E8E3">
                    <a:lumMod val="10000"/>
                  </a:srgbClr>
                </a:solidFill>
                <a:latin typeface="Arial" panose="020B0604020202020204"/>
                <a:ea typeface="Trebuchet MS"/>
                <a:cs typeface="Trebuchet MS"/>
                <a:sym typeface="Trebuchet MS"/>
              </a:rPr>
              <a:t>: </a:t>
            </a:r>
          </a:p>
          <a:p>
            <a:pPr algn="just" eaLnBrk="0" fontAlgn="base" hangingPunct="0">
              <a:spcBef>
                <a:spcPct val="0"/>
              </a:spcBef>
              <a:spcAft>
                <a:spcPct val="0"/>
              </a:spcAft>
              <a:buClr>
                <a:srgbClr val="003249"/>
              </a:buClr>
              <a:buSzPts val="1100"/>
            </a:pPr>
            <a:r>
              <a:rPr lang="it-IT" sz="1500" dirty="0" err="1">
                <a:solidFill>
                  <a:srgbClr val="3366FF"/>
                </a:solidFill>
                <a:latin typeface="Arial" panose="020B0604020202020204"/>
                <a:ea typeface="Trebuchet MS"/>
                <a:cs typeface="Trebuchet MS"/>
                <a:sym typeface="Trebuchet MS"/>
              </a:rPr>
              <a:t>Between</a:t>
            </a:r>
            <a:r>
              <a:rPr lang="it-IT" sz="1500" dirty="0">
                <a:solidFill>
                  <a:srgbClr val="3366FF"/>
                </a:solidFill>
                <a:latin typeface="Arial" panose="020B0604020202020204"/>
                <a:ea typeface="Trebuchet MS"/>
                <a:cs typeface="Trebuchet MS"/>
                <a:sym typeface="Trebuchet MS"/>
              </a:rPr>
              <a:t> 38.5% and 45.7% of the </a:t>
            </a:r>
            <a:r>
              <a:rPr lang="it-IT" sz="1500" dirty="0" err="1">
                <a:solidFill>
                  <a:srgbClr val="3366FF"/>
                </a:solidFill>
                <a:latin typeface="Arial" panose="020B0604020202020204"/>
                <a:ea typeface="Trebuchet MS"/>
                <a:cs typeface="Trebuchet MS"/>
                <a:sym typeface="Trebuchet MS"/>
              </a:rPr>
              <a:t>total</a:t>
            </a:r>
            <a:r>
              <a:rPr lang="it-IT" sz="1500" dirty="0">
                <a:solidFill>
                  <a:srgbClr val="3366FF"/>
                </a:solidFill>
                <a:latin typeface="Arial" panose="020B0604020202020204"/>
                <a:ea typeface="Trebuchet MS"/>
                <a:cs typeface="Trebuchet MS"/>
                <a:sym typeface="Trebuchet MS"/>
              </a:rPr>
              <a:t>.</a:t>
            </a:r>
          </a:p>
          <a:p>
            <a:pPr algn="just" eaLnBrk="0" fontAlgn="base" hangingPunct="0">
              <a:spcBef>
                <a:spcPct val="0"/>
              </a:spcBef>
              <a:spcAft>
                <a:spcPct val="0"/>
              </a:spcAft>
              <a:buClr>
                <a:srgbClr val="003249"/>
              </a:buClr>
              <a:buSzPts val="1100"/>
            </a:pPr>
            <a:endParaRPr lang="it-IT" sz="1500" dirty="0">
              <a:solidFill>
                <a:srgbClr val="003249"/>
              </a:solidFill>
              <a:latin typeface="Arial" panose="020B0604020202020204"/>
              <a:ea typeface="Trebuchet MS"/>
              <a:cs typeface="Trebuchet MS"/>
              <a:sym typeface="Trebuchet MS"/>
            </a:endParaRPr>
          </a:p>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Contribution</a:t>
            </a:r>
            <a:r>
              <a:rPr lang="it-IT" sz="1500" dirty="0">
                <a:solidFill>
                  <a:srgbClr val="E7E8E3">
                    <a:lumMod val="10000"/>
                  </a:srgbClr>
                </a:solidFill>
                <a:latin typeface="Arial" panose="020B0604020202020204"/>
                <a:ea typeface="Trebuchet MS"/>
                <a:cs typeface="Trebuchet MS"/>
                <a:sym typeface="Trebuchet MS"/>
              </a:rPr>
              <a:t> of the </a:t>
            </a:r>
            <a:r>
              <a:rPr lang="it-IT" sz="1500" dirty="0" err="1">
                <a:solidFill>
                  <a:srgbClr val="E7E8E3">
                    <a:lumMod val="10000"/>
                  </a:srgbClr>
                </a:solidFill>
                <a:latin typeface="Arial" panose="020B0604020202020204"/>
                <a:ea typeface="Trebuchet MS"/>
                <a:cs typeface="Trebuchet MS"/>
                <a:sym typeface="Trebuchet MS"/>
              </a:rPr>
              <a:t>evapotranspiration</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term</a:t>
            </a:r>
            <a:r>
              <a:rPr lang="it-IT" sz="1500" dirty="0">
                <a:solidFill>
                  <a:srgbClr val="E7E8E3">
                    <a:lumMod val="10000"/>
                  </a:srgbClr>
                </a:solidFill>
                <a:latin typeface="Arial" panose="020B0604020202020204"/>
                <a:ea typeface="Trebuchet MS"/>
                <a:cs typeface="Trebuchet MS"/>
                <a:sym typeface="Trebuchet MS"/>
              </a:rPr>
              <a:t>: </a:t>
            </a:r>
          </a:p>
          <a:p>
            <a:pPr algn="just" eaLnBrk="0" fontAlgn="base" hangingPunct="0">
              <a:spcBef>
                <a:spcPct val="0"/>
              </a:spcBef>
              <a:spcAft>
                <a:spcPct val="0"/>
              </a:spcAft>
              <a:buClr>
                <a:srgbClr val="003249"/>
              </a:buClr>
              <a:buSzPts val="1100"/>
            </a:pPr>
            <a:r>
              <a:rPr lang="it-IT" sz="1500" dirty="0" err="1">
                <a:solidFill>
                  <a:srgbClr val="33CC33"/>
                </a:solidFill>
                <a:latin typeface="Arial" panose="020B0604020202020204"/>
                <a:ea typeface="Trebuchet MS"/>
                <a:cs typeface="Trebuchet MS"/>
                <a:sym typeface="Trebuchet MS"/>
              </a:rPr>
              <a:t>Between</a:t>
            </a:r>
            <a:r>
              <a:rPr lang="it-IT" sz="1500" dirty="0">
                <a:solidFill>
                  <a:srgbClr val="33CC33"/>
                </a:solidFill>
                <a:latin typeface="Arial" panose="020B0604020202020204"/>
                <a:ea typeface="Trebuchet MS"/>
                <a:cs typeface="Trebuchet MS"/>
                <a:sym typeface="Trebuchet MS"/>
              </a:rPr>
              <a:t> 54.0% and 61.1% of the </a:t>
            </a:r>
            <a:r>
              <a:rPr lang="it-IT" sz="1500" dirty="0" err="1">
                <a:solidFill>
                  <a:srgbClr val="33CC33"/>
                </a:solidFill>
                <a:latin typeface="Arial" panose="020B0604020202020204"/>
                <a:ea typeface="Trebuchet MS"/>
                <a:cs typeface="Trebuchet MS"/>
                <a:sym typeface="Trebuchet MS"/>
              </a:rPr>
              <a:t>total</a:t>
            </a:r>
            <a:r>
              <a:rPr lang="it-IT" sz="1500" dirty="0">
                <a:solidFill>
                  <a:srgbClr val="33CC33"/>
                </a:solidFill>
                <a:latin typeface="Arial" panose="020B0604020202020204"/>
                <a:ea typeface="Trebuchet MS"/>
                <a:cs typeface="Trebuchet MS"/>
                <a:sym typeface="Trebuchet MS"/>
              </a:rPr>
              <a:t>.</a:t>
            </a:r>
          </a:p>
        </p:txBody>
      </p:sp>
      <p:pic>
        <p:nvPicPr>
          <p:cNvPr id="2" name="Immagine 1">
            <a:extLst>
              <a:ext uri="{FF2B5EF4-FFF2-40B4-BE49-F238E27FC236}">
                <a16:creationId xmlns:a16="http://schemas.microsoft.com/office/drawing/2014/main" id="{4E382756-DFE9-4937-9EA7-CB08A47362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4629" y="923325"/>
            <a:ext cx="4797178" cy="5400000"/>
          </a:xfrm>
          <a:prstGeom prst="rect">
            <a:avLst/>
          </a:prstGeom>
        </p:spPr>
      </p:pic>
      <p:sp>
        <p:nvSpPr>
          <p:cNvPr id="6" name="Rettangolo 5">
            <a:extLst>
              <a:ext uri="{FF2B5EF4-FFF2-40B4-BE49-F238E27FC236}">
                <a16:creationId xmlns:a16="http://schemas.microsoft.com/office/drawing/2014/main" id="{2450C232-D0F8-4C25-92E9-91A7D0E88DA1}"/>
              </a:ext>
            </a:extLst>
          </p:cNvPr>
          <p:cNvSpPr/>
          <p:nvPr/>
        </p:nvSpPr>
        <p:spPr>
          <a:xfrm>
            <a:off x="86180" y="3559060"/>
            <a:ext cx="3418114" cy="323165"/>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Soil</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moisture</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also</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plays</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indirect</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roles</a:t>
            </a:r>
            <a:r>
              <a:rPr lang="it-IT" sz="1500" dirty="0">
                <a:solidFill>
                  <a:srgbClr val="E7E8E3">
                    <a:lumMod val="10000"/>
                  </a:srgbClr>
                </a:solidFill>
                <a:latin typeface="Arial" panose="020B0604020202020204"/>
                <a:ea typeface="Trebuchet MS"/>
                <a:cs typeface="Trebuchet MS"/>
                <a:sym typeface="Trebuchet MS"/>
              </a:rPr>
              <a:t>.</a:t>
            </a:r>
          </a:p>
        </p:txBody>
      </p:sp>
      <p:pic>
        <p:nvPicPr>
          <p:cNvPr id="5" name="Immagine 4">
            <a:extLst>
              <a:ext uri="{FF2B5EF4-FFF2-40B4-BE49-F238E27FC236}">
                <a16:creationId xmlns:a16="http://schemas.microsoft.com/office/drawing/2014/main" id="{E9372DF4-0A02-4154-A9BF-4BF7E5D117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80" y="3995684"/>
            <a:ext cx="5828281" cy="2164268"/>
          </a:xfrm>
          <a:prstGeom prst="rect">
            <a:avLst/>
          </a:prstGeom>
        </p:spPr>
      </p:pic>
      <p:sp>
        <p:nvSpPr>
          <p:cNvPr id="8" name="Rettangolo 7">
            <a:extLst>
              <a:ext uri="{FF2B5EF4-FFF2-40B4-BE49-F238E27FC236}">
                <a16:creationId xmlns:a16="http://schemas.microsoft.com/office/drawing/2014/main" id="{68B9FE32-2170-4CEF-A10C-6C5A411EB9C7}"/>
              </a:ext>
            </a:extLst>
          </p:cNvPr>
          <p:cNvSpPr/>
          <p:nvPr/>
        </p:nvSpPr>
        <p:spPr>
          <a:xfrm>
            <a:off x="1225550" y="4109720"/>
            <a:ext cx="677020" cy="905028"/>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a:extLst>
              <a:ext uri="{FF2B5EF4-FFF2-40B4-BE49-F238E27FC236}">
                <a16:creationId xmlns:a16="http://schemas.microsoft.com/office/drawing/2014/main" id="{45B16C79-A069-49A2-AC2A-CBD5665CC065}"/>
              </a:ext>
            </a:extLst>
          </p:cNvPr>
          <p:cNvSpPr/>
          <p:nvPr/>
        </p:nvSpPr>
        <p:spPr>
          <a:xfrm>
            <a:off x="4184595" y="4109720"/>
            <a:ext cx="718268" cy="905028"/>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a:extLst>
              <a:ext uri="{FF2B5EF4-FFF2-40B4-BE49-F238E27FC236}">
                <a16:creationId xmlns:a16="http://schemas.microsoft.com/office/drawing/2014/main" id="{BD926AC3-4E65-415C-A266-5AEC61C692D3}"/>
              </a:ext>
            </a:extLst>
          </p:cNvPr>
          <p:cNvSpPr/>
          <p:nvPr/>
        </p:nvSpPr>
        <p:spPr>
          <a:xfrm>
            <a:off x="0" y="6624778"/>
            <a:ext cx="12192000" cy="233222"/>
          </a:xfrm>
          <a:prstGeom prst="rect">
            <a:avLst/>
          </a:prstGeom>
          <a:solidFill>
            <a:schemeClr val="bg1">
              <a:lumMod val="9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ttangolo 10">
            <a:extLst>
              <a:ext uri="{FF2B5EF4-FFF2-40B4-BE49-F238E27FC236}">
                <a16:creationId xmlns:a16="http://schemas.microsoft.com/office/drawing/2014/main" id="{8278476E-473F-448A-8180-65EE3745E8A3}"/>
              </a:ext>
            </a:extLst>
          </p:cNvPr>
          <p:cNvSpPr/>
          <p:nvPr/>
        </p:nvSpPr>
        <p:spPr>
          <a:xfrm>
            <a:off x="0" y="6602889"/>
            <a:ext cx="6277937" cy="276999"/>
          </a:xfrm>
          <a:prstGeom prst="rect">
            <a:avLst/>
          </a:prstGeom>
        </p:spPr>
        <p:txBody>
          <a:bodyPr wrap="none">
            <a:spAutoFit/>
          </a:bodyPr>
          <a:lstStyle/>
          <a:p>
            <a:pPr eaLnBrk="0" fontAlgn="base" hangingPunct="0">
              <a:spcBef>
                <a:spcPct val="0"/>
              </a:spcBef>
              <a:spcAft>
                <a:spcPct val="0"/>
              </a:spcAft>
            </a:pPr>
            <a:r>
              <a:rPr lang="it-IT" sz="1200" i="1">
                <a:solidFill>
                  <a:srgbClr val="287A51"/>
                </a:solidFill>
                <a:latin typeface="Arial" panose="020B0604020202020204"/>
                <a:ea typeface="MS PGothic" charset="-128"/>
              </a:rPr>
              <a:t>Irrigation Estimates from Remote Sensing Soil Moisture: A District-Scale Analysis in Spain</a:t>
            </a:r>
            <a:endParaRPr lang="en-GB" sz="1200" i="1" dirty="0">
              <a:solidFill>
                <a:srgbClr val="287A51"/>
              </a:solidFill>
              <a:latin typeface="Arial" panose="020B0604020202020204"/>
              <a:ea typeface="MS PGothic" charset="-128"/>
            </a:endParaRPr>
          </a:p>
        </p:txBody>
      </p:sp>
      <p:sp>
        <p:nvSpPr>
          <p:cNvPr id="12" name="Rettangolo 11">
            <a:extLst>
              <a:ext uri="{FF2B5EF4-FFF2-40B4-BE49-F238E27FC236}">
                <a16:creationId xmlns:a16="http://schemas.microsoft.com/office/drawing/2014/main" id="{C4DC49A5-C1AE-4D29-8572-2EE8AFC37420}"/>
              </a:ext>
            </a:extLst>
          </p:cNvPr>
          <p:cNvSpPr/>
          <p:nvPr/>
        </p:nvSpPr>
        <p:spPr>
          <a:xfrm>
            <a:off x="11681924" y="6595194"/>
            <a:ext cx="510076" cy="292388"/>
          </a:xfrm>
          <a:prstGeom prst="rect">
            <a:avLst/>
          </a:prstGeom>
        </p:spPr>
        <p:txBody>
          <a:bodyPr wrap="none">
            <a:spAutoFit/>
          </a:bodyPr>
          <a:lstStyle/>
          <a:p>
            <a:r>
              <a:rPr lang="it-IT" sz="1300" b="1">
                <a:solidFill>
                  <a:srgbClr val="E7E8E3">
                    <a:lumMod val="10000"/>
                  </a:srgbClr>
                </a:solidFill>
                <a:latin typeface="Arial" panose="020B0604020202020204"/>
                <a:ea typeface="Trebuchet MS"/>
                <a:cs typeface="Trebuchet MS"/>
                <a:sym typeface="Trebuchet MS"/>
              </a:rPr>
              <a:t>7/12</a:t>
            </a:r>
            <a:endParaRPr lang="en-GB" sz="1300" b="1"/>
          </a:p>
        </p:txBody>
      </p:sp>
      <p:pic>
        <p:nvPicPr>
          <p:cNvPr id="13" name="Immagine 12">
            <a:extLst>
              <a:ext uri="{FF2B5EF4-FFF2-40B4-BE49-F238E27FC236}">
                <a16:creationId xmlns:a16="http://schemas.microsoft.com/office/drawing/2014/main" id="{C0186BB4-95B3-4D18-94B1-E2B59A57C58C}"/>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t="50000" r="15889" b="44116"/>
          <a:stretch/>
        </p:blipFill>
        <p:spPr>
          <a:xfrm>
            <a:off x="6423660" y="-12552"/>
            <a:ext cx="5768340" cy="403529"/>
          </a:xfrm>
          <a:prstGeom prst="rect">
            <a:avLst/>
          </a:prstGeom>
          <a:effectLst>
            <a:outerShdw blurRad="50800" dist="38100" dir="5400000" algn="t" rotWithShape="0">
              <a:prstClr val="black">
                <a:alpha val="40000"/>
              </a:prstClr>
            </a:outerShdw>
          </a:effectLst>
        </p:spPr>
      </p:pic>
      <p:pic>
        <p:nvPicPr>
          <p:cNvPr id="14" name="Immagine 13">
            <a:extLst>
              <a:ext uri="{FF2B5EF4-FFF2-40B4-BE49-F238E27FC236}">
                <a16:creationId xmlns:a16="http://schemas.microsoft.com/office/drawing/2014/main" id="{6C635890-77D8-43AB-8BBC-DC7ADE64528B}"/>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rcRect/>
          <a:stretch/>
        </p:blipFill>
        <p:spPr>
          <a:xfrm>
            <a:off x="0" y="-12552"/>
            <a:ext cx="6423660" cy="40352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378664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p:tgtEl>
                                          <p:spTgt spid="9"/>
                                        </p:tgtEl>
                                        <p:attrNameLst>
                                          <p:attrName>ppt_y</p:attrName>
                                        </p:attrNameLst>
                                      </p:cBhvr>
                                      <p:tavLst>
                                        <p:tav tm="0">
                                          <p:val>
                                            <p:strVal val="#ppt_y+#ppt_h*1.125000"/>
                                          </p:val>
                                        </p:tav>
                                        <p:tav tm="100000">
                                          <p:val>
                                            <p:strVal val="#ppt_y"/>
                                          </p:val>
                                        </p:tav>
                                      </p:tavLst>
                                    </p:anim>
                                    <p:animEffect transition="in" filter="wipe(up)">
                                      <p:cBhvr>
                                        <p:cTn id="8" dur="750"/>
                                        <p:tgtEl>
                                          <p:spTgt spid="9"/>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p:tgtEl>
                                          <p:spTgt spid="8"/>
                                        </p:tgtEl>
                                        <p:attrNameLst>
                                          <p:attrName>ppt_y</p:attrName>
                                        </p:attrNameLst>
                                      </p:cBhvr>
                                      <p:tavLst>
                                        <p:tav tm="0">
                                          <p:val>
                                            <p:strVal val="#ppt_y+#ppt_h*1.125000"/>
                                          </p:val>
                                        </p:tav>
                                        <p:tav tm="100000">
                                          <p:val>
                                            <p:strVal val="#ppt_y"/>
                                          </p:val>
                                        </p:tav>
                                      </p:tavLst>
                                    </p:anim>
                                    <p:animEffect transition="in" filter="wipe(up)">
                                      <p:cBhvr>
                                        <p:cTn id="12"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E6432C29-936C-4CC5-8782-291404AF585F}"/>
              </a:ext>
            </a:extLst>
          </p:cNvPr>
          <p:cNvSpPr/>
          <p:nvPr/>
        </p:nvSpPr>
        <p:spPr>
          <a:xfrm>
            <a:off x="98991" y="574242"/>
            <a:ext cx="4941568" cy="353943"/>
          </a:xfrm>
          <a:prstGeom prst="rect">
            <a:avLst/>
          </a:prstGeom>
        </p:spPr>
        <p:txBody>
          <a:bodyPr wrap="square">
            <a:spAutoFit/>
          </a:bodyPr>
          <a:lstStyle/>
          <a:p>
            <a:pPr eaLnBrk="0" fontAlgn="base" hangingPunct="0">
              <a:spcBef>
                <a:spcPct val="0"/>
              </a:spcBef>
              <a:spcAft>
                <a:spcPct val="0"/>
              </a:spcAft>
            </a:pPr>
            <a:r>
              <a:rPr lang="it-IT" sz="1700" b="1" dirty="0">
                <a:solidFill>
                  <a:srgbClr val="287A51"/>
                </a:solidFill>
                <a:latin typeface="Arial" panose="020B0604020202020204"/>
                <a:ea typeface="MS PGothic" charset="-128"/>
              </a:rPr>
              <a:t>SMOS </a:t>
            </a:r>
            <a:r>
              <a:rPr lang="it-IT" sz="1700" b="1" dirty="0" err="1">
                <a:solidFill>
                  <a:srgbClr val="287A51"/>
                </a:solidFill>
                <a:latin typeface="Arial" panose="020B0604020202020204"/>
                <a:ea typeface="MS PGothic" charset="-128"/>
              </a:rPr>
              <a:t>experiment</a:t>
            </a:r>
            <a:r>
              <a:rPr lang="it-IT" sz="1700" b="1" dirty="0">
                <a:solidFill>
                  <a:srgbClr val="287A51"/>
                </a:solidFill>
                <a:latin typeface="Arial" panose="020B0604020202020204"/>
                <a:ea typeface="MS PGothic" charset="-128"/>
              </a:rPr>
              <a:t> – </a:t>
            </a:r>
            <a:r>
              <a:rPr lang="it-IT" sz="1700" b="1" dirty="0" err="1">
                <a:solidFill>
                  <a:srgbClr val="287A51"/>
                </a:solidFill>
                <a:latin typeface="Arial" panose="020B0604020202020204"/>
                <a:ea typeface="MS PGothic" charset="-128"/>
              </a:rPr>
              <a:t>Irrigation</a:t>
            </a:r>
            <a:r>
              <a:rPr lang="it-IT" sz="1700" b="1" dirty="0">
                <a:solidFill>
                  <a:srgbClr val="287A51"/>
                </a:solidFill>
                <a:latin typeface="Arial" panose="020B0604020202020204"/>
                <a:ea typeface="MS PGothic" charset="-128"/>
              </a:rPr>
              <a:t> </a:t>
            </a:r>
            <a:r>
              <a:rPr lang="it-IT" sz="1700" b="1" dirty="0" err="1">
                <a:solidFill>
                  <a:srgbClr val="287A51"/>
                </a:solidFill>
                <a:latin typeface="Arial" panose="020B0604020202020204"/>
                <a:ea typeface="MS PGothic" charset="-128"/>
              </a:rPr>
              <a:t>estimates</a:t>
            </a:r>
            <a:r>
              <a:rPr lang="it-IT" sz="1700" b="1" dirty="0">
                <a:solidFill>
                  <a:srgbClr val="287A51"/>
                </a:solidFill>
                <a:latin typeface="Arial" panose="020B0604020202020204"/>
                <a:ea typeface="MS PGothic" charset="-128"/>
              </a:rPr>
              <a:t>:</a:t>
            </a:r>
            <a:endParaRPr lang="en-GB" sz="1700" b="1" dirty="0">
              <a:solidFill>
                <a:srgbClr val="287A51"/>
              </a:solidFill>
              <a:latin typeface="Arial" panose="020B0604020202020204"/>
              <a:ea typeface="MS PGothic" charset="-128"/>
            </a:endParaRPr>
          </a:p>
        </p:txBody>
      </p:sp>
      <p:sp>
        <p:nvSpPr>
          <p:cNvPr id="4" name="Rettangolo 3">
            <a:extLst>
              <a:ext uri="{FF2B5EF4-FFF2-40B4-BE49-F238E27FC236}">
                <a16:creationId xmlns:a16="http://schemas.microsoft.com/office/drawing/2014/main" id="{F0BF741B-AE9F-4E8A-B414-29465C51CD94}"/>
              </a:ext>
            </a:extLst>
          </p:cNvPr>
          <p:cNvSpPr/>
          <p:nvPr/>
        </p:nvSpPr>
        <p:spPr>
          <a:xfrm>
            <a:off x="98991" y="961771"/>
            <a:ext cx="3651609" cy="323165"/>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Period</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January</a:t>
            </a:r>
            <a:r>
              <a:rPr lang="it-IT" sz="1500" dirty="0">
                <a:solidFill>
                  <a:srgbClr val="E7E8E3">
                    <a:lumMod val="10000"/>
                  </a:srgbClr>
                </a:solidFill>
                <a:latin typeface="Arial" panose="020B0604020202020204"/>
                <a:ea typeface="Trebuchet MS"/>
                <a:cs typeface="Trebuchet MS"/>
                <a:sym typeface="Trebuchet MS"/>
              </a:rPr>
              <a:t> 2011 – </a:t>
            </a:r>
            <a:r>
              <a:rPr lang="it-IT" sz="1500" dirty="0" err="1">
                <a:solidFill>
                  <a:srgbClr val="E7E8E3">
                    <a:lumMod val="10000"/>
                  </a:srgbClr>
                </a:solidFill>
                <a:latin typeface="Arial" panose="020B0604020202020204"/>
                <a:ea typeface="Trebuchet MS"/>
                <a:cs typeface="Trebuchet MS"/>
                <a:sym typeface="Trebuchet MS"/>
              </a:rPr>
              <a:t>September</a:t>
            </a:r>
            <a:r>
              <a:rPr lang="it-IT" sz="1500" dirty="0">
                <a:solidFill>
                  <a:srgbClr val="E7E8E3">
                    <a:lumMod val="10000"/>
                  </a:srgbClr>
                </a:solidFill>
                <a:latin typeface="Arial" panose="020B0604020202020204"/>
                <a:ea typeface="Trebuchet MS"/>
                <a:cs typeface="Trebuchet MS"/>
                <a:sym typeface="Trebuchet MS"/>
              </a:rPr>
              <a:t> 2017</a:t>
            </a:r>
          </a:p>
        </p:txBody>
      </p:sp>
      <p:pic>
        <p:nvPicPr>
          <p:cNvPr id="2" name="Immagine 1">
            <a:extLst>
              <a:ext uri="{FF2B5EF4-FFF2-40B4-BE49-F238E27FC236}">
                <a16:creationId xmlns:a16="http://schemas.microsoft.com/office/drawing/2014/main" id="{6B9A81BB-0E59-4EDF-A2D3-0DC636BAE866}"/>
              </a:ext>
            </a:extLst>
          </p:cNvPr>
          <p:cNvPicPr>
            <a:picLocks noChangeAspect="1"/>
          </p:cNvPicPr>
          <p:nvPr/>
        </p:nvPicPr>
        <p:blipFill>
          <a:blip r:embed="rId3"/>
          <a:stretch>
            <a:fillRect/>
          </a:stretch>
        </p:blipFill>
        <p:spPr>
          <a:xfrm>
            <a:off x="98991" y="1318522"/>
            <a:ext cx="11613887" cy="2060627"/>
          </a:xfrm>
          <a:prstGeom prst="rect">
            <a:avLst/>
          </a:prstGeom>
        </p:spPr>
      </p:pic>
      <p:sp>
        <p:nvSpPr>
          <p:cNvPr id="6" name="Rettangolo 5">
            <a:extLst>
              <a:ext uri="{FF2B5EF4-FFF2-40B4-BE49-F238E27FC236}">
                <a16:creationId xmlns:a16="http://schemas.microsoft.com/office/drawing/2014/main" id="{36413083-84D0-4B3D-8762-547D860D3A7B}"/>
              </a:ext>
            </a:extLst>
          </p:cNvPr>
          <p:cNvSpPr/>
          <p:nvPr/>
        </p:nvSpPr>
        <p:spPr>
          <a:xfrm>
            <a:off x="124570" y="3892771"/>
            <a:ext cx="7252060" cy="553998"/>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Good</a:t>
            </a:r>
            <a:r>
              <a:rPr lang="it-IT" sz="1500" dirty="0">
                <a:solidFill>
                  <a:srgbClr val="E7E8E3">
                    <a:lumMod val="10000"/>
                  </a:srgbClr>
                </a:solidFill>
                <a:latin typeface="Arial" panose="020B0604020202020204"/>
                <a:ea typeface="Trebuchet MS"/>
                <a:cs typeface="Trebuchet MS"/>
                <a:sym typeface="Trebuchet MS"/>
              </a:rPr>
              <a:t> agreement </a:t>
            </a:r>
            <a:r>
              <a:rPr lang="it-IT" sz="1500" dirty="0" err="1">
                <a:solidFill>
                  <a:srgbClr val="E7E8E3">
                    <a:lumMod val="10000"/>
                  </a:srgbClr>
                </a:solidFill>
                <a:latin typeface="Arial" panose="020B0604020202020204"/>
                <a:ea typeface="Trebuchet MS"/>
                <a:cs typeface="Trebuchet MS"/>
                <a:sym typeface="Trebuchet MS"/>
              </a:rPr>
              <a:t>between</a:t>
            </a:r>
            <a:r>
              <a:rPr lang="it-IT" sz="1500" dirty="0">
                <a:solidFill>
                  <a:srgbClr val="E7E8E3">
                    <a:lumMod val="10000"/>
                  </a:srgbClr>
                </a:solidFill>
                <a:latin typeface="Arial" panose="020B0604020202020204"/>
                <a:ea typeface="Trebuchet MS"/>
                <a:cs typeface="Trebuchet MS"/>
                <a:sym typeface="Trebuchet MS"/>
              </a:rPr>
              <a:t> SMAP- and SMOS-</a:t>
            </a:r>
            <a:r>
              <a:rPr lang="it-IT" sz="1500" dirty="0" err="1">
                <a:solidFill>
                  <a:srgbClr val="E7E8E3">
                    <a:lumMod val="10000"/>
                  </a:srgbClr>
                </a:solidFill>
                <a:latin typeface="Arial" panose="020B0604020202020204"/>
                <a:ea typeface="Trebuchet MS"/>
                <a:cs typeface="Trebuchet MS"/>
                <a:sym typeface="Trebuchet MS"/>
              </a:rPr>
              <a:t>derived</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estimates</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except</a:t>
            </a:r>
            <a:r>
              <a:rPr lang="it-IT" sz="1500" dirty="0">
                <a:solidFill>
                  <a:srgbClr val="E7E8E3">
                    <a:lumMod val="10000"/>
                  </a:srgbClr>
                </a:solidFill>
                <a:latin typeface="Arial" panose="020B0604020202020204"/>
                <a:ea typeface="Trebuchet MS"/>
                <a:cs typeface="Trebuchet MS"/>
                <a:sym typeface="Trebuchet MS"/>
              </a:rPr>
              <a:t> for the </a:t>
            </a:r>
            <a:r>
              <a:rPr lang="it-IT" sz="1500" dirty="0" err="1">
                <a:solidFill>
                  <a:srgbClr val="E7E8E3">
                    <a:lumMod val="10000"/>
                  </a:srgbClr>
                </a:solidFill>
                <a:latin typeface="Arial" panose="020B0604020202020204"/>
                <a:ea typeface="Trebuchet MS"/>
                <a:cs typeface="Trebuchet MS"/>
                <a:sym typeface="Trebuchet MS"/>
              </a:rPr>
              <a:t>Urgell</a:t>
            </a:r>
            <a:r>
              <a:rPr lang="it-IT" sz="1500" dirty="0">
                <a:solidFill>
                  <a:srgbClr val="E7E8E3">
                    <a:lumMod val="10000"/>
                  </a:srgbClr>
                </a:solidFill>
                <a:latin typeface="Arial" panose="020B0604020202020204"/>
                <a:ea typeface="Trebuchet MS"/>
                <a:cs typeface="Trebuchet MS"/>
                <a:sym typeface="Trebuchet MS"/>
              </a:rPr>
              <a:t> and the Algeri </a:t>
            </a:r>
            <a:r>
              <a:rPr lang="it-IT" sz="1500" dirty="0" err="1">
                <a:solidFill>
                  <a:srgbClr val="E7E8E3">
                    <a:lumMod val="10000"/>
                  </a:srgbClr>
                </a:solidFill>
                <a:latin typeface="Arial" panose="020B0604020202020204"/>
                <a:ea typeface="Trebuchet MS"/>
                <a:cs typeface="Trebuchet MS"/>
                <a:sym typeface="Trebuchet MS"/>
              </a:rPr>
              <a:t>Balaguer</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districts</a:t>
            </a:r>
            <a:r>
              <a:rPr lang="it-IT" sz="1500" dirty="0">
                <a:solidFill>
                  <a:srgbClr val="E7E8E3">
                    <a:lumMod val="10000"/>
                  </a:srgbClr>
                </a:solidFill>
                <a:latin typeface="Arial" panose="020B0604020202020204"/>
                <a:ea typeface="Trebuchet MS"/>
                <a:cs typeface="Trebuchet MS"/>
                <a:sym typeface="Trebuchet MS"/>
              </a:rPr>
              <a:t>.</a:t>
            </a:r>
          </a:p>
        </p:txBody>
      </p:sp>
      <p:sp>
        <p:nvSpPr>
          <p:cNvPr id="7" name="Rettangolo 6">
            <a:extLst>
              <a:ext uri="{FF2B5EF4-FFF2-40B4-BE49-F238E27FC236}">
                <a16:creationId xmlns:a16="http://schemas.microsoft.com/office/drawing/2014/main" id="{42426E92-9FCF-4302-9AE6-D7B277B67F6A}"/>
              </a:ext>
            </a:extLst>
          </p:cNvPr>
          <p:cNvSpPr/>
          <p:nvPr/>
        </p:nvSpPr>
        <p:spPr>
          <a:xfrm>
            <a:off x="124570" y="4715274"/>
            <a:ext cx="7252060" cy="784830"/>
          </a:xfrm>
          <a:prstGeom prst="rect">
            <a:avLst/>
          </a:prstGeom>
        </p:spPr>
        <p:txBody>
          <a:bodyPr wrap="square">
            <a:spAutoFit/>
          </a:bodyPr>
          <a:lstStyle/>
          <a:p>
            <a:pPr algn="just" eaLnBrk="0" fontAlgn="base" hangingPunct="0">
              <a:spcBef>
                <a:spcPct val="0"/>
              </a:spcBef>
              <a:spcAft>
                <a:spcPct val="0"/>
              </a:spcAft>
              <a:buClr>
                <a:srgbClr val="003249"/>
              </a:buClr>
              <a:buSzPts val="1100"/>
            </a:pPr>
            <a:r>
              <a:rPr lang="it-IT" sz="1500" dirty="0" err="1">
                <a:solidFill>
                  <a:srgbClr val="E7E8E3">
                    <a:lumMod val="10000"/>
                  </a:srgbClr>
                </a:solidFill>
                <a:latin typeface="Arial" panose="020B0604020202020204"/>
                <a:ea typeface="Trebuchet MS"/>
                <a:cs typeface="Trebuchet MS"/>
                <a:sym typeface="Trebuchet MS"/>
              </a:rPr>
              <a:t>Good</a:t>
            </a:r>
            <a:r>
              <a:rPr lang="it-IT" sz="1500" dirty="0">
                <a:solidFill>
                  <a:srgbClr val="E7E8E3">
                    <a:lumMod val="10000"/>
                  </a:srgbClr>
                </a:solidFill>
                <a:latin typeface="Arial" panose="020B0604020202020204"/>
                <a:ea typeface="Trebuchet MS"/>
                <a:cs typeface="Trebuchet MS"/>
                <a:sym typeface="Trebuchet MS"/>
              </a:rPr>
              <a:t> performances of the SMOS-</a:t>
            </a:r>
            <a:r>
              <a:rPr lang="it-IT" sz="1500" dirty="0" err="1">
                <a:solidFill>
                  <a:srgbClr val="E7E8E3">
                    <a:lumMod val="10000"/>
                  </a:srgbClr>
                </a:solidFill>
                <a:latin typeface="Arial" panose="020B0604020202020204"/>
                <a:ea typeface="Trebuchet MS"/>
                <a:cs typeface="Trebuchet MS"/>
                <a:sym typeface="Trebuchet MS"/>
              </a:rPr>
              <a:t>derived</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estimates</a:t>
            </a:r>
            <a:r>
              <a:rPr lang="it-IT" sz="1500" dirty="0">
                <a:solidFill>
                  <a:srgbClr val="E7E8E3">
                    <a:lumMod val="10000"/>
                  </a:srgbClr>
                </a:solidFill>
                <a:latin typeface="Arial" panose="020B0604020202020204"/>
                <a:ea typeface="Trebuchet MS"/>
                <a:cs typeface="Trebuchet MS"/>
                <a:sym typeface="Trebuchet MS"/>
              </a:rPr>
              <a:t> in </a:t>
            </a:r>
            <a:r>
              <a:rPr lang="it-IT" sz="1500" dirty="0" err="1">
                <a:solidFill>
                  <a:srgbClr val="E7E8E3">
                    <a:lumMod val="10000"/>
                  </a:srgbClr>
                </a:solidFill>
                <a:latin typeface="Arial" panose="020B0604020202020204"/>
                <a:ea typeface="Trebuchet MS"/>
                <a:cs typeface="Trebuchet MS"/>
                <a:sym typeface="Trebuchet MS"/>
              </a:rPr>
              <a:t>reproducing</a:t>
            </a:r>
            <a:r>
              <a:rPr lang="it-IT" sz="1500" dirty="0">
                <a:solidFill>
                  <a:srgbClr val="E7E8E3">
                    <a:lumMod val="10000"/>
                  </a:srgbClr>
                </a:solidFill>
                <a:latin typeface="Arial" panose="020B0604020202020204"/>
                <a:ea typeface="Trebuchet MS"/>
                <a:cs typeface="Trebuchet MS"/>
                <a:sym typeface="Trebuchet MS"/>
              </a:rPr>
              <a:t> the </a:t>
            </a:r>
            <a:r>
              <a:rPr lang="it-IT" sz="1500" dirty="0" err="1">
                <a:solidFill>
                  <a:srgbClr val="E7E8E3">
                    <a:lumMod val="10000"/>
                  </a:srgbClr>
                </a:solidFill>
                <a:latin typeface="Arial" panose="020B0604020202020204"/>
                <a:ea typeface="Trebuchet MS"/>
                <a:cs typeface="Trebuchet MS"/>
                <a:sym typeface="Trebuchet MS"/>
              </a:rPr>
              <a:t>actually</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occurred</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irrigation</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except</a:t>
            </a:r>
            <a:r>
              <a:rPr lang="it-IT" sz="1500" dirty="0">
                <a:solidFill>
                  <a:srgbClr val="E7E8E3">
                    <a:lumMod val="10000"/>
                  </a:srgbClr>
                </a:solidFill>
                <a:latin typeface="Arial" panose="020B0604020202020204"/>
                <a:ea typeface="Trebuchet MS"/>
                <a:cs typeface="Trebuchet MS"/>
                <a:sym typeface="Trebuchet MS"/>
              </a:rPr>
              <a:t> for the </a:t>
            </a:r>
            <a:r>
              <a:rPr lang="it-IT" sz="1500" dirty="0" err="1">
                <a:solidFill>
                  <a:srgbClr val="E7E8E3">
                    <a:lumMod val="10000"/>
                  </a:srgbClr>
                </a:solidFill>
                <a:latin typeface="Arial" panose="020B0604020202020204"/>
                <a:ea typeface="Trebuchet MS"/>
                <a:cs typeface="Trebuchet MS"/>
                <a:sym typeface="Trebuchet MS"/>
              </a:rPr>
              <a:t>Pinyana</a:t>
            </a:r>
            <a:r>
              <a:rPr lang="it-IT" sz="1500" dirty="0">
                <a:solidFill>
                  <a:srgbClr val="E7E8E3">
                    <a:lumMod val="10000"/>
                  </a:srgbClr>
                </a:solidFill>
                <a:latin typeface="Arial" panose="020B0604020202020204"/>
                <a:ea typeface="Trebuchet MS"/>
                <a:cs typeface="Trebuchet MS"/>
                <a:sym typeface="Trebuchet MS"/>
              </a:rPr>
              <a:t> district and for Northern </a:t>
            </a:r>
            <a:r>
              <a:rPr lang="it-IT" sz="1500" dirty="0" err="1">
                <a:solidFill>
                  <a:srgbClr val="E7E8E3">
                    <a:lumMod val="10000"/>
                  </a:srgbClr>
                </a:solidFill>
                <a:latin typeface="Arial" panose="020B0604020202020204"/>
                <a:ea typeface="Trebuchet MS"/>
                <a:cs typeface="Trebuchet MS"/>
                <a:sym typeface="Trebuchet MS"/>
              </a:rPr>
              <a:t>partition</a:t>
            </a:r>
            <a:r>
              <a:rPr lang="it-IT" sz="1500" dirty="0">
                <a:solidFill>
                  <a:srgbClr val="E7E8E3">
                    <a:lumMod val="10000"/>
                  </a:srgbClr>
                </a:solidFill>
                <a:latin typeface="Arial" panose="020B0604020202020204"/>
                <a:ea typeface="Trebuchet MS"/>
                <a:cs typeface="Trebuchet MS"/>
                <a:sym typeface="Trebuchet MS"/>
              </a:rPr>
              <a:t> of the </a:t>
            </a:r>
            <a:r>
              <a:rPr lang="it-IT" sz="1500" dirty="0" err="1">
                <a:solidFill>
                  <a:srgbClr val="E7E8E3">
                    <a:lumMod val="10000"/>
                  </a:srgbClr>
                </a:solidFill>
                <a:latin typeface="Arial" panose="020B0604020202020204"/>
                <a:ea typeface="Trebuchet MS"/>
                <a:cs typeface="Trebuchet MS"/>
                <a:sym typeface="Trebuchet MS"/>
              </a:rPr>
              <a:t>Catalan</a:t>
            </a:r>
            <a:r>
              <a:rPr lang="it-IT" sz="1500" dirty="0">
                <a:solidFill>
                  <a:srgbClr val="E7E8E3">
                    <a:lumMod val="10000"/>
                  </a:srgbClr>
                </a:solidFill>
                <a:latin typeface="Arial" panose="020B0604020202020204"/>
                <a:ea typeface="Trebuchet MS"/>
                <a:cs typeface="Trebuchet MS"/>
                <a:sym typeface="Trebuchet MS"/>
              </a:rPr>
              <a:t> and Aragonese district </a:t>
            </a:r>
            <a:r>
              <a:rPr lang="it-IT" sz="1500" dirty="0" err="1">
                <a:solidFill>
                  <a:srgbClr val="E7E8E3">
                    <a:lumMod val="10000"/>
                  </a:srgbClr>
                </a:solidFill>
                <a:latin typeface="Arial" panose="020B0604020202020204"/>
                <a:ea typeface="Trebuchet MS"/>
                <a:cs typeface="Trebuchet MS"/>
                <a:sym typeface="Trebuchet MS"/>
              </a:rPr>
              <a:t>during</a:t>
            </a:r>
            <a:r>
              <a:rPr lang="it-IT" sz="1500" dirty="0">
                <a:solidFill>
                  <a:srgbClr val="E7E8E3">
                    <a:lumMod val="10000"/>
                  </a:srgbClr>
                </a:solidFill>
                <a:latin typeface="Arial" panose="020B0604020202020204"/>
                <a:ea typeface="Trebuchet MS"/>
                <a:cs typeface="Trebuchet MS"/>
                <a:sym typeface="Trebuchet MS"/>
              </a:rPr>
              <a:t> the </a:t>
            </a:r>
            <a:r>
              <a:rPr lang="it-IT" sz="1500" dirty="0" err="1">
                <a:solidFill>
                  <a:srgbClr val="E7E8E3">
                    <a:lumMod val="10000"/>
                  </a:srgbClr>
                </a:solidFill>
                <a:latin typeface="Arial" panose="020B0604020202020204"/>
                <a:ea typeface="Trebuchet MS"/>
                <a:cs typeface="Trebuchet MS"/>
                <a:sym typeface="Trebuchet MS"/>
              </a:rPr>
              <a:t>period</a:t>
            </a:r>
            <a:r>
              <a:rPr lang="it-IT" sz="1500" dirty="0">
                <a:solidFill>
                  <a:srgbClr val="E7E8E3">
                    <a:lumMod val="10000"/>
                  </a:srgbClr>
                </a:solidFill>
                <a:latin typeface="Arial" panose="020B0604020202020204"/>
                <a:ea typeface="Trebuchet MS"/>
                <a:cs typeface="Trebuchet MS"/>
                <a:sym typeface="Trebuchet MS"/>
              </a:rPr>
              <a:t> 2013-2015.</a:t>
            </a:r>
          </a:p>
        </p:txBody>
      </p:sp>
      <p:pic>
        <p:nvPicPr>
          <p:cNvPr id="5" name="Immagine 4">
            <a:extLst>
              <a:ext uri="{FF2B5EF4-FFF2-40B4-BE49-F238E27FC236}">
                <a16:creationId xmlns:a16="http://schemas.microsoft.com/office/drawing/2014/main" id="{CA15FEBB-F2E6-4EB8-ACDF-D19A78F210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96451" y="3892771"/>
            <a:ext cx="3816427" cy="2194750"/>
          </a:xfrm>
          <a:prstGeom prst="rect">
            <a:avLst/>
          </a:prstGeom>
        </p:spPr>
      </p:pic>
      <p:sp>
        <p:nvSpPr>
          <p:cNvPr id="9" name="Rettangolo 8">
            <a:extLst>
              <a:ext uri="{FF2B5EF4-FFF2-40B4-BE49-F238E27FC236}">
                <a16:creationId xmlns:a16="http://schemas.microsoft.com/office/drawing/2014/main" id="{ABA605AA-C2DA-4CC0-894D-5A4CF37C8704}"/>
              </a:ext>
            </a:extLst>
          </p:cNvPr>
          <p:cNvSpPr/>
          <p:nvPr/>
        </p:nvSpPr>
        <p:spPr>
          <a:xfrm>
            <a:off x="0" y="6624778"/>
            <a:ext cx="12192000" cy="233222"/>
          </a:xfrm>
          <a:prstGeom prst="rect">
            <a:avLst/>
          </a:prstGeom>
          <a:solidFill>
            <a:schemeClr val="bg1">
              <a:lumMod val="9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ttangolo 9">
            <a:extLst>
              <a:ext uri="{FF2B5EF4-FFF2-40B4-BE49-F238E27FC236}">
                <a16:creationId xmlns:a16="http://schemas.microsoft.com/office/drawing/2014/main" id="{CBD6BF58-0867-4EC7-8C94-57F1AD303FE5}"/>
              </a:ext>
            </a:extLst>
          </p:cNvPr>
          <p:cNvSpPr/>
          <p:nvPr/>
        </p:nvSpPr>
        <p:spPr>
          <a:xfrm>
            <a:off x="0" y="6602889"/>
            <a:ext cx="6277937" cy="276999"/>
          </a:xfrm>
          <a:prstGeom prst="rect">
            <a:avLst/>
          </a:prstGeom>
        </p:spPr>
        <p:txBody>
          <a:bodyPr wrap="none">
            <a:spAutoFit/>
          </a:bodyPr>
          <a:lstStyle/>
          <a:p>
            <a:pPr eaLnBrk="0" fontAlgn="base" hangingPunct="0">
              <a:spcBef>
                <a:spcPct val="0"/>
              </a:spcBef>
              <a:spcAft>
                <a:spcPct val="0"/>
              </a:spcAft>
            </a:pPr>
            <a:r>
              <a:rPr lang="it-IT" sz="1200" i="1">
                <a:solidFill>
                  <a:srgbClr val="287A51"/>
                </a:solidFill>
                <a:latin typeface="Arial" panose="020B0604020202020204"/>
                <a:ea typeface="MS PGothic" charset="-128"/>
              </a:rPr>
              <a:t>Irrigation Estimates from Remote Sensing Soil Moisture: A District-Scale Analysis in Spain</a:t>
            </a:r>
            <a:endParaRPr lang="en-GB" sz="1200" i="1" dirty="0">
              <a:solidFill>
                <a:srgbClr val="287A51"/>
              </a:solidFill>
              <a:latin typeface="Arial" panose="020B0604020202020204"/>
              <a:ea typeface="MS PGothic" charset="-128"/>
            </a:endParaRPr>
          </a:p>
        </p:txBody>
      </p:sp>
      <p:sp>
        <p:nvSpPr>
          <p:cNvPr id="8" name="Rettangolo 7">
            <a:extLst>
              <a:ext uri="{FF2B5EF4-FFF2-40B4-BE49-F238E27FC236}">
                <a16:creationId xmlns:a16="http://schemas.microsoft.com/office/drawing/2014/main" id="{0C680611-91FD-42D1-A9C3-C6019D8B2111}"/>
              </a:ext>
            </a:extLst>
          </p:cNvPr>
          <p:cNvSpPr/>
          <p:nvPr/>
        </p:nvSpPr>
        <p:spPr>
          <a:xfrm>
            <a:off x="10236192" y="5659883"/>
            <a:ext cx="1476686" cy="292388"/>
          </a:xfrm>
          <a:prstGeom prst="rect">
            <a:avLst/>
          </a:prstGeom>
        </p:spPr>
        <p:txBody>
          <a:bodyPr wrap="none">
            <a:spAutoFit/>
          </a:bodyPr>
          <a:lstStyle/>
          <a:p>
            <a:pPr lvl="0"/>
            <a:r>
              <a:rPr lang="it-IT" sz="1300" i="1">
                <a:solidFill>
                  <a:srgbClr val="70AD47">
                    <a:lumMod val="10000"/>
                  </a:srgbClr>
                </a:solidFill>
                <a:latin typeface="Arial" panose="020B0604020202020204" pitchFamily="34" charset="0"/>
                <a:cs typeface="Arial" panose="020B0604020202020204" pitchFamily="34" charset="0"/>
                <a:sym typeface="Trebuchet MS"/>
              </a:rPr>
              <a:t>(Dari et al., 2021)</a:t>
            </a:r>
            <a:endParaRPr lang="it-IT" sz="1300" dirty="0">
              <a:solidFill>
                <a:prstClr val="black"/>
              </a:solidFill>
              <a:latin typeface="Arial" panose="020B0604020202020204" pitchFamily="34" charset="0"/>
              <a:cs typeface="Arial" panose="020B0604020202020204" pitchFamily="34" charset="0"/>
            </a:endParaRPr>
          </a:p>
        </p:txBody>
      </p:sp>
      <p:sp>
        <p:nvSpPr>
          <p:cNvPr id="12" name="Rettangolo 11">
            <a:extLst>
              <a:ext uri="{FF2B5EF4-FFF2-40B4-BE49-F238E27FC236}">
                <a16:creationId xmlns:a16="http://schemas.microsoft.com/office/drawing/2014/main" id="{575ABEE4-F1BF-48F9-9735-3BC840227BF2}"/>
              </a:ext>
            </a:extLst>
          </p:cNvPr>
          <p:cNvSpPr/>
          <p:nvPr/>
        </p:nvSpPr>
        <p:spPr>
          <a:xfrm>
            <a:off x="11681924" y="6595194"/>
            <a:ext cx="510076" cy="292388"/>
          </a:xfrm>
          <a:prstGeom prst="rect">
            <a:avLst/>
          </a:prstGeom>
        </p:spPr>
        <p:txBody>
          <a:bodyPr wrap="none">
            <a:spAutoFit/>
          </a:bodyPr>
          <a:lstStyle/>
          <a:p>
            <a:r>
              <a:rPr lang="it-IT" sz="1300" b="1">
                <a:solidFill>
                  <a:srgbClr val="E7E8E3">
                    <a:lumMod val="10000"/>
                  </a:srgbClr>
                </a:solidFill>
                <a:latin typeface="Arial" panose="020B0604020202020204"/>
                <a:ea typeface="Trebuchet MS"/>
                <a:cs typeface="Trebuchet MS"/>
                <a:sym typeface="Trebuchet MS"/>
              </a:rPr>
              <a:t>8/12</a:t>
            </a:r>
            <a:endParaRPr lang="en-GB" sz="1300" b="1"/>
          </a:p>
        </p:txBody>
      </p:sp>
      <p:pic>
        <p:nvPicPr>
          <p:cNvPr id="13" name="Immagine 12">
            <a:extLst>
              <a:ext uri="{FF2B5EF4-FFF2-40B4-BE49-F238E27FC236}">
                <a16:creationId xmlns:a16="http://schemas.microsoft.com/office/drawing/2014/main" id="{4E876F7E-E3CC-4098-B688-82616CD7C8AC}"/>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t="50000" r="15889" b="44116"/>
          <a:stretch/>
        </p:blipFill>
        <p:spPr>
          <a:xfrm>
            <a:off x="6423660" y="-12552"/>
            <a:ext cx="5768340" cy="403529"/>
          </a:xfrm>
          <a:prstGeom prst="rect">
            <a:avLst/>
          </a:prstGeom>
          <a:effectLst>
            <a:outerShdw blurRad="50800" dist="38100" dir="5400000" algn="t" rotWithShape="0">
              <a:prstClr val="black">
                <a:alpha val="40000"/>
              </a:prstClr>
            </a:outerShdw>
          </a:effectLst>
        </p:spPr>
      </p:pic>
      <p:pic>
        <p:nvPicPr>
          <p:cNvPr id="14" name="Immagine 13">
            <a:extLst>
              <a:ext uri="{FF2B5EF4-FFF2-40B4-BE49-F238E27FC236}">
                <a16:creationId xmlns:a16="http://schemas.microsoft.com/office/drawing/2014/main" id="{060B5018-EAD6-4957-BB78-1152C907707B}"/>
              </a:ext>
            </a:extLst>
          </p:cNvPr>
          <p:cNvPicPr>
            <a:picLocks noChangeAspect="1"/>
          </p:cNvPicPr>
          <p:nvPr/>
        </p:nvPicPr>
        <p:blipFill rotWithShape="1">
          <a:blip r:embed="rId7">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val="0"/>
              </a:ext>
            </a:extLst>
          </a:blip>
          <a:srcRect/>
          <a:stretch/>
        </p:blipFill>
        <p:spPr>
          <a:xfrm>
            <a:off x="0" y="-12552"/>
            <a:ext cx="6423660" cy="40352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260441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E7D44043-91DB-477D-9F4A-663319A9C75E}"/>
              </a:ext>
            </a:extLst>
          </p:cNvPr>
          <p:cNvSpPr/>
          <p:nvPr/>
        </p:nvSpPr>
        <p:spPr>
          <a:xfrm>
            <a:off x="83089" y="582192"/>
            <a:ext cx="4941568" cy="353943"/>
          </a:xfrm>
          <a:prstGeom prst="rect">
            <a:avLst/>
          </a:prstGeom>
        </p:spPr>
        <p:txBody>
          <a:bodyPr wrap="square">
            <a:spAutoFit/>
          </a:bodyPr>
          <a:lstStyle/>
          <a:p>
            <a:pPr eaLnBrk="0" fontAlgn="base" hangingPunct="0">
              <a:spcBef>
                <a:spcPct val="0"/>
              </a:spcBef>
              <a:spcAft>
                <a:spcPct val="0"/>
              </a:spcAft>
            </a:pPr>
            <a:r>
              <a:rPr lang="it-IT" sz="1700" b="1" dirty="0" err="1">
                <a:solidFill>
                  <a:srgbClr val="287A51"/>
                </a:solidFill>
                <a:latin typeface="Arial" panose="020B0604020202020204"/>
                <a:ea typeface="MS PGothic" charset="-128"/>
              </a:rPr>
              <a:t>Merging</a:t>
            </a:r>
            <a:r>
              <a:rPr lang="it-IT" sz="1700" b="1" dirty="0">
                <a:solidFill>
                  <a:srgbClr val="287A51"/>
                </a:solidFill>
                <a:latin typeface="Arial" panose="020B0604020202020204"/>
                <a:ea typeface="MS PGothic" charset="-128"/>
              </a:rPr>
              <a:t> of the SMOS and SMAP </a:t>
            </a:r>
            <a:r>
              <a:rPr lang="it-IT" sz="1700" b="1" dirty="0" err="1">
                <a:solidFill>
                  <a:srgbClr val="287A51"/>
                </a:solidFill>
                <a:latin typeface="Arial" panose="020B0604020202020204"/>
                <a:ea typeface="MS PGothic" charset="-128"/>
              </a:rPr>
              <a:t>experiments</a:t>
            </a:r>
            <a:r>
              <a:rPr lang="it-IT" sz="1700" b="1" dirty="0">
                <a:solidFill>
                  <a:srgbClr val="287A51"/>
                </a:solidFill>
                <a:latin typeface="Arial" panose="020B0604020202020204"/>
                <a:ea typeface="MS PGothic" charset="-128"/>
              </a:rPr>
              <a:t>:</a:t>
            </a:r>
          </a:p>
        </p:txBody>
      </p:sp>
      <p:sp>
        <p:nvSpPr>
          <p:cNvPr id="4" name="Rettangolo 3">
            <a:extLst>
              <a:ext uri="{FF2B5EF4-FFF2-40B4-BE49-F238E27FC236}">
                <a16:creationId xmlns:a16="http://schemas.microsoft.com/office/drawing/2014/main" id="{C673A7F9-138F-4209-BE62-3585B21887C8}"/>
              </a:ext>
            </a:extLst>
          </p:cNvPr>
          <p:cNvSpPr/>
          <p:nvPr/>
        </p:nvSpPr>
        <p:spPr>
          <a:xfrm>
            <a:off x="83089" y="942620"/>
            <a:ext cx="7008810" cy="323165"/>
          </a:xfrm>
          <a:prstGeom prst="rect">
            <a:avLst/>
          </a:prstGeom>
        </p:spPr>
        <p:txBody>
          <a:bodyPr wrap="square">
            <a:spAutoFit/>
          </a:bodyPr>
          <a:lstStyle/>
          <a:p>
            <a:pPr eaLnBrk="0" fontAlgn="base" hangingPunct="0">
              <a:spcBef>
                <a:spcPct val="0"/>
              </a:spcBef>
              <a:spcAft>
                <a:spcPct val="0"/>
              </a:spcAft>
            </a:pPr>
            <a:r>
              <a:rPr lang="it-IT" sz="1500" dirty="0" err="1">
                <a:solidFill>
                  <a:srgbClr val="E7E8E3">
                    <a:lumMod val="10000"/>
                  </a:srgbClr>
                </a:solidFill>
                <a:latin typeface="Arial" panose="020B0604020202020204"/>
                <a:ea typeface="Trebuchet MS"/>
                <a:cs typeface="Trebuchet MS"/>
                <a:sym typeface="Trebuchet MS"/>
              </a:rPr>
              <a:t>Almost</a:t>
            </a:r>
            <a:r>
              <a:rPr lang="it-IT" sz="1500" dirty="0">
                <a:solidFill>
                  <a:srgbClr val="E7E8E3">
                    <a:lumMod val="10000"/>
                  </a:srgbClr>
                </a:solidFill>
                <a:latin typeface="Arial" panose="020B0604020202020204"/>
                <a:ea typeface="Trebuchet MS"/>
                <a:cs typeface="Trebuchet MS"/>
                <a:sym typeface="Trebuchet MS"/>
              </a:rPr>
              <a:t> 7 </a:t>
            </a:r>
            <a:r>
              <a:rPr lang="it-IT" sz="1500" dirty="0" err="1">
                <a:solidFill>
                  <a:srgbClr val="E7E8E3">
                    <a:lumMod val="10000"/>
                  </a:srgbClr>
                </a:solidFill>
                <a:latin typeface="Arial" panose="020B0604020202020204"/>
                <a:ea typeface="Trebuchet MS"/>
                <a:cs typeface="Trebuchet MS"/>
                <a:sym typeface="Trebuchet MS"/>
              </a:rPr>
              <a:t>years</a:t>
            </a:r>
            <a:r>
              <a:rPr lang="it-IT" sz="1500" dirty="0">
                <a:solidFill>
                  <a:srgbClr val="E7E8E3">
                    <a:lumMod val="10000"/>
                  </a:srgbClr>
                </a:solidFill>
                <a:latin typeface="Arial" panose="020B0604020202020204"/>
                <a:ea typeface="Trebuchet MS"/>
                <a:cs typeface="Trebuchet MS"/>
                <a:sym typeface="Trebuchet MS"/>
              </a:rPr>
              <a:t> of </a:t>
            </a:r>
            <a:r>
              <a:rPr lang="it-IT" sz="1500" dirty="0" err="1">
                <a:solidFill>
                  <a:srgbClr val="E7E8E3">
                    <a:lumMod val="10000"/>
                  </a:srgbClr>
                </a:solidFill>
                <a:latin typeface="Arial" panose="020B0604020202020204"/>
                <a:ea typeface="Trebuchet MS"/>
                <a:cs typeface="Trebuchet MS"/>
                <a:sym typeface="Trebuchet MS"/>
              </a:rPr>
              <a:t>irrigation</a:t>
            </a:r>
            <a:r>
              <a:rPr lang="it-IT" sz="1500" dirty="0">
                <a:solidFill>
                  <a:srgbClr val="E7E8E3">
                    <a:lumMod val="10000"/>
                  </a:srgbClr>
                </a:solidFill>
                <a:latin typeface="Arial" panose="020B0604020202020204"/>
                <a:ea typeface="Trebuchet MS"/>
                <a:cs typeface="Trebuchet MS"/>
                <a:sym typeface="Trebuchet MS"/>
              </a:rPr>
              <a:t> </a:t>
            </a:r>
            <a:r>
              <a:rPr lang="it-IT" sz="1500" dirty="0" err="1">
                <a:solidFill>
                  <a:srgbClr val="E7E8E3">
                    <a:lumMod val="10000"/>
                  </a:srgbClr>
                </a:solidFill>
                <a:latin typeface="Arial" panose="020B0604020202020204"/>
                <a:ea typeface="Trebuchet MS"/>
                <a:cs typeface="Trebuchet MS"/>
                <a:sym typeface="Trebuchet MS"/>
              </a:rPr>
              <a:t>estimates</a:t>
            </a:r>
            <a:r>
              <a:rPr lang="it-IT" sz="1500" dirty="0">
                <a:solidFill>
                  <a:srgbClr val="E7E8E3">
                    <a:lumMod val="10000"/>
                  </a:srgbClr>
                </a:solidFill>
                <a:latin typeface="Arial" panose="020B0604020202020204"/>
                <a:ea typeface="Trebuchet MS"/>
                <a:cs typeface="Trebuchet MS"/>
                <a:sym typeface="Trebuchet MS"/>
              </a:rPr>
              <a:t>, from </a:t>
            </a:r>
            <a:r>
              <a:rPr lang="it-IT" sz="1500" dirty="0" err="1">
                <a:solidFill>
                  <a:srgbClr val="E7E8E3">
                    <a:lumMod val="10000"/>
                  </a:srgbClr>
                </a:solidFill>
                <a:latin typeface="Arial" panose="020B0604020202020204"/>
                <a:ea typeface="Trebuchet MS"/>
                <a:cs typeface="Trebuchet MS"/>
                <a:sym typeface="Trebuchet MS"/>
              </a:rPr>
              <a:t>January</a:t>
            </a:r>
            <a:r>
              <a:rPr lang="it-IT" sz="1500" dirty="0">
                <a:solidFill>
                  <a:srgbClr val="E7E8E3">
                    <a:lumMod val="10000"/>
                  </a:srgbClr>
                </a:solidFill>
                <a:latin typeface="Arial" panose="020B0604020202020204"/>
                <a:ea typeface="Trebuchet MS"/>
                <a:cs typeface="Trebuchet MS"/>
                <a:sym typeface="Trebuchet MS"/>
              </a:rPr>
              <a:t> 2011 to </a:t>
            </a:r>
            <a:r>
              <a:rPr lang="it-IT" sz="1500" dirty="0" err="1">
                <a:solidFill>
                  <a:srgbClr val="E7E8E3">
                    <a:lumMod val="10000"/>
                  </a:srgbClr>
                </a:solidFill>
                <a:latin typeface="Arial" panose="020B0604020202020204"/>
                <a:ea typeface="Trebuchet MS"/>
                <a:cs typeface="Trebuchet MS"/>
                <a:sym typeface="Trebuchet MS"/>
              </a:rPr>
              <a:t>September</a:t>
            </a:r>
            <a:r>
              <a:rPr lang="it-IT" sz="1500" dirty="0">
                <a:solidFill>
                  <a:srgbClr val="E7E8E3">
                    <a:lumMod val="10000"/>
                  </a:srgbClr>
                </a:solidFill>
                <a:latin typeface="Arial" panose="020B0604020202020204"/>
                <a:ea typeface="Trebuchet MS"/>
                <a:cs typeface="Trebuchet MS"/>
                <a:sym typeface="Trebuchet MS"/>
              </a:rPr>
              <a:t> 2017.</a:t>
            </a:r>
            <a:endParaRPr lang="it-IT" sz="1500" dirty="0">
              <a:solidFill>
                <a:srgbClr val="003249"/>
              </a:solidFill>
              <a:latin typeface="Arial" panose="020B0604020202020204"/>
              <a:ea typeface="MS PGothic" charset="-128"/>
            </a:endParaRPr>
          </a:p>
        </p:txBody>
      </p:sp>
      <p:sp>
        <p:nvSpPr>
          <p:cNvPr id="21" name="Rettangolo 20">
            <a:extLst>
              <a:ext uri="{FF2B5EF4-FFF2-40B4-BE49-F238E27FC236}">
                <a16:creationId xmlns:a16="http://schemas.microsoft.com/office/drawing/2014/main" id="{26A50E57-E100-49BA-AE38-B6101CEA68CD}"/>
              </a:ext>
            </a:extLst>
          </p:cNvPr>
          <p:cNvSpPr/>
          <p:nvPr/>
        </p:nvSpPr>
        <p:spPr>
          <a:xfrm>
            <a:off x="0" y="6624778"/>
            <a:ext cx="12192000" cy="233222"/>
          </a:xfrm>
          <a:prstGeom prst="rect">
            <a:avLst/>
          </a:prstGeom>
          <a:solidFill>
            <a:schemeClr val="bg1">
              <a:lumMod val="9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ttangolo 21">
            <a:extLst>
              <a:ext uri="{FF2B5EF4-FFF2-40B4-BE49-F238E27FC236}">
                <a16:creationId xmlns:a16="http://schemas.microsoft.com/office/drawing/2014/main" id="{421C4A4F-5AFE-4EF4-95DF-4F38F488F390}"/>
              </a:ext>
            </a:extLst>
          </p:cNvPr>
          <p:cNvSpPr/>
          <p:nvPr/>
        </p:nvSpPr>
        <p:spPr>
          <a:xfrm>
            <a:off x="0" y="6602889"/>
            <a:ext cx="6277937" cy="276999"/>
          </a:xfrm>
          <a:prstGeom prst="rect">
            <a:avLst/>
          </a:prstGeom>
        </p:spPr>
        <p:txBody>
          <a:bodyPr wrap="none">
            <a:spAutoFit/>
          </a:bodyPr>
          <a:lstStyle/>
          <a:p>
            <a:pPr eaLnBrk="0" fontAlgn="base" hangingPunct="0">
              <a:spcBef>
                <a:spcPct val="0"/>
              </a:spcBef>
              <a:spcAft>
                <a:spcPct val="0"/>
              </a:spcAft>
            </a:pPr>
            <a:r>
              <a:rPr lang="it-IT" sz="1200" i="1">
                <a:solidFill>
                  <a:srgbClr val="287A51"/>
                </a:solidFill>
                <a:latin typeface="Arial" panose="020B0604020202020204"/>
                <a:ea typeface="MS PGothic" charset="-128"/>
              </a:rPr>
              <a:t>Irrigation Estimates from Remote Sensing Soil Moisture: A District-Scale Analysis in Spain</a:t>
            </a:r>
            <a:endParaRPr lang="en-GB" sz="1200" i="1" dirty="0">
              <a:solidFill>
                <a:srgbClr val="287A51"/>
              </a:solidFill>
              <a:latin typeface="Arial" panose="020B0604020202020204"/>
              <a:ea typeface="MS PGothic" charset="-128"/>
            </a:endParaRPr>
          </a:p>
        </p:txBody>
      </p:sp>
      <p:pic>
        <p:nvPicPr>
          <p:cNvPr id="23" name="IRRIGATION_SMOS_SMAP_PhD_DEFENSE">
            <a:hlinkClick r:id="" action="ppaction://media"/>
            <a:extLst>
              <a:ext uri="{FF2B5EF4-FFF2-40B4-BE49-F238E27FC236}">
                <a16:creationId xmlns:a16="http://schemas.microsoft.com/office/drawing/2014/main" id="{67212E85-49A7-4E10-B8C9-B167D0D5DC9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2002" t="6833" r="2926" b="12076"/>
          <a:stretch>
            <a:fillRect/>
          </a:stretch>
        </p:blipFill>
        <p:spPr>
          <a:xfrm>
            <a:off x="6355860" y="1415380"/>
            <a:ext cx="5664922" cy="4500000"/>
          </a:xfrm>
          <a:prstGeom prst="rect">
            <a:avLst/>
          </a:prstGeom>
        </p:spPr>
      </p:pic>
      <p:cxnSp>
        <p:nvCxnSpPr>
          <p:cNvPr id="24" name="Connettore diritto 23">
            <a:extLst>
              <a:ext uri="{FF2B5EF4-FFF2-40B4-BE49-F238E27FC236}">
                <a16:creationId xmlns:a16="http://schemas.microsoft.com/office/drawing/2014/main" id="{620DF117-5136-4100-89AC-183F1ADA58D5}"/>
              </a:ext>
            </a:extLst>
          </p:cNvPr>
          <p:cNvCxnSpPr/>
          <p:nvPr/>
        </p:nvCxnSpPr>
        <p:spPr>
          <a:xfrm flipH="1">
            <a:off x="931497" y="1958260"/>
            <a:ext cx="8629" cy="1332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B7CE158E-2089-4C48-82AA-A552705F519E}"/>
              </a:ext>
            </a:extLst>
          </p:cNvPr>
          <p:cNvCxnSpPr/>
          <p:nvPr/>
        </p:nvCxnSpPr>
        <p:spPr>
          <a:xfrm flipH="1">
            <a:off x="5615174" y="1968978"/>
            <a:ext cx="8629" cy="1332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6" name="Rettangolo 25">
            <a:extLst>
              <a:ext uri="{FF2B5EF4-FFF2-40B4-BE49-F238E27FC236}">
                <a16:creationId xmlns:a16="http://schemas.microsoft.com/office/drawing/2014/main" id="{B208B881-8041-4926-8EB9-2006CB9F8256}"/>
              </a:ext>
            </a:extLst>
          </p:cNvPr>
          <p:cNvSpPr/>
          <p:nvPr/>
        </p:nvSpPr>
        <p:spPr>
          <a:xfrm>
            <a:off x="944441" y="1946423"/>
            <a:ext cx="4680000" cy="252000"/>
          </a:xfrm>
          <a:prstGeom prst="rect">
            <a:avLst/>
          </a:prstGeom>
          <a:solidFill>
            <a:srgbClr val="15385C">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ttangolo 26">
            <a:extLst>
              <a:ext uri="{FF2B5EF4-FFF2-40B4-BE49-F238E27FC236}">
                <a16:creationId xmlns:a16="http://schemas.microsoft.com/office/drawing/2014/main" id="{312195FC-602E-4C31-AD39-5B6CC38B0137}"/>
              </a:ext>
            </a:extLst>
          </p:cNvPr>
          <p:cNvSpPr/>
          <p:nvPr/>
        </p:nvSpPr>
        <p:spPr>
          <a:xfrm>
            <a:off x="498930" y="1622514"/>
            <a:ext cx="1085041" cy="307777"/>
          </a:xfrm>
          <a:prstGeom prst="rect">
            <a:avLst/>
          </a:prstGeom>
        </p:spPr>
        <p:txBody>
          <a:bodyPr wrap="none">
            <a:spAutoFit/>
          </a:bodyPr>
          <a:lstStyle/>
          <a:p>
            <a:r>
              <a:rPr lang="it-IT" sz="1400">
                <a:latin typeface="Arial" panose="020B0604020202020204" pitchFamily="34" charset="0"/>
                <a:ea typeface="Trebuchet MS"/>
                <a:cs typeface="Arial" panose="020B0604020202020204" pitchFamily="34" charset="0"/>
                <a:sym typeface="Trebuchet MS"/>
              </a:rPr>
              <a:t>2011-01-01</a:t>
            </a:r>
            <a:endParaRPr lang="en-GB" sz="1400">
              <a:latin typeface="Arial" panose="020B0604020202020204" pitchFamily="34" charset="0"/>
              <a:cs typeface="Arial" panose="020B0604020202020204" pitchFamily="34" charset="0"/>
            </a:endParaRPr>
          </a:p>
        </p:txBody>
      </p:sp>
      <p:sp>
        <p:nvSpPr>
          <p:cNvPr id="28" name="Rettangolo 27">
            <a:extLst>
              <a:ext uri="{FF2B5EF4-FFF2-40B4-BE49-F238E27FC236}">
                <a16:creationId xmlns:a16="http://schemas.microsoft.com/office/drawing/2014/main" id="{4CBA5807-B4FB-4330-9F42-CB2E5B15DEE5}"/>
              </a:ext>
            </a:extLst>
          </p:cNvPr>
          <p:cNvSpPr/>
          <p:nvPr/>
        </p:nvSpPr>
        <p:spPr>
          <a:xfrm>
            <a:off x="5088076" y="1622513"/>
            <a:ext cx="1098378" cy="307777"/>
          </a:xfrm>
          <a:prstGeom prst="rect">
            <a:avLst/>
          </a:prstGeom>
        </p:spPr>
        <p:txBody>
          <a:bodyPr wrap="none">
            <a:spAutoFit/>
          </a:bodyPr>
          <a:lstStyle/>
          <a:p>
            <a:r>
              <a:rPr lang="it-IT" sz="1400">
                <a:latin typeface="Arial" panose="020B0604020202020204" pitchFamily="34" charset="0"/>
                <a:ea typeface="Trebuchet MS"/>
                <a:cs typeface="Arial" panose="020B0604020202020204" pitchFamily="34" charset="0"/>
                <a:sym typeface="Trebuchet MS"/>
              </a:rPr>
              <a:t>2017-09-01</a:t>
            </a:r>
            <a:endParaRPr lang="en-GB" sz="1400">
              <a:latin typeface="Arial" panose="020B0604020202020204" pitchFamily="34" charset="0"/>
              <a:cs typeface="Arial" panose="020B0604020202020204" pitchFamily="34" charset="0"/>
            </a:endParaRPr>
          </a:p>
        </p:txBody>
      </p:sp>
      <p:sp>
        <p:nvSpPr>
          <p:cNvPr id="29" name="Rettangolo 28">
            <a:extLst>
              <a:ext uri="{FF2B5EF4-FFF2-40B4-BE49-F238E27FC236}">
                <a16:creationId xmlns:a16="http://schemas.microsoft.com/office/drawing/2014/main" id="{5229104E-DEC5-4D4C-B9B0-34062550610A}"/>
              </a:ext>
            </a:extLst>
          </p:cNvPr>
          <p:cNvSpPr/>
          <p:nvPr/>
        </p:nvSpPr>
        <p:spPr>
          <a:xfrm>
            <a:off x="3498441" y="1619864"/>
            <a:ext cx="1098378" cy="307777"/>
          </a:xfrm>
          <a:prstGeom prst="rect">
            <a:avLst/>
          </a:prstGeom>
        </p:spPr>
        <p:txBody>
          <a:bodyPr wrap="none">
            <a:spAutoFit/>
          </a:bodyPr>
          <a:lstStyle/>
          <a:p>
            <a:r>
              <a:rPr lang="it-IT" sz="1400">
                <a:latin typeface="Arial" panose="020B0604020202020204" pitchFamily="34" charset="0"/>
                <a:ea typeface="Trebuchet MS"/>
                <a:cs typeface="Arial" panose="020B0604020202020204" pitchFamily="34" charset="0"/>
                <a:sym typeface="Trebuchet MS"/>
              </a:rPr>
              <a:t>2016-01-01</a:t>
            </a:r>
            <a:endParaRPr lang="en-GB" sz="1400">
              <a:latin typeface="Arial" panose="020B0604020202020204" pitchFamily="34" charset="0"/>
              <a:cs typeface="Arial" panose="020B0604020202020204" pitchFamily="34" charset="0"/>
            </a:endParaRPr>
          </a:p>
        </p:txBody>
      </p:sp>
      <p:cxnSp>
        <p:nvCxnSpPr>
          <p:cNvPr id="30" name="Connettore diritto 29">
            <a:extLst>
              <a:ext uri="{FF2B5EF4-FFF2-40B4-BE49-F238E27FC236}">
                <a16:creationId xmlns:a16="http://schemas.microsoft.com/office/drawing/2014/main" id="{9383B399-34D5-474E-A268-705E1DB4DF76}"/>
              </a:ext>
            </a:extLst>
          </p:cNvPr>
          <p:cNvCxnSpPr/>
          <p:nvPr/>
        </p:nvCxnSpPr>
        <p:spPr>
          <a:xfrm flipH="1">
            <a:off x="4041929" y="1958260"/>
            <a:ext cx="8629" cy="13320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1" name="Rettangolo 30">
            <a:extLst>
              <a:ext uri="{FF2B5EF4-FFF2-40B4-BE49-F238E27FC236}">
                <a16:creationId xmlns:a16="http://schemas.microsoft.com/office/drawing/2014/main" id="{9B48E0FC-27B5-410A-B660-1FEEFEB6603D}"/>
              </a:ext>
            </a:extLst>
          </p:cNvPr>
          <p:cNvSpPr/>
          <p:nvPr/>
        </p:nvSpPr>
        <p:spPr>
          <a:xfrm>
            <a:off x="944441" y="2495412"/>
            <a:ext cx="3106117" cy="252000"/>
          </a:xfrm>
          <a:prstGeom prst="rect">
            <a:avLst/>
          </a:prstGeom>
          <a:solidFill>
            <a:srgbClr val="FF993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Rettangolo 31">
            <a:extLst>
              <a:ext uri="{FF2B5EF4-FFF2-40B4-BE49-F238E27FC236}">
                <a16:creationId xmlns:a16="http://schemas.microsoft.com/office/drawing/2014/main" id="{4D5D00E0-056E-437B-913F-BD8C05D70807}"/>
              </a:ext>
            </a:extLst>
          </p:cNvPr>
          <p:cNvSpPr/>
          <p:nvPr/>
        </p:nvSpPr>
        <p:spPr>
          <a:xfrm>
            <a:off x="4041930" y="3044401"/>
            <a:ext cx="1582512" cy="252000"/>
          </a:xfrm>
          <a:prstGeom prst="rect">
            <a:avLst/>
          </a:prstGeom>
          <a:solidFill>
            <a:srgbClr val="0000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3" name="Immagine 32">
            <a:extLst>
              <a:ext uri="{FF2B5EF4-FFF2-40B4-BE49-F238E27FC236}">
                <a16:creationId xmlns:a16="http://schemas.microsoft.com/office/drawing/2014/main" id="{851B2B55-0B52-4AF9-8E77-4033DDF2EFBC}"/>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0" b="89927" l="0" r="89973"/>
                    </a14:imgEffect>
                    <a14:imgEffect>
                      <a14:sharpenSoften amount="50000"/>
                    </a14:imgEffect>
                    <a14:imgEffect>
                      <a14:saturation sat="300000"/>
                    </a14:imgEffect>
                  </a14:imgLayer>
                </a14:imgProps>
              </a:ext>
              <a:ext uri="{28A0092B-C50C-407E-A947-70E740481C1C}">
                <a14:useLocalDpi xmlns:a14="http://schemas.microsoft.com/office/drawing/2010/main" val="0"/>
              </a:ext>
            </a:extLst>
          </a:blip>
          <a:srcRect r="28927" b="11529"/>
          <a:stretch/>
        </p:blipFill>
        <p:spPr>
          <a:xfrm rot="952680">
            <a:off x="497536" y="2251396"/>
            <a:ext cx="893810" cy="834444"/>
          </a:xfrm>
          <a:prstGeom prst="rect">
            <a:avLst/>
          </a:prstGeom>
        </p:spPr>
      </p:pic>
      <p:pic>
        <p:nvPicPr>
          <p:cNvPr id="34" name="Immagine 33">
            <a:extLst>
              <a:ext uri="{FF2B5EF4-FFF2-40B4-BE49-F238E27FC236}">
                <a16:creationId xmlns:a16="http://schemas.microsoft.com/office/drawing/2014/main" id="{D576CD2E-E584-42D1-94AE-04D892EAF012}"/>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1778" b="75444" l="36375" r="63375">
                        <a14:foregroundMark x1="36813" y1="12556" x2="36688" y2="4111"/>
                        <a14:foregroundMark x1="36688" y1="4111" x2="40813" y2="2778"/>
                        <a14:foregroundMark x1="40813" y1="2778" x2="45813" y2="3111"/>
                        <a14:foregroundMark x1="45813" y1="3111" x2="51625" y2="4889"/>
                        <a14:foregroundMark x1="51812" y1="5000" x2="57438" y2="8333"/>
                        <a14:foregroundMark x1="57438" y1="8333" x2="59500" y2="9556"/>
                        <a14:foregroundMark x1="59813" y1="9889" x2="61313" y2="11667"/>
                        <a14:foregroundMark x1="61375" y1="11778" x2="62375" y2="14889"/>
                        <a14:foregroundMark x1="62438" y1="14889" x2="61813" y2="20556"/>
                        <a14:backgroundMark x1="62563" y1="19667" x2="62875" y2="13333"/>
                        <a14:backgroundMark x1="58272" y1="3070" x2="55062" y2="4386"/>
                        <a14:backgroundMark x1="52840" y1="3070" x2="45679" y2="2193"/>
                        <a14:backgroundMark x1="43457" y1="1754" x2="37531" y2="877"/>
                      </a14:backgroundRemoval>
                    </a14:imgEffect>
                    <a14:imgEffect>
                      <a14:sharpenSoften amount="50000"/>
                    </a14:imgEffect>
                    <a14:imgEffect>
                      <a14:saturation sat="200000"/>
                    </a14:imgEffect>
                  </a14:imgLayer>
                </a14:imgProps>
              </a:ext>
              <a:ext uri="{28A0092B-C50C-407E-A947-70E740481C1C}">
                <a14:useLocalDpi xmlns:a14="http://schemas.microsoft.com/office/drawing/2010/main" val="0"/>
              </a:ext>
            </a:extLst>
          </a:blip>
          <a:srcRect l="35498" r="34372" b="23964"/>
          <a:stretch/>
        </p:blipFill>
        <p:spPr>
          <a:xfrm flipH="1">
            <a:off x="5461220" y="2621412"/>
            <a:ext cx="507206" cy="720000"/>
          </a:xfrm>
          <a:prstGeom prst="rect">
            <a:avLst/>
          </a:prstGeom>
        </p:spPr>
      </p:pic>
      <p:sp>
        <p:nvSpPr>
          <p:cNvPr id="35" name="Rettangolo 34">
            <a:extLst>
              <a:ext uri="{FF2B5EF4-FFF2-40B4-BE49-F238E27FC236}">
                <a16:creationId xmlns:a16="http://schemas.microsoft.com/office/drawing/2014/main" id="{643372D1-0C2F-4699-95E7-E5799E12C167}"/>
              </a:ext>
            </a:extLst>
          </p:cNvPr>
          <p:cNvSpPr/>
          <p:nvPr/>
        </p:nvSpPr>
        <p:spPr>
          <a:xfrm>
            <a:off x="1731083" y="2774055"/>
            <a:ext cx="1645579" cy="307777"/>
          </a:xfrm>
          <a:prstGeom prst="rect">
            <a:avLst/>
          </a:prstGeom>
        </p:spPr>
        <p:txBody>
          <a:bodyPr wrap="none">
            <a:spAutoFit/>
          </a:bodyPr>
          <a:lstStyle/>
          <a:p>
            <a:r>
              <a:rPr lang="it-IT" sz="1400">
                <a:latin typeface="Arial" panose="020B0604020202020204" pitchFamily="34" charset="0"/>
                <a:ea typeface="Trebuchet MS"/>
                <a:cs typeface="Arial" panose="020B0604020202020204" pitchFamily="34" charset="0"/>
                <a:sym typeface="Trebuchet MS"/>
              </a:rPr>
              <a:t>DISPATCH SMOS</a:t>
            </a:r>
            <a:endParaRPr lang="en-GB" sz="1400">
              <a:latin typeface="Arial" panose="020B0604020202020204" pitchFamily="34" charset="0"/>
              <a:cs typeface="Arial" panose="020B0604020202020204" pitchFamily="34" charset="0"/>
            </a:endParaRPr>
          </a:p>
        </p:txBody>
      </p:sp>
      <p:sp>
        <p:nvSpPr>
          <p:cNvPr id="36" name="Rettangolo 35">
            <a:extLst>
              <a:ext uri="{FF2B5EF4-FFF2-40B4-BE49-F238E27FC236}">
                <a16:creationId xmlns:a16="http://schemas.microsoft.com/office/drawing/2014/main" id="{035E5AE1-C17E-4C85-A642-970ED64F2CEC}"/>
              </a:ext>
            </a:extLst>
          </p:cNvPr>
          <p:cNvSpPr/>
          <p:nvPr/>
        </p:nvSpPr>
        <p:spPr>
          <a:xfrm>
            <a:off x="4020014" y="3312149"/>
            <a:ext cx="1626343" cy="307777"/>
          </a:xfrm>
          <a:prstGeom prst="rect">
            <a:avLst/>
          </a:prstGeom>
        </p:spPr>
        <p:txBody>
          <a:bodyPr wrap="none">
            <a:spAutoFit/>
          </a:bodyPr>
          <a:lstStyle/>
          <a:p>
            <a:r>
              <a:rPr lang="it-IT" sz="1400">
                <a:latin typeface="Arial" panose="020B0604020202020204" pitchFamily="34" charset="0"/>
                <a:ea typeface="Trebuchet MS"/>
                <a:cs typeface="Arial" panose="020B0604020202020204" pitchFamily="34" charset="0"/>
                <a:sym typeface="Trebuchet MS"/>
              </a:rPr>
              <a:t>DISPATCH SMAP</a:t>
            </a:r>
            <a:endParaRPr lang="en-GB" sz="1400">
              <a:latin typeface="Arial" panose="020B0604020202020204" pitchFamily="34" charset="0"/>
              <a:cs typeface="Arial" panose="020B0604020202020204" pitchFamily="34" charset="0"/>
            </a:endParaRPr>
          </a:p>
        </p:txBody>
      </p:sp>
      <p:sp>
        <p:nvSpPr>
          <p:cNvPr id="2" name="Rettangolo 1">
            <a:extLst>
              <a:ext uri="{FF2B5EF4-FFF2-40B4-BE49-F238E27FC236}">
                <a16:creationId xmlns:a16="http://schemas.microsoft.com/office/drawing/2014/main" id="{446618F7-CDF3-427E-9A31-5E91445260A3}"/>
              </a:ext>
            </a:extLst>
          </p:cNvPr>
          <p:cNvSpPr/>
          <p:nvPr/>
        </p:nvSpPr>
        <p:spPr>
          <a:xfrm>
            <a:off x="173543" y="4648039"/>
            <a:ext cx="6012911" cy="984885"/>
          </a:xfrm>
          <a:prstGeom prst="rect">
            <a:avLst/>
          </a:prstGeom>
        </p:spPr>
        <p:txBody>
          <a:bodyPr wrap="square">
            <a:spAutoFit/>
          </a:bodyPr>
          <a:lstStyle/>
          <a:p>
            <a:pPr algn="just"/>
            <a:r>
              <a:rPr lang="it-IT" sz="1500">
                <a:solidFill>
                  <a:srgbClr val="E7E8E3">
                    <a:lumMod val="10000"/>
                  </a:srgbClr>
                </a:solidFill>
                <a:latin typeface="Arial" panose="020B0604020202020204"/>
                <a:ea typeface="Trebuchet MS"/>
                <a:cs typeface="Trebuchet MS"/>
                <a:sym typeface="Trebuchet MS"/>
              </a:rPr>
              <a:t>The method is able to quantitatively estimate the actually occurred irrigation amounts over 4/5 pilot districts. It is noteworthy that </a:t>
            </a:r>
            <a:r>
              <a:rPr lang="it-IT" sz="1400">
                <a:solidFill>
                  <a:prstClr val="black"/>
                </a:solidFill>
                <a:latin typeface="Trebuchet MS"/>
                <a:ea typeface="Trebuchet MS"/>
                <a:cs typeface="Trebuchet MS"/>
                <a:sym typeface="Trebuchet MS"/>
              </a:rPr>
              <a:t>the evapotranspiration term cannot be neglected in SM2RAIN applications aimed at estimating irrigation over semi-arid regions.</a:t>
            </a:r>
            <a:endParaRPr lang="en-GB"/>
          </a:p>
        </p:txBody>
      </p:sp>
      <p:sp>
        <p:nvSpPr>
          <p:cNvPr id="37" name="Rettangolo 36">
            <a:extLst>
              <a:ext uri="{FF2B5EF4-FFF2-40B4-BE49-F238E27FC236}">
                <a16:creationId xmlns:a16="http://schemas.microsoft.com/office/drawing/2014/main" id="{04A748FB-9156-46EF-AA04-3510067CD6F8}"/>
              </a:ext>
            </a:extLst>
          </p:cNvPr>
          <p:cNvSpPr/>
          <p:nvPr/>
        </p:nvSpPr>
        <p:spPr>
          <a:xfrm>
            <a:off x="11681924" y="6595194"/>
            <a:ext cx="510076" cy="292388"/>
          </a:xfrm>
          <a:prstGeom prst="rect">
            <a:avLst/>
          </a:prstGeom>
        </p:spPr>
        <p:txBody>
          <a:bodyPr wrap="none">
            <a:spAutoFit/>
          </a:bodyPr>
          <a:lstStyle/>
          <a:p>
            <a:r>
              <a:rPr lang="it-IT" sz="1300" b="1">
                <a:solidFill>
                  <a:srgbClr val="E7E8E3">
                    <a:lumMod val="10000"/>
                  </a:srgbClr>
                </a:solidFill>
                <a:latin typeface="Arial" panose="020B0604020202020204"/>
                <a:ea typeface="Trebuchet MS"/>
                <a:cs typeface="Trebuchet MS"/>
                <a:sym typeface="Trebuchet MS"/>
              </a:rPr>
              <a:t>9/12</a:t>
            </a:r>
            <a:endParaRPr lang="en-GB" sz="1300" b="1"/>
          </a:p>
        </p:txBody>
      </p:sp>
      <p:pic>
        <p:nvPicPr>
          <p:cNvPr id="38" name="Immagine 37">
            <a:extLst>
              <a:ext uri="{FF2B5EF4-FFF2-40B4-BE49-F238E27FC236}">
                <a16:creationId xmlns:a16="http://schemas.microsoft.com/office/drawing/2014/main" id="{DDAF6DDF-8463-45D7-B006-DE8E1738F6FE}"/>
              </a:ext>
            </a:extLst>
          </p:cNvPr>
          <p:cNvPicPr>
            <a:picLocks noChangeAspect="1"/>
          </p:cNvPicPr>
          <p:nvPr/>
        </p:nvPicPr>
        <p:blipFill rotWithShape="1">
          <a:blip r:embed="rId10">
            <a:extLst>
              <a:ext uri="{BEBA8EAE-BF5A-486C-A8C5-ECC9F3942E4B}">
                <a14:imgProps xmlns:a14="http://schemas.microsoft.com/office/drawing/2010/main">
                  <a14:imgLayer r:embed="rId11">
                    <a14:imgEffect>
                      <a14:sharpenSoften amount="25000"/>
                    </a14:imgEffect>
                  </a14:imgLayer>
                </a14:imgProps>
              </a:ext>
              <a:ext uri="{28A0092B-C50C-407E-A947-70E740481C1C}">
                <a14:useLocalDpi xmlns:a14="http://schemas.microsoft.com/office/drawing/2010/main" val="0"/>
              </a:ext>
            </a:extLst>
          </a:blip>
          <a:srcRect t="50000" r="15889" b="44116"/>
          <a:stretch/>
        </p:blipFill>
        <p:spPr>
          <a:xfrm>
            <a:off x="6423660" y="-12552"/>
            <a:ext cx="5768340" cy="403529"/>
          </a:xfrm>
          <a:prstGeom prst="rect">
            <a:avLst/>
          </a:prstGeom>
          <a:effectLst>
            <a:outerShdw blurRad="50800" dist="38100" dir="5400000" algn="t" rotWithShape="0">
              <a:prstClr val="black">
                <a:alpha val="40000"/>
              </a:prstClr>
            </a:outerShdw>
          </a:effectLst>
        </p:spPr>
      </p:pic>
      <p:pic>
        <p:nvPicPr>
          <p:cNvPr id="39" name="Immagine 38">
            <a:extLst>
              <a:ext uri="{FF2B5EF4-FFF2-40B4-BE49-F238E27FC236}">
                <a16:creationId xmlns:a16="http://schemas.microsoft.com/office/drawing/2014/main" id="{2AE4258C-3103-4553-83C2-B05C4501C9F3}"/>
              </a:ext>
            </a:extLst>
          </p:cNvPr>
          <p:cNvPicPr>
            <a:picLocks noChangeAspect="1"/>
          </p:cNvPicPr>
          <p:nvPr/>
        </p:nvPicPr>
        <p:blipFill rotWithShape="1">
          <a:blip r:embed="rId12">
            <a:extLst>
              <a:ext uri="{BEBA8EAE-BF5A-486C-A8C5-ECC9F3942E4B}">
                <a14:imgProps xmlns:a14="http://schemas.microsoft.com/office/drawing/2010/main">
                  <a14:imgLayer r:embed="rId13">
                    <a14:imgEffect>
                      <a14:sharpenSoften amount="25000"/>
                    </a14:imgEffect>
                  </a14:imgLayer>
                </a14:imgProps>
              </a:ext>
              <a:ext uri="{28A0092B-C50C-407E-A947-70E740481C1C}">
                <a14:useLocalDpi xmlns:a14="http://schemas.microsoft.com/office/drawing/2010/main" val="0"/>
              </a:ext>
            </a:extLst>
          </a:blip>
          <a:srcRect/>
          <a:stretch/>
        </p:blipFill>
        <p:spPr>
          <a:xfrm>
            <a:off x="0" y="-12552"/>
            <a:ext cx="6423660" cy="40352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01965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354"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3"/>
                                        </p:tgtEl>
                                      </p:cBhvr>
                                    </p:cmd>
                                  </p:childTnLst>
                                </p:cTn>
                              </p:par>
                            </p:childTnLst>
                          </p:cTn>
                        </p:par>
                      </p:childTnLst>
                    </p:cTn>
                  </p:par>
                </p:childTnLst>
              </p:cTn>
              <p:nextCondLst>
                <p:cond evt="onClick" delay="0">
                  <p:tgtEl>
                    <p:spTgt spid="23"/>
                  </p:tgtEl>
                </p:cond>
              </p:nextCondLst>
            </p:seq>
            <p:video>
              <p:cMediaNode vol="80000">
                <p:cTn id="12" repeatCount="indefinite" fill="hold" display="0">
                  <p:stCondLst>
                    <p:cond delay="indefinite"/>
                  </p:stCondLst>
                </p:cTn>
                <p:tgtEl>
                  <p:spTgt spid="2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812D9958-92EB-4F69-883F-2F166B07B0CB}"/>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r="6266"/>
          <a:stretch/>
        </p:blipFill>
        <p:spPr>
          <a:xfrm>
            <a:off x="11508034" y="358064"/>
            <a:ext cx="683966" cy="720000"/>
          </a:xfrm>
          <a:prstGeom prst="rect">
            <a:avLst/>
          </a:prstGeom>
        </p:spPr>
      </p:pic>
      <mc:AlternateContent xmlns:mc="http://schemas.openxmlformats.org/markup-compatibility/2006" xmlns:a14="http://schemas.microsoft.com/office/drawing/2010/main">
        <mc:Choice Requires="a14">
          <p:sp>
            <p:nvSpPr>
              <p:cNvPr id="3" name="Rettangolo 2">
                <a:extLst>
                  <a:ext uri="{FF2B5EF4-FFF2-40B4-BE49-F238E27FC236}">
                    <a16:creationId xmlns:a16="http://schemas.microsoft.com/office/drawing/2014/main" id="{742DD7DC-8D5B-44A8-B134-29650D7C4709}"/>
                  </a:ext>
                </a:extLst>
              </p:cNvPr>
              <p:cNvSpPr/>
              <p:nvPr/>
            </p:nvSpPr>
            <p:spPr>
              <a:xfrm>
                <a:off x="67186" y="541093"/>
                <a:ext cx="5313859" cy="353943"/>
              </a:xfrm>
              <a:prstGeom prst="rect">
                <a:avLst/>
              </a:prstGeom>
            </p:spPr>
            <p:txBody>
              <a:bodyPr wrap="square">
                <a:spAutoFit/>
              </a:bodyPr>
              <a:lstStyle/>
              <a:p>
                <a:pPr eaLnBrk="0" fontAlgn="base" hangingPunct="0">
                  <a:spcBef>
                    <a:spcPct val="0"/>
                  </a:spcBef>
                  <a:spcAft>
                    <a:spcPct val="0"/>
                  </a:spcAft>
                </a:pPr>
                <a:r>
                  <a:rPr lang="it-IT" sz="1700" b="1" dirty="0">
                    <a:solidFill>
                      <a:srgbClr val="287A51"/>
                    </a:solidFill>
                    <a:latin typeface="Arial" panose="020B0604020202020204"/>
                    <a:ea typeface="MS PGothic" charset="-128"/>
                  </a:rPr>
                  <a:t>Trying alternative </a:t>
                </a:r>
                <a14:m>
                  <m:oMath xmlns:m="http://schemas.openxmlformats.org/officeDocument/2006/math">
                    <m:r>
                      <a:rPr lang="it-IT" sz="1700" b="1" i="1" dirty="0">
                        <a:solidFill>
                          <a:srgbClr val="287A51"/>
                        </a:solidFill>
                        <a:latin typeface="Cambria Math" panose="02040503050406030204" pitchFamily="18" charset="0"/>
                      </a:rPr>
                      <m:t>𝑬𝑻</m:t>
                    </m:r>
                  </m:oMath>
                </a14:m>
                <a:r>
                  <a:rPr lang="it-IT" sz="1700" b="1" dirty="0">
                    <a:solidFill>
                      <a:srgbClr val="287A51"/>
                    </a:solidFill>
                    <a:latin typeface="Arial" panose="020B0604020202020204"/>
                    <a:ea typeface="MS PGothic" charset="-128"/>
                  </a:rPr>
                  <a:t> </a:t>
                </a:r>
                <a:r>
                  <a:rPr lang="it-IT" sz="1700" b="1" dirty="0" err="1">
                    <a:solidFill>
                      <a:srgbClr val="287A51"/>
                    </a:solidFill>
                    <a:latin typeface="Arial" panose="020B0604020202020204"/>
                    <a:ea typeface="MS PGothic" charset="-128"/>
                  </a:rPr>
                  <a:t>sources</a:t>
                </a:r>
                <a:r>
                  <a:rPr lang="it-IT" sz="1700" b="1" dirty="0">
                    <a:solidFill>
                      <a:srgbClr val="287A51"/>
                    </a:solidFill>
                    <a:latin typeface="Arial" panose="020B0604020202020204"/>
                    <a:ea typeface="MS PGothic" charset="-128"/>
                  </a:rPr>
                  <a:t> – </a:t>
                </a:r>
                <a:r>
                  <a:rPr lang="it-IT" sz="1700" b="1" dirty="0" err="1">
                    <a:solidFill>
                      <a:srgbClr val="287A51"/>
                    </a:solidFill>
                    <a:latin typeface="Arial" panose="020B0604020202020204"/>
                    <a:ea typeface="MS PGothic" charset="-128"/>
                  </a:rPr>
                  <a:t>ongoing</a:t>
                </a:r>
                <a:r>
                  <a:rPr lang="it-IT" sz="1700" b="1" dirty="0">
                    <a:solidFill>
                      <a:srgbClr val="287A51"/>
                    </a:solidFill>
                    <a:latin typeface="Arial" panose="020B0604020202020204"/>
                    <a:ea typeface="MS PGothic" charset="-128"/>
                  </a:rPr>
                  <a:t> activity:</a:t>
                </a:r>
              </a:p>
            </p:txBody>
          </p:sp>
        </mc:Choice>
        <mc:Fallback xmlns="">
          <p:sp>
            <p:nvSpPr>
              <p:cNvPr id="3" name="Rettangolo 2">
                <a:extLst>
                  <a:ext uri="{FF2B5EF4-FFF2-40B4-BE49-F238E27FC236}">
                    <a16:creationId xmlns:a16="http://schemas.microsoft.com/office/drawing/2014/main" id="{742DD7DC-8D5B-44A8-B134-29650D7C4709}"/>
                  </a:ext>
                </a:extLst>
              </p:cNvPr>
              <p:cNvSpPr>
                <a:spLocks noRot="1" noChangeAspect="1" noMove="1" noResize="1" noEditPoints="1" noAdjustHandles="1" noChangeArrowheads="1" noChangeShapeType="1" noTextEdit="1"/>
              </p:cNvSpPr>
              <p:nvPr/>
            </p:nvSpPr>
            <p:spPr>
              <a:xfrm>
                <a:off x="67186" y="541093"/>
                <a:ext cx="5313859" cy="353943"/>
              </a:xfrm>
              <a:prstGeom prst="rect">
                <a:avLst/>
              </a:prstGeom>
              <a:blipFill>
                <a:blip r:embed="rId16"/>
                <a:stretch>
                  <a:fillRect l="-688" t="-6897" b="-22414"/>
                </a:stretch>
              </a:blipFill>
            </p:spPr>
            <p:txBody>
              <a:bodyPr/>
              <a:lstStyle/>
              <a:p>
                <a:r>
                  <a:rPr lang="en-GB">
                    <a:noFill/>
                  </a:rPr>
                  <a:t> </a:t>
                </a:r>
              </a:p>
            </p:txBody>
          </p:sp>
        </mc:Fallback>
      </mc:AlternateContent>
      <p:sp>
        <p:nvSpPr>
          <p:cNvPr id="4" name="Rettangolo 3">
            <a:extLst>
              <a:ext uri="{FF2B5EF4-FFF2-40B4-BE49-F238E27FC236}">
                <a16:creationId xmlns:a16="http://schemas.microsoft.com/office/drawing/2014/main" id="{115446F3-74EB-4637-BB95-0A4BDB03E0CD}"/>
              </a:ext>
            </a:extLst>
          </p:cNvPr>
          <p:cNvSpPr/>
          <p:nvPr/>
        </p:nvSpPr>
        <p:spPr>
          <a:xfrm>
            <a:off x="0" y="6624778"/>
            <a:ext cx="12192000" cy="233222"/>
          </a:xfrm>
          <a:prstGeom prst="rect">
            <a:avLst/>
          </a:prstGeom>
          <a:solidFill>
            <a:schemeClr val="bg1">
              <a:lumMod val="9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ttangolo 4">
            <a:extLst>
              <a:ext uri="{FF2B5EF4-FFF2-40B4-BE49-F238E27FC236}">
                <a16:creationId xmlns:a16="http://schemas.microsoft.com/office/drawing/2014/main" id="{A75A9DCB-8D70-4CEF-A14F-91255336A713}"/>
              </a:ext>
            </a:extLst>
          </p:cNvPr>
          <p:cNvSpPr/>
          <p:nvPr/>
        </p:nvSpPr>
        <p:spPr>
          <a:xfrm>
            <a:off x="0" y="6602889"/>
            <a:ext cx="6277937" cy="276999"/>
          </a:xfrm>
          <a:prstGeom prst="rect">
            <a:avLst/>
          </a:prstGeom>
        </p:spPr>
        <p:txBody>
          <a:bodyPr wrap="none">
            <a:spAutoFit/>
          </a:bodyPr>
          <a:lstStyle/>
          <a:p>
            <a:pPr eaLnBrk="0" fontAlgn="base" hangingPunct="0">
              <a:spcBef>
                <a:spcPct val="0"/>
              </a:spcBef>
              <a:spcAft>
                <a:spcPct val="0"/>
              </a:spcAft>
            </a:pPr>
            <a:r>
              <a:rPr lang="it-IT" sz="1200" i="1">
                <a:solidFill>
                  <a:srgbClr val="287A51"/>
                </a:solidFill>
                <a:latin typeface="Arial" panose="020B0604020202020204"/>
                <a:ea typeface="MS PGothic" charset="-128"/>
              </a:rPr>
              <a:t>Irrigation Estimates from Remote Sensing Soil Moisture: A District-Scale Analysis in Spain</a:t>
            </a:r>
            <a:endParaRPr lang="en-GB" sz="1200" i="1" dirty="0">
              <a:solidFill>
                <a:srgbClr val="287A51"/>
              </a:solidFill>
              <a:latin typeface="Arial" panose="020B0604020202020204"/>
              <a:ea typeface="MS PGothic" charset="-128"/>
            </a:endParaRPr>
          </a:p>
        </p:txBody>
      </p:sp>
      <p:sp>
        <p:nvSpPr>
          <p:cNvPr id="7" name="Rettangolo 6">
            <a:extLst>
              <a:ext uri="{FF2B5EF4-FFF2-40B4-BE49-F238E27FC236}">
                <a16:creationId xmlns:a16="http://schemas.microsoft.com/office/drawing/2014/main" id="{D6E22AEC-0F7F-44C1-9B16-943D1379D34D}"/>
              </a:ext>
            </a:extLst>
          </p:cNvPr>
          <p:cNvSpPr/>
          <p:nvPr/>
        </p:nvSpPr>
        <p:spPr>
          <a:xfrm>
            <a:off x="67186" y="938265"/>
            <a:ext cx="10106998" cy="553998"/>
          </a:xfrm>
          <a:prstGeom prst="rect">
            <a:avLst/>
          </a:prstGeom>
        </p:spPr>
        <p:txBody>
          <a:bodyPr wrap="none">
            <a:spAutoFit/>
          </a:bodyPr>
          <a:lstStyle/>
          <a:p>
            <a:r>
              <a:rPr lang="it-IT" sz="1500">
                <a:solidFill>
                  <a:srgbClr val="E7E8E3">
                    <a:lumMod val="10000"/>
                  </a:srgbClr>
                </a:solidFill>
                <a:latin typeface="Arial" panose="020B0604020202020204"/>
                <a:ea typeface="Trebuchet MS"/>
                <a:cs typeface="Trebuchet MS"/>
                <a:sym typeface="Trebuchet MS"/>
              </a:rPr>
              <a:t>The SMAP experiment has been repeated by implementing several approaches to model the evapotransiration term.</a:t>
            </a:r>
          </a:p>
          <a:p>
            <a:r>
              <a:rPr lang="it-IT" sz="1500">
                <a:solidFill>
                  <a:srgbClr val="E7E8E3">
                    <a:lumMod val="10000"/>
                  </a:srgbClr>
                </a:solidFill>
                <a:latin typeface="Arial" panose="020B0604020202020204"/>
                <a:sym typeface="Trebuchet MS"/>
              </a:rPr>
              <a:t>Six additional simulations have been carried out.</a:t>
            </a:r>
            <a:endParaRPr lang="en-GB"/>
          </a:p>
        </p:txBody>
      </p:sp>
      <mc:AlternateContent xmlns:mc="http://schemas.openxmlformats.org/markup-compatibility/2006" xmlns:a14="http://schemas.microsoft.com/office/drawing/2010/main">
        <mc:Choice Requires="a14">
          <p:graphicFrame>
            <p:nvGraphicFramePr>
              <p:cNvPr id="11" name="Tabella 10">
                <a:extLst>
                  <a:ext uri="{FF2B5EF4-FFF2-40B4-BE49-F238E27FC236}">
                    <a16:creationId xmlns:a16="http://schemas.microsoft.com/office/drawing/2014/main" id="{5132F50D-60A8-48CA-96E3-CB390AD00175}"/>
                  </a:ext>
                </a:extLst>
              </p:cNvPr>
              <p:cNvGraphicFramePr>
                <a:graphicFrameLocks noGrp="1"/>
              </p:cNvGraphicFramePr>
              <p:nvPr>
                <p:extLst>
                  <p:ext uri="{D42A27DB-BD31-4B8C-83A1-F6EECF244321}">
                    <p14:modId xmlns:p14="http://schemas.microsoft.com/office/powerpoint/2010/main" val="113060512"/>
                  </p:ext>
                </p:extLst>
              </p:nvPr>
            </p:nvGraphicFramePr>
            <p:xfrm>
              <a:off x="158466" y="1840962"/>
              <a:ext cx="5131298" cy="3564000"/>
            </p:xfrm>
            <a:graphic>
              <a:graphicData uri="http://schemas.openxmlformats.org/drawingml/2006/table">
                <a:tbl>
                  <a:tblPr firstRow="1" bandRow="1">
                    <a:tableStyleId>{5C22544A-7EE6-4342-B048-85BDC9FD1C3A}</a:tableStyleId>
                  </a:tblPr>
                  <a:tblGrid>
                    <a:gridCol w="859301">
                      <a:extLst>
                        <a:ext uri="{9D8B030D-6E8A-4147-A177-3AD203B41FA5}">
                          <a16:colId xmlns:a16="http://schemas.microsoft.com/office/drawing/2014/main" val="3941551358"/>
                        </a:ext>
                      </a:extLst>
                    </a:gridCol>
                    <a:gridCol w="4271997">
                      <a:extLst>
                        <a:ext uri="{9D8B030D-6E8A-4147-A177-3AD203B41FA5}">
                          <a16:colId xmlns:a16="http://schemas.microsoft.com/office/drawing/2014/main" val="838750427"/>
                        </a:ext>
                      </a:extLst>
                    </a:gridCol>
                  </a:tblGrid>
                  <a:tr h="540000">
                    <a:tc>
                      <a:txBody>
                        <a:bodyPr/>
                        <a:lstStyle/>
                        <a:p>
                          <a:pPr algn="ctr"/>
                          <a:r>
                            <a:rPr lang="it-IT" sz="1400">
                              <a:solidFill>
                                <a:schemeClr val="bg1"/>
                              </a:solidFill>
                              <a:latin typeface="Arial" panose="020B0604020202020204" pitchFamily="34" charset="0"/>
                              <a:cs typeface="Arial" panose="020B0604020202020204" pitchFamily="34" charset="0"/>
                            </a:rPr>
                            <a:t>CODE</a:t>
                          </a:r>
                          <a:endParaRPr lang="en-GB" sz="1400">
                            <a:solidFill>
                              <a:schemeClr val="bg1"/>
                            </a:solidFill>
                            <a:latin typeface="Arial" panose="020B0604020202020204" pitchFamily="34" charset="0"/>
                            <a:cs typeface="Arial" panose="020B0604020202020204" pitchFamily="34" charset="0"/>
                          </a:endParaRPr>
                        </a:p>
                      </a:txBody>
                      <a:tcPr anchor="ctr">
                        <a:solidFill>
                          <a:srgbClr val="287A51">
                            <a:alpha val="80000"/>
                          </a:srgbClr>
                        </a:solidFill>
                      </a:tcPr>
                    </a:tc>
                    <a:tc>
                      <a:txBody>
                        <a:bodyPr/>
                        <a:lstStyle/>
                        <a:p>
                          <a:pPr algn="ctr"/>
                          <a:r>
                            <a:rPr lang="it-IT" sz="1400">
                              <a:latin typeface="Arial" panose="020B0604020202020204" pitchFamily="34" charset="0"/>
                              <a:cs typeface="Arial" panose="020B0604020202020204" pitchFamily="34" charset="0"/>
                            </a:rPr>
                            <a:t>DESCRIPTION</a:t>
                          </a:r>
                          <a:endParaRPr lang="en-GB" sz="1400">
                            <a:latin typeface="Arial" panose="020B0604020202020204" pitchFamily="34" charset="0"/>
                            <a:cs typeface="Arial" panose="020B0604020202020204" pitchFamily="34" charset="0"/>
                          </a:endParaRPr>
                        </a:p>
                      </a:txBody>
                      <a:tcPr anchor="ctr">
                        <a:solidFill>
                          <a:srgbClr val="287A51">
                            <a:alpha val="80000"/>
                          </a:srgbClr>
                        </a:solidFill>
                      </a:tcPr>
                    </a:tc>
                    <a:extLst>
                      <a:ext uri="{0D108BD9-81ED-4DB2-BD59-A6C34878D82A}">
                        <a16:rowId xmlns:a16="http://schemas.microsoft.com/office/drawing/2014/main" val="676825884"/>
                      </a:ext>
                    </a:extLst>
                  </a:tr>
                  <a:tr h="504000">
                    <a:tc>
                      <a:txBody>
                        <a:bodyPr/>
                        <a:lstStyle/>
                        <a:p>
                          <a:pPr algn="ctr"/>
                          <a:r>
                            <a:rPr kumimoji="0" lang="it-IT" sz="1200" b="1" i="0" u="none" strike="noStrike" kern="1200" cap="none" spc="0" normalizeH="0" baseline="0" noProof="0">
                              <a:ln>
                                <a:noFill/>
                              </a:ln>
                              <a:solidFill>
                                <a:schemeClr val="tx1"/>
                              </a:solidFill>
                              <a:effectLst/>
                              <a:uLnTx/>
                              <a:uFillTx/>
                              <a:latin typeface="Arial" panose="020B0604020202020204" pitchFamily="34" charset="0"/>
                              <a:ea typeface="MS PGothic" charset="-128"/>
                              <a:cs typeface="Arial" panose="020B0604020202020204" pitchFamily="34" charset="0"/>
                            </a:rPr>
                            <a:t>FAO56 H </a:t>
                          </a:r>
                          <a:endParaRPr lang="en-GB" sz="1200" b="1">
                            <a:solidFill>
                              <a:schemeClr val="tx1"/>
                            </a:solidFill>
                          </a:endParaRPr>
                        </a:p>
                      </a:txBody>
                      <a:tcPr anchor="ctr">
                        <a:solidFill>
                          <a:srgbClr val="BFBFBF">
                            <a:alpha val="29804"/>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𝑒</m:t>
                                </m:r>
                                <m:d>
                                  <m:dPr>
                                    <m:ctrlP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𝑡</m:t>
                                    </m:r>
                                  </m:e>
                                </m:d>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m:t>
                                </m:r>
                                <m:sSub>
                                  <m:sSubPr>
                                    <m:ctrlP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ctrlPr>
                                  </m:sSubPr>
                                  <m:e>
                                    <m:sSub>
                                      <m:sSubPr>
                                        <m:ctrlPr>
                                          <a:rPr kumimoji="0" lang="it-IT"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it-IT" sz="12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𝐾</m:t>
                                        </m:r>
                                      </m:e>
                                      <m:sub>
                                        <m:r>
                                          <a:rPr kumimoji="0" lang="it-IT" sz="12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sub>
                                    </m:sSub>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𝐸𝑇</m:t>
                                    </m:r>
                                  </m:e>
                                  <m:sub>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0</m:t>
                                    </m:r>
                                  </m:sub>
                                </m:sSub>
                                <m:d>
                                  <m:dPr>
                                    <m:ctrlP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𝑡</m:t>
                                    </m:r>
                                  </m:e>
                                </m:d>
                              </m:oMath>
                            </m:oMathPara>
                          </a14:m>
                          <a:endParaRPr kumimoji="0" lang="it-IT" sz="1200" b="0" i="0" u="none" strike="noStrike" kern="1200" cap="none" spc="0" normalizeH="0" baseline="0" noProof="0" dirty="0">
                            <a:ln>
                              <a:noFill/>
                            </a:ln>
                            <a:solidFill>
                              <a:srgbClr val="E7E8E3">
                                <a:lumMod val="10000"/>
                              </a:srgbClr>
                            </a:solidFill>
                            <a:effectLst/>
                            <a:uLnTx/>
                            <a:uFillTx/>
                            <a:latin typeface="Verdana" charset="0"/>
                            <a:ea typeface="MS PGothic"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14:m>
                            <m:oMath xmlns:m="http://schemas.openxmlformats.org/officeDocument/2006/math">
                              <m:sSub>
                                <m:sSub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sSub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𝐸𝑇</m:t>
                                  </m:r>
                                </m:e>
                                <m:sub>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0</m:t>
                                  </m:r>
                                </m:sub>
                              </m:sSub>
                              <m:d>
                                <m:dPr>
                                  <m:ctrlP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𝑡</m:t>
                                  </m:r>
                                </m:e>
                              </m:d>
                            </m:oMath>
                          </a14:m>
                          <a:r>
                            <a:rPr kumimoji="0" lang="it-IT" sz="1200" b="0" i="0" u="none" strike="noStrike" kern="1200" cap="none" spc="0" normalizeH="0" baseline="0" noProof="0" dirty="0">
                              <a:ln>
                                <a:noFill/>
                              </a:ln>
                              <a:solidFill>
                                <a:srgbClr val="E7E8E3">
                                  <a:lumMod val="10000"/>
                                </a:srgbClr>
                              </a:solidFill>
                              <a:effectLst/>
                              <a:uLnTx/>
                              <a:uFillTx/>
                              <a:latin typeface="Verdana" charset="0"/>
                              <a:ea typeface="MS PGothic" charset="-128"/>
                              <a:cs typeface="+mn-cs"/>
                            </a:rPr>
                            <a:t> </a:t>
                          </a:r>
                          <a:r>
                            <a:rPr kumimoji="0" lang="it-IT" sz="1200" b="0" i="0" u="none" strike="noStrike" kern="1200" cap="none" spc="0" normalizeH="0" baseline="0" noProof="0">
                              <a:ln>
                                <a:noFill/>
                              </a:ln>
                              <a:solidFill>
                                <a:srgbClr val="E7E8E3">
                                  <a:lumMod val="10000"/>
                                </a:srgbClr>
                              </a:solidFill>
                              <a:effectLst/>
                              <a:uLnTx/>
                              <a:uFillTx/>
                              <a:latin typeface="Arial" panose="020B0604020202020204" pitchFamily="34" charset="0"/>
                              <a:ea typeface="MS PGothic" charset="-128"/>
                              <a:cs typeface="Arial" panose="020B0604020202020204" pitchFamily="34" charset="0"/>
                            </a:rPr>
                            <a:t>calculated according to the Hargreaves formula</a:t>
                          </a:r>
                          <a:endParaRPr kumimoji="0" lang="it-IT" sz="1200" b="0" i="0" u="none" strike="noStrike" kern="1200" cap="none" spc="0" normalizeH="0" baseline="0" noProof="0" dirty="0">
                            <a:ln>
                              <a:noFill/>
                            </a:ln>
                            <a:solidFill>
                              <a:srgbClr val="E7E8E3">
                                <a:lumMod val="10000"/>
                              </a:srgbClr>
                            </a:solidFill>
                            <a:effectLst/>
                            <a:uLnTx/>
                            <a:uFillTx/>
                            <a:latin typeface="Arial" panose="020B0604020202020204" pitchFamily="34" charset="0"/>
                            <a:ea typeface="MS PGothic" charset="-128"/>
                            <a:cs typeface="Arial" panose="020B0604020202020204" pitchFamily="34" charset="0"/>
                          </a:endParaRPr>
                        </a:p>
                      </a:txBody>
                      <a:tcPr>
                        <a:solidFill>
                          <a:srgbClr val="BFBFBF">
                            <a:alpha val="29804"/>
                          </a:srgbClr>
                        </a:solidFill>
                      </a:tcPr>
                    </a:tc>
                    <a:extLst>
                      <a:ext uri="{0D108BD9-81ED-4DB2-BD59-A6C34878D82A}">
                        <a16:rowId xmlns:a16="http://schemas.microsoft.com/office/drawing/2014/main" val="1349835429"/>
                      </a:ext>
                    </a:extLst>
                  </a:tr>
                  <a:tr h="504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chemeClr val="tx1"/>
                              </a:solidFill>
                              <a:effectLst/>
                              <a:uLnTx/>
                              <a:uFillTx/>
                              <a:latin typeface="Arial" panose="020B0604020202020204" pitchFamily="34" charset="0"/>
                              <a:ea typeface="MS PGothic" charset="-128"/>
                              <a:cs typeface="Arial" panose="020B0604020202020204" pitchFamily="34" charset="0"/>
                            </a:rPr>
                            <a:t>FAO56 M </a:t>
                          </a:r>
                          <a:endParaRPr kumimoji="0" lang="en-GB" sz="1200" b="1" i="0" u="none" strike="noStrike" kern="1200" cap="none" spc="0" normalizeH="0" baseline="0" noProof="0">
                            <a:ln>
                              <a:noFill/>
                            </a:ln>
                            <a:solidFill>
                              <a:schemeClr val="tx1"/>
                            </a:solidFill>
                            <a:effectLst/>
                            <a:uLnTx/>
                            <a:uFillTx/>
                            <a:latin typeface="+mn-lt"/>
                            <a:ea typeface="+mn-ea"/>
                            <a:cs typeface="+mn-cs"/>
                          </a:endParaRPr>
                        </a:p>
                      </a:txBody>
                      <a:tcPr anchor="ctr">
                        <a:solidFill>
                          <a:srgbClr val="BFBFBF">
                            <a:alpha val="29804"/>
                          </a:srgbClr>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𝑒</m:t>
                                </m:r>
                                <m:d>
                                  <m:dPr>
                                    <m:ctrlP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𝑡</m:t>
                                    </m:r>
                                  </m:e>
                                </m:d>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m:t>
                                </m:r>
                                <m:sSub>
                                  <m:sSubPr>
                                    <m:ctrlP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ctrlPr>
                                  </m:sSubPr>
                                  <m:e>
                                    <m:sSub>
                                      <m:sSubPr>
                                        <m:ctrlPr>
                                          <a:rPr kumimoji="0" lang="it-IT" sz="12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it-IT" sz="12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𝐾</m:t>
                                        </m:r>
                                      </m:e>
                                      <m:sub>
                                        <m:r>
                                          <a:rPr kumimoji="0" lang="it-IT" sz="12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𝑐</m:t>
                                        </m:r>
                                      </m:sub>
                                    </m:sSub>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𝐸𝑇</m:t>
                                    </m:r>
                                  </m:e>
                                  <m:sub>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0</m:t>
                                    </m:r>
                                  </m:sub>
                                </m:sSub>
                                <m:d>
                                  <m:dPr>
                                    <m:ctrlP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𝑡</m:t>
                                    </m:r>
                                  </m:e>
                                </m:d>
                              </m:oMath>
                            </m:oMathPara>
                          </a14:m>
                          <a:endParaRPr kumimoji="0" lang="it-IT" sz="1200" b="0" i="0" u="none" strike="noStrike" kern="1200" cap="none" spc="0" normalizeH="0" baseline="0" noProof="0" dirty="0">
                            <a:ln>
                              <a:noFill/>
                            </a:ln>
                            <a:solidFill>
                              <a:srgbClr val="E7E8E3">
                                <a:lumMod val="10000"/>
                              </a:srgbClr>
                            </a:solidFill>
                            <a:effectLst/>
                            <a:uLnTx/>
                            <a:uFillTx/>
                            <a:latin typeface="Verdana" charset="0"/>
                            <a:ea typeface="MS PGothic"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14:m>
                            <m:oMath xmlns:m="http://schemas.openxmlformats.org/officeDocument/2006/math">
                              <m:sSub>
                                <m:sSub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sSub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𝐸𝑇</m:t>
                                  </m:r>
                                </m:e>
                                <m:sub>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0</m:t>
                                  </m:r>
                                </m:sub>
                              </m:sSub>
                              <m:d>
                                <m:dPr>
                                  <m:ctrlP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𝑡</m:t>
                                  </m:r>
                                </m:e>
                              </m:d>
                            </m:oMath>
                          </a14:m>
                          <a:r>
                            <a:rPr kumimoji="0" lang="it-IT" sz="1200" b="0" i="0" u="none" strike="noStrike" kern="1200" cap="none" spc="0" normalizeH="0" baseline="0" noProof="0" dirty="0">
                              <a:ln>
                                <a:noFill/>
                              </a:ln>
                              <a:solidFill>
                                <a:srgbClr val="E7E8E3">
                                  <a:lumMod val="10000"/>
                                </a:srgbClr>
                              </a:solidFill>
                              <a:effectLst/>
                              <a:uLnTx/>
                              <a:uFillTx/>
                              <a:latin typeface="Verdana" charset="0"/>
                              <a:ea typeface="MS PGothic" charset="-128"/>
                              <a:cs typeface="+mn-cs"/>
                            </a:rPr>
                            <a:t> </a:t>
                          </a:r>
                          <a:r>
                            <a:rPr kumimoji="0" lang="it-IT" sz="1200" b="0" i="0" u="none" strike="noStrike" kern="1200" cap="none" spc="0" normalizeH="0" baseline="0" noProof="0">
                              <a:ln>
                                <a:noFill/>
                              </a:ln>
                              <a:solidFill>
                                <a:srgbClr val="E7E8E3">
                                  <a:lumMod val="10000"/>
                                </a:srgbClr>
                              </a:solidFill>
                              <a:effectLst/>
                              <a:uLnTx/>
                              <a:uFillTx/>
                              <a:latin typeface="Arial" panose="020B0604020202020204" pitchFamily="34" charset="0"/>
                              <a:ea typeface="MS PGothic" charset="-128"/>
                              <a:cs typeface="Arial" panose="020B0604020202020204" pitchFamily="34" charset="0"/>
                            </a:rPr>
                            <a:t>from MODIS</a:t>
                          </a:r>
                          <a:endParaRPr kumimoji="0" lang="it-IT" sz="1200" b="0" i="0" u="none" strike="noStrike" kern="1200" cap="none" spc="0" normalizeH="0" baseline="0" noProof="0" dirty="0">
                            <a:ln>
                              <a:noFill/>
                            </a:ln>
                            <a:solidFill>
                              <a:srgbClr val="E7E8E3">
                                <a:lumMod val="10000"/>
                              </a:srgbClr>
                            </a:solidFill>
                            <a:effectLst/>
                            <a:uLnTx/>
                            <a:uFillTx/>
                            <a:latin typeface="Arial" panose="020B0604020202020204" pitchFamily="34" charset="0"/>
                            <a:ea typeface="MS PGothic" charset="-128"/>
                            <a:cs typeface="Arial" panose="020B0604020202020204" pitchFamily="34" charset="0"/>
                          </a:endParaRPr>
                        </a:p>
                      </a:txBody>
                      <a:tcPr>
                        <a:solidFill>
                          <a:srgbClr val="BFBFBF">
                            <a:alpha val="29804"/>
                          </a:srgbClr>
                        </a:solidFill>
                      </a:tcPr>
                    </a:tc>
                    <a:extLst>
                      <a:ext uri="{0D108BD9-81ED-4DB2-BD59-A6C34878D82A}">
                        <a16:rowId xmlns:a16="http://schemas.microsoft.com/office/drawing/2014/main" val="76192919"/>
                      </a:ext>
                    </a:extLst>
                  </a:tr>
                  <a:tr h="504000">
                    <a:tc>
                      <a:txBody>
                        <a:bodyPr/>
                        <a:lstStyle/>
                        <a:p>
                          <a:pPr algn="ctr"/>
                          <a:r>
                            <a:rPr kumimoji="0" lang="it-IT" sz="1200" b="1" i="0" u="none" strike="noStrike" kern="1200" cap="none" spc="0" normalizeH="0" baseline="0" noProof="0">
                              <a:ln>
                                <a:noFill/>
                              </a:ln>
                              <a:solidFill>
                                <a:schemeClr val="tx1"/>
                              </a:solidFill>
                              <a:effectLst/>
                              <a:uLnTx/>
                              <a:uFillTx/>
                              <a:latin typeface="Arial" panose="020B0604020202020204" pitchFamily="34" charset="0"/>
                              <a:ea typeface="MS PGothic" charset="-128"/>
                              <a:cs typeface="Arial" panose="020B0604020202020204" pitchFamily="34" charset="0"/>
                            </a:rPr>
                            <a:t>SM PM</a:t>
                          </a:r>
                          <a:endParaRPr lang="en-GB" sz="1200" b="1">
                            <a:solidFill>
                              <a:schemeClr val="tx1"/>
                            </a:solidFill>
                          </a:endParaRPr>
                        </a:p>
                      </a:txBody>
                      <a:tcPr anchor="ctr">
                        <a:solidFill>
                          <a:schemeClr val="bg1">
                            <a:lumMod val="50000"/>
                            <a:alpha val="30196"/>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𝑒</m:t>
                                </m:r>
                                <m:d>
                                  <m:d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𝑡</m:t>
                                    </m:r>
                                  </m:e>
                                </m:d>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m:t>
                                </m:r>
                                <m:sSub>
                                  <m:sSub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sSubPr>
                                  <m:e>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𝐸𝑇</m:t>
                                    </m:r>
                                  </m:e>
                                  <m:sub>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0</m:t>
                                    </m:r>
                                  </m:sub>
                                </m:sSub>
                                <m:d>
                                  <m:d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𝑡</m:t>
                                    </m:r>
                                  </m:e>
                                </m:d>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𝑆</m:t>
                                </m:r>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m:t>
                                </m:r>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𝑡</m:t>
                                </m:r>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m:t>
                                </m:r>
                              </m:oMath>
                            </m:oMathPara>
                          </a14:m>
                          <a:endParaRPr kumimoji="0" lang="it-IT" sz="1200" b="0" i="0" u="none" strike="noStrike" kern="1200" cap="none" spc="0" normalizeH="0" baseline="0" noProof="0" dirty="0">
                            <a:ln>
                              <a:noFill/>
                            </a:ln>
                            <a:solidFill>
                              <a:srgbClr val="E7E8E3">
                                <a:lumMod val="10000"/>
                              </a:srgbClr>
                            </a:solidFill>
                            <a:effectLst/>
                            <a:uLnTx/>
                            <a:uFillTx/>
                            <a:latin typeface="Verdana" charset="0"/>
                            <a:ea typeface="MS PGothic"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14:m>
                            <m:oMath xmlns:m="http://schemas.openxmlformats.org/officeDocument/2006/math">
                              <m:sSub>
                                <m:sSub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sSub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𝐸𝑇</m:t>
                                  </m:r>
                                </m:e>
                                <m:sub>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0</m:t>
                                  </m:r>
                                </m:sub>
                              </m:sSub>
                              <m:d>
                                <m:dPr>
                                  <m:ctrlP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𝑡</m:t>
                                  </m:r>
                                </m:e>
                              </m:d>
                            </m:oMath>
                          </a14:m>
                          <a:r>
                            <a:rPr kumimoji="0" lang="it-IT" sz="1200" b="0" i="0" u="none" strike="noStrike" kern="1200" cap="none" spc="0" normalizeH="0" baseline="0" noProof="0" dirty="0">
                              <a:ln>
                                <a:noFill/>
                              </a:ln>
                              <a:solidFill>
                                <a:srgbClr val="E7E8E3">
                                  <a:lumMod val="10000"/>
                                </a:srgbClr>
                              </a:solidFill>
                              <a:effectLst/>
                              <a:uLnTx/>
                              <a:uFillTx/>
                              <a:latin typeface="Verdana" charset="0"/>
                              <a:ea typeface="MS PGothic" charset="-128"/>
                              <a:cs typeface="+mn-cs"/>
                            </a:rPr>
                            <a:t> </a:t>
                          </a:r>
                          <a:r>
                            <a:rPr kumimoji="0" lang="it-IT" sz="1200" b="0" i="0" u="none" strike="noStrike" kern="1200" cap="none" spc="0" normalizeH="0" baseline="0" noProof="0">
                              <a:ln>
                                <a:noFill/>
                              </a:ln>
                              <a:solidFill>
                                <a:srgbClr val="E7E8E3">
                                  <a:lumMod val="10000"/>
                                </a:srgbClr>
                              </a:solidFill>
                              <a:effectLst/>
                              <a:uLnTx/>
                              <a:uFillTx/>
                              <a:latin typeface="Arial" panose="020B0604020202020204" pitchFamily="34" charset="0"/>
                              <a:ea typeface="MS PGothic" charset="-128"/>
                              <a:cs typeface="Arial" panose="020B0604020202020204" pitchFamily="34" charset="0"/>
                            </a:rPr>
                            <a:t>calculated according to the Penman-Monteith formula</a:t>
                          </a:r>
                          <a:endParaRPr kumimoji="0" lang="it-IT" sz="1200" b="0" i="0" u="none" strike="noStrike" kern="1200" cap="none" spc="0" normalizeH="0" baseline="0" noProof="0" dirty="0">
                            <a:ln>
                              <a:noFill/>
                            </a:ln>
                            <a:solidFill>
                              <a:srgbClr val="E7E8E3">
                                <a:lumMod val="10000"/>
                              </a:srgbClr>
                            </a:solidFill>
                            <a:effectLst/>
                            <a:uLnTx/>
                            <a:uFillTx/>
                            <a:latin typeface="Arial" panose="020B0604020202020204" pitchFamily="34" charset="0"/>
                            <a:ea typeface="MS PGothic" charset="-128"/>
                            <a:cs typeface="Arial" panose="020B0604020202020204" pitchFamily="34" charset="0"/>
                          </a:endParaRPr>
                        </a:p>
                      </a:txBody>
                      <a:tcPr>
                        <a:solidFill>
                          <a:schemeClr val="bg1">
                            <a:lumMod val="50000"/>
                            <a:alpha val="30196"/>
                          </a:schemeClr>
                        </a:solidFill>
                      </a:tcPr>
                    </a:tc>
                    <a:extLst>
                      <a:ext uri="{0D108BD9-81ED-4DB2-BD59-A6C34878D82A}">
                        <a16:rowId xmlns:a16="http://schemas.microsoft.com/office/drawing/2014/main" val="2072042996"/>
                      </a:ext>
                    </a:extLst>
                  </a:tr>
                  <a:tr h="504000">
                    <a:tc>
                      <a:txBody>
                        <a:bodyPr/>
                        <a:lstStyle/>
                        <a:p>
                          <a:pPr algn="ctr"/>
                          <a:r>
                            <a:rPr kumimoji="0" lang="it-IT" sz="1200" b="1" i="0" u="none" strike="noStrike" kern="1200" cap="none" spc="0" normalizeH="0" baseline="0" noProof="0">
                              <a:ln>
                                <a:noFill/>
                              </a:ln>
                              <a:solidFill>
                                <a:schemeClr val="tx1"/>
                              </a:solidFill>
                              <a:effectLst/>
                              <a:uLnTx/>
                              <a:uFillTx/>
                              <a:latin typeface="Arial" panose="020B0604020202020204" pitchFamily="34" charset="0"/>
                              <a:ea typeface="MS PGothic" charset="-128"/>
                              <a:cs typeface="Arial" panose="020B0604020202020204" pitchFamily="34" charset="0"/>
                            </a:rPr>
                            <a:t>SM H</a:t>
                          </a:r>
                          <a:endParaRPr lang="en-GB" sz="1200" b="1">
                            <a:solidFill>
                              <a:schemeClr val="tx1"/>
                            </a:solidFill>
                          </a:endParaRPr>
                        </a:p>
                      </a:txBody>
                      <a:tcPr anchor="ctr">
                        <a:solidFill>
                          <a:schemeClr val="bg1">
                            <a:lumMod val="50000"/>
                            <a:alpha val="30196"/>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𝑒</m:t>
                                </m:r>
                                <m:d>
                                  <m:d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𝑡</m:t>
                                    </m:r>
                                  </m:e>
                                </m:d>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m:t>
                                </m:r>
                                <m:sSub>
                                  <m:sSub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sSubPr>
                                  <m:e>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𝐸𝑇</m:t>
                                    </m:r>
                                  </m:e>
                                  <m:sub>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0</m:t>
                                    </m:r>
                                  </m:sub>
                                </m:sSub>
                                <m:d>
                                  <m:d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𝑡</m:t>
                                    </m:r>
                                  </m:e>
                                </m:d>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𝑆</m:t>
                                </m:r>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m:t>
                                </m:r>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𝑡</m:t>
                                </m:r>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m:t>
                                </m:r>
                              </m:oMath>
                            </m:oMathPara>
                          </a14:m>
                          <a:endParaRPr kumimoji="0" lang="it-IT" sz="1200" b="0" i="0" u="none" strike="noStrike" kern="1200" cap="none" spc="0" normalizeH="0" baseline="0" noProof="0" dirty="0">
                            <a:ln>
                              <a:noFill/>
                            </a:ln>
                            <a:solidFill>
                              <a:srgbClr val="E7E8E3">
                                <a:lumMod val="10000"/>
                              </a:srgbClr>
                            </a:solidFill>
                            <a:effectLst/>
                            <a:uLnTx/>
                            <a:uFillTx/>
                            <a:latin typeface="Verdana" charset="0"/>
                            <a:ea typeface="MS PGothic"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14:m>
                            <m:oMath xmlns:m="http://schemas.openxmlformats.org/officeDocument/2006/math">
                              <m:sSub>
                                <m:sSub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sSub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𝐸𝑇</m:t>
                                  </m:r>
                                </m:e>
                                <m:sub>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0</m:t>
                                  </m:r>
                                </m:sub>
                              </m:sSub>
                              <m:d>
                                <m:dPr>
                                  <m:ctrlP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𝑡</m:t>
                                  </m:r>
                                </m:e>
                              </m:d>
                            </m:oMath>
                          </a14:m>
                          <a:r>
                            <a:rPr kumimoji="0" lang="it-IT" sz="1200" b="0" i="0" u="none" strike="noStrike" kern="1200" cap="none" spc="0" normalizeH="0" baseline="0" noProof="0" dirty="0">
                              <a:ln>
                                <a:noFill/>
                              </a:ln>
                              <a:solidFill>
                                <a:srgbClr val="E7E8E3">
                                  <a:lumMod val="10000"/>
                                </a:srgbClr>
                              </a:solidFill>
                              <a:effectLst/>
                              <a:uLnTx/>
                              <a:uFillTx/>
                              <a:latin typeface="Verdana" charset="0"/>
                              <a:ea typeface="MS PGothic" charset="-128"/>
                              <a:cs typeface="+mn-cs"/>
                            </a:rPr>
                            <a:t> </a:t>
                          </a:r>
                          <a:r>
                            <a:rPr kumimoji="0" lang="it-IT" sz="1200" b="0" i="0" u="none" strike="noStrike" kern="1200" cap="none" spc="0" normalizeH="0" baseline="0" noProof="0">
                              <a:ln>
                                <a:noFill/>
                              </a:ln>
                              <a:solidFill>
                                <a:srgbClr val="E7E8E3">
                                  <a:lumMod val="10000"/>
                                </a:srgbClr>
                              </a:solidFill>
                              <a:effectLst/>
                              <a:uLnTx/>
                              <a:uFillTx/>
                              <a:latin typeface="Arial" panose="020B0604020202020204" pitchFamily="34" charset="0"/>
                              <a:ea typeface="MS PGothic" charset="-128"/>
                              <a:cs typeface="Arial" panose="020B0604020202020204" pitchFamily="34" charset="0"/>
                            </a:rPr>
                            <a:t>calculated according to the Hargreaves formula</a:t>
                          </a:r>
                          <a:endParaRPr kumimoji="0" lang="it-IT" sz="1200" b="0" i="0" u="none" strike="noStrike" kern="1200" cap="none" spc="0" normalizeH="0" baseline="0" noProof="0" dirty="0">
                            <a:ln>
                              <a:noFill/>
                            </a:ln>
                            <a:solidFill>
                              <a:srgbClr val="E7E8E3">
                                <a:lumMod val="10000"/>
                              </a:srgbClr>
                            </a:solidFill>
                            <a:effectLst/>
                            <a:uLnTx/>
                            <a:uFillTx/>
                            <a:latin typeface="Arial" panose="020B0604020202020204" pitchFamily="34" charset="0"/>
                            <a:ea typeface="MS PGothic" charset="-128"/>
                            <a:cs typeface="Arial" panose="020B0604020202020204" pitchFamily="34" charset="0"/>
                          </a:endParaRPr>
                        </a:p>
                      </a:txBody>
                      <a:tcPr>
                        <a:solidFill>
                          <a:schemeClr val="bg1">
                            <a:lumMod val="50000"/>
                            <a:alpha val="30196"/>
                          </a:schemeClr>
                        </a:solidFill>
                      </a:tcPr>
                    </a:tc>
                    <a:extLst>
                      <a:ext uri="{0D108BD9-81ED-4DB2-BD59-A6C34878D82A}">
                        <a16:rowId xmlns:a16="http://schemas.microsoft.com/office/drawing/2014/main" val="3068893435"/>
                      </a:ext>
                    </a:extLst>
                  </a:tr>
                  <a:tr h="504000">
                    <a:tc>
                      <a:txBody>
                        <a:bodyPr/>
                        <a:lstStyle/>
                        <a:p>
                          <a:pPr algn="ctr"/>
                          <a:r>
                            <a:rPr kumimoji="0" lang="it-IT" sz="1200" b="1" i="0" u="none" strike="noStrike" kern="1200" cap="none" spc="0" normalizeH="0" baseline="0" noProof="0">
                              <a:ln>
                                <a:noFill/>
                              </a:ln>
                              <a:solidFill>
                                <a:schemeClr val="tx1"/>
                              </a:solidFill>
                              <a:effectLst/>
                              <a:uLnTx/>
                              <a:uFillTx/>
                              <a:latin typeface="Arial" panose="020B0604020202020204" pitchFamily="34" charset="0"/>
                              <a:ea typeface="MS PGothic" charset="-128"/>
                              <a:cs typeface="Arial" panose="020B0604020202020204" pitchFamily="34" charset="0"/>
                            </a:rPr>
                            <a:t>SM M</a:t>
                          </a:r>
                          <a:endParaRPr lang="en-GB" sz="1200" b="1">
                            <a:solidFill>
                              <a:schemeClr val="tx1"/>
                            </a:solidFill>
                          </a:endParaRPr>
                        </a:p>
                      </a:txBody>
                      <a:tcPr anchor="ctr">
                        <a:solidFill>
                          <a:schemeClr val="bg1">
                            <a:lumMod val="50000"/>
                            <a:alpha val="30196"/>
                          </a:schemeClr>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14:m>
                            <m:oMathPara xmlns:m="http://schemas.openxmlformats.org/officeDocument/2006/math">
                              <m:oMathParaPr>
                                <m:jc m:val="centerGroup"/>
                              </m:oMathParaPr>
                              <m:oMath xmlns:m="http://schemas.openxmlformats.org/officeDocument/2006/math">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𝑒</m:t>
                                </m:r>
                                <m:d>
                                  <m:d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𝑡</m:t>
                                    </m:r>
                                  </m:e>
                                </m:d>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m:t>
                                </m:r>
                                <m:sSub>
                                  <m:sSub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sSubPr>
                                  <m:e>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𝐸𝑇</m:t>
                                    </m:r>
                                  </m:e>
                                  <m:sub>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0</m:t>
                                    </m:r>
                                  </m:sub>
                                </m:sSub>
                                <m:d>
                                  <m:d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𝑡</m:t>
                                    </m:r>
                                  </m:e>
                                </m:d>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𝑆</m:t>
                                </m:r>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m:t>
                                </m:r>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𝑡</m:t>
                                </m:r>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m:t>
                                </m:r>
                              </m:oMath>
                            </m:oMathPara>
                          </a14:m>
                          <a:endParaRPr kumimoji="0" lang="it-IT" sz="1200" b="0" i="0" u="none" strike="noStrike" kern="1200" cap="none" spc="0" normalizeH="0" baseline="0" noProof="0" dirty="0">
                            <a:ln>
                              <a:noFill/>
                            </a:ln>
                            <a:solidFill>
                              <a:srgbClr val="E7E8E3">
                                <a:lumMod val="10000"/>
                              </a:srgbClr>
                            </a:solidFill>
                            <a:effectLst/>
                            <a:uLnTx/>
                            <a:uFillTx/>
                            <a:latin typeface="Verdana" charset="0"/>
                            <a:ea typeface="MS PGothic"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14:m>
                            <m:oMath xmlns:m="http://schemas.openxmlformats.org/officeDocument/2006/math">
                              <m:sSub>
                                <m:sSub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sSub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𝐸𝑇</m:t>
                                  </m:r>
                                </m:e>
                                <m:sub>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0</m:t>
                                  </m:r>
                                </m:sub>
                              </m:sSub>
                              <m:d>
                                <m:dPr>
                                  <m:ctrlP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a:ln>
                                        <a:noFill/>
                                      </a:ln>
                                      <a:solidFill>
                                        <a:srgbClr val="E7E8E3">
                                          <a:lumMod val="10000"/>
                                        </a:srgbClr>
                                      </a:solidFill>
                                      <a:effectLst/>
                                      <a:uLnTx/>
                                      <a:uFillTx/>
                                      <a:latin typeface="Cambria Math" panose="02040503050406030204" pitchFamily="18" charset="0"/>
                                      <a:ea typeface="+mn-ea"/>
                                      <a:cs typeface="+mn-cs"/>
                                    </a:rPr>
                                    <m:t>𝑡</m:t>
                                  </m:r>
                                </m:e>
                              </m:d>
                            </m:oMath>
                          </a14:m>
                          <a:r>
                            <a:rPr kumimoji="0" lang="it-IT" sz="1200" b="0" i="0" u="none" strike="noStrike" kern="1200" cap="none" spc="0" normalizeH="0" baseline="0" noProof="0" dirty="0">
                              <a:ln>
                                <a:noFill/>
                              </a:ln>
                              <a:solidFill>
                                <a:srgbClr val="E7E8E3">
                                  <a:lumMod val="10000"/>
                                </a:srgbClr>
                              </a:solidFill>
                              <a:effectLst/>
                              <a:uLnTx/>
                              <a:uFillTx/>
                              <a:latin typeface="Verdana" charset="0"/>
                              <a:ea typeface="MS PGothic" charset="-128"/>
                              <a:cs typeface="+mn-cs"/>
                            </a:rPr>
                            <a:t> </a:t>
                          </a:r>
                          <a:r>
                            <a:rPr kumimoji="0" lang="it-IT" sz="1200" b="0" i="0" u="none" strike="noStrike" kern="1200" cap="none" spc="0" normalizeH="0" baseline="0" noProof="0">
                              <a:ln>
                                <a:noFill/>
                              </a:ln>
                              <a:solidFill>
                                <a:srgbClr val="E7E8E3">
                                  <a:lumMod val="10000"/>
                                </a:srgbClr>
                              </a:solidFill>
                              <a:effectLst/>
                              <a:uLnTx/>
                              <a:uFillTx/>
                              <a:latin typeface="Arial" panose="020B0604020202020204" pitchFamily="34" charset="0"/>
                              <a:ea typeface="MS PGothic" charset="-128"/>
                              <a:cs typeface="Arial" panose="020B0604020202020204" pitchFamily="34" charset="0"/>
                            </a:rPr>
                            <a:t>from MODIS</a:t>
                          </a:r>
                          <a:endParaRPr kumimoji="0" lang="it-IT" sz="1200" b="0" i="0" u="none" strike="noStrike" kern="1200" cap="none" spc="0" normalizeH="0" baseline="0" noProof="0" dirty="0">
                            <a:ln>
                              <a:noFill/>
                            </a:ln>
                            <a:solidFill>
                              <a:srgbClr val="E7E8E3">
                                <a:lumMod val="10000"/>
                              </a:srgbClr>
                            </a:solidFill>
                            <a:effectLst/>
                            <a:uLnTx/>
                            <a:uFillTx/>
                            <a:latin typeface="Arial" panose="020B0604020202020204" pitchFamily="34" charset="0"/>
                            <a:ea typeface="MS PGothic" charset="-128"/>
                            <a:cs typeface="Arial" panose="020B0604020202020204" pitchFamily="34" charset="0"/>
                          </a:endParaRPr>
                        </a:p>
                      </a:txBody>
                      <a:tcPr>
                        <a:solidFill>
                          <a:schemeClr val="bg1">
                            <a:lumMod val="50000"/>
                            <a:alpha val="30196"/>
                          </a:schemeClr>
                        </a:solidFill>
                      </a:tcPr>
                    </a:tc>
                    <a:extLst>
                      <a:ext uri="{0D108BD9-81ED-4DB2-BD59-A6C34878D82A}">
                        <a16:rowId xmlns:a16="http://schemas.microsoft.com/office/drawing/2014/main" val="2017169098"/>
                      </a:ext>
                    </a:extLst>
                  </a:tr>
                  <a:tr h="504000">
                    <a:tc>
                      <a:txBody>
                        <a:bodyPr/>
                        <a:lstStyle/>
                        <a:p>
                          <a:pPr algn="ctr"/>
                          <a:r>
                            <a:rPr kumimoji="0" lang="it-IT" sz="1200" b="1" i="0" u="none" strike="noStrike" kern="1200" cap="none" spc="0" normalizeH="0" baseline="0" noProof="0">
                              <a:ln>
                                <a:noFill/>
                              </a:ln>
                              <a:solidFill>
                                <a:schemeClr val="tx1"/>
                              </a:solidFill>
                              <a:effectLst/>
                              <a:uLnTx/>
                              <a:uFillTx/>
                              <a:latin typeface="Arial" panose="020B0604020202020204" pitchFamily="34" charset="0"/>
                              <a:ea typeface="MS PGothic" charset="-128"/>
                              <a:cs typeface="Arial" panose="020B0604020202020204" pitchFamily="34" charset="0"/>
                            </a:rPr>
                            <a:t>ET M</a:t>
                          </a:r>
                          <a:endParaRPr lang="en-GB" sz="1200" b="1">
                            <a:solidFill>
                              <a:schemeClr val="tx1"/>
                            </a:solidFill>
                          </a:endParaRPr>
                        </a:p>
                      </a:txBody>
                      <a:tcPr anchor="ctr">
                        <a:solidFill>
                          <a:schemeClr val="tx1">
                            <a:lumMod val="75000"/>
                            <a:lumOff val="25000"/>
                            <a:alpha val="30196"/>
                          </a:schemeClr>
                        </a:solidFill>
                      </a:tcPr>
                    </a:tc>
                    <a:tc>
                      <a:txBody>
                        <a:bodyPr/>
                        <a:lstStyle/>
                        <a:p>
                          <a:pPr algn="ctr"/>
                          <a14:m>
                            <m:oMath xmlns:m="http://schemas.openxmlformats.org/officeDocument/2006/math">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𝑒</m:t>
                              </m:r>
                              <m:d>
                                <m:dPr>
                                  <m:ctrlP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ctrlPr>
                                </m:dPr>
                                <m:e>
                                  <m:r>
                                    <a:rPr kumimoji="0" lang="it-IT" sz="1200" b="0" i="1" u="none" strike="noStrike" kern="1200" cap="none" spc="0" normalizeH="0" baseline="0" noProof="0" smtClean="0">
                                      <a:ln>
                                        <a:noFill/>
                                      </a:ln>
                                      <a:solidFill>
                                        <a:srgbClr val="E7E8E3">
                                          <a:lumMod val="10000"/>
                                        </a:srgbClr>
                                      </a:solidFill>
                                      <a:effectLst/>
                                      <a:uLnTx/>
                                      <a:uFillTx/>
                                      <a:latin typeface="Cambria Math" panose="02040503050406030204" pitchFamily="18" charset="0"/>
                                      <a:ea typeface="+mn-ea"/>
                                      <a:cs typeface="+mn-cs"/>
                                    </a:rPr>
                                    <m:t>𝑡</m:t>
                                  </m:r>
                                </m:e>
                              </m:d>
                            </m:oMath>
                          </a14:m>
                          <a:r>
                            <a:rPr lang="en-GB" sz="1200"/>
                            <a:t> </a:t>
                          </a:r>
                          <a:r>
                            <a:rPr lang="en-GB" sz="1200">
                              <a:latin typeface="Arial" panose="020B0604020202020204" pitchFamily="34" charset="0"/>
                              <a:cs typeface="Arial" panose="020B0604020202020204" pitchFamily="34" charset="0"/>
                            </a:rPr>
                            <a:t>from</a:t>
                          </a:r>
                          <a:r>
                            <a:rPr lang="en-GB" sz="1200" baseline="0">
                              <a:latin typeface="Arial" panose="020B0604020202020204" pitchFamily="34" charset="0"/>
                              <a:cs typeface="Arial" panose="020B0604020202020204" pitchFamily="34" charset="0"/>
                            </a:rPr>
                            <a:t> MODIS</a:t>
                          </a:r>
                          <a:endParaRPr lang="en-GB" sz="1200">
                            <a:latin typeface="Arial" panose="020B0604020202020204" pitchFamily="34" charset="0"/>
                            <a:cs typeface="Arial" panose="020B0604020202020204" pitchFamily="34" charset="0"/>
                          </a:endParaRPr>
                        </a:p>
                      </a:txBody>
                      <a:tcPr anchor="ctr">
                        <a:solidFill>
                          <a:schemeClr val="tx1">
                            <a:lumMod val="75000"/>
                            <a:lumOff val="25000"/>
                            <a:alpha val="30196"/>
                          </a:schemeClr>
                        </a:solidFill>
                      </a:tcPr>
                    </a:tc>
                    <a:extLst>
                      <a:ext uri="{0D108BD9-81ED-4DB2-BD59-A6C34878D82A}">
                        <a16:rowId xmlns:a16="http://schemas.microsoft.com/office/drawing/2014/main" val="840526457"/>
                      </a:ext>
                    </a:extLst>
                  </a:tr>
                </a:tbl>
              </a:graphicData>
            </a:graphic>
          </p:graphicFrame>
        </mc:Choice>
        <mc:Fallback xmlns="">
          <p:graphicFrame>
            <p:nvGraphicFramePr>
              <p:cNvPr id="11" name="Tabella 10">
                <a:extLst>
                  <a:ext uri="{FF2B5EF4-FFF2-40B4-BE49-F238E27FC236}">
                    <a16:creationId xmlns:a16="http://schemas.microsoft.com/office/drawing/2014/main" id="{5132F50D-60A8-48CA-96E3-CB390AD00175}"/>
                  </a:ext>
                </a:extLst>
              </p:cNvPr>
              <p:cNvGraphicFramePr>
                <a:graphicFrameLocks noGrp="1"/>
              </p:cNvGraphicFramePr>
              <p:nvPr>
                <p:extLst>
                  <p:ext uri="{D42A27DB-BD31-4B8C-83A1-F6EECF244321}">
                    <p14:modId xmlns:p14="http://schemas.microsoft.com/office/powerpoint/2010/main" val="113060512"/>
                  </p:ext>
                </p:extLst>
              </p:nvPr>
            </p:nvGraphicFramePr>
            <p:xfrm>
              <a:off x="158466" y="1840962"/>
              <a:ext cx="5131298" cy="3564000"/>
            </p:xfrm>
            <a:graphic>
              <a:graphicData uri="http://schemas.openxmlformats.org/drawingml/2006/table">
                <a:tbl>
                  <a:tblPr firstRow="1" bandRow="1">
                    <a:tableStyleId>{5C22544A-7EE6-4342-B048-85BDC9FD1C3A}</a:tableStyleId>
                  </a:tblPr>
                  <a:tblGrid>
                    <a:gridCol w="859301">
                      <a:extLst>
                        <a:ext uri="{9D8B030D-6E8A-4147-A177-3AD203B41FA5}">
                          <a16:colId xmlns:a16="http://schemas.microsoft.com/office/drawing/2014/main" val="3941551358"/>
                        </a:ext>
                      </a:extLst>
                    </a:gridCol>
                    <a:gridCol w="4271997">
                      <a:extLst>
                        <a:ext uri="{9D8B030D-6E8A-4147-A177-3AD203B41FA5}">
                          <a16:colId xmlns:a16="http://schemas.microsoft.com/office/drawing/2014/main" val="838750427"/>
                        </a:ext>
                      </a:extLst>
                    </a:gridCol>
                  </a:tblGrid>
                  <a:tr h="540000">
                    <a:tc>
                      <a:txBody>
                        <a:bodyPr/>
                        <a:lstStyle/>
                        <a:p>
                          <a:pPr algn="ctr"/>
                          <a:r>
                            <a:rPr lang="it-IT" sz="1400">
                              <a:solidFill>
                                <a:schemeClr val="bg1"/>
                              </a:solidFill>
                              <a:latin typeface="Arial" panose="020B0604020202020204" pitchFamily="34" charset="0"/>
                              <a:cs typeface="Arial" panose="020B0604020202020204" pitchFamily="34" charset="0"/>
                            </a:rPr>
                            <a:t>CODE</a:t>
                          </a:r>
                          <a:endParaRPr lang="en-GB" sz="1400">
                            <a:solidFill>
                              <a:schemeClr val="bg1"/>
                            </a:solidFill>
                            <a:latin typeface="Arial" panose="020B0604020202020204" pitchFamily="34" charset="0"/>
                            <a:cs typeface="Arial" panose="020B0604020202020204" pitchFamily="34" charset="0"/>
                          </a:endParaRPr>
                        </a:p>
                      </a:txBody>
                      <a:tcPr anchor="ctr">
                        <a:solidFill>
                          <a:srgbClr val="287A51">
                            <a:alpha val="80000"/>
                          </a:srgbClr>
                        </a:solidFill>
                      </a:tcPr>
                    </a:tc>
                    <a:tc>
                      <a:txBody>
                        <a:bodyPr/>
                        <a:lstStyle/>
                        <a:p>
                          <a:pPr algn="ctr"/>
                          <a:r>
                            <a:rPr lang="it-IT" sz="1400">
                              <a:latin typeface="Arial" panose="020B0604020202020204" pitchFamily="34" charset="0"/>
                              <a:cs typeface="Arial" panose="020B0604020202020204" pitchFamily="34" charset="0"/>
                            </a:rPr>
                            <a:t>DESCRIPTION</a:t>
                          </a:r>
                          <a:endParaRPr lang="en-GB" sz="1400">
                            <a:latin typeface="Arial" panose="020B0604020202020204" pitchFamily="34" charset="0"/>
                            <a:cs typeface="Arial" panose="020B0604020202020204" pitchFamily="34" charset="0"/>
                          </a:endParaRPr>
                        </a:p>
                      </a:txBody>
                      <a:tcPr anchor="ctr">
                        <a:solidFill>
                          <a:srgbClr val="287A51">
                            <a:alpha val="80000"/>
                          </a:srgbClr>
                        </a:solidFill>
                      </a:tcPr>
                    </a:tc>
                    <a:extLst>
                      <a:ext uri="{0D108BD9-81ED-4DB2-BD59-A6C34878D82A}">
                        <a16:rowId xmlns:a16="http://schemas.microsoft.com/office/drawing/2014/main" val="676825884"/>
                      </a:ext>
                    </a:extLst>
                  </a:tr>
                  <a:tr h="504000">
                    <a:tc>
                      <a:txBody>
                        <a:bodyPr/>
                        <a:lstStyle/>
                        <a:p>
                          <a:pPr algn="ctr"/>
                          <a:r>
                            <a:rPr kumimoji="0" lang="it-IT" sz="1200" b="1" i="0" u="none" strike="noStrike" kern="1200" cap="none" spc="0" normalizeH="0" baseline="0" noProof="0">
                              <a:ln>
                                <a:noFill/>
                              </a:ln>
                              <a:solidFill>
                                <a:schemeClr val="tx1"/>
                              </a:solidFill>
                              <a:effectLst/>
                              <a:uLnTx/>
                              <a:uFillTx/>
                              <a:latin typeface="Arial" panose="020B0604020202020204" pitchFamily="34" charset="0"/>
                              <a:ea typeface="MS PGothic" charset="-128"/>
                              <a:cs typeface="Arial" panose="020B0604020202020204" pitchFamily="34" charset="0"/>
                            </a:rPr>
                            <a:t>FAO56 H </a:t>
                          </a:r>
                          <a:endParaRPr lang="en-GB" sz="1200" b="1">
                            <a:solidFill>
                              <a:schemeClr val="tx1"/>
                            </a:solidFill>
                          </a:endParaRPr>
                        </a:p>
                      </a:txBody>
                      <a:tcPr anchor="ctr">
                        <a:solidFill>
                          <a:srgbClr val="BFBFBF">
                            <a:alpha val="29804"/>
                          </a:srgbClr>
                        </a:solidFill>
                      </a:tcPr>
                    </a:tc>
                    <a:tc>
                      <a:txBody>
                        <a:bodyPr/>
                        <a:lstStyle/>
                        <a:p>
                          <a:endParaRPr lang="en-US"/>
                        </a:p>
                      </a:txBody>
                      <a:tcPr>
                        <a:blipFill>
                          <a:blip r:embed="rId17"/>
                          <a:stretch>
                            <a:fillRect l="-20228" t="-108434" r="-570" b="-501205"/>
                          </a:stretch>
                        </a:blipFill>
                      </a:tcPr>
                    </a:tc>
                    <a:extLst>
                      <a:ext uri="{0D108BD9-81ED-4DB2-BD59-A6C34878D82A}">
                        <a16:rowId xmlns:a16="http://schemas.microsoft.com/office/drawing/2014/main" val="1349835429"/>
                      </a:ext>
                    </a:extLst>
                  </a:tr>
                  <a:tr h="504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a:ln>
                                <a:noFill/>
                              </a:ln>
                              <a:solidFill>
                                <a:schemeClr val="tx1"/>
                              </a:solidFill>
                              <a:effectLst/>
                              <a:uLnTx/>
                              <a:uFillTx/>
                              <a:latin typeface="Arial" panose="020B0604020202020204" pitchFamily="34" charset="0"/>
                              <a:ea typeface="MS PGothic" charset="-128"/>
                              <a:cs typeface="Arial" panose="020B0604020202020204" pitchFamily="34" charset="0"/>
                            </a:rPr>
                            <a:t>FAO56 M </a:t>
                          </a:r>
                          <a:endParaRPr kumimoji="0" lang="en-GB" sz="1200" b="1" i="0" u="none" strike="noStrike" kern="1200" cap="none" spc="0" normalizeH="0" baseline="0" noProof="0">
                            <a:ln>
                              <a:noFill/>
                            </a:ln>
                            <a:solidFill>
                              <a:schemeClr val="tx1"/>
                            </a:solidFill>
                            <a:effectLst/>
                            <a:uLnTx/>
                            <a:uFillTx/>
                            <a:latin typeface="+mn-lt"/>
                            <a:ea typeface="+mn-ea"/>
                            <a:cs typeface="+mn-cs"/>
                          </a:endParaRPr>
                        </a:p>
                      </a:txBody>
                      <a:tcPr anchor="ctr">
                        <a:solidFill>
                          <a:srgbClr val="BFBFBF">
                            <a:alpha val="29804"/>
                          </a:srgbClr>
                        </a:solidFill>
                      </a:tcPr>
                    </a:tc>
                    <a:tc>
                      <a:txBody>
                        <a:bodyPr/>
                        <a:lstStyle/>
                        <a:p>
                          <a:endParaRPr lang="en-US"/>
                        </a:p>
                      </a:txBody>
                      <a:tcPr>
                        <a:blipFill>
                          <a:blip r:embed="rId17"/>
                          <a:stretch>
                            <a:fillRect l="-20228" t="-208434" r="-570" b="-401205"/>
                          </a:stretch>
                        </a:blipFill>
                      </a:tcPr>
                    </a:tc>
                    <a:extLst>
                      <a:ext uri="{0D108BD9-81ED-4DB2-BD59-A6C34878D82A}">
                        <a16:rowId xmlns:a16="http://schemas.microsoft.com/office/drawing/2014/main" val="76192919"/>
                      </a:ext>
                    </a:extLst>
                  </a:tr>
                  <a:tr h="504000">
                    <a:tc>
                      <a:txBody>
                        <a:bodyPr/>
                        <a:lstStyle/>
                        <a:p>
                          <a:pPr algn="ctr"/>
                          <a:r>
                            <a:rPr kumimoji="0" lang="it-IT" sz="1200" b="1" i="0" u="none" strike="noStrike" kern="1200" cap="none" spc="0" normalizeH="0" baseline="0" noProof="0">
                              <a:ln>
                                <a:noFill/>
                              </a:ln>
                              <a:solidFill>
                                <a:schemeClr val="tx1"/>
                              </a:solidFill>
                              <a:effectLst/>
                              <a:uLnTx/>
                              <a:uFillTx/>
                              <a:latin typeface="Arial" panose="020B0604020202020204" pitchFamily="34" charset="0"/>
                              <a:ea typeface="MS PGothic" charset="-128"/>
                              <a:cs typeface="Arial" panose="020B0604020202020204" pitchFamily="34" charset="0"/>
                            </a:rPr>
                            <a:t>SM PM</a:t>
                          </a:r>
                          <a:endParaRPr lang="en-GB" sz="1200" b="1">
                            <a:solidFill>
                              <a:schemeClr val="tx1"/>
                            </a:solidFill>
                          </a:endParaRPr>
                        </a:p>
                      </a:txBody>
                      <a:tcPr anchor="ctr">
                        <a:solidFill>
                          <a:schemeClr val="bg1">
                            <a:lumMod val="50000"/>
                            <a:alpha val="30196"/>
                          </a:schemeClr>
                        </a:solidFill>
                      </a:tcPr>
                    </a:tc>
                    <a:tc>
                      <a:txBody>
                        <a:bodyPr/>
                        <a:lstStyle/>
                        <a:p>
                          <a:endParaRPr lang="en-US"/>
                        </a:p>
                      </a:txBody>
                      <a:tcPr>
                        <a:blipFill>
                          <a:blip r:embed="rId17"/>
                          <a:stretch>
                            <a:fillRect l="-20228" t="-312195" r="-570" b="-306098"/>
                          </a:stretch>
                        </a:blipFill>
                      </a:tcPr>
                    </a:tc>
                    <a:extLst>
                      <a:ext uri="{0D108BD9-81ED-4DB2-BD59-A6C34878D82A}">
                        <a16:rowId xmlns:a16="http://schemas.microsoft.com/office/drawing/2014/main" val="2072042996"/>
                      </a:ext>
                    </a:extLst>
                  </a:tr>
                  <a:tr h="504000">
                    <a:tc>
                      <a:txBody>
                        <a:bodyPr/>
                        <a:lstStyle/>
                        <a:p>
                          <a:pPr algn="ctr"/>
                          <a:r>
                            <a:rPr kumimoji="0" lang="it-IT" sz="1200" b="1" i="0" u="none" strike="noStrike" kern="1200" cap="none" spc="0" normalizeH="0" baseline="0" noProof="0">
                              <a:ln>
                                <a:noFill/>
                              </a:ln>
                              <a:solidFill>
                                <a:schemeClr val="tx1"/>
                              </a:solidFill>
                              <a:effectLst/>
                              <a:uLnTx/>
                              <a:uFillTx/>
                              <a:latin typeface="Arial" panose="020B0604020202020204" pitchFamily="34" charset="0"/>
                              <a:ea typeface="MS PGothic" charset="-128"/>
                              <a:cs typeface="Arial" panose="020B0604020202020204" pitchFamily="34" charset="0"/>
                            </a:rPr>
                            <a:t>SM H</a:t>
                          </a:r>
                          <a:endParaRPr lang="en-GB" sz="1200" b="1">
                            <a:solidFill>
                              <a:schemeClr val="tx1"/>
                            </a:solidFill>
                          </a:endParaRPr>
                        </a:p>
                      </a:txBody>
                      <a:tcPr anchor="ctr">
                        <a:solidFill>
                          <a:schemeClr val="bg1">
                            <a:lumMod val="50000"/>
                            <a:alpha val="30196"/>
                          </a:schemeClr>
                        </a:solidFill>
                      </a:tcPr>
                    </a:tc>
                    <a:tc>
                      <a:txBody>
                        <a:bodyPr/>
                        <a:lstStyle/>
                        <a:p>
                          <a:endParaRPr lang="en-US"/>
                        </a:p>
                      </a:txBody>
                      <a:tcPr>
                        <a:blipFill>
                          <a:blip r:embed="rId17"/>
                          <a:stretch>
                            <a:fillRect l="-20228" t="-407229" r="-570" b="-202410"/>
                          </a:stretch>
                        </a:blipFill>
                      </a:tcPr>
                    </a:tc>
                    <a:extLst>
                      <a:ext uri="{0D108BD9-81ED-4DB2-BD59-A6C34878D82A}">
                        <a16:rowId xmlns:a16="http://schemas.microsoft.com/office/drawing/2014/main" val="3068893435"/>
                      </a:ext>
                    </a:extLst>
                  </a:tr>
                  <a:tr h="504000">
                    <a:tc>
                      <a:txBody>
                        <a:bodyPr/>
                        <a:lstStyle/>
                        <a:p>
                          <a:pPr algn="ctr"/>
                          <a:r>
                            <a:rPr kumimoji="0" lang="it-IT" sz="1200" b="1" i="0" u="none" strike="noStrike" kern="1200" cap="none" spc="0" normalizeH="0" baseline="0" noProof="0">
                              <a:ln>
                                <a:noFill/>
                              </a:ln>
                              <a:solidFill>
                                <a:schemeClr val="tx1"/>
                              </a:solidFill>
                              <a:effectLst/>
                              <a:uLnTx/>
                              <a:uFillTx/>
                              <a:latin typeface="Arial" panose="020B0604020202020204" pitchFamily="34" charset="0"/>
                              <a:ea typeface="MS PGothic" charset="-128"/>
                              <a:cs typeface="Arial" panose="020B0604020202020204" pitchFamily="34" charset="0"/>
                            </a:rPr>
                            <a:t>SM M</a:t>
                          </a:r>
                          <a:endParaRPr lang="en-GB" sz="1200" b="1">
                            <a:solidFill>
                              <a:schemeClr val="tx1"/>
                            </a:solidFill>
                          </a:endParaRPr>
                        </a:p>
                      </a:txBody>
                      <a:tcPr anchor="ctr">
                        <a:solidFill>
                          <a:schemeClr val="bg1">
                            <a:lumMod val="50000"/>
                            <a:alpha val="30196"/>
                          </a:schemeClr>
                        </a:solidFill>
                      </a:tcPr>
                    </a:tc>
                    <a:tc>
                      <a:txBody>
                        <a:bodyPr/>
                        <a:lstStyle/>
                        <a:p>
                          <a:endParaRPr lang="en-US"/>
                        </a:p>
                      </a:txBody>
                      <a:tcPr>
                        <a:blipFill>
                          <a:blip r:embed="rId17"/>
                          <a:stretch>
                            <a:fillRect l="-20228" t="-507229" r="-570" b="-102410"/>
                          </a:stretch>
                        </a:blipFill>
                      </a:tcPr>
                    </a:tc>
                    <a:extLst>
                      <a:ext uri="{0D108BD9-81ED-4DB2-BD59-A6C34878D82A}">
                        <a16:rowId xmlns:a16="http://schemas.microsoft.com/office/drawing/2014/main" val="2017169098"/>
                      </a:ext>
                    </a:extLst>
                  </a:tr>
                  <a:tr h="504000">
                    <a:tc>
                      <a:txBody>
                        <a:bodyPr/>
                        <a:lstStyle/>
                        <a:p>
                          <a:pPr algn="ctr"/>
                          <a:r>
                            <a:rPr kumimoji="0" lang="it-IT" sz="1200" b="1" i="0" u="none" strike="noStrike" kern="1200" cap="none" spc="0" normalizeH="0" baseline="0" noProof="0">
                              <a:ln>
                                <a:noFill/>
                              </a:ln>
                              <a:solidFill>
                                <a:schemeClr val="tx1"/>
                              </a:solidFill>
                              <a:effectLst/>
                              <a:uLnTx/>
                              <a:uFillTx/>
                              <a:latin typeface="Arial" panose="020B0604020202020204" pitchFamily="34" charset="0"/>
                              <a:ea typeface="MS PGothic" charset="-128"/>
                              <a:cs typeface="Arial" panose="020B0604020202020204" pitchFamily="34" charset="0"/>
                            </a:rPr>
                            <a:t>ET M</a:t>
                          </a:r>
                          <a:endParaRPr lang="en-GB" sz="1200" b="1">
                            <a:solidFill>
                              <a:schemeClr val="tx1"/>
                            </a:solidFill>
                          </a:endParaRPr>
                        </a:p>
                      </a:txBody>
                      <a:tcPr anchor="ctr">
                        <a:solidFill>
                          <a:schemeClr val="tx1">
                            <a:lumMod val="75000"/>
                            <a:lumOff val="25000"/>
                            <a:alpha val="30196"/>
                          </a:schemeClr>
                        </a:solidFill>
                      </a:tcPr>
                    </a:tc>
                    <a:tc>
                      <a:txBody>
                        <a:bodyPr/>
                        <a:lstStyle/>
                        <a:p>
                          <a:endParaRPr lang="en-US"/>
                        </a:p>
                      </a:txBody>
                      <a:tcPr anchor="ctr">
                        <a:blipFill>
                          <a:blip r:embed="rId17"/>
                          <a:stretch>
                            <a:fillRect l="-20228" t="-607229" r="-570" b="-2410"/>
                          </a:stretch>
                        </a:blipFill>
                      </a:tcPr>
                    </a:tc>
                    <a:extLst>
                      <a:ext uri="{0D108BD9-81ED-4DB2-BD59-A6C34878D82A}">
                        <a16:rowId xmlns:a16="http://schemas.microsoft.com/office/drawing/2014/main" val="840526457"/>
                      </a:ext>
                    </a:extLst>
                  </a:tr>
                </a:tbl>
              </a:graphicData>
            </a:graphic>
          </p:graphicFrame>
        </mc:Fallback>
      </mc:AlternateContent>
      <p:pic>
        <p:nvPicPr>
          <p:cNvPr id="9" name="IRRIGATION_SMAPexp_Hargreaves_FAO56_satellitebackground">
            <a:hlinkClick r:id="" action="ppaction://media"/>
            <a:extLst>
              <a:ext uri="{FF2B5EF4-FFF2-40B4-BE49-F238E27FC236}">
                <a16:creationId xmlns:a16="http://schemas.microsoft.com/office/drawing/2014/main" id="{3D43609F-106B-4A73-A0AA-566236D7440D}"/>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18"/>
          <a:srcRect l="13456" t="5716" r="4535" b="13705"/>
          <a:stretch/>
        </p:blipFill>
        <p:spPr>
          <a:xfrm>
            <a:off x="5451067" y="1751857"/>
            <a:ext cx="2198202" cy="1800000"/>
          </a:xfrm>
          <a:prstGeom prst="rect">
            <a:avLst/>
          </a:prstGeom>
        </p:spPr>
      </p:pic>
      <p:pic>
        <p:nvPicPr>
          <p:cNvPr id="10" name="IRRIGATION_SMAPexp_Modis_FAO56_satellitebackground">
            <a:hlinkClick r:id="" action="ppaction://media"/>
            <a:extLst>
              <a:ext uri="{FF2B5EF4-FFF2-40B4-BE49-F238E27FC236}">
                <a16:creationId xmlns:a16="http://schemas.microsoft.com/office/drawing/2014/main" id="{460CCCD4-BFBC-4B04-9776-2E29DB1FD08A}"/>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9"/>
          <a:srcRect l="13336" t="5625" r="4123" b="14085"/>
          <a:stretch/>
        </p:blipFill>
        <p:spPr>
          <a:xfrm>
            <a:off x="7659347" y="1753725"/>
            <a:ext cx="2220487" cy="1800000"/>
          </a:xfrm>
          <a:prstGeom prst="rect">
            <a:avLst/>
          </a:prstGeom>
        </p:spPr>
      </p:pic>
      <p:pic>
        <p:nvPicPr>
          <p:cNvPr id="12" name="IRRIGATION_SMAPexp_PenmannSM_satellitebackground">
            <a:hlinkClick r:id="" action="ppaction://media"/>
            <a:extLst>
              <a:ext uri="{FF2B5EF4-FFF2-40B4-BE49-F238E27FC236}">
                <a16:creationId xmlns:a16="http://schemas.microsoft.com/office/drawing/2014/main" id="{20A2F5AF-350F-4AE1-95FD-6ADCEB21204B}"/>
              </a:ext>
            </a:extLst>
          </p:cNvPr>
          <p:cNvPicPr>
            <a:picLocks noChangeAspect="1"/>
          </p:cNvPicPr>
          <p:nvPr>
            <a:videoFile r:link="rId6"/>
            <p:extLst>
              <p:ext uri="{DAA4B4D4-6D71-4841-9C94-3DE7FCFB9230}">
                <p14:media xmlns:p14="http://schemas.microsoft.com/office/powerpoint/2010/main" r:embed="rId5"/>
              </p:ext>
            </p:extLst>
          </p:nvPr>
        </p:nvPicPr>
        <p:blipFill rotWithShape="1">
          <a:blip r:embed="rId20"/>
          <a:srcRect l="13094" t="5396" r="4929" b="13735"/>
          <a:stretch/>
        </p:blipFill>
        <p:spPr>
          <a:xfrm>
            <a:off x="9946045" y="1746140"/>
            <a:ext cx="2189504" cy="1800000"/>
          </a:xfrm>
          <a:prstGeom prst="rect">
            <a:avLst/>
          </a:prstGeom>
        </p:spPr>
      </p:pic>
      <p:pic>
        <p:nvPicPr>
          <p:cNvPr id="13" name="IRRIGATION_SMAPexp_HargreavesSM_satellitebackground">
            <a:hlinkClick r:id="" action="ppaction://media"/>
            <a:extLst>
              <a:ext uri="{FF2B5EF4-FFF2-40B4-BE49-F238E27FC236}">
                <a16:creationId xmlns:a16="http://schemas.microsoft.com/office/drawing/2014/main" id="{3F9B16BD-B0AF-42E2-9BFC-F8BC1914F2F7}"/>
              </a:ext>
            </a:extLst>
          </p:cNvPr>
          <p:cNvPicPr>
            <a:picLocks noChangeAspect="1"/>
          </p:cNvPicPr>
          <p:nvPr>
            <a:videoFile r:link="rId8"/>
            <p:extLst>
              <p:ext uri="{DAA4B4D4-6D71-4841-9C94-3DE7FCFB9230}">
                <p14:media xmlns:p14="http://schemas.microsoft.com/office/powerpoint/2010/main" r:embed="rId7"/>
              </p:ext>
            </p:extLst>
          </p:nvPr>
        </p:nvPicPr>
        <p:blipFill rotWithShape="1">
          <a:blip r:embed="rId21"/>
          <a:srcRect l="13665" t="5395" r="3955" b="14124"/>
          <a:stretch/>
        </p:blipFill>
        <p:spPr>
          <a:xfrm>
            <a:off x="5453892" y="3663316"/>
            <a:ext cx="2205455" cy="1800000"/>
          </a:xfrm>
          <a:prstGeom prst="rect">
            <a:avLst/>
          </a:prstGeom>
        </p:spPr>
      </p:pic>
      <p:pic>
        <p:nvPicPr>
          <p:cNvPr id="14" name="IRRIGATION_SMAPexp_ModisSM_satellitebackground">
            <a:hlinkClick r:id="" action="ppaction://media"/>
            <a:extLst>
              <a:ext uri="{FF2B5EF4-FFF2-40B4-BE49-F238E27FC236}">
                <a16:creationId xmlns:a16="http://schemas.microsoft.com/office/drawing/2014/main" id="{C1BB6897-F973-4E83-AAA5-30511241B858}"/>
              </a:ext>
            </a:extLst>
          </p:cNvPr>
          <p:cNvPicPr>
            <a:picLocks noChangeAspect="1"/>
          </p:cNvPicPr>
          <p:nvPr>
            <a:videoFile r:link="rId10"/>
            <p:extLst>
              <p:ext uri="{DAA4B4D4-6D71-4841-9C94-3DE7FCFB9230}">
                <p14:media xmlns:p14="http://schemas.microsoft.com/office/powerpoint/2010/main" r:embed="rId9"/>
              </p:ext>
            </p:extLst>
          </p:nvPr>
        </p:nvPicPr>
        <p:blipFill rotWithShape="1">
          <a:blip r:embed="rId22"/>
          <a:srcRect l="12795" t="5448" r="3899" b="13439"/>
          <a:stretch/>
        </p:blipFill>
        <p:spPr>
          <a:xfrm>
            <a:off x="7661533" y="3663316"/>
            <a:ext cx="2218301" cy="1800000"/>
          </a:xfrm>
          <a:prstGeom prst="rect">
            <a:avLst/>
          </a:prstGeom>
        </p:spPr>
      </p:pic>
      <p:pic>
        <p:nvPicPr>
          <p:cNvPr id="15" name="IRRIGATION_SMAPexp_ModisET_satellitebackground">
            <a:hlinkClick r:id="" action="ppaction://media"/>
            <a:extLst>
              <a:ext uri="{FF2B5EF4-FFF2-40B4-BE49-F238E27FC236}">
                <a16:creationId xmlns:a16="http://schemas.microsoft.com/office/drawing/2014/main" id="{DECC722E-F53D-4677-9D23-5B8FDE2137A0}"/>
              </a:ext>
            </a:extLst>
          </p:cNvPr>
          <p:cNvPicPr>
            <a:picLocks noChangeAspect="1"/>
          </p:cNvPicPr>
          <p:nvPr>
            <a:videoFile r:link="rId12"/>
            <p:extLst>
              <p:ext uri="{DAA4B4D4-6D71-4841-9C94-3DE7FCFB9230}">
                <p14:media xmlns:p14="http://schemas.microsoft.com/office/powerpoint/2010/main" r:embed="rId11"/>
              </p:ext>
            </p:extLst>
          </p:nvPr>
        </p:nvPicPr>
        <p:blipFill rotWithShape="1">
          <a:blip r:embed="rId23"/>
          <a:srcRect l="13094" t="4841" r="4368" b="13674"/>
          <a:stretch/>
        </p:blipFill>
        <p:spPr>
          <a:xfrm>
            <a:off x="9879834" y="3670901"/>
            <a:ext cx="2187826" cy="1800000"/>
          </a:xfrm>
          <a:prstGeom prst="rect">
            <a:avLst/>
          </a:prstGeom>
        </p:spPr>
      </p:pic>
      <p:sp>
        <p:nvSpPr>
          <p:cNvPr id="17" name="Rettangolo 16">
            <a:extLst>
              <a:ext uri="{FF2B5EF4-FFF2-40B4-BE49-F238E27FC236}">
                <a16:creationId xmlns:a16="http://schemas.microsoft.com/office/drawing/2014/main" id="{F74ADC12-8500-487B-9097-8D6AD6EF9EBD}"/>
              </a:ext>
            </a:extLst>
          </p:cNvPr>
          <p:cNvSpPr/>
          <p:nvPr/>
        </p:nvSpPr>
        <p:spPr>
          <a:xfrm>
            <a:off x="11536259" y="6595194"/>
            <a:ext cx="627515" cy="292388"/>
          </a:xfrm>
          <a:prstGeom prst="rect">
            <a:avLst/>
          </a:prstGeom>
        </p:spPr>
        <p:txBody>
          <a:bodyPr wrap="square">
            <a:spAutoFit/>
          </a:bodyPr>
          <a:lstStyle/>
          <a:p>
            <a:r>
              <a:rPr lang="it-IT" sz="1300" b="1">
                <a:solidFill>
                  <a:srgbClr val="E7E8E3">
                    <a:lumMod val="10000"/>
                  </a:srgbClr>
                </a:solidFill>
                <a:latin typeface="Arial" panose="020B0604020202020204"/>
                <a:ea typeface="Trebuchet MS"/>
                <a:cs typeface="Trebuchet MS"/>
                <a:sym typeface="Trebuchet MS"/>
              </a:rPr>
              <a:t>10/12</a:t>
            </a:r>
            <a:endParaRPr lang="en-GB" sz="1300" b="1"/>
          </a:p>
        </p:txBody>
      </p:sp>
      <p:pic>
        <p:nvPicPr>
          <p:cNvPr id="18" name="Immagine 17">
            <a:extLst>
              <a:ext uri="{FF2B5EF4-FFF2-40B4-BE49-F238E27FC236}">
                <a16:creationId xmlns:a16="http://schemas.microsoft.com/office/drawing/2014/main" id="{8DAD107C-D348-4C13-9B89-9A6D47C8C740}"/>
              </a:ext>
            </a:extLst>
          </p:cNvPr>
          <p:cNvPicPr>
            <a:picLocks noChangeAspect="1"/>
          </p:cNvPicPr>
          <p:nvPr/>
        </p:nvPicPr>
        <p:blipFill rotWithShape="1">
          <a:blip r:embed="rId24">
            <a:extLst>
              <a:ext uri="{BEBA8EAE-BF5A-486C-A8C5-ECC9F3942E4B}">
                <a14:imgProps xmlns:a14="http://schemas.microsoft.com/office/drawing/2010/main">
                  <a14:imgLayer r:embed="rId25">
                    <a14:imgEffect>
                      <a14:sharpenSoften amount="25000"/>
                    </a14:imgEffect>
                  </a14:imgLayer>
                </a14:imgProps>
              </a:ext>
              <a:ext uri="{28A0092B-C50C-407E-A947-70E740481C1C}">
                <a14:useLocalDpi xmlns:a14="http://schemas.microsoft.com/office/drawing/2010/main" val="0"/>
              </a:ext>
            </a:extLst>
          </a:blip>
          <a:srcRect t="50000" r="15889" b="44116"/>
          <a:stretch/>
        </p:blipFill>
        <p:spPr>
          <a:xfrm>
            <a:off x="6423660" y="-12552"/>
            <a:ext cx="5768340" cy="403529"/>
          </a:xfrm>
          <a:prstGeom prst="rect">
            <a:avLst/>
          </a:prstGeom>
          <a:effectLst>
            <a:outerShdw blurRad="50800" dist="38100" dir="5400000" algn="t" rotWithShape="0">
              <a:prstClr val="black">
                <a:alpha val="40000"/>
              </a:prstClr>
            </a:outerShdw>
          </a:effectLst>
        </p:spPr>
      </p:pic>
      <p:pic>
        <p:nvPicPr>
          <p:cNvPr id="19" name="Immagine 18">
            <a:extLst>
              <a:ext uri="{FF2B5EF4-FFF2-40B4-BE49-F238E27FC236}">
                <a16:creationId xmlns:a16="http://schemas.microsoft.com/office/drawing/2014/main" id="{B950F8EA-9E88-4948-928A-48B7AD4C6AAA}"/>
              </a:ext>
            </a:extLst>
          </p:cNvPr>
          <p:cNvPicPr>
            <a:picLocks noChangeAspect="1"/>
          </p:cNvPicPr>
          <p:nvPr/>
        </p:nvPicPr>
        <p:blipFill rotWithShape="1">
          <a:blip r:embed="rId26">
            <a:extLst>
              <a:ext uri="{BEBA8EAE-BF5A-486C-A8C5-ECC9F3942E4B}">
                <a14:imgProps xmlns:a14="http://schemas.microsoft.com/office/drawing/2010/main">
                  <a14:imgLayer r:embed="rId27">
                    <a14:imgEffect>
                      <a14:sharpenSoften amount="25000"/>
                    </a14:imgEffect>
                  </a14:imgLayer>
                </a14:imgProps>
              </a:ext>
              <a:ext uri="{28A0092B-C50C-407E-A947-70E740481C1C}">
                <a14:useLocalDpi xmlns:a14="http://schemas.microsoft.com/office/drawing/2010/main" val="0"/>
              </a:ext>
            </a:extLst>
          </a:blip>
          <a:srcRect/>
          <a:stretch/>
        </p:blipFill>
        <p:spPr>
          <a:xfrm>
            <a:off x="0" y="-12552"/>
            <a:ext cx="6423660" cy="40352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59763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000" fill="hold"/>
                                        <p:tgtEl>
                                          <p:spTgt spid="9"/>
                                        </p:tgtEl>
                                      </p:cBhvr>
                                    </p:cmd>
                                  </p:childTnLst>
                                </p:cTn>
                              </p:par>
                              <p:par>
                                <p:cTn id="7" presetID="1" presetClass="mediacall" presetSubtype="0" fill="hold" nodeType="withEffect">
                                  <p:stCondLst>
                                    <p:cond delay="0"/>
                                  </p:stCondLst>
                                  <p:childTnLst>
                                    <p:cmd type="call" cmd="playFrom(0.0)">
                                      <p:cBhvr>
                                        <p:cTn id="8" dur="20000" fill="hold"/>
                                        <p:tgtEl>
                                          <p:spTgt spid="10"/>
                                        </p:tgtEl>
                                      </p:cBhvr>
                                    </p:cmd>
                                  </p:childTnLst>
                                </p:cTn>
                              </p:par>
                              <p:par>
                                <p:cTn id="9" presetID="1" presetClass="mediacall" presetSubtype="0" fill="hold" nodeType="withEffect">
                                  <p:stCondLst>
                                    <p:cond delay="0"/>
                                  </p:stCondLst>
                                  <p:childTnLst>
                                    <p:cmd type="call" cmd="playFrom(0.0)">
                                      <p:cBhvr>
                                        <p:cTn id="10" dur="20000" fill="hold"/>
                                        <p:tgtEl>
                                          <p:spTgt spid="12"/>
                                        </p:tgtEl>
                                      </p:cBhvr>
                                    </p:cmd>
                                  </p:childTnLst>
                                </p:cTn>
                              </p:par>
                              <p:par>
                                <p:cTn id="11" presetID="1" presetClass="mediacall" presetSubtype="0" fill="hold" nodeType="withEffect">
                                  <p:stCondLst>
                                    <p:cond delay="0"/>
                                  </p:stCondLst>
                                  <p:childTnLst>
                                    <p:cmd type="call" cmd="playFrom(0.0)">
                                      <p:cBhvr>
                                        <p:cTn id="12" dur="20000" fill="hold"/>
                                        <p:tgtEl>
                                          <p:spTgt spid="13"/>
                                        </p:tgtEl>
                                      </p:cBhvr>
                                    </p:cmd>
                                  </p:childTnLst>
                                </p:cTn>
                              </p:par>
                              <p:par>
                                <p:cTn id="13" presetID="1" presetClass="mediacall" presetSubtype="0" fill="hold" nodeType="withEffect">
                                  <p:stCondLst>
                                    <p:cond delay="0"/>
                                  </p:stCondLst>
                                  <p:childTnLst>
                                    <p:cmd type="call" cmd="playFrom(0.0)">
                                      <p:cBhvr>
                                        <p:cTn id="14" dur="20000" fill="hold"/>
                                        <p:tgtEl>
                                          <p:spTgt spid="14"/>
                                        </p:tgtEl>
                                      </p:cBhvr>
                                    </p:cmd>
                                  </p:childTnLst>
                                </p:cTn>
                              </p:par>
                              <p:par>
                                <p:cTn id="15" presetID="1" presetClass="mediacall" presetSubtype="0" fill="hold" nodeType="withEffect">
                                  <p:stCondLst>
                                    <p:cond delay="0"/>
                                  </p:stCondLst>
                                  <p:childTnLst>
                                    <p:cmd type="call" cmd="playFrom(0.0)">
                                      <p:cBhvr>
                                        <p:cTn id="16" dur="2000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9"/>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withEffect">
                                  <p:stCondLst>
                                    <p:cond delay="0"/>
                                  </p:stCondLst>
                                  <p:childTnLst>
                                    <p:cmd type="call" cmd="togglePause">
                                      <p:cBhvr>
                                        <p:cTn id="21" dur="1" fill="hold"/>
                                        <p:tgtEl>
                                          <p:spTgt spid="9"/>
                                        </p:tgtEl>
                                      </p:cBhvr>
                                    </p:cmd>
                                  </p:childTnLst>
                                </p:cTn>
                              </p:par>
                            </p:childTnLst>
                          </p:cTn>
                        </p:par>
                      </p:childTnLst>
                    </p:cTn>
                  </p:par>
                </p:childTnLst>
              </p:cTn>
              <p:nextCondLst>
                <p:cond evt="onClick" delay="0">
                  <p:tgtEl>
                    <p:spTgt spid="9"/>
                  </p:tgtEl>
                </p:cond>
              </p:nextCondLst>
            </p:seq>
            <p:seq concurrent="1" nextAc="seek">
              <p:cTn id="22" restart="whenNotActive" fill="hold" evtFilter="cancelBubble" nodeType="interactiveSeq">
                <p:stCondLst>
                  <p:cond evt="onClick" delay="0">
                    <p:tgtEl>
                      <p:spTgt spid="10"/>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withEffect">
                                  <p:stCondLst>
                                    <p:cond delay="0"/>
                                  </p:stCondLst>
                                  <p:childTnLst>
                                    <p:cmd type="call" cmd="togglePause">
                                      <p:cBhvr>
                                        <p:cTn id="26" dur="1" fill="hold"/>
                                        <p:tgtEl>
                                          <p:spTgt spid="10"/>
                                        </p:tgtEl>
                                      </p:cBhvr>
                                    </p:cmd>
                                  </p:childTnLst>
                                </p:cTn>
                              </p:par>
                            </p:childTnLst>
                          </p:cTn>
                        </p:par>
                      </p:childTnLst>
                    </p:cTn>
                  </p:par>
                </p:childTnLst>
              </p:cTn>
              <p:nextCondLst>
                <p:cond evt="onClick" delay="0">
                  <p:tgtEl>
                    <p:spTgt spid="10"/>
                  </p:tgtEl>
                </p:cond>
              </p:nextCondLst>
            </p:seq>
            <p:seq concurrent="1" nextAc="seek">
              <p:cTn id="27" restart="whenNotActive" fill="hold" evtFilter="cancelBubble" nodeType="interactiveSeq">
                <p:stCondLst>
                  <p:cond evt="onClick" delay="0">
                    <p:tgtEl>
                      <p:spTgt spid="12"/>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withEffect">
                                  <p:stCondLst>
                                    <p:cond delay="0"/>
                                  </p:stCondLst>
                                  <p:childTnLst>
                                    <p:cmd type="call" cmd="togglePause">
                                      <p:cBhvr>
                                        <p:cTn id="31" dur="1" fill="hold"/>
                                        <p:tgtEl>
                                          <p:spTgt spid="12"/>
                                        </p:tgtEl>
                                      </p:cBhvr>
                                    </p:cmd>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3"/>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withEffect">
                                  <p:stCondLst>
                                    <p:cond delay="0"/>
                                  </p:stCondLst>
                                  <p:childTnLst>
                                    <p:cmd type="call" cmd="togglePause">
                                      <p:cBhvr>
                                        <p:cTn id="36" dur="1" fill="hold"/>
                                        <p:tgtEl>
                                          <p:spTgt spid="13"/>
                                        </p:tgtEl>
                                      </p:cBhvr>
                                    </p:cmd>
                                  </p:childTnLst>
                                </p:cTn>
                              </p:par>
                            </p:childTnLst>
                          </p:cTn>
                        </p:par>
                      </p:childTnLst>
                    </p:cTn>
                  </p:par>
                </p:childTnLst>
              </p:cTn>
              <p:nextCondLst>
                <p:cond evt="onClick" delay="0">
                  <p:tgtEl>
                    <p:spTgt spid="13"/>
                  </p:tgtEl>
                </p:cond>
              </p:nextCondLst>
            </p:seq>
            <p:seq concurrent="1" nextAc="seek">
              <p:cTn id="37" restart="whenNotActive" fill="hold" evtFilter="cancelBubble" nodeType="interactiveSeq">
                <p:stCondLst>
                  <p:cond evt="onClick" delay="0">
                    <p:tgtEl>
                      <p:spTgt spid="14"/>
                    </p:tgtEl>
                  </p:cond>
                </p:stCondLst>
                <p:endSync evt="end" delay="0">
                  <p:rtn val="all"/>
                </p:endSync>
                <p:childTnLst>
                  <p:par>
                    <p:cTn id="38" fill="hold">
                      <p:stCondLst>
                        <p:cond delay="0"/>
                      </p:stCondLst>
                      <p:childTnLst>
                        <p:par>
                          <p:cTn id="39" fill="hold">
                            <p:stCondLst>
                              <p:cond delay="0"/>
                            </p:stCondLst>
                            <p:childTnLst>
                              <p:par>
                                <p:cTn id="40" presetID="2" presetClass="mediacall" presetSubtype="0" fill="hold" nodeType="withEffect">
                                  <p:stCondLst>
                                    <p:cond delay="0"/>
                                  </p:stCondLst>
                                  <p:childTnLst>
                                    <p:cmd type="call" cmd="togglePause">
                                      <p:cBhvr>
                                        <p:cTn id="41" dur="1" fill="hold"/>
                                        <p:tgtEl>
                                          <p:spTgt spid="14"/>
                                        </p:tgtEl>
                                      </p:cBhvr>
                                    </p:cmd>
                                  </p:childTnLst>
                                </p:cTn>
                              </p:par>
                            </p:childTnLst>
                          </p:cTn>
                        </p:par>
                      </p:childTnLst>
                    </p:cTn>
                  </p:par>
                </p:childTnLst>
              </p:cTn>
              <p:nextCondLst>
                <p:cond evt="onClick" delay="0">
                  <p:tgtEl>
                    <p:spTgt spid="14"/>
                  </p:tgtEl>
                </p:cond>
              </p:nextCondLst>
            </p:seq>
            <p:seq concurrent="1" nextAc="seek">
              <p:cTn id="42" restart="whenNotActive" fill="hold" evtFilter="cancelBubble" nodeType="interactiveSeq">
                <p:stCondLst>
                  <p:cond evt="onClick" delay="0">
                    <p:tgtEl>
                      <p:spTgt spid="15"/>
                    </p:tgtEl>
                  </p:cond>
                </p:stCondLst>
                <p:endSync evt="end" delay="0">
                  <p:rtn val="all"/>
                </p:endSync>
                <p:childTnLst>
                  <p:par>
                    <p:cTn id="43" fill="hold">
                      <p:stCondLst>
                        <p:cond delay="0"/>
                      </p:stCondLst>
                      <p:childTnLst>
                        <p:par>
                          <p:cTn id="44" fill="hold">
                            <p:stCondLst>
                              <p:cond delay="0"/>
                            </p:stCondLst>
                            <p:childTnLst>
                              <p:par>
                                <p:cTn id="45" presetID="2" presetClass="mediacall" presetSubtype="0" fill="hold" nodeType="withEffect">
                                  <p:stCondLst>
                                    <p:cond delay="0"/>
                                  </p:stCondLst>
                                  <p:childTnLst>
                                    <p:cmd type="call" cmd="togglePause">
                                      <p:cBhvr>
                                        <p:cTn id="46" dur="1" fill="hold"/>
                                        <p:tgtEl>
                                          <p:spTgt spid="15"/>
                                        </p:tgtEl>
                                      </p:cBhvr>
                                    </p:cmd>
                                  </p:childTnLst>
                                </p:cTn>
                              </p:par>
                            </p:childTnLst>
                          </p:cTn>
                        </p:par>
                      </p:childTnLst>
                    </p:cTn>
                  </p:par>
                </p:childTnLst>
              </p:cTn>
              <p:nextCondLst>
                <p:cond evt="onClick" delay="0">
                  <p:tgtEl>
                    <p:spTgt spid="15"/>
                  </p:tgtEl>
                </p:cond>
              </p:nextCondLst>
            </p:seq>
            <p:video>
              <p:cMediaNode vol="80000">
                <p:cTn id="47" fill="hold" display="0">
                  <p:stCondLst>
                    <p:cond delay="indefinite"/>
                  </p:stCondLst>
                </p:cTn>
                <p:tgtEl>
                  <p:spTgt spid="9"/>
                </p:tgtEl>
              </p:cMediaNode>
            </p:video>
            <p:video>
              <p:cMediaNode vol="80000">
                <p:cTn id="48" fill="hold" display="0">
                  <p:stCondLst>
                    <p:cond delay="indefinite"/>
                  </p:stCondLst>
                </p:cTn>
                <p:tgtEl>
                  <p:spTgt spid="10"/>
                </p:tgtEl>
              </p:cMediaNode>
            </p:video>
            <p:video>
              <p:cMediaNode vol="80000">
                <p:cTn id="49" fill="hold" display="0">
                  <p:stCondLst>
                    <p:cond delay="indefinite"/>
                  </p:stCondLst>
                </p:cTn>
                <p:tgtEl>
                  <p:spTgt spid="12"/>
                </p:tgtEl>
              </p:cMediaNode>
            </p:video>
            <p:video>
              <p:cMediaNode vol="80000">
                <p:cTn id="50" fill="hold" display="0">
                  <p:stCondLst>
                    <p:cond delay="indefinite"/>
                  </p:stCondLst>
                </p:cTn>
                <p:tgtEl>
                  <p:spTgt spid="13"/>
                </p:tgtEl>
              </p:cMediaNode>
            </p:video>
            <p:video>
              <p:cMediaNode vol="80000">
                <p:cTn id="51" fill="hold" display="0">
                  <p:stCondLst>
                    <p:cond delay="indefinite"/>
                  </p:stCondLst>
                </p:cTn>
                <p:tgtEl>
                  <p:spTgt spid="14"/>
                </p:tgtEl>
              </p:cMediaNode>
            </p:video>
            <p:video>
              <p:cMediaNode vol="80000">
                <p:cTn id="52" fill="hold" display="0">
                  <p:stCondLst>
                    <p:cond delay="indefinite"/>
                  </p:stCondLst>
                </p:cTn>
                <p:tgtEl>
                  <p:spTgt spid="15"/>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812D9958-92EB-4F69-883F-2F166B07B0C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6266"/>
          <a:stretch/>
        </p:blipFill>
        <p:spPr>
          <a:xfrm>
            <a:off x="11508034" y="358064"/>
            <a:ext cx="683966" cy="720000"/>
          </a:xfrm>
          <a:prstGeom prst="rect">
            <a:avLst/>
          </a:prstGeom>
        </p:spPr>
      </p:pic>
      <mc:AlternateContent xmlns:mc="http://schemas.openxmlformats.org/markup-compatibility/2006" xmlns:a14="http://schemas.microsoft.com/office/drawing/2010/main">
        <mc:Choice Requires="a14">
          <p:sp>
            <p:nvSpPr>
              <p:cNvPr id="3" name="Rettangolo 2">
                <a:extLst>
                  <a:ext uri="{FF2B5EF4-FFF2-40B4-BE49-F238E27FC236}">
                    <a16:creationId xmlns:a16="http://schemas.microsoft.com/office/drawing/2014/main" id="{742DD7DC-8D5B-44A8-B134-29650D7C4709}"/>
                  </a:ext>
                </a:extLst>
              </p:cNvPr>
              <p:cNvSpPr/>
              <p:nvPr/>
            </p:nvSpPr>
            <p:spPr>
              <a:xfrm>
                <a:off x="67186" y="541093"/>
                <a:ext cx="5313859" cy="353943"/>
              </a:xfrm>
              <a:prstGeom prst="rect">
                <a:avLst/>
              </a:prstGeom>
            </p:spPr>
            <p:txBody>
              <a:bodyPr wrap="square">
                <a:spAutoFit/>
              </a:bodyPr>
              <a:lstStyle/>
              <a:p>
                <a:pPr eaLnBrk="0" fontAlgn="base" hangingPunct="0">
                  <a:spcBef>
                    <a:spcPct val="0"/>
                  </a:spcBef>
                  <a:spcAft>
                    <a:spcPct val="0"/>
                  </a:spcAft>
                </a:pPr>
                <a:r>
                  <a:rPr lang="it-IT" sz="1700" b="1" dirty="0">
                    <a:solidFill>
                      <a:srgbClr val="287A51"/>
                    </a:solidFill>
                    <a:latin typeface="Arial" panose="020B0604020202020204"/>
                    <a:ea typeface="MS PGothic" charset="-128"/>
                  </a:rPr>
                  <a:t>Trying alternative </a:t>
                </a:r>
                <a14:m>
                  <m:oMath xmlns:m="http://schemas.openxmlformats.org/officeDocument/2006/math">
                    <m:r>
                      <a:rPr lang="it-IT" sz="1700" b="1" i="1" dirty="0">
                        <a:solidFill>
                          <a:srgbClr val="287A51"/>
                        </a:solidFill>
                        <a:latin typeface="Cambria Math" panose="02040503050406030204" pitchFamily="18" charset="0"/>
                      </a:rPr>
                      <m:t>𝑬𝑻</m:t>
                    </m:r>
                  </m:oMath>
                </a14:m>
                <a:r>
                  <a:rPr lang="it-IT" sz="1700" b="1" dirty="0">
                    <a:solidFill>
                      <a:srgbClr val="287A51"/>
                    </a:solidFill>
                    <a:latin typeface="Arial" panose="020B0604020202020204"/>
                    <a:ea typeface="MS PGothic" charset="-128"/>
                  </a:rPr>
                  <a:t> </a:t>
                </a:r>
                <a:r>
                  <a:rPr lang="it-IT" sz="1700" b="1" dirty="0" err="1">
                    <a:solidFill>
                      <a:srgbClr val="287A51"/>
                    </a:solidFill>
                    <a:latin typeface="Arial" panose="020B0604020202020204"/>
                    <a:ea typeface="MS PGothic" charset="-128"/>
                  </a:rPr>
                  <a:t>sources</a:t>
                </a:r>
                <a:r>
                  <a:rPr lang="it-IT" sz="1700" b="1" dirty="0">
                    <a:solidFill>
                      <a:srgbClr val="287A51"/>
                    </a:solidFill>
                    <a:latin typeface="Arial" panose="020B0604020202020204"/>
                    <a:ea typeface="MS PGothic" charset="-128"/>
                  </a:rPr>
                  <a:t> – </a:t>
                </a:r>
                <a:r>
                  <a:rPr lang="it-IT" sz="1700" b="1" dirty="0" err="1">
                    <a:solidFill>
                      <a:srgbClr val="287A51"/>
                    </a:solidFill>
                    <a:latin typeface="Arial" panose="020B0604020202020204"/>
                    <a:ea typeface="MS PGothic" charset="-128"/>
                  </a:rPr>
                  <a:t>ongoing</a:t>
                </a:r>
                <a:r>
                  <a:rPr lang="it-IT" sz="1700" b="1" dirty="0">
                    <a:solidFill>
                      <a:srgbClr val="287A51"/>
                    </a:solidFill>
                    <a:latin typeface="Arial" panose="020B0604020202020204"/>
                    <a:ea typeface="MS PGothic" charset="-128"/>
                  </a:rPr>
                  <a:t> activity:</a:t>
                </a:r>
              </a:p>
            </p:txBody>
          </p:sp>
        </mc:Choice>
        <mc:Fallback xmlns="">
          <p:sp>
            <p:nvSpPr>
              <p:cNvPr id="3" name="Rettangolo 2">
                <a:extLst>
                  <a:ext uri="{FF2B5EF4-FFF2-40B4-BE49-F238E27FC236}">
                    <a16:creationId xmlns:a16="http://schemas.microsoft.com/office/drawing/2014/main" id="{742DD7DC-8D5B-44A8-B134-29650D7C4709}"/>
                  </a:ext>
                </a:extLst>
              </p:cNvPr>
              <p:cNvSpPr>
                <a:spLocks noRot="1" noChangeAspect="1" noMove="1" noResize="1" noEditPoints="1" noAdjustHandles="1" noChangeArrowheads="1" noChangeShapeType="1" noTextEdit="1"/>
              </p:cNvSpPr>
              <p:nvPr/>
            </p:nvSpPr>
            <p:spPr>
              <a:xfrm>
                <a:off x="67186" y="541093"/>
                <a:ext cx="5313859" cy="353943"/>
              </a:xfrm>
              <a:prstGeom prst="rect">
                <a:avLst/>
              </a:prstGeom>
              <a:blipFill>
                <a:blip r:embed="rId16"/>
                <a:stretch>
                  <a:fillRect l="-688" t="-6897" b="-22414"/>
                </a:stretch>
              </a:blipFill>
            </p:spPr>
            <p:txBody>
              <a:bodyPr/>
              <a:lstStyle/>
              <a:p>
                <a:r>
                  <a:rPr lang="en-GB">
                    <a:noFill/>
                  </a:rPr>
                  <a:t> </a:t>
                </a:r>
              </a:p>
            </p:txBody>
          </p:sp>
        </mc:Fallback>
      </mc:AlternateContent>
      <p:sp>
        <p:nvSpPr>
          <p:cNvPr id="4" name="Rettangolo 3">
            <a:extLst>
              <a:ext uri="{FF2B5EF4-FFF2-40B4-BE49-F238E27FC236}">
                <a16:creationId xmlns:a16="http://schemas.microsoft.com/office/drawing/2014/main" id="{115446F3-74EB-4637-BB95-0A4BDB03E0CD}"/>
              </a:ext>
            </a:extLst>
          </p:cNvPr>
          <p:cNvSpPr/>
          <p:nvPr/>
        </p:nvSpPr>
        <p:spPr>
          <a:xfrm>
            <a:off x="0" y="6624778"/>
            <a:ext cx="12192000" cy="233222"/>
          </a:xfrm>
          <a:prstGeom prst="rect">
            <a:avLst/>
          </a:prstGeom>
          <a:solidFill>
            <a:schemeClr val="bg1">
              <a:lumMod val="9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ttangolo 4">
            <a:extLst>
              <a:ext uri="{FF2B5EF4-FFF2-40B4-BE49-F238E27FC236}">
                <a16:creationId xmlns:a16="http://schemas.microsoft.com/office/drawing/2014/main" id="{A75A9DCB-8D70-4CEF-A14F-91255336A713}"/>
              </a:ext>
            </a:extLst>
          </p:cNvPr>
          <p:cNvSpPr/>
          <p:nvPr/>
        </p:nvSpPr>
        <p:spPr>
          <a:xfrm>
            <a:off x="0" y="6602889"/>
            <a:ext cx="6277937" cy="276999"/>
          </a:xfrm>
          <a:prstGeom prst="rect">
            <a:avLst/>
          </a:prstGeom>
        </p:spPr>
        <p:txBody>
          <a:bodyPr wrap="none">
            <a:spAutoFit/>
          </a:bodyPr>
          <a:lstStyle/>
          <a:p>
            <a:pPr eaLnBrk="0" fontAlgn="base" hangingPunct="0">
              <a:spcBef>
                <a:spcPct val="0"/>
              </a:spcBef>
              <a:spcAft>
                <a:spcPct val="0"/>
              </a:spcAft>
            </a:pPr>
            <a:r>
              <a:rPr lang="it-IT" sz="1200" i="1">
                <a:solidFill>
                  <a:srgbClr val="287A51"/>
                </a:solidFill>
                <a:latin typeface="Arial" panose="020B0604020202020204"/>
                <a:ea typeface="MS PGothic" charset="-128"/>
              </a:rPr>
              <a:t>Irrigation Estimates from Remote Sensing Soil Moisture: A District-Scale Analysis in Spain</a:t>
            </a:r>
            <a:endParaRPr lang="en-GB" sz="1200" i="1" dirty="0">
              <a:solidFill>
                <a:srgbClr val="287A51"/>
              </a:solidFill>
              <a:latin typeface="Arial" panose="020B0604020202020204"/>
              <a:ea typeface="MS PGothic" charset="-128"/>
            </a:endParaRPr>
          </a:p>
        </p:txBody>
      </p:sp>
      <p:pic>
        <p:nvPicPr>
          <p:cNvPr id="13" name="Immagine 12">
            <a:extLst>
              <a:ext uri="{FF2B5EF4-FFF2-40B4-BE49-F238E27FC236}">
                <a16:creationId xmlns:a16="http://schemas.microsoft.com/office/drawing/2014/main" id="{3AA4247A-3EB5-40FC-82DD-43D53E07A847}"/>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204994" y="1533137"/>
            <a:ext cx="5760000" cy="2429793"/>
          </a:xfrm>
          <a:prstGeom prst="rect">
            <a:avLst/>
          </a:prstGeom>
        </p:spPr>
      </p:pic>
      <p:pic>
        <p:nvPicPr>
          <p:cNvPr id="15" name="Immagine 14">
            <a:extLst>
              <a:ext uri="{FF2B5EF4-FFF2-40B4-BE49-F238E27FC236}">
                <a16:creationId xmlns:a16="http://schemas.microsoft.com/office/drawing/2014/main" id="{625CA65F-3664-4F1B-86F3-780636EB910C}"/>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204994" y="3984818"/>
            <a:ext cx="5760000" cy="2420000"/>
          </a:xfrm>
          <a:prstGeom prst="rect">
            <a:avLst/>
          </a:prstGeom>
        </p:spPr>
      </p:pic>
      <mc:AlternateContent xmlns:mc="http://schemas.openxmlformats.org/markup-compatibility/2006" xmlns:a14="http://schemas.microsoft.com/office/drawing/2010/main">
        <mc:Choice Requires="a14">
          <p:sp>
            <p:nvSpPr>
              <p:cNvPr id="17" name="Rettangolo 16">
                <a:extLst>
                  <a:ext uri="{FF2B5EF4-FFF2-40B4-BE49-F238E27FC236}">
                    <a16:creationId xmlns:a16="http://schemas.microsoft.com/office/drawing/2014/main" id="{932D8E2E-69E6-455E-8A66-EDEB2F940E65}"/>
                  </a:ext>
                </a:extLst>
              </p:cNvPr>
              <p:cNvSpPr/>
              <p:nvPr/>
            </p:nvSpPr>
            <p:spPr>
              <a:xfrm>
                <a:off x="67186" y="1114996"/>
                <a:ext cx="5919821" cy="3323987"/>
              </a:xfrm>
              <a:prstGeom prst="rect">
                <a:avLst/>
              </a:prstGeom>
            </p:spPr>
            <p:txBody>
              <a:bodyPr wrap="square">
                <a:spAutoFit/>
              </a:bodyPr>
              <a:lstStyle/>
              <a:p>
                <a:pPr algn="just"/>
                <a:r>
                  <a:rPr lang="it-IT" sz="1500">
                    <a:solidFill>
                      <a:srgbClr val="287A51"/>
                    </a:solidFill>
                    <a:latin typeface="Arial" panose="020B0604020202020204"/>
                    <a:ea typeface="Trebuchet MS"/>
                    <a:cs typeface="Trebuchet MS"/>
                    <a:sym typeface="Trebuchet MS"/>
                  </a:rPr>
                  <a:t>Preliminary results:</a:t>
                </a:r>
              </a:p>
              <a:p>
                <a:pPr algn="just"/>
                <a:endParaRPr lang="it-IT" sz="1500">
                  <a:solidFill>
                    <a:srgbClr val="287A51"/>
                  </a:solidFill>
                  <a:latin typeface="Arial" panose="020B0604020202020204"/>
                  <a:sym typeface="Trebuchet MS"/>
                </a:endParaRPr>
              </a:p>
              <a:p>
                <a:pPr marL="285750" indent="-285750" algn="just">
                  <a:buFont typeface="Arial" panose="020B0604020202020204" pitchFamily="34" charset="0"/>
                  <a:buChar char="•"/>
                </a:pPr>
                <a:r>
                  <a:rPr lang="it-IT" sz="1500">
                    <a:solidFill>
                      <a:schemeClr val="tx1"/>
                    </a:solidFill>
                    <a:latin typeface="Arial" panose="020B0604020202020204" pitchFamily="34" charset="0"/>
                    <a:cs typeface="Arial" panose="020B0604020202020204" pitchFamily="34" charset="0"/>
                    <a:sym typeface="Trebuchet MS"/>
                  </a:rPr>
                  <a:t>The use of </a:t>
                </a:r>
                <a14:m>
                  <m:oMath xmlns:m="http://schemas.openxmlformats.org/officeDocument/2006/math">
                    <m:sSub>
                      <m:sSubPr>
                        <m:ctrlPr>
                          <a:rPr lang="it-IT" sz="1500" i="1">
                            <a:solidFill>
                              <a:schemeClr val="tx1"/>
                            </a:solidFill>
                            <a:latin typeface="Cambria Math" panose="02040503050406030204" pitchFamily="18" charset="0"/>
                          </a:rPr>
                        </m:ctrlPr>
                      </m:sSubPr>
                      <m:e>
                        <m:r>
                          <a:rPr lang="it-IT" sz="1500" i="1">
                            <a:solidFill>
                              <a:schemeClr val="tx1"/>
                            </a:solidFill>
                            <a:latin typeface="Cambria Math" panose="02040503050406030204" pitchFamily="18" charset="0"/>
                          </a:rPr>
                          <m:t>𝐸𝑇</m:t>
                        </m:r>
                      </m:e>
                      <m:sub>
                        <m:r>
                          <a:rPr lang="it-IT" sz="1500" i="1">
                            <a:solidFill>
                              <a:schemeClr val="tx1"/>
                            </a:solidFill>
                            <a:latin typeface="Cambria Math" panose="02040503050406030204" pitchFamily="18" charset="0"/>
                          </a:rPr>
                          <m:t>0</m:t>
                        </m:r>
                      </m:sub>
                    </m:sSub>
                    <m:d>
                      <m:dPr>
                        <m:ctrlPr>
                          <a:rPr lang="it-IT" sz="1500" i="1">
                            <a:solidFill>
                              <a:schemeClr val="tx1"/>
                            </a:solidFill>
                            <a:latin typeface="Cambria Math" panose="02040503050406030204" pitchFamily="18" charset="0"/>
                          </a:rPr>
                        </m:ctrlPr>
                      </m:dPr>
                      <m:e>
                        <m:r>
                          <a:rPr lang="it-IT" sz="1500" i="1">
                            <a:solidFill>
                              <a:schemeClr val="tx1"/>
                            </a:solidFill>
                            <a:latin typeface="Cambria Math" panose="02040503050406030204" pitchFamily="18" charset="0"/>
                          </a:rPr>
                          <m:t>𝑡</m:t>
                        </m:r>
                      </m:e>
                    </m:d>
                  </m:oMath>
                </a14:m>
                <a:r>
                  <a:rPr lang="en-GB" sz="1500">
                    <a:solidFill>
                      <a:schemeClr val="tx1"/>
                    </a:solidFill>
                    <a:latin typeface="Arial" panose="020B0604020202020204" pitchFamily="34" charset="0"/>
                    <a:cs typeface="Arial" panose="020B0604020202020204" pitchFamily="34" charset="0"/>
                  </a:rPr>
                  <a:t> from MODIS in the FAO 56 approach produces overestimates;</a:t>
                </a:r>
              </a:p>
              <a:p>
                <a:pPr marL="285750" indent="-285750" algn="just">
                  <a:buFont typeface="Arial" panose="020B0604020202020204" pitchFamily="34" charset="0"/>
                  <a:buChar char="•"/>
                </a:pPr>
                <a:endParaRPr lang="it-IT" sz="1500">
                  <a:solidFill>
                    <a:schemeClr val="tx1"/>
                  </a:solidFill>
                  <a:latin typeface="Arial" panose="020B0604020202020204" pitchFamily="34" charset="0"/>
                  <a:cs typeface="Arial" panose="020B0604020202020204" pitchFamily="34" charset="0"/>
                </a:endParaRPr>
              </a:p>
              <a:p>
                <a:pPr marL="285750" lvl="0" indent="-285750" eaLnBrk="0" fontAlgn="base" hangingPunct="0">
                  <a:spcBef>
                    <a:spcPct val="0"/>
                  </a:spcBef>
                  <a:spcAft>
                    <a:spcPct val="0"/>
                  </a:spcAft>
                  <a:buFont typeface="Arial" panose="020B0604020202020204" pitchFamily="34" charset="0"/>
                  <a:buChar char="•"/>
                  <a:defRPr/>
                </a:pPr>
                <a:r>
                  <a:rPr lang="it-IT" sz="1500">
                    <a:solidFill>
                      <a:schemeClr val="tx1"/>
                    </a:solidFill>
                    <a:latin typeface="Arial" panose="020B0604020202020204" pitchFamily="34" charset="0"/>
                    <a:cs typeface="Arial" panose="020B0604020202020204" pitchFamily="34" charset="0"/>
                  </a:rPr>
                  <a:t>T</a:t>
                </a:r>
                <a:r>
                  <a:rPr lang="en-GB" sz="1500">
                    <a:solidFill>
                      <a:schemeClr val="tx1"/>
                    </a:solidFill>
                    <a:latin typeface="Arial" panose="020B0604020202020204" pitchFamily="34" charset="0"/>
                    <a:cs typeface="Arial" panose="020B0604020202020204" pitchFamily="34" charset="0"/>
                  </a:rPr>
                  <a:t>he approach </a:t>
                </a:r>
                <a14:m>
                  <m:oMath xmlns:m="http://schemas.openxmlformats.org/officeDocument/2006/math">
                    <m:r>
                      <a:rPr lang="it-IT" sz="1500" i="1">
                        <a:solidFill>
                          <a:schemeClr val="tx1"/>
                        </a:solidFill>
                        <a:latin typeface="Cambria Math" panose="02040503050406030204" pitchFamily="18" charset="0"/>
                      </a:rPr>
                      <m:t>𝑒</m:t>
                    </m:r>
                    <m:d>
                      <m:dPr>
                        <m:ctrlPr>
                          <a:rPr lang="it-IT" sz="1500" i="1">
                            <a:solidFill>
                              <a:schemeClr val="tx1"/>
                            </a:solidFill>
                            <a:latin typeface="Cambria Math" panose="02040503050406030204" pitchFamily="18" charset="0"/>
                          </a:rPr>
                        </m:ctrlPr>
                      </m:dPr>
                      <m:e>
                        <m:r>
                          <a:rPr lang="it-IT" sz="1500" i="1">
                            <a:solidFill>
                              <a:schemeClr val="tx1"/>
                            </a:solidFill>
                            <a:latin typeface="Cambria Math" panose="02040503050406030204" pitchFamily="18" charset="0"/>
                          </a:rPr>
                          <m:t>𝑡</m:t>
                        </m:r>
                      </m:e>
                    </m:d>
                    <m:r>
                      <a:rPr lang="it-IT" sz="1500" i="1">
                        <a:solidFill>
                          <a:schemeClr val="tx1"/>
                        </a:solidFill>
                        <a:latin typeface="Cambria Math" panose="02040503050406030204" pitchFamily="18" charset="0"/>
                      </a:rPr>
                      <m:t>=</m:t>
                    </m:r>
                    <m:sSub>
                      <m:sSubPr>
                        <m:ctrlPr>
                          <a:rPr lang="it-IT" sz="1500" i="1">
                            <a:solidFill>
                              <a:schemeClr val="tx1"/>
                            </a:solidFill>
                            <a:latin typeface="Cambria Math" panose="02040503050406030204" pitchFamily="18" charset="0"/>
                          </a:rPr>
                        </m:ctrlPr>
                      </m:sSubPr>
                      <m:e>
                        <m:r>
                          <a:rPr lang="it-IT" sz="1500" i="1">
                            <a:solidFill>
                              <a:schemeClr val="tx1"/>
                            </a:solidFill>
                            <a:latin typeface="Cambria Math" panose="02040503050406030204" pitchFamily="18" charset="0"/>
                          </a:rPr>
                          <m:t>𝐸𝑇</m:t>
                        </m:r>
                      </m:e>
                      <m:sub>
                        <m:r>
                          <a:rPr lang="it-IT" sz="1500" i="1">
                            <a:solidFill>
                              <a:schemeClr val="tx1"/>
                            </a:solidFill>
                            <a:latin typeface="Cambria Math" panose="02040503050406030204" pitchFamily="18" charset="0"/>
                          </a:rPr>
                          <m:t>0</m:t>
                        </m:r>
                      </m:sub>
                    </m:sSub>
                    <m:d>
                      <m:dPr>
                        <m:ctrlPr>
                          <a:rPr lang="it-IT" sz="1500" i="1">
                            <a:solidFill>
                              <a:schemeClr val="tx1"/>
                            </a:solidFill>
                            <a:latin typeface="Cambria Math" panose="02040503050406030204" pitchFamily="18" charset="0"/>
                          </a:rPr>
                        </m:ctrlPr>
                      </m:dPr>
                      <m:e>
                        <m:r>
                          <a:rPr lang="it-IT" sz="1500" i="1">
                            <a:solidFill>
                              <a:schemeClr val="tx1"/>
                            </a:solidFill>
                            <a:latin typeface="Cambria Math" panose="02040503050406030204" pitchFamily="18" charset="0"/>
                          </a:rPr>
                          <m:t>𝑡</m:t>
                        </m:r>
                      </m:e>
                    </m:d>
                    <m:r>
                      <a:rPr lang="it-IT" sz="1500" i="1">
                        <a:solidFill>
                          <a:schemeClr val="tx1"/>
                        </a:solidFill>
                        <a:latin typeface="Cambria Math" panose="02040503050406030204" pitchFamily="18" charset="0"/>
                      </a:rPr>
                      <m:t>𝑆</m:t>
                    </m:r>
                    <m:r>
                      <a:rPr lang="it-IT" sz="1500" i="1">
                        <a:solidFill>
                          <a:schemeClr val="tx1"/>
                        </a:solidFill>
                        <a:latin typeface="Cambria Math" panose="02040503050406030204" pitchFamily="18" charset="0"/>
                      </a:rPr>
                      <m:t>(</m:t>
                    </m:r>
                    <m:r>
                      <a:rPr lang="it-IT" sz="1500" i="1">
                        <a:solidFill>
                          <a:schemeClr val="tx1"/>
                        </a:solidFill>
                        <a:latin typeface="Cambria Math" panose="02040503050406030204" pitchFamily="18" charset="0"/>
                      </a:rPr>
                      <m:t>𝑡</m:t>
                    </m:r>
                    <m:r>
                      <a:rPr lang="it-IT" sz="1500" i="1">
                        <a:solidFill>
                          <a:schemeClr val="tx1"/>
                        </a:solidFill>
                        <a:latin typeface="Cambria Math" panose="02040503050406030204" pitchFamily="18" charset="0"/>
                      </a:rPr>
                      <m:t>)</m:t>
                    </m:r>
                  </m:oMath>
                </a14:m>
                <a:r>
                  <a:rPr lang="it-IT" sz="1500" dirty="0">
                    <a:solidFill>
                      <a:schemeClr val="tx1"/>
                    </a:solidFill>
                    <a:latin typeface="Arial" panose="020B0604020202020204" pitchFamily="34" charset="0"/>
                    <a:ea typeface="MS PGothic" charset="-128"/>
                    <a:cs typeface="Arial" panose="020B0604020202020204" pitchFamily="34" charset="0"/>
                  </a:rPr>
                  <a:t> </a:t>
                </a:r>
                <a:r>
                  <a:rPr lang="it-IT" sz="1500">
                    <a:solidFill>
                      <a:schemeClr val="tx1"/>
                    </a:solidFill>
                    <a:latin typeface="Arial" panose="020B0604020202020204" pitchFamily="34" charset="0"/>
                    <a:ea typeface="MS PGothic" charset="-128"/>
                    <a:cs typeface="Arial" panose="020B0604020202020204" pitchFamily="34" charset="0"/>
                  </a:rPr>
                  <a:t>determines underestimates;</a:t>
                </a:r>
              </a:p>
              <a:p>
                <a:pPr marL="285750" lvl="0" indent="-285750" eaLnBrk="0" fontAlgn="base" hangingPunct="0">
                  <a:spcBef>
                    <a:spcPct val="0"/>
                  </a:spcBef>
                  <a:spcAft>
                    <a:spcPct val="0"/>
                  </a:spcAft>
                  <a:buFont typeface="Arial" panose="020B0604020202020204" pitchFamily="34" charset="0"/>
                  <a:buChar char="•"/>
                  <a:defRPr/>
                </a:pPr>
                <a:endParaRPr lang="it-IT" sz="1500">
                  <a:solidFill>
                    <a:schemeClr val="tx1"/>
                  </a:solidFill>
                  <a:latin typeface="Arial" panose="020B0604020202020204" pitchFamily="34" charset="0"/>
                  <a:ea typeface="MS PGothic" charset="-128"/>
                  <a:cs typeface="Arial" panose="020B0604020202020204" pitchFamily="34" charset="0"/>
                </a:endParaRPr>
              </a:p>
              <a:p>
                <a:pPr marL="285750" lvl="0" indent="-285750" algn="just" eaLnBrk="0" fontAlgn="base" hangingPunct="0">
                  <a:spcBef>
                    <a:spcPct val="0"/>
                  </a:spcBef>
                  <a:spcAft>
                    <a:spcPct val="0"/>
                  </a:spcAft>
                  <a:buFont typeface="Arial" panose="020B0604020202020204" pitchFamily="34" charset="0"/>
                  <a:buChar char="•"/>
                  <a:defRPr/>
                </a:pPr>
                <a:r>
                  <a:rPr lang="it-IT" sz="1500">
                    <a:solidFill>
                      <a:schemeClr val="tx1"/>
                    </a:solidFill>
                    <a:latin typeface="Arial" panose="020B0604020202020204" pitchFamily="34" charset="0"/>
                    <a:ea typeface="MS PGothic" charset="-128"/>
                    <a:cs typeface="Arial" panose="020B0604020202020204" pitchFamily="34" charset="0"/>
                  </a:rPr>
                  <a:t>The simulation exploiting actual evapotranspiration, </a:t>
                </a:r>
                <a14:m>
                  <m:oMath xmlns:m="http://schemas.openxmlformats.org/officeDocument/2006/math">
                    <m:r>
                      <a:rPr lang="it-IT" sz="1500" i="1">
                        <a:solidFill>
                          <a:schemeClr val="tx1"/>
                        </a:solidFill>
                        <a:latin typeface="Cambria Math" panose="02040503050406030204" pitchFamily="18" charset="0"/>
                      </a:rPr>
                      <m:t>𝑒</m:t>
                    </m:r>
                    <m:d>
                      <m:dPr>
                        <m:ctrlPr>
                          <a:rPr lang="it-IT" sz="1500" i="1">
                            <a:solidFill>
                              <a:schemeClr val="tx1"/>
                            </a:solidFill>
                            <a:latin typeface="Cambria Math" panose="02040503050406030204" pitchFamily="18" charset="0"/>
                          </a:rPr>
                        </m:ctrlPr>
                      </m:dPr>
                      <m:e>
                        <m:r>
                          <a:rPr lang="it-IT" sz="1500" i="1">
                            <a:solidFill>
                              <a:schemeClr val="tx1"/>
                            </a:solidFill>
                            <a:latin typeface="Cambria Math" panose="02040503050406030204" pitchFamily="18" charset="0"/>
                          </a:rPr>
                          <m:t>𝑡</m:t>
                        </m:r>
                      </m:e>
                    </m:d>
                  </m:oMath>
                </a14:m>
                <a:r>
                  <a:rPr lang="it-IT" sz="1500">
                    <a:solidFill>
                      <a:schemeClr val="tx1"/>
                    </a:solidFill>
                    <a:latin typeface="Arial" panose="020B0604020202020204" pitchFamily="34" charset="0"/>
                    <a:ea typeface="MS PGothic" charset="-128"/>
                    <a:cs typeface="Arial" panose="020B0604020202020204" pitchFamily="34" charset="0"/>
                  </a:rPr>
                  <a:t>, from MODIS provides satisfactory results in reproducing the reference irrigation amounts at the district scale; it even overperforms the reference simulation over some districts. Nevertheless, the spatial distribution of the irrigation magnitudes is less reliable.</a:t>
                </a:r>
                <a:endParaRPr lang="it-IT" sz="1500" dirty="0">
                  <a:solidFill>
                    <a:schemeClr val="tx1"/>
                  </a:solidFill>
                  <a:latin typeface="Arial" panose="020B0604020202020204" pitchFamily="34" charset="0"/>
                  <a:ea typeface="MS PGothic" charset="-128"/>
                  <a:cs typeface="Arial" panose="020B0604020202020204" pitchFamily="34" charset="0"/>
                </a:endParaRPr>
              </a:p>
              <a:p>
                <a:pPr marL="285750" indent="-285750" algn="just">
                  <a:buFont typeface="Arial" panose="020B0604020202020204" pitchFamily="34" charset="0"/>
                  <a:buChar char="•"/>
                </a:pPr>
                <a:endParaRPr lang="en-GB" sz="1500"/>
              </a:p>
            </p:txBody>
          </p:sp>
        </mc:Choice>
        <mc:Fallback xmlns="">
          <p:sp>
            <p:nvSpPr>
              <p:cNvPr id="17" name="Rettangolo 16">
                <a:extLst>
                  <a:ext uri="{FF2B5EF4-FFF2-40B4-BE49-F238E27FC236}">
                    <a16:creationId xmlns:a16="http://schemas.microsoft.com/office/drawing/2014/main" id="{932D8E2E-69E6-455E-8A66-EDEB2F940E65}"/>
                  </a:ext>
                </a:extLst>
              </p:cNvPr>
              <p:cNvSpPr>
                <a:spLocks noRot="1" noChangeAspect="1" noMove="1" noResize="1" noEditPoints="1" noAdjustHandles="1" noChangeArrowheads="1" noChangeShapeType="1" noTextEdit="1"/>
              </p:cNvSpPr>
              <p:nvPr/>
            </p:nvSpPr>
            <p:spPr>
              <a:xfrm>
                <a:off x="67186" y="1114996"/>
                <a:ext cx="5919821" cy="3323987"/>
              </a:xfrm>
              <a:prstGeom prst="rect">
                <a:avLst/>
              </a:prstGeom>
              <a:blipFill>
                <a:blip r:embed="rId19"/>
                <a:stretch>
                  <a:fillRect l="-412" t="-367" r="-412"/>
                </a:stretch>
              </a:blipFill>
            </p:spPr>
            <p:txBody>
              <a:bodyPr/>
              <a:lstStyle/>
              <a:p>
                <a:r>
                  <a:rPr lang="en-GB">
                    <a:noFill/>
                  </a:rPr>
                  <a:t> </a:t>
                </a:r>
              </a:p>
            </p:txBody>
          </p:sp>
        </mc:Fallback>
      </mc:AlternateContent>
      <p:sp>
        <p:nvSpPr>
          <p:cNvPr id="18" name="Rettangolo 17">
            <a:extLst>
              <a:ext uri="{FF2B5EF4-FFF2-40B4-BE49-F238E27FC236}">
                <a16:creationId xmlns:a16="http://schemas.microsoft.com/office/drawing/2014/main" id="{F8FB9CFC-DC88-4FBF-A2CF-1B4A38A880ED}"/>
              </a:ext>
            </a:extLst>
          </p:cNvPr>
          <p:cNvSpPr/>
          <p:nvPr/>
        </p:nvSpPr>
        <p:spPr>
          <a:xfrm>
            <a:off x="11536259" y="6595194"/>
            <a:ext cx="627515" cy="292388"/>
          </a:xfrm>
          <a:prstGeom prst="rect">
            <a:avLst/>
          </a:prstGeom>
        </p:spPr>
        <p:txBody>
          <a:bodyPr wrap="square">
            <a:spAutoFit/>
          </a:bodyPr>
          <a:lstStyle/>
          <a:p>
            <a:r>
              <a:rPr lang="it-IT" sz="1300" b="1">
                <a:solidFill>
                  <a:srgbClr val="E7E8E3">
                    <a:lumMod val="10000"/>
                  </a:srgbClr>
                </a:solidFill>
                <a:latin typeface="Arial" panose="020B0604020202020204"/>
                <a:ea typeface="Trebuchet MS"/>
                <a:cs typeface="Trebuchet MS"/>
                <a:sym typeface="Trebuchet MS"/>
              </a:rPr>
              <a:t>11/12</a:t>
            </a:r>
            <a:endParaRPr lang="en-GB" sz="1300" b="1"/>
          </a:p>
        </p:txBody>
      </p:sp>
      <p:pic>
        <p:nvPicPr>
          <p:cNvPr id="11" name="Immagine 10">
            <a:extLst>
              <a:ext uri="{FF2B5EF4-FFF2-40B4-BE49-F238E27FC236}">
                <a16:creationId xmlns:a16="http://schemas.microsoft.com/office/drawing/2014/main" id="{C9ACF462-918E-495E-BA91-252423170530}"/>
              </a:ext>
            </a:extLst>
          </p:cNvPr>
          <p:cNvPicPr>
            <a:picLocks noChangeAspect="1"/>
          </p:cNvPicPr>
          <p:nvPr/>
        </p:nvPicPr>
        <p:blipFill rotWithShape="1">
          <a:blip r:embed="rId20">
            <a:extLst>
              <a:ext uri="{BEBA8EAE-BF5A-486C-A8C5-ECC9F3942E4B}">
                <a14:imgProps xmlns:a14="http://schemas.microsoft.com/office/drawing/2010/main">
                  <a14:imgLayer r:embed="rId21">
                    <a14:imgEffect>
                      <a14:sharpenSoften amount="25000"/>
                    </a14:imgEffect>
                  </a14:imgLayer>
                </a14:imgProps>
              </a:ext>
              <a:ext uri="{28A0092B-C50C-407E-A947-70E740481C1C}">
                <a14:useLocalDpi xmlns:a14="http://schemas.microsoft.com/office/drawing/2010/main" val="0"/>
              </a:ext>
            </a:extLst>
          </a:blip>
          <a:srcRect t="50000" r="15889" b="44116"/>
          <a:stretch/>
        </p:blipFill>
        <p:spPr>
          <a:xfrm>
            <a:off x="6423660" y="-12552"/>
            <a:ext cx="5768340" cy="403529"/>
          </a:xfrm>
          <a:prstGeom prst="rect">
            <a:avLst/>
          </a:prstGeom>
          <a:effectLst>
            <a:outerShdw blurRad="50800" dist="38100" dir="5400000" algn="t" rotWithShape="0">
              <a:prstClr val="black">
                <a:alpha val="40000"/>
              </a:prstClr>
            </a:outerShdw>
          </a:effectLst>
        </p:spPr>
      </p:pic>
      <p:pic>
        <p:nvPicPr>
          <p:cNvPr id="12" name="Immagine 11">
            <a:extLst>
              <a:ext uri="{FF2B5EF4-FFF2-40B4-BE49-F238E27FC236}">
                <a16:creationId xmlns:a16="http://schemas.microsoft.com/office/drawing/2014/main" id="{C1E8DF65-0606-4590-93C4-15FA1C449196}"/>
              </a:ext>
            </a:extLst>
          </p:cNvPr>
          <p:cNvPicPr>
            <a:picLocks noChangeAspect="1"/>
          </p:cNvPicPr>
          <p:nvPr/>
        </p:nvPicPr>
        <p:blipFill rotWithShape="1">
          <a:blip r:embed="rId22">
            <a:extLst>
              <a:ext uri="{BEBA8EAE-BF5A-486C-A8C5-ECC9F3942E4B}">
                <a14:imgProps xmlns:a14="http://schemas.microsoft.com/office/drawing/2010/main">
                  <a14:imgLayer r:embed="rId23">
                    <a14:imgEffect>
                      <a14:sharpenSoften amount="25000"/>
                    </a14:imgEffect>
                  </a14:imgLayer>
                </a14:imgProps>
              </a:ext>
              <a:ext uri="{28A0092B-C50C-407E-A947-70E740481C1C}">
                <a14:useLocalDpi xmlns:a14="http://schemas.microsoft.com/office/drawing/2010/main" val="0"/>
              </a:ext>
            </a:extLst>
          </a:blip>
          <a:srcRect/>
          <a:stretch/>
        </p:blipFill>
        <p:spPr>
          <a:xfrm>
            <a:off x="0" y="-12552"/>
            <a:ext cx="6423660" cy="40352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036872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35D995E3-E4E5-49B8-A87B-8C2D0C9370D8}"/>
              </a:ext>
            </a:extLst>
          </p:cNvPr>
          <p:cNvSpPr/>
          <p:nvPr/>
        </p:nvSpPr>
        <p:spPr>
          <a:xfrm>
            <a:off x="0" y="6624778"/>
            <a:ext cx="12192000" cy="233222"/>
          </a:xfrm>
          <a:prstGeom prst="rect">
            <a:avLst/>
          </a:prstGeom>
          <a:solidFill>
            <a:schemeClr val="bg1">
              <a:lumMod val="95000"/>
            </a:schemeClr>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ttangolo 3">
            <a:extLst>
              <a:ext uri="{FF2B5EF4-FFF2-40B4-BE49-F238E27FC236}">
                <a16:creationId xmlns:a16="http://schemas.microsoft.com/office/drawing/2014/main" id="{3FDDAED2-196B-4DA8-8CF7-763B59F88092}"/>
              </a:ext>
            </a:extLst>
          </p:cNvPr>
          <p:cNvSpPr/>
          <p:nvPr/>
        </p:nvSpPr>
        <p:spPr>
          <a:xfrm>
            <a:off x="0" y="6602889"/>
            <a:ext cx="6277937" cy="276999"/>
          </a:xfrm>
          <a:prstGeom prst="rect">
            <a:avLst/>
          </a:prstGeom>
        </p:spPr>
        <p:txBody>
          <a:bodyPr wrap="none">
            <a:spAutoFit/>
          </a:bodyPr>
          <a:lstStyle/>
          <a:p>
            <a:pPr eaLnBrk="0" fontAlgn="base" hangingPunct="0">
              <a:spcBef>
                <a:spcPct val="0"/>
              </a:spcBef>
              <a:spcAft>
                <a:spcPct val="0"/>
              </a:spcAft>
            </a:pPr>
            <a:r>
              <a:rPr lang="it-IT" sz="1200" i="1">
                <a:solidFill>
                  <a:srgbClr val="287A51"/>
                </a:solidFill>
                <a:latin typeface="Arial" panose="020B0604020202020204"/>
                <a:ea typeface="MS PGothic" charset="-128"/>
              </a:rPr>
              <a:t>Irrigation Estimates from Remote Sensing Soil Moisture: A District-Scale Analysis in Spain</a:t>
            </a:r>
            <a:endParaRPr lang="en-GB" sz="1200" i="1" dirty="0">
              <a:solidFill>
                <a:srgbClr val="287A51"/>
              </a:solidFill>
              <a:latin typeface="Arial" panose="020B0604020202020204"/>
              <a:ea typeface="MS PGothic" charset="-128"/>
            </a:endParaRPr>
          </a:p>
        </p:txBody>
      </p:sp>
      <p:sp>
        <p:nvSpPr>
          <p:cNvPr id="2" name="Rettangolo 1">
            <a:extLst>
              <a:ext uri="{FF2B5EF4-FFF2-40B4-BE49-F238E27FC236}">
                <a16:creationId xmlns:a16="http://schemas.microsoft.com/office/drawing/2014/main" id="{44380878-A8DE-46CB-8980-5320E33894A6}"/>
              </a:ext>
            </a:extLst>
          </p:cNvPr>
          <p:cNvSpPr/>
          <p:nvPr/>
        </p:nvSpPr>
        <p:spPr>
          <a:xfrm>
            <a:off x="142324" y="883092"/>
            <a:ext cx="11826156" cy="2862322"/>
          </a:xfrm>
          <a:prstGeom prst="rect">
            <a:avLst/>
          </a:prstGeom>
        </p:spPr>
        <p:txBody>
          <a:bodyPr wrap="square">
            <a:spAutoFit/>
          </a:bodyPr>
          <a:lstStyle/>
          <a:p>
            <a:pPr marL="171450" lvl="0" indent="-171450" algn="just">
              <a:buFont typeface="Arial" panose="020B0604020202020204" pitchFamily="34" charset="0"/>
              <a:buChar char="•"/>
            </a:pPr>
            <a:r>
              <a:rPr lang="it-IT" sz="1200">
                <a:solidFill>
                  <a:prstClr val="black"/>
                </a:solidFill>
                <a:latin typeface="Arial" panose="020B0604020202020204" pitchFamily="34" charset="0"/>
                <a:cs typeface="Arial" panose="020B0604020202020204" pitchFamily="34" charset="0"/>
              </a:rPr>
              <a:t>Allen, R.G., Periera, L.S., Raes, D., Smith, M., 1998. Crop Evapotranspiration: Guidelines for Computing Crop Requirements, Irrigation and Drainage Paper No. 56. FAO, Rome, Italy.</a:t>
            </a:r>
          </a:p>
          <a:p>
            <a:pPr marL="171450" lvl="0" indent="-171450" algn="just">
              <a:buFont typeface="Arial" panose="020B0604020202020204" pitchFamily="34" charset="0"/>
              <a:buChar char="•"/>
            </a:pPr>
            <a:r>
              <a:rPr lang="it-IT" sz="1200">
                <a:solidFill>
                  <a:prstClr val="black"/>
                </a:solidFill>
                <a:latin typeface="Arial" panose="020B0604020202020204" pitchFamily="34" charset="0"/>
                <a:cs typeface="Arial" panose="020B0604020202020204" pitchFamily="34" charset="0"/>
              </a:rPr>
              <a:t>Brocca, L., Tarpanelli, A., Filippucci, P., Dorigo, W., Zaussinger, F., Gruber, A., Fernández-Prieto, D., 2018. How much water is used for irrigation? A new approach exploiting coarse resolution satellite soil moisture products. Int. J. Earth Obs. Geoinformation, 73, 752-766.</a:t>
            </a:r>
          </a:p>
          <a:p>
            <a:pPr marL="171450" lvl="0" indent="-171450" algn="just">
              <a:buFont typeface="Arial" panose="020B0604020202020204" pitchFamily="34" charset="0"/>
              <a:buChar char="•"/>
            </a:pPr>
            <a:r>
              <a:rPr lang="it-IT" sz="1200">
                <a:solidFill>
                  <a:prstClr val="black"/>
                </a:solidFill>
                <a:latin typeface="Arial" panose="020B0604020202020204" pitchFamily="34" charset="0"/>
                <a:cs typeface="Arial" panose="020B0604020202020204" pitchFamily="34" charset="0"/>
              </a:rPr>
              <a:t>Dari, J., Brocca, L., Quintana-Seguí, P., Escorihuela, M.J., Stefan, V., Morbidelli, R., 2020. Exploiting high-resolution remote sensing soil moisture to estimate irrigation water amounts over a Mediterranean region. Remote Sens., 12, 2593.</a:t>
            </a:r>
          </a:p>
          <a:p>
            <a:pPr marL="171450" lvl="0" indent="-171450" algn="just">
              <a:buFont typeface="Arial" panose="020B0604020202020204" pitchFamily="34" charset="0"/>
              <a:buChar char="•"/>
            </a:pPr>
            <a:r>
              <a:rPr lang="it-IT" sz="1200">
                <a:solidFill>
                  <a:prstClr val="black"/>
                </a:solidFill>
                <a:latin typeface="Arial" panose="020B0604020202020204" pitchFamily="34" charset="0"/>
                <a:cs typeface="Arial" panose="020B0604020202020204" pitchFamily="34" charset="0"/>
              </a:rPr>
              <a:t>Dari, J., Quintana-Seguí, P., Escorihuela, M.J., Stefan, V., Brocca, L., Morbidelli, R., 2021. Detecting and mapping irrigated areas in a Mediterranean environment using remote sensing soil moisture and a land surface model. J. Hydrol., </a:t>
            </a:r>
            <a:r>
              <a:rPr lang="en-GB" sz="1200">
                <a:solidFill>
                  <a:prstClr val="black"/>
                </a:solidFill>
                <a:latin typeface="Arial" panose="020B0604020202020204" pitchFamily="34" charset="0"/>
                <a:cs typeface="Arial" panose="020B0604020202020204" pitchFamily="34" charset="0"/>
              </a:rPr>
              <a:t>596, 126129.</a:t>
            </a:r>
          </a:p>
          <a:p>
            <a:pPr marL="171450" lvl="0" indent="-171450" algn="just">
              <a:buFont typeface="Arial" panose="020B0604020202020204" pitchFamily="34" charset="0"/>
              <a:buChar char="•"/>
            </a:pPr>
            <a:r>
              <a:rPr lang="it-IT" sz="1200">
                <a:solidFill>
                  <a:prstClr val="black"/>
                </a:solidFill>
                <a:latin typeface="Arial" panose="020B0604020202020204" pitchFamily="34" charset="0"/>
                <a:cs typeface="Arial" panose="020B0604020202020204" pitchFamily="34" charset="0"/>
              </a:rPr>
              <a:t>Merlin, O., Walker, J. P., Chehbouni, A., Kerr, Y., 2008. Towards deterministic downscaling of SMOS soil moisture using MODIS derived soil evaporative efficiency. Remote Sens. Environ., 112, 3935–3946.</a:t>
            </a:r>
          </a:p>
          <a:p>
            <a:pPr marL="171450" lvl="0" indent="-171450" algn="just">
              <a:buFont typeface="Arial" panose="020B0604020202020204" pitchFamily="34" charset="0"/>
              <a:buChar char="•"/>
            </a:pPr>
            <a:r>
              <a:rPr lang="it-IT" sz="1200">
                <a:solidFill>
                  <a:prstClr val="black"/>
                </a:solidFill>
                <a:latin typeface="Arial" panose="020B0604020202020204" pitchFamily="34" charset="0"/>
                <a:cs typeface="Arial" panose="020B0604020202020204" pitchFamily="34" charset="0"/>
              </a:rPr>
              <a:t>Quintana-Seguí, P., Peral, C., Turco, M., Llasat, M.C., Martin, E., 2016. Meteorological analysis systems in North-East Spain: Validation of SAFRAN and SPAN. J. Environ. Inform., 27(2), 116-130.</a:t>
            </a:r>
          </a:p>
          <a:p>
            <a:pPr marL="171450" lvl="0" indent="-171450" algn="just">
              <a:buFont typeface="Arial" panose="020B0604020202020204" pitchFamily="34" charset="0"/>
              <a:buChar char="•"/>
            </a:pPr>
            <a:r>
              <a:rPr lang="it-IT" sz="1200">
                <a:solidFill>
                  <a:prstClr val="black"/>
                </a:solidFill>
                <a:latin typeface="Arial" panose="020B0604020202020204" pitchFamily="34" charset="0"/>
                <a:cs typeface="Arial" panose="020B0604020202020204" pitchFamily="34" charset="0"/>
              </a:rPr>
              <a:t>Siebert, S., Henrich, V., Frenken, K., Burke, J., 2013. Global Map of Irrigation Areas version 5. Rheinische Friedrich-Wilhelms-University, Bonn, Germany / Food and Agriculture Organization of the United Nations, Rome, Italy.</a:t>
            </a:r>
          </a:p>
          <a:p>
            <a:pPr marL="171450" lvl="0" indent="-171450" algn="just">
              <a:buFont typeface="Arial" panose="020B0604020202020204" pitchFamily="34" charset="0"/>
              <a:buChar char="•"/>
            </a:pPr>
            <a:endParaRPr lang="it-IT" sz="1200">
              <a:solidFill>
                <a:prstClr val="black"/>
              </a:solidFill>
              <a:latin typeface="Arial" panose="020B0604020202020204" pitchFamily="34" charset="0"/>
              <a:cs typeface="Arial" panose="020B0604020202020204" pitchFamily="34" charset="0"/>
            </a:endParaRPr>
          </a:p>
        </p:txBody>
      </p:sp>
      <p:sp>
        <p:nvSpPr>
          <p:cNvPr id="5" name="Rettangolo 4">
            <a:extLst>
              <a:ext uri="{FF2B5EF4-FFF2-40B4-BE49-F238E27FC236}">
                <a16:creationId xmlns:a16="http://schemas.microsoft.com/office/drawing/2014/main" id="{F85E9D9D-30DC-4219-B17F-C7ED49F9DC2D}"/>
              </a:ext>
            </a:extLst>
          </p:cNvPr>
          <p:cNvSpPr/>
          <p:nvPr/>
        </p:nvSpPr>
        <p:spPr>
          <a:xfrm>
            <a:off x="142324" y="529149"/>
            <a:ext cx="1435008" cy="353943"/>
          </a:xfrm>
          <a:prstGeom prst="rect">
            <a:avLst/>
          </a:prstGeom>
        </p:spPr>
        <p:txBody>
          <a:bodyPr wrap="none">
            <a:spAutoFit/>
          </a:bodyPr>
          <a:lstStyle/>
          <a:p>
            <a:pPr lvl="0" eaLnBrk="0" fontAlgn="base" hangingPunct="0">
              <a:spcBef>
                <a:spcPct val="0"/>
              </a:spcBef>
              <a:spcAft>
                <a:spcPct val="0"/>
              </a:spcAft>
            </a:pPr>
            <a:r>
              <a:rPr lang="it-IT" sz="1700" b="1">
                <a:solidFill>
                  <a:srgbClr val="287A51"/>
                </a:solidFill>
                <a:latin typeface="Arial" panose="020B0604020202020204"/>
                <a:ea typeface="MS PGothic" charset="-128"/>
              </a:rPr>
              <a:t>References:</a:t>
            </a:r>
            <a:endParaRPr lang="it-IT" sz="1700" b="1" dirty="0">
              <a:solidFill>
                <a:srgbClr val="287A51"/>
              </a:solidFill>
              <a:latin typeface="Arial" panose="020B0604020202020204"/>
              <a:ea typeface="MS PGothic" charset="-128"/>
            </a:endParaRPr>
          </a:p>
        </p:txBody>
      </p:sp>
      <p:sp>
        <p:nvSpPr>
          <p:cNvPr id="6" name="Rettangolo 5">
            <a:extLst>
              <a:ext uri="{FF2B5EF4-FFF2-40B4-BE49-F238E27FC236}">
                <a16:creationId xmlns:a16="http://schemas.microsoft.com/office/drawing/2014/main" id="{4778EF08-8BC0-4D7D-B0B2-9CE6CF9794D7}"/>
              </a:ext>
            </a:extLst>
          </p:cNvPr>
          <p:cNvSpPr/>
          <p:nvPr/>
        </p:nvSpPr>
        <p:spPr>
          <a:xfrm>
            <a:off x="142324" y="3888474"/>
            <a:ext cx="5346335" cy="353943"/>
          </a:xfrm>
          <a:prstGeom prst="rect">
            <a:avLst/>
          </a:prstGeom>
        </p:spPr>
        <p:txBody>
          <a:bodyPr wrap="non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700" b="1" i="0" u="none" strike="noStrike" kern="0" cap="none" spc="0" normalizeH="0" baseline="0" noProof="0">
                <a:ln>
                  <a:noFill/>
                </a:ln>
                <a:solidFill>
                  <a:srgbClr val="287A51"/>
                </a:solidFill>
                <a:effectLst/>
                <a:uLnTx/>
                <a:uFillTx/>
                <a:latin typeface="Arial" panose="020B0604020202020204" pitchFamily="34" charset="0"/>
                <a:cs typeface="Arial" panose="020B0604020202020204" pitchFamily="34" charset="0"/>
                <a:sym typeface="Trebuchet MS"/>
              </a:rPr>
              <a:t>For further information do not hesitate to contact:</a:t>
            </a:r>
            <a:endParaRPr kumimoji="0" lang="it-IT" sz="1700" b="1" i="0" u="none" strike="noStrike" kern="0" cap="none" spc="0" normalizeH="0" baseline="0" noProof="0" dirty="0">
              <a:ln>
                <a:noFill/>
              </a:ln>
              <a:solidFill>
                <a:srgbClr val="287A51"/>
              </a:solidFill>
              <a:effectLst/>
              <a:uLnTx/>
              <a:uFillTx/>
              <a:latin typeface="Arial" panose="020B0604020202020204" pitchFamily="34" charset="0"/>
              <a:cs typeface="Arial" panose="020B0604020202020204" pitchFamily="34" charset="0"/>
            </a:endParaRPr>
          </a:p>
        </p:txBody>
      </p:sp>
      <p:pic>
        <p:nvPicPr>
          <p:cNvPr id="8" name="Immagine 7">
            <a:extLst>
              <a:ext uri="{FF2B5EF4-FFF2-40B4-BE49-F238E27FC236}">
                <a16:creationId xmlns:a16="http://schemas.microsoft.com/office/drawing/2014/main" id="{D7F1AAA6-BAF1-4577-977D-9BAA2F66220B}"/>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10000" b="90000" l="10000" r="90000">
                        <a14:foregroundMark x1="38132" y1="28516" x2="51209" y2="37500"/>
                      </a14:backgroundRemoval>
                    </a14:imgEffect>
                  </a14:imgLayer>
                </a14:imgProps>
              </a:ext>
              <a:ext uri="{28A0092B-C50C-407E-A947-70E740481C1C}">
                <a14:useLocalDpi xmlns:a14="http://schemas.microsoft.com/office/drawing/2010/main" val="0"/>
              </a:ext>
            </a:extLst>
          </a:blip>
          <a:srcRect l="22737" t="21158" r="23150" b="13768"/>
          <a:stretch/>
        </p:blipFill>
        <p:spPr>
          <a:xfrm>
            <a:off x="398613" y="5690133"/>
            <a:ext cx="638482" cy="432000"/>
          </a:xfrm>
          <a:prstGeom prst="rect">
            <a:avLst/>
          </a:prstGeom>
        </p:spPr>
      </p:pic>
      <p:sp>
        <p:nvSpPr>
          <p:cNvPr id="9" name="Rettangolo 8">
            <a:extLst>
              <a:ext uri="{FF2B5EF4-FFF2-40B4-BE49-F238E27FC236}">
                <a16:creationId xmlns:a16="http://schemas.microsoft.com/office/drawing/2014/main" id="{265C5F0F-3A5D-4867-A5E3-A059F6659E78}"/>
              </a:ext>
            </a:extLst>
          </p:cNvPr>
          <p:cNvSpPr/>
          <p:nvPr/>
        </p:nvSpPr>
        <p:spPr>
          <a:xfrm>
            <a:off x="1307179" y="5741359"/>
            <a:ext cx="1982205" cy="323165"/>
          </a:xfrm>
          <a:prstGeom prst="rect">
            <a:avLst/>
          </a:prstGeom>
        </p:spPr>
        <p:txBody>
          <a:bodyPr wrap="square">
            <a:spAutoFit/>
          </a:bodyPr>
          <a:lstStyle/>
          <a:p>
            <a:r>
              <a:rPr lang="en-US" sz="1500" dirty="0">
                <a:latin typeface="Arial" panose="020B0604020202020204" pitchFamily="34" charset="0"/>
                <a:cs typeface="Arial" panose="020B0604020202020204" pitchFamily="34" charset="0"/>
                <a:sym typeface="Trebuchet MS"/>
              </a:rPr>
              <a:t>jacopo.</a:t>
            </a:r>
            <a:r>
              <a:rPr lang="en-US" sz="1500">
                <a:latin typeface="Arial" panose="020B0604020202020204" pitchFamily="34" charset="0"/>
                <a:cs typeface="Arial" panose="020B0604020202020204" pitchFamily="34" charset="0"/>
                <a:sym typeface="Trebuchet MS"/>
              </a:rPr>
              <a:t>dari@unipg.</a:t>
            </a:r>
            <a:r>
              <a:rPr lang="en-US" sz="1500" dirty="0">
                <a:latin typeface="Arial" panose="020B0604020202020204" pitchFamily="34" charset="0"/>
                <a:cs typeface="Arial" panose="020B0604020202020204" pitchFamily="34" charset="0"/>
                <a:sym typeface="Trebuchet MS"/>
              </a:rPr>
              <a:t>it</a:t>
            </a:r>
            <a:endParaRPr lang="it-IT" sz="1500" dirty="0">
              <a:latin typeface="Arial" panose="020B0604020202020204" pitchFamily="34" charset="0"/>
              <a:cs typeface="Arial" panose="020B0604020202020204" pitchFamily="34" charset="0"/>
            </a:endParaRPr>
          </a:p>
        </p:txBody>
      </p:sp>
      <p:pic>
        <p:nvPicPr>
          <p:cNvPr id="10" name="Immagine 9">
            <a:extLst>
              <a:ext uri="{FF2B5EF4-FFF2-40B4-BE49-F238E27FC236}">
                <a16:creationId xmlns:a16="http://schemas.microsoft.com/office/drawing/2014/main" id="{8BCFBA63-D580-4BFA-B1C5-3B30D7606575}"/>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6422" b="89679" l="690" r="97241">
                        <a14:foregroundMark x1="6207" y1="78670" x2="7241" y2="54817"/>
                        <a14:foregroundMark x1="37931" y1="74312" x2="41724" y2="55734"/>
                        <a14:foregroundMark x1="56552" y1="71101" x2="56897" y2="53899"/>
                        <a14:foregroundMark x1="56897" y1="55963" x2="85517" y2="63991"/>
                        <a14:foregroundMark x1="19310" y1="70413" x2="88621" y2="70183"/>
                        <a14:foregroundMark x1="27586" y1="65138" x2="29310" y2="84174"/>
                        <a14:foregroundMark x1="14828" y1="81193" x2="88276" y2="77523"/>
                        <a14:foregroundMark x1="6207" y1="85550" x2="90000" y2="84174"/>
                        <a14:foregroundMark x1="12414" y1="14908" x2="27586" y2="12844"/>
                        <a14:foregroundMark x1="6897" y1="15826" x2="10345" y2="13532"/>
                        <a14:backgroundMark x1="9655" y1="53211" x2="1034" y2="30046"/>
                        <a14:backgroundMark x1="56897" y1="49312" x2="45517" y2="37385"/>
                        <a14:backgroundMark x1="55517" y1="50688" x2="47586" y2="44495"/>
                        <a14:backgroundMark x1="64483" y1="53211" x2="80000" y2="55963"/>
                        <a14:backgroundMark x1="1379" y1="56193" x2="6897" y2="54587"/>
                      </a14:backgroundRemoval>
                    </a14:imgEffect>
                  </a14:imgLayer>
                </a14:imgProps>
              </a:ext>
              <a:ext uri="{28A0092B-C50C-407E-A947-70E740481C1C}">
                <a14:useLocalDpi xmlns:a14="http://schemas.microsoft.com/office/drawing/2010/main" val="0"/>
              </a:ext>
            </a:extLst>
          </a:blip>
          <a:srcRect t="7431" r="12759" b="29633"/>
          <a:stretch/>
        </p:blipFill>
        <p:spPr>
          <a:xfrm>
            <a:off x="219970" y="4408537"/>
            <a:ext cx="995769" cy="1080000"/>
          </a:xfrm>
          <a:prstGeom prst="rect">
            <a:avLst/>
          </a:prstGeom>
        </p:spPr>
      </p:pic>
      <p:sp>
        <p:nvSpPr>
          <p:cNvPr id="11" name="Rettangolo 10">
            <a:extLst>
              <a:ext uri="{FF2B5EF4-FFF2-40B4-BE49-F238E27FC236}">
                <a16:creationId xmlns:a16="http://schemas.microsoft.com/office/drawing/2014/main" id="{2A8665B3-3064-449C-90EB-25BE1440909F}"/>
              </a:ext>
            </a:extLst>
          </p:cNvPr>
          <p:cNvSpPr/>
          <p:nvPr/>
        </p:nvSpPr>
        <p:spPr>
          <a:xfrm>
            <a:off x="1307179" y="4784598"/>
            <a:ext cx="1756061" cy="323165"/>
          </a:xfrm>
          <a:prstGeom prst="rect">
            <a:avLst/>
          </a:prstGeom>
        </p:spPr>
        <p:txBody>
          <a:bodyPr wrap="square">
            <a:spAutoFit/>
          </a:bodyPr>
          <a:lstStyle/>
          <a:p>
            <a:r>
              <a:rPr lang="en-US" sz="1500">
                <a:latin typeface="Arial" panose="020B0604020202020204" pitchFamily="34" charset="0"/>
                <a:cs typeface="Arial" panose="020B0604020202020204" pitchFamily="34" charset="0"/>
                <a:sym typeface="Trebuchet MS"/>
              </a:rPr>
              <a:t>Jacopo Dari, PhD</a:t>
            </a:r>
            <a:endParaRPr lang="it-IT" sz="1500" dirty="0">
              <a:latin typeface="Arial" panose="020B0604020202020204" pitchFamily="34" charset="0"/>
              <a:cs typeface="Arial" panose="020B0604020202020204" pitchFamily="34" charset="0"/>
            </a:endParaRPr>
          </a:p>
        </p:txBody>
      </p:sp>
      <p:sp>
        <p:nvSpPr>
          <p:cNvPr id="12" name="Rettangolo 11">
            <a:extLst>
              <a:ext uri="{FF2B5EF4-FFF2-40B4-BE49-F238E27FC236}">
                <a16:creationId xmlns:a16="http://schemas.microsoft.com/office/drawing/2014/main" id="{3F0D6FFD-AE45-4493-9060-A8C695C27DC5}"/>
              </a:ext>
            </a:extLst>
          </p:cNvPr>
          <p:cNvSpPr/>
          <p:nvPr/>
        </p:nvSpPr>
        <p:spPr>
          <a:xfrm>
            <a:off x="11536259" y="6595194"/>
            <a:ext cx="627515" cy="292388"/>
          </a:xfrm>
          <a:prstGeom prst="rect">
            <a:avLst/>
          </a:prstGeom>
        </p:spPr>
        <p:txBody>
          <a:bodyPr wrap="square">
            <a:spAutoFit/>
          </a:bodyPr>
          <a:lstStyle/>
          <a:p>
            <a:r>
              <a:rPr lang="it-IT" sz="1300" b="1">
                <a:solidFill>
                  <a:srgbClr val="E7E8E3">
                    <a:lumMod val="10000"/>
                  </a:srgbClr>
                </a:solidFill>
                <a:latin typeface="Arial" panose="020B0604020202020204"/>
                <a:ea typeface="Trebuchet MS"/>
                <a:cs typeface="Trebuchet MS"/>
                <a:sym typeface="Trebuchet MS"/>
              </a:rPr>
              <a:t>12/12</a:t>
            </a:r>
            <a:endParaRPr lang="en-GB" sz="1300" b="1"/>
          </a:p>
        </p:txBody>
      </p:sp>
      <p:pic>
        <p:nvPicPr>
          <p:cNvPr id="13" name="Immagine 12">
            <a:extLst>
              <a:ext uri="{FF2B5EF4-FFF2-40B4-BE49-F238E27FC236}">
                <a16:creationId xmlns:a16="http://schemas.microsoft.com/office/drawing/2014/main" id="{A6E9017E-290C-4790-84AE-B49F6390A725}"/>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rcRect t="50000" r="15889" b="44116"/>
          <a:stretch/>
        </p:blipFill>
        <p:spPr>
          <a:xfrm>
            <a:off x="6423660" y="-12552"/>
            <a:ext cx="5768340" cy="403529"/>
          </a:xfrm>
          <a:prstGeom prst="rect">
            <a:avLst/>
          </a:prstGeom>
          <a:effectLst>
            <a:outerShdw blurRad="50800" dist="38100" dir="5400000" algn="t" rotWithShape="0">
              <a:prstClr val="black">
                <a:alpha val="40000"/>
              </a:prstClr>
            </a:outerShdw>
          </a:effectLst>
        </p:spPr>
      </p:pic>
      <p:pic>
        <p:nvPicPr>
          <p:cNvPr id="14" name="Immagine 13">
            <a:extLst>
              <a:ext uri="{FF2B5EF4-FFF2-40B4-BE49-F238E27FC236}">
                <a16:creationId xmlns:a16="http://schemas.microsoft.com/office/drawing/2014/main" id="{5C11A0DB-2B54-4DBD-8136-55271C8D750E}"/>
              </a:ext>
            </a:extLst>
          </p:cNvPr>
          <p:cNvPicPr>
            <a:picLocks noChangeAspect="1"/>
          </p:cNvPicPr>
          <p:nvPr/>
        </p:nvPicPr>
        <p:blipFill rotWithShape="1">
          <a:blip r:embed="rId8">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a:stretch/>
        </p:blipFill>
        <p:spPr>
          <a:xfrm>
            <a:off x="0" y="-12552"/>
            <a:ext cx="6423660" cy="403529"/>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73255540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TotalTime>
  <Words>2271</Words>
  <Application>Microsoft Office PowerPoint</Application>
  <PresentationFormat>Widescreen</PresentationFormat>
  <Paragraphs>186</Paragraphs>
  <Slides>12</Slides>
  <Notes>10</Notes>
  <HiddenSlides>0</HiddenSlides>
  <MMClips>8</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12</vt:i4>
      </vt:variant>
    </vt:vector>
  </HeadingPairs>
  <TitlesOfParts>
    <vt:vector size="21" baseType="lpstr">
      <vt:lpstr>MS PGothic</vt:lpstr>
      <vt:lpstr>Arial</vt:lpstr>
      <vt:lpstr>Calibri</vt:lpstr>
      <vt:lpstr>Calibri Light</vt:lpstr>
      <vt:lpstr>Cambria Math</vt:lpstr>
      <vt:lpstr>Times New Roman</vt:lpstr>
      <vt:lpstr>Trebuchet MS</vt:lpstr>
      <vt:lpstr>Verdana</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jacopo.dari</dc:creator>
  <cp:lastModifiedBy>jacopo.dari</cp:lastModifiedBy>
  <cp:revision>48</cp:revision>
  <dcterms:created xsi:type="dcterms:W3CDTF">2021-04-19T20:21:20Z</dcterms:created>
  <dcterms:modified xsi:type="dcterms:W3CDTF">2021-04-24T15:23:55Z</dcterms:modified>
</cp:coreProperties>
</file>