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3" r:id="rId6"/>
    <p:sldId id="257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10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5A371-66FB-4771-A803-2AA43A747E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3EC63F-4934-4520-90F8-F18A89BA5E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5FEDE-4353-41BE-8522-7DD33146E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21D61-F61A-4F0C-B070-96882F170D67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0BC6A-9579-4B8E-BEF8-EF10F438D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385A7-ED4C-4522-B65E-448CCBF88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44CFC-2239-4A8A-B29D-583EF8BFB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354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2ED32-019A-4A49-99D4-B49CF615E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30DAE4-8E2F-460A-9DC6-078AC1112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384B4-52A7-427E-A93C-3214F35F3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21D61-F61A-4F0C-B070-96882F170D67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08DCB-1DE9-4B95-BB4D-D7672D57B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2181B-7B70-4FC1-9AB4-7EEA968C9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44CFC-2239-4A8A-B29D-583EF8BFB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962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A3B18-5530-49CF-871B-A81294872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F2EB5B-AB2A-4C5C-B15E-1F78BB17B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F1C53-1C96-4E4E-8ADE-80CE32E0C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21D61-F61A-4F0C-B070-96882F170D67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B3805-CFF3-4688-82FB-8F1ED869F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E5B7B-224D-4283-A554-F7D6770C5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44CFC-2239-4A8A-B29D-583EF8BFB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707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9B1CE-D8A1-4FC9-9371-DBC89A5A2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2EA96-0FBD-4FD3-A41E-DD9FC1EA3A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A61FD-6B46-4ED8-836F-1A795E8903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D36EF0-F02F-4335-8970-59ADA500E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21D61-F61A-4F0C-B070-96882F170D67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CA14C2-B340-4B5B-8108-D03C2CEB0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283462-B991-4C23-A063-3F6E2BB64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44CFC-2239-4A8A-B29D-583EF8BFB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86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C7A29-6238-482E-9043-2B68318D6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CC94E-8EAA-41FD-B13F-A33283E57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986816-D86A-4B23-B494-672ABC397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8B3B5C-8E82-465B-B0DE-ECBD19A623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C8C8C4-CA39-4D30-BDED-D7542075FD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1B58CD-181C-41DC-8DDA-32276F163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21D61-F61A-4F0C-B070-96882F170D67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FF8C4D-47EF-4DC6-9E97-9FB64C2B6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6753C-3F07-4BBA-A269-B89232F8F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44CFC-2239-4A8A-B29D-583EF8BFB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016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A95C8-6E1C-4AF5-9323-60F74EB42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DA1017-06EA-4661-B229-E0AAB8822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21D61-F61A-4F0C-B070-96882F170D67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72443-D5A9-4948-8906-A16BDCCCC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533CEB-CF2E-4BC2-94A0-B8591B13C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44CFC-2239-4A8A-B29D-583EF8BFB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538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72C600-A7B7-4344-85CA-43AFF0B6E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21D61-F61A-4F0C-B070-96882F170D67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B70E23-6A2A-47BD-99A7-520D5D237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B9437B-ABC8-4431-ADBF-7A5C15497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44CFC-2239-4A8A-B29D-583EF8BFB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564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09DD4-6E0E-422F-AD2F-C1021334B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7E25A-0D7A-4E62-BD98-BA2DA695B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1CBF99-B1B5-4FA3-9F36-AFFA396975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F75240-85AE-47FF-89B3-C4EF3ADC7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21D61-F61A-4F0C-B070-96882F170D67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F0A86A-73E8-4101-A700-6E9638DA4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D8C2C-A233-43CE-AB19-545BF5E4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44CFC-2239-4A8A-B29D-583EF8BFB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87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77384-345B-400A-AB2E-485520266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61D5E9-5C29-41A5-94F2-86DAAA9AF1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2CE97-BF94-45C9-8EC9-5AEDC1965E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EE04FF-8BCE-4AAA-8643-2097FA0B9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21D61-F61A-4F0C-B070-96882F170D67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5B9733-9B3C-45A1-9A5A-D0C599F3E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4AABB2-4C19-44FF-AFA7-74286F08C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44CFC-2239-4A8A-B29D-583EF8BFB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977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FF064-A900-410D-864B-F194C2B25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825A17-735B-472B-BCA6-FB52125E7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2F0940-62E6-4677-883D-C588AA4F6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21D61-F61A-4F0C-B070-96882F170D67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DFEBF-56C8-4803-9336-88FF6060B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D88A9-1370-4E43-AFEC-9BBCB6478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44CFC-2239-4A8A-B29D-583EF8BFB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92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753E08-8149-4A9E-BD30-25B09A05E0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9D5BEC-39E3-4A79-9788-B36FBACDED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293CA-4027-45F2-ABF2-D057234B6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21D61-F61A-4F0C-B070-96882F170D67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B0917-2128-4CA4-A8FD-DDDA20307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B4784-80A0-4FEF-ABAB-B61F739A4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144CFC-2239-4A8A-B29D-583EF8BFB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270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6FA7EE-A6FE-4A92-83FE-2C33A385B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D70D5B-B847-495D-ADFF-4D4D59A3C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A20C4-1D13-44F1-874E-BCB72842C1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21D61-F61A-4F0C-B070-96882F170D67}" type="datetimeFigureOut">
              <a:rPr lang="en-GB" smtClean="0"/>
              <a:t>29/03/2021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2C096-5284-4EC4-AF16-A4B4964FF4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8852B-C489-4AFD-B692-C8556E8C4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44CFC-2239-4A8A-B29D-583EF8BFB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14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12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.jpg"/><Relationship Id="rId5" Type="http://schemas.openxmlformats.org/officeDocument/2006/relationships/image" Target="../media/image5.png"/><Relationship Id="rId10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BB0D7CE-1AD1-4C6A-BA21-8DC6D265B49C}"/>
              </a:ext>
            </a:extLst>
          </p:cNvPr>
          <p:cNvSpPr txBox="1"/>
          <p:nvPr/>
        </p:nvSpPr>
        <p:spPr>
          <a:xfrm>
            <a:off x="0" y="0"/>
            <a:ext cx="94951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Ocean Shelf Exchange, NW European Shelf Seas:</a:t>
            </a:r>
          </a:p>
          <a:p>
            <a:r>
              <a:rPr lang="en-GB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measurements, estimates and comparisons</a:t>
            </a:r>
            <a:endParaRPr lang="en-GB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108CC1-402D-43CD-AC0F-53CEF7C5C6E1}"/>
              </a:ext>
            </a:extLst>
          </p:cNvPr>
          <p:cNvSpPr txBox="1"/>
          <p:nvPr/>
        </p:nvSpPr>
        <p:spPr>
          <a:xfrm>
            <a:off x="0" y="1272183"/>
            <a:ext cx="9686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John Huthnance, Jo Hopkins, Mark </a:t>
            </a:r>
            <a:r>
              <a:rPr lang="en-GB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Inall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GB" sz="2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FASTNEt</a:t>
            </a:r>
            <a:r>
              <a:rPr lang="en-GB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 leader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Jason Holt and </a:t>
            </a:r>
            <a:r>
              <a:rPr lang="en-GB" sz="2000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FASTNEt</a:t>
            </a:r>
            <a:r>
              <a:rPr lang="en-GB" sz="20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team </a:t>
            </a:r>
            <a:endParaRPr lang="en-GB" sz="2000" u="sn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F7812E-C926-4C3F-AFE0-18517E38E05A}"/>
              </a:ext>
            </a:extLst>
          </p:cNvPr>
          <p:cNvSpPr txBox="1"/>
          <p:nvPr/>
        </p:nvSpPr>
        <p:spPr>
          <a:xfrm>
            <a:off x="-1" y="1796912"/>
            <a:ext cx="661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GB" sz="2000" b="1" i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Fluxes across sloping topography of the North East Atlantic</a:t>
            </a:r>
            <a:endParaRPr lang="en-GB" sz="2000" b="1" i="1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39E67A-B91F-43FA-BEA1-820F3E0CE323}"/>
              </a:ext>
            </a:extLst>
          </p:cNvPr>
          <p:cNvSpPr txBox="1"/>
          <p:nvPr/>
        </p:nvSpPr>
        <p:spPr>
          <a:xfrm>
            <a:off x="7915275" y="1870971"/>
            <a:ext cx="42767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NERC consortium grant NE/1030224/1 (FASTNEt)</a:t>
            </a:r>
          </a:p>
          <a:p>
            <a:r>
              <a:rPr lang="en-GB" sz="1600" dirty="0"/>
              <a:t>NERC National Capability grant NE/R015953/1 </a:t>
            </a:r>
            <a:r>
              <a:rPr lang="en-GB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(Climate Linked Atlantic Sector Science)</a:t>
            </a:r>
          </a:p>
          <a:p>
            <a:r>
              <a:rPr lang="en-GB" sz="1600" dirty="0"/>
              <a:t>SSB = Shelf Sea Biogeochemistry cited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D49E5-B180-450E-9595-CE2314ED7AB5}"/>
              </a:ext>
            </a:extLst>
          </p:cNvPr>
          <p:cNvSpPr txBox="1"/>
          <p:nvPr/>
        </p:nvSpPr>
        <p:spPr>
          <a:xfrm>
            <a:off x="-1" y="3826216"/>
            <a:ext cx="12170511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44145">
              <a:lnSpc>
                <a:spcPct val="115000"/>
              </a:lnSpc>
              <a:spcAft>
                <a:spcPts val="1000"/>
              </a:spcAft>
            </a:pPr>
            <a:r>
              <a:rPr lang="en-GB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FASTNEt</a:t>
            </a:r>
            <a:r>
              <a:rPr lang="en-GB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aims</a:t>
            </a:r>
          </a:p>
          <a:p>
            <a:pPr marL="144145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GB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To determine through measurements the </a:t>
            </a:r>
            <a:r>
              <a:rPr lang="en-GB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seasonality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physical gradients and exchange across the shelf edge; </a:t>
            </a:r>
          </a:p>
          <a:p>
            <a:pPr marL="144145">
              <a:lnSpc>
                <a:spcPct val="115000"/>
              </a:lnSpc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(ii) To quantify key exchange mechanisms and obtain new data</a:t>
            </a:r>
          </a:p>
          <a:p>
            <a:pPr marL="144145">
              <a:lnSpc>
                <a:spcPct val="115000"/>
              </a:lnSpc>
            </a:pPr>
            <a:r>
              <a:rPr lang="en-GB" sz="2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</a:t>
            </a:r>
            <a:r>
              <a:rPr lang="en-GB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and improve fine-resolution models of the shelf edge,</a:t>
            </a:r>
          </a:p>
          <a:p>
            <a:pPr marL="144145"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			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 carrying out process studies in </a:t>
            </a:r>
            <a:r>
              <a:rPr lang="en-GB" sz="2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contrasting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shelf-edge sectors.</a:t>
            </a:r>
          </a:p>
          <a:p>
            <a:endParaRPr lang="en-GB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73F18CD-FF67-44E6-9000-5C359644D523}"/>
              </a:ext>
            </a:extLst>
          </p:cNvPr>
          <p:cNvGrpSpPr/>
          <p:nvPr/>
        </p:nvGrpSpPr>
        <p:grpSpPr>
          <a:xfrm>
            <a:off x="8100532" y="6081045"/>
            <a:ext cx="4091468" cy="776955"/>
            <a:chOff x="7788213" y="-172528"/>
            <a:chExt cx="4091468" cy="77695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8008674-2C7F-4417-8EDA-154AB6F6A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8213" y="0"/>
              <a:ext cx="1657712" cy="604427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073AF70-DEBB-49D6-A3F1-21E0A4A0D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043" y="-172528"/>
              <a:ext cx="1395227" cy="69761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4E78795-1738-47BA-9D75-6CAE3F22A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52270" y="95644"/>
              <a:ext cx="1227411" cy="429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287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9FF4B6-D0F4-49BE-954F-38164CDD2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177" y="0"/>
            <a:ext cx="8871824" cy="6858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F5E52CD-4D65-4713-986C-083EC8437ED5}"/>
              </a:ext>
            </a:extLst>
          </p:cNvPr>
          <p:cNvGrpSpPr/>
          <p:nvPr/>
        </p:nvGrpSpPr>
        <p:grpSpPr>
          <a:xfrm>
            <a:off x="8497019" y="6297283"/>
            <a:ext cx="3694980" cy="627690"/>
            <a:chOff x="7788213" y="-172528"/>
            <a:chExt cx="4091468" cy="77695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DD2D843-041F-4016-BE25-225D1840A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8213" y="0"/>
              <a:ext cx="1657712" cy="60442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624ACF8-9DD5-461D-80D8-13A1AA6A0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043" y="-172528"/>
              <a:ext cx="1395227" cy="69761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556D297-AA65-4611-BB45-000CEAEAA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52270" y="95644"/>
              <a:ext cx="1227411" cy="429442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8238334-F29E-4087-8943-5D393A7DFFC3}"/>
              </a:ext>
            </a:extLst>
          </p:cNvPr>
          <p:cNvSpPr txBox="1"/>
          <p:nvPr/>
        </p:nvSpPr>
        <p:spPr>
          <a:xfrm>
            <a:off x="1" y="0"/>
            <a:ext cx="3476624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b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a,b</a:t>
            </a:r>
            <a:r>
              <a:rPr lang="en-US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AMM60 Atlantic Margin Model domain, bathymetry.</a:t>
            </a:r>
          </a:p>
          <a:p>
            <a:pPr>
              <a:spcAft>
                <a:spcPts val="600"/>
              </a:spcAft>
            </a:pPr>
            <a:r>
              <a:rPr lang="de-DE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(c) Celtic Sea (FASTNEt June 2012, SSB 2014-2015) mooring sites, deployment mean fluxes. B</a:t>
            </a:r>
            <a:r>
              <a:rPr lang="en-GB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road shelf, steep slope, many deep canyons; </a:t>
            </a:r>
            <a:r>
              <a:rPr lang="en-GB" b="1" u="sng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internal tides</a:t>
            </a:r>
            <a:endParaRPr lang="de-DE" b="1" u="sng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(d,e) Malin-Hebrides shelf (FASTNEt July 2013, </a:t>
            </a:r>
          </a:p>
          <a:p>
            <a:pPr>
              <a:spcAft>
                <a:spcPts val="600"/>
              </a:spcAft>
            </a:pPr>
            <a:r>
              <a:rPr lang="de-DE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 1995-1996) mooring sites, deployment mean fluxes. D</a:t>
            </a:r>
            <a:r>
              <a:rPr lang="en-GB" b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ensity</a:t>
            </a:r>
            <a:r>
              <a:rPr lang="en-GB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-driven slope current, meanders (onto shelf), secondary circulation, </a:t>
            </a:r>
            <a:r>
              <a:rPr lang="en-GB" b="1" u="sng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Ekman Drain</a:t>
            </a:r>
            <a:r>
              <a:rPr lang="en-GB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shallow </a:t>
            </a:r>
            <a:r>
              <a:rPr lang="en-GB" b="1" u="sng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canyon influence</a:t>
            </a:r>
            <a:r>
              <a:rPr lang="en-GB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wind forcing</a:t>
            </a:r>
            <a:endParaRPr lang="de-DE" b="1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de-DE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(f) Faroe-Shetland Channel (2014-2015) mooring locations, deployment mean fluxes.  </a:t>
            </a:r>
            <a:r>
              <a:rPr lang="de-DE" b="1" u="sng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Strong</a:t>
            </a:r>
            <a:r>
              <a:rPr lang="de-DE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slope current, winds, fluxes</a:t>
            </a:r>
          </a:p>
          <a:p>
            <a:pPr>
              <a:spcAft>
                <a:spcPts val="600"/>
              </a:spcAft>
            </a:pPr>
            <a:r>
              <a:rPr lang="de-DE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Orange star: drifter release location</a:t>
            </a:r>
          </a:p>
          <a:p>
            <a:pPr>
              <a:spcAft>
                <a:spcPts val="600"/>
              </a:spcAft>
            </a:pPr>
            <a:r>
              <a:rPr lang="de-DE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Red lines: glider transects / areas</a:t>
            </a:r>
          </a:p>
          <a:p>
            <a:pPr>
              <a:spcAft>
                <a:spcPts val="600"/>
              </a:spcAft>
            </a:pPr>
            <a:r>
              <a:rPr lang="de-DE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Purple slope sector: historical CTD area</a:t>
            </a:r>
            <a:endParaRPr lang="en-GB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574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D035CA8-3FDB-46A5-BBD8-53DD9266CE56}"/>
              </a:ext>
            </a:extLst>
          </p:cNvPr>
          <p:cNvSpPr txBox="1"/>
          <p:nvPr/>
        </p:nvSpPr>
        <p:spPr>
          <a:xfrm>
            <a:off x="3136714" y="158642"/>
            <a:ext cx="4133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Definitions and Methodologies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916EA03-4585-4035-9F81-9FF7C297A1B7}"/>
                  </a:ext>
                </a:extLst>
              </p:cNvPr>
              <p:cNvSpPr txBox="1"/>
              <p:nvPr/>
            </p:nvSpPr>
            <p:spPr>
              <a:xfrm>
                <a:off x="5005072" y="1087506"/>
                <a:ext cx="5565563" cy="3929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sz="2000" b="1" i="1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𝒖</m:t>
                        </m:r>
                      </m:e>
                    </m:acc>
                  </m:oMath>
                </a14:m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is the profile of current </a:t>
                </a:r>
                <a14:m>
                  <m:oMath xmlns:m="http://schemas.openxmlformats.org/officeDocument/2006/math">
                    <m:r>
                      <a:rPr lang="en-GB" sz="18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𝒖</m:t>
                    </m:r>
                  </m:oMath>
                </a14:m>
                <a:r>
                  <a:rPr lang="en-GB" sz="1800" i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averaged</a:t>
                </a:r>
                <a:r>
                  <a:rPr lang="en-GB" sz="1800" i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over time </a:t>
                </a:r>
                <a14:m>
                  <m:oMath xmlns:m="http://schemas.openxmlformats.org/officeDocument/2006/math"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𝑇</m:t>
                    </m:r>
                  </m:oMath>
                </a14:m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endParaRPr lang="en-GB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916EA03-4585-4035-9F81-9FF7C297A1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5072" y="1087506"/>
                <a:ext cx="5565563" cy="392993"/>
              </a:xfrm>
              <a:prstGeom prst="rect">
                <a:avLst/>
              </a:prstGeom>
              <a:blipFill>
                <a:blip r:embed="rId2"/>
                <a:stretch>
                  <a:fillRect l="-876" t="-1538" b="-230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D22F3B3-AED3-44DB-8565-3E97557B31DB}"/>
              </a:ext>
            </a:extLst>
          </p:cNvPr>
          <p:cNvSpPr txBox="1"/>
          <p:nvPr/>
        </p:nvSpPr>
        <p:spPr>
          <a:xfrm>
            <a:off x="474785" y="12397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C77DB4B-5AC7-43AA-B800-D6405C265CFF}"/>
                  </a:ext>
                </a:extLst>
              </p:cNvPr>
              <p:cNvSpPr txBox="1"/>
              <p:nvPr/>
            </p:nvSpPr>
            <p:spPr>
              <a:xfrm>
                <a:off x="755935" y="720703"/>
                <a:ext cx="747366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800" i="1" dirty="0">
                    <a:solidFill>
                      <a:srgbClr val="C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Flux </a:t>
                </a:r>
                <a14:m>
                  <m:oMath xmlns:m="http://schemas.openxmlformats.org/officeDocument/2006/math">
                    <m:r>
                      <a:rPr lang="en-GB" sz="1800" i="1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𝐹</m:t>
                    </m:r>
                  </m:oMath>
                </a14:m>
                <a:r>
                  <a:rPr lang="en-GB" sz="2000" dirty="0">
                    <a:solidFill>
                      <a:srgbClr val="C00000"/>
                    </a:solidFill>
                  </a:rPr>
                  <a:t> </a:t>
                </a:r>
                <a:r>
                  <a:rPr lang="en-GB" sz="2000" dirty="0"/>
                  <a:t>= the net transport through depth (-H&lt;z&lt;0) in a layer: 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i="1" dirty="0"/>
                  <a:t> =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∫</m:t>
                    </m:r>
                    <m:acc>
                      <m:accPr>
                        <m:chr m:val="̅"/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1" i="1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</m:acc>
                    <m:r>
                      <a:rPr lang="en-GB" i="1">
                        <a:latin typeface="Cambria Math" panose="02040503050406030204" pitchFamily="18" charset="0"/>
                      </a:rPr>
                      <m:t>𝑑𝑧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C77DB4B-5AC7-43AA-B800-D6405C265C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35" y="720703"/>
                <a:ext cx="7473665" cy="400110"/>
              </a:xfrm>
              <a:prstGeom prst="rect">
                <a:avLst/>
              </a:prstGeom>
              <a:blipFill>
                <a:blip r:embed="rId3"/>
                <a:stretch>
                  <a:fillRect l="-653"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547A9FC-527F-4CE7-8C20-58DBE3285427}"/>
                  </a:ext>
                </a:extLst>
              </p:cNvPr>
              <p:cNvSpPr txBox="1"/>
              <p:nvPr/>
            </p:nvSpPr>
            <p:spPr>
              <a:xfrm>
                <a:off x="755935" y="1595445"/>
                <a:ext cx="252293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dirty="0">
                    <a:solidFill>
                      <a:srgbClr val="C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Exchange</a:t>
                </a:r>
                <a:r>
                  <a:rPr lang="en-GB" sz="2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½∫|</m:t>
                    </m:r>
                    <m:sSup>
                      <m:sSupPr>
                        <m:ctrlPr>
                          <a:rPr lang="en-GB" sz="2000" b="1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𝒖</m:t>
                        </m:r>
                      </m:e>
                      <m:sup>
                        <m:r>
                          <a:rPr lang="en-GB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a:rPr lang="en-GB" sz="18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|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𝑑𝑧</m:t>
                    </m:r>
                  </m:oMath>
                </a14:m>
                <a:r>
                  <a:rPr lang="en-GB" sz="2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GB" sz="2000" i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en-GB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547A9FC-527F-4CE7-8C20-58DBE3285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35" y="1595445"/>
                <a:ext cx="2522935" cy="400110"/>
              </a:xfrm>
              <a:prstGeom prst="rect">
                <a:avLst/>
              </a:prstGeom>
              <a:blipFill>
                <a:blip r:embed="rId4"/>
                <a:stretch>
                  <a:fillRect l="-2415" t="-9231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E75DA62-0399-4293-927A-516560770ADB}"/>
                  </a:ext>
                </a:extLst>
              </p:cNvPr>
              <p:cNvSpPr txBox="1"/>
              <p:nvPr/>
            </p:nvSpPr>
            <p:spPr>
              <a:xfrm>
                <a:off x="1665709" y="1942215"/>
                <a:ext cx="860703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dirty="0"/>
                  <a:t>where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smtClean="0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𝒖</m:t>
                        </m:r>
                      </m:e>
                      <m:sup>
                        <m:r>
                          <a:rPr lang="en-GB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a:rPr lang="en-GB" sz="18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18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𝒖</m:t>
                    </m:r>
                    <m:r>
                      <a:rPr lang="en-GB" sz="18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acc>
                      <m:accPr>
                        <m:chr m:val="̅"/>
                        <m:ctrlPr>
                          <a:rPr lang="en-GB" sz="2000" b="1" i="1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18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𝒖</m:t>
                        </m:r>
                      </m:e>
                    </m:acc>
                  </m:oMath>
                </a14:m>
                <a:r>
                  <a:rPr lang="en-GB" sz="2000" dirty="0"/>
                  <a:t>  is the local instantaneous departure from the time-mean flow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E75DA62-0399-4293-927A-516560770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709" y="1942215"/>
                <a:ext cx="8607036" cy="400110"/>
              </a:xfrm>
              <a:prstGeom prst="rect">
                <a:avLst/>
              </a:prstGeom>
              <a:blipFill>
                <a:blip r:embed="rId5"/>
                <a:stretch>
                  <a:fillRect l="-708" t="-9231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D7AD2C-127B-45EF-A5D7-791A12A76EFB}"/>
                  </a:ext>
                </a:extLst>
              </p:cNvPr>
              <p:cNvSpPr txBox="1"/>
              <p:nvPr/>
            </p:nvSpPr>
            <p:spPr>
              <a:xfrm>
                <a:off x="2231556" y="2290391"/>
                <a:ext cx="55470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dirty="0"/>
                  <a:t>|..| denotes magnitude (also averaged over time </a:t>
                </a:r>
                <a14:m>
                  <m:oMath xmlns:m="http://schemas.openxmlformats.org/officeDocument/2006/math"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𝑇</m:t>
                    </m:r>
                  </m:oMath>
                </a14:m>
                <a:r>
                  <a:rPr lang="en-GB" sz="2000" dirty="0"/>
                  <a:t>)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FD7AD2C-127B-45EF-A5D7-791A12A76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1556" y="2290391"/>
                <a:ext cx="5547031" cy="400110"/>
              </a:xfrm>
              <a:prstGeom prst="rect">
                <a:avLst/>
              </a:prstGeom>
              <a:blipFill>
                <a:blip r:embed="rId6"/>
                <a:stretch>
                  <a:fillRect l="-1099" t="-9231" r="-110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7C0B91C-86A0-41C1-86B2-83107A934C87}"/>
                  </a:ext>
                </a:extLst>
              </p:cNvPr>
              <p:cNvSpPr txBox="1"/>
              <p:nvPr/>
            </p:nvSpPr>
            <p:spPr>
              <a:xfrm>
                <a:off x="755935" y="2866140"/>
                <a:ext cx="9152996" cy="750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Above or below a moving interface at </a:t>
                </a:r>
                <a14:m>
                  <m:oMath xmlns:m="http://schemas.openxmlformats.org/officeDocument/2006/math"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𝑧</m:t>
                    </m:r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h</m:t>
                    </m:r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𝑡</m:t>
                    </m:r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GB" sz="2000" dirty="0"/>
                  <a:t>,  </a:t>
                </a:r>
                <a:r>
                  <a:rPr lang="en-GB" sz="2000" dirty="0">
                    <a:solidFill>
                      <a:srgbClr val="C00000"/>
                    </a:solidFill>
                  </a:rPr>
                  <a:t>flux</a:t>
                </a:r>
                <a:r>
                  <a:rPr lang="en-GB" sz="2000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i="1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nary>
                      <m:naryPr>
                        <m:limLoc m:val="subSup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∫</m:t>
                        </m:r>
                        <m:r>
                          <a:rPr lang="en-GB" b="1" i="1"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𝑑𝑧𝑑𝑡</m:t>
                        </m:r>
                      </m:e>
                    </m:nary>
                  </m:oMath>
                </a14:m>
                <a:r>
                  <a:rPr lang="en-GB" dirty="0"/>
                  <a:t>		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7C0B91C-86A0-41C1-86B2-83107A934C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935" y="2866140"/>
                <a:ext cx="9152996" cy="750911"/>
              </a:xfrm>
              <a:prstGeom prst="rect">
                <a:avLst/>
              </a:prstGeom>
              <a:blipFill>
                <a:blip r:embed="rId7"/>
                <a:stretch>
                  <a:fillRect l="-666" t="-65041" b="-691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651BFEC-C9B2-4726-8A17-2E09DE11C48C}"/>
                  </a:ext>
                </a:extLst>
              </p:cNvPr>
              <p:cNvSpPr txBox="1"/>
              <p:nvPr/>
            </p:nvSpPr>
            <p:spPr>
              <a:xfrm>
                <a:off x="758026" y="3839055"/>
                <a:ext cx="849463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dirty="0"/>
                  <a:t>Effective </a:t>
                </a:r>
                <a:r>
                  <a:rPr lang="en-GB" sz="2000" dirty="0">
                    <a:solidFill>
                      <a:srgbClr val="C00000"/>
                    </a:solidFill>
                  </a:rPr>
                  <a:t>diffusivity equivalence with exchange</a:t>
                </a:r>
                <a:r>
                  <a:rPr lang="en-GB" sz="2000" dirty="0"/>
                  <a:t>.     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sz="2000" i="1" smtClean="0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GB" sz="2000" i="1">
                                <a:effectLst/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GB" sz="2000" i="1">
                                <a:effectLst/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𝐶</m:t>
                            </m:r>
                          </m:e>
                          <m:sup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e>
                    </m:acc>
                    <m:r>
                      <m:rPr>
                        <m:nor/>
                      </m:rPr>
                      <a:rPr lang="en-GB" sz="18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  </m:t>
                    </m:r>
                    <m:r>
                      <m:rPr>
                        <m:nor/>
                      </m:rPr>
                      <a:rPr lang="en-GB" dirty="0"/>
                      <m:t>↔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𝐾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𝜕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𝐶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/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𝜕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000" dirty="0"/>
                  <a:t>		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651BFEC-C9B2-4726-8A17-2E09DE11C4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026" y="3839055"/>
                <a:ext cx="8494633" cy="400110"/>
              </a:xfrm>
              <a:prstGeom prst="rect">
                <a:avLst/>
              </a:prstGeom>
              <a:blipFill>
                <a:blip r:embed="rId8"/>
                <a:stretch>
                  <a:fillRect l="-717" t="-9231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66D3065F-1837-44E9-ABFE-3C0AF07F2839}"/>
              </a:ext>
            </a:extLst>
          </p:cNvPr>
          <p:cNvSpPr txBox="1"/>
          <p:nvPr/>
        </p:nvSpPr>
        <p:spPr>
          <a:xfrm>
            <a:off x="33630" y="5057136"/>
            <a:ext cx="1215837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2000" dirty="0"/>
              <a:t>Atlantic margin </a:t>
            </a:r>
            <a:r>
              <a:rPr lang="en-GB" sz="2000" dirty="0">
                <a:solidFill>
                  <a:srgbClr val="C00000"/>
                </a:solidFill>
              </a:rPr>
              <a:t>model</a:t>
            </a:r>
            <a:r>
              <a:rPr lang="en-GB" sz="2000" dirty="0"/>
              <a:t> “AMM60” resolution 1/60 ° (~ 1.8 km), 51 hybrid s-sigma layers (</a:t>
            </a:r>
            <a:r>
              <a:rPr lang="en-GB" sz="2000" dirty="0" err="1"/>
              <a:t>Guihou</a:t>
            </a:r>
            <a:r>
              <a:rPr lang="en-GB" sz="2000" dirty="0"/>
              <a:t> et al. 2018).</a:t>
            </a:r>
          </a:p>
          <a:p>
            <a:pPr>
              <a:spcAft>
                <a:spcPts val="600"/>
              </a:spcAft>
            </a:pPr>
            <a:r>
              <a:rPr lang="en-GB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Lateral viscosity 50 m</a:t>
            </a:r>
            <a:r>
              <a:rPr lang="en-GB" sz="1800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1800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lateral diffusion </a:t>
            </a:r>
            <a:r>
              <a:rPr lang="en-GB" sz="18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Smagorinsky</a:t>
            </a:r>
            <a:r>
              <a:rPr lang="en-GB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(1963; </a:t>
            </a:r>
            <a:r>
              <a:rPr lang="en-GB" sz="18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GB" sz="1800" baseline="-250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GB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0.7), vertical mixing GLS </a:t>
            </a:r>
            <a:r>
              <a:rPr lang="en-GB" sz="18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Canuto</a:t>
            </a:r>
            <a:r>
              <a:rPr lang="en-GB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(k-</a:t>
            </a:r>
            <a:r>
              <a:rPr lang="en-GB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ε</a:t>
            </a:r>
            <a:r>
              <a:rPr lang="en-GB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background </a:t>
            </a:r>
            <a:r>
              <a:rPr lang="el-GR" sz="1800" i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ν</a:t>
            </a:r>
            <a:r>
              <a:rPr lang="en-GB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10</a:t>
            </a:r>
            <a:r>
              <a:rPr lang="en-GB" sz="1800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-7</a:t>
            </a:r>
            <a:r>
              <a:rPr lang="en-GB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</a:t>
            </a:r>
            <a:r>
              <a:rPr lang="en-GB" sz="1800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1800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ERA-interim atmospheric forcing (Dee et al. 2011).  Boundary input from Northern North Atlantic (NEMO) model “NNA” using same atmospheric &amp; tidal forcing (Holt et al. 2014).  River inputs from synthesized data (</a:t>
            </a:r>
            <a:r>
              <a:rPr lang="en-US" sz="1800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Guihou</a:t>
            </a:r>
            <a:r>
              <a:rPr lang="en-US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al. 2018).  Initial conditions (T, S, SSH) from 5-day-mean NNA output. R</a:t>
            </a:r>
            <a:r>
              <a:rPr lang="en-GB" sz="18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05/01/2010 to 31/12/2013</a:t>
            </a:r>
            <a:endParaRPr lang="en-GB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B6F392-8BA6-4127-86DE-C812C195FF00}"/>
                  </a:ext>
                </a:extLst>
              </p:cNvPr>
              <p:cNvSpPr txBox="1"/>
              <p:nvPr/>
            </p:nvSpPr>
            <p:spPr>
              <a:xfrm>
                <a:off x="5848709" y="4239165"/>
                <a:ext cx="21602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½ </m:t>
                    </m:r>
                    <m:d>
                      <m:dPr>
                        <m:begChr m:val="|"/>
                        <m:endChr m:val="|"/>
                        <m:ctrlPr>
                          <a:rPr lang="en-GB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</m:t>
                    </m:r>
                  </m:oMath>
                </a14:m>
                <a:r>
                  <a:rPr lang="en-US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~</a:t>
                </a:r>
                <a14:m>
                  <m:oMath xmlns:m="http://schemas.openxmlformats.org/officeDocument/2006/math">
                    <m:r>
                      <a:rPr lang="en-GB" sz="18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½ 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𝐾h</m:t>
                    </m:r>
                    <m:r>
                      <a:rPr lang="en-US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sSub>
                      <m:sSubPr>
                        <m:ctrlPr>
                          <a:rPr lang="en-GB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𝑋</m:t>
                        </m:r>
                      </m:sub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CB6F392-8BA6-4127-86DE-C812C195FF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8709" y="4239165"/>
                <a:ext cx="2160207" cy="369332"/>
              </a:xfrm>
              <a:prstGeom prst="rect">
                <a:avLst/>
              </a:prstGeom>
              <a:blipFill>
                <a:blip r:embed="rId9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CEBC1946-CEC0-4507-9234-C5BCFB44DA33}"/>
              </a:ext>
            </a:extLst>
          </p:cNvPr>
          <p:cNvGrpSpPr/>
          <p:nvPr/>
        </p:nvGrpSpPr>
        <p:grpSpPr>
          <a:xfrm>
            <a:off x="8100532" y="-256646"/>
            <a:ext cx="4091468" cy="776955"/>
            <a:chOff x="7788213" y="-172528"/>
            <a:chExt cx="4091468" cy="776955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FD37DCB-895D-45D9-BCD3-03D43742F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8213" y="0"/>
              <a:ext cx="1657712" cy="60442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63F0664-44A6-4A41-BE6A-0B87559A6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043" y="-172528"/>
              <a:ext cx="1395227" cy="697614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258F567-114B-4241-80CF-CAFEDFC00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652270" y="95644"/>
              <a:ext cx="1227411" cy="429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3394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A188D9-B209-4805-BBAF-B429EA494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8879" y="74323"/>
            <a:ext cx="5233122" cy="67836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D27F11-24D0-489B-94FC-B0C83146B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3079"/>
          </a:xfrm>
        </p:spPr>
        <p:txBody>
          <a:bodyPr>
            <a:normAutofit/>
          </a:bodyPr>
          <a:lstStyle/>
          <a:p>
            <a:pPr algn="ctr"/>
            <a:r>
              <a:rPr lang="en-GB" sz="2400" b="1" dirty="0">
                <a:latin typeface="+mn-lt"/>
              </a:rPr>
              <a:t>Drifters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D696F5-ACA6-435A-8B83-F5F556F491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707364"/>
                <a:ext cx="7901795" cy="6150636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2000" dirty="0">
                    <a:latin typeface="Arial Narrow" panose="020B0606020202030204" pitchFamily="34" charset="0"/>
                  </a:rPr>
                  <a:t>Complex topography → “along-slope”, “cross-slope” direction questionable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-GB" sz="2000" dirty="0">
                    <a:latin typeface="Arial Narrow" panose="020B0606020202030204" pitchFamily="34" charset="0"/>
                  </a:rPr>
                  <a:t>		especially problem for mooring data at a point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-GB" sz="3200" dirty="0">
                    <a:solidFill>
                      <a:srgbClr val="00B05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√</a:t>
                </a:r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GB" sz="2000" dirty="0">
                    <a:solidFill>
                      <a:srgbClr val="00B05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We know which depth contours were crossed by the drifters located each 3 hrs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-GB" sz="3500" dirty="0">
                    <a:solidFill>
                      <a:srgbClr val="FF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 </a:t>
                </a:r>
                <a:r>
                  <a:rPr lang="en-GB" sz="2000" dirty="0">
                    <a:solidFill>
                      <a:srgbClr val="FF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Location hence estimates very susceptible to “events”, not controlled</a:t>
                </a:r>
                <a:endParaRPr lang="en-GB" sz="3500" dirty="0">
                  <a:solidFill>
                    <a:srgbClr val="FF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:r>
                  <a:rPr lang="en-GB" sz="2000" dirty="0">
                    <a:solidFill>
                      <a:srgbClr val="C00000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Crossings</a:t>
                </a:r>
                <a:r>
                  <a:rPr lang="en-GB" sz="2000" dirty="0"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GB" sz="2000" dirty="0">
                    <a:solidFill>
                      <a:srgbClr val="C00000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of</a:t>
                </a:r>
                <a:r>
                  <a:rPr lang="en-GB" sz="2000" dirty="0"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 500 m, 200 m, 150 m </a:t>
                </a:r>
                <a:r>
                  <a:rPr lang="en-GB" sz="2000" dirty="0">
                    <a:solidFill>
                      <a:srgbClr val="C00000"/>
                    </a:solidFill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depth contours </a:t>
                </a:r>
                <a:r>
                  <a:rPr lang="en-GB" sz="2000" dirty="0"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analysed ~ month by month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:r>
                  <a:rPr lang="en-GB" sz="2000" dirty="0">
                    <a:latin typeface="Arial Narrow" panose="020B0606020202030204" pitchFamily="34" charset="0"/>
                    <a:cs typeface="Times New Roman" panose="02020603050405020304" pitchFamily="18" charset="0"/>
                  </a:rPr>
                  <a:t>For each contour and “month”, contour crossings (in 3 hrs and daily) identified;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-GB" sz="2000" dirty="0">
                    <a:latin typeface="Arial Narrow" panose="020B0606020202030204" pitchFamily="34" charset="0"/>
                  </a:rPr>
                  <a:t>corresponding water-depth changes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dirty="0">
                    <a:latin typeface="Arial Narrow" panose="020B0606020202030204" pitchFamily="34" charset="0"/>
                  </a:rPr>
                  <a:t>→ mean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sz="1400" i="1" smtClean="0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∆</m:t>
                        </m:r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sz="2000" dirty="0">
                    <a:latin typeface="Arial Narrow" panose="020B0606020202030204" pitchFamily="34" charset="0"/>
                  </a:rPr>
                  <a:t> &amp; mean deviation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|∆</m:t>
                        </m:r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GB" sz="1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sz="1800" i="1">
                                <a:latin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GB" sz="1800" i="1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acc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|</m:t>
                        </m:r>
                      </m:e>
                    </m:acc>
                  </m:oMath>
                </a14:m>
                <a:r>
                  <a:rPr lang="en-GB" sz="1800" dirty="0">
                    <a:latin typeface="Arial Narrow" panose="020B0606020202030204" pitchFamily="34" charset="0"/>
                  </a:rPr>
                  <a:t>.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1200"/>
                  </a:spcAft>
                  <a:buNone/>
                </a:pPr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Dividing by (“slope” </a:t>
                </a:r>
                <a14:m>
                  <m:oMath xmlns:m="http://schemas.openxmlformats.org/officeDocument/2006/math"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𝛥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:r>
                  <a:rPr lang="en-GB" sz="2000" dirty="0">
                    <a:latin typeface="Arial Narrow" panose="020B0606020202030204" pitchFamily="34" charset="0"/>
                  </a:rPr>
                  <a:t>→</a:t>
                </a:r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estimates of cross-slope flux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sz="2000" b="1" i="1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and exchange </a:t>
                </a:r>
                <a14:m>
                  <m:oMath xmlns:m="http://schemas.openxmlformats.org/officeDocument/2006/math"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|</m:t>
                    </m:r>
                    <m:sSup>
                      <m:sSupPr>
                        <m:ctrlPr>
                          <a:rPr lang="en-GB" sz="2000" b="1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𝑢</m:t>
                        </m:r>
                      </m:e>
                      <m:sup>
                        <m:r>
                          <a:rPr lang="en-GB" sz="2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GB" sz="2000" dirty="0">
                    <a:latin typeface="Arial Narrow" panose="020B0606020202030204" pitchFamily="34" charset="0"/>
                  </a:rPr>
                  <a:t>|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:r>
                  <a:rPr lang="en-GB" sz="2000" dirty="0">
                    <a:latin typeface="Arial Narrow" panose="020B0606020202030204" pitchFamily="34" charset="0"/>
                  </a:rPr>
                  <a:t>“slope” estimated by modified multiple regression:  model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14:m>
                  <m:oMath xmlns:m="http://schemas.openxmlformats.org/officeDocument/2006/math">
                    <m:r>
                      <a:rPr lang="en-GB" sz="1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| </m:t>
                    </m:r>
                    <m:r>
                      <a:rPr lang="en-GB" sz="1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𝑠𝑙𝑜𝑝𝑒</m:t>
                    </m:r>
                    <m:r>
                      <a:rPr lang="en-GB" sz="1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1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𝑎𝑙𝑜𝑛𝑔</m:t>
                    </m:r>
                    <m:r>
                      <a:rPr lang="en-GB" sz="1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1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𝑑𝑖𝑟𝑒𝑐𝑡𝑖𝑜𝑛</m:t>
                    </m:r>
                    <m:r>
                      <a:rPr lang="en-GB" sz="1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1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𝛩</m:t>
                    </m:r>
                    <m:r>
                      <a:rPr lang="en-GB" sz="16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|</m:t>
                    </m:r>
                  </m:oMath>
                </a14:m>
                <a:r>
                  <a:rPr lang="en-GB" sz="16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1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|</m:t>
                    </m:r>
                    <m:r>
                      <a:rPr lang="en-GB" sz="1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𝑠</m:t>
                    </m:r>
                    <m:r>
                      <a:rPr lang="en-GB" sz="1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16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cos</m:t>
                    </m:r>
                    <m:r>
                      <a:rPr lang="en-GB" sz="1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GB" sz="1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𝛩</m:t>
                    </m:r>
                    <m:r>
                      <a:rPr lang="en-GB" sz="1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en-GB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𝛩</m:t>
                        </m:r>
                      </m:e>
                      <m:sub>
                        <m:r>
                          <a:rPr lang="en-GB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GB" sz="1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)|</m:t>
                    </m:r>
                  </m:oMath>
                </a14:m>
                <a:r>
                  <a:rPr lang="en-GB" sz="1600" dirty="0">
                    <a:effectLst/>
                    <a:latin typeface="Arial Narrow" panose="020B0606020202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or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𝛥</m:t>
                        </m:r>
                        <m:r>
                          <a:rPr lang="en-GB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</m:d>
                    <m:r>
                      <a:rPr lang="en-GB" sz="1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GB" sz="1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𝑙</m:t>
                    </m:r>
                    <m:r>
                      <a:rPr lang="en-GB" sz="1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1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𝑠</m:t>
                    </m:r>
                    <m:d>
                      <m:dPr>
                        <m:begChr m:val="|"/>
                        <m:endChr m:val="|"/>
                        <m:ctrlPr>
                          <a:rPr lang="en-GB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∆</m:t>
                        </m:r>
                        <m:r>
                          <a:rPr lang="en-GB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GB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𝑐𝑜𝑠</m:t>
                        </m:r>
                        <m:sSub>
                          <m:sSubPr>
                            <m:ctrlP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𝛩</m:t>
                            </m:r>
                          </m:e>
                          <m:sub>
                            <m: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+∆</m:t>
                        </m:r>
                        <m:r>
                          <a:rPr lang="en-GB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𝑦</m:t>
                        </m:r>
                        <m:r>
                          <a:rPr lang="en-GB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16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𝑠𝑖𝑛</m:t>
                        </m:r>
                        <m:sSub>
                          <m:sSubPr>
                            <m:ctrlP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𝛩</m:t>
                            </m:r>
                          </m:e>
                          <m:sub>
                            <m:r>
                              <a:rPr lang="en-GB" sz="16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GB" sz="1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GB" sz="16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𝑙</m:t>
                    </m:r>
                  </m:oMath>
                </a14:m>
                <a:endParaRPr lang="en-GB" sz="16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:r>
                  <a:rPr lang="en-GB" sz="1600" dirty="0">
                    <a:latin typeface="Arial Narrow" panose="020B0606020202030204" pitchFamily="34" charset="0"/>
                  </a:rPr>
                  <a:t>→ </a:t>
                </a:r>
                <a14:m>
                  <m:oMath xmlns:m="http://schemas.openxmlformats.org/officeDocument/2006/math"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|∆</m:t>
                    </m:r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𝑙</m:t>
                    </m:r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|  =  {</m:t>
                    </m:r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1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𝑏</m:t>
                    </m:r>
                    <m:d>
                      <m:dPr>
                        <m:begChr m:val="["/>
                        <m:endChr m:val="]"/>
                        <m:ctrlPr>
                          <a:rPr lang="en-GB" sz="1100" i="1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11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1100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∆</m:t>
                                </m:r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  <m:sup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sz="11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sz="1100" i="1">
                                    <a:effectLst/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∆</m:t>
                                </m:r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e>
                            </m:d>
                          </m:e>
                          <m:sup>
                            <m:r>
                              <a:rPr lang="en-GB" sz="1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sSup>
                      <m:sSupPr>
                        <m:ctrlPr>
                          <a:rPr lang="en-GB" sz="11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sSup>
                      <m:sSupPr>
                        <m:ctrlPr>
                          <a:rPr lang="en-GB" sz="11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}/|∆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𝑙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|</m:t>
                    </m:r>
                  </m:oMath>
                </a14:m>
                <a:endParaRPr lang="en-GB" sz="16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:r>
                  <a:rPr lang="en-GB" sz="2000" dirty="0">
                    <a:latin typeface="Arial Narrow" panose="020B0606020202030204" pitchFamily="34" charset="0"/>
                  </a:rPr>
                  <a:t>RHS terms known [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𝑙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(∆</m:t>
                        </m:r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(∆</m:t>
                        </m:r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𝑦</m:t>
                        </m:r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>
                    <a:latin typeface="Arial Narrow" panose="020B0606020202030204" pitchFamily="34" charset="0"/>
                  </a:rPr>
                  <a:t>] except for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000" dirty="0">
                    <a:latin typeface="Arial Narrow" panose="020B0606020202030204" pitchFamily="34" charset="0"/>
                  </a:rPr>
                  <a:t> by regression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000" dirty="0">
                        <a:latin typeface="Arial Narrow" panose="020B0606020202030204" pitchFamily="34" charset="0"/>
                      </a:rPr>
                      <m:t>→</m:t>
                    </m:r>
                    <m:r>
                      <m:rPr>
                        <m:nor/>
                      </m:rPr>
                      <a:rPr lang="en-GB" sz="2000" b="0" i="0" dirty="0" smtClean="0">
                        <a:latin typeface="Arial Narrow" panose="020B0606020202030204" pitchFamily="34" charset="0"/>
                      </a:rPr>
                      <m:t> 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GB" sz="2000" dirty="0">
                  <a:latin typeface="Arial Narrow" panose="020B0606020202030204" pitchFamily="34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:endParaRPr lang="en-GB" sz="2000" dirty="0">
                  <a:latin typeface="Arial Narrow" panose="020B0606020202030204" pitchFamily="34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:r>
                  <a:rPr lang="en-GB" sz="2000" dirty="0">
                    <a:solidFill>
                      <a:srgbClr val="C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Transport estimates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sz="2000" b="1" i="1">
                            <a:effectLst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h𝑢</m:t>
                        </m:r>
                      </m:e>
                    </m:acc>
                  </m:oMath>
                </a14:m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½ 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|</m:t>
                    </m:r>
                    <m:sSup>
                      <m:sSupPr>
                        <m:ctrlPr>
                          <a:rPr lang="en-GB" sz="2000" b="1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𝑢</m:t>
                        </m:r>
                      </m:e>
                      <m:sup>
                        <m:r>
                          <a:rPr lang="en-GB" sz="2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a:rPr lang="en-GB" sz="2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|</m:t>
                    </m:r>
                  </m:oMath>
                </a14:m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are often comparable.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300"/>
                  </a:spcAft>
                  <a:buNone/>
                </a:pPr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Values of </a:t>
                </a:r>
                <a14:m>
                  <m:oMath xmlns:m="http://schemas.openxmlformats.org/officeDocument/2006/math"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½ 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|</m:t>
                    </m:r>
                    <m:sSup>
                      <m:sSupPr>
                        <m:ctrlPr>
                          <a:rPr lang="en-GB" sz="2000" b="1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𝑢</m:t>
                        </m:r>
                      </m:e>
                      <m:sup>
                        <m:r>
                          <a:rPr lang="en-GB" sz="2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a:rPr lang="en-GB" sz="2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|</m:t>
                    </m:r>
                  </m:oMath>
                </a14:m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are increased by tidal excursions if 3-hr positions are used</a:t>
                </a:r>
                <a:r>
                  <a:rPr lang="en-GB" sz="18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GB" sz="18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D696F5-ACA6-435A-8B83-F5F556F491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07364"/>
                <a:ext cx="7901795" cy="6150636"/>
              </a:xfrm>
              <a:blipFill>
                <a:blip r:embed="rId3"/>
                <a:stretch>
                  <a:fillRect l="-2238" t="-496" b="-3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CF4CB882-F18A-4A77-A787-C3ED42B5E085}"/>
              </a:ext>
            </a:extLst>
          </p:cNvPr>
          <p:cNvGrpSpPr/>
          <p:nvPr/>
        </p:nvGrpSpPr>
        <p:grpSpPr>
          <a:xfrm>
            <a:off x="-140571" y="-233493"/>
            <a:ext cx="4091468" cy="776955"/>
            <a:chOff x="7788213" y="-172528"/>
            <a:chExt cx="4091468" cy="77695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F89E12B-97BB-4DBC-9AC5-9BDAF7086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8213" y="0"/>
              <a:ext cx="1657712" cy="60442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994DB02-0E9C-4EA3-BC1C-C3E012CB3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043" y="-172528"/>
              <a:ext cx="1395227" cy="69761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F6CA41F-9BC2-44D5-B60B-7DA3713215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52270" y="95644"/>
              <a:ext cx="1227411" cy="429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3354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31850E-0F66-4465-93EF-168F0A3D7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8710" y="2001328"/>
            <a:ext cx="4983290" cy="48566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D84A2E-EC8C-472F-89FA-B41B0E755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474453"/>
          </a:xfrm>
        </p:spPr>
        <p:txBody>
          <a:bodyPr>
            <a:normAutofit/>
          </a:bodyPr>
          <a:lstStyle/>
          <a:p>
            <a:pPr algn="ctr"/>
            <a:r>
              <a:rPr lang="en-GB" sz="2400" b="1" dirty="0">
                <a:latin typeface="+mn-lt"/>
              </a:rPr>
              <a:t>Other estimates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AF8398-B1C7-4142-80FC-3431A5DD5D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733245"/>
                <a:ext cx="12192000" cy="5443718"/>
              </a:xfrm>
            </p:spPr>
            <p:txBody>
              <a:bodyPr>
                <a:normAutofit/>
              </a:bodyPr>
              <a:lstStyle/>
              <a:p>
                <a:r>
                  <a:rPr lang="en-GB" sz="2000" b="1" dirty="0">
                    <a:solidFill>
                      <a:srgbClr val="C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Altimetry</a:t>
                </a:r>
                <a:r>
                  <a:rPr lang="en-GB" sz="2000" dirty="0">
                    <a:solidFill>
                      <a:srgbClr val="C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for October 1992 – December 2012 (Xu et al. 2015) → exchange </a:t>
                </a:r>
                <a14:m>
                  <m:oMath xmlns:m="http://schemas.openxmlformats.org/officeDocument/2006/math"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½ 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|</m:t>
                    </m:r>
                    <m:sSup>
                      <m:sSupPr>
                        <m:ctrlPr>
                          <a:rPr lang="en-GB" sz="2000" b="1" i="1">
                            <a:effectLst/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𝑢</m:t>
                        </m:r>
                      </m:e>
                      <m:sup>
                        <m:r>
                          <a:rPr lang="en-GB" sz="2000" b="1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a:rPr lang="en-GB" sz="2000" b="1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|</m:t>
                    </m:r>
                  </m:oMath>
                </a14:m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GB" sz="20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estimate</a:t>
                </a:r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~ 1 m</a:t>
                </a:r>
                <a:r>
                  <a:rPr lang="en-GB" sz="2000" baseline="30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</a:t>
                </a:r>
                <a:r>
                  <a:rPr lang="en-GB" sz="2000" baseline="30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-1</a:t>
                </a:r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buNone/>
                </a:pPr>
                <a:r>
                  <a:rPr lang="en-GB" sz="20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					</a:t>
                </a:r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(or more in summer off NW Ireland). </a:t>
                </a:r>
              </a:p>
              <a:p>
                <a:pPr marL="0" indent="0">
                  <a:buNone/>
                </a:pPr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Includes only LF, large-scale motion flow, so probably an under-estimate (but aliasing may add HF contribution)</a:t>
                </a:r>
              </a:p>
              <a:p>
                <a:pPr marL="0" indent="0">
                  <a:buNone/>
                </a:pPr>
                <a:endParaRPr lang="en-GB" sz="2000" dirty="0">
                  <a:latin typeface="Arial Narrow" panose="020B0606020202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GB" sz="2000" b="1" dirty="0">
                    <a:solidFill>
                      <a:srgbClr val="C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Effective diffusivity from drifters</a:t>
                </a:r>
              </a:p>
              <a:p>
                <a:pPr marL="0" indent="0">
                  <a:buNone/>
                </a:pPr>
                <a:r>
                  <a:rPr lang="en-GB" sz="2000" b="1" dirty="0">
                    <a:solidFill>
                      <a:srgbClr val="C00000"/>
                    </a:solidFill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</a:t>
                </a:r>
                <a:r>
                  <a:rPr lang="en-GB" sz="20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Relative dispersion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sz="20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0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𝐷</m:t>
                        </m:r>
                      </m:e>
                      <m:sub>
                        <m:r>
                          <a:rPr lang="en-GB" sz="20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  <m:sup>
                        <m:r>
                          <a:rPr lang="en-GB" sz="20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bSup>
                    <m:r>
                      <a:rPr lang="en-GB" sz="2000" b="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 &lt;</m:t>
                    </m:r>
                    <m:sSup>
                      <m:sSupPr>
                        <m:ctrlPr>
                          <a:rPr lang="en-GB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GB" sz="20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2000" b="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20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0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GB" sz="2000" b="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  <m:r>
                              <a:rPr lang="en-GB" sz="2000" b="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sz="20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000" b="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&gt;</m:t>
                    </m:r>
                  </m:oMath>
                </a14:m>
                <a:endParaRPr lang="en-GB" sz="2000" dirty="0"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GB" sz="20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       </a:t>
                </a:r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  <a:r>
                  <a:rPr lang="en-GB" sz="2000" dirty="0"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→   diffusivity </a:t>
                </a:r>
                <a:r>
                  <a:rPr lang="en-GB" sz="2000" dirty="0">
                    <a:solidFill>
                      <a:srgbClr val="C00000"/>
                    </a:solidFill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GB" sz="2000" b="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GB" sz="2000" b="0" i="1">
                        <a:latin typeface="Cambria Math" panose="02040503050406030204" pitchFamily="18" charset="0"/>
                      </a:rPr>
                      <m:t>=½ </m:t>
                    </m:r>
                    <m:r>
                      <a:rPr lang="en-GB" sz="2000" b="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000" b="0" i="1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2000" b="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GB" sz="2000" b="0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GB" sz="2000" b="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GB" sz="2000" b="0" i="1">
                        <a:latin typeface="Cambria Math" panose="02040503050406030204" pitchFamily="18" charset="0"/>
                      </a:rPr>
                      <m:t>)/</m:t>
                    </m:r>
                    <m:r>
                      <a:rPr lang="en-GB" sz="2000" b="0" i="1">
                        <a:latin typeface="Cambria Math" panose="02040503050406030204" pitchFamily="18" charset="0"/>
                      </a:rPr>
                      <m:t>𝑑𝑡</m:t>
                    </m:r>
                  </m:oMath>
                </a14:m>
                <a:r>
                  <a:rPr lang="en-GB" sz="2000" dirty="0">
                    <a:latin typeface="Arial Narrow" panose="020B0606020202030204" pitchFamily="34" charset="0"/>
                  </a:rPr>
                  <a:t> </a:t>
                </a:r>
                <a:endParaRPr lang="en-GB" sz="2000" dirty="0">
                  <a:solidFill>
                    <a:srgbClr val="C00000"/>
                  </a:solidFill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GB" sz="2000" dirty="0">
                  <a:latin typeface="Arial Narrow" panose="020B0606020202030204" pitchFamily="34" charset="0"/>
                </a:endParaRPr>
              </a:p>
              <a:p>
                <a:r>
                  <a:rPr lang="en-GB" sz="2000" b="1" dirty="0">
                    <a:solidFill>
                      <a:srgbClr val="C00000"/>
                    </a:solidFill>
                    <a:latin typeface="Arial Narrow" panose="020B0606020202030204" pitchFamily="34" charset="0"/>
                  </a:rPr>
                  <a:t>Effective diffusivity from salinity (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𝑺</m:t>
                    </m:r>
                  </m:oMath>
                </a14:m>
                <a:r>
                  <a:rPr lang="en-GB" sz="2000" b="1" dirty="0">
                    <a:solidFill>
                      <a:srgbClr val="C00000"/>
                    </a:solidFill>
                    <a:latin typeface="Arial Narrow" panose="020B0606020202030204" pitchFamily="34" charset="0"/>
                  </a:rPr>
                  <a:t>) sections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effectLst/>
                  </a:rPr>
                  <a:t>	</a:t>
                </a:r>
                <a:r>
                  <a:rPr lang="en-GB" sz="2000" dirty="0">
                    <a:effectLst/>
                    <a:latin typeface="Arial Narrow" panose="020B0606020202030204" pitchFamily="34" charset="0"/>
                  </a:rPr>
                  <a:t>Integrate steady </a:t>
                </a:r>
                <a14:m>
                  <m:oMath xmlns:m="http://schemas.openxmlformats.org/officeDocument/2006/math">
                    <m:r>
                      <a:rPr lang="en-GB" sz="20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</m:oMath>
                </a14:m>
                <a:r>
                  <a:rPr lang="en-GB" sz="2000" dirty="0">
                    <a:effectLst/>
                    <a:latin typeface="Arial Narrow" panose="020B0606020202030204" pitchFamily="34" charset="0"/>
                  </a:rPr>
                  <a:t>-diffusion equation over finite cross-slope section: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[</m:t>
                        </m:r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𝐾</m:t>
                        </m:r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𝑆</m:t>
                        </m:r>
                      </m:sub>
                    </m:sSub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h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𝜕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𝜕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sSubSup>
                      <m:sSubSupPr>
                        <m:ctrlP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]</m:t>
                        </m:r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𝑊</m:t>
                        </m:r>
                      </m:sub>
                      <m:sup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𝐸</m:t>
                        </m:r>
                      </m:sup>
                    </m:sSubSup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 Ŝ</m:t>
                    </m:r>
                    <m:sSub>
                      <m:sSubPr>
                        <m:ctrlP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sub>
                    </m:sSub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𝐿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𝜕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𝜕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(</m:t>
                    </m:r>
                    <m:sSub>
                      <m:sSubPr>
                        <m:ctrlP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𝑆</m:t>
                        </m:r>
                      </m:sub>
                    </m:sSub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+(1−∆)</m:t>
                    </m:r>
                    <m:sSub>
                      <m:sSubPr>
                        <m:ctrlPr>
                          <a:rPr lang="en-GB" sz="1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en-GB" sz="18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sub>
                    </m:sSub>
                    <m:r>
                      <a:rPr lang="en-GB" sz="1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/2)</m:t>
                    </m:r>
                  </m:oMath>
                </a14:m>
                <a:r>
                  <a:rPr lang="en-GB" sz="1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Slope current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en-GB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↓(</a:t>
                </a:r>
                <a14:m>
                  <m:oMath xmlns:m="http://schemas.openxmlformats.org/officeDocument/2006/math"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𝜕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𝜕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&lt;0) </m:t>
                    </m:r>
                  </m:oMath>
                </a14:m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as excess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en-GB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→ shelf (</a:t>
                </a:r>
                <a14:m>
                  <m:oMath xmlns:m="http://schemas.openxmlformats.org/officeDocument/2006/math"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𝜕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/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𝜕</m:t>
                    </m:r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sSup>
                      <m:sSupPr>
                        <m:ctrlPr>
                          <a:rPr lang="en-GB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|</m:t>
                        </m:r>
                      </m:e>
                      <m:sup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𝐸</m:t>
                        </m:r>
                      </m:sup>
                    </m:sSup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&lt;0)</m:t>
                    </m:r>
                  </m:oMath>
                </a14:m>
                <a:endParaRPr lang="en-GB" sz="2000" i="1" dirty="0">
                  <a:effectLst/>
                  <a:latin typeface="Arial Narrow" panose="020B0606020202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GB" sz="2000" dirty="0">
                    <a:effectLst/>
                    <a:latin typeface="Arial Narrow" panose="020B0606020202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and freshwater arrives </a:t>
                </a:r>
                <a14:m>
                  <m:oMath xmlns:m="http://schemas.openxmlformats.org/officeDocument/2006/math"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en-GB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𝑞</m:t>
                        </m:r>
                      </m:e>
                      <m:sub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sub>
                    </m:sSub>
                    <m:r>
                      <a:rPr lang="en-GB" sz="20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&gt;0)</m:t>
                    </m:r>
                  </m:oMath>
                </a14:m>
                <a:endParaRPr lang="en-GB" sz="2000" b="1" dirty="0">
                  <a:solidFill>
                    <a:srgbClr val="C00000"/>
                  </a:solidFill>
                  <a:latin typeface="Arial Narrow" panose="020B0606020202030204" pitchFamily="34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2000" dirty="0">
                    <a:latin typeface="Arial Narrow" panose="020B0606020202030204" pitchFamily="34" charset="0"/>
                  </a:rPr>
                  <a:t>Generally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𝐾</m:t>
                        </m:r>
                      </m:e>
                      <m:sub>
                        <m:r>
                          <a:rPr lang="en-GB" sz="20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GB" sz="2000" dirty="0">
                    <a:latin typeface="Arial Narrow" panose="020B0606020202030204" pitchFamily="34" charset="0"/>
                  </a:rPr>
                  <a:t> is larger in winter but uncertain relation to exchange via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𝑋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GB" sz="2000" dirty="0">
                    <a:latin typeface="Arial Narrow" panose="020B0606020202030204" pitchFamily="34" charset="0"/>
                  </a:rPr>
                  <a:t>;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2000" dirty="0">
                    <a:latin typeface="Arial Narrow" panose="020B0606020202030204" pitchFamily="34" charset="0"/>
                  </a:rPr>
                  <a:t>	more reliable where section includes a maximum of </a:t>
                </a:r>
                <a14:m>
                  <m:oMath xmlns:m="http://schemas.openxmlformats.org/officeDocument/2006/math">
                    <m:r>
                      <a:rPr lang="en-GB" sz="20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𝑆</m:t>
                    </m:r>
                  </m:oMath>
                </a14:m>
                <a:r>
                  <a:rPr lang="en-GB" sz="2000" dirty="0">
                    <a:latin typeface="Arial Narrow" panose="020B0606020202030204" pitchFamily="34" charset="0"/>
                  </a:rPr>
                  <a:t> 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AF8398-B1C7-4142-80FC-3431A5DD5D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33245"/>
                <a:ext cx="12192000" cy="5443718"/>
              </a:xfrm>
              <a:blipFill>
                <a:blip r:embed="rId3"/>
                <a:stretch>
                  <a:fillRect l="-500" t="-1120" b="-7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A6BBC31E-0422-4DFE-BA28-9207966AA920}"/>
              </a:ext>
            </a:extLst>
          </p:cNvPr>
          <p:cNvSpPr txBox="1"/>
          <p:nvPr/>
        </p:nvSpPr>
        <p:spPr>
          <a:xfrm>
            <a:off x="9193110" y="2260119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Celtic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EAE23C-A619-4CB6-AD49-5050A5DC026A}"/>
              </a:ext>
            </a:extLst>
          </p:cNvPr>
          <p:cNvSpPr txBox="1"/>
          <p:nvPr/>
        </p:nvSpPr>
        <p:spPr>
          <a:xfrm>
            <a:off x="9177080" y="3856007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Malin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D8BC0E-F356-4C5B-87D5-E9F060034DF0}"/>
              </a:ext>
            </a:extLst>
          </p:cNvPr>
          <p:cNvSpPr txBox="1"/>
          <p:nvPr/>
        </p:nvSpPr>
        <p:spPr>
          <a:xfrm>
            <a:off x="8742635" y="5451895"/>
            <a:ext cx="1604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Faroe-Shetland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EAEB656-FA31-4559-9193-EDD2CEF7D925}"/>
              </a:ext>
            </a:extLst>
          </p:cNvPr>
          <p:cNvGrpSpPr/>
          <p:nvPr/>
        </p:nvGrpSpPr>
        <p:grpSpPr>
          <a:xfrm>
            <a:off x="8100532" y="-268510"/>
            <a:ext cx="4091468" cy="776955"/>
            <a:chOff x="7788213" y="-172528"/>
            <a:chExt cx="4091468" cy="77695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B40B6E7-2E8F-4FA8-8A94-0EF0983C6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8213" y="0"/>
              <a:ext cx="1657712" cy="60442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DF7B189-51FB-49CB-846B-C4CFF320F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043" y="-172528"/>
              <a:ext cx="1395227" cy="69761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0A7030B-039D-4B26-8E78-51781177A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52270" y="95644"/>
              <a:ext cx="1227411" cy="429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8690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8207BC7-35D2-4A46-908C-E46B32DF3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74914"/>
            <a:ext cx="6193767" cy="36004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22DF0FE-CAA7-4248-941C-0BFA4FE00D13}"/>
              </a:ext>
            </a:extLst>
          </p:cNvPr>
          <p:cNvSpPr txBox="1"/>
          <p:nvPr/>
        </p:nvSpPr>
        <p:spPr>
          <a:xfrm>
            <a:off x="0" y="0"/>
            <a:ext cx="5589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Summary of cross-slope exchanges (m</a:t>
            </a:r>
            <a:r>
              <a:rPr lang="en-GB" sz="2400" b="1" baseline="30000" dirty="0"/>
              <a:t>2</a:t>
            </a:r>
            <a:r>
              <a:rPr lang="en-GB" sz="2400" b="1" dirty="0"/>
              <a:t>s</a:t>
            </a:r>
            <a:r>
              <a:rPr lang="en-GB" sz="2400" b="1" baseline="30000" dirty="0"/>
              <a:t>-1</a:t>
            </a:r>
            <a:r>
              <a:rPr lang="en-GB" sz="2400" b="1" dirty="0"/>
              <a:t>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A7EF18-6F7B-4AD0-BCFB-1CCCE790E9FC}"/>
              </a:ext>
            </a:extLst>
          </p:cNvPr>
          <p:cNvSpPr txBox="1"/>
          <p:nvPr/>
        </p:nvSpPr>
        <p:spPr>
          <a:xfrm>
            <a:off x="1449237" y="3924889"/>
            <a:ext cx="10742763" cy="293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GB" sz="24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 contributions</a:t>
            </a: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n-GB" sz="2200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(not necessarily additive; question for future?)</a:t>
            </a:r>
            <a:endParaRPr lang="en-GB" sz="2200" u="sng" dirty="0">
              <a:solidFill>
                <a:srgbClr val="C0000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600"/>
              </a:spcAft>
            </a:pP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lenses O(0.1 m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internal waves Stokes transports O(0.4 m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Celtic</a:t>
            </a:r>
          </a:p>
          <a:p>
            <a:pPr lvl="0">
              <a:spcAft>
                <a:spcPts val="600"/>
              </a:spcAft>
            </a:pPr>
            <a:r>
              <a:rPr lang="en-GB" sz="2200" b="1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Ekman transport from wind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typically O(0.5 m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 max. 4 m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(Scotland) </a:t>
            </a:r>
          </a:p>
          <a:p>
            <a:pPr lvl="0">
              <a:spcAft>
                <a:spcPts val="600"/>
              </a:spcAft>
            </a:pPr>
            <a:r>
              <a:rPr lang="en-GB" sz="2200" b="1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Bottom Ekman transport 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GB" sz="2200" b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Malin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-Hebrides) 0.7 m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2.7 m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  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(record averages);  max. 20 m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endParaRPr lang="en-GB" sz="2200" b="1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spcAft>
                <a:spcPts val="600"/>
              </a:spcAft>
            </a:pP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Slope current mis-alignment, </a:t>
            </a:r>
            <a:r>
              <a:rPr lang="en-GB" sz="2200" b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Malin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O(0.2 </a:t>
            </a:r>
            <a:r>
              <a:rPr lang="en-GB" sz="2200" b="1" dirty="0" err="1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in 100 km</a:t>
            </a:r>
          </a:p>
          <a:p>
            <a:pPr lvl="0">
              <a:spcAft>
                <a:spcPts val="600"/>
              </a:spcAft>
            </a:pP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Eddies, possibly less than 0.1 m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endParaRPr lang="en-GB" sz="2200" b="1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GB" sz="2200" b="1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Tides &amp; wind-driven (HF) 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O(5-15 m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22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22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 &gt;&gt;  tidal shear dispersion</a:t>
            </a:r>
            <a:endParaRPr lang="en-GB" sz="2200" b="1" dirty="0">
              <a:latin typeface="Arial Narrow" panose="020B0606020202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5769CB-A331-4FAF-8AD7-5A1B6D6C4B84}"/>
              </a:ext>
            </a:extLst>
          </p:cNvPr>
          <p:cNvSpPr txBox="1"/>
          <p:nvPr/>
        </p:nvSpPr>
        <p:spPr>
          <a:xfrm>
            <a:off x="6260124" y="681320"/>
            <a:ext cx="593187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 dirty="0">
                <a:solidFill>
                  <a:srgbClr val="C00000"/>
                </a:solidFill>
                <a:latin typeface="Arial Narrow" panose="020B0606020202030204" pitchFamily="34" charset="0"/>
              </a:rPr>
              <a:t>Generally LF &lt;&lt; total</a:t>
            </a:r>
            <a:r>
              <a:rPr lang="en-GB" sz="2200" b="1" dirty="0">
                <a:latin typeface="Arial Narrow" panose="020B0606020202030204" pitchFamily="34" charset="0"/>
              </a:rPr>
              <a:t>;</a:t>
            </a:r>
          </a:p>
          <a:p>
            <a:r>
              <a:rPr lang="en-GB" sz="2200" b="1" dirty="0">
                <a:latin typeface="Arial Narrow" panose="020B0606020202030204" pitchFamily="34" charset="0"/>
              </a:rPr>
              <a:t>	 large but often ineffective tidal contribution</a:t>
            </a:r>
          </a:p>
          <a:p>
            <a:r>
              <a:rPr lang="en-GB" sz="2200" b="1" dirty="0">
                <a:solidFill>
                  <a:srgbClr val="C00000"/>
                </a:solidFill>
                <a:latin typeface="Arial Narrow" panose="020B0606020202030204" pitchFamily="34" charset="0"/>
              </a:rPr>
              <a:t>Less at shelf break than deeper</a:t>
            </a:r>
          </a:p>
          <a:p>
            <a:r>
              <a:rPr lang="en-GB" sz="2200" b="1" dirty="0">
                <a:solidFill>
                  <a:srgbClr val="C00000"/>
                </a:solidFill>
                <a:latin typeface="Arial Narrow" panose="020B0606020202030204" pitchFamily="34" charset="0"/>
              </a:rPr>
              <a:t>Mostly moorings &lt; drifters</a:t>
            </a:r>
          </a:p>
          <a:p>
            <a:r>
              <a:rPr lang="en-GB" sz="2200" b="1" dirty="0">
                <a:latin typeface="Arial Narrow" panose="020B0606020202030204" pitchFamily="34" charset="0"/>
              </a:rPr>
              <a:t>	(possibly ↔ </a:t>
            </a:r>
            <a:r>
              <a:rPr lang="en-GB" sz="2200" b="1">
                <a:latin typeface="Arial Narrow" panose="020B0606020202030204" pitchFamily="34" charset="0"/>
              </a:rPr>
              <a:t>“along-slope” </a:t>
            </a:r>
            <a:r>
              <a:rPr lang="en-GB" sz="2200" b="1" dirty="0">
                <a:latin typeface="Arial Narrow" panose="020B0606020202030204" pitchFamily="34" charset="0"/>
              </a:rPr>
              <a:t>definition)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6539E77-F866-4519-B63D-4EFF8F040F30}"/>
              </a:ext>
            </a:extLst>
          </p:cNvPr>
          <p:cNvGrpSpPr/>
          <p:nvPr/>
        </p:nvGrpSpPr>
        <p:grpSpPr>
          <a:xfrm>
            <a:off x="8100532" y="-241540"/>
            <a:ext cx="4091468" cy="776955"/>
            <a:chOff x="7788213" y="-172528"/>
            <a:chExt cx="4091468" cy="77695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DC24EB5-BBB3-4B64-ACD6-0B9ABB02E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8213" y="0"/>
              <a:ext cx="1657712" cy="60442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4CF0E96-C765-4CE3-857D-54C0F96BFF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043" y="-172528"/>
              <a:ext cx="1395227" cy="69761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3538750-411D-416F-8A3E-133BFF740F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52270" y="95644"/>
              <a:ext cx="1227411" cy="429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0482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C2A5AF-2903-40BA-B5E4-A67F93248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831" y="273750"/>
            <a:ext cx="8690624" cy="66097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8D005F-0F01-4C76-AAA6-3786FECD499F}"/>
              </a:ext>
            </a:extLst>
          </p:cNvPr>
          <p:cNvSpPr txBox="1"/>
          <p:nvPr/>
        </p:nvSpPr>
        <p:spPr>
          <a:xfrm>
            <a:off x="5491125" y="0"/>
            <a:ext cx="5714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Distinctive characteristics of </a:t>
            </a:r>
            <a:r>
              <a:rPr lang="en-GB" sz="24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FASTNEt</a:t>
            </a: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areas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F85BFA-2992-4E2E-A62F-0DFC77D6561D}"/>
              </a:ext>
            </a:extLst>
          </p:cNvPr>
          <p:cNvSpPr txBox="1"/>
          <p:nvPr/>
        </p:nvSpPr>
        <p:spPr>
          <a:xfrm>
            <a:off x="-1" y="1086928"/>
            <a:ext cx="35368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latin typeface="Arial Narrow" panose="020B0606020202030204" pitchFamily="34" charset="0"/>
              </a:rPr>
              <a:t>For the NW European shelf edge: wide range of distinctive observations to test and validate </a:t>
            </a:r>
            <a:r>
              <a:rPr lang="en-GB" sz="2000" b="1" dirty="0">
                <a:solidFill>
                  <a:srgbClr val="C00000"/>
                </a:solidFill>
                <a:latin typeface="Arial Narrow" panose="020B0606020202030204" pitchFamily="34" charset="0"/>
              </a:rPr>
              <a:t>models</a:t>
            </a:r>
          </a:p>
          <a:p>
            <a:r>
              <a:rPr lang="en-GB" sz="2000" b="1" dirty="0">
                <a:latin typeface="Arial Narrow" panose="020B0606020202030204" pitchFamily="34" charset="0"/>
              </a:rPr>
              <a:t>necessary for spatial and temporal coverage;</a:t>
            </a:r>
          </a:p>
          <a:p>
            <a:r>
              <a:rPr lang="en-GB" sz="2000" b="1" dirty="0">
                <a:latin typeface="Arial Narrow" panose="020B0606020202030204" pitchFamily="34" charset="0"/>
              </a:rPr>
              <a:t>complex context,</a:t>
            </a:r>
          </a:p>
          <a:p>
            <a:r>
              <a:rPr lang="en-GB" sz="2000" b="1" dirty="0">
                <a:latin typeface="Arial Narrow" panose="020B0606020202030204" pitchFamily="34" charset="0"/>
              </a:rPr>
              <a:t>cross-slope transports enabled by small-scale processes. </a:t>
            </a:r>
            <a:endParaRPr lang="en-GB"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DAED36-D815-41E7-80A6-62B75F833748}"/>
              </a:ext>
            </a:extLst>
          </p:cNvPr>
          <p:cNvGrpSpPr/>
          <p:nvPr/>
        </p:nvGrpSpPr>
        <p:grpSpPr>
          <a:xfrm>
            <a:off x="-173968" y="-251602"/>
            <a:ext cx="4091468" cy="776955"/>
            <a:chOff x="7788213" y="-172528"/>
            <a:chExt cx="4091468" cy="77695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B956AD0-2DAB-4BFA-8A43-BE4EDFD64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8213" y="0"/>
              <a:ext cx="1657712" cy="60442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914E74F-BD5B-4CEC-B73F-29346D6B6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043" y="-172528"/>
              <a:ext cx="1395227" cy="69761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715A2D2-E22D-4DB6-A12D-72BEDA6CE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652270" y="95644"/>
              <a:ext cx="1227411" cy="429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8935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823E17-4C66-48DB-9269-C2F2DB7B2600}"/>
              </a:ext>
            </a:extLst>
          </p:cNvPr>
          <p:cNvSpPr txBox="1"/>
          <p:nvPr/>
        </p:nvSpPr>
        <p:spPr>
          <a:xfrm>
            <a:off x="0" y="561404"/>
            <a:ext cx="12192000" cy="629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6000"/>
              </a:lnSpc>
            </a:pPr>
            <a:r>
              <a:rPr lang="en-GB" sz="21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Relatively </a:t>
            </a:r>
            <a:r>
              <a:rPr lang="en-GB" sz="2100" b="1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large</a:t>
            </a:r>
            <a:r>
              <a:rPr lang="en-GB" sz="21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shelf-break exchange </a:t>
            </a:r>
            <a:r>
              <a:rPr lang="en-GB" sz="2100" b="1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</a:t>
            </a:r>
            <a:r>
              <a:rPr lang="en-GB" sz="21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≥ 1 m</a:t>
            </a:r>
            <a:r>
              <a:rPr lang="en-GB" sz="21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21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21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21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(for time-scale &gt; 1 day) c.f. </a:t>
            </a:r>
            <a:r>
              <a:rPr lang="en-GB" sz="2100" b="1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 regions </a:t>
            </a:r>
            <a:endParaRPr lang="en-GB" sz="2100" b="1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6000"/>
              </a:lnSpc>
            </a:pPr>
            <a:r>
              <a:rPr lang="en-GB" sz="21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GB" sz="21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    strong winds </a:t>
            </a:r>
            <a:r>
              <a:rPr lang="en-GB" sz="2100" b="1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</a:t>
            </a:r>
            <a:r>
              <a:rPr lang="en-GB" sz="21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along-slope flow</a:t>
            </a:r>
          </a:p>
          <a:p>
            <a:pPr>
              <a:lnSpc>
                <a:spcPct val="96000"/>
              </a:lnSpc>
            </a:pPr>
            <a:r>
              <a:rPr lang="en-GB" sz="21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Elsewhere: boundary currents meander, converge/diverge, deflected by topography, dense water down canyon</a:t>
            </a:r>
          </a:p>
          <a:p>
            <a:pPr>
              <a:lnSpc>
                <a:spcPct val="96000"/>
              </a:lnSpc>
            </a:pPr>
            <a:endParaRPr lang="en-GB" sz="2100" b="1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6000"/>
              </a:lnSpc>
            </a:pPr>
            <a:r>
              <a:rPr lang="en-GB" sz="21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Tidal exchanges several m</a:t>
            </a:r>
            <a:r>
              <a:rPr lang="en-GB" sz="21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21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21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21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96000"/>
              </a:lnSpc>
            </a:pPr>
            <a:r>
              <a:rPr lang="en-GB" sz="21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21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but reversals @ ~6.2 hours → ineffective for transport of slowly evolving constituents</a:t>
            </a:r>
          </a:p>
          <a:p>
            <a:pPr>
              <a:lnSpc>
                <a:spcPct val="96000"/>
              </a:lnSpc>
            </a:pPr>
            <a:endParaRPr lang="en-GB" sz="2100" b="1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6000"/>
              </a:lnSpc>
            </a:pPr>
            <a:r>
              <a:rPr lang="en-GB" sz="2100" b="1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Globally</a:t>
            </a:r>
            <a:r>
              <a:rPr lang="en-GB" sz="21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 m</a:t>
            </a:r>
            <a:r>
              <a:rPr lang="en-GB" sz="21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21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2100" b="1" baseline="30000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en-GB" sz="21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× shelf-edge extent O(500,000 km</a:t>
            </a:r>
            <a:r>
              <a:rPr lang="en-GB" sz="21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→ transport </a:t>
            </a:r>
            <a:r>
              <a:rPr lang="en-GB" sz="2100" b="1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500 </a:t>
            </a:r>
            <a:r>
              <a:rPr lang="en-GB" sz="2100" b="1" dirty="0" err="1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</a:t>
            </a:r>
            <a:r>
              <a:rPr lang="en-GB" sz="2100" b="1" dirty="0">
                <a:solidFill>
                  <a:srgbClr val="C0000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 more</a:t>
            </a:r>
          </a:p>
          <a:p>
            <a:pPr>
              <a:lnSpc>
                <a:spcPct val="96000"/>
              </a:lnSpc>
            </a:pPr>
            <a:endParaRPr lang="en-GB" sz="2100" b="1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6000"/>
              </a:lnSpc>
            </a:pPr>
            <a:r>
              <a:rPr lang="en-GB" sz="2100" b="1" dirty="0">
                <a:latin typeface="Arial Narrow" panose="020B0606020202030204" pitchFamily="34" charset="0"/>
              </a:rPr>
              <a:t>Significance depends on distinctive properties of water or contents (e.g. nutrients, carbon).</a:t>
            </a:r>
          </a:p>
          <a:p>
            <a:pPr>
              <a:lnSpc>
                <a:spcPct val="96000"/>
              </a:lnSpc>
            </a:pPr>
            <a:endParaRPr lang="en-GB" sz="2100" b="1" dirty="0">
              <a:latin typeface="Arial Narrow" panose="020B0606020202030204" pitchFamily="34" charset="0"/>
            </a:endParaRPr>
          </a:p>
          <a:p>
            <a:pPr>
              <a:lnSpc>
                <a:spcPct val="96000"/>
              </a:lnSpc>
            </a:pPr>
            <a:r>
              <a:rPr lang="en-GB" sz="2100" b="1" dirty="0">
                <a:solidFill>
                  <a:srgbClr val="C00000"/>
                </a:solidFill>
                <a:latin typeface="Arial Narrow" panose="020B0606020202030204" pitchFamily="34" charset="0"/>
              </a:rPr>
              <a:t>Transports across shelf edge </a:t>
            </a:r>
            <a:r>
              <a:rPr lang="en-GB" sz="2100" b="1" dirty="0">
                <a:latin typeface="Arial Narrow" panose="020B0606020202030204" pitchFamily="34" charset="0"/>
              </a:rPr>
              <a:t>are large majority </a:t>
            </a:r>
            <a:r>
              <a:rPr lang="en-GB" sz="2100" b="1" dirty="0">
                <a:solidFill>
                  <a:srgbClr val="C00000"/>
                </a:solidFill>
                <a:latin typeface="Arial Narrow" panose="020B0606020202030204" pitchFamily="34" charset="0"/>
              </a:rPr>
              <a:t>of NW Europe</a:t>
            </a:r>
            <a:r>
              <a:rPr lang="en-GB" sz="2100" b="1" dirty="0">
                <a:latin typeface="Arial Narrow" panose="020B0606020202030204" pitchFamily="34" charset="0"/>
              </a:rPr>
              <a:t>an shelf nitrogen supply</a:t>
            </a:r>
          </a:p>
          <a:p>
            <a:pPr>
              <a:lnSpc>
                <a:spcPct val="96000"/>
              </a:lnSpc>
            </a:pPr>
            <a:r>
              <a:rPr lang="en-GB" sz="2100" b="1" dirty="0">
                <a:latin typeface="Arial Narrow" panose="020B0606020202030204" pitchFamily="34" charset="0"/>
              </a:rPr>
              <a:t>		enabling it to greatly </a:t>
            </a:r>
            <a:r>
              <a:rPr lang="en-GB" sz="2100" b="1" dirty="0">
                <a:solidFill>
                  <a:srgbClr val="C00000"/>
                </a:solidFill>
                <a:latin typeface="Arial Narrow" panose="020B0606020202030204" pitchFamily="34" charset="0"/>
              </a:rPr>
              <a:t>exceed</a:t>
            </a:r>
            <a:r>
              <a:rPr lang="en-GB" sz="2100" b="1" dirty="0">
                <a:latin typeface="Arial Narrow" panose="020B0606020202030204" pitchFamily="34" charset="0"/>
              </a:rPr>
              <a:t> its area-based </a:t>
            </a:r>
            <a:r>
              <a:rPr lang="en-GB" sz="2100" b="1" dirty="0">
                <a:solidFill>
                  <a:srgbClr val="C00000"/>
                </a:solidFill>
                <a:latin typeface="Arial Narrow" panose="020B0606020202030204" pitchFamily="34" charset="0"/>
              </a:rPr>
              <a:t>proportion of global marine CO</a:t>
            </a:r>
            <a:r>
              <a:rPr lang="en-GB" sz="2100" b="1" baseline="-25000" dirty="0">
                <a:solidFill>
                  <a:srgbClr val="C00000"/>
                </a:solidFill>
                <a:latin typeface="Arial Narrow" panose="020B0606020202030204" pitchFamily="34" charset="0"/>
              </a:rPr>
              <a:t>2</a:t>
            </a:r>
            <a:r>
              <a:rPr lang="en-GB" sz="2100" b="1" dirty="0">
                <a:solidFill>
                  <a:srgbClr val="C00000"/>
                </a:solidFill>
                <a:latin typeface="Arial Narrow" panose="020B0606020202030204" pitchFamily="34" charset="0"/>
              </a:rPr>
              <a:t> “pump”.</a:t>
            </a:r>
          </a:p>
          <a:p>
            <a:pPr>
              <a:lnSpc>
                <a:spcPct val="96000"/>
              </a:lnSpc>
            </a:pPr>
            <a:endParaRPr lang="en-GB" sz="2100" b="1" dirty="0">
              <a:latin typeface="Arial Narrow" panose="020B0606020202030204" pitchFamily="34" charset="0"/>
            </a:endParaRPr>
          </a:p>
          <a:p>
            <a:pPr>
              <a:lnSpc>
                <a:spcPct val="96000"/>
              </a:lnSpc>
            </a:pPr>
            <a:r>
              <a:rPr lang="en-GB" sz="2100" b="1" dirty="0">
                <a:latin typeface="Arial Narrow" panose="020B0606020202030204" pitchFamily="34" charset="0"/>
              </a:rPr>
              <a:t>Small-scale processes enable cross-slope transports &amp; complex context</a:t>
            </a:r>
          </a:p>
          <a:p>
            <a:pPr>
              <a:lnSpc>
                <a:spcPct val="96000"/>
              </a:lnSpc>
            </a:pPr>
            <a:r>
              <a:rPr lang="en-GB" sz="2100" b="1" dirty="0">
                <a:latin typeface="Arial Narrow" panose="020B0606020202030204" pitchFamily="34" charset="0"/>
              </a:rPr>
              <a:t>				 ═&gt; spatial and temporal coverage from models</a:t>
            </a:r>
          </a:p>
          <a:p>
            <a:pPr>
              <a:lnSpc>
                <a:spcPct val="96000"/>
              </a:lnSpc>
            </a:pPr>
            <a:endParaRPr lang="en-GB" sz="2100" b="1" dirty="0">
              <a:latin typeface="Arial Narrow" panose="020B0606020202030204" pitchFamily="34" charset="0"/>
            </a:endParaRPr>
          </a:p>
          <a:p>
            <a:pPr>
              <a:lnSpc>
                <a:spcPct val="96000"/>
              </a:lnSpc>
            </a:pPr>
            <a:r>
              <a:rPr lang="en-GB" sz="2100" b="1" dirty="0">
                <a:latin typeface="Arial Narrow" panose="020B0606020202030204" pitchFamily="34" charset="0"/>
              </a:rPr>
              <a:t>AMM60</a:t>
            </a:r>
            <a:r>
              <a:rPr lang="en-GB" sz="2100" b="1" dirty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→</a:t>
            </a:r>
            <a:r>
              <a:rPr lang="en-GB" sz="2100" b="1" dirty="0">
                <a:latin typeface="Arial Narrow" panose="020B0606020202030204" pitchFamily="34" charset="0"/>
              </a:rPr>
              <a:t> UK Met Office operational suite (resolution) and UK Environmental Prediction system (UKEP)</a:t>
            </a:r>
          </a:p>
          <a:p>
            <a:pPr>
              <a:lnSpc>
                <a:spcPct val="96000"/>
              </a:lnSpc>
            </a:pPr>
            <a:endParaRPr lang="en-GB" sz="2100" b="1" dirty="0">
              <a:latin typeface="Arial Narrow" panose="020B0606020202030204" pitchFamily="34" charset="0"/>
            </a:endParaRPr>
          </a:p>
          <a:p>
            <a:pPr>
              <a:lnSpc>
                <a:spcPct val="96000"/>
              </a:lnSpc>
            </a:pPr>
            <a:r>
              <a:rPr lang="en-GB" sz="2100" b="1" dirty="0">
                <a:latin typeface="Arial Narrow" panose="020B0606020202030204" pitchFamily="34" charset="0"/>
              </a:rPr>
              <a:t>Future – sensitivities to climate change?  (already Holt et al. 2018, GRL)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8BAD7B-FFD7-4A35-B440-9481DD05EC7D}"/>
              </a:ext>
            </a:extLst>
          </p:cNvPr>
          <p:cNvSpPr txBox="1"/>
          <p:nvPr/>
        </p:nvSpPr>
        <p:spPr>
          <a:xfrm>
            <a:off x="4245192" y="0"/>
            <a:ext cx="19495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/>
              <a:t>Conclusions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B0171E1-33E1-4BF6-A846-7F3695C683EB}"/>
              </a:ext>
            </a:extLst>
          </p:cNvPr>
          <p:cNvGrpSpPr/>
          <p:nvPr/>
        </p:nvGrpSpPr>
        <p:grpSpPr>
          <a:xfrm>
            <a:off x="8100532" y="-253735"/>
            <a:ext cx="4091468" cy="776955"/>
            <a:chOff x="7788213" y="-172528"/>
            <a:chExt cx="4091468" cy="77695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EF9E4CB-91FF-47FC-A4CF-A4D2CAC7F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8213" y="0"/>
              <a:ext cx="1657712" cy="60442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FC794B3-9377-40B4-ACBE-049A302B9D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043" y="-172528"/>
              <a:ext cx="1395227" cy="69761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7C8019B-7DEC-4BFE-B6F7-D5909756D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52270" y="95644"/>
              <a:ext cx="1227411" cy="429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7643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1308</Words>
  <Application>Microsoft Office PowerPoint</Application>
  <PresentationFormat>Widescreen</PresentationFormat>
  <Paragraphs>106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Narrow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Drifters</vt:lpstr>
      <vt:lpstr>Other estimates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Huthnance</dc:creator>
  <cp:lastModifiedBy>John Huthnance</cp:lastModifiedBy>
  <cp:revision>60</cp:revision>
  <dcterms:created xsi:type="dcterms:W3CDTF">2021-03-23T10:03:00Z</dcterms:created>
  <dcterms:modified xsi:type="dcterms:W3CDTF">2021-03-29T06:48:15Z</dcterms:modified>
</cp:coreProperties>
</file>