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7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111E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6" autoAdjust="0"/>
  </p:normalViewPr>
  <p:slideViewPr>
    <p:cSldViewPr showGuides="1">
      <p:cViewPr varScale="1">
        <p:scale>
          <a:sx n="90" d="100"/>
          <a:sy n="90" d="100"/>
        </p:scale>
        <p:origin x="816" y="78"/>
      </p:cViewPr>
      <p:guideLst>
        <p:guide orient="horz" pos="1620"/>
        <p:guide pos="7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24CB5-AECC-4EDA-9D51-D46B3D3656FF}" type="datetimeFigureOut">
              <a:rPr lang="it-IT" smtClean="0"/>
              <a:t>20/04/2021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B790C-5AA8-4AB8-9977-DC212BB9AA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6883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B790C-5AA8-4AB8-9977-DC212BB9AAC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3947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20BE-B046-4E0D-9A9D-49B87DE37DAC}" type="datetimeFigureOut">
              <a:rPr lang="it-IT" smtClean="0"/>
              <a:t>20/04/2021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9C8F-B77D-487A-8409-36F29E5413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0799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20BE-B046-4E0D-9A9D-49B87DE37DAC}" type="datetimeFigureOut">
              <a:rPr lang="it-IT" smtClean="0"/>
              <a:t>20/04/2021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9C8F-B77D-487A-8409-36F29E5413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1677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20BE-B046-4E0D-9A9D-49B87DE37DAC}" type="datetimeFigureOut">
              <a:rPr lang="it-IT" smtClean="0"/>
              <a:t>20/04/2021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9C8F-B77D-487A-8409-36F29E5413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408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20BE-B046-4E0D-9A9D-49B87DE37DAC}" type="datetimeFigureOut">
              <a:rPr lang="it-IT" smtClean="0"/>
              <a:t>20/04/2021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9C8F-B77D-487A-8409-36F29E5413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638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20BE-B046-4E0D-9A9D-49B87DE37DAC}" type="datetimeFigureOut">
              <a:rPr lang="it-IT" smtClean="0"/>
              <a:t>20/04/2021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9C8F-B77D-487A-8409-36F29E5413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439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20BE-B046-4E0D-9A9D-49B87DE37DAC}" type="datetimeFigureOut">
              <a:rPr lang="it-IT" smtClean="0"/>
              <a:t>20/04/2021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9C8F-B77D-487A-8409-36F29E5413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159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20BE-B046-4E0D-9A9D-49B87DE37DAC}" type="datetimeFigureOut">
              <a:rPr lang="it-IT" smtClean="0"/>
              <a:t>20/04/2021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9C8F-B77D-487A-8409-36F29E5413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748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20BE-B046-4E0D-9A9D-49B87DE37DAC}" type="datetimeFigureOut">
              <a:rPr lang="it-IT" smtClean="0"/>
              <a:t>20/04/2021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9C8F-B77D-487A-8409-36F29E5413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6030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20BE-B046-4E0D-9A9D-49B87DE37DAC}" type="datetimeFigureOut">
              <a:rPr lang="it-IT" smtClean="0"/>
              <a:t>20/04/2021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9C8F-B77D-487A-8409-36F29E5413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7533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20BE-B046-4E0D-9A9D-49B87DE37DAC}" type="datetimeFigureOut">
              <a:rPr lang="it-IT" smtClean="0"/>
              <a:t>20/04/2021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9C8F-B77D-487A-8409-36F29E5413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255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20BE-B046-4E0D-9A9D-49B87DE37DAC}" type="datetimeFigureOut">
              <a:rPr lang="it-IT" smtClean="0"/>
              <a:t>20/04/2021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9C8F-B77D-487A-8409-36F29E5413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850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520BE-B046-4E0D-9A9D-49B87DE37DAC}" type="datetimeFigureOut">
              <a:rPr lang="it-IT" smtClean="0"/>
              <a:t>20/04/2021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39C8F-B77D-487A-8409-36F29E5413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926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65407"/>
            <a:ext cx="2916000" cy="604656"/>
          </a:xfrm>
          <a:prstGeom prst="rect">
            <a:avLst/>
          </a:prstGeom>
          <a:noFill/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A912B4D7-4ACD-4417-A7AC-BC108A3EAF2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5" y="1416016"/>
            <a:ext cx="3526274" cy="184360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7A156A32-5E52-43A8-A630-C999321F90B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8" y="3274699"/>
            <a:ext cx="3574910" cy="1838495"/>
          </a:xfrm>
          <a:prstGeom prst="rect">
            <a:avLst/>
          </a:prstGeom>
        </p:spPr>
      </p:pic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0B630AA9-B8F3-4C52-BCB2-C913D0128479}"/>
              </a:ext>
            </a:extLst>
          </p:cNvPr>
          <p:cNvSpPr txBox="1"/>
          <p:nvPr/>
        </p:nvSpPr>
        <p:spPr>
          <a:xfrm>
            <a:off x="-43284" y="634574"/>
            <a:ext cx="5307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200" dirty="0" err="1"/>
              <a:t>Wildfire</a:t>
            </a:r>
            <a:r>
              <a:rPr lang="it-IT" sz="1200" dirty="0"/>
              <a:t> </a:t>
            </a:r>
            <a:r>
              <a:rPr lang="it-IT" sz="1200" dirty="0" err="1"/>
              <a:t>spatial</a:t>
            </a:r>
            <a:r>
              <a:rPr lang="it-IT" sz="1200" dirty="0"/>
              <a:t> </a:t>
            </a:r>
            <a:r>
              <a:rPr lang="it-IT" sz="1200" dirty="0" err="1"/>
              <a:t>analysis</a:t>
            </a:r>
            <a:r>
              <a:rPr lang="it-IT" sz="1200" dirty="0"/>
              <a:t> and </a:t>
            </a:r>
            <a:r>
              <a:rPr lang="it-IT" sz="1200" dirty="0" err="1"/>
              <a:t>recurrence</a:t>
            </a:r>
            <a:r>
              <a:rPr lang="it-IT" sz="1200" dirty="0"/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200" dirty="0" err="1"/>
              <a:t>Finding</a:t>
            </a:r>
            <a:r>
              <a:rPr lang="it-IT" sz="1200" dirty="0"/>
              <a:t> </a:t>
            </a:r>
            <a:r>
              <a:rPr lang="it-IT" sz="1200" dirty="0" err="1"/>
              <a:t>causal</a:t>
            </a:r>
            <a:r>
              <a:rPr lang="it-IT" sz="1200" dirty="0"/>
              <a:t> </a:t>
            </a:r>
            <a:r>
              <a:rPr lang="it-IT" sz="1200" dirty="0" err="1"/>
              <a:t>relationship</a:t>
            </a:r>
            <a:r>
              <a:rPr lang="it-IT" sz="1200" dirty="0"/>
              <a:t> </a:t>
            </a:r>
            <a:r>
              <a:rPr lang="it-IT" sz="1200" dirty="0" err="1"/>
              <a:t>between</a:t>
            </a:r>
            <a:r>
              <a:rPr lang="it-IT" sz="1200" dirty="0"/>
              <a:t> </a:t>
            </a:r>
            <a:r>
              <a:rPr lang="it-IT" sz="1200" dirty="0" err="1"/>
              <a:t>wildfires</a:t>
            </a:r>
            <a:r>
              <a:rPr lang="it-IT" sz="1200" dirty="0"/>
              <a:t> and </a:t>
            </a:r>
            <a:r>
              <a:rPr lang="it-IT" sz="1200" dirty="0" err="1"/>
              <a:t>shallow</a:t>
            </a:r>
            <a:r>
              <a:rPr lang="it-IT" sz="1200" dirty="0"/>
              <a:t> </a:t>
            </a:r>
            <a:r>
              <a:rPr lang="it-IT" sz="1200" dirty="0" err="1"/>
              <a:t>landslides</a:t>
            </a:r>
            <a:endParaRPr lang="it-IT" sz="1200" dirty="0"/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C743052A-9EF7-4A08-B8D4-96A09A600890}"/>
              </a:ext>
            </a:extLst>
          </p:cNvPr>
          <p:cNvSpPr txBox="1"/>
          <p:nvPr/>
        </p:nvSpPr>
        <p:spPr>
          <a:xfrm>
            <a:off x="17127" y="1106405"/>
            <a:ext cx="35640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Liguria </a:t>
            </a:r>
            <a:r>
              <a:rPr lang="it-IT" sz="1200" dirty="0" err="1"/>
              <a:t>Region</a:t>
            </a:r>
            <a:r>
              <a:rPr lang="it-IT" sz="1200" dirty="0"/>
              <a:t> (North-West </a:t>
            </a:r>
            <a:r>
              <a:rPr lang="it-IT" sz="1200" dirty="0" err="1"/>
              <a:t>Italy</a:t>
            </a:r>
            <a:r>
              <a:rPr lang="it-IT" sz="1200" dirty="0"/>
              <a:t>). </a:t>
            </a:r>
            <a:r>
              <a:rPr lang="it-IT" sz="1200" dirty="0" err="1"/>
              <a:t>Period</a:t>
            </a:r>
            <a:r>
              <a:rPr lang="it-IT" sz="1200" dirty="0"/>
              <a:t> 1996 - 2016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9AF5F509-28A7-4866-A1A8-C1C97592E245}"/>
              </a:ext>
            </a:extLst>
          </p:cNvPr>
          <p:cNvSpPr txBox="1"/>
          <p:nvPr/>
        </p:nvSpPr>
        <p:spPr>
          <a:xfrm>
            <a:off x="3544283" y="2461231"/>
            <a:ext cx="2055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/>
              <a:t>Historical</a:t>
            </a:r>
            <a:r>
              <a:rPr lang="it-IT" sz="1200" dirty="0"/>
              <a:t> </a:t>
            </a:r>
            <a:r>
              <a:rPr lang="it-IT" sz="1200" dirty="0" err="1"/>
              <a:t>Burnt</a:t>
            </a:r>
            <a:r>
              <a:rPr lang="it-IT" sz="1200" dirty="0"/>
              <a:t> </a:t>
            </a:r>
            <a:r>
              <a:rPr lang="it-IT" sz="1200" dirty="0" err="1"/>
              <a:t>areas</a:t>
            </a:r>
            <a:r>
              <a:rPr lang="it-IT" sz="1200" dirty="0"/>
              <a:t> (</a:t>
            </a:r>
            <a:r>
              <a:rPr lang="it-IT" sz="1200" dirty="0" err="1"/>
              <a:t>areal</a:t>
            </a:r>
            <a:r>
              <a:rPr lang="it-IT" sz="1200" dirty="0"/>
              <a:t> features per </a:t>
            </a:r>
            <a:r>
              <a:rPr lang="it-IT" sz="1200" dirty="0" err="1"/>
              <a:t>year</a:t>
            </a:r>
            <a:r>
              <a:rPr lang="it-IT" sz="1200" dirty="0"/>
              <a:t>) </a:t>
            </a:r>
            <a:r>
              <a:rPr lang="it-IT" sz="1200" dirty="0" err="1"/>
              <a:t>collected</a:t>
            </a:r>
            <a:r>
              <a:rPr lang="it-IT" sz="1200" dirty="0"/>
              <a:t> by </a:t>
            </a:r>
            <a:r>
              <a:rPr lang="it-IT" sz="1200" i="1" dirty="0" err="1"/>
              <a:t>Italian</a:t>
            </a:r>
            <a:r>
              <a:rPr lang="it-IT" sz="1200" i="1" dirty="0"/>
              <a:t> </a:t>
            </a:r>
            <a:r>
              <a:rPr lang="it-IT" sz="1200" i="1" dirty="0" err="1"/>
              <a:t>Fire</a:t>
            </a:r>
            <a:r>
              <a:rPr lang="it-IT" sz="1200" i="1" dirty="0"/>
              <a:t> </a:t>
            </a:r>
            <a:r>
              <a:rPr lang="it-IT" sz="1200" i="1" dirty="0" err="1"/>
              <a:t>Brigade</a:t>
            </a:r>
            <a:r>
              <a:rPr lang="it-IT" sz="1200" dirty="0"/>
              <a:t> (</a:t>
            </a:r>
            <a:r>
              <a:rPr lang="it-IT" sz="1200" i="1" dirty="0"/>
              <a:t>Corpo dei Vigili del Fuoco</a:t>
            </a:r>
            <a:r>
              <a:rPr lang="it-IT" sz="1200" dirty="0"/>
              <a:t>) </a:t>
            </a:r>
            <a:r>
              <a:rPr lang="it-IT" sz="1200" dirty="0" err="1"/>
              <a:t>survey</a:t>
            </a:r>
            <a:r>
              <a:rPr lang="it-IT" sz="1200" dirty="0"/>
              <a:t>.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DC077D85-0E7B-42C1-8064-CE5AC267062E}"/>
              </a:ext>
            </a:extLst>
          </p:cNvPr>
          <p:cNvSpPr txBox="1"/>
          <p:nvPr/>
        </p:nvSpPr>
        <p:spPr>
          <a:xfrm>
            <a:off x="3582785" y="3377419"/>
            <a:ext cx="2186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/>
              <a:t>Lanslides</a:t>
            </a:r>
            <a:r>
              <a:rPr lang="it-IT" sz="1200" dirty="0"/>
              <a:t> database </a:t>
            </a:r>
            <a:r>
              <a:rPr lang="it-IT" sz="1200" dirty="0" err="1"/>
              <a:t>collection</a:t>
            </a:r>
            <a:r>
              <a:rPr lang="it-IT" sz="1200" dirty="0"/>
              <a:t> from </a:t>
            </a:r>
            <a:r>
              <a:rPr lang="it-IT" sz="1200" dirty="0" err="1"/>
              <a:t>different</a:t>
            </a:r>
            <a:r>
              <a:rPr lang="it-IT" sz="1200" dirty="0"/>
              <a:t> </a:t>
            </a:r>
            <a:r>
              <a:rPr lang="it-IT" sz="1200" dirty="0" err="1"/>
              <a:t>sources</a:t>
            </a:r>
            <a:r>
              <a:rPr lang="it-IT" sz="1200" dirty="0"/>
              <a:t> and </a:t>
            </a:r>
            <a:r>
              <a:rPr lang="it-IT" sz="1200" dirty="0" err="1"/>
              <a:t>anlysis</a:t>
            </a:r>
            <a:r>
              <a:rPr lang="it-IT" sz="1200" dirty="0"/>
              <a:t>. </a:t>
            </a: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B9CDE765-DC49-4EA1-B5FB-5E103E6F23CC}"/>
              </a:ext>
            </a:extLst>
          </p:cNvPr>
          <p:cNvSpPr txBox="1"/>
          <p:nvPr/>
        </p:nvSpPr>
        <p:spPr>
          <a:xfrm>
            <a:off x="5760826" y="51299"/>
            <a:ext cx="2917098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err="1"/>
              <a:t>Possible</a:t>
            </a:r>
            <a:r>
              <a:rPr lang="it-IT" sz="1200" dirty="0"/>
              <a:t> </a:t>
            </a:r>
            <a:r>
              <a:rPr lang="it-IT" sz="1200" dirty="0" err="1"/>
              <a:t>wildfire</a:t>
            </a:r>
            <a:r>
              <a:rPr lang="it-IT" sz="1200" dirty="0"/>
              <a:t> high </a:t>
            </a:r>
            <a:r>
              <a:rPr lang="it-IT" sz="1200" dirty="0" err="1"/>
              <a:t>frequency</a:t>
            </a:r>
            <a:r>
              <a:rPr lang="it-IT" sz="1200" dirty="0"/>
              <a:t> and </a:t>
            </a:r>
            <a:r>
              <a:rPr lang="it-IT" sz="1200" dirty="0" err="1"/>
              <a:t>landslides</a:t>
            </a:r>
            <a:r>
              <a:rPr lang="it-IT" sz="1200" dirty="0"/>
              <a:t> high </a:t>
            </a:r>
            <a:r>
              <a:rPr lang="it-IT" sz="1200" dirty="0" err="1"/>
              <a:t>frequency</a:t>
            </a:r>
            <a:r>
              <a:rPr lang="it-IT" sz="1200" dirty="0"/>
              <a:t> </a:t>
            </a:r>
            <a:r>
              <a:rPr lang="it-IT" sz="1200" dirty="0" err="1"/>
              <a:t>correlation</a:t>
            </a:r>
            <a:endParaRPr lang="it-IT" sz="1200" dirty="0"/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E084025-2CFB-4522-9372-D51FFEF58330}"/>
              </a:ext>
            </a:extLst>
          </p:cNvPr>
          <p:cNvSpPr txBox="1"/>
          <p:nvPr/>
        </p:nvSpPr>
        <p:spPr>
          <a:xfrm>
            <a:off x="5767903" y="572581"/>
            <a:ext cx="2920124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err="1"/>
              <a:t>Filtering</a:t>
            </a:r>
            <a:r>
              <a:rPr lang="it-IT" sz="1200" dirty="0"/>
              <a:t> </a:t>
            </a:r>
            <a:r>
              <a:rPr lang="it-IT" sz="1200" dirty="0" err="1"/>
              <a:t>landslides</a:t>
            </a:r>
            <a:r>
              <a:rPr lang="it-IT" sz="1200" dirty="0"/>
              <a:t> </a:t>
            </a:r>
            <a:r>
              <a:rPr lang="it-IT" sz="1200" dirty="0" err="1"/>
              <a:t>typology</a:t>
            </a:r>
            <a:r>
              <a:rPr lang="it-IT" sz="1200" dirty="0"/>
              <a:t> and state </a:t>
            </a:r>
            <a:r>
              <a:rPr lang="it-IT" sz="1200" dirty="0" err="1"/>
              <a:t>activity</a:t>
            </a:r>
            <a:r>
              <a:rPr lang="it-IT" sz="1200" dirty="0"/>
              <a:t>:</a:t>
            </a:r>
          </a:p>
          <a:p>
            <a:pPr algn="ctr"/>
            <a:r>
              <a:rPr lang="it-IT" sz="1200" dirty="0"/>
              <a:t>ACTIVE, RAPID, MUD/EARTH/DEBRIS FLOW  </a:t>
            </a:r>
          </a:p>
        </p:txBody>
      </p:sp>
      <p:sp>
        <p:nvSpPr>
          <p:cNvPr id="67" name="Freccia circolare a destra 66">
            <a:extLst>
              <a:ext uri="{FF2B5EF4-FFF2-40B4-BE49-F238E27FC236}">
                <a16:creationId xmlns:a16="http://schemas.microsoft.com/office/drawing/2014/main" id="{9107E703-CD10-4196-B80C-2921B195BD33}"/>
              </a:ext>
            </a:extLst>
          </p:cNvPr>
          <p:cNvSpPr/>
          <p:nvPr/>
        </p:nvSpPr>
        <p:spPr>
          <a:xfrm>
            <a:off x="5498367" y="200282"/>
            <a:ext cx="359291" cy="842002"/>
          </a:xfrm>
          <a:prstGeom prst="curvedRightArrow">
            <a:avLst/>
          </a:prstGeom>
          <a:solidFill>
            <a:srgbClr val="111E59"/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6FFA89C-2441-42EC-8E82-4282F1CA9AFA}"/>
              </a:ext>
            </a:extLst>
          </p:cNvPr>
          <p:cNvSpPr/>
          <p:nvPr/>
        </p:nvSpPr>
        <p:spPr>
          <a:xfrm>
            <a:off x="17127" y="-26356"/>
            <a:ext cx="51309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111E59"/>
                </a:solidFill>
                <a:latin typeface="Bodoni MT" panose="02070603080606020203" pitchFamily="18" charset="0"/>
              </a:rPr>
              <a:t>Wildfire and shallows landslides: a preliminary statistics in Liguria (North-West Italy)</a:t>
            </a:r>
            <a:endParaRPr lang="it-IT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6FF55134-F89C-465C-B955-63A06BB5DC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32573" y="1300139"/>
            <a:ext cx="3330378" cy="2001770"/>
          </a:xfrm>
          <a:prstGeom prst="rect">
            <a:avLst/>
          </a:prstGeom>
        </p:spPr>
      </p:pic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6BCF7C07-F63B-4E30-893C-BF7C8CFAF1E8}"/>
              </a:ext>
            </a:extLst>
          </p:cNvPr>
          <p:cNvSpPr txBox="1"/>
          <p:nvPr/>
        </p:nvSpPr>
        <p:spPr>
          <a:xfrm>
            <a:off x="5569547" y="3377419"/>
            <a:ext cx="3458626" cy="1200329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err="1"/>
              <a:t>Only</a:t>
            </a:r>
            <a:r>
              <a:rPr lang="it-IT" sz="1200" dirty="0"/>
              <a:t> 17 out  of 14’817 </a:t>
            </a:r>
            <a:r>
              <a:rPr lang="it-IT" sz="1200" dirty="0" err="1"/>
              <a:t>studied</a:t>
            </a:r>
            <a:r>
              <a:rPr lang="it-IT" sz="1200" dirty="0"/>
              <a:t> </a:t>
            </a:r>
            <a:r>
              <a:rPr lang="it-IT" sz="1200" dirty="0" err="1"/>
              <a:t>landslides</a:t>
            </a:r>
            <a:r>
              <a:rPr lang="it-IT" sz="1200" dirty="0"/>
              <a:t> </a:t>
            </a:r>
            <a:r>
              <a:rPr lang="it-IT" sz="1200" dirty="0" err="1"/>
              <a:t>were</a:t>
            </a:r>
            <a:r>
              <a:rPr lang="it-IT" sz="1200" dirty="0"/>
              <a:t> </a:t>
            </a:r>
            <a:r>
              <a:rPr lang="it-IT" sz="1200" dirty="0" err="1"/>
              <a:t>potentially</a:t>
            </a:r>
            <a:r>
              <a:rPr lang="it-IT" sz="1200" dirty="0"/>
              <a:t> </a:t>
            </a:r>
            <a:r>
              <a:rPr lang="it-IT" sz="1200" dirty="0" err="1"/>
              <a:t>linked</a:t>
            </a:r>
            <a:r>
              <a:rPr lang="it-IT" sz="1200" dirty="0"/>
              <a:t> to </a:t>
            </a:r>
            <a:r>
              <a:rPr lang="it-IT" sz="1200" dirty="0" err="1"/>
              <a:t>wildfires</a:t>
            </a:r>
            <a:r>
              <a:rPr lang="it-IT" sz="1200" dirty="0"/>
              <a:t> </a:t>
            </a:r>
            <a:r>
              <a:rPr lang="it-IT" sz="1200" dirty="0" err="1"/>
              <a:t>events</a:t>
            </a:r>
            <a:r>
              <a:rPr lang="it-IT" sz="1200" dirty="0"/>
              <a:t>.   The </a:t>
            </a:r>
            <a:r>
              <a:rPr lang="it-IT" sz="1200" dirty="0" err="1"/>
              <a:t>temporal</a:t>
            </a:r>
            <a:r>
              <a:rPr lang="it-IT" sz="1200" dirty="0"/>
              <a:t> </a:t>
            </a:r>
            <a:r>
              <a:rPr lang="it-IT" sz="1200" dirty="0" err="1"/>
              <a:t>difference</a:t>
            </a:r>
            <a:r>
              <a:rPr lang="it-IT" sz="1200" dirty="0"/>
              <a:t> </a:t>
            </a:r>
            <a:r>
              <a:rPr lang="it-IT" sz="1200" dirty="0" err="1"/>
              <a:t>between</a:t>
            </a:r>
            <a:r>
              <a:rPr lang="it-IT" sz="1200" dirty="0"/>
              <a:t> </a:t>
            </a:r>
            <a:r>
              <a:rPr lang="it-IT" sz="1200" dirty="0" err="1"/>
              <a:t>landslide</a:t>
            </a:r>
            <a:r>
              <a:rPr lang="it-IT" sz="1200" dirty="0"/>
              <a:t> and </a:t>
            </a:r>
            <a:r>
              <a:rPr lang="it-IT" sz="1200" dirty="0" err="1"/>
              <a:t>wildfire</a:t>
            </a:r>
            <a:r>
              <a:rPr lang="it-IT" sz="1200" dirty="0"/>
              <a:t> </a:t>
            </a:r>
            <a:r>
              <a:rPr lang="it-IT" sz="1200" dirty="0" err="1"/>
              <a:t>events</a:t>
            </a:r>
            <a:r>
              <a:rPr lang="it-IT" sz="1200" dirty="0"/>
              <a:t> (time gap)  </a:t>
            </a:r>
            <a:r>
              <a:rPr lang="it-IT" sz="1200" dirty="0" err="1"/>
              <a:t>has</a:t>
            </a:r>
            <a:r>
              <a:rPr lang="it-IT" sz="1200" dirty="0"/>
              <a:t> a maximum </a:t>
            </a:r>
            <a:r>
              <a:rPr lang="it-IT" sz="1200" dirty="0" err="1"/>
              <a:t>value</a:t>
            </a:r>
            <a:r>
              <a:rPr lang="it-IT" sz="1200" dirty="0"/>
              <a:t> of 18 </a:t>
            </a:r>
            <a:r>
              <a:rPr lang="it-IT" sz="1200" dirty="0" err="1"/>
              <a:t>years</a:t>
            </a:r>
            <a:r>
              <a:rPr lang="it-IT" sz="1200" dirty="0"/>
              <a:t> and minimum </a:t>
            </a:r>
            <a:r>
              <a:rPr lang="it-IT" sz="1200" dirty="0" err="1"/>
              <a:t>value</a:t>
            </a:r>
            <a:r>
              <a:rPr lang="it-IT" sz="1200" dirty="0"/>
              <a:t> of 2 </a:t>
            </a:r>
            <a:r>
              <a:rPr lang="it-IT" sz="1200" dirty="0" err="1"/>
              <a:t>years</a:t>
            </a:r>
            <a:r>
              <a:rPr lang="it-IT" sz="1200" dirty="0"/>
              <a:t>. </a:t>
            </a:r>
            <a:r>
              <a:rPr lang="it-IT" sz="1200" dirty="0" err="1"/>
              <a:t>Only</a:t>
            </a:r>
            <a:r>
              <a:rPr lang="it-IT" sz="1200" dirty="0"/>
              <a:t> 3 </a:t>
            </a:r>
            <a:r>
              <a:rPr lang="it-IT" sz="1200" dirty="0" err="1"/>
              <a:t>landsildes</a:t>
            </a:r>
            <a:r>
              <a:rPr lang="it-IT" sz="1200" dirty="0"/>
              <a:t> </a:t>
            </a:r>
            <a:r>
              <a:rPr lang="it-IT" sz="1200" dirty="0" err="1"/>
              <a:t>have</a:t>
            </a:r>
            <a:r>
              <a:rPr lang="it-IT" sz="1200" dirty="0"/>
              <a:t> a time gap </a:t>
            </a:r>
            <a:r>
              <a:rPr lang="it-IT" sz="1200" dirty="0" err="1"/>
              <a:t>less</a:t>
            </a:r>
            <a:r>
              <a:rPr lang="it-IT" sz="1200" dirty="0"/>
              <a:t> </a:t>
            </a:r>
            <a:r>
              <a:rPr lang="it-IT" sz="1200" dirty="0" err="1"/>
              <a:t>then</a:t>
            </a:r>
            <a:r>
              <a:rPr lang="it-IT" sz="1200" dirty="0"/>
              <a:t> 4 </a:t>
            </a:r>
            <a:r>
              <a:rPr lang="it-IT" sz="1200" dirty="0" err="1"/>
              <a:t>years</a:t>
            </a:r>
            <a:r>
              <a:rPr lang="it-IT" sz="1200" dirty="0"/>
              <a:t> (strong </a:t>
            </a:r>
            <a:r>
              <a:rPr lang="it-IT" sz="1200" dirty="0" err="1"/>
              <a:t>correlation</a:t>
            </a:r>
            <a:r>
              <a:rPr lang="it-IT" sz="1200" dirty="0"/>
              <a:t>). 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08F3331D-09B5-4115-AA44-87DF14D1A970}"/>
              </a:ext>
            </a:extLst>
          </p:cNvPr>
          <p:cNvSpPr/>
          <p:nvPr/>
        </p:nvSpPr>
        <p:spPr>
          <a:xfrm>
            <a:off x="7002023" y="4720746"/>
            <a:ext cx="215796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700" dirty="0"/>
              <a:t>RLOF18ASSRIC/60/1 “Tecnologie per il monitoraggio integrato e la mitigazione del rischio geomorfologico da frana nella gestione delle reti di sottoservizi”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BEFF5A5F-5F3C-4551-9452-7458BC0EED5F}"/>
              </a:ext>
            </a:extLst>
          </p:cNvPr>
          <p:cNvSpPr/>
          <p:nvPr/>
        </p:nvSpPr>
        <p:spPr>
          <a:xfrm>
            <a:off x="3590439" y="4728002"/>
            <a:ext cx="33956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" i="1" baseline="30000" dirty="0">
                <a:latin typeface="Bodoni MT" panose="02070603080606020203" pitchFamily="18" charset="0"/>
              </a:rPr>
              <a:t>1</a:t>
            </a:r>
            <a:r>
              <a:rPr lang="en-US" sz="700" i="1" dirty="0">
                <a:latin typeface="Bodoni MT" panose="02070603080606020203" pitchFamily="18" charset="0"/>
              </a:rPr>
              <a:t> Department of Earth, Environmental and Life Sciences, University of Genoa, Genoa, Italy, </a:t>
            </a:r>
            <a:r>
              <a:rPr lang="en-US" sz="700" i="1" baseline="30000" dirty="0">
                <a:latin typeface="Bodoni MT" panose="02070603080606020203" pitchFamily="18" charset="0"/>
              </a:rPr>
              <a:t>2</a:t>
            </a:r>
            <a:r>
              <a:rPr lang="en-US" sz="700" i="1" dirty="0">
                <a:latin typeface="Bodoni MT" panose="02070603080606020203" pitchFamily="18" charset="0"/>
              </a:rPr>
              <a:t> National Research Council, Research Institute for the Geo-Hydrological Protection, Turin, Italy, </a:t>
            </a:r>
            <a:r>
              <a:rPr lang="en-US" sz="700" i="1" baseline="30000" dirty="0">
                <a:latin typeface="Bodoni MT" panose="02070603080606020203" pitchFamily="18" charset="0"/>
              </a:rPr>
              <a:t>3</a:t>
            </a:r>
            <a:r>
              <a:rPr lang="en-US" sz="700" i="1" dirty="0">
                <a:latin typeface="Bodoni MT" panose="02070603080606020203" pitchFamily="18" charset="0"/>
              </a:rPr>
              <a:t> Regional Agency for Environmental Protection Liguria (ARPAL)</a:t>
            </a:r>
            <a:endParaRPr lang="it-IT" sz="700" dirty="0"/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BA4F2953-B704-4668-9BFB-031F7CE77C7E}"/>
              </a:ext>
            </a:extLst>
          </p:cNvPr>
          <p:cNvSpPr/>
          <p:nvPr/>
        </p:nvSpPr>
        <p:spPr>
          <a:xfrm>
            <a:off x="4123045" y="4596919"/>
            <a:ext cx="221399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700" i="1" dirty="0">
                <a:latin typeface="Bodoni MT" panose="02070603080606020203" pitchFamily="18" charset="0"/>
              </a:rPr>
              <a:t>Terrone M.</a:t>
            </a:r>
            <a:r>
              <a:rPr lang="it-IT" sz="700" i="1" baseline="30000" dirty="0">
                <a:latin typeface="Bodoni MT" panose="02070603080606020203" pitchFamily="18" charset="0"/>
              </a:rPr>
              <a:t>1</a:t>
            </a:r>
            <a:r>
              <a:rPr lang="it-IT" sz="700" i="1" dirty="0">
                <a:latin typeface="Bodoni MT" panose="02070603080606020203" pitchFamily="18" charset="0"/>
              </a:rPr>
              <a:t> Faccini F.</a:t>
            </a:r>
            <a:r>
              <a:rPr lang="it-IT" sz="700" i="1" baseline="30000" dirty="0">
                <a:latin typeface="Bodoni MT" panose="02070603080606020203" pitchFamily="18" charset="0"/>
              </a:rPr>
              <a:t>1,2</a:t>
            </a:r>
            <a:r>
              <a:rPr lang="it-IT" sz="700" i="1" dirty="0">
                <a:latin typeface="Bodoni MT" panose="02070603080606020203" pitchFamily="18" charset="0"/>
              </a:rPr>
              <a:t> </a:t>
            </a:r>
            <a:r>
              <a:rPr lang="it-IT" sz="700" i="1" dirty="0" err="1">
                <a:latin typeface="Bodoni MT" panose="02070603080606020203" pitchFamily="18" charset="0"/>
              </a:rPr>
              <a:t>Paliaga</a:t>
            </a:r>
            <a:r>
              <a:rPr lang="it-IT" sz="700" i="1" dirty="0">
                <a:latin typeface="Bodoni MT" panose="02070603080606020203" pitchFamily="18" charset="0"/>
              </a:rPr>
              <a:t> G.</a:t>
            </a:r>
            <a:r>
              <a:rPr lang="it-IT" sz="700" i="1" baseline="30000" dirty="0">
                <a:latin typeface="Bodoni MT" panose="02070603080606020203" pitchFamily="18" charset="0"/>
              </a:rPr>
              <a:t>2</a:t>
            </a:r>
            <a:r>
              <a:rPr lang="it-IT" sz="700" i="1" dirty="0">
                <a:latin typeface="Bodoni MT" panose="02070603080606020203" pitchFamily="18" charset="0"/>
              </a:rPr>
              <a:t> Solimano M.</a:t>
            </a:r>
            <a:r>
              <a:rPr lang="it-IT" sz="700" i="1" baseline="30000" dirty="0">
                <a:latin typeface="Bodoni MT" panose="02070603080606020203" pitchFamily="18" charset="0"/>
              </a:rPr>
              <a:t>3</a:t>
            </a:r>
            <a:endParaRPr lang="it-IT" sz="700" i="1" dirty="0">
              <a:latin typeface="Bodoni MT" panose="02070603080606020203" pitchFamily="18" charset="0"/>
            </a:endParaRPr>
          </a:p>
        </p:txBody>
      </p:sp>
      <p:sp>
        <p:nvSpPr>
          <p:cNvPr id="75" name="Freccia circolare a destra 74">
            <a:extLst>
              <a:ext uri="{FF2B5EF4-FFF2-40B4-BE49-F238E27FC236}">
                <a16:creationId xmlns:a16="http://schemas.microsoft.com/office/drawing/2014/main" id="{293FC0E3-827A-4EDF-BC0A-6D8861605C79}"/>
              </a:ext>
            </a:extLst>
          </p:cNvPr>
          <p:cNvSpPr/>
          <p:nvPr/>
        </p:nvSpPr>
        <p:spPr>
          <a:xfrm flipH="1">
            <a:off x="8607183" y="198974"/>
            <a:ext cx="359291" cy="842002"/>
          </a:xfrm>
          <a:prstGeom prst="curvedRightArrow">
            <a:avLst/>
          </a:prstGeom>
          <a:solidFill>
            <a:srgbClr val="111E59"/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30" name="Immagine 29">
            <a:extLst>
              <a:ext uri="{FF2B5EF4-FFF2-40B4-BE49-F238E27FC236}">
                <a16:creationId xmlns:a16="http://schemas.microsoft.com/office/drawing/2014/main" id="{694EABAA-64F8-43F7-ADA1-203FB842651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386" y="1416016"/>
            <a:ext cx="702040" cy="876599"/>
          </a:xfrm>
          <a:prstGeom prst="rect">
            <a:avLst/>
          </a:prstGeom>
        </p:spPr>
      </p:pic>
      <p:sp>
        <p:nvSpPr>
          <p:cNvPr id="31" name="Rettangolo 30">
            <a:extLst>
              <a:ext uri="{FF2B5EF4-FFF2-40B4-BE49-F238E27FC236}">
                <a16:creationId xmlns:a16="http://schemas.microsoft.com/office/drawing/2014/main" id="{DFDAEB18-8492-481A-8167-B265EFE89822}"/>
              </a:ext>
            </a:extLst>
          </p:cNvPr>
          <p:cNvSpPr/>
          <p:nvPr/>
        </p:nvSpPr>
        <p:spPr>
          <a:xfrm>
            <a:off x="3707904" y="1635646"/>
            <a:ext cx="288032" cy="138596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511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962"/>
    </mc:Choice>
    <mc:Fallback xmlns="">
      <p:transition spd="slow" advTm="27962"/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11E59"/>
        </a:solidFill>
        <a:ln>
          <a:noFill/>
        </a:ln>
        <a:effectLst>
          <a:outerShdw blurRad="50800" dist="50800" dir="5400000" algn="ctr" rotWithShape="0">
            <a:schemeClr val="bg1"/>
          </a:outerShdw>
        </a:effec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4613</TotalTime>
  <Words>236</Words>
  <Application>Microsoft Office PowerPoint</Application>
  <PresentationFormat>Presentazione su schermo (16:9)</PresentationFormat>
  <Paragraphs>14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Bodoni MT</vt:lpstr>
      <vt:lpstr>Calibri</vt:lpstr>
      <vt:lpstr>Wingdings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Policastro Davide</dc:creator>
  <cp:lastModifiedBy>oliviero werthmuller</cp:lastModifiedBy>
  <cp:revision>142</cp:revision>
  <dcterms:created xsi:type="dcterms:W3CDTF">2019-10-29T09:31:27Z</dcterms:created>
  <dcterms:modified xsi:type="dcterms:W3CDTF">2021-04-20T15:19:18Z</dcterms:modified>
</cp:coreProperties>
</file>