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1BE89-1A40-4568-AF05-CED0D57B21A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65DAA-A92E-4CD0-9675-717BB39CEC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5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FE312F-1B75-4317-A915-CF58A0998CA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010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79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21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40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544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60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573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343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1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63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120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48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85E37-1946-46FE-B5B1-A3505D278AB0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BC68E-3F1C-4B48-BC4A-C46394C17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18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hyperlink" Target="mailto:msjr2@cam.ac.uk" TargetMode="External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81" y="-124856"/>
            <a:ext cx="12192000" cy="1325563"/>
          </a:xfrm>
        </p:spPr>
        <p:txBody>
          <a:bodyPr>
            <a:normAutofit/>
          </a:bodyPr>
          <a:lstStyle/>
          <a:p>
            <a:r>
              <a:rPr lang="en-GB" sz="3200" dirty="0" smtClean="0"/>
              <a:t>Vedge_Detector: Convolutional Neural Networks for automated coastal vegetation edge detection</a:t>
            </a:r>
            <a:endParaRPr lang="en-GB" sz="3200" dirty="0"/>
          </a:p>
        </p:txBody>
      </p:sp>
      <p:sp>
        <p:nvSpPr>
          <p:cNvPr id="63" name="Rectangle 62"/>
          <p:cNvSpPr/>
          <p:nvPr/>
        </p:nvSpPr>
        <p:spPr>
          <a:xfrm rot="5400000">
            <a:off x="5230264" y="294904"/>
            <a:ext cx="462576" cy="16597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64" name="TextBox 63"/>
          <p:cNvSpPr txBox="1"/>
          <p:nvPr/>
        </p:nvSpPr>
        <p:spPr>
          <a:xfrm>
            <a:off x="4756636" y="979879"/>
            <a:ext cx="1625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Input 480*480*3</a:t>
            </a:r>
            <a:endParaRPr lang="en-GB" sz="1400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4634821" y="1374016"/>
            <a:ext cx="1659790" cy="3813249"/>
            <a:chOff x="4634821" y="1374016"/>
            <a:chExt cx="1659790" cy="3409065"/>
          </a:xfrm>
        </p:grpSpPr>
        <p:sp>
          <p:nvSpPr>
            <p:cNvPr id="65" name="Rectangle 64"/>
            <p:cNvSpPr/>
            <p:nvPr/>
          </p:nvSpPr>
          <p:spPr>
            <a:xfrm rot="5400000">
              <a:off x="5353251" y="763793"/>
              <a:ext cx="222930" cy="1659790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6" name="Rectangle 65"/>
            <p:cNvSpPr/>
            <p:nvPr/>
          </p:nvSpPr>
          <p:spPr>
            <a:xfrm rot="5400000">
              <a:off x="5419109" y="1103797"/>
              <a:ext cx="91214" cy="165979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7" name="Rectangle 66"/>
            <p:cNvSpPr/>
            <p:nvPr/>
          </p:nvSpPr>
          <p:spPr>
            <a:xfrm rot="5400000">
              <a:off x="5412713" y="1966002"/>
              <a:ext cx="117644" cy="141632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8" name="Rectangle 67"/>
            <p:cNvSpPr/>
            <p:nvPr/>
          </p:nvSpPr>
          <p:spPr>
            <a:xfrm rot="5400000">
              <a:off x="5429830" y="2879685"/>
              <a:ext cx="112923" cy="116834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70" name="Rectangle 69"/>
            <p:cNvSpPr/>
            <p:nvPr/>
          </p:nvSpPr>
          <p:spPr>
            <a:xfrm rot="5400000">
              <a:off x="5439590" y="3771265"/>
              <a:ext cx="98315" cy="91419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cxnSp>
          <p:nvCxnSpPr>
            <p:cNvPr id="71" name="Straight Arrow Connector 70"/>
            <p:cNvCxnSpPr>
              <a:endCxn id="65" idx="1"/>
            </p:cNvCxnSpPr>
            <p:nvPr/>
          </p:nvCxnSpPr>
          <p:spPr>
            <a:xfrm flipH="1">
              <a:off x="5464716" y="1374016"/>
              <a:ext cx="2642" cy="10820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flipH="1">
              <a:off x="5464861" y="1710560"/>
              <a:ext cx="2642" cy="10820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flipH="1">
              <a:off x="5463737" y="2502898"/>
              <a:ext cx="2642" cy="10820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H="1">
              <a:off x="5457031" y="3283054"/>
              <a:ext cx="2642" cy="10820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H="1">
              <a:off x="5472180" y="4061036"/>
              <a:ext cx="2642" cy="10820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flipH="1">
              <a:off x="5457713" y="3556549"/>
              <a:ext cx="338" cy="23598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>
              <a:off x="5458336" y="2760044"/>
              <a:ext cx="338" cy="23598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flipH="1">
              <a:off x="5456784" y="2010110"/>
              <a:ext cx="338" cy="23598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flipH="1">
              <a:off x="5470117" y="4321177"/>
              <a:ext cx="338" cy="23598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 rot="5400000">
              <a:off x="5355014" y="1663411"/>
              <a:ext cx="233042" cy="1416327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58" name="Rectangle 57"/>
            <p:cNvSpPr/>
            <p:nvPr/>
          </p:nvSpPr>
          <p:spPr>
            <a:xfrm rot="5400000">
              <a:off x="5366451" y="2559921"/>
              <a:ext cx="233042" cy="1156422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0" name="Rectangle 59"/>
            <p:cNvSpPr/>
            <p:nvPr/>
          </p:nvSpPr>
          <p:spPr>
            <a:xfrm rot="5400000">
              <a:off x="5380990" y="3454640"/>
              <a:ext cx="233042" cy="914191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62" name="Rectangle 61"/>
            <p:cNvSpPr/>
            <p:nvPr/>
          </p:nvSpPr>
          <p:spPr>
            <a:xfrm rot="5400000">
              <a:off x="5366450" y="4293012"/>
              <a:ext cx="233042" cy="747095"/>
            </a:xfrm>
            <a:prstGeom prst="rect">
              <a:avLst/>
            </a:pr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3"/>
          <a:srcRect l="14028" t="4170" r="2945" b="10135"/>
          <a:stretch/>
        </p:blipFill>
        <p:spPr>
          <a:xfrm>
            <a:off x="6499387" y="734964"/>
            <a:ext cx="1168768" cy="1173720"/>
          </a:xfrm>
          <a:prstGeom prst="rect">
            <a:avLst/>
          </a:prstGeom>
          <a:ln w="76200">
            <a:noFill/>
          </a:ln>
        </p:spPr>
      </p:pic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4"/>
          <a:srcRect l="13675" t="3966" r="2946" b="9978"/>
          <a:stretch/>
        </p:blipFill>
        <p:spPr>
          <a:xfrm>
            <a:off x="6576978" y="1963822"/>
            <a:ext cx="976488" cy="980608"/>
          </a:xfrm>
          <a:prstGeom prst="rect">
            <a:avLst/>
          </a:prstGeom>
          <a:ln w="76200">
            <a:noFill/>
          </a:ln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5"/>
          <a:srcRect l="14335" t="4543" r="2639" b="10485"/>
          <a:stretch/>
        </p:blipFill>
        <p:spPr>
          <a:xfrm>
            <a:off x="6620582" y="2999568"/>
            <a:ext cx="919890" cy="915993"/>
          </a:xfrm>
          <a:prstGeom prst="rect">
            <a:avLst/>
          </a:prstGeom>
          <a:ln w="76200">
            <a:noFill/>
          </a:ln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6"/>
          <a:srcRect l="14028" t="5062" r="2945" b="10328"/>
          <a:stretch/>
        </p:blipFill>
        <p:spPr>
          <a:xfrm>
            <a:off x="6674611" y="3937710"/>
            <a:ext cx="781221" cy="774600"/>
          </a:xfrm>
          <a:prstGeom prst="rect">
            <a:avLst/>
          </a:prstGeom>
          <a:ln w="76200">
            <a:noFill/>
          </a:ln>
        </p:spPr>
      </p:pic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7"/>
          <a:srcRect l="13192" t="4753" r="2725" b="9914"/>
          <a:stretch/>
        </p:blipFill>
        <p:spPr>
          <a:xfrm>
            <a:off x="6728948" y="4748437"/>
            <a:ext cx="657681" cy="649426"/>
          </a:xfrm>
          <a:prstGeom prst="rect">
            <a:avLst/>
          </a:prstGeom>
          <a:ln w="76200">
            <a:noFill/>
          </a:ln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870" y="987870"/>
            <a:ext cx="1215965" cy="1208157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6151044" y="1804500"/>
            <a:ext cx="34834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791980" y="939992"/>
            <a:ext cx="1161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</a:rPr>
              <a:t>Input 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image</a:t>
            </a:r>
            <a:endParaRPr lang="en-GB" sz="1400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138721" y="1088653"/>
            <a:ext cx="2354916" cy="1805457"/>
            <a:chOff x="3477327" y="902925"/>
            <a:chExt cx="3176019" cy="2479997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53672" y="1284114"/>
              <a:ext cx="1749434" cy="1767439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982878" y="1458334"/>
              <a:ext cx="1732957" cy="1767440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26177" y="1631313"/>
              <a:ext cx="1744122" cy="1751609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  <p:grpSp>
          <p:nvGrpSpPr>
            <p:cNvPr id="112" name="Group 111"/>
            <p:cNvGrpSpPr/>
            <p:nvPr/>
          </p:nvGrpSpPr>
          <p:grpSpPr>
            <a:xfrm>
              <a:off x="3477327" y="1443079"/>
              <a:ext cx="938858" cy="1661997"/>
              <a:chOff x="4300213" y="1392050"/>
              <a:chExt cx="938858" cy="2664337"/>
            </a:xfrm>
          </p:grpSpPr>
          <p:cxnSp>
            <p:nvCxnSpPr>
              <p:cNvPr id="107" name="Straight Arrow Connector 106"/>
              <p:cNvCxnSpPr/>
              <p:nvPr/>
            </p:nvCxnSpPr>
            <p:spPr>
              <a:xfrm flipV="1">
                <a:off x="4626661" y="1392050"/>
                <a:ext cx="2" cy="119938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  <a:scene3d>
                <a:camera prst="isometricOffAxis1Right"/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/>
              <p:cNvCxnSpPr/>
              <p:nvPr/>
            </p:nvCxnSpPr>
            <p:spPr>
              <a:xfrm>
                <a:off x="4626659" y="2857005"/>
                <a:ext cx="2" cy="119938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  <a:scene3d>
                <a:camera prst="isometricOffAxis1Right"/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/>
              <p:cNvSpPr txBox="1"/>
              <p:nvPr/>
            </p:nvSpPr>
            <p:spPr>
              <a:xfrm>
                <a:off x="4300213" y="2445867"/>
                <a:ext cx="938858" cy="696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smtClean="0">
                    <a:solidFill>
                      <a:srgbClr val="FF0000"/>
                    </a:solidFill>
                  </a:rPr>
                  <a:t>480</a:t>
                </a:r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16" name="Group 115"/>
            <p:cNvGrpSpPr/>
            <p:nvPr/>
          </p:nvGrpSpPr>
          <p:grpSpPr>
            <a:xfrm>
              <a:off x="3903404" y="902925"/>
              <a:ext cx="1988943" cy="434485"/>
              <a:chOff x="3963246" y="926158"/>
              <a:chExt cx="3421545" cy="434485"/>
            </a:xfrm>
          </p:grpSpPr>
          <p:cxnSp>
            <p:nvCxnSpPr>
              <p:cNvPr id="113" name="Straight Arrow Connector 112"/>
              <p:cNvCxnSpPr/>
              <p:nvPr/>
            </p:nvCxnSpPr>
            <p:spPr>
              <a:xfrm flipH="1">
                <a:off x="3963246" y="1327353"/>
                <a:ext cx="1119986" cy="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  <a:scene3d>
                <a:camera prst="isometricOffAxis1Right"/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/>
              <p:cNvCxnSpPr/>
              <p:nvPr/>
            </p:nvCxnSpPr>
            <p:spPr>
              <a:xfrm>
                <a:off x="5566292" y="1146313"/>
                <a:ext cx="1119022" cy="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  <a:scene3d>
                <a:camera prst="isometricOffAxis1Right"/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/>
            </p:nvSpPr>
            <p:spPr>
              <a:xfrm>
                <a:off x="4710280" y="926158"/>
                <a:ext cx="2674511" cy="434485"/>
              </a:xfrm>
              <a:prstGeom prst="rect">
                <a:avLst/>
              </a:prstGeom>
              <a:noFill/>
              <a:scene3d>
                <a:camera prst="isometricOffAxis1Right"/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smtClean="0">
                    <a:solidFill>
                      <a:srgbClr val="FF0000"/>
                    </a:solidFill>
                  </a:rPr>
                  <a:t>480</a:t>
                </a:r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119" name="Straight Arrow Connector 118"/>
            <p:cNvCxnSpPr/>
            <p:nvPr/>
          </p:nvCxnSpPr>
          <p:spPr>
            <a:xfrm flipV="1">
              <a:off x="5641050" y="944438"/>
              <a:ext cx="1012296" cy="34692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TextBox 119"/>
          <p:cNvSpPr txBox="1"/>
          <p:nvPr/>
        </p:nvSpPr>
        <p:spPr>
          <a:xfrm>
            <a:off x="1493839" y="1157146"/>
            <a:ext cx="92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Resize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 rotWithShape="1">
          <a:blip r:embed="rId12">
            <a:biLevel thresh="25000"/>
          </a:blip>
          <a:srcRect b="890"/>
          <a:stretch/>
        </p:blipFill>
        <p:spPr>
          <a:xfrm>
            <a:off x="183415" y="2189872"/>
            <a:ext cx="1198869" cy="1201386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701968" y="2123504"/>
            <a:ext cx="1161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</a:rPr>
              <a:t>Ground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 truth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152" name="Picture 4" descr="NERC 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227" y="6294437"/>
            <a:ext cx="2312579" cy="47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0" descr="Image result for university of cambridge logo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59" b="19416"/>
          <a:stretch/>
        </p:blipFill>
        <p:spPr bwMode="auto">
          <a:xfrm>
            <a:off x="70984" y="6328219"/>
            <a:ext cx="2162248" cy="46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" name="TextBox 153"/>
          <p:cNvSpPr txBox="1"/>
          <p:nvPr/>
        </p:nvSpPr>
        <p:spPr>
          <a:xfrm>
            <a:off x="175996" y="5326344"/>
            <a:ext cx="362250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Martin Rogers</a:t>
            </a:r>
          </a:p>
          <a:p>
            <a:r>
              <a:rPr lang="en-GB" sz="1400" dirty="0" smtClean="0">
                <a:hlinkClick r:id="rId15"/>
              </a:rPr>
              <a:t>msjr2@cam.ac.uk</a:t>
            </a:r>
            <a:endParaRPr lang="en-GB" sz="1400" dirty="0" smtClean="0"/>
          </a:p>
          <a:p>
            <a:r>
              <a:rPr lang="en-GB" sz="1400" dirty="0" smtClean="0"/>
              <a:t>Twitter: @</a:t>
            </a:r>
            <a:r>
              <a:rPr lang="en-GB" sz="1400" dirty="0" err="1" smtClean="0"/>
              <a:t>martinsjrogers</a:t>
            </a:r>
            <a:endParaRPr lang="en-GB" sz="1400" dirty="0" smtClean="0"/>
          </a:p>
          <a:p>
            <a:r>
              <a:rPr lang="en-GB" sz="1400" dirty="0" smtClean="0"/>
              <a:t>Supervisors: Dr Mike </a:t>
            </a:r>
            <a:r>
              <a:rPr lang="en-GB" sz="1400" dirty="0" err="1" smtClean="0"/>
              <a:t>Bithell</a:t>
            </a:r>
            <a:r>
              <a:rPr lang="en-GB" sz="1400" dirty="0" smtClean="0"/>
              <a:t>, </a:t>
            </a:r>
            <a:r>
              <a:rPr lang="en-GB" sz="1400" dirty="0" err="1" smtClean="0"/>
              <a:t>Prof.</a:t>
            </a:r>
            <a:r>
              <a:rPr lang="en-GB" sz="1400" dirty="0" smtClean="0"/>
              <a:t> Tom Spencer</a:t>
            </a:r>
            <a:endParaRPr lang="en-GB" sz="1400" dirty="0"/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1648266" y="1548520"/>
            <a:ext cx="34834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9" name="Picture 218"/>
          <p:cNvPicPr>
            <a:picLocks noChangeAspect="1"/>
          </p:cNvPicPr>
          <p:nvPr/>
        </p:nvPicPr>
        <p:blipFill rotWithShape="1">
          <a:blip r:embed="rId16"/>
          <a:srcRect l="38378" r="47541" b="38533"/>
          <a:stretch/>
        </p:blipFill>
        <p:spPr>
          <a:xfrm>
            <a:off x="2095420" y="3665132"/>
            <a:ext cx="835021" cy="1147229"/>
          </a:xfrm>
          <a:prstGeom prst="rect">
            <a:avLst/>
          </a:prstGeom>
        </p:spPr>
      </p:pic>
      <p:pic>
        <p:nvPicPr>
          <p:cNvPr id="220" name="Picture 219"/>
          <p:cNvPicPr>
            <a:picLocks noChangeAspect="1"/>
          </p:cNvPicPr>
          <p:nvPr/>
        </p:nvPicPr>
        <p:blipFill rotWithShape="1">
          <a:blip r:embed="rId16"/>
          <a:srcRect r="73227" b="19318"/>
          <a:stretch/>
        </p:blipFill>
        <p:spPr>
          <a:xfrm>
            <a:off x="247394" y="3702833"/>
            <a:ext cx="1587670" cy="1505861"/>
          </a:xfrm>
          <a:prstGeom prst="rect">
            <a:avLst/>
          </a:prstGeom>
        </p:spPr>
      </p:pic>
      <p:pic>
        <p:nvPicPr>
          <p:cNvPr id="221" name="Picture 220"/>
          <p:cNvPicPr>
            <a:picLocks noChangeAspect="1"/>
          </p:cNvPicPr>
          <p:nvPr/>
        </p:nvPicPr>
        <p:blipFill rotWithShape="1">
          <a:blip r:embed="rId17"/>
          <a:srcRect l="43977" t="3848" b="26361"/>
          <a:stretch/>
        </p:blipFill>
        <p:spPr>
          <a:xfrm>
            <a:off x="3289068" y="3779892"/>
            <a:ext cx="1130641" cy="1128702"/>
          </a:xfrm>
          <a:prstGeom prst="rect">
            <a:avLst/>
          </a:prstGeom>
          <a:noFill/>
        </p:spPr>
      </p:pic>
      <p:sp>
        <p:nvSpPr>
          <p:cNvPr id="222" name="Rectangle 221"/>
          <p:cNvSpPr/>
          <p:nvPr/>
        </p:nvSpPr>
        <p:spPr>
          <a:xfrm>
            <a:off x="354967" y="3783755"/>
            <a:ext cx="698203" cy="70112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3" name="Rectangle 222"/>
          <p:cNvSpPr/>
          <p:nvPr/>
        </p:nvSpPr>
        <p:spPr>
          <a:xfrm>
            <a:off x="3393189" y="4005054"/>
            <a:ext cx="215404" cy="21261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4" name="Rectangle 223"/>
          <p:cNvSpPr/>
          <p:nvPr/>
        </p:nvSpPr>
        <p:spPr>
          <a:xfrm>
            <a:off x="595450" y="3783756"/>
            <a:ext cx="698203" cy="701128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5" name="Rectangle 224"/>
          <p:cNvSpPr/>
          <p:nvPr/>
        </p:nvSpPr>
        <p:spPr>
          <a:xfrm>
            <a:off x="827049" y="3783755"/>
            <a:ext cx="698203" cy="7011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Rectangle 225"/>
          <p:cNvSpPr/>
          <p:nvPr/>
        </p:nvSpPr>
        <p:spPr>
          <a:xfrm>
            <a:off x="3609549" y="4005054"/>
            <a:ext cx="215404" cy="212619"/>
          </a:xfrm>
          <a:prstGeom prst="rect">
            <a:avLst/>
          </a:prstGeom>
          <a:noFill/>
          <a:ln w="19050">
            <a:solidFill>
              <a:srgbClr val="7CB7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7" name="Rectangle 226"/>
          <p:cNvSpPr/>
          <p:nvPr/>
        </p:nvSpPr>
        <p:spPr>
          <a:xfrm>
            <a:off x="3825523" y="4006256"/>
            <a:ext cx="215404" cy="2126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8" name="Rectangle 227"/>
          <p:cNvSpPr/>
          <p:nvPr/>
        </p:nvSpPr>
        <p:spPr>
          <a:xfrm>
            <a:off x="2148019" y="4108684"/>
            <a:ext cx="698203" cy="686883"/>
          </a:xfrm>
          <a:prstGeom prst="rect">
            <a:avLst/>
          </a:prstGeom>
          <a:noFill/>
          <a:ln w="38100">
            <a:solidFill>
              <a:srgbClr val="5795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9" name="Rectangle 228"/>
          <p:cNvSpPr/>
          <p:nvPr/>
        </p:nvSpPr>
        <p:spPr>
          <a:xfrm>
            <a:off x="2148019" y="4109916"/>
            <a:ext cx="698203" cy="685650"/>
          </a:xfrm>
          <a:prstGeom prst="rect">
            <a:avLst/>
          </a:prstGeom>
          <a:noFill/>
          <a:ln w="38100">
            <a:solidFill>
              <a:srgbClr val="7CB7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0" name="Rectangle 229"/>
          <p:cNvSpPr/>
          <p:nvPr/>
        </p:nvSpPr>
        <p:spPr>
          <a:xfrm>
            <a:off x="2148019" y="4109915"/>
            <a:ext cx="698203" cy="6856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1" name="Rectangle 230"/>
          <p:cNvSpPr/>
          <p:nvPr/>
        </p:nvSpPr>
        <p:spPr>
          <a:xfrm>
            <a:off x="1053171" y="3786134"/>
            <a:ext cx="721146" cy="69874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2" name="Rectangle 231"/>
          <p:cNvSpPr/>
          <p:nvPr/>
        </p:nvSpPr>
        <p:spPr>
          <a:xfrm>
            <a:off x="2148018" y="4109590"/>
            <a:ext cx="698203" cy="68597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3" name="Rectangle 232"/>
          <p:cNvSpPr/>
          <p:nvPr/>
        </p:nvSpPr>
        <p:spPr>
          <a:xfrm>
            <a:off x="4044370" y="4005054"/>
            <a:ext cx="215404" cy="212619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4" name="Rectangle 233"/>
          <p:cNvSpPr/>
          <p:nvPr/>
        </p:nvSpPr>
        <p:spPr>
          <a:xfrm>
            <a:off x="358405" y="4019870"/>
            <a:ext cx="698203" cy="691993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5" name="Rectangle 234"/>
          <p:cNvSpPr/>
          <p:nvPr/>
        </p:nvSpPr>
        <p:spPr>
          <a:xfrm>
            <a:off x="597718" y="4026689"/>
            <a:ext cx="698203" cy="685173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6" name="Rectangle 235"/>
          <p:cNvSpPr/>
          <p:nvPr/>
        </p:nvSpPr>
        <p:spPr>
          <a:xfrm>
            <a:off x="826403" y="4026688"/>
            <a:ext cx="698203" cy="685174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7" name="Rectangle 236"/>
          <p:cNvSpPr/>
          <p:nvPr/>
        </p:nvSpPr>
        <p:spPr>
          <a:xfrm>
            <a:off x="1056608" y="4033323"/>
            <a:ext cx="717709" cy="685294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8" name="Rectangle 237"/>
          <p:cNvSpPr/>
          <p:nvPr/>
        </p:nvSpPr>
        <p:spPr>
          <a:xfrm>
            <a:off x="2148018" y="4111315"/>
            <a:ext cx="698203" cy="684250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9" name="Rectangle 238"/>
          <p:cNvSpPr/>
          <p:nvPr/>
        </p:nvSpPr>
        <p:spPr>
          <a:xfrm>
            <a:off x="354359" y="4244935"/>
            <a:ext cx="702895" cy="700663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0" name="Rectangle 239"/>
          <p:cNvSpPr/>
          <p:nvPr/>
        </p:nvSpPr>
        <p:spPr>
          <a:xfrm>
            <a:off x="594289" y="4244936"/>
            <a:ext cx="698203" cy="70748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1" name="Rectangle 240"/>
          <p:cNvSpPr/>
          <p:nvPr/>
        </p:nvSpPr>
        <p:spPr>
          <a:xfrm>
            <a:off x="826403" y="4252428"/>
            <a:ext cx="706019" cy="706623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2" name="Rectangle 241"/>
          <p:cNvSpPr/>
          <p:nvPr/>
        </p:nvSpPr>
        <p:spPr>
          <a:xfrm>
            <a:off x="1064642" y="4253404"/>
            <a:ext cx="704911" cy="699011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Rectangle 242"/>
          <p:cNvSpPr/>
          <p:nvPr/>
        </p:nvSpPr>
        <p:spPr>
          <a:xfrm>
            <a:off x="353198" y="4491514"/>
            <a:ext cx="698203" cy="68664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4" name="Rectangle 243"/>
          <p:cNvSpPr/>
          <p:nvPr/>
        </p:nvSpPr>
        <p:spPr>
          <a:xfrm>
            <a:off x="597718" y="4494988"/>
            <a:ext cx="698203" cy="683168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5" name="Rectangle 244"/>
          <p:cNvSpPr/>
          <p:nvPr/>
        </p:nvSpPr>
        <p:spPr>
          <a:xfrm>
            <a:off x="836475" y="4490020"/>
            <a:ext cx="698203" cy="68813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6" name="Rectangle 245"/>
          <p:cNvSpPr/>
          <p:nvPr/>
        </p:nvSpPr>
        <p:spPr>
          <a:xfrm>
            <a:off x="1070495" y="4494988"/>
            <a:ext cx="698203" cy="683168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7" name="Rectangle 246"/>
          <p:cNvSpPr/>
          <p:nvPr/>
        </p:nvSpPr>
        <p:spPr>
          <a:xfrm>
            <a:off x="3393483" y="4222768"/>
            <a:ext cx="215404" cy="212619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8" name="Rectangle 247"/>
          <p:cNvSpPr/>
          <p:nvPr/>
        </p:nvSpPr>
        <p:spPr>
          <a:xfrm>
            <a:off x="3395205" y="4440165"/>
            <a:ext cx="215404" cy="212619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9" name="Rectangle 248"/>
          <p:cNvSpPr/>
          <p:nvPr/>
        </p:nvSpPr>
        <p:spPr>
          <a:xfrm>
            <a:off x="3395206" y="4666330"/>
            <a:ext cx="215404" cy="212619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0" name="Rectangle 249"/>
          <p:cNvSpPr/>
          <p:nvPr/>
        </p:nvSpPr>
        <p:spPr>
          <a:xfrm>
            <a:off x="3609843" y="4222768"/>
            <a:ext cx="215404" cy="212619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1" name="Rectangle 250"/>
          <p:cNvSpPr/>
          <p:nvPr/>
        </p:nvSpPr>
        <p:spPr>
          <a:xfrm>
            <a:off x="3611565" y="4672983"/>
            <a:ext cx="215404" cy="212619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2" name="Rectangle 251"/>
          <p:cNvSpPr/>
          <p:nvPr/>
        </p:nvSpPr>
        <p:spPr>
          <a:xfrm>
            <a:off x="3608838" y="4440165"/>
            <a:ext cx="215404" cy="212619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3" name="Rectangle 252"/>
          <p:cNvSpPr/>
          <p:nvPr/>
        </p:nvSpPr>
        <p:spPr>
          <a:xfrm>
            <a:off x="3825817" y="4223970"/>
            <a:ext cx="215404" cy="2126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4" name="Rectangle 253"/>
          <p:cNvSpPr/>
          <p:nvPr/>
        </p:nvSpPr>
        <p:spPr>
          <a:xfrm>
            <a:off x="3824812" y="4448020"/>
            <a:ext cx="215404" cy="2126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5" name="Rectangle 254"/>
          <p:cNvSpPr/>
          <p:nvPr/>
        </p:nvSpPr>
        <p:spPr>
          <a:xfrm>
            <a:off x="3824812" y="4666217"/>
            <a:ext cx="215404" cy="2126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6" name="Rectangle 255"/>
          <p:cNvSpPr/>
          <p:nvPr/>
        </p:nvSpPr>
        <p:spPr>
          <a:xfrm>
            <a:off x="4044664" y="4225146"/>
            <a:ext cx="215404" cy="212619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7" name="Rectangle 256"/>
          <p:cNvSpPr/>
          <p:nvPr/>
        </p:nvSpPr>
        <p:spPr>
          <a:xfrm>
            <a:off x="4043899" y="4444681"/>
            <a:ext cx="215404" cy="212619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8" name="Rectangle 257"/>
          <p:cNvSpPr/>
          <p:nvPr/>
        </p:nvSpPr>
        <p:spPr>
          <a:xfrm>
            <a:off x="4043899" y="4664860"/>
            <a:ext cx="215404" cy="212619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9" name="TextBox 258"/>
          <p:cNvSpPr txBox="1"/>
          <p:nvPr/>
        </p:nvSpPr>
        <p:spPr>
          <a:xfrm>
            <a:off x="505119" y="3489068"/>
            <a:ext cx="1311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Input image</a:t>
            </a:r>
            <a:endParaRPr lang="en-GB" sz="1400" dirty="0"/>
          </a:p>
        </p:txBody>
      </p:sp>
      <p:sp>
        <p:nvSpPr>
          <p:cNvPr id="260" name="TextBox 259"/>
          <p:cNvSpPr txBox="1"/>
          <p:nvPr/>
        </p:nvSpPr>
        <p:spPr>
          <a:xfrm>
            <a:off x="1797846" y="3417339"/>
            <a:ext cx="1398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Convolutional kernel</a:t>
            </a:r>
            <a:endParaRPr lang="en-GB" sz="1400" dirty="0"/>
          </a:p>
        </p:txBody>
      </p:sp>
      <p:pic>
        <p:nvPicPr>
          <p:cNvPr id="261" name="Picture 260"/>
          <p:cNvPicPr>
            <a:picLocks noChangeAspect="1"/>
          </p:cNvPicPr>
          <p:nvPr/>
        </p:nvPicPr>
        <p:blipFill rotWithShape="1">
          <a:blip r:embed="rId16"/>
          <a:srcRect l="31141" t="27240" r="64952" b="42414"/>
          <a:stretch/>
        </p:blipFill>
        <p:spPr>
          <a:xfrm>
            <a:off x="1816366" y="4174314"/>
            <a:ext cx="224444" cy="548640"/>
          </a:xfrm>
          <a:prstGeom prst="rect">
            <a:avLst/>
          </a:prstGeom>
        </p:spPr>
      </p:pic>
      <p:sp>
        <p:nvSpPr>
          <p:cNvPr id="262" name="TextBox 261"/>
          <p:cNvSpPr txBox="1"/>
          <p:nvPr/>
        </p:nvSpPr>
        <p:spPr>
          <a:xfrm>
            <a:off x="3450164" y="3466949"/>
            <a:ext cx="866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Output</a:t>
            </a:r>
            <a:endParaRPr lang="en-GB" sz="1400" dirty="0"/>
          </a:p>
        </p:txBody>
      </p:sp>
      <p:cxnSp>
        <p:nvCxnSpPr>
          <p:cNvPr id="264" name="Straight Arrow Connector 263"/>
          <p:cNvCxnSpPr/>
          <p:nvPr/>
        </p:nvCxnSpPr>
        <p:spPr>
          <a:xfrm>
            <a:off x="6206594" y="3347288"/>
            <a:ext cx="34834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/>
          <p:cNvCxnSpPr/>
          <p:nvPr/>
        </p:nvCxnSpPr>
        <p:spPr>
          <a:xfrm>
            <a:off x="6206593" y="2468658"/>
            <a:ext cx="34834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>
            <a:off x="6228635" y="4184223"/>
            <a:ext cx="34834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>
            <a:off x="6228635" y="5041671"/>
            <a:ext cx="34834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Picture 2" descr="Back Home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06" b="8222"/>
          <a:stretch/>
        </p:blipFill>
        <p:spPr bwMode="auto">
          <a:xfrm>
            <a:off x="2218011" y="6306980"/>
            <a:ext cx="1794465" cy="52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5" name="Rectangle 274"/>
          <p:cNvSpPr/>
          <p:nvPr/>
        </p:nvSpPr>
        <p:spPr>
          <a:xfrm rot="5400000">
            <a:off x="4632189" y="5567344"/>
            <a:ext cx="264630" cy="275230"/>
          </a:xfrm>
          <a:prstGeom prst="rect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76" name="Rectangle 275"/>
          <p:cNvSpPr/>
          <p:nvPr/>
        </p:nvSpPr>
        <p:spPr>
          <a:xfrm rot="5400000">
            <a:off x="4631055" y="5864035"/>
            <a:ext cx="264631" cy="27523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278" name="TextBox 277"/>
          <p:cNvSpPr txBox="1"/>
          <p:nvPr/>
        </p:nvSpPr>
        <p:spPr>
          <a:xfrm>
            <a:off x="4947987" y="5515245"/>
            <a:ext cx="1113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Convolution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79" name="TextBox 278"/>
          <p:cNvSpPr txBox="1"/>
          <p:nvPr/>
        </p:nvSpPr>
        <p:spPr>
          <a:xfrm>
            <a:off x="4960005" y="5794232"/>
            <a:ext cx="1113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Max pooling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80" name="TextBox 279"/>
          <p:cNvSpPr txBox="1"/>
          <p:nvPr/>
        </p:nvSpPr>
        <p:spPr>
          <a:xfrm>
            <a:off x="6499387" y="5413478"/>
            <a:ext cx="1113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Side outputs </a:t>
            </a:r>
            <a:endParaRPr lang="en-GB" sz="1400" dirty="0"/>
          </a:p>
        </p:txBody>
      </p:sp>
      <p:pic>
        <p:nvPicPr>
          <p:cNvPr id="281" name="Picture 280"/>
          <p:cNvPicPr>
            <a:picLocks noChangeAspect="1"/>
          </p:cNvPicPr>
          <p:nvPr/>
        </p:nvPicPr>
        <p:blipFill rotWithShape="1">
          <a:blip r:embed="rId17"/>
          <a:srcRect l="6500" t="34685" r="78778" b="44647"/>
          <a:stretch/>
        </p:blipFill>
        <p:spPr>
          <a:xfrm>
            <a:off x="2958120" y="4292924"/>
            <a:ext cx="314248" cy="3535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721617" y="493567"/>
            <a:ext cx="1518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</a:rPr>
              <a:t>Covehithe, 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Suffolk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9240582" y="483771"/>
            <a:ext cx="1518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Perranuthnoe, </a:t>
            </a:r>
            <a:endParaRPr lang="en-GB" sz="1400" dirty="0" smtClean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Cornwall</a:t>
            </a:r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826" y="5628392"/>
            <a:ext cx="1247692" cy="12476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728" y="401860"/>
            <a:ext cx="4494117" cy="55709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721617" y="5986320"/>
            <a:ext cx="42746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222222"/>
                </a:solidFill>
                <a:latin typeface="Arial" panose="020B0604020202020204" pitchFamily="34" charset="0"/>
              </a:rPr>
              <a:t>Rogers, M.S., </a:t>
            </a:r>
            <a:r>
              <a:rPr lang="en-GB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Bithell</a:t>
            </a:r>
            <a:r>
              <a:rPr lang="en-GB" sz="1200" dirty="0">
                <a:solidFill>
                  <a:srgbClr val="222222"/>
                </a:solidFill>
                <a:latin typeface="Arial" panose="020B0604020202020204" pitchFamily="34" charset="0"/>
              </a:rPr>
              <a:t>, M., Brooks, S.M. and Spencer, T., 2021. VEdge_Detector: automated coastal vegetation edge detection using a convolutional neural network. </a:t>
            </a:r>
            <a:r>
              <a:rPr lang="en-GB" sz="1200" i="1" dirty="0">
                <a:solidFill>
                  <a:srgbClr val="222222"/>
                </a:solidFill>
                <a:latin typeface="Arial" panose="020B0604020202020204" pitchFamily="34" charset="0"/>
              </a:rPr>
              <a:t>International Journal of Remote Sensing</a:t>
            </a:r>
            <a:r>
              <a:rPr lang="en-GB" sz="1200" dirty="0">
                <a:solidFill>
                  <a:srgbClr val="222222"/>
                </a:solidFill>
                <a:latin typeface="Arial" panose="020B0604020202020204" pitchFamily="34" charset="0"/>
              </a:rPr>
              <a:t>, </a:t>
            </a:r>
            <a:r>
              <a:rPr lang="en-GB" sz="1200" i="1" dirty="0">
                <a:solidFill>
                  <a:srgbClr val="222222"/>
                </a:solidFill>
                <a:latin typeface="Arial" panose="020B0604020202020204" pitchFamily="34" charset="0"/>
              </a:rPr>
              <a:t>42</a:t>
            </a:r>
            <a:r>
              <a:rPr lang="en-GB" sz="1200" dirty="0">
                <a:solidFill>
                  <a:srgbClr val="222222"/>
                </a:solidFill>
                <a:latin typeface="Arial" panose="020B0604020202020204" pitchFamily="34" charset="0"/>
              </a:rPr>
              <a:t>(13), pp.4809-4839.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64516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99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Vedge_Detector: Convolutional Neural Networks for automated coastal vegetation edge detection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Vedge_Detector: Convolutional Neural Networks for automated coastal vegetation edge detection</dc:title>
  <dc:creator>Martin Rogers</dc:creator>
  <cp:lastModifiedBy>Martin Rogers</cp:lastModifiedBy>
  <cp:revision>8</cp:revision>
  <dcterms:created xsi:type="dcterms:W3CDTF">2020-11-17T16:05:47Z</dcterms:created>
  <dcterms:modified xsi:type="dcterms:W3CDTF">2021-04-25T09:33:39Z</dcterms:modified>
</cp:coreProperties>
</file>