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0" r:id="rId2"/>
    <p:sldId id="256" r:id="rId3"/>
    <p:sldId id="257" r:id="rId4"/>
    <p:sldId id="258" r:id="rId5"/>
    <p:sldId id="259" r:id="rId6"/>
    <p:sldId id="261"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dia Loiotine" initials="LL" lastIdx="1" clrIdx="0">
    <p:extLst>
      <p:ext uri="{19B8F6BF-5375-455C-9EA6-DF929625EA0E}">
        <p15:presenceInfo xmlns:p15="http://schemas.microsoft.com/office/powerpoint/2012/main" userId="S::lidia.loiotine@unil.ch::ef3412fc-cd8f-4de7-a73d-f833788361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6600"/>
    <a:srgbClr val="339966"/>
    <a:srgbClr val="CC00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399" autoAdjust="0"/>
  </p:normalViewPr>
  <p:slideViewPr>
    <p:cSldViewPr snapToGrid="0">
      <p:cViewPr varScale="1">
        <p:scale>
          <a:sx n="77" d="100"/>
          <a:sy n="77" d="100"/>
        </p:scale>
        <p:origin x="18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82846C-4EE6-4852-B4B2-29E0C83C0087}" type="datetimeFigureOut">
              <a:rPr lang="en-US" smtClean="0"/>
              <a:t>4/20/2021</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1CC52-7FF8-4468-98FF-BE2471B47885}" type="slidenum">
              <a:rPr lang="en-US" smtClean="0"/>
              <a:t>‹N›</a:t>
            </a:fld>
            <a:endParaRPr lang="en-US"/>
          </a:p>
        </p:txBody>
      </p:sp>
    </p:spTree>
    <p:extLst>
      <p:ext uri="{BB962C8B-B14F-4D97-AF65-F5344CB8AC3E}">
        <p14:creationId xmlns:p14="http://schemas.microsoft.com/office/powerpoint/2010/main" val="1585825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5"/>
          </p:nvPr>
        </p:nvSpPr>
        <p:spPr/>
        <p:txBody>
          <a:bodyPr/>
          <a:lstStyle/>
          <a:p>
            <a:fld id="{E451CC52-7FF8-4468-98FF-BE2471B47885}" type="slidenum">
              <a:rPr lang="en-US" smtClean="0"/>
              <a:t>8</a:t>
            </a:fld>
            <a:endParaRPr lang="en-US"/>
          </a:p>
        </p:txBody>
      </p:sp>
    </p:spTree>
    <p:extLst>
      <p:ext uri="{BB962C8B-B14F-4D97-AF65-F5344CB8AC3E}">
        <p14:creationId xmlns:p14="http://schemas.microsoft.com/office/powerpoint/2010/main" val="3041910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06B8D0-CA96-471E-81A1-1127D550315F}"/>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a:p>
        </p:txBody>
      </p:sp>
      <p:sp>
        <p:nvSpPr>
          <p:cNvPr id="3" name="Sottotitolo 2">
            <a:extLst>
              <a:ext uri="{FF2B5EF4-FFF2-40B4-BE49-F238E27FC236}">
                <a16:creationId xmlns:a16="http://schemas.microsoft.com/office/drawing/2014/main" id="{8ABAFE8E-652C-4F7D-81B2-79E95B535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Segnaposto data 3">
            <a:extLst>
              <a:ext uri="{FF2B5EF4-FFF2-40B4-BE49-F238E27FC236}">
                <a16:creationId xmlns:a16="http://schemas.microsoft.com/office/drawing/2014/main" id="{D42EA893-9381-4175-87CB-6A43290071CB}"/>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5" name="Segnaposto piè di pagina 4">
            <a:extLst>
              <a:ext uri="{FF2B5EF4-FFF2-40B4-BE49-F238E27FC236}">
                <a16:creationId xmlns:a16="http://schemas.microsoft.com/office/drawing/2014/main" id="{EE376529-FAE5-43DA-A7E9-AA8C3E5F6644}"/>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D0280BFE-6790-403E-A5D5-1DB8E1A9E84A}"/>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2238359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32DFED-D249-4440-88D6-5BA232D81CC3}"/>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contenuto 2">
            <a:extLst>
              <a:ext uri="{FF2B5EF4-FFF2-40B4-BE49-F238E27FC236}">
                <a16:creationId xmlns:a16="http://schemas.microsoft.com/office/drawing/2014/main" id="{D2150BC5-9350-4D8D-8DF3-94763FCA860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296011BC-DFD6-4CC1-AFFE-67DC5584C81F}"/>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5" name="Segnaposto piè di pagina 4">
            <a:extLst>
              <a:ext uri="{FF2B5EF4-FFF2-40B4-BE49-F238E27FC236}">
                <a16:creationId xmlns:a16="http://schemas.microsoft.com/office/drawing/2014/main" id="{27B5AED6-D500-44CA-8B9F-00140E396B7C}"/>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A4842C63-3E6A-4E27-AD88-FDE3FEDD8B4A}"/>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94921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818F95-9A07-4A98-ABE5-447FD92E9DE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a:p>
        </p:txBody>
      </p:sp>
      <p:sp>
        <p:nvSpPr>
          <p:cNvPr id="3" name="Segnaposto testo 2">
            <a:extLst>
              <a:ext uri="{FF2B5EF4-FFF2-40B4-BE49-F238E27FC236}">
                <a16:creationId xmlns:a16="http://schemas.microsoft.com/office/drawing/2014/main" id="{F944ECF8-4D3A-4468-86E8-70A92A1083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2DDD076-146F-4A5E-814E-84FDA61A00CE}"/>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5" name="Segnaposto piè di pagina 4">
            <a:extLst>
              <a:ext uri="{FF2B5EF4-FFF2-40B4-BE49-F238E27FC236}">
                <a16:creationId xmlns:a16="http://schemas.microsoft.com/office/drawing/2014/main" id="{5A4A43E3-8721-443D-AF2E-F9C9AC36F19E}"/>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FBEDD6B7-2066-4D54-86E4-9090DC326496}"/>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577299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ADEBA4-10C1-425A-8980-B50E8366D4B6}"/>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contenuto 2">
            <a:extLst>
              <a:ext uri="{FF2B5EF4-FFF2-40B4-BE49-F238E27FC236}">
                <a16:creationId xmlns:a16="http://schemas.microsoft.com/office/drawing/2014/main" id="{7A8CDD55-0203-4D7B-B613-55016656EC9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a:extLst>
              <a:ext uri="{FF2B5EF4-FFF2-40B4-BE49-F238E27FC236}">
                <a16:creationId xmlns:a16="http://schemas.microsoft.com/office/drawing/2014/main" id="{7EFF29FB-4906-421D-8B09-C3AE13DF19A7}"/>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a:extLst>
              <a:ext uri="{FF2B5EF4-FFF2-40B4-BE49-F238E27FC236}">
                <a16:creationId xmlns:a16="http://schemas.microsoft.com/office/drawing/2014/main" id="{5F7C32A2-F017-44C4-8A0C-7D348CAA66B0}"/>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6" name="Segnaposto piè di pagina 5">
            <a:extLst>
              <a:ext uri="{FF2B5EF4-FFF2-40B4-BE49-F238E27FC236}">
                <a16:creationId xmlns:a16="http://schemas.microsoft.com/office/drawing/2014/main" id="{1D9485CE-C062-497D-9A56-B03FC0B57ECF}"/>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id="{49402AD1-E453-4D16-95F1-65932A667571}"/>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315539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318AE1-89C7-48DA-8A96-D2FBF071D3E6}"/>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US"/>
          </a:p>
        </p:txBody>
      </p:sp>
      <p:sp>
        <p:nvSpPr>
          <p:cNvPr id="3" name="Segnaposto testo 2">
            <a:extLst>
              <a:ext uri="{FF2B5EF4-FFF2-40B4-BE49-F238E27FC236}">
                <a16:creationId xmlns:a16="http://schemas.microsoft.com/office/drawing/2014/main" id="{173144FF-9819-474F-9BBC-50B8D1C530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2D2EFC0-31F4-4B78-BC91-6B87259924B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a:extLst>
              <a:ext uri="{FF2B5EF4-FFF2-40B4-BE49-F238E27FC236}">
                <a16:creationId xmlns:a16="http://schemas.microsoft.com/office/drawing/2014/main" id="{552A9F03-68A5-4D14-90F1-F79CC1AE1C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319F4AD1-9944-4517-AE89-F0B88A077541}"/>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a:extLst>
              <a:ext uri="{FF2B5EF4-FFF2-40B4-BE49-F238E27FC236}">
                <a16:creationId xmlns:a16="http://schemas.microsoft.com/office/drawing/2014/main" id="{10EF12AF-574C-4845-8C41-73180BE88A4A}"/>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8" name="Segnaposto piè di pagina 7">
            <a:extLst>
              <a:ext uri="{FF2B5EF4-FFF2-40B4-BE49-F238E27FC236}">
                <a16:creationId xmlns:a16="http://schemas.microsoft.com/office/drawing/2014/main" id="{2F267C77-2168-4416-A86C-D3BCADE55D0D}"/>
              </a:ext>
            </a:extLst>
          </p:cNvPr>
          <p:cNvSpPr>
            <a:spLocks noGrp="1"/>
          </p:cNvSpPr>
          <p:nvPr>
            <p:ph type="ftr" sz="quarter" idx="11"/>
          </p:nvPr>
        </p:nvSpPr>
        <p:spPr/>
        <p:txBody>
          <a:bodyPr/>
          <a:lstStyle/>
          <a:p>
            <a:endParaRPr lang="en-US"/>
          </a:p>
        </p:txBody>
      </p:sp>
      <p:sp>
        <p:nvSpPr>
          <p:cNvPr id="9" name="Segnaposto numero diapositiva 8">
            <a:extLst>
              <a:ext uri="{FF2B5EF4-FFF2-40B4-BE49-F238E27FC236}">
                <a16:creationId xmlns:a16="http://schemas.microsoft.com/office/drawing/2014/main" id="{5A640D8A-D163-4119-8096-A07EAB6E2C4A}"/>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292662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D14CFF-AEEC-48C6-BED9-D5842B107A97}"/>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data 2">
            <a:extLst>
              <a:ext uri="{FF2B5EF4-FFF2-40B4-BE49-F238E27FC236}">
                <a16:creationId xmlns:a16="http://schemas.microsoft.com/office/drawing/2014/main" id="{B0053383-51B1-403C-8240-09C064B81715}"/>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4" name="Segnaposto piè di pagina 3">
            <a:extLst>
              <a:ext uri="{FF2B5EF4-FFF2-40B4-BE49-F238E27FC236}">
                <a16:creationId xmlns:a16="http://schemas.microsoft.com/office/drawing/2014/main" id="{E72DEB2F-07C0-45B3-90EE-05662E6B02AC}"/>
              </a:ext>
            </a:extLst>
          </p:cNvPr>
          <p:cNvSpPr>
            <a:spLocks noGrp="1"/>
          </p:cNvSpPr>
          <p:nvPr>
            <p:ph type="ftr" sz="quarter" idx="11"/>
          </p:nvPr>
        </p:nvSpPr>
        <p:spPr/>
        <p:txBody>
          <a:bodyPr/>
          <a:lstStyle/>
          <a:p>
            <a:endParaRPr lang="en-US"/>
          </a:p>
        </p:txBody>
      </p:sp>
      <p:sp>
        <p:nvSpPr>
          <p:cNvPr id="5" name="Segnaposto numero diapositiva 4">
            <a:extLst>
              <a:ext uri="{FF2B5EF4-FFF2-40B4-BE49-F238E27FC236}">
                <a16:creationId xmlns:a16="http://schemas.microsoft.com/office/drawing/2014/main" id="{A3B8D5F1-7D32-4022-AF11-62FC2A1615C4}"/>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1416197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C0C194A-187B-43E8-AB21-8484A6710893}"/>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3" name="Segnaposto piè di pagina 2">
            <a:extLst>
              <a:ext uri="{FF2B5EF4-FFF2-40B4-BE49-F238E27FC236}">
                <a16:creationId xmlns:a16="http://schemas.microsoft.com/office/drawing/2014/main" id="{8FA65398-30F5-4D5A-B54D-F5B0F7E92532}"/>
              </a:ext>
            </a:extLst>
          </p:cNvPr>
          <p:cNvSpPr>
            <a:spLocks noGrp="1"/>
          </p:cNvSpPr>
          <p:nvPr>
            <p:ph type="ftr" sz="quarter" idx="11"/>
          </p:nvPr>
        </p:nvSpPr>
        <p:spPr/>
        <p:txBody>
          <a:bodyPr/>
          <a:lstStyle/>
          <a:p>
            <a:endParaRPr lang="en-US"/>
          </a:p>
        </p:txBody>
      </p:sp>
      <p:sp>
        <p:nvSpPr>
          <p:cNvPr id="4" name="Segnaposto numero diapositiva 3">
            <a:extLst>
              <a:ext uri="{FF2B5EF4-FFF2-40B4-BE49-F238E27FC236}">
                <a16:creationId xmlns:a16="http://schemas.microsoft.com/office/drawing/2014/main" id="{3E5D0951-9679-4A74-9ADE-8D9C002EC9EF}"/>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3875207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4C55AA-1726-4861-AFDE-240C5D032B8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Segnaposto contenuto 2">
            <a:extLst>
              <a:ext uri="{FF2B5EF4-FFF2-40B4-BE49-F238E27FC236}">
                <a16:creationId xmlns:a16="http://schemas.microsoft.com/office/drawing/2014/main" id="{8DD230F5-A75A-43C1-A5D2-36CE888220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a:extLst>
              <a:ext uri="{FF2B5EF4-FFF2-40B4-BE49-F238E27FC236}">
                <a16:creationId xmlns:a16="http://schemas.microsoft.com/office/drawing/2014/main" id="{93AEBA00-EBFB-49D1-B8E5-BC34FE168D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906C813-C903-421A-A011-842B25850193}"/>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6" name="Segnaposto piè di pagina 5">
            <a:extLst>
              <a:ext uri="{FF2B5EF4-FFF2-40B4-BE49-F238E27FC236}">
                <a16:creationId xmlns:a16="http://schemas.microsoft.com/office/drawing/2014/main" id="{EC0E9D20-A572-4CE5-9C67-0D9D280B2A4B}"/>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id="{B3EB0AC5-C1D5-4755-AD5F-7A84F67EF545}"/>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564391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FD49F6-D0B7-44F5-A3E8-515EE601C33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a:p>
        </p:txBody>
      </p:sp>
      <p:sp>
        <p:nvSpPr>
          <p:cNvPr id="3" name="Segnaposto immagine 2">
            <a:extLst>
              <a:ext uri="{FF2B5EF4-FFF2-40B4-BE49-F238E27FC236}">
                <a16:creationId xmlns:a16="http://schemas.microsoft.com/office/drawing/2014/main" id="{8674E59B-C5B6-4A0D-A5E0-FC346C68B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a:extLst>
              <a:ext uri="{FF2B5EF4-FFF2-40B4-BE49-F238E27FC236}">
                <a16:creationId xmlns:a16="http://schemas.microsoft.com/office/drawing/2014/main" id="{EE256192-C65C-4A30-AA7F-3E41D04AFD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2308527-1046-48B1-8786-95B69F4679A0}"/>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6" name="Segnaposto piè di pagina 5">
            <a:extLst>
              <a:ext uri="{FF2B5EF4-FFF2-40B4-BE49-F238E27FC236}">
                <a16:creationId xmlns:a16="http://schemas.microsoft.com/office/drawing/2014/main" id="{6CDE8E88-75F1-434C-8501-E6BC0587B37E}"/>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id="{FC41E6C3-9BBD-4C7E-A889-FDA7BC13703E}"/>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3643765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C4865D-E0B1-4DAE-BA71-816F43C4A0B7}"/>
              </a:ext>
            </a:extLst>
          </p:cNvPr>
          <p:cNvSpPr>
            <a:spLocks noGrp="1"/>
          </p:cNvSpPr>
          <p:nvPr>
            <p:ph type="title"/>
          </p:nvPr>
        </p:nvSpPr>
        <p:spPr/>
        <p:txBody>
          <a:bodyPr/>
          <a:lstStyle/>
          <a:p>
            <a:r>
              <a:rPr lang="it-IT"/>
              <a:t>Fare clic per modificare lo stile del titolo dello schema</a:t>
            </a:r>
            <a:endParaRPr lang="en-US"/>
          </a:p>
        </p:txBody>
      </p:sp>
      <p:sp>
        <p:nvSpPr>
          <p:cNvPr id="3" name="Segnaposto testo verticale 2">
            <a:extLst>
              <a:ext uri="{FF2B5EF4-FFF2-40B4-BE49-F238E27FC236}">
                <a16:creationId xmlns:a16="http://schemas.microsoft.com/office/drawing/2014/main" id="{7B3F5F46-77FF-464F-9326-71E68D05089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1C3ACD71-748E-496D-9F77-70BB6ECEA905}"/>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5" name="Segnaposto piè di pagina 4">
            <a:extLst>
              <a:ext uri="{FF2B5EF4-FFF2-40B4-BE49-F238E27FC236}">
                <a16:creationId xmlns:a16="http://schemas.microsoft.com/office/drawing/2014/main" id="{31C4B180-1AF0-49A0-9CA5-37D3387F880B}"/>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6F73E027-4CCB-4DE4-A52C-EA7C5C516210}"/>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424401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45F7F19-151F-4CE9-9B6B-0EAFDB07F99F}"/>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a:p>
        </p:txBody>
      </p:sp>
      <p:sp>
        <p:nvSpPr>
          <p:cNvPr id="3" name="Segnaposto testo verticale 2">
            <a:extLst>
              <a:ext uri="{FF2B5EF4-FFF2-40B4-BE49-F238E27FC236}">
                <a16:creationId xmlns:a16="http://schemas.microsoft.com/office/drawing/2014/main" id="{78116C63-81E0-4F09-8E6A-F2EBD73452F7}"/>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8168E1A6-F489-4BC3-862F-D63C28300DFD}"/>
              </a:ext>
            </a:extLst>
          </p:cNvPr>
          <p:cNvSpPr>
            <a:spLocks noGrp="1"/>
          </p:cNvSpPr>
          <p:nvPr>
            <p:ph type="dt" sz="half" idx="10"/>
          </p:nvPr>
        </p:nvSpPr>
        <p:spPr/>
        <p:txBody>
          <a:bodyPr/>
          <a:lstStyle/>
          <a:p>
            <a:fld id="{52B25A84-6A11-4F43-854A-CC213D7D2C2F}" type="datetimeFigureOut">
              <a:rPr lang="en-US" smtClean="0"/>
              <a:t>4/20/2021</a:t>
            </a:fld>
            <a:endParaRPr lang="en-US"/>
          </a:p>
        </p:txBody>
      </p:sp>
      <p:sp>
        <p:nvSpPr>
          <p:cNvPr id="5" name="Segnaposto piè di pagina 4">
            <a:extLst>
              <a:ext uri="{FF2B5EF4-FFF2-40B4-BE49-F238E27FC236}">
                <a16:creationId xmlns:a16="http://schemas.microsoft.com/office/drawing/2014/main" id="{9D3FD0AD-EB86-4036-A5DA-8923C4D3F503}"/>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id="{9BB1D5C7-2E2D-4631-92AE-5B7848E79B69}"/>
              </a:ext>
            </a:extLst>
          </p:cNvPr>
          <p:cNvSpPr>
            <a:spLocks noGrp="1"/>
          </p:cNvSpPr>
          <p:nvPr>
            <p:ph type="sldNum" sz="quarter" idx="12"/>
          </p:nvPr>
        </p:nvSpPr>
        <p:spPr/>
        <p:txBody>
          <a:bodyPr/>
          <a:lstStyle/>
          <a:p>
            <a:fld id="{2C21F14C-BA44-4B22-BA74-000DDD813088}" type="slidenum">
              <a:rPr lang="en-US" smtClean="0"/>
              <a:t>‹N›</a:t>
            </a:fld>
            <a:endParaRPr lang="en-US"/>
          </a:p>
        </p:txBody>
      </p:sp>
    </p:spTree>
    <p:extLst>
      <p:ext uri="{BB962C8B-B14F-4D97-AF65-F5344CB8AC3E}">
        <p14:creationId xmlns:p14="http://schemas.microsoft.com/office/powerpoint/2010/main" val="4202252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02912FF-F279-4E45-899C-95DE69B955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Segnaposto testo 2">
            <a:extLst>
              <a:ext uri="{FF2B5EF4-FFF2-40B4-BE49-F238E27FC236}">
                <a16:creationId xmlns:a16="http://schemas.microsoft.com/office/drawing/2014/main" id="{1F7EE48D-05C4-4F2E-9F7D-9B194515AF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a:extLst>
              <a:ext uri="{FF2B5EF4-FFF2-40B4-BE49-F238E27FC236}">
                <a16:creationId xmlns:a16="http://schemas.microsoft.com/office/drawing/2014/main" id="{6EF7C163-B0C3-4684-991A-0251F0B50D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B25A84-6A11-4F43-854A-CC213D7D2C2F}" type="datetimeFigureOut">
              <a:rPr lang="en-US" smtClean="0"/>
              <a:t>4/20/2021</a:t>
            </a:fld>
            <a:endParaRPr lang="en-US"/>
          </a:p>
        </p:txBody>
      </p:sp>
      <p:sp>
        <p:nvSpPr>
          <p:cNvPr id="5" name="Segnaposto piè di pagina 4">
            <a:extLst>
              <a:ext uri="{FF2B5EF4-FFF2-40B4-BE49-F238E27FC236}">
                <a16:creationId xmlns:a16="http://schemas.microsoft.com/office/drawing/2014/main" id="{20309B5A-BDA8-42EF-96AF-A1F909E6D8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a:extLst>
              <a:ext uri="{FF2B5EF4-FFF2-40B4-BE49-F238E27FC236}">
                <a16:creationId xmlns:a16="http://schemas.microsoft.com/office/drawing/2014/main" id="{518CC783-0F9C-4F63-AA10-F472A5D06A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21F14C-BA44-4B22-BA74-000DDD813088}" type="slidenum">
              <a:rPr lang="en-US" smtClean="0"/>
              <a:t>‹N›</a:t>
            </a:fld>
            <a:endParaRPr lang="en-US"/>
          </a:p>
        </p:txBody>
      </p:sp>
    </p:spTree>
    <p:extLst>
      <p:ext uri="{BB962C8B-B14F-4D97-AF65-F5344CB8AC3E}">
        <p14:creationId xmlns:p14="http://schemas.microsoft.com/office/powerpoint/2010/main" val="476282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mailto:lidia.loiotine@unil.ch"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17" name="Rettangolo 16">
            <a:extLst>
              <a:ext uri="{FF2B5EF4-FFF2-40B4-BE49-F238E27FC236}">
                <a16:creationId xmlns:a16="http://schemas.microsoft.com/office/drawing/2014/main" id="{C67961FF-1E74-4479-B631-6D1A2629A0F2}"/>
              </a:ext>
            </a:extLst>
          </p:cNvPr>
          <p:cNvSpPr/>
          <p:nvPr/>
        </p:nvSpPr>
        <p:spPr>
          <a:xfrm>
            <a:off x="0" y="-37705"/>
            <a:ext cx="12192000" cy="16814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CasellaDiTesto 6">
            <a:extLst>
              <a:ext uri="{FF2B5EF4-FFF2-40B4-BE49-F238E27FC236}">
                <a16:creationId xmlns:a16="http://schemas.microsoft.com/office/drawing/2014/main" id="{85DBA949-DEF5-44D7-9BA2-A96E526047E7}"/>
              </a:ext>
            </a:extLst>
          </p:cNvPr>
          <p:cNvSpPr txBox="1"/>
          <p:nvPr/>
        </p:nvSpPr>
        <p:spPr>
          <a:xfrm>
            <a:off x="1582473" y="3889041"/>
            <a:ext cx="9333906" cy="707886"/>
          </a:xfrm>
          <a:prstGeom prst="rect">
            <a:avLst/>
          </a:prstGeom>
          <a:noFill/>
        </p:spPr>
        <p:txBody>
          <a:bodyPr wrap="square" rtlCol="0">
            <a:spAutoFit/>
          </a:bodyPr>
          <a:lstStyle/>
          <a:p>
            <a:r>
              <a:rPr lang="it-IT" sz="2000" b="1" dirty="0">
                <a:solidFill>
                  <a:schemeClr val="bg1"/>
                </a:solidFill>
                <a:latin typeface="Arial" panose="020B0604020202020204" pitchFamily="34" charset="0"/>
                <a:cs typeface="Arial" panose="020B0604020202020204" pitchFamily="34" charset="0"/>
              </a:rPr>
              <a:t>Lidia Loiotine</a:t>
            </a:r>
            <a:r>
              <a:rPr lang="it-IT" sz="2000" baseline="30000" dirty="0">
                <a:solidFill>
                  <a:schemeClr val="bg1"/>
                </a:solidFill>
                <a:latin typeface="Arial" panose="020B0604020202020204" pitchFamily="34" charset="0"/>
                <a:cs typeface="Arial" panose="020B0604020202020204" pitchFamily="34" charset="0"/>
              </a:rPr>
              <a:t>1,2</a:t>
            </a:r>
            <a:r>
              <a:rPr lang="it-IT" sz="2000" dirty="0">
                <a:solidFill>
                  <a:schemeClr val="bg1"/>
                </a:solidFill>
                <a:latin typeface="Arial" panose="020B0604020202020204" pitchFamily="34" charset="0"/>
                <a:cs typeface="Arial" panose="020B0604020202020204" pitchFamily="34" charset="0"/>
              </a:rPr>
              <a:t>, Marco La Salandra </a:t>
            </a:r>
            <a:r>
              <a:rPr lang="it-IT" sz="2000" baseline="30000" dirty="0">
                <a:solidFill>
                  <a:schemeClr val="bg1"/>
                </a:solidFill>
                <a:latin typeface="Arial" panose="020B0604020202020204" pitchFamily="34" charset="0"/>
                <a:cs typeface="Arial" panose="020B0604020202020204" pitchFamily="34" charset="0"/>
              </a:rPr>
              <a:t>2</a:t>
            </a:r>
            <a:r>
              <a:rPr lang="it-IT" sz="2000" dirty="0">
                <a:solidFill>
                  <a:schemeClr val="bg1"/>
                </a:solidFill>
                <a:latin typeface="Arial" panose="020B0604020202020204" pitchFamily="34" charset="0"/>
                <a:cs typeface="Arial" panose="020B0604020202020204" pitchFamily="34" charset="0"/>
              </a:rPr>
              <a:t>, Gioacchino Francesco Andriani </a:t>
            </a:r>
            <a:r>
              <a:rPr lang="it-IT" sz="2000" baseline="30000" dirty="0">
                <a:solidFill>
                  <a:schemeClr val="bg1"/>
                </a:solidFill>
                <a:latin typeface="Arial" panose="020B0604020202020204" pitchFamily="34" charset="0"/>
                <a:cs typeface="Arial" panose="020B0604020202020204" pitchFamily="34" charset="0"/>
              </a:rPr>
              <a:t>2</a:t>
            </a:r>
            <a:r>
              <a:rPr lang="it-IT" sz="2000" dirty="0">
                <a:solidFill>
                  <a:schemeClr val="bg1"/>
                </a:solidFill>
                <a:latin typeface="Arial" panose="020B0604020202020204" pitchFamily="34" charset="0"/>
                <a:cs typeface="Arial" panose="020B0604020202020204" pitchFamily="34" charset="0"/>
              </a:rPr>
              <a:t>,</a:t>
            </a:r>
            <a:br>
              <a:rPr lang="it-IT" sz="2000" dirty="0">
                <a:solidFill>
                  <a:schemeClr val="bg1"/>
                </a:solidFill>
                <a:latin typeface="Arial" panose="020B0604020202020204" pitchFamily="34" charset="0"/>
                <a:cs typeface="Arial" panose="020B0604020202020204" pitchFamily="34" charset="0"/>
              </a:rPr>
            </a:br>
            <a:r>
              <a:rPr lang="it-IT" sz="2000" dirty="0">
                <a:solidFill>
                  <a:schemeClr val="bg1"/>
                </a:solidFill>
                <a:latin typeface="Arial" panose="020B0604020202020204" pitchFamily="34" charset="0"/>
                <a:cs typeface="Arial" panose="020B0604020202020204" pitchFamily="34" charset="0"/>
              </a:rPr>
              <a:t>Eliana Apicella </a:t>
            </a:r>
            <a:r>
              <a:rPr lang="it-IT" sz="2000" baseline="30000" dirty="0">
                <a:solidFill>
                  <a:schemeClr val="bg1"/>
                </a:solidFill>
                <a:latin typeface="Arial" panose="020B0604020202020204" pitchFamily="34" charset="0"/>
                <a:cs typeface="Arial" panose="020B0604020202020204" pitchFamily="34" charset="0"/>
              </a:rPr>
              <a:t>3</a:t>
            </a:r>
            <a:r>
              <a:rPr lang="it-IT" sz="2000" dirty="0">
                <a:solidFill>
                  <a:schemeClr val="bg1"/>
                </a:solidFill>
                <a:latin typeface="Arial" panose="020B0604020202020204" pitchFamily="34" charset="0"/>
                <a:cs typeface="Arial" panose="020B0604020202020204" pitchFamily="34" charset="0"/>
              </a:rPr>
              <a:t>, Michel </a:t>
            </a:r>
            <a:r>
              <a:rPr lang="en-GB" sz="2000" dirty="0" err="1">
                <a:solidFill>
                  <a:schemeClr val="bg1"/>
                </a:solidFill>
                <a:latin typeface="Arial" panose="020B0604020202020204" pitchFamily="34" charset="0"/>
                <a:cs typeface="Arial" panose="020B0604020202020204" pitchFamily="34" charset="0"/>
              </a:rPr>
              <a:t>Jaboyedoff</a:t>
            </a:r>
            <a:r>
              <a:rPr lang="en-GB" sz="2000" dirty="0">
                <a:solidFill>
                  <a:schemeClr val="bg1"/>
                </a:solidFill>
                <a:latin typeface="Arial" panose="020B0604020202020204" pitchFamily="34" charset="0"/>
                <a:cs typeface="Arial" panose="020B0604020202020204" pitchFamily="34" charset="0"/>
              </a:rPr>
              <a:t> </a:t>
            </a:r>
            <a:r>
              <a:rPr lang="en-GB" sz="2000" baseline="30000" dirty="0">
                <a:solidFill>
                  <a:schemeClr val="bg1"/>
                </a:solidFill>
                <a:latin typeface="Arial" panose="020B0604020202020204" pitchFamily="34" charset="0"/>
                <a:cs typeface="Arial" panose="020B0604020202020204" pitchFamily="34" charset="0"/>
              </a:rPr>
              <a:t>1</a:t>
            </a:r>
            <a:r>
              <a:rPr lang="en-GB" sz="2000" dirty="0">
                <a:solidFill>
                  <a:schemeClr val="bg1"/>
                </a:solidFill>
                <a:latin typeface="Arial" panose="020B0604020202020204" pitchFamily="34" charset="0"/>
                <a:cs typeface="Arial" panose="020B0604020202020204" pitchFamily="34" charset="0"/>
              </a:rPr>
              <a:t>, Mario Parise </a:t>
            </a:r>
            <a:r>
              <a:rPr lang="en-GB" sz="2000" baseline="30000" dirty="0">
                <a:solidFill>
                  <a:schemeClr val="bg1"/>
                </a:solidFill>
                <a:latin typeface="Arial" panose="020B0604020202020204" pitchFamily="34" charset="0"/>
                <a:cs typeface="Arial" panose="020B0604020202020204" pitchFamily="34" charset="0"/>
              </a:rPr>
              <a:t>2</a:t>
            </a:r>
            <a:r>
              <a:rPr lang="en-GB" sz="2000" dirty="0">
                <a:solidFill>
                  <a:schemeClr val="bg1"/>
                </a:solidFill>
                <a:latin typeface="Arial" panose="020B0604020202020204" pitchFamily="34" charset="0"/>
                <a:cs typeface="Arial" panose="020B0604020202020204" pitchFamily="34" charset="0"/>
              </a:rPr>
              <a:t>, and Marc-Henri Derron</a:t>
            </a:r>
            <a:r>
              <a:rPr lang="en-GB" sz="2000" baseline="30000" dirty="0">
                <a:solidFill>
                  <a:schemeClr val="bg1"/>
                </a:solidFill>
                <a:latin typeface="Arial" panose="020B0604020202020204" pitchFamily="34" charset="0"/>
                <a:cs typeface="Arial" panose="020B0604020202020204" pitchFamily="34" charset="0"/>
              </a:rPr>
              <a:t>1</a:t>
            </a:r>
            <a:endParaRPr kumimoji="0" lang="en-US" sz="1800" b="0" i="0" u="none" strike="noStrike" kern="0" cap="none" spc="0" normalizeH="0" baseline="0" noProof="0" dirty="0">
              <a:ln>
                <a:noFill/>
              </a:ln>
              <a:solidFill>
                <a:schemeClr val="bg1"/>
              </a:solidFill>
              <a:effectLst/>
              <a:uLnTx/>
              <a:uFillTx/>
            </a:endParaRPr>
          </a:p>
        </p:txBody>
      </p:sp>
      <p:sp>
        <p:nvSpPr>
          <p:cNvPr id="8" name="CasellaDiTesto 7">
            <a:extLst>
              <a:ext uri="{FF2B5EF4-FFF2-40B4-BE49-F238E27FC236}">
                <a16:creationId xmlns:a16="http://schemas.microsoft.com/office/drawing/2014/main" id="{055A5D25-13FB-4EA2-972B-50A1A5B8791A}"/>
              </a:ext>
            </a:extLst>
          </p:cNvPr>
          <p:cNvSpPr txBox="1"/>
          <p:nvPr/>
        </p:nvSpPr>
        <p:spPr>
          <a:xfrm>
            <a:off x="529312" y="2444068"/>
            <a:ext cx="11289318" cy="1384995"/>
          </a:xfrm>
          <a:prstGeom prst="rect">
            <a:avLst/>
          </a:prstGeom>
          <a:noFill/>
        </p:spPr>
        <p:txBody>
          <a:bodyPr wrap="square" rtlCol="0">
            <a:spAutoFit/>
          </a:bodyPr>
          <a:lstStyle/>
          <a:p>
            <a:pPr lvl="0" algn="ctr" defTabSz="457200"/>
            <a:r>
              <a:rPr lang="en-GB" sz="2800" b="1" kern="0" dirty="0">
                <a:solidFill>
                  <a:srgbClr val="FFFF00"/>
                </a:solidFill>
                <a:latin typeface="Arial" panose="020B0604020202020204" pitchFamily="34" charset="0"/>
                <a:cs typeface="Arial" panose="020B0604020202020204" pitchFamily="34" charset="0"/>
              </a:rPr>
              <a:t>IMPLEMENTATION OF INFRARED THERMOGRAPHIC SURVEYS IN COMPLEX COASTAL AREAS: THE CASE STUDY OF POLIGNANO A MARE (SOUTHERN ITALY)</a:t>
            </a:r>
            <a:endParaRPr kumimoji="0" lang="en-US" sz="2000" b="0" i="0" u="none" strike="noStrike" kern="0" cap="none" spc="0" normalizeH="0" baseline="0" noProof="0" dirty="0">
              <a:ln>
                <a:noFill/>
              </a:ln>
              <a:solidFill>
                <a:srgbClr val="FFFF00"/>
              </a:solidFill>
              <a:effectLst/>
              <a:uLnTx/>
              <a:uFillTx/>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B87FBC73-C96D-4289-818A-F9B5FB944BA2}"/>
              </a:ext>
            </a:extLst>
          </p:cNvPr>
          <p:cNvSpPr txBox="1"/>
          <p:nvPr/>
        </p:nvSpPr>
        <p:spPr>
          <a:xfrm>
            <a:off x="768096" y="4877547"/>
            <a:ext cx="9183772" cy="83099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30000" noProof="0" dirty="0">
                <a:ln>
                  <a:noFill/>
                </a:ln>
                <a:solidFill>
                  <a:schemeClr val="bg1"/>
                </a:solidFill>
                <a:effectLst/>
                <a:uLnTx/>
                <a:uFillTx/>
                <a:latin typeface="Arial" panose="020B0604020202020204" pitchFamily="34" charset="0"/>
                <a:cs typeface="Arial" panose="020B0604020202020204" pitchFamily="34" charset="0"/>
              </a:rPr>
              <a:t>1</a:t>
            </a:r>
            <a:r>
              <a:rPr kumimoji="0" lang="en-GB" sz="16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Institute of Earth Sciences, University of Lausanne, 1015 Lausanne, Switzerland</a:t>
            </a:r>
            <a:br>
              <a:rPr kumimoji="0" lang="en-GB" sz="16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br>
            <a:r>
              <a:rPr kumimoji="0" lang="en-GB" sz="1600" b="0" i="0" u="none" strike="noStrike" kern="0" cap="none" spc="0" normalizeH="0" baseline="30000" noProof="0" dirty="0">
                <a:ln>
                  <a:noFill/>
                </a:ln>
                <a:solidFill>
                  <a:schemeClr val="bg1"/>
                </a:solidFill>
                <a:effectLst/>
                <a:uLnTx/>
                <a:uFillTx/>
                <a:latin typeface="Arial" panose="020B0604020202020204" pitchFamily="34" charset="0"/>
                <a:cs typeface="Arial" panose="020B0604020202020204" pitchFamily="34" charset="0"/>
              </a:rPr>
              <a:t>2</a:t>
            </a:r>
            <a:r>
              <a:rPr kumimoji="0" lang="en-GB" sz="16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Department of Earth and Environmental Sciences, University of Bari Aldo Moro, 70125 </a:t>
            </a:r>
            <a:r>
              <a:rPr kumimoji="0" lang="en-US" sz="16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Bari, Italy</a:t>
            </a:r>
          </a:p>
          <a:p>
            <a:pPr lvl="0" defTabSz="457200"/>
            <a:r>
              <a:rPr lang="it-IT" sz="1600" kern="0" baseline="30000" dirty="0">
                <a:solidFill>
                  <a:schemeClr val="bg1"/>
                </a:solidFill>
                <a:latin typeface="Arial" panose="020B0604020202020204" pitchFamily="34" charset="0"/>
                <a:cs typeface="Arial" panose="020B0604020202020204" pitchFamily="34" charset="0"/>
              </a:rPr>
              <a:t>3 </a:t>
            </a:r>
            <a:r>
              <a:rPr lang="it-IT" sz="1600" kern="0" dirty="0">
                <a:solidFill>
                  <a:schemeClr val="bg1"/>
                </a:solidFill>
                <a:latin typeface="Arial" panose="020B0604020202020204" pitchFamily="34" charset="0"/>
                <a:cs typeface="Arial" panose="020B0604020202020204" pitchFamily="34" charset="0"/>
              </a:rPr>
              <a:t>Monitoring &amp; </a:t>
            </a:r>
            <a:r>
              <a:rPr lang="it-IT" sz="1600" kern="0" dirty="0" err="1">
                <a:solidFill>
                  <a:schemeClr val="bg1"/>
                </a:solidFill>
                <a:latin typeface="Arial" panose="020B0604020202020204" pitchFamily="34" charset="0"/>
                <a:cs typeface="Arial" panose="020B0604020202020204" pitchFamily="34" charset="0"/>
              </a:rPr>
              <a:t>Infrastructure</a:t>
            </a:r>
            <a:r>
              <a:rPr lang="it-IT" sz="1600" kern="0" dirty="0">
                <a:solidFill>
                  <a:schemeClr val="bg1"/>
                </a:solidFill>
                <a:latin typeface="Arial" panose="020B0604020202020204" pitchFamily="34" charset="0"/>
                <a:cs typeface="Arial" panose="020B0604020202020204" pitchFamily="34" charset="0"/>
              </a:rPr>
              <a:t> </a:t>
            </a:r>
            <a:r>
              <a:rPr lang="it-IT" sz="1600" kern="0" dirty="0" err="1">
                <a:solidFill>
                  <a:schemeClr val="bg1"/>
                </a:solidFill>
                <a:latin typeface="Arial" panose="020B0604020202020204" pitchFamily="34" charset="0"/>
                <a:cs typeface="Arial" panose="020B0604020202020204" pitchFamily="34" charset="0"/>
              </a:rPr>
              <a:t>Division</a:t>
            </a:r>
            <a:r>
              <a:rPr lang="it-IT" sz="1600" kern="0" dirty="0">
                <a:solidFill>
                  <a:schemeClr val="bg1"/>
                </a:solidFill>
                <a:latin typeface="Arial" panose="020B0604020202020204" pitchFamily="34" charset="0"/>
                <a:cs typeface="Arial" panose="020B0604020202020204" pitchFamily="34" charset="0"/>
              </a:rPr>
              <a:t>, Trimble Company, 20871 Vimercate, </a:t>
            </a:r>
            <a:r>
              <a:rPr lang="it-IT" sz="1600" kern="0" dirty="0" err="1">
                <a:solidFill>
                  <a:schemeClr val="bg1"/>
                </a:solidFill>
                <a:latin typeface="Arial" panose="020B0604020202020204" pitchFamily="34" charset="0"/>
                <a:cs typeface="Arial" panose="020B0604020202020204" pitchFamily="34" charset="0"/>
              </a:rPr>
              <a:t>Italy</a:t>
            </a:r>
            <a:endParaRPr kumimoji="0" lang="en-US" sz="16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pic>
        <p:nvPicPr>
          <p:cNvPr id="10" name="Immagine 9">
            <a:extLst>
              <a:ext uri="{FF2B5EF4-FFF2-40B4-BE49-F238E27FC236}">
                <a16:creationId xmlns:a16="http://schemas.microsoft.com/office/drawing/2014/main" id="{5A80E901-49F5-4BC5-8FCE-91AC71DFC07D}"/>
              </a:ext>
            </a:extLst>
          </p:cNvPr>
          <p:cNvPicPr>
            <a:picLocks noChangeAspect="1"/>
          </p:cNvPicPr>
          <p:nvPr/>
        </p:nvPicPr>
        <p:blipFill rotWithShape="1">
          <a:blip r:embed="rId3">
            <a:extLst>
              <a:ext uri="{28A0092B-C50C-407E-A947-70E740481C1C}">
                <a14:useLocalDpi xmlns:a14="http://schemas.microsoft.com/office/drawing/2010/main" val="0"/>
              </a:ext>
            </a:extLst>
          </a:blip>
          <a:srcRect t="8722"/>
          <a:stretch/>
        </p:blipFill>
        <p:spPr>
          <a:xfrm>
            <a:off x="3928030" y="8937"/>
            <a:ext cx="4542615" cy="1378616"/>
          </a:xfrm>
          <a:prstGeom prst="rect">
            <a:avLst/>
          </a:prstGeom>
        </p:spPr>
      </p:pic>
      <p:sp>
        <p:nvSpPr>
          <p:cNvPr id="11" name="CasellaDiTesto 10">
            <a:extLst>
              <a:ext uri="{FF2B5EF4-FFF2-40B4-BE49-F238E27FC236}">
                <a16:creationId xmlns:a16="http://schemas.microsoft.com/office/drawing/2014/main" id="{272F156C-BAE6-44CE-A9E0-37E589853CE2}"/>
              </a:ext>
            </a:extLst>
          </p:cNvPr>
          <p:cNvSpPr txBox="1"/>
          <p:nvPr/>
        </p:nvSpPr>
        <p:spPr>
          <a:xfrm>
            <a:off x="428019" y="1182043"/>
            <a:ext cx="11542636" cy="461665"/>
          </a:xfrm>
          <a:prstGeom prst="rect">
            <a:avLst/>
          </a:prstGeom>
          <a:noFill/>
        </p:spPr>
        <p:txBody>
          <a:bodyPr wrap="square" rtlCol="0">
            <a:spAutoFit/>
          </a:bodyPr>
          <a:lstStyle/>
          <a:p>
            <a:pPr algn="ctr" defTabSz="457200"/>
            <a:r>
              <a:rPr kumimoji="0" lang="en-GB" sz="2400" b="1" i="0" u="none" strike="noStrike" kern="0" cap="none" spc="0" normalizeH="0" baseline="0" noProof="0" dirty="0">
                <a:ln>
                  <a:noFill/>
                </a:ln>
                <a:solidFill>
                  <a:srgbClr val="5B9BD5">
                    <a:lumMod val="75000"/>
                  </a:srgbClr>
                </a:solidFill>
                <a:effectLst/>
                <a:uLnTx/>
                <a:uFillTx/>
                <a:latin typeface="wf_segoe-ui_normal"/>
              </a:rPr>
              <a:t>SESSION NH3.6   </a:t>
            </a:r>
            <a:r>
              <a:rPr lang="en-GB" sz="2400" b="1" kern="0" dirty="0">
                <a:solidFill>
                  <a:srgbClr val="002060"/>
                </a:solidFill>
                <a:latin typeface="wf_segoe-ui_normal"/>
              </a:rPr>
              <a:t>LANDSLIDE INVESTIGATION USING REMOTE SENSING AND GEOPHYSICS</a:t>
            </a:r>
            <a:endParaRPr kumimoji="0" lang="en-US" sz="2400" b="1" i="0" u="none" strike="noStrike" kern="0" cap="none" spc="0" normalizeH="0" baseline="0" noProof="0" dirty="0">
              <a:ln>
                <a:noFill/>
              </a:ln>
              <a:solidFill>
                <a:srgbClr val="002060"/>
              </a:solidFill>
              <a:effectLst/>
              <a:uLnTx/>
              <a:uFillTx/>
            </a:endParaRPr>
          </a:p>
        </p:txBody>
      </p:sp>
      <p:pic>
        <p:nvPicPr>
          <p:cNvPr id="12" name="Picture 7">
            <a:extLst>
              <a:ext uri="{FF2B5EF4-FFF2-40B4-BE49-F238E27FC236}">
                <a16:creationId xmlns:a16="http://schemas.microsoft.com/office/drawing/2014/main" id="{EF5D40D5-BFF2-4F03-8738-9556BDE59A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21" t="11258" r="721" b="16594"/>
          <a:stretch/>
        </p:blipFill>
        <p:spPr>
          <a:xfrm>
            <a:off x="9432463" y="194397"/>
            <a:ext cx="2386167" cy="921848"/>
          </a:xfrm>
          <a:prstGeom prst="rect">
            <a:avLst/>
          </a:prstGeom>
        </p:spPr>
      </p:pic>
      <p:pic>
        <p:nvPicPr>
          <p:cNvPr id="13" name="Picture 8">
            <a:extLst>
              <a:ext uri="{FF2B5EF4-FFF2-40B4-BE49-F238E27FC236}">
                <a16:creationId xmlns:a16="http://schemas.microsoft.com/office/drawing/2014/main" id="{E753891B-64E4-4394-9D89-E3B76F5D1D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370" y="188577"/>
            <a:ext cx="2800464" cy="933488"/>
          </a:xfrm>
          <a:prstGeom prst="rect">
            <a:avLst/>
          </a:prstGeom>
        </p:spPr>
      </p:pic>
      <p:sp>
        <p:nvSpPr>
          <p:cNvPr id="14" name="Rettangolo 13">
            <a:extLst>
              <a:ext uri="{FF2B5EF4-FFF2-40B4-BE49-F238E27FC236}">
                <a16:creationId xmlns:a16="http://schemas.microsoft.com/office/drawing/2014/main" id="{824D6B09-915F-4E61-992B-AD5BFF5FF1CD}"/>
              </a:ext>
            </a:extLst>
          </p:cNvPr>
          <p:cNvSpPr/>
          <p:nvPr/>
        </p:nvSpPr>
        <p:spPr>
          <a:xfrm>
            <a:off x="2960942" y="6144299"/>
            <a:ext cx="4419800" cy="369332"/>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00"/>
                </a:solidFill>
                <a:effectLst/>
                <a:uLnTx/>
                <a:uFillTx/>
              </a:rPr>
              <a:t>Corresponding author: </a:t>
            </a:r>
            <a:r>
              <a:rPr lang="en-GB" u="sng" kern="0" dirty="0" err="1">
                <a:solidFill>
                  <a:srgbClr val="FFFF00"/>
                </a:solidFill>
                <a:hlinkClick r:id="rId6">
                  <a:extLst>
                    <a:ext uri="{A12FA001-AC4F-418D-AE19-62706E023703}">
                      <ahyp:hlinkClr xmlns:ahyp="http://schemas.microsoft.com/office/drawing/2018/hyperlinkcolor" val="tx"/>
                    </a:ext>
                  </a:extLst>
                </a:hlinkClick>
              </a:rPr>
              <a:t>lidia.loiotine</a:t>
            </a:r>
            <a:r>
              <a:rPr kumimoji="0" lang="en-GB" sz="1800" b="0" i="0" u="sng" strike="noStrike" kern="0" cap="none" spc="0" normalizeH="0" baseline="0" noProof="0" dirty="0">
                <a:ln>
                  <a:noFill/>
                </a:ln>
                <a:solidFill>
                  <a:srgbClr val="FFFF00"/>
                </a:solidFill>
                <a:effectLst/>
                <a:uLnTx/>
                <a:uFillTx/>
                <a:hlinkClick r:id="rId6">
                  <a:extLst>
                    <a:ext uri="{A12FA001-AC4F-418D-AE19-62706E023703}">
                      <ahyp:hlinkClr xmlns:ahyp="http://schemas.microsoft.com/office/drawing/2018/hyperlinkcolor" val="tx"/>
                    </a:ext>
                  </a:extLst>
                </a:hlinkClick>
              </a:rPr>
              <a:t>@unil.ch</a:t>
            </a:r>
            <a:endParaRPr kumimoji="0" lang="en-GB" sz="1800" b="0" i="0" u="sng" strike="noStrike" kern="0" cap="none" spc="0" normalizeH="0" baseline="0" noProof="0" dirty="0">
              <a:ln>
                <a:noFill/>
              </a:ln>
              <a:solidFill>
                <a:srgbClr val="FFFF00"/>
              </a:solidFill>
              <a:effectLst/>
              <a:uLnTx/>
              <a:uFillTx/>
            </a:endParaRPr>
          </a:p>
        </p:txBody>
      </p:sp>
      <p:sp>
        <p:nvSpPr>
          <p:cNvPr id="15" name="CasellaDiTesto 14">
            <a:extLst>
              <a:ext uri="{FF2B5EF4-FFF2-40B4-BE49-F238E27FC236}">
                <a16:creationId xmlns:a16="http://schemas.microsoft.com/office/drawing/2014/main" id="{92E6EA8D-C4AE-4F04-A4A4-CD2200046ECB}"/>
              </a:ext>
            </a:extLst>
          </p:cNvPr>
          <p:cNvSpPr txBox="1"/>
          <p:nvPr/>
        </p:nvSpPr>
        <p:spPr>
          <a:xfrm>
            <a:off x="8214188" y="6005799"/>
            <a:ext cx="3860900" cy="646331"/>
          </a:xfrm>
          <a:prstGeom prst="rect">
            <a:avLst/>
          </a:prstGeom>
          <a:noFill/>
          <a:ln>
            <a:solidFill>
              <a:srgbClr val="FFC000"/>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00"/>
                </a:solidFill>
                <a:effectLst/>
                <a:uLnTx/>
                <a:uFillTx/>
              </a:rPr>
              <a:t>Supplementary material for </a:t>
            </a:r>
            <a:br>
              <a:rPr kumimoji="0" lang="en-GB" sz="1800" b="1" i="0" u="none" strike="noStrike" kern="0" cap="none" spc="0" normalizeH="0" baseline="0" noProof="0" dirty="0">
                <a:ln>
                  <a:noFill/>
                </a:ln>
                <a:solidFill>
                  <a:srgbClr val="FFFF00"/>
                </a:solidFill>
                <a:effectLst/>
                <a:uLnTx/>
                <a:uFillTx/>
              </a:rPr>
            </a:br>
            <a:r>
              <a:rPr kumimoji="0" lang="en-GB" sz="1800" b="1" i="0" u="none" strike="noStrike" kern="0" cap="none" spc="0" normalizeH="0" baseline="0" noProof="0" dirty="0" err="1">
                <a:ln>
                  <a:noFill/>
                </a:ln>
                <a:solidFill>
                  <a:srgbClr val="FFFF00"/>
                </a:solidFill>
                <a:effectLst/>
                <a:uLnTx/>
                <a:uFillTx/>
              </a:rPr>
              <a:t>vPICO</a:t>
            </a:r>
            <a:r>
              <a:rPr kumimoji="0" lang="en-GB" sz="1800" b="1" i="0" u="none" strike="noStrike" kern="0" cap="none" spc="0" normalizeH="0" baseline="0" noProof="0" dirty="0">
                <a:ln>
                  <a:noFill/>
                </a:ln>
                <a:solidFill>
                  <a:srgbClr val="FFFF00"/>
                </a:solidFill>
                <a:effectLst/>
                <a:uLnTx/>
                <a:uFillTx/>
              </a:rPr>
              <a:t> presentation – 26 April 2021 </a:t>
            </a:r>
            <a:endParaRPr kumimoji="0" lang="en-US" sz="1800" b="1" i="0" u="none" strike="noStrike" kern="0" cap="none" spc="0" normalizeH="0" baseline="0" noProof="0" dirty="0">
              <a:ln>
                <a:noFill/>
              </a:ln>
              <a:solidFill>
                <a:srgbClr val="FFFF00"/>
              </a:solidFill>
              <a:effectLst/>
              <a:uLnTx/>
              <a:uFillTx/>
            </a:endParaRPr>
          </a:p>
        </p:txBody>
      </p:sp>
    </p:spTree>
    <p:extLst>
      <p:ext uri="{BB962C8B-B14F-4D97-AF65-F5344CB8AC3E}">
        <p14:creationId xmlns:p14="http://schemas.microsoft.com/office/powerpoint/2010/main" val="186473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3700A14-6D6A-49ED-93CC-727E40EA8BAC}"/>
              </a:ext>
            </a:extLst>
          </p:cNvPr>
          <p:cNvSpPr txBox="1"/>
          <p:nvPr/>
        </p:nvSpPr>
        <p:spPr>
          <a:xfrm>
            <a:off x="2267782" y="438149"/>
            <a:ext cx="7038975" cy="461665"/>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BACKGROUND OF THE RESEARCH</a:t>
            </a:r>
            <a:endParaRPr lang="en-US" b="1" dirty="0">
              <a:solidFill>
                <a:srgbClr val="CC0099"/>
              </a:solidFill>
              <a:latin typeface="Arial" panose="020B0604020202020204" pitchFamily="34" charset="0"/>
              <a:cs typeface="Arial" panose="020B0604020202020204" pitchFamily="34" charset="0"/>
            </a:endParaRPr>
          </a:p>
        </p:txBody>
      </p:sp>
      <p:sp>
        <p:nvSpPr>
          <p:cNvPr id="5" name="CasellaDiTesto 4">
            <a:extLst>
              <a:ext uri="{FF2B5EF4-FFF2-40B4-BE49-F238E27FC236}">
                <a16:creationId xmlns:a16="http://schemas.microsoft.com/office/drawing/2014/main" id="{5C0775A5-DEA3-4BDC-9445-52E9E665B3A7}"/>
              </a:ext>
            </a:extLst>
          </p:cNvPr>
          <p:cNvSpPr txBox="1"/>
          <p:nvPr/>
        </p:nvSpPr>
        <p:spPr>
          <a:xfrm>
            <a:off x="1097871" y="1180730"/>
            <a:ext cx="9996257" cy="5386090"/>
          </a:xfrm>
          <a:prstGeom prst="rect">
            <a:avLst/>
          </a:prstGeom>
          <a:noFill/>
        </p:spPr>
        <p:txBody>
          <a:bodyPr wrap="square" rtlCol="0">
            <a:spAutoFit/>
          </a:bodyPr>
          <a:lstStyle/>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InfraRed Thermography </a:t>
            </a:r>
            <a:r>
              <a:rPr lang="en-US" dirty="0">
                <a:latin typeface="Arial" panose="020B0604020202020204" pitchFamily="34" charset="0"/>
                <a:cs typeface="Arial" panose="020B0604020202020204" pitchFamily="34" charset="0"/>
              </a:rPr>
              <a:t>(IRT) is of recent development in the Earth Sciences, especially in the field of geostructural and geomechanical surveys in rock masses.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Being a non-destructive diagnostic </a:t>
            </a:r>
            <a:r>
              <a:rPr lang="en-GB" dirty="0">
                <a:latin typeface="Arial" panose="020B0604020202020204" pitchFamily="34" charset="0"/>
                <a:cs typeface="Arial" panose="020B0604020202020204" pitchFamily="34" charset="0"/>
              </a:rPr>
              <a:t>technique, IRT could be a useful method for the identification of fractures and voids in rock masses, which could lead to local instabilities. </a:t>
            </a:r>
          </a:p>
          <a:p>
            <a:pPr marL="285750" indent="-285750" algn="just">
              <a:buFont typeface="Arial" panose="020B0604020202020204" pitchFamily="34" charset="0"/>
              <a:buChar char="•"/>
            </a:pPr>
            <a:r>
              <a:rPr lang="en-GB" dirty="0">
                <a:latin typeface="Arial" panose="020B0604020202020204" pitchFamily="34" charset="0"/>
                <a:cs typeface="Arial" panose="020B0604020202020204" pitchFamily="34" charset="0"/>
              </a:rPr>
              <a:t>However, at present, few studies on its application have been presented and the effectiveness of this technique in different contexts is still unknown. </a:t>
            </a:r>
          </a:p>
          <a:p>
            <a:pPr marL="285750" indent="-285750" algn="just">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We present the results of the application of </a:t>
            </a:r>
            <a:r>
              <a:rPr lang="en-GB" i="1" dirty="0">
                <a:solidFill>
                  <a:srgbClr val="002060"/>
                </a:solidFill>
                <a:latin typeface="Arial" panose="020B0604020202020204" pitchFamily="34" charset="0"/>
                <a:cs typeface="Arial" panose="020B0604020202020204" pitchFamily="34" charset="0"/>
              </a:rPr>
              <a:t>InfraRed Thermography </a:t>
            </a:r>
            <a:r>
              <a:rPr lang="en-US" dirty="0">
                <a:solidFill>
                  <a:srgbClr val="002060"/>
                </a:solidFill>
                <a:latin typeface="Arial" panose="020B0604020202020204" pitchFamily="34" charset="0"/>
                <a:cs typeface="Arial" panose="020B0604020202020204" pitchFamily="34" charset="0"/>
              </a:rPr>
              <a:t>on a complex karst coastal area in Polignano a Mare (southern Italy), </a:t>
            </a:r>
            <a:r>
              <a:rPr lang="en-GB" dirty="0">
                <a:solidFill>
                  <a:srgbClr val="002060"/>
                </a:solidFill>
                <a:latin typeface="Arial" panose="020B0604020202020204" pitchFamily="34" charset="0"/>
                <a:cs typeface="Arial" panose="020B0604020202020204" pitchFamily="34" charset="0"/>
              </a:rPr>
              <a:t>a 20 m high cliff made up of Calcarenite di Gravina Fm overlying </a:t>
            </a:r>
            <a:r>
              <a:rPr lang="en-GB" dirty="0" err="1">
                <a:solidFill>
                  <a:srgbClr val="002060"/>
                </a:solidFill>
                <a:latin typeface="Arial" panose="020B0604020202020204" pitchFamily="34" charset="0"/>
                <a:cs typeface="Arial" panose="020B0604020202020204" pitchFamily="34" charset="0"/>
              </a:rPr>
              <a:t>Calcare</a:t>
            </a:r>
            <a:r>
              <a:rPr lang="en-GB" dirty="0">
                <a:solidFill>
                  <a:srgbClr val="002060"/>
                </a:solidFill>
                <a:latin typeface="Arial" panose="020B0604020202020204" pitchFamily="34" charset="0"/>
                <a:cs typeface="Arial" panose="020B0604020202020204" pitchFamily="34" charset="0"/>
              </a:rPr>
              <a:t> di Bari Fm. </a:t>
            </a:r>
          </a:p>
          <a:p>
            <a:pPr marL="285750" indent="-285750" algn="just">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The rock mass is characterized by fine to medium-bedded layers whose lithology and fracture frequency moderately vary along the carbonate succession. In addition, the rock mass is affected by disturbances such as vegetation and human artifacts.</a:t>
            </a:r>
          </a:p>
          <a:p>
            <a:pPr marL="285750" indent="-285750" algn="just">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Several tests were carried out in order to estimate the most appropriate period and time for performing the IRT surveys in the study area.</a:t>
            </a:r>
          </a:p>
          <a:p>
            <a:pPr marL="285750" indent="-285750" algn="just">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 IRT surveys aimed at detecting major discontinuities and voids within the rock mass, potentially represented by thermal anomalies.</a:t>
            </a:r>
          </a:p>
          <a:p>
            <a:pPr marL="285750" indent="-285750" algn="just">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Correlations between the temperature profiles of the different thermograms along a vertical section and the corresponding stratigraphic and GSI profiles were investigated.</a:t>
            </a:r>
          </a:p>
          <a:p>
            <a:pPr marL="285750" indent="-285750" algn="just">
              <a:buFont typeface="Arial" panose="020B0604020202020204" pitchFamily="34" charset="0"/>
              <a:buChar char="•"/>
            </a:pPr>
            <a:endParaRPr lang="en-GB" sz="2000" dirty="0"/>
          </a:p>
        </p:txBody>
      </p:sp>
    </p:spTree>
    <p:extLst>
      <p:ext uri="{BB962C8B-B14F-4D97-AF65-F5344CB8AC3E}">
        <p14:creationId xmlns:p14="http://schemas.microsoft.com/office/powerpoint/2010/main" val="406731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F7C7B339-933F-4F6D-A491-82BBBDA9E0C6}"/>
              </a:ext>
            </a:extLst>
          </p:cNvPr>
          <p:cNvSpPr txBox="1"/>
          <p:nvPr/>
        </p:nvSpPr>
        <p:spPr>
          <a:xfrm>
            <a:off x="2267782" y="438149"/>
            <a:ext cx="7038975" cy="461665"/>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MATERIALS AND METHODS</a:t>
            </a:r>
          </a:p>
        </p:txBody>
      </p:sp>
      <p:sp>
        <p:nvSpPr>
          <p:cNvPr id="9" name="CasellaDiTesto 8">
            <a:extLst>
              <a:ext uri="{FF2B5EF4-FFF2-40B4-BE49-F238E27FC236}">
                <a16:creationId xmlns:a16="http://schemas.microsoft.com/office/drawing/2014/main" id="{35E04FFB-AD3A-4E74-9351-285D0FBC952E}"/>
              </a:ext>
            </a:extLst>
          </p:cNvPr>
          <p:cNvSpPr txBox="1"/>
          <p:nvPr/>
        </p:nvSpPr>
        <p:spPr>
          <a:xfrm>
            <a:off x="975572" y="1198485"/>
            <a:ext cx="5730028" cy="5047536"/>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Acquisition</a:t>
            </a:r>
          </a:p>
          <a:p>
            <a:pPr algn="ctr"/>
            <a:endParaRPr lang="en-US" sz="2000" b="1" dirty="0">
              <a:solidFill>
                <a:srgbClr val="CC0099"/>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IRT surveys were performed on a subvertical cliff at </a:t>
            </a:r>
            <a:r>
              <a:rPr lang="en-GB" sz="2000" i="1" dirty="0">
                <a:latin typeface="Arial" panose="020B0604020202020204" pitchFamily="34" charset="0"/>
                <a:cs typeface="Arial" panose="020B0604020202020204" pitchFamily="34" charset="0"/>
              </a:rPr>
              <a:t>Lama Monachile </a:t>
            </a:r>
            <a:r>
              <a:rPr lang="en-GB" sz="2000" dirty="0">
                <a:latin typeface="Arial" panose="020B0604020202020204" pitchFamily="34" charset="0"/>
                <a:cs typeface="Arial" panose="020B0604020202020204" pitchFamily="34" charset="0"/>
              </a:rPr>
              <a:t>site in Polignano a Mare (southern Italy) on 22/12/2020.</a:t>
            </a: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thermal images were acquired from the opposite side of the cliff every 20 minutes for 24 hours by means of a FLIR T-660 thermal imager mounted on a fixed tripod. </a:t>
            </a: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ambient air temperature, relative humidity, apparent temperature and distance from the rock cliff were measured in order to calibrate the thermal imager and derive the real temperatures in the processing phase.</a:t>
            </a:r>
          </a:p>
          <a:p>
            <a:endParaRPr lang="en-US" dirty="0"/>
          </a:p>
        </p:txBody>
      </p:sp>
      <p:pic>
        <p:nvPicPr>
          <p:cNvPr id="11" name="Picture 12">
            <a:extLst>
              <a:ext uri="{FF2B5EF4-FFF2-40B4-BE49-F238E27FC236}">
                <a16:creationId xmlns:a16="http://schemas.microsoft.com/office/drawing/2014/main" id="{2E28BCBE-AE2E-4577-8D79-DD38FF6C21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869" y="2367254"/>
            <a:ext cx="4625012" cy="3270610"/>
          </a:xfrm>
          <a:prstGeom prst="rect">
            <a:avLst/>
          </a:prstGeom>
          <a:ln>
            <a:solidFill>
              <a:schemeClr val="tx1"/>
            </a:solidFill>
          </a:ln>
        </p:spPr>
      </p:pic>
      <p:sp>
        <p:nvSpPr>
          <p:cNvPr id="12" name="Stella a 5 punte 11">
            <a:extLst>
              <a:ext uri="{FF2B5EF4-FFF2-40B4-BE49-F238E27FC236}">
                <a16:creationId xmlns:a16="http://schemas.microsoft.com/office/drawing/2014/main" id="{DBE4AD7E-84E5-43BC-A61A-3082BD6C896F}"/>
              </a:ext>
            </a:extLst>
          </p:cNvPr>
          <p:cNvSpPr/>
          <p:nvPr/>
        </p:nvSpPr>
        <p:spPr>
          <a:xfrm>
            <a:off x="9353550" y="4206761"/>
            <a:ext cx="247650" cy="257175"/>
          </a:xfrm>
          <a:prstGeom prst="star5">
            <a:avLst>
              <a:gd name="adj" fmla="val 19098"/>
              <a:gd name="hf" fmla="val 105146"/>
              <a:gd name="vf" fmla="val 110557"/>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1">
            <a:extLst>
              <a:ext uri="{FF2B5EF4-FFF2-40B4-BE49-F238E27FC236}">
                <a16:creationId xmlns:a16="http://schemas.microsoft.com/office/drawing/2014/main" id="{C3B44375-1561-49DA-89F9-F3CC31CC66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0119" y="152245"/>
            <a:ext cx="2082162" cy="2082162"/>
          </a:xfrm>
          <a:prstGeom prst="rect">
            <a:avLst/>
          </a:prstGeom>
          <a:ln>
            <a:solidFill>
              <a:schemeClr val="tx1"/>
            </a:solidFill>
          </a:ln>
        </p:spPr>
      </p:pic>
    </p:spTree>
    <p:extLst>
      <p:ext uri="{BB962C8B-B14F-4D97-AF65-F5344CB8AC3E}">
        <p14:creationId xmlns:p14="http://schemas.microsoft.com/office/powerpoint/2010/main" val="2453639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F7C7B339-933F-4F6D-A491-82BBBDA9E0C6}"/>
              </a:ext>
            </a:extLst>
          </p:cNvPr>
          <p:cNvSpPr txBox="1"/>
          <p:nvPr/>
        </p:nvSpPr>
        <p:spPr>
          <a:xfrm>
            <a:off x="2267782" y="438149"/>
            <a:ext cx="7038975" cy="461665"/>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MATERIALS AND METHODS</a:t>
            </a:r>
          </a:p>
        </p:txBody>
      </p:sp>
      <p:sp>
        <p:nvSpPr>
          <p:cNvPr id="9" name="CasellaDiTesto 8">
            <a:extLst>
              <a:ext uri="{FF2B5EF4-FFF2-40B4-BE49-F238E27FC236}">
                <a16:creationId xmlns:a16="http://schemas.microsoft.com/office/drawing/2014/main" id="{35E04FFB-AD3A-4E74-9351-285D0FBC952E}"/>
              </a:ext>
            </a:extLst>
          </p:cNvPr>
          <p:cNvSpPr txBox="1"/>
          <p:nvPr/>
        </p:nvSpPr>
        <p:spPr>
          <a:xfrm>
            <a:off x="0" y="1076830"/>
            <a:ext cx="7997952" cy="5724644"/>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Processing</a:t>
            </a:r>
          </a:p>
          <a:p>
            <a:pPr algn="ctr"/>
            <a:endParaRPr lang="en-GB" sz="2400" b="1" dirty="0">
              <a:solidFill>
                <a:srgbClr val="CC0099"/>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thermograms were processed by means of FLIR Tools software. </a:t>
            </a: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reflected apparent temperatures measured by the thermal imager were corrected by entering the parameters previously registered, in order to filter out the ambient radiations and obtain the temperature values of the rock surfaces.</a:t>
            </a: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colour scale of the thermal images was adjusted in order to easily detect colder and warmer thermal anomalies and filter out the data deriving from the sky and the sea below the cliff.</a:t>
            </a:r>
          </a:p>
          <a:p>
            <a:pPr marL="285750" indent="-285750" algn="just">
              <a:buFont typeface="Arial" panose="020B0604020202020204" pitchFamily="34" charset="0"/>
              <a:buChar char="•"/>
            </a:pPr>
            <a:r>
              <a:rPr lang="en-GB" sz="2000" dirty="0">
                <a:latin typeface="Arial" panose="020B0604020202020204" pitchFamily="34" charset="0"/>
                <a:cs typeface="Arial" panose="020B0604020202020204" pitchFamily="34" charset="0"/>
              </a:rPr>
              <a:t>High resolution photos acquired by means of </a:t>
            </a:r>
            <a:r>
              <a:rPr lang="en-GB" sz="2000" i="1" dirty="0">
                <a:latin typeface="Arial" panose="020B0604020202020204" pitchFamily="34" charset="0"/>
                <a:cs typeface="Arial" panose="020B0604020202020204" pitchFamily="34" charset="0"/>
              </a:rPr>
              <a:t>Unmanned Aerial Vehicle </a:t>
            </a:r>
            <a:r>
              <a:rPr lang="en-GB" sz="2000" dirty="0">
                <a:latin typeface="Arial" panose="020B0604020202020204" pitchFamily="34" charset="0"/>
                <a:cs typeface="Arial" panose="020B0604020202020204" pitchFamily="34" charset="0"/>
              </a:rPr>
              <a:t>(UAV) techniques helped to detect elements of disturbances for the thermal images, such as vegetation and human artifacts. </a:t>
            </a:r>
          </a:p>
          <a:p>
            <a:pPr marL="285750" indent="-285750" algn="just">
              <a:buFont typeface="Arial" panose="020B0604020202020204" pitchFamily="34" charset="0"/>
              <a:buChar char="•"/>
            </a:pPr>
            <a:r>
              <a:rPr lang="en-US" sz="2000" dirty="0">
                <a:latin typeface="Arial" panose="020B0604020202020204" pitchFamily="34" charset="0"/>
                <a:cs typeface="Arial" panose="020B0604020202020204" pitchFamily="34" charset="0"/>
              </a:rPr>
              <a:t>Temperature profiles were drawn on each thermogram along the same trace and further processed into a spreadsheet.</a:t>
            </a:r>
          </a:p>
          <a:p>
            <a:pPr algn="just"/>
            <a:endParaRPr lang="en-US"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3F283535-FC2D-4711-BEE1-CC0E1599A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5418" y="4058274"/>
            <a:ext cx="3657600" cy="2743200"/>
          </a:xfrm>
          <a:prstGeom prst="rect">
            <a:avLst/>
          </a:prstGeom>
        </p:spPr>
      </p:pic>
      <p:pic>
        <p:nvPicPr>
          <p:cNvPr id="8" name="Immagine 7" descr="Immagine che contiene testo, vecchio&#10;&#10;Descrizione generata automaticamente">
            <a:extLst>
              <a:ext uri="{FF2B5EF4-FFF2-40B4-BE49-F238E27FC236}">
                <a16:creationId xmlns:a16="http://schemas.microsoft.com/office/drawing/2014/main" id="{E8DF75EB-FB29-4D49-BAAD-C8D308DEA9CB}"/>
              </a:ext>
            </a:extLst>
          </p:cNvPr>
          <p:cNvPicPr>
            <a:picLocks noChangeAspect="1"/>
          </p:cNvPicPr>
          <p:nvPr/>
        </p:nvPicPr>
        <p:blipFill rotWithShape="1">
          <a:blip r:embed="rId3">
            <a:extLst>
              <a:ext uri="{28A0092B-C50C-407E-A947-70E740481C1C}">
                <a14:useLocalDpi xmlns:a14="http://schemas.microsoft.com/office/drawing/2010/main" val="0"/>
              </a:ext>
            </a:extLst>
          </a:blip>
          <a:srcRect t="472"/>
          <a:stretch/>
        </p:blipFill>
        <p:spPr>
          <a:xfrm>
            <a:off x="8095418" y="1200774"/>
            <a:ext cx="3657600" cy="2743200"/>
          </a:xfrm>
          <a:prstGeom prst="rect">
            <a:avLst/>
          </a:prstGeom>
        </p:spPr>
      </p:pic>
      <p:cxnSp>
        <p:nvCxnSpPr>
          <p:cNvPr id="14" name="Connettore diritto 13">
            <a:extLst>
              <a:ext uri="{FF2B5EF4-FFF2-40B4-BE49-F238E27FC236}">
                <a16:creationId xmlns:a16="http://schemas.microsoft.com/office/drawing/2014/main" id="{F7284057-A55F-4F52-84B1-EFDD518812E3}"/>
              </a:ext>
            </a:extLst>
          </p:cNvPr>
          <p:cNvCxnSpPr>
            <a:cxnSpLocks/>
          </p:cNvCxnSpPr>
          <p:nvPr/>
        </p:nvCxnSpPr>
        <p:spPr>
          <a:xfrm flipV="1">
            <a:off x="9958942" y="1187772"/>
            <a:ext cx="0" cy="27523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3300C7C8-FF68-4DE8-98FF-62E1CC71EB6C}"/>
              </a:ext>
            </a:extLst>
          </p:cNvPr>
          <p:cNvSpPr txBox="1"/>
          <p:nvPr/>
        </p:nvSpPr>
        <p:spPr>
          <a:xfrm>
            <a:off x="8130142" y="728150"/>
            <a:ext cx="3657599" cy="369332"/>
          </a:xfrm>
          <a:prstGeom prst="rect">
            <a:avLst/>
          </a:prstGeom>
          <a:noFill/>
        </p:spPr>
        <p:txBody>
          <a:bodyPr wrap="square" rtlCol="0">
            <a:spAutoFit/>
          </a:bodyPr>
          <a:lstStyle/>
          <a:p>
            <a:pPr algn="ctr"/>
            <a:r>
              <a:rPr lang="en-GB" b="1" dirty="0">
                <a:solidFill>
                  <a:srgbClr val="C00000"/>
                </a:solidFill>
              </a:rPr>
              <a:t>Temperature profile</a:t>
            </a:r>
            <a:endParaRPr lang="en-US" b="1" dirty="0">
              <a:solidFill>
                <a:srgbClr val="C00000"/>
              </a:solidFill>
            </a:endParaRPr>
          </a:p>
        </p:txBody>
      </p:sp>
    </p:spTree>
    <p:extLst>
      <p:ext uri="{BB962C8B-B14F-4D97-AF65-F5344CB8AC3E}">
        <p14:creationId xmlns:p14="http://schemas.microsoft.com/office/powerpoint/2010/main" val="3994696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F7C7B339-933F-4F6D-A491-82BBBDA9E0C6}"/>
              </a:ext>
            </a:extLst>
          </p:cNvPr>
          <p:cNvSpPr txBox="1"/>
          <p:nvPr/>
        </p:nvSpPr>
        <p:spPr>
          <a:xfrm>
            <a:off x="658438" y="283144"/>
            <a:ext cx="10229018" cy="830997"/>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RESULTS </a:t>
            </a:r>
          </a:p>
          <a:p>
            <a:pPr algn="ctr"/>
            <a:r>
              <a:rPr lang="en-GB" sz="2400" dirty="0">
                <a:solidFill>
                  <a:srgbClr val="CC0099"/>
                </a:solidFill>
                <a:latin typeface="Arial" panose="020B0604020202020204" pitchFamily="34" charset="0"/>
                <a:cs typeface="Arial" panose="020B0604020202020204" pitchFamily="34" charset="0"/>
              </a:rPr>
              <a:t>Which is the most appropriate moment for carrying out the IRT surveys? </a:t>
            </a:r>
          </a:p>
        </p:txBody>
      </p:sp>
      <p:sp>
        <p:nvSpPr>
          <p:cNvPr id="8" name="TextBox 34">
            <a:extLst>
              <a:ext uri="{FF2B5EF4-FFF2-40B4-BE49-F238E27FC236}">
                <a16:creationId xmlns:a16="http://schemas.microsoft.com/office/drawing/2014/main" id="{4494C282-97C4-493C-86FE-31EC17F6A1EB}"/>
              </a:ext>
            </a:extLst>
          </p:cNvPr>
          <p:cNvSpPr txBox="1"/>
          <p:nvPr/>
        </p:nvSpPr>
        <p:spPr>
          <a:xfrm>
            <a:off x="229310" y="1443840"/>
            <a:ext cx="4889611" cy="2246769"/>
          </a:xfrm>
          <a:prstGeom prst="rect">
            <a:avLst/>
          </a:prstGeom>
          <a:noFill/>
        </p:spPr>
        <p:txBody>
          <a:bodyPr wrap="square" rtlCol="0">
            <a:spAutoFit/>
          </a:bodyPr>
          <a:lstStyle/>
          <a:p>
            <a:pPr marL="342900" indent="-342900" algn="just">
              <a:buFont typeface="Arial" panose="020B0604020202020204" pitchFamily="34" charset="0"/>
              <a:buChar char="•"/>
            </a:pPr>
            <a:r>
              <a:rPr lang="fr-CH" sz="2000" dirty="0">
                <a:latin typeface="Arial" panose="020B0604020202020204" pitchFamily="34" charset="0"/>
                <a:cs typeface="Arial" panose="020B0604020202020204" pitchFamily="34" charset="0"/>
              </a:rPr>
              <a:t>The best moment for </a:t>
            </a:r>
            <a:r>
              <a:rPr lang="fr-CH" sz="2000" dirty="0" err="1">
                <a:latin typeface="Arial" panose="020B0604020202020204" pitchFamily="34" charset="0"/>
                <a:cs typeface="Arial" panose="020B0604020202020204" pitchFamily="34" charset="0"/>
              </a:rPr>
              <a:t>performing</a:t>
            </a:r>
            <a:r>
              <a:rPr lang="fr-CH" sz="2000" dirty="0">
                <a:latin typeface="Arial" panose="020B0604020202020204" pitchFamily="34" charset="0"/>
                <a:cs typeface="Arial" panose="020B0604020202020204" pitchFamily="34" charset="0"/>
              </a:rPr>
              <a:t> the IRT </a:t>
            </a:r>
            <a:r>
              <a:rPr lang="fr-CH" sz="2000" dirty="0" err="1">
                <a:latin typeface="Arial" panose="020B0604020202020204" pitchFamily="34" charset="0"/>
                <a:cs typeface="Arial" panose="020B0604020202020204" pitchFamily="34" charset="0"/>
              </a:rPr>
              <a:t>surveys</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is</a:t>
            </a:r>
            <a:r>
              <a:rPr lang="fr-CH" sz="2000" dirty="0">
                <a:latin typeface="Arial" panose="020B0604020202020204" pitchFamily="34" charset="0"/>
                <a:cs typeface="Arial" panose="020B0604020202020204" pitchFamily="34" charset="0"/>
              </a:rPr>
              <a:t> </a:t>
            </a:r>
            <a:r>
              <a:rPr lang="fr-CH" sz="2000" u="sng" dirty="0" err="1">
                <a:latin typeface="Arial" panose="020B0604020202020204" pitchFamily="34" charset="0"/>
                <a:cs typeface="Arial" panose="020B0604020202020204" pitchFamily="34" charset="0"/>
              </a:rPr>
              <a:t>during</a:t>
            </a:r>
            <a:r>
              <a:rPr lang="fr-CH" sz="2000" u="sng" dirty="0">
                <a:latin typeface="Arial" panose="020B0604020202020204" pitchFamily="34" charset="0"/>
                <a:cs typeface="Arial" panose="020B0604020202020204" pitchFamily="34" charset="0"/>
              </a:rPr>
              <a:t> the night</a:t>
            </a:r>
            <a:r>
              <a:rPr lang="fr-CH" sz="2000" dirty="0">
                <a:latin typeface="Arial" panose="020B0604020202020204" pitchFamily="34" charset="0"/>
                <a:cs typeface="Arial" panose="020B0604020202020204" pitchFamily="34" charset="0"/>
              </a:rPr>
              <a:t>.</a:t>
            </a:r>
          </a:p>
          <a:p>
            <a:pPr marL="342900" indent="-342900" algn="just">
              <a:buFont typeface="Arial" panose="020B0604020202020204" pitchFamily="34" charset="0"/>
              <a:buChar char="•"/>
            </a:pPr>
            <a:r>
              <a:rPr lang="fr-CH" sz="2000" dirty="0" err="1">
                <a:latin typeface="Arial" panose="020B0604020202020204" pitchFamily="34" charset="0"/>
                <a:cs typeface="Arial" panose="020B0604020202020204" pitchFamily="34" charset="0"/>
              </a:rPr>
              <a:t>Infact</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during</a:t>
            </a:r>
            <a:r>
              <a:rPr lang="fr-CH" sz="2000" dirty="0">
                <a:latin typeface="Arial" panose="020B0604020202020204" pitchFamily="34" charset="0"/>
                <a:cs typeface="Arial" panose="020B0604020202020204" pitchFamily="34" charset="0"/>
              </a:rPr>
              <a:t> the </a:t>
            </a:r>
            <a:r>
              <a:rPr lang="fr-CH" sz="2000" dirty="0" err="1">
                <a:latin typeface="Arial" panose="020B0604020202020204" pitchFamily="34" charset="0"/>
                <a:cs typeface="Arial" panose="020B0604020202020204" pitchFamily="34" charset="0"/>
              </a:rPr>
              <a:t>morning</a:t>
            </a:r>
            <a:r>
              <a:rPr lang="fr-CH" sz="2000" dirty="0">
                <a:latin typeface="Arial" panose="020B0604020202020204" pitchFamily="34" charset="0"/>
                <a:cs typeface="Arial" panose="020B0604020202020204" pitchFamily="34" charset="0"/>
              </a:rPr>
              <a:t>, the fractures and </a:t>
            </a:r>
            <a:r>
              <a:rPr lang="fr-CH" sz="2000" dirty="0" err="1">
                <a:latin typeface="Arial" panose="020B0604020202020204" pitchFamily="34" charset="0"/>
                <a:cs typeface="Arial" panose="020B0604020202020204" pitchFamily="34" charset="0"/>
              </a:rPr>
              <a:t>voids</a:t>
            </a:r>
            <a:r>
              <a:rPr lang="fr-CH" sz="2000" dirty="0">
                <a:latin typeface="Arial" panose="020B0604020202020204" pitchFamily="34" charset="0"/>
                <a:cs typeface="Arial" panose="020B0604020202020204" pitchFamily="34" charset="0"/>
              </a:rPr>
              <a:t> are not </a:t>
            </a:r>
            <a:r>
              <a:rPr lang="fr-CH" sz="2000" dirty="0" err="1">
                <a:latin typeface="Arial" panose="020B0604020202020204" pitchFamily="34" charset="0"/>
                <a:cs typeface="Arial" panose="020B0604020202020204" pitchFamily="34" charset="0"/>
              </a:rPr>
              <a:t>clear</a:t>
            </a:r>
            <a:r>
              <a:rPr lang="fr-CH" sz="2000" dirty="0">
                <a:latin typeface="Arial" panose="020B0604020202020204" pitchFamily="34" charset="0"/>
                <a:cs typeface="Arial" panose="020B0604020202020204" pitchFamily="34" charset="0"/>
              </a:rPr>
              <a:t>, as the </a:t>
            </a:r>
            <a:r>
              <a:rPr lang="fr-CH" sz="2000" dirty="0" err="1">
                <a:latin typeface="Arial" panose="020B0604020202020204" pitchFamily="34" charset="0"/>
                <a:cs typeface="Arial" panose="020B0604020202020204" pitchFamily="34" charset="0"/>
              </a:rPr>
              <a:t>vegetation</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heats</a:t>
            </a:r>
            <a:r>
              <a:rPr lang="fr-CH" sz="2000" dirty="0">
                <a:latin typeface="Arial" panose="020B0604020202020204" pitchFamily="34" charset="0"/>
                <a:cs typeface="Arial" panose="020B0604020202020204" pitchFamily="34" charset="0"/>
              </a:rPr>
              <a:t> up and the direct radiation of the </a:t>
            </a:r>
            <a:r>
              <a:rPr lang="fr-CH" sz="2000" dirty="0" err="1">
                <a:latin typeface="Arial" panose="020B0604020202020204" pitchFamily="34" charset="0"/>
                <a:cs typeface="Arial" panose="020B0604020202020204" pitchFamily="34" charset="0"/>
              </a:rPr>
              <a:t>sun</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produces</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sea</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reflection</a:t>
            </a:r>
            <a:r>
              <a:rPr lang="fr-CH" sz="2000" dirty="0">
                <a:latin typeface="Arial" panose="020B0604020202020204" pitchFamily="34" charset="0"/>
                <a:cs typeface="Arial" panose="020B0604020202020204" pitchFamily="34" charset="0"/>
              </a:rPr>
              <a:t> and </a:t>
            </a:r>
            <a:r>
              <a:rPr lang="fr-CH" sz="2000" dirty="0" err="1">
                <a:latin typeface="Arial" panose="020B0604020202020204" pitchFamily="34" charset="0"/>
                <a:cs typeface="Arial" panose="020B0604020202020204" pitchFamily="34" charset="0"/>
              </a:rPr>
              <a:t>shadows</a:t>
            </a:r>
            <a:r>
              <a:rPr lang="fr-CH" sz="2000" dirty="0">
                <a:latin typeface="Arial" panose="020B0604020202020204" pitchFamily="34" charset="0"/>
                <a:cs typeface="Arial" panose="020B0604020202020204" pitchFamily="34" charset="0"/>
              </a:rPr>
              <a:t>.</a:t>
            </a:r>
          </a:p>
        </p:txBody>
      </p:sp>
      <p:pic>
        <p:nvPicPr>
          <p:cNvPr id="10" name="Picture 3">
            <a:extLst>
              <a:ext uri="{FF2B5EF4-FFF2-40B4-BE49-F238E27FC236}">
                <a16:creationId xmlns:a16="http://schemas.microsoft.com/office/drawing/2014/main" id="{DDA5E079-BF88-4781-B60C-877A0157A3EF}"/>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5353549" y="1443840"/>
            <a:ext cx="6423322" cy="4817492"/>
          </a:xfrm>
          <a:prstGeom prst="rect">
            <a:avLst/>
          </a:prstGeom>
        </p:spPr>
      </p:pic>
      <p:sp>
        <p:nvSpPr>
          <p:cNvPr id="11" name="TextBox 2">
            <a:extLst>
              <a:ext uri="{FF2B5EF4-FFF2-40B4-BE49-F238E27FC236}">
                <a16:creationId xmlns:a16="http://schemas.microsoft.com/office/drawing/2014/main" id="{84E66F20-0A9E-47EC-999C-3637EFC76619}"/>
              </a:ext>
            </a:extLst>
          </p:cNvPr>
          <p:cNvSpPr txBox="1"/>
          <p:nvPr/>
        </p:nvSpPr>
        <p:spPr>
          <a:xfrm>
            <a:off x="8030533" y="1618702"/>
            <a:ext cx="1577573" cy="646331"/>
          </a:xfrm>
          <a:prstGeom prst="rect">
            <a:avLst/>
          </a:prstGeom>
          <a:noFill/>
        </p:spPr>
        <p:txBody>
          <a:bodyPr wrap="square" rtlCol="0">
            <a:spAutoFit/>
          </a:bodyPr>
          <a:lstStyle/>
          <a:p>
            <a:r>
              <a:rPr lang="en-GB" dirty="0">
                <a:highlight>
                  <a:srgbClr val="FFFF00"/>
                </a:highlight>
              </a:rPr>
              <a:t>Irradiation of the sun </a:t>
            </a:r>
          </a:p>
        </p:txBody>
      </p:sp>
      <p:sp>
        <p:nvSpPr>
          <p:cNvPr id="12" name="Arrow: Right 1">
            <a:extLst>
              <a:ext uri="{FF2B5EF4-FFF2-40B4-BE49-F238E27FC236}">
                <a16:creationId xmlns:a16="http://schemas.microsoft.com/office/drawing/2014/main" id="{ACB8C813-7AEE-41FA-95C8-C86C826745C0}"/>
              </a:ext>
            </a:extLst>
          </p:cNvPr>
          <p:cNvSpPr/>
          <p:nvPr/>
        </p:nvSpPr>
        <p:spPr>
          <a:xfrm rot="7753314">
            <a:off x="7419057" y="2383688"/>
            <a:ext cx="714375" cy="428625"/>
          </a:xfrm>
          <a:prstGeom prst="rightArrow">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ln w="22225">
                <a:solidFill>
                  <a:schemeClr val="accent2"/>
                </a:solidFill>
                <a:prstDash val="solid"/>
              </a:ln>
              <a:solidFill>
                <a:schemeClr val="accent2">
                  <a:lumMod val="40000"/>
                  <a:lumOff val="60000"/>
                </a:schemeClr>
              </a:solidFill>
              <a:highlight>
                <a:srgbClr val="FFFF00"/>
              </a:highlight>
            </a:endParaRPr>
          </a:p>
        </p:txBody>
      </p:sp>
      <p:sp>
        <p:nvSpPr>
          <p:cNvPr id="13" name="TextBox 34">
            <a:extLst>
              <a:ext uri="{FF2B5EF4-FFF2-40B4-BE49-F238E27FC236}">
                <a16:creationId xmlns:a16="http://schemas.microsoft.com/office/drawing/2014/main" id="{AD6EDCB9-4613-4B52-ADD9-FC83E5A572E8}"/>
              </a:ext>
            </a:extLst>
          </p:cNvPr>
          <p:cNvSpPr txBox="1"/>
          <p:nvPr/>
        </p:nvSpPr>
        <p:spPr>
          <a:xfrm>
            <a:off x="229309" y="3827164"/>
            <a:ext cx="4889611" cy="2554545"/>
          </a:xfrm>
          <a:prstGeom prst="rect">
            <a:avLst/>
          </a:prstGeom>
          <a:noFill/>
        </p:spPr>
        <p:txBody>
          <a:bodyPr wrap="square" rtlCol="0">
            <a:spAutoFit/>
          </a:bodyPr>
          <a:lstStyle/>
          <a:p>
            <a:pPr marL="342900" indent="-342900" algn="just">
              <a:buFont typeface="Arial" panose="020B0604020202020204" pitchFamily="34" charset="0"/>
              <a:buChar char="•"/>
            </a:pPr>
            <a:r>
              <a:rPr lang="en-GB" sz="2000" dirty="0">
                <a:latin typeface="Arial" panose="020B0604020202020204" pitchFamily="34" charset="0"/>
                <a:cs typeface="Arial" panose="020B0604020202020204" pitchFamily="34" charset="0"/>
              </a:rPr>
              <a:t>At midday the sun illuminates differently the rock mass, therefore the overhanging blocks get warmer than the «hidden» features (i.e. bedding planes and fractures) which appear darker in the thermal images. </a:t>
            </a:r>
          </a:p>
          <a:p>
            <a:pPr marL="342900" indent="-34290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This could lead to a misinterpretation of the thermal images.</a:t>
            </a:r>
          </a:p>
        </p:txBody>
      </p:sp>
    </p:spTree>
    <p:extLst>
      <p:ext uri="{BB962C8B-B14F-4D97-AF65-F5344CB8AC3E}">
        <p14:creationId xmlns:p14="http://schemas.microsoft.com/office/powerpoint/2010/main" val="279156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F7C7B339-933F-4F6D-A491-82BBBDA9E0C6}"/>
              </a:ext>
            </a:extLst>
          </p:cNvPr>
          <p:cNvSpPr txBox="1"/>
          <p:nvPr/>
        </p:nvSpPr>
        <p:spPr>
          <a:xfrm>
            <a:off x="2267782" y="275212"/>
            <a:ext cx="7038975" cy="830997"/>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RESULTS</a:t>
            </a:r>
          </a:p>
          <a:p>
            <a:pPr algn="ctr"/>
            <a:r>
              <a:rPr lang="en-GB" sz="2400" b="1" dirty="0">
                <a:solidFill>
                  <a:srgbClr val="CC0099"/>
                </a:solidFill>
                <a:latin typeface="Arial" panose="020B0604020202020204" pitchFamily="34" charset="0"/>
                <a:cs typeface="Arial" panose="020B0604020202020204" pitchFamily="34" charset="0"/>
              </a:rPr>
              <a:t>Interpretation </a:t>
            </a:r>
          </a:p>
        </p:txBody>
      </p:sp>
      <p:sp>
        <p:nvSpPr>
          <p:cNvPr id="9" name="CasellaDiTesto 8">
            <a:extLst>
              <a:ext uri="{FF2B5EF4-FFF2-40B4-BE49-F238E27FC236}">
                <a16:creationId xmlns:a16="http://schemas.microsoft.com/office/drawing/2014/main" id="{35E04FFB-AD3A-4E74-9351-285D0FBC952E}"/>
              </a:ext>
            </a:extLst>
          </p:cNvPr>
          <p:cNvSpPr txBox="1"/>
          <p:nvPr/>
        </p:nvSpPr>
        <p:spPr>
          <a:xfrm>
            <a:off x="0" y="1133356"/>
            <a:ext cx="5510714" cy="4216539"/>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Cooling cycle</a:t>
            </a:r>
          </a:p>
          <a:p>
            <a:pPr algn="ctr"/>
            <a:endParaRPr lang="en-GB" sz="2400" b="1" dirty="0">
              <a:solidFill>
                <a:srgbClr val="CC0099"/>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fr-CH" sz="2000" dirty="0" err="1">
                <a:latin typeface="Arial" panose="020B0604020202020204" pitchFamily="34" charset="0"/>
                <a:cs typeface="Arial" panose="020B0604020202020204" pitchFamily="34" charset="0"/>
              </a:rPr>
              <a:t>After</a:t>
            </a:r>
            <a:r>
              <a:rPr lang="fr-CH" sz="2000" dirty="0">
                <a:latin typeface="Arial" panose="020B0604020202020204" pitchFamily="34" charset="0"/>
                <a:cs typeface="Arial" panose="020B0604020202020204" pitchFamily="34" charset="0"/>
              </a:rPr>
              <a:t> the </a:t>
            </a:r>
            <a:r>
              <a:rPr lang="fr-CH" sz="2000" dirty="0" err="1">
                <a:latin typeface="Arial" panose="020B0604020202020204" pitchFamily="34" charset="0"/>
                <a:cs typeface="Arial" panose="020B0604020202020204" pitchFamily="34" charset="0"/>
              </a:rPr>
              <a:t>sunset</a:t>
            </a:r>
            <a:r>
              <a:rPr lang="fr-CH" sz="2000" dirty="0">
                <a:latin typeface="Arial" panose="020B0604020202020204" pitchFamily="34" charset="0"/>
                <a:cs typeface="Arial" panose="020B0604020202020204" pitchFamily="34" charset="0"/>
              </a:rPr>
              <a:t>, the fractures, </a:t>
            </a:r>
            <a:r>
              <a:rPr lang="fr-CH" sz="2000" dirty="0" err="1">
                <a:latin typeface="Arial" panose="020B0604020202020204" pitchFamily="34" charset="0"/>
                <a:cs typeface="Arial" panose="020B0604020202020204" pitchFamily="34" charset="0"/>
              </a:rPr>
              <a:t>voids</a:t>
            </a:r>
            <a:r>
              <a:rPr lang="fr-CH" sz="2000" dirty="0">
                <a:latin typeface="Arial" panose="020B0604020202020204" pitchFamily="34" charset="0"/>
                <a:cs typeface="Arial" panose="020B0604020202020204" pitchFamily="34" charset="0"/>
              </a:rPr>
              <a:t> and more </a:t>
            </a:r>
            <a:r>
              <a:rPr lang="fr-CH" sz="2000" dirty="0" err="1">
                <a:latin typeface="Arial" panose="020B0604020202020204" pitchFamily="34" charset="0"/>
                <a:cs typeface="Arial" panose="020B0604020202020204" pitchFamily="34" charset="0"/>
              </a:rPr>
              <a:t>fractured</a:t>
            </a:r>
            <a:r>
              <a:rPr lang="fr-CH" sz="2000" dirty="0">
                <a:latin typeface="Arial" panose="020B0604020202020204" pitchFamily="34" charset="0"/>
                <a:cs typeface="Arial" panose="020B0604020202020204" pitchFamily="34" charset="0"/>
              </a:rPr>
              <a:t>/</a:t>
            </a:r>
            <a:r>
              <a:rPr lang="fr-CH" sz="2000" dirty="0" err="1">
                <a:latin typeface="Arial" panose="020B0604020202020204" pitchFamily="34" charset="0"/>
                <a:cs typeface="Arial" panose="020B0604020202020204" pitchFamily="34" charset="0"/>
              </a:rPr>
              <a:t>porous</a:t>
            </a:r>
            <a:r>
              <a:rPr lang="fr-CH" sz="2000" dirty="0">
                <a:latin typeface="Arial" panose="020B0604020202020204" pitchFamily="34" charset="0"/>
                <a:cs typeface="Arial" panose="020B0604020202020204" pitchFamily="34" charset="0"/>
              </a:rPr>
              <a:t> zones start releasing the </a:t>
            </a:r>
            <a:r>
              <a:rPr lang="fr-CH" sz="2000" dirty="0" err="1">
                <a:latin typeface="Arial" panose="020B0604020202020204" pitchFamily="34" charset="0"/>
                <a:cs typeface="Arial" panose="020B0604020202020204" pitchFamily="34" charset="0"/>
              </a:rPr>
              <a:t>heat</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acquired</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during</a:t>
            </a:r>
            <a:r>
              <a:rPr lang="fr-CH" sz="2000" dirty="0">
                <a:latin typeface="Arial" panose="020B0604020202020204" pitchFamily="34" charset="0"/>
                <a:cs typeface="Arial" panose="020B0604020202020204" pitchFamily="34" charset="0"/>
              </a:rPr>
              <a:t> the </a:t>
            </a:r>
            <a:r>
              <a:rPr lang="fr-CH" sz="2000" dirty="0" err="1">
                <a:latin typeface="Arial" panose="020B0604020202020204" pitchFamily="34" charset="0"/>
                <a:cs typeface="Arial" panose="020B0604020202020204" pitchFamily="34" charset="0"/>
              </a:rPr>
              <a:t>day</a:t>
            </a:r>
            <a:r>
              <a:rPr lang="fr-CH" sz="2000"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(dotted lines and circles of the figure on the right)</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while</a:t>
            </a:r>
            <a:r>
              <a:rPr lang="fr-CH" sz="2000" dirty="0">
                <a:latin typeface="Arial" panose="020B0604020202020204" pitchFamily="34" charset="0"/>
                <a:cs typeface="Arial" panose="020B0604020202020204" pitchFamily="34" charset="0"/>
              </a:rPr>
              <a:t> the </a:t>
            </a:r>
            <a:r>
              <a:rPr lang="fr-CH" sz="2000" dirty="0" err="1">
                <a:latin typeface="Arial" panose="020B0604020202020204" pitchFamily="34" charset="0"/>
                <a:cs typeface="Arial" panose="020B0604020202020204" pitchFamily="34" charset="0"/>
              </a:rPr>
              <a:t>vegetation</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becomes</a:t>
            </a:r>
            <a:r>
              <a:rPr lang="fr-CH" sz="2000" dirty="0">
                <a:latin typeface="Arial" panose="020B0604020202020204" pitchFamily="34" charset="0"/>
                <a:cs typeface="Arial" panose="020B0604020202020204" pitchFamily="34" charset="0"/>
              </a:rPr>
              <a:t> </a:t>
            </a:r>
            <a:r>
              <a:rPr lang="fr-CH" sz="2000" dirty="0" err="1">
                <a:latin typeface="Arial" panose="020B0604020202020204" pitchFamily="34" charset="0"/>
                <a:cs typeface="Arial" panose="020B0604020202020204" pitchFamily="34" charset="0"/>
              </a:rPr>
              <a:t>colder</a:t>
            </a:r>
            <a:r>
              <a:rPr lang="fr-CH" sz="2000" dirty="0">
                <a:latin typeface="Arial" panose="020B0604020202020204" pitchFamily="34" charset="0"/>
                <a:cs typeface="Arial" panose="020B0604020202020204" pitchFamily="34" charset="0"/>
              </a:rPr>
              <a:t>.</a:t>
            </a:r>
          </a:p>
          <a:p>
            <a:pPr marL="342900" indent="-342900" algn="just">
              <a:buFont typeface="Arial" panose="020B0604020202020204" pitchFamily="34" charset="0"/>
              <a:buChar char="•"/>
            </a:pPr>
            <a:r>
              <a:rPr lang="en-GB" sz="2000" dirty="0">
                <a:latin typeface="Arial" panose="020B0604020202020204" pitchFamily="34" charset="0"/>
                <a:cs typeface="Arial" panose="020B0604020202020204" pitchFamily="34" charset="0"/>
              </a:rPr>
              <a:t>The intact rock, which has a major thermal inertia, assumes darker colours in the thermal images.</a:t>
            </a:r>
          </a:p>
          <a:p>
            <a:pPr marL="342900" indent="-342900" algn="just">
              <a:buFont typeface="Arial" panose="020B0604020202020204" pitchFamily="34" charset="0"/>
              <a:buChar char="•"/>
            </a:pPr>
            <a:r>
              <a:rPr lang="en-GB" sz="2000" dirty="0">
                <a:latin typeface="Arial" panose="020B0604020202020204" pitchFamily="34" charset="0"/>
                <a:cs typeface="Arial" panose="020B0604020202020204" pitchFamily="34" charset="0"/>
              </a:rPr>
              <a:t>By applying a proper colour scale, it is thus possible to identify the discontinuities and more fractured areas within the rock mass.</a:t>
            </a:r>
            <a:endParaRPr lang="fr-CH" sz="2000" dirty="0">
              <a:latin typeface="Arial" panose="020B0604020202020204" pitchFamily="34" charset="0"/>
              <a:cs typeface="Arial" panose="020B0604020202020204" pitchFamily="34" charset="0"/>
            </a:endParaRPr>
          </a:p>
        </p:txBody>
      </p:sp>
      <p:pic>
        <p:nvPicPr>
          <p:cNvPr id="4" name="Picture 6" descr="An old stone building&#10;&#10;Description automatically generated">
            <a:extLst>
              <a:ext uri="{FF2B5EF4-FFF2-40B4-BE49-F238E27FC236}">
                <a16:creationId xmlns:a16="http://schemas.microsoft.com/office/drawing/2014/main" id="{A07E84BC-0A5F-4F6D-8EC2-09AE55CC173D}"/>
              </a:ext>
            </a:extLst>
          </p:cNvPr>
          <p:cNvPicPr>
            <a:picLocks noChangeAspect="1"/>
          </p:cNvPicPr>
          <p:nvPr/>
        </p:nvPicPr>
        <p:blipFill rotWithShape="1">
          <a:blip r:embed="rId2">
            <a:extLst>
              <a:ext uri="{28A0092B-C50C-407E-A947-70E740481C1C}">
                <a14:useLocalDpi xmlns:a14="http://schemas.microsoft.com/office/drawing/2010/main" val="0"/>
              </a:ext>
            </a:extLst>
          </a:blip>
          <a:srcRect l="29824" t="22789" r="24140" b="31176"/>
          <a:stretch/>
        </p:blipFill>
        <p:spPr>
          <a:xfrm>
            <a:off x="5645730" y="1423442"/>
            <a:ext cx="6439587" cy="4829690"/>
          </a:xfrm>
          <a:prstGeom prst="rect">
            <a:avLst/>
          </a:prstGeom>
        </p:spPr>
      </p:pic>
      <p:pic>
        <p:nvPicPr>
          <p:cNvPr id="3" name="Immagine 2" descr="Immagine che contiene testo, città&#10;&#10;Descrizione generata automaticamente">
            <a:extLst>
              <a:ext uri="{FF2B5EF4-FFF2-40B4-BE49-F238E27FC236}">
                <a16:creationId xmlns:a16="http://schemas.microsoft.com/office/drawing/2014/main" id="{B38CE1F2-0AD3-4440-BE82-66FB00FFD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5730" y="1377134"/>
            <a:ext cx="6437376" cy="4875998"/>
          </a:xfrm>
          <a:prstGeom prst="rect">
            <a:avLst/>
          </a:prstGeom>
        </p:spPr>
      </p:pic>
      <p:sp>
        <p:nvSpPr>
          <p:cNvPr id="2" name="Rettangolo 1">
            <a:extLst>
              <a:ext uri="{FF2B5EF4-FFF2-40B4-BE49-F238E27FC236}">
                <a16:creationId xmlns:a16="http://schemas.microsoft.com/office/drawing/2014/main" id="{CFBD6F0F-BF50-4801-8751-35FB314FF4E9}"/>
              </a:ext>
            </a:extLst>
          </p:cNvPr>
          <p:cNvSpPr/>
          <p:nvPr/>
        </p:nvSpPr>
        <p:spPr>
          <a:xfrm>
            <a:off x="6473952" y="4523232"/>
            <a:ext cx="1731264" cy="58521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7D3DE1EF-896F-4F01-A228-8BB838627D00}"/>
              </a:ext>
            </a:extLst>
          </p:cNvPr>
          <p:cNvSpPr txBox="1"/>
          <p:nvPr/>
        </p:nvSpPr>
        <p:spPr>
          <a:xfrm>
            <a:off x="0" y="5404188"/>
            <a:ext cx="5510714" cy="1015663"/>
          </a:xfrm>
          <a:prstGeom prst="rect">
            <a:avLst/>
          </a:prstGeom>
          <a:noFill/>
        </p:spPr>
        <p:txBody>
          <a:bodyPr wrap="square" rtlCol="0">
            <a:spAutoFit/>
          </a:bodyPr>
          <a:lstStyle/>
          <a:p>
            <a:pPr marL="342900" lvl="0" indent="-342900" algn="just">
              <a:buFont typeface="Arial" panose="020B0604020202020204" pitchFamily="34" charset="0"/>
              <a:buChar char="•"/>
            </a:pPr>
            <a:r>
              <a:rPr lang="en-GB" sz="2000" dirty="0">
                <a:solidFill>
                  <a:prstClr val="black"/>
                </a:solidFill>
                <a:latin typeface="Arial" panose="020B0604020202020204" pitchFamily="34" charset="0"/>
                <a:cs typeface="Arial" panose="020B0604020202020204" pitchFamily="34" charset="0"/>
              </a:rPr>
              <a:t>Some warmer anomalies might be related to dark layers which absorbed more heat during the day.</a:t>
            </a:r>
          </a:p>
        </p:txBody>
      </p:sp>
    </p:spTree>
    <p:extLst>
      <p:ext uri="{BB962C8B-B14F-4D97-AF65-F5344CB8AC3E}">
        <p14:creationId xmlns:p14="http://schemas.microsoft.com/office/powerpoint/2010/main" val="410730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00A78FFE-D23B-4E26-BD42-B1356DD397F0}"/>
              </a:ext>
            </a:extLst>
          </p:cNvPr>
          <p:cNvSpPr txBox="1"/>
          <p:nvPr/>
        </p:nvSpPr>
        <p:spPr>
          <a:xfrm>
            <a:off x="959282" y="681251"/>
            <a:ext cx="7932918" cy="1938992"/>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The temperatures extracted along the same vertical profile depend on the interaction between several factors:</a:t>
            </a:r>
          </a:p>
          <a:p>
            <a:r>
              <a:rPr lang="en-GB" sz="2000" dirty="0">
                <a:latin typeface="Arial" panose="020B0604020202020204" pitchFamily="34" charset="0"/>
                <a:cs typeface="Arial" panose="020B0604020202020204" pitchFamily="34" charset="0"/>
              </a:rPr>
              <a:t>- topography;</a:t>
            </a:r>
          </a:p>
          <a:p>
            <a:r>
              <a:rPr lang="en-GB" sz="2000" dirty="0">
                <a:latin typeface="Arial" panose="020B0604020202020204" pitchFamily="34" charset="0"/>
                <a:cs typeface="Arial" panose="020B0604020202020204" pitchFamily="34" charset="0"/>
              </a:rPr>
              <a:t>- lithology;</a:t>
            </a:r>
          </a:p>
          <a:p>
            <a:pPr marL="342900" indent="-342900">
              <a:buFontTx/>
              <a:buChar char="-"/>
            </a:pPr>
            <a:r>
              <a:rPr lang="en-GB" sz="2000" dirty="0">
                <a:latin typeface="Arial" panose="020B0604020202020204" pitchFamily="34" charset="0"/>
                <a:cs typeface="Arial" panose="020B0604020202020204" pitchFamily="34" charset="0"/>
              </a:rPr>
              <a:t>fracture pattern;</a:t>
            </a:r>
          </a:p>
          <a:p>
            <a:r>
              <a:rPr lang="en-GB" sz="2000" dirty="0">
                <a:latin typeface="Arial" panose="020B0604020202020204" pitchFamily="34" charset="0"/>
                <a:cs typeface="Arial" panose="020B0604020202020204" pitchFamily="34" charset="0"/>
              </a:rPr>
              <a:t>- disturbances (vegetation and human artifacts).</a:t>
            </a:r>
          </a:p>
        </p:txBody>
      </p:sp>
      <p:pic>
        <p:nvPicPr>
          <p:cNvPr id="15" name="Immagine 14">
            <a:extLst>
              <a:ext uri="{FF2B5EF4-FFF2-40B4-BE49-F238E27FC236}">
                <a16:creationId xmlns:a16="http://schemas.microsoft.com/office/drawing/2014/main" id="{F0149681-50C6-4E37-962C-7C017063EEB7}"/>
              </a:ext>
            </a:extLst>
          </p:cNvPr>
          <p:cNvPicPr>
            <a:picLocks noChangeAspect="1"/>
          </p:cNvPicPr>
          <p:nvPr/>
        </p:nvPicPr>
        <p:blipFill rotWithShape="1">
          <a:blip r:embed="rId2">
            <a:extLst>
              <a:ext uri="{28A0092B-C50C-407E-A947-70E740481C1C}">
                <a14:useLocalDpi xmlns:a14="http://schemas.microsoft.com/office/drawing/2010/main" val="0"/>
              </a:ext>
            </a:extLst>
          </a:blip>
          <a:srcRect r="11245"/>
          <a:stretch/>
        </p:blipFill>
        <p:spPr>
          <a:xfrm>
            <a:off x="1043929" y="2894537"/>
            <a:ext cx="10526032" cy="3874414"/>
          </a:xfrm>
          <a:prstGeom prst="rect">
            <a:avLst/>
          </a:prstGeom>
        </p:spPr>
      </p:pic>
      <p:pic>
        <p:nvPicPr>
          <p:cNvPr id="6" name="Immagine 5">
            <a:extLst>
              <a:ext uri="{FF2B5EF4-FFF2-40B4-BE49-F238E27FC236}">
                <a16:creationId xmlns:a16="http://schemas.microsoft.com/office/drawing/2014/main" id="{7CA455AC-D140-419B-ABBB-C6D2ADCFF66E}"/>
              </a:ext>
            </a:extLst>
          </p:cNvPr>
          <p:cNvPicPr>
            <a:picLocks noChangeAspect="1"/>
          </p:cNvPicPr>
          <p:nvPr/>
        </p:nvPicPr>
        <p:blipFill rotWithShape="1">
          <a:blip r:embed="rId3">
            <a:extLst>
              <a:ext uri="{28A0092B-C50C-407E-A947-70E740481C1C}">
                <a14:useLocalDpi xmlns:a14="http://schemas.microsoft.com/office/drawing/2010/main" val="0"/>
              </a:ext>
            </a:extLst>
          </a:blip>
          <a:srcRect l="89312" t="6414" b="57898"/>
          <a:stretch/>
        </p:blipFill>
        <p:spPr>
          <a:xfrm>
            <a:off x="9516683" y="681251"/>
            <a:ext cx="1809468" cy="1973765"/>
          </a:xfrm>
          <a:prstGeom prst="rect">
            <a:avLst/>
          </a:prstGeom>
          <a:ln>
            <a:solidFill>
              <a:schemeClr val="tx1"/>
            </a:solidFill>
          </a:ln>
        </p:spPr>
      </p:pic>
    </p:spTree>
    <p:extLst>
      <p:ext uri="{BB962C8B-B14F-4D97-AF65-F5344CB8AC3E}">
        <p14:creationId xmlns:p14="http://schemas.microsoft.com/office/powerpoint/2010/main" val="1536282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00A78FFE-D23B-4E26-BD42-B1356DD397F0}"/>
              </a:ext>
            </a:extLst>
          </p:cNvPr>
          <p:cNvSpPr txBox="1"/>
          <p:nvPr/>
        </p:nvSpPr>
        <p:spPr>
          <a:xfrm>
            <a:off x="346228" y="266331"/>
            <a:ext cx="11375602" cy="1323439"/>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In detail:</a:t>
            </a:r>
          </a:p>
          <a:p>
            <a:pPr marL="342900" indent="-342900">
              <a:buFont typeface="Arial" panose="020B0604020202020204" pitchFamily="34" charset="0"/>
              <a:buChar char="•"/>
            </a:pPr>
            <a:r>
              <a:rPr lang="en-GB" sz="2000" b="1" dirty="0">
                <a:latin typeface="Arial" panose="020B0604020202020204" pitchFamily="34" charset="0"/>
                <a:cs typeface="Arial" panose="020B0604020202020204" pitchFamily="34" charset="0"/>
              </a:rPr>
              <a:t>Topography</a:t>
            </a:r>
            <a:r>
              <a:rPr lang="en-GB" sz="2000" dirty="0">
                <a:latin typeface="Arial" panose="020B0604020202020204" pitchFamily="34" charset="0"/>
                <a:cs typeface="Arial" panose="020B0604020202020204" pitchFamily="34" charset="0"/>
              </a:rPr>
              <a:t>: lower temperatures are related to </a:t>
            </a:r>
            <a:r>
              <a:rPr lang="en-GB" sz="2000" u="sng" dirty="0">
                <a:latin typeface="Arial" panose="020B0604020202020204" pitchFamily="34" charset="0"/>
                <a:cs typeface="Arial" panose="020B0604020202020204" pitchFamily="34" charset="0"/>
              </a:rPr>
              <a:t>indented surfaces </a:t>
            </a:r>
            <a:r>
              <a:rPr lang="en-GB" sz="2000" dirty="0">
                <a:latin typeface="Arial" panose="020B0604020202020204" pitchFamily="34" charset="0"/>
                <a:cs typeface="Arial" panose="020B0604020202020204" pitchFamily="34" charset="0"/>
              </a:rPr>
              <a:t>(i.e. layer interfaces and dissolution voids).</a:t>
            </a:r>
          </a:p>
          <a:p>
            <a:r>
              <a:rPr lang="en-GB" sz="2000" dirty="0"/>
              <a:t> </a:t>
            </a:r>
          </a:p>
        </p:txBody>
      </p:sp>
      <p:sp>
        <p:nvSpPr>
          <p:cNvPr id="52" name="CasellaDiTesto 51">
            <a:extLst>
              <a:ext uri="{FF2B5EF4-FFF2-40B4-BE49-F238E27FC236}">
                <a16:creationId xmlns:a16="http://schemas.microsoft.com/office/drawing/2014/main" id="{3166716C-FC9F-4EF9-A74E-BE95D06D06D7}"/>
              </a:ext>
            </a:extLst>
          </p:cNvPr>
          <p:cNvSpPr txBox="1"/>
          <p:nvPr/>
        </p:nvSpPr>
        <p:spPr>
          <a:xfrm>
            <a:off x="8945501" y="2228996"/>
            <a:ext cx="3212372" cy="1938992"/>
          </a:xfrm>
          <a:prstGeom prst="rect">
            <a:avLst/>
          </a:prstGeom>
          <a:noFill/>
        </p:spPr>
        <p:txBody>
          <a:bodyPr wrap="square" rtlCol="0">
            <a:spAutoFit/>
          </a:bodyPr>
          <a:lstStyle/>
          <a:p>
            <a:pPr marL="285750" indent="-285750">
              <a:buFont typeface="Arial" panose="020B0604020202020204" pitchFamily="34" charset="0"/>
              <a:buChar char="•"/>
            </a:pPr>
            <a:r>
              <a:rPr lang="en-GB" sz="2000" b="1" dirty="0">
                <a:latin typeface="Arial" panose="020B0604020202020204" pitchFamily="34" charset="0"/>
                <a:cs typeface="Arial" panose="020B0604020202020204" pitchFamily="34" charset="0"/>
              </a:rPr>
              <a:t>Fracture pattern</a:t>
            </a:r>
            <a:r>
              <a:rPr lang="en-GB" sz="2000" dirty="0">
                <a:latin typeface="Arial" panose="020B0604020202020204" pitchFamily="34" charset="0"/>
                <a:cs typeface="Arial" panose="020B0604020202020204" pitchFamily="34" charset="0"/>
              </a:rPr>
              <a:t>: higher temperatures are associated to levels with </a:t>
            </a:r>
            <a:r>
              <a:rPr lang="en-GB" sz="2000" u="sng" dirty="0">
                <a:solidFill>
                  <a:srgbClr val="FF6600"/>
                </a:solidFill>
                <a:latin typeface="Arial" panose="020B0604020202020204" pitchFamily="34" charset="0"/>
                <a:cs typeface="Arial" panose="020B0604020202020204" pitchFamily="34" charset="0"/>
              </a:rPr>
              <a:t>a higher fracture frequency and/or more dissolution voids</a:t>
            </a:r>
            <a:r>
              <a:rPr lang="en-GB" sz="2000" dirty="0">
                <a:latin typeface="Arial" panose="020B0604020202020204" pitchFamily="34" charset="0"/>
                <a:cs typeface="Arial" panose="020B0604020202020204" pitchFamily="34" charset="0"/>
              </a:rPr>
              <a:t>.</a:t>
            </a:r>
          </a:p>
        </p:txBody>
      </p:sp>
      <p:sp>
        <p:nvSpPr>
          <p:cNvPr id="53" name="CasellaDiTesto 52">
            <a:extLst>
              <a:ext uri="{FF2B5EF4-FFF2-40B4-BE49-F238E27FC236}">
                <a16:creationId xmlns:a16="http://schemas.microsoft.com/office/drawing/2014/main" id="{FB4B7D0B-7869-440E-B4A1-A7EF902B2A3A}"/>
              </a:ext>
            </a:extLst>
          </p:cNvPr>
          <p:cNvSpPr txBox="1"/>
          <p:nvPr/>
        </p:nvSpPr>
        <p:spPr>
          <a:xfrm>
            <a:off x="1705186" y="1916831"/>
            <a:ext cx="1996069" cy="338554"/>
          </a:xfrm>
          <a:prstGeom prst="rect">
            <a:avLst/>
          </a:prstGeom>
          <a:noFill/>
        </p:spPr>
        <p:txBody>
          <a:bodyPr wrap="square" rtlCol="0">
            <a:spAutoFit/>
          </a:bodyPr>
          <a:lstStyle/>
          <a:p>
            <a:r>
              <a:rPr lang="en-GB" sz="1400" b="1" dirty="0"/>
              <a:t>Topographic</a:t>
            </a:r>
            <a:r>
              <a:rPr lang="en-GB" sz="1600" b="1" dirty="0"/>
              <a:t> </a:t>
            </a:r>
            <a:r>
              <a:rPr lang="en-GB" sz="1400" b="1" dirty="0"/>
              <a:t>profile</a:t>
            </a:r>
            <a:endParaRPr lang="en-US" sz="1600" b="1" dirty="0"/>
          </a:p>
        </p:txBody>
      </p:sp>
      <p:sp>
        <p:nvSpPr>
          <p:cNvPr id="54" name="CasellaDiTesto 53">
            <a:extLst>
              <a:ext uri="{FF2B5EF4-FFF2-40B4-BE49-F238E27FC236}">
                <a16:creationId xmlns:a16="http://schemas.microsoft.com/office/drawing/2014/main" id="{D2742B8E-7D04-45C4-8091-EB27CA1BFBA9}"/>
              </a:ext>
            </a:extLst>
          </p:cNvPr>
          <p:cNvSpPr txBox="1"/>
          <p:nvPr/>
        </p:nvSpPr>
        <p:spPr>
          <a:xfrm>
            <a:off x="4041566" y="2005604"/>
            <a:ext cx="1677620" cy="276999"/>
          </a:xfrm>
          <a:prstGeom prst="rect">
            <a:avLst/>
          </a:prstGeom>
          <a:noFill/>
        </p:spPr>
        <p:txBody>
          <a:bodyPr wrap="square" rtlCol="0">
            <a:spAutoFit/>
          </a:bodyPr>
          <a:lstStyle/>
          <a:p>
            <a:r>
              <a:rPr lang="en-GB" sz="1200" b="1" dirty="0"/>
              <a:t>Standard deviation of T</a:t>
            </a:r>
            <a:endParaRPr lang="en-US" sz="1200" b="1" dirty="0"/>
          </a:p>
        </p:txBody>
      </p:sp>
      <p:sp>
        <p:nvSpPr>
          <p:cNvPr id="55" name="CasellaDiTesto 54">
            <a:extLst>
              <a:ext uri="{FF2B5EF4-FFF2-40B4-BE49-F238E27FC236}">
                <a16:creationId xmlns:a16="http://schemas.microsoft.com/office/drawing/2014/main" id="{93F10657-F34E-4FF1-8819-A4C75F191098}"/>
              </a:ext>
            </a:extLst>
          </p:cNvPr>
          <p:cNvSpPr txBox="1"/>
          <p:nvPr/>
        </p:nvSpPr>
        <p:spPr>
          <a:xfrm>
            <a:off x="6307150" y="2004704"/>
            <a:ext cx="1035351" cy="276999"/>
          </a:xfrm>
          <a:prstGeom prst="rect">
            <a:avLst/>
          </a:prstGeom>
          <a:noFill/>
        </p:spPr>
        <p:txBody>
          <a:bodyPr wrap="square" rtlCol="0">
            <a:spAutoFit/>
          </a:bodyPr>
          <a:lstStyle/>
          <a:p>
            <a:r>
              <a:rPr lang="en-GB" sz="1200" b="1" dirty="0"/>
              <a:t>T at 7:00 am</a:t>
            </a:r>
            <a:endParaRPr lang="en-US" sz="1200" b="1" dirty="0"/>
          </a:p>
        </p:txBody>
      </p:sp>
      <p:sp>
        <p:nvSpPr>
          <p:cNvPr id="57" name="CasellaDiTesto 56">
            <a:extLst>
              <a:ext uri="{FF2B5EF4-FFF2-40B4-BE49-F238E27FC236}">
                <a16:creationId xmlns:a16="http://schemas.microsoft.com/office/drawing/2014/main" id="{C53B976F-7E40-4A90-BBF1-00E8961FEA9E}"/>
              </a:ext>
            </a:extLst>
          </p:cNvPr>
          <p:cNvSpPr txBox="1"/>
          <p:nvPr/>
        </p:nvSpPr>
        <p:spPr>
          <a:xfrm>
            <a:off x="346228" y="1252083"/>
            <a:ext cx="10827292" cy="1015663"/>
          </a:xfrm>
          <a:prstGeom prst="rect">
            <a:avLst/>
          </a:prstGeom>
          <a:noFill/>
        </p:spPr>
        <p:txBody>
          <a:bodyPr wrap="square" rtlCol="0">
            <a:spAutoFit/>
          </a:bodyPr>
          <a:lstStyle/>
          <a:p>
            <a:pPr marL="285750" indent="-285750">
              <a:buFont typeface="Arial" panose="020B0604020202020204" pitchFamily="34" charset="0"/>
              <a:buChar char="•"/>
            </a:pPr>
            <a:r>
              <a:rPr lang="en-GB" sz="2000" b="1" dirty="0">
                <a:latin typeface="Arial" panose="020B0604020202020204" pitchFamily="34" charset="0"/>
                <a:cs typeface="Arial" panose="020B0604020202020204" pitchFamily="34" charset="0"/>
              </a:rPr>
              <a:t>Lithology</a:t>
            </a:r>
            <a:r>
              <a:rPr lang="en-GB" sz="2000" dirty="0">
                <a:latin typeface="Arial" panose="020B0604020202020204" pitchFamily="34" charset="0"/>
                <a:cs typeface="Arial" panose="020B0604020202020204" pitchFamily="34" charset="0"/>
              </a:rPr>
              <a:t>: higher temperatures correspond to </a:t>
            </a:r>
            <a:r>
              <a:rPr lang="en-GB" sz="2000" u="sng" dirty="0">
                <a:solidFill>
                  <a:srgbClr val="339966"/>
                </a:solidFill>
                <a:latin typeface="Arial" panose="020B0604020202020204" pitchFamily="34" charset="0"/>
                <a:cs typeface="Arial" panose="020B0604020202020204" pitchFamily="34" charset="0"/>
              </a:rPr>
              <a:t>darker levels </a:t>
            </a:r>
            <a:r>
              <a:rPr lang="en-GB" sz="2000" dirty="0">
                <a:latin typeface="Arial" panose="020B0604020202020204" pitchFamily="34" charset="0"/>
                <a:cs typeface="Arial" panose="020B0604020202020204" pitchFamily="34" charset="0"/>
              </a:rPr>
              <a:t>(i.e. dolomitic facies), while lower temperatures belong to </a:t>
            </a:r>
            <a:r>
              <a:rPr lang="en-GB" sz="2000" u="sng" dirty="0">
                <a:solidFill>
                  <a:srgbClr val="92D050"/>
                </a:solidFill>
                <a:latin typeface="Arial" panose="020B0604020202020204" pitchFamily="34" charset="0"/>
                <a:cs typeface="Arial" panose="020B0604020202020204" pitchFamily="34" charset="0"/>
              </a:rPr>
              <a:t>light-coloured</a:t>
            </a:r>
            <a:r>
              <a:rPr lang="en-GB" sz="2000" dirty="0">
                <a:latin typeface="Arial" panose="020B0604020202020204" pitchFamily="34" charset="0"/>
                <a:cs typeface="Arial" panose="020B0604020202020204" pitchFamily="34" charset="0"/>
              </a:rPr>
              <a:t> limestones (i.e. micritic facies).</a:t>
            </a:r>
          </a:p>
          <a:p>
            <a:pPr marL="285750" indent="-285750">
              <a:buFont typeface="Arial" panose="020B0604020202020204" pitchFamily="34" charset="0"/>
              <a:buChar char="•"/>
            </a:pPr>
            <a:endParaRPr lang="en-US" sz="2000" dirty="0"/>
          </a:p>
        </p:txBody>
      </p:sp>
      <p:sp>
        <p:nvSpPr>
          <p:cNvPr id="58" name="CasellaDiTesto 57">
            <a:extLst>
              <a:ext uri="{FF2B5EF4-FFF2-40B4-BE49-F238E27FC236}">
                <a16:creationId xmlns:a16="http://schemas.microsoft.com/office/drawing/2014/main" id="{7928EB40-DB53-433F-8CCA-5CC936925F54}"/>
              </a:ext>
            </a:extLst>
          </p:cNvPr>
          <p:cNvSpPr txBox="1"/>
          <p:nvPr/>
        </p:nvSpPr>
        <p:spPr>
          <a:xfrm>
            <a:off x="9168413" y="4991069"/>
            <a:ext cx="2786743" cy="1477328"/>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Note: </a:t>
            </a:r>
            <a:r>
              <a:rPr lang="en-GB" u="sng" dirty="0">
                <a:solidFill>
                  <a:schemeClr val="tx1">
                    <a:lumMod val="50000"/>
                    <a:lumOff val="50000"/>
                  </a:schemeClr>
                </a:solidFill>
                <a:latin typeface="Arial" panose="020B0604020202020204" pitchFamily="34" charset="0"/>
                <a:cs typeface="Arial" panose="020B0604020202020204" pitchFamily="34" charset="0"/>
              </a:rPr>
              <a:t>disturbances </a:t>
            </a:r>
            <a:r>
              <a:rPr lang="en-GB" dirty="0">
                <a:latin typeface="Arial" panose="020B0604020202020204" pitchFamily="34" charset="0"/>
                <a:cs typeface="Arial" panose="020B0604020202020204" pitchFamily="34" charset="0"/>
              </a:rPr>
              <a:t>(vegetation and human artifacts) were excluded from the analysis.</a:t>
            </a:r>
            <a:endParaRPr lang="en-US" dirty="0">
              <a:latin typeface="Arial" panose="020B0604020202020204" pitchFamily="34" charset="0"/>
              <a:cs typeface="Arial" panose="020B0604020202020204" pitchFamily="34" charset="0"/>
            </a:endParaRPr>
          </a:p>
          <a:p>
            <a:endParaRPr lang="en-US" dirty="0"/>
          </a:p>
        </p:txBody>
      </p:sp>
      <p:pic>
        <p:nvPicPr>
          <p:cNvPr id="39" name="Immagine 38">
            <a:extLst>
              <a:ext uri="{FF2B5EF4-FFF2-40B4-BE49-F238E27FC236}">
                <a16:creationId xmlns:a16="http://schemas.microsoft.com/office/drawing/2014/main" id="{2DB9DB4E-F936-493E-80AD-0F224B0428AA}"/>
              </a:ext>
            </a:extLst>
          </p:cNvPr>
          <p:cNvPicPr>
            <a:picLocks noChangeAspect="1"/>
          </p:cNvPicPr>
          <p:nvPr/>
        </p:nvPicPr>
        <p:blipFill rotWithShape="1">
          <a:blip r:embed="rId3">
            <a:extLst>
              <a:ext uri="{28A0092B-C50C-407E-A947-70E740481C1C}">
                <a14:useLocalDpi xmlns:a14="http://schemas.microsoft.com/office/drawing/2010/main" val="0"/>
              </a:ext>
            </a:extLst>
          </a:blip>
          <a:srcRect t="5812" r="51419"/>
          <a:stretch/>
        </p:blipFill>
        <p:spPr>
          <a:xfrm>
            <a:off x="272746" y="2224841"/>
            <a:ext cx="7144360" cy="4482670"/>
          </a:xfrm>
          <a:prstGeom prst="rect">
            <a:avLst/>
          </a:prstGeom>
        </p:spPr>
      </p:pic>
      <p:pic>
        <p:nvPicPr>
          <p:cNvPr id="4" name="Immagine 3">
            <a:extLst>
              <a:ext uri="{FF2B5EF4-FFF2-40B4-BE49-F238E27FC236}">
                <a16:creationId xmlns:a16="http://schemas.microsoft.com/office/drawing/2014/main" id="{B8EC2470-4218-4E9D-85BA-813812BAE1FA}"/>
              </a:ext>
            </a:extLst>
          </p:cNvPr>
          <p:cNvPicPr>
            <a:picLocks noChangeAspect="1"/>
          </p:cNvPicPr>
          <p:nvPr/>
        </p:nvPicPr>
        <p:blipFill rotWithShape="1">
          <a:blip r:embed="rId4">
            <a:extLst>
              <a:ext uri="{28A0092B-C50C-407E-A947-70E740481C1C}">
                <a14:useLocalDpi xmlns:a14="http://schemas.microsoft.com/office/drawing/2010/main" val="0"/>
              </a:ext>
            </a:extLst>
          </a:blip>
          <a:srcRect t="6978" r="51417"/>
          <a:stretch/>
        </p:blipFill>
        <p:spPr>
          <a:xfrm>
            <a:off x="272746" y="2291869"/>
            <a:ext cx="7144359" cy="4427017"/>
          </a:xfrm>
          <a:prstGeom prst="rect">
            <a:avLst/>
          </a:prstGeom>
        </p:spPr>
      </p:pic>
      <p:pic>
        <p:nvPicPr>
          <p:cNvPr id="7" name="Immagine 6">
            <a:extLst>
              <a:ext uri="{FF2B5EF4-FFF2-40B4-BE49-F238E27FC236}">
                <a16:creationId xmlns:a16="http://schemas.microsoft.com/office/drawing/2014/main" id="{A475F513-65F1-41AE-B8D2-D9C7A6BF4E94}"/>
              </a:ext>
            </a:extLst>
          </p:cNvPr>
          <p:cNvPicPr>
            <a:picLocks noChangeAspect="1"/>
          </p:cNvPicPr>
          <p:nvPr/>
        </p:nvPicPr>
        <p:blipFill rotWithShape="1">
          <a:blip r:embed="rId5">
            <a:extLst>
              <a:ext uri="{28A0092B-C50C-407E-A947-70E740481C1C}">
                <a14:useLocalDpi xmlns:a14="http://schemas.microsoft.com/office/drawing/2010/main" val="0"/>
              </a:ext>
            </a:extLst>
          </a:blip>
          <a:srcRect t="7701" r="41401"/>
          <a:stretch/>
        </p:blipFill>
        <p:spPr>
          <a:xfrm>
            <a:off x="236844" y="2318187"/>
            <a:ext cx="8691528" cy="4430424"/>
          </a:xfrm>
          <a:prstGeom prst="rect">
            <a:avLst/>
          </a:prstGeom>
        </p:spPr>
      </p:pic>
      <p:sp>
        <p:nvSpPr>
          <p:cNvPr id="42" name="CasellaDiTesto 41">
            <a:extLst>
              <a:ext uri="{FF2B5EF4-FFF2-40B4-BE49-F238E27FC236}">
                <a16:creationId xmlns:a16="http://schemas.microsoft.com/office/drawing/2014/main" id="{C01A9BFA-8E8E-493C-B5B6-370DF2F468B2}"/>
              </a:ext>
            </a:extLst>
          </p:cNvPr>
          <p:cNvSpPr txBox="1"/>
          <p:nvPr/>
        </p:nvSpPr>
        <p:spPr>
          <a:xfrm>
            <a:off x="7342501" y="2006234"/>
            <a:ext cx="1400283" cy="276999"/>
          </a:xfrm>
          <a:prstGeom prst="rect">
            <a:avLst/>
          </a:prstGeom>
          <a:noFill/>
        </p:spPr>
        <p:txBody>
          <a:bodyPr wrap="square" rtlCol="0">
            <a:spAutoFit/>
          </a:bodyPr>
          <a:lstStyle/>
          <a:p>
            <a:r>
              <a:rPr lang="en-GB" sz="1200" b="1" dirty="0"/>
              <a:t>Fracture frequency</a:t>
            </a:r>
            <a:endParaRPr lang="en-US" sz="1200" b="1" dirty="0"/>
          </a:p>
        </p:txBody>
      </p:sp>
    </p:spTree>
    <p:extLst>
      <p:ext uri="{BB962C8B-B14F-4D97-AF65-F5344CB8AC3E}">
        <p14:creationId xmlns:p14="http://schemas.microsoft.com/office/powerpoint/2010/main" val="2970056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7"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C2F08B44-796D-4A71-B524-5687033DEE59}"/>
              </a:ext>
            </a:extLst>
          </p:cNvPr>
          <p:cNvSpPr txBox="1"/>
          <p:nvPr/>
        </p:nvSpPr>
        <p:spPr>
          <a:xfrm>
            <a:off x="2093610" y="394326"/>
            <a:ext cx="7038975" cy="461665"/>
          </a:xfrm>
          <a:prstGeom prst="rect">
            <a:avLst/>
          </a:prstGeom>
          <a:noFill/>
        </p:spPr>
        <p:txBody>
          <a:bodyPr wrap="square" rtlCol="0">
            <a:spAutoFit/>
          </a:bodyPr>
          <a:lstStyle/>
          <a:p>
            <a:pPr algn="ctr"/>
            <a:r>
              <a:rPr lang="en-GB" sz="2400" b="1" dirty="0">
                <a:solidFill>
                  <a:srgbClr val="CC0099"/>
                </a:solidFill>
                <a:latin typeface="Arial" panose="020B0604020202020204" pitchFamily="34" charset="0"/>
                <a:cs typeface="Arial" panose="020B0604020202020204" pitchFamily="34" charset="0"/>
              </a:rPr>
              <a:t>CONCLUSION</a:t>
            </a:r>
          </a:p>
        </p:txBody>
      </p:sp>
      <p:sp>
        <p:nvSpPr>
          <p:cNvPr id="6" name="CasellaDiTesto 5">
            <a:extLst>
              <a:ext uri="{FF2B5EF4-FFF2-40B4-BE49-F238E27FC236}">
                <a16:creationId xmlns:a16="http://schemas.microsoft.com/office/drawing/2014/main" id="{83131933-DF49-4457-AA73-6124333CDAD2}"/>
              </a:ext>
            </a:extLst>
          </p:cNvPr>
          <p:cNvSpPr txBox="1"/>
          <p:nvPr/>
        </p:nvSpPr>
        <p:spPr>
          <a:xfrm>
            <a:off x="578454" y="1130515"/>
            <a:ext cx="10851546" cy="4708981"/>
          </a:xfrm>
          <a:prstGeom prst="rect">
            <a:avLst/>
          </a:prstGeom>
          <a:noFill/>
        </p:spPr>
        <p:txBody>
          <a:bodyPr wrap="square" rtlCol="0">
            <a:spAutoFit/>
          </a:bodyPr>
          <a:lstStyle/>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With this study the InfraRed Thermography technique was tested in order to evaluate its efficacy in complex coastal and karst areas, such as the described case study, with the aim of detecting voids and fractures which could cause failures within the rock mass.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Several tests led to the conclusion that accurate results can be achieved by performing the surveys during the night, thus avoiding disturbances produced by different light conditions in the rock mass, sea reflections and vegetation.</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Despite the slight variation in temperature along the traced profiles, it was possible to extrapolate correlations with the lithological, morphological and structural setting of the rock mass.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On the basis of this research, it is believed that the IRT technique can be a useful non-destructive tool for the geostructural and geomechanical characterization of rock masses, especially when dealing with not accessible sites.</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In addition, this study showed that the thermal images and the processing of the derived data could help to detect discontinuities and more fractured levels even with low thermal excursions and gradational contacts between </a:t>
            </a:r>
            <a:r>
              <a:rPr lang="en-US" sz="2000">
                <a:latin typeface="Arial" panose="020B0604020202020204" pitchFamily="34" charset="0"/>
                <a:cs typeface="Arial" panose="020B0604020202020204" pitchFamily="34" charset="0"/>
              </a:rPr>
              <a:t>the strata.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495264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1294</TotalTime>
  <Words>1142</Words>
  <Application>Microsoft Office PowerPoint</Application>
  <PresentationFormat>Widescreen</PresentationFormat>
  <Paragraphs>68</Paragraphs>
  <Slides>9</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Calibri</vt:lpstr>
      <vt:lpstr>Calibri Light</vt:lpstr>
      <vt:lpstr>wf_segoe-ui_normal</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Lidia Loiotine</dc:creator>
  <cp:lastModifiedBy>Lidia Loiotine</cp:lastModifiedBy>
  <cp:revision>57</cp:revision>
  <dcterms:created xsi:type="dcterms:W3CDTF">2021-04-14T09:44:52Z</dcterms:created>
  <dcterms:modified xsi:type="dcterms:W3CDTF">2021-04-20T13:03:40Z</dcterms:modified>
</cp:coreProperties>
</file>