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7" r:id="rId2"/>
    <p:sldId id="264" r:id="rId3"/>
    <p:sldId id="266" r:id="rId4"/>
    <p:sldId id="263" r:id="rId5"/>
    <p:sldId id="268" r:id="rId6"/>
    <p:sldId id="269" r:id="rId7"/>
    <p:sldId id="265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C96"/>
    <a:srgbClr val="D5FDE7"/>
    <a:srgbClr val="FEE2F9"/>
    <a:srgbClr val="FCC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76" autoAdjust="0"/>
    <p:restoredTop sz="94291" autoAdjust="0"/>
  </p:normalViewPr>
  <p:slideViewPr>
    <p:cSldViewPr snapToGrid="0">
      <p:cViewPr varScale="1">
        <p:scale>
          <a:sx n="67" d="100"/>
          <a:sy n="67" d="100"/>
        </p:scale>
        <p:origin x="103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701671-8C20-4CA0-89D7-73F2B47C3A4F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A613C7-2C97-4E72-A20F-F07BDEF67B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0460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613C7-2C97-4E72-A20F-F07BDEF67BA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6125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613C7-2C97-4E72-A20F-F07BDEF67BA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72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613C7-2C97-4E72-A20F-F07BDEF67BA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969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613C7-2C97-4E72-A20F-F07BDEF67BA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25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613C7-2C97-4E72-A20F-F07BDEF67BA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3218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A613C7-2C97-4E72-A20F-F07BDEF67BA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109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114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3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92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2018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096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354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58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699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863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445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046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E3941-5224-48CE-85BE-E08A99F1C1A2}" type="datetimeFigureOut">
              <a:rPr lang="pt-BR" smtClean="0"/>
              <a:t>31/03/2021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5B795-FC8F-4427-AF7F-D3048D5ACD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055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CENTRO DE ESTUDOS DE GEODESIA">
            <a:extLst>
              <a:ext uri="{FF2B5EF4-FFF2-40B4-BE49-F238E27FC236}">
                <a16:creationId xmlns:a16="http://schemas.microsoft.com/office/drawing/2014/main" id="{9293EAC9-0A3A-4E69-8E44-E99B099B9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497" y="0"/>
            <a:ext cx="885033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Resultado de imagem para usp logo">
            <a:extLst>
              <a:ext uri="{FF2B5EF4-FFF2-40B4-BE49-F238E27FC236}">
                <a16:creationId xmlns:a16="http://schemas.microsoft.com/office/drawing/2014/main" id="{6004B0D8-4FAC-4F29-8C35-B9274E572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679" y="-29497"/>
            <a:ext cx="1927763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Resultado de imagem para ufu logo">
            <a:extLst>
              <a:ext uri="{FF2B5EF4-FFF2-40B4-BE49-F238E27FC236}">
                <a16:creationId xmlns:a16="http://schemas.microsoft.com/office/drawing/2014/main" id="{C655DC08-47C3-4F38-A4B0-3170582A5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574" y="0"/>
            <a:ext cx="724899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6AA6439-898A-4968-B2E0-0DD5A168ACD6}"/>
              </a:ext>
            </a:extLst>
          </p:cNvPr>
          <p:cNvSpPr/>
          <p:nvPr/>
        </p:nvSpPr>
        <p:spPr>
          <a:xfrm>
            <a:off x="0" y="1936614"/>
            <a:ext cx="12171442" cy="1234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GEOID MODELS COMPUTATION IN THE BRAZILIAN SOUTHEAST</a:t>
            </a:r>
            <a:endParaRPr lang="pt-BR" sz="3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C65F197-5B6A-4DFA-AA6E-EEFF7127EA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58" y="3833"/>
            <a:ext cx="2483491" cy="660168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A7757F7-7F2E-4959-B7BA-E4F2FCEF929B}"/>
              </a:ext>
            </a:extLst>
          </p:cNvPr>
          <p:cNvSpPr txBox="1"/>
          <p:nvPr/>
        </p:nvSpPr>
        <p:spPr>
          <a:xfrm>
            <a:off x="0" y="3393668"/>
            <a:ext cx="12171442" cy="39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V. Silva (1), G. N. Guimaraes  (2), D. </a:t>
            </a:r>
            <a:r>
              <a:rPr lang="pt-BR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Blitzkow</a:t>
            </a:r>
            <a:r>
              <a:rPr lang="pt-B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(1,3) , A.C. Oliveira </a:t>
            </a:r>
            <a:r>
              <a:rPr lang="pt-BR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Cancoro</a:t>
            </a:r>
            <a:r>
              <a:rPr lang="pt-B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Matos (3)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E4E766C-71D7-425E-9D78-ECC1E62359B4}"/>
              </a:ext>
            </a:extLst>
          </p:cNvPr>
          <p:cNvSpPr txBox="1"/>
          <p:nvPr/>
        </p:nvSpPr>
        <p:spPr>
          <a:xfrm>
            <a:off x="20558" y="5174848"/>
            <a:ext cx="1219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endParaRPr lang="pt-B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pt-B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Universidade de São Paulo, Departamento de Engenharia de Transportes, USP/PTR, </a:t>
            </a:r>
            <a:r>
              <a:rPr lang="pt-BR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pt-B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Paulo, </a:t>
            </a:r>
            <a:r>
              <a:rPr lang="pt-BR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Brazil</a:t>
            </a:r>
            <a:r>
              <a:rPr lang="pt-B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pt-B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Universidade Federal de Uberlândia, UFU, Monte Carmelo, MG.</a:t>
            </a:r>
          </a:p>
          <a:p>
            <a:pPr>
              <a:spcAft>
                <a:spcPts val="800"/>
              </a:spcAft>
            </a:pPr>
            <a:r>
              <a:rPr lang="pt-B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Centro de Estudos de Geodesia, CENEGEO, </a:t>
            </a:r>
            <a:r>
              <a:rPr lang="pt-BR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pt-B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Paulo, </a:t>
            </a:r>
            <a:r>
              <a:rPr lang="pt-BR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Brazil</a:t>
            </a:r>
            <a:r>
              <a:rPr lang="pt-B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FE886AB-A4AA-4BF3-86E4-70E9D353DB08}"/>
              </a:ext>
            </a:extLst>
          </p:cNvPr>
          <p:cNvSpPr txBox="1"/>
          <p:nvPr/>
        </p:nvSpPr>
        <p:spPr>
          <a:xfrm>
            <a:off x="10279" y="4197061"/>
            <a:ext cx="12212558" cy="87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:  EGU21-3284</a:t>
            </a:r>
            <a:b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b="1" i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https://doi.org/10.5194/egusphere-egu21-3284</a:t>
            </a:r>
            <a:endParaRPr lang="pt-BR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469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20397" y="1908050"/>
            <a:ext cx="71755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In </a:t>
            </a: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its 2018 realization, the </a:t>
            </a:r>
            <a:r>
              <a:rPr lang="en-US" sz="1600" b="1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Brazilian Vertical Reference Frame </a:t>
            </a: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(BVRF), adopted the </a:t>
            </a:r>
            <a:r>
              <a:rPr lang="en-US" sz="1600" b="1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normal height system </a:t>
            </a: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(Luz 2016, IBGE 2019).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</a:t>
            </a:r>
            <a:r>
              <a:rPr lang="en-US" sz="1600" b="1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official geoid model </a:t>
            </a: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in the country is still </a:t>
            </a:r>
            <a:r>
              <a:rPr lang="en-US" sz="1600" b="1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MAPGEO2015</a:t>
            </a: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(</a:t>
            </a:r>
            <a:r>
              <a:rPr lang="en-US" sz="1600" dirty="0" err="1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Blitzkow</a:t>
            </a: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et al. 2016);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Currently, the determinations on the levelling network had a discrepancy, in terms of Root Mean Square (RMS) difference with MAPGEO2015 of </a:t>
            </a:r>
            <a:r>
              <a:rPr lang="en-US" sz="1600" b="1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30 cm </a:t>
            </a: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approximately.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600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Considering the present scenario, a </a:t>
            </a:r>
            <a:r>
              <a:rPr lang="en-US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model is most suitable to be consistent with the normal height system.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For this purpose, two </a:t>
            </a:r>
            <a:r>
              <a:rPr lang="en-US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models for the São Paulo state  was computed using:  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5766C8F4-E3F0-446B-9011-A35DBCDF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" y="3833"/>
            <a:ext cx="2483491" cy="6601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103" y="2151465"/>
            <a:ext cx="4892044" cy="355447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-20397" y="1100674"/>
            <a:ext cx="12067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São Paulo state and surrounding have gravity data coverage almost completed in terms of </a:t>
            </a:r>
            <a:r>
              <a:rPr lang="en-US" sz="16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5’ resolution 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(Figure 1);</a:t>
            </a:r>
          </a:p>
        </p:txBody>
      </p:sp>
      <p:sp>
        <p:nvSpPr>
          <p:cNvPr id="9" name="Retângulo 8"/>
          <p:cNvSpPr/>
          <p:nvPr/>
        </p:nvSpPr>
        <p:spPr>
          <a:xfrm>
            <a:off x="1262303" y="5365284"/>
            <a:ext cx="6096000" cy="14927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50432 terrestrial gravimetric points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XGM2019e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DTU13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SRTM15+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7882546" y="5727970"/>
            <a:ext cx="34371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Figure 1: </a:t>
            </a:r>
            <a:r>
              <a:rPr lang="en-US" sz="14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Molodensky</a:t>
            </a:r>
            <a:r>
              <a:rPr lang="en-US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gravity anomalies.</a:t>
            </a:r>
            <a:endParaRPr lang="pt-BR" sz="1400" b="1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-20396" y="487656"/>
            <a:ext cx="12212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lnSpc>
                <a:spcPct val="150000"/>
              </a:lnSpc>
              <a:spcAft>
                <a:spcPts val="0"/>
              </a:spcAft>
            </a:pPr>
            <a:r>
              <a:rPr lang="pt-BR" sz="24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QUASIGEOID MODEL OF SÃO PAULO STATE</a:t>
            </a:r>
          </a:p>
        </p:txBody>
      </p:sp>
    </p:spTree>
    <p:extLst>
      <p:ext uri="{BB962C8B-B14F-4D97-AF65-F5344CB8AC3E}">
        <p14:creationId xmlns:p14="http://schemas.microsoft.com/office/powerpoint/2010/main" val="139670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B70C6D2-8975-49FA-A3A9-92F1308E88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48631"/>
            <a:ext cx="3167089" cy="2556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2BBF0DA-2581-4E71-B6B2-0B248B2BB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5" y="2467534"/>
            <a:ext cx="3196481" cy="2556000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904857"/>
              </p:ext>
            </p:extLst>
          </p:nvPr>
        </p:nvGraphicFramePr>
        <p:xfrm>
          <a:off x="2655241" y="6050318"/>
          <a:ext cx="6122415" cy="5162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1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5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1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9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81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Statistics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SD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RMS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1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0.13</a:t>
                      </a:r>
                      <a:endParaRPr lang="pt-BR" sz="16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0.21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655241" y="5755698"/>
            <a:ext cx="61224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pt-BR" sz="14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Table 1: Statistics of </a:t>
            </a:r>
            <a:r>
              <a:rPr kumimoji="0" lang="en-US" altLang="pt-BR" sz="140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kumimoji="0" lang="en-US" altLang="pt-BR" sz="14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difference between </a:t>
            </a:r>
            <a:r>
              <a:rPr kumimoji="0" lang="en-US" altLang="pt-BR" sz="140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nmax</a:t>
            </a:r>
            <a:r>
              <a:rPr kumimoji="0" lang="en-US" altLang="pt-BR" sz="14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=250 e 720 (m).</a:t>
            </a:r>
            <a:endParaRPr kumimoji="0" lang="pt-BR" altLang="pt-BR" sz="14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4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515191"/>
              </p:ext>
            </p:extLst>
          </p:nvPr>
        </p:nvGraphicFramePr>
        <p:xfrm>
          <a:off x="2684463" y="6292850"/>
          <a:ext cx="1590675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00200" imgH="241200" progId="Equation.DSMT4">
                  <p:embed/>
                </p:oleObj>
              </mc:Choice>
              <mc:Fallback>
                <p:oleObj name="Equation" r:id="rId5" imgW="1600200" imgH="2412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4463" y="6292850"/>
                        <a:ext cx="1590675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55015" y="378697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61866" y="1355760"/>
            <a:ext cx="1171368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homogeneous distribution of gravimetric data in the continent contribute for the </a:t>
            </a:r>
            <a:r>
              <a:rPr lang="en-US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nmax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=250 and </a:t>
            </a:r>
            <a:r>
              <a:rPr lang="en-US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nmax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=720 solutions be similar (Figure 2). </a:t>
            </a:r>
          </a:p>
          <a:p>
            <a:pPr marL="285750" lvl="0" indent="-285750" algn="just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In the ocean region  and close to the coast the discrepancies can reach 1.02 m (Figure 3 and Table 1).</a:t>
            </a:r>
            <a:endParaRPr lang="pt-BR" sz="16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0" y="62715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QUASIGEOID MODEL OF SÃO PAULO STATE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766C8F4-E3F0-446B-9011-A35DBCDFBF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58" y="3833"/>
            <a:ext cx="2483491" cy="660168"/>
          </a:xfrm>
          <a:prstGeom prst="rect">
            <a:avLst/>
          </a:prstGeom>
        </p:spPr>
      </p:pic>
      <p:sp>
        <p:nvSpPr>
          <p:cNvPr id="15" name="Retângulo 14"/>
          <p:cNvSpPr/>
          <p:nvPr/>
        </p:nvSpPr>
        <p:spPr>
          <a:xfrm>
            <a:off x="520700" y="5047512"/>
            <a:ext cx="645765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4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Figure 2:</a:t>
            </a:r>
            <a:r>
              <a:rPr lang="pt-BR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pt-BR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pt-BR" sz="14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model</a:t>
            </a:r>
            <a:r>
              <a:rPr lang="pt-BR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for São Paulo (A-</a:t>
            </a:r>
            <a:r>
              <a:rPr lang="pt-BR" sz="14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nmax</a:t>
            </a:r>
            <a:r>
              <a:rPr lang="pt-BR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= 250; B-</a:t>
            </a:r>
            <a:r>
              <a:rPr lang="pt-BR" sz="14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nmax</a:t>
            </a:r>
            <a:r>
              <a:rPr lang="pt-BR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= 720).</a:t>
            </a:r>
            <a:endParaRPr lang="pt-BR" sz="1400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" name="Rectangle 2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3100" name="Imagem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2"/>
          <a:stretch>
            <a:fillRect/>
          </a:stretch>
        </p:blipFill>
        <p:spPr bwMode="auto">
          <a:xfrm>
            <a:off x="8330016" y="2467534"/>
            <a:ext cx="3204000" cy="257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0"/>
          <p:cNvSpPr>
            <a:spLocks noChangeArrowheads="1"/>
          </p:cNvSpPr>
          <p:nvPr/>
        </p:nvSpPr>
        <p:spPr bwMode="auto">
          <a:xfrm rot="10800000" flipV="1">
            <a:off x="7285219" y="5050409"/>
            <a:ext cx="503669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pt-BR" sz="1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Figure 3:</a:t>
            </a:r>
            <a:r>
              <a:rPr kumimoji="0" lang="en-US" altLang="pt-BR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Absolute difference between </a:t>
            </a:r>
            <a:r>
              <a:rPr kumimoji="0" lang="en-US" altLang="pt-BR" sz="14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kumimoji="0" lang="en-US" altLang="pt-BR" sz="1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models.</a:t>
            </a:r>
            <a:endParaRPr kumimoji="0" lang="en-US" altLang="pt-BR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613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5">
            <a:extLst>
              <a:ext uri="{FF2B5EF4-FFF2-40B4-BE49-F238E27FC236}">
                <a16:creationId xmlns:a16="http://schemas.microsoft.com/office/drawing/2014/main" id="{00799998-CC64-4C91-98CD-3A2D7E57A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7608"/>
            <a:ext cx="1217144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pt-BR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Comparing the solutions results with 246 GNSS determinations on the leveling network, it results in a RMS </a:t>
            </a:r>
            <a:r>
              <a:rPr kumimoji="0" lang="en-US" altLang="pt-BR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difference of </a:t>
            </a:r>
            <a:r>
              <a:rPr lang="en-US" altLang="pt-BR" sz="16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15</a:t>
            </a:r>
            <a:r>
              <a:rPr kumimoji="0" lang="en-US" altLang="pt-BR" sz="1600" b="1" i="0" u="none" strike="noStrike" cap="none" normalizeH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cm </a:t>
            </a:r>
            <a:r>
              <a:rPr kumimoji="0" lang="en-US" altLang="pt-BR" sz="1600" i="0" u="none" strike="noStrike" cap="none" normalizeH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(Figure 4)</a:t>
            </a:r>
            <a:r>
              <a:rPr lang="en-US" altLang="pt-BR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The evaluation also has been undertaken for some Global Geopotential Models (Figure 5). The statistical results are shown in Table 2.</a:t>
            </a:r>
            <a:endParaRPr kumimoji="0" lang="en-US" altLang="pt-BR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CFFEABC-075D-4A62-9232-80BE755572A2}"/>
              </a:ext>
            </a:extLst>
          </p:cNvPr>
          <p:cNvSpPr txBox="1"/>
          <p:nvPr/>
        </p:nvSpPr>
        <p:spPr>
          <a:xfrm>
            <a:off x="92365" y="167044"/>
            <a:ext cx="12171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VALIDATION</a:t>
            </a:r>
            <a:endParaRPr lang="pt-B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5766C8F4-E3F0-446B-9011-A35DBCDF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" y="3833"/>
            <a:ext cx="2483491" cy="660168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559" y="1641744"/>
            <a:ext cx="578088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pt-BR" sz="13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Figure 4: </a:t>
            </a:r>
            <a:r>
              <a:rPr kumimoji="0" lang="en-US" altLang="pt-BR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GPS/levelling </a:t>
            </a:r>
            <a:r>
              <a:rPr lang="en-US" altLang="pt-BR" sz="135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and QUASIGEOIDSP comparison.</a:t>
            </a:r>
            <a:endParaRPr kumimoji="0" lang="en-US" altLang="pt-BR" sz="13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1D530B22-64D1-4FCD-855C-F5E61A8B2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609" y="6588291"/>
            <a:ext cx="509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pt-BR" sz="14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Table 2: Statistical values of the comparison (in meters)</a:t>
            </a:r>
            <a:endParaRPr kumimoji="0" lang="pt-BR" altLang="pt-BR" sz="14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F786A236-B006-4EBC-BDFF-2C97B3903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0403" y="1634049"/>
            <a:ext cx="413606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Figure </a:t>
            </a:r>
            <a:r>
              <a:rPr lang="en-US" altLang="pt-BR" sz="14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5</a:t>
            </a:r>
            <a:r>
              <a:rPr kumimoji="0" lang="en-US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: </a:t>
            </a:r>
            <a:r>
              <a:rPr kumimoji="0" lang="en-US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GNSS/levelling </a:t>
            </a:r>
            <a:r>
              <a:rPr lang="en-US" altLang="pt-BR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and GGMs comparison</a:t>
            </a:r>
            <a:endParaRPr kumimoji="0" lang="en-US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124" y="1883893"/>
            <a:ext cx="3001514" cy="2304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342" y="2009718"/>
            <a:ext cx="3005096" cy="23040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904" y="2009718"/>
            <a:ext cx="3005096" cy="2304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79" y="4363965"/>
            <a:ext cx="3005096" cy="2304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797" y="4347841"/>
            <a:ext cx="3005096" cy="230400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12" y="1883893"/>
            <a:ext cx="3001514" cy="230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ela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1844070"/>
                  </p:ext>
                </p:extLst>
              </p:nvPr>
            </p:nvGraphicFramePr>
            <p:xfrm>
              <a:off x="184731" y="4418503"/>
              <a:ext cx="5496760" cy="216979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05046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988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9828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182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0629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20362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Model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Min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Max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Mean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SD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QUASIGEOIDSP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:250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-0.50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0.36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0.15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QUASIGEOIDSP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 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:720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-0.50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0.37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-0.30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0.14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EIGEN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:2190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-0.79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0.59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0.15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GECO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:2190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-0.82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0.57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0.15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GOCO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05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:720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-0.75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0.63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0.15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XGM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2019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:2190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-0.78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-0.78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0.13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ela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01844070"/>
                  </p:ext>
                </p:extLst>
              </p:nvPr>
            </p:nvGraphicFramePr>
            <p:xfrm>
              <a:off x="184731" y="4418503"/>
              <a:ext cx="5496760" cy="2169795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050467"/>
                    <a:gridCol w="899886"/>
                    <a:gridCol w="798285"/>
                    <a:gridCol w="841829"/>
                    <a:gridCol w="906293"/>
                  </a:tblGrid>
                  <a:tr h="2228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Model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Min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Max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Mean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SD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ctr">
                        <a:blipFill rotWithShape="0">
                          <a:blip r:embed="rId10"/>
                          <a:stretch>
                            <a:fillRect l="-297" t="-83019" r="-168546" b="-5377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-0.50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0.36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0.15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ctr">
                        <a:blipFill rotWithShape="0">
                          <a:blip r:embed="rId10"/>
                          <a:stretch>
                            <a:fillRect l="-297" t="-183019" r="-168546" b="-4377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-0.50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0.37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-0.30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0.14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blipFill rotWithShape="0">
                          <a:blip r:embed="rId10"/>
                          <a:stretch>
                            <a:fillRect l="-297" t="-277778" r="-168546" b="-329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-0.79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0.59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0.15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blipFill rotWithShape="0">
                          <a:blip r:embed="rId10"/>
                          <a:stretch>
                            <a:fillRect l="-297" t="-384906" r="-168546" b="-2358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-0.82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0.57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0.15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blipFill rotWithShape="0">
                          <a:blip r:embed="rId10"/>
                          <a:stretch>
                            <a:fillRect l="-297" t="-475926" r="-168546" b="-13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-0.75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0.63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0.15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blipFill rotWithShape="0">
                          <a:blip r:embed="rId10"/>
                          <a:stretch>
                            <a:fillRect l="-297" t="-586792" r="-168546" b="-33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-0.78</a:t>
                          </a:r>
                          <a:endParaRPr lang="pt-BR" sz="14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-0.78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-0.28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0.13</a:t>
                          </a:r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7454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-20397" y="1908050"/>
            <a:ext cx="729789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In 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recent years, some efforts have been carried out to fill in the gaps in the state. </a:t>
            </a:r>
            <a:endParaRPr lang="en-US" sz="1600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computation procedure is similar to the </a:t>
            </a:r>
            <a:r>
              <a:rPr lang="en-US" sz="1600" dirty="0" err="1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model of São Paulo except for two processes: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long-wavelength component was removed up to degree and order 200.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In the “compute” step, Least Squares Collocation applying Fast Collocation was used.</a:t>
            </a:r>
          </a:p>
          <a:p>
            <a:pPr algn="just">
              <a:spcAft>
                <a:spcPts val="600"/>
              </a:spcAft>
            </a:pPr>
            <a:endParaRPr lang="en-US" sz="16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5766C8F4-E3F0-446B-9011-A35DBCDF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" y="3833"/>
            <a:ext cx="2483491" cy="66016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-20398" y="1370331"/>
            <a:ext cx="10267333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Minas Gerais state has partial gravity data coverage (South and West) in terms of </a:t>
            </a:r>
            <a:r>
              <a:rPr lang="en-US" sz="16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5’ resolution 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(Figure 6).</a:t>
            </a:r>
          </a:p>
        </p:txBody>
      </p:sp>
      <p:sp>
        <p:nvSpPr>
          <p:cNvPr id="9" name="Retângulo 8"/>
          <p:cNvSpPr/>
          <p:nvPr/>
        </p:nvSpPr>
        <p:spPr>
          <a:xfrm>
            <a:off x="1239100" y="5211395"/>
            <a:ext cx="6096000" cy="14927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49103 terrestrial gravimetric points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XGM2019e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DTU13 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SRTM15+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7904901" y="5957753"/>
            <a:ext cx="34371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Figure 6: </a:t>
            </a:r>
            <a:r>
              <a:rPr lang="en-US" sz="14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Molodensky</a:t>
            </a:r>
            <a:r>
              <a:rPr lang="en-US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gravity anomalies.</a:t>
            </a:r>
            <a:endParaRPr lang="pt-BR" sz="1400" b="1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-20396" y="487656"/>
            <a:ext cx="12212396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ctr">
              <a:lnSpc>
                <a:spcPct val="150000"/>
              </a:lnSpc>
              <a:spcAft>
                <a:spcPts val="0"/>
              </a:spcAft>
            </a:pPr>
            <a:r>
              <a:rPr lang="pt-BR" sz="24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QUASIGEOID MODEL OF MINAS GERAIS STATE</a:t>
            </a:r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E787AA22-4201-4149-8B0D-EA719DA7AB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759" y="2018212"/>
            <a:ext cx="4071441" cy="393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0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5">
            <a:extLst>
              <a:ext uri="{FF2B5EF4-FFF2-40B4-BE49-F238E27FC236}">
                <a16:creationId xmlns:a16="http://schemas.microsoft.com/office/drawing/2014/main" id="{00799998-CC64-4C91-98CD-3A2D7E57A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9" y="444665"/>
            <a:ext cx="1217144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en-US" altLang="pt-BR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pt-BR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	The height anomalies of the </a:t>
            </a:r>
            <a:r>
              <a:rPr lang="en-US" altLang="pt-BR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altLang="pt-BR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model were compared with 136 GNSS/levelling stations on the benchmark (Figure 7). It results in a RMS </a:t>
            </a:r>
            <a:r>
              <a:rPr kumimoji="0" lang="en-US" altLang="pt-BR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difference of </a:t>
            </a:r>
            <a:r>
              <a:rPr kumimoji="0" lang="en-US" altLang="pt-BR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17 cm </a:t>
            </a:r>
            <a:r>
              <a:rPr kumimoji="0" lang="en-US" altLang="pt-BR" sz="1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(see Table 3)</a:t>
            </a:r>
            <a:r>
              <a:rPr kumimoji="0" lang="en-US" altLang="pt-BR" sz="16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</a:t>
            </a:r>
            <a:r>
              <a:rPr kumimoji="0" lang="en-US" altLang="pt-BR" sz="16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Some comparisons involving recent GGMS (EIGEN-6c4, GECO, GOCO05c, and XGM2019e)</a:t>
            </a:r>
            <a:r>
              <a:rPr kumimoji="0" lang="en-US" altLang="pt-BR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were also </a:t>
            </a:r>
            <a:r>
              <a:rPr lang="en-US" altLang="pt-BR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undertaken (Figure 8)</a:t>
            </a:r>
            <a:r>
              <a:rPr kumimoji="0" lang="en-US" altLang="pt-BR" sz="1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</a:t>
            </a:r>
            <a:endParaRPr kumimoji="0" lang="en-US" altLang="pt-BR" sz="1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CFFEABC-075D-4A62-9232-80BE755572A2}"/>
              </a:ext>
            </a:extLst>
          </p:cNvPr>
          <p:cNvSpPr txBox="1"/>
          <p:nvPr/>
        </p:nvSpPr>
        <p:spPr>
          <a:xfrm>
            <a:off x="10279" y="302691"/>
            <a:ext cx="12171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VALIDATION</a:t>
            </a:r>
            <a:endParaRPr lang="pt-BR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5766C8F4-E3F0-446B-9011-A35DBCDF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" y="3833"/>
            <a:ext cx="2483491" cy="660168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1D530B22-64D1-4FCD-855C-F5E61A8B2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796" y="6552570"/>
            <a:ext cx="5226103" cy="305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pt-BR" sz="14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Table 3: Statistical values of the comparison (in meters)</a:t>
            </a:r>
            <a:endParaRPr kumimoji="0" lang="pt-BR" altLang="pt-BR" sz="140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593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02488" y="1841689"/>
            <a:ext cx="349005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Figure 7: </a:t>
            </a:r>
            <a:r>
              <a:rPr kumimoji="0" lang="en-US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GNSS/levelling with </a:t>
            </a:r>
            <a:r>
              <a:rPr lang="en-US" altLang="pt-BR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136</a:t>
            </a:r>
            <a:r>
              <a:rPr kumimoji="0" lang="en-US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points</a:t>
            </a:r>
            <a:endParaRPr kumimoji="0" lang="en-US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39033923-AA63-4DBC-93EA-4D95D4A40D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711" y="2074799"/>
            <a:ext cx="2799612" cy="2304000"/>
          </a:xfrm>
          <a:prstGeom prst="rect">
            <a:avLst/>
          </a:prstGeom>
        </p:spPr>
      </p:pic>
      <p:pic>
        <p:nvPicPr>
          <p:cNvPr id="9" name="Imagem 8" descr="Uma imagem contendo Mapa&#10;&#10;Descrição gerada automaticamente">
            <a:extLst>
              <a:ext uri="{FF2B5EF4-FFF2-40B4-BE49-F238E27FC236}">
                <a16:creationId xmlns:a16="http://schemas.microsoft.com/office/drawing/2014/main" id="{611D5983-C40D-44ED-9C31-D6A14894C8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10" y="2154499"/>
            <a:ext cx="2677794" cy="2304000"/>
          </a:xfrm>
          <a:prstGeom prst="rect">
            <a:avLst/>
          </a:prstGeom>
        </p:spPr>
      </p:pic>
      <p:pic>
        <p:nvPicPr>
          <p:cNvPr id="12" name="Imagem 11" descr="Uma imagem contendo Mapa&#10;&#10;Descrição gerada automaticamente">
            <a:extLst>
              <a:ext uri="{FF2B5EF4-FFF2-40B4-BE49-F238E27FC236}">
                <a16:creationId xmlns:a16="http://schemas.microsoft.com/office/drawing/2014/main" id="{0497784E-99B4-41B9-A021-5F8DE3C7A2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096" y="2154499"/>
            <a:ext cx="2677794" cy="2304000"/>
          </a:xfrm>
          <a:prstGeom prst="rect">
            <a:avLst/>
          </a:prstGeom>
        </p:spPr>
      </p:pic>
      <p:pic>
        <p:nvPicPr>
          <p:cNvPr id="14" name="Imagem 13" descr="Mapa&#10;&#10;Descrição gerada automaticamente com confiança média">
            <a:extLst>
              <a:ext uri="{FF2B5EF4-FFF2-40B4-BE49-F238E27FC236}">
                <a16:creationId xmlns:a16="http://schemas.microsoft.com/office/drawing/2014/main" id="{F4251E6F-AAB9-4441-B0BE-4CE3E6C813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10" y="4490020"/>
            <a:ext cx="2677794" cy="2304000"/>
          </a:xfrm>
          <a:prstGeom prst="rect">
            <a:avLst/>
          </a:prstGeom>
        </p:spPr>
      </p:pic>
      <p:pic>
        <p:nvPicPr>
          <p:cNvPr id="16" name="Imagem 15" descr="Uma imagem contendo Mapa&#10;&#10;Descrição gerada automaticamente">
            <a:extLst>
              <a:ext uri="{FF2B5EF4-FFF2-40B4-BE49-F238E27FC236}">
                <a16:creationId xmlns:a16="http://schemas.microsoft.com/office/drawing/2014/main" id="{16D066A0-5125-4F44-8988-54012FA3C5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374" y="4488559"/>
            <a:ext cx="2679492" cy="2305461"/>
          </a:xfrm>
          <a:prstGeom prst="rect">
            <a:avLst/>
          </a:prstGeom>
        </p:spPr>
      </p:pic>
      <p:sp>
        <p:nvSpPr>
          <p:cNvPr id="22" name="Rectangle 4">
            <a:extLst>
              <a:ext uri="{FF2B5EF4-FFF2-40B4-BE49-F238E27FC236}">
                <a16:creationId xmlns:a16="http://schemas.microsoft.com/office/drawing/2014/main" id="{F786A236-B006-4EBC-BDFF-2C97B3903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9677" y="1821569"/>
            <a:ext cx="413606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Figure </a:t>
            </a:r>
            <a:r>
              <a:rPr lang="en-US" altLang="pt-BR" sz="14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8</a:t>
            </a:r>
            <a:r>
              <a:rPr kumimoji="0" lang="en-US" altLang="pt-B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: </a:t>
            </a:r>
            <a:r>
              <a:rPr kumimoji="0" lang="en-US" altLang="pt-B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GNSS/levelling </a:t>
            </a:r>
            <a:r>
              <a:rPr lang="en-US" altLang="pt-BR" sz="1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and GGMs comparison</a:t>
            </a:r>
            <a:endParaRPr kumimoji="0" lang="en-US" altLang="pt-B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2201530"/>
                  </p:ext>
                </p:extLst>
              </p:nvPr>
            </p:nvGraphicFramePr>
            <p:xfrm>
              <a:off x="434468" y="4751515"/>
              <a:ext cx="5496760" cy="184531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05046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988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9828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4182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0629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15755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Model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Min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Max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Mean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SD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QUASIGEOID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 b="0" i="0" smtClean="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MG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:250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-0.31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0.48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0.05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0.17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EIGEN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:2190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-0.22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0.61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0.19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0.22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GECO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:2190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-0.18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0.72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0.19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0.22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GOCO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05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C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:720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0.00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0.45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0.20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0.23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9644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XGM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BR" sz="1400">
                                        <a:effectLst/>
                                        <a:latin typeface="Arial" panose="020B0604020202020204" pitchFamily="34" charset="0"/>
                                        <a:cs typeface="Arial" panose="020B0604020202020204" pitchFamily="34" charset="0"/>
                                      </a:rPr>
                                      <m:t>2019</m:t>
                                    </m:r>
                                  </m:e>
                                  <m:sub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𝑛𝑚𝑎𝑥</m:t>
                                    </m:r>
                                    <m:r>
                                      <a:rPr lang="pt-BR" sz="14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:2190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b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-0.02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0.41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0.20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0.21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ela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2201530"/>
                  </p:ext>
                </p:extLst>
              </p:nvPr>
            </p:nvGraphicFramePr>
            <p:xfrm>
              <a:off x="434468" y="4751515"/>
              <a:ext cx="5496760" cy="1845310"/>
            </p:xfrm>
            <a:graphic>
              <a:graphicData uri="http://schemas.openxmlformats.org/drawingml/2006/table">
                <a:tbl>
                  <a:tblPr firstRow="1" firstCol="1" bandRow="1">
                    <a:tableStyleId>{5940675A-B579-460E-94D1-54222C63F5DA}</a:tableStyleId>
                  </a:tblPr>
                  <a:tblGrid>
                    <a:gridCol w="2050467"/>
                    <a:gridCol w="899886"/>
                    <a:gridCol w="798285"/>
                    <a:gridCol w="841829"/>
                    <a:gridCol w="906293"/>
                  </a:tblGrid>
                  <a:tr h="2228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Model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Min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Max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 err="1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Mean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b="1" dirty="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SD</a:t>
                          </a:r>
                          <a:endParaRPr lang="pt-BR" sz="1400" b="1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 anchor="ctr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ctr">
                        <a:blipFill rotWithShape="0">
                          <a:blip r:embed="rId9"/>
                          <a:stretch>
                            <a:fillRect l="-298" t="-83019" r="-169345" b="-407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-0.31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0.48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0.05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0.17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blipFill rotWithShape="0">
                          <a:blip r:embed="rId9"/>
                          <a:stretch>
                            <a:fillRect l="-298" t="-179630" r="-16934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-0.22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0.61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0.19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0.22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blipFill rotWithShape="0">
                          <a:blip r:embed="rId9"/>
                          <a:stretch>
                            <a:fillRect l="-298" t="-284906" r="-169345" b="-20566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-0.18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0.72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0.19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0.22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blipFill rotWithShape="0">
                          <a:blip r:embed="rId9"/>
                          <a:stretch>
                            <a:fillRect l="-298" t="-377778" r="-169345" b="-1018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0.00</a:t>
                          </a:r>
                          <a:endParaRPr lang="pt-BR" sz="110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0.45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0.20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0.23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</a:tr>
                  <a:tr h="324485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blipFill rotWithShape="0">
                          <a:blip r:embed="rId9"/>
                          <a:stretch>
                            <a:fillRect l="-298" t="-486792" r="-169345" b="-37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-0.02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0.41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0.20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pt-BR" sz="14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0.21</a:t>
                          </a:r>
                          <a:endParaRPr lang="pt-BR" sz="11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525" marR="9525" marT="9525" marB="0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28459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8896"/>
          </a:xfrm>
        </p:spPr>
        <p:txBody>
          <a:bodyPr>
            <a:normAutofit/>
          </a:bodyPr>
          <a:lstStyle/>
          <a:p>
            <a:pPr algn="ctr"/>
            <a:r>
              <a:rPr lang="pt-BR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 REMARKS</a:t>
            </a:r>
            <a:br>
              <a:rPr lang="pt-BR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São Paulo </a:t>
            </a:r>
            <a:r>
              <a:rPr lang="pt-BR" sz="2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endParaRPr lang="pt-BR" sz="2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29B2D8A-0BCE-43EB-B6B5-2F7AA0448C6C}"/>
              </a:ext>
            </a:extLst>
          </p:cNvPr>
          <p:cNvSpPr txBox="1"/>
          <p:nvPr/>
        </p:nvSpPr>
        <p:spPr>
          <a:xfrm>
            <a:off x="39412" y="1205812"/>
            <a:ext cx="11915480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conclusion is that the </a:t>
            </a:r>
            <a:r>
              <a:rPr lang="en-US" dirty="0" err="1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using </a:t>
            </a:r>
            <a:r>
              <a:rPr lang="en-US" b="1" dirty="0" err="1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nmax</a:t>
            </a:r>
            <a:r>
              <a:rPr lang="en-US" b="1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=250 is the best model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because</a:t>
            </a:r>
            <a:r>
              <a:rPr lang="en-US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mean indicates that the </a:t>
            </a:r>
            <a:r>
              <a:rPr lang="en-US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surface with </a:t>
            </a:r>
            <a:r>
              <a:rPr lang="en-US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nmax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=250 has a </a:t>
            </a:r>
            <a:r>
              <a:rPr lang="en-US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smaller systematic component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Considering </a:t>
            </a:r>
            <a:r>
              <a:rPr lang="en-US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terrestrial gravity points are compatible to a 5’ grid and the uncertainty up to </a:t>
            </a:r>
            <a:r>
              <a:rPr lang="en-US" b="1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15 cm of GPS-levelling heights </a:t>
            </a:r>
            <a:r>
              <a:rPr lang="en-US" dirty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of the 2018 BVRF, the results are better than the current MAPGEO2015 difference (30 cm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), and therefore the </a:t>
            </a:r>
            <a:r>
              <a:rPr lang="en-US" b="1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model is satisfactory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</a:t>
            </a:r>
          </a:p>
          <a:p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766C8F4-E3F0-446B-9011-A35DBCDF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8" y="3833"/>
            <a:ext cx="2483491" cy="66016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A2AC468-15D2-440B-9D2B-61A54F3FE8CE}"/>
              </a:ext>
            </a:extLst>
          </p:cNvPr>
          <p:cNvSpPr txBox="1"/>
          <p:nvPr/>
        </p:nvSpPr>
        <p:spPr>
          <a:xfrm>
            <a:off x="39412" y="3147351"/>
            <a:ext cx="12214263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improvement of the </a:t>
            </a:r>
            <a:r>
              <a:rPr lang="en-US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models requires an </a:t>
            </a:r>
            <a:r>
              <a:rPr lang="en-US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improvement of the geodetic infrastructure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in south region and the use of high-resolutions DTMs and altimetry data.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7D082CE-BB66-4D55-8298-1BA539EA36E2}"/>
              </a:ext>
            </a:extLst>
          </p:cNvPr>
          <p:cNvSpPr/>
          <p:nvPr/>
        </p:nvSpPr>
        <p:spPr>
          <a:xfrm>
            <a:off x="103695" y="889574"/>
            <a:ext cx="11915480" cy="312981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78E7D52-6F43-4316-B2F1-053969A8CAC7}"/>
              </a:ext>
            </a:extLst>
          </p:cNvPr>
          <p:cNvSpPr/>
          <p:nvPr/>
        </p:nvSpPr>
        <p:spPr>
          <a:xfrm>
            <a:off x="103695" y="4128941"/>
            <a:ext cx="11915480" cy="2363934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25031FC-4798-485F-B1A3-0BCFD431F0CD}"/>
              </a:ext>
            </a:extLst>
          </p:cNvPr>
          <p:cNvSpPr txBox="1"/>
          <p:nvPr/>
        </p:nvSpPr>
        <p:spPr>
          <a:xfrm>
            <a:off x="10280" y="4128940"/>
            <a:ext cx="121714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Minas Gerais </a:t>
            </a:r>
            <a:r>
              <a:rPr lang="pt-BR" sz="2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endParaRPr lang="en-US" sz="22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6BC5C5D-C506-496C-9CB6-90E2674DBFDA}"/>
              </a:ext>
            </a:extLst>
          </p:cNvPr>
          <p:cNvSpPr txBox="1"/>
          <p:nvPr/>
        </p:nvSpPr>
        <p:spPr>
          <a:xfrm>
            <a:off x="82234" y="4559827"/>
            <a:ext cx="118538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he </a:t>
            </a:r>
            <a:r>
              <a:rPr lang="en-US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quasigeoid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model is consistent with GNSS/levelling stations at a level of </a:t>
            </a:r>
            <a:r>
              <a:rPr lang="en-US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17 cm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As the São Paulo model, this model has </a:t>
            </a:r>
            <a:r>
              <a:rPr lang="en-US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an improvement with respect 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to the current MAPGEO2015.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 </a:t>
            </a:r>
            <a:r>
              <a:rPr lang="en-US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most difference 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in the comparison is in the North region of the state. Some efforts, in terms of </a:t>
            </a:r>
            <a:r>
              <a:rPr lang="en-US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gravity coverage</a:t>
            </a:r>
            <a:r>
              <a:rPr lang="en-US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, should be done in that region.  </a:t>
            </a:r>
          </a:p>
        </p:txBody>
      </p:sp>
    </p:spTree>
    <p:extLst>
      <p:ext uri="{BB962C8B-B14F-4D97-AF65-F5344CB8AC3E}">
        <p14:creationId xmlns:p14="http://schemas.microsoft.com/office/powerpoint/2010/main" val="42693849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11027</TotalTime>
  <Words>910</Words>
  <Application>Microsoft Office PowerPoint</Application>
  <PresentationFormat>Widescreen</PresentationFormat>
  <Paragraphs>144</Paragraphs>
  <Slides>7</Slides>
  <Notes>6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Wingdings</vt:lpstr>
      <vt:lpstr>Tema do Office</vt:lpstr>
      <vt:lpstr>Equation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FINAL REMARKS  São Paulo State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Valéria '</dc:creator>
  <cp:lastModifiedBy>Valéria '</cp:lastModifiedBy>
  <cp:revision>153</cp:revision>
  <dcterms:created xsi:type="dcterms:W3CDTF">2021-03-05T17:48:54Z</dcterms:created>
  <dcterms:modified xsi:type="dcterms:W3CDTF">2021-03-31T19:32:49Z</dcterms:modified>
</cp:coreProperties>
</file>