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xls" ContentType="application/vnd.ms-excel"/>
  <Default Extension="wmf" ContentType="image/x-wmf"/>
  <Default Extension="rels" ContentType="application/vnd.openxmlformats-package.relationships+xml"/>
  <Default Extension="xml" ContentType="application/xml"/>
  <Default Extension="vml" ContentType="application/vnd.openxmlformats-officedocument.vmlDrawing"/>
  <Default Extension="wmv" ContentType="video/x-ms-wm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2"/>
  </p:notesMasterIdLst>
  <p:handoutMasterIdLst>
    <p:handoutMasterId r:id="rId23"/>
  </p:handoutMasterIdLst>
  <p:sldIdLst>
    <p:sldId id="256" r:id="rId2"/>
    <p:sldId id="277" r:id="rId3"/>
    <p:sldId id="279" r:id="rId4"/>
    <p:sldId id="267" r:id="rId5"/>
    <p:sldId id="269" r:id="rId6"/>
    <p:sldId id="275" r:id="rId7"/>
    <p:sldId id="268" r:id="rId8"/>
    <p:sldId id="280" r:id="rId9"/>
    <p:sldId id="265" r:id="rId10"/>
    <p:sldId id="263" r:id="rId11"/>
    <p:sldId id="264" r:id="rId12"/>
    <p:sldId id="261" r:id="rId13"/>
    <p:sldId id="285" r:id="rId14"/>
    <p:sldId id="286" r:id="rId15"/>
    <p:sldId id="287" r:id="rId16"/>
    <p:sldId id="283" r:id="rId17"/>
    <p:sldId id="281" r:id="rId18"/>
    <p:sldId id="284" r:id="rId19"/>
    <p:sldId id="271" r:id="rId20"/>
    <p:sldId id="282" r:id="rId21"/>
  </p:sldIdLst>
  <p:sldSz cx="9144000" cy="5143500" type="screen16x9"/>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66"/>
    <a:srgbClr val="811D62"/>
    <a:srgbClr val="663853"/>
    <a:srgbClr val="12B2EB"/>
    <a:srgbClr val="66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72" autoAdjust="0"/>
    <p:restoredTop sz="97406" autoAdjust="0"/>
  </p:normalViewPr>
  <p:slideViewPr>
    <p:cSldViewPr>
      <p:cViewPr>
        <p:scale>
          <a:sx n="90" d="100"/>
          <a:sy n="90" d="100"/>
        </p:scale>
        <p:origin x="-163" y="-269"/>
      </p:cViewPr>
      <p:guideLst>
        <p:guide orient="horz" pos="1620"/>
        <p:guide pos="2880"/>
      </p:guideLst>
    </p:cSldViewPr>
  </p:slideViewPr>
  <p:outlineViewPr>
    <p:cViewPr>
      <p:scale>
        <a:sx n="33" d="100"/>
        <a:sy n="33" d="100"/>
      </p:scale>
      <p:origin x="48" y="331"/>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7.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1.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cs typeface="+mn-cs"/>
              </a:defRPr>
            </a:lvl1pPr>
          </a:lstStyle>
          <a:p>
            <a:pPr>
              <a:defRPr/>
            </a:pPr>
            <a:endParaRPr lang="ru-RU"/>
          </a:p>
        </p:txBody>
      </p:sp>
      <p:sp>
        <p:nvSpPr>
          <p:cNvPr id="29699"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cs typeface="+mn-cs"/>
              </a:defRPr>
            </a:lvl1pPr>
          </a:lstStyle>
          <a:p>
            <a:pPr>
              <a:defRPr/>
            </a:pPr>
            <a:endParaRPr lang="ru-RU"/>
          </a:p>
        </p:txBody>
      </p:sp>
      <p:sp>
        <p:nvSpPr>
          <p:cNvPr id="29700"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cs typeface="+mn-cs"/>
              </a:defRPr>
            </a:lvl1pPr>
          </a:lstStyle>
          <a:p>
            <a:pPr>
              <a:defRPr/>
            </a:pPr>
            <a:endParaRPr lang="ru-RU"/>
          </a:p>
        </p:txBody>
      </p:sp>
      <p:sp>
        <p:nvSpPr>
          <p:cNvPr id="29701"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cs typeface="+mn-cs"/>
              </a:defRPr>
            </a:lvl1pPr>
          </a:lstStyle>
          <a:p>
            <a:pPr>
              <a:defRPr/>
            </a:pPr>
            <a:fld id="{8858147A-F7C4-4302-BBCD-C993E0493A8E}" type="slidenum">
              <a:rPr lang="ru-RU"/>
              <a:pPr>
                <a:defRPr/>
              </a:pPr>
              <a:t>‹#›</a:t>
            </a:fld>
            <a:endParaRPr lang="ru-RU"/>
          </a:p>
        </p:txBody>
      </p:sp>
    </p:spTree>
    <p:extLst>
      <p:ext uri="{BB962C8B-B14F-4D97-AF65-F5344CB8AC3E}">
        <p14:creationId xmlns:p14="http://schemas.microsoft.com/office/powerpoint/2010/main" val="35634889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cs typeface="+mn-cs"/>
              </a:defRPr>
            </a:lvl1pPr>
          </a:lstStyle>
          <a:p>
            <a:pPr>
              <a:defRPr/>
            </a:pPr>
            <a:endParaRPr lang="ru-RU"/>
          </a:p>
        </p:txBody>
      </p:sp>
      <p:sp>
        <p:nvSpPr>
          <p:cNvPr id="3072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cs typeface="+mn-cs"/>
              </a:defRPr>
            </a:lvl1pPr>
          </a:lstStyle>
          <a:p>
            <a:pPr>
              <a:defRPr/>
            </a:pPr>
            <a:endParaRPr lang="ru-RU"/>
          </a:p>
        </p:txBody>
      </p:sp>
      <p:sp>
        <p:nvSpPr>
          <p:cNvPr id="25604"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2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noProof="0" smtClean="0"/>
              <a:t>Click to edit Master text styles</a:t>
            </a:r>
          </a:p>
          <a:p>
            <a:pPr lvl="1"/>
            <a:r>
              <a:rPr lang="ru-RU" noProof="0" smtClean="0"/>
              <a:t>Second level</a:t>
            </a:r>
          </a:p>
          <a:p>
            <a:pPr lvl="2"/>
            <a:r>
              <a:rPr lang="ru-RU" noProof="0" smtClean="0"/>
              <a:t>Third level</a:t>
            </a:r>
          </a:p>
          <a:p>
            <a:pPr lvl="3"/>
            <a:r>
              <a:rPr lang="ru-RU" noProof="0" smtClean="0"/>
              <a:t>Fourth level</a:t>
            </a:r>
          </a:p>
          <a:p>
            <a:pPr lvl="4"/>
            <a:r>
              <a:rPr lang="ru-RU" noProof="0" smtClean="0"/>
              <a:t>Fifth level</a:t>
            </a:r>
          </a:p>
        </p:txBody>
      </p:sp>
      <p:sp>
        <p:nvSpPr>
          <p:cNvPr id="3072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cs typeface="+mn-cs"/>
              </a:defRPr>
            </a:lvl1pPr>
          </a:lstStyle>
          <a:p>
            <a:pPr>
              <a:defRPr/>
            </a:pPr>
            <a:endParaRPr lang="ru-RU"/>
          </a:p>
        </p:txBody>
      </p:sp>
      <p:sp>
        <p:nvSpPr>
          <p:cNvPr id="3072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cs typeface="+mn-cs"/>
              </a:defRPr>
            </a:lvl1pPr>
          </a:lstStyle>
          <a:p>
            <a:pPr>
              <a:defRPr/>
            </a:pPr>
            <a:fld id="{B07EA38F-51F8-4D6F-86B0-8B5EE18728A0}" type="slidenum">
              <a:rPr lang="ru-RU"/>
              <a:pPr>
                <a:defRPr/>
              </a:pPr>
              <a:t>‹#›</a:t>
            </a:fld>
            <a:endParaRPr lang="ru-RU"/>
          </a:p>
        </p:txBody>
      </p:sp>
    </p:spTree>
    <p:extLst>
      <p:ext uri="{BB962C8B-B14F-4D97-AF65-F5344CB8AC3E}">
        <p14:creationId xmlns:p14="http://schemas.microsoft.com/office/powerpoint/2010/main" val="282552338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Образ слайда 1"/>
          <p:cNvSpPr>
            <a:spLocks noGrp="1" noRot="1" noChangeAspect="1" noTextEdit="1"/>
          </p:cNvSpPr>
          <p:nvPr>
            <p:ph type="sldImg"/>
          </p:nvPr>
        </p:nvSpPr>
        <p:spPr>
          <a:ln/>
        </p:spPr>
      </p:sp>
      <p:sp>
        <p:nvSpPr>
          <p:cNvPr id="26627" name="Заметки 2"/>
          <p:cNvSpPr>
            <a:spLocks noGrp="1"/>
          </p:cNvSpPr>
          <p:nvPr>
            <p:ph type="body" idx="1"/>
          </p:nvPr>
        </p:nvSpPr>
        <p:spPr>
          <a:noFill/>
        </p:spPr>
        <p:txBody>
          <a:bodyPr/>
          <a:lstStyle/>
          <a:p>
            <a:pPr eaLnBrk="1" hangingPunct="1"/>
            <a:endParaRPr lang="ru-RU" smtClean="0"/>
          </a:p>
        </p:txBody>
      </p:sp>
      <p:sp>
        <p:nvSpPr>
          <p:cNvPr id="26628" name="Номер слайда 3"/>
          <p:cNvSpPr>
            <a:spLocks noGrp="1"/>
          </p:cNvSpPr>
          <p:nvPr>
            <p:ph type="sldNum" sz="quarter" idx="5"/>
          </p:nvPr>
        </p:nvSpPr>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F63215B3-C774-4534-A807-32D5C28B25F1}" type="slidenum">
              <a:rPr lang="ru-RU" smtClean="0"/>
              <a:pPr eaLnBrk="1" hangingPunct="1">
                <a:defRPr/>
              </a:pPr>
              <a:t>1</a:t>
            </a:fld>
            <a:endParaRPr lang="ru-RU"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Образ слайда 1"/>
          <p:cNvSpPr>
            <a:spLocks noGrp="1" noRot="1" noChangeAspect="1" noTextEdit="1"/>
          </p:cNvSpPr>
          <p:nvPr>
            <p:ph type="sldImg"/>
          </p:nvPr>
        </p:nvSpPr>
        <p:spPr>
          <a:ln/>
        </p:spPr>
      </p:sp>
      <p:sp>
        <p:nvSpPr>
          <p:cNvPr id="27651" name="Заметки 2"/>
          <p:cNvSpPr>
            <a:spLocks noGrp="1"/>
          </p:cNvSpPr>
          <p:nvPr>
            <p:ph type="body" idx="1"/>
          </p:nvPr>
        </p:nvSpPr>
        <p:spPr>
          <a:noFill/>
        </p:spPr>
        <p:txBody>
          <a:bodyPr/>
          <a:lstStyle/>
          <a:p>
            <a:pPr eaLnBrk="1" hangingPunct="1"/>
            <a:endParaRPr lang="ru-RU" smtClean="0"/>
          </a:p>
        </p:txBody>
      </p:sp>
      <p:sp>
        <p:nvSpPr>
          <p:cNvPr id="27652" name="Номер слайда 3"/>
          <p:cNvSpPr>
            <a:spLocks noGrp="1"/>
          </p:cNvSpPr>
          <p:nvPr>
            <p:ph type="sldNum" sz="quarter" idx="5"/>
          </p:nvPr>
        </p:nvSpPr>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00291E55-87A0-4F0C-813E-E46592BEEDBC}" type="slidenum">
              <a:rPr lang="ru-RU" smtClean="0"/>
              <a:pPr eaLnBrk="1" hangingPunct="1">
                <a:defRPr/>
              </a:pPr>
              <a:t>2</a:t>
            </a:fld>
            <a:endParaRPr lang="ru-RU"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Образ слайда 1"/>
          <p:cNvSpPr>
            <a:spLocks noGrp="1" noRot="1" noChangeAspect="1" noTextEdit="1"/>
          </p:cNvSpPr>
          <p:nvPr>
            <p:ph type="sldImg"/>
          </p:nvPr>
        </p:nvSpPr>
        <p:spPr>
          <a:ln/>
        </p:spPr>
      </p:sp>
      <p:sp>
        <p:nvSpPr>
          <p:cNvPr id="28675" name="Заметки 2"/>
          <p:cNvSpPr>
            <a:spLocks noGrp="1"/>
          </p:cNvSpPr>
          <p:nvPr>
            <p:ph type="body" idx="1"/>
          </p:nvPr>
        </p:nvSpPr>
        <p:spPr>
          <a:noFill/>
        </p:spPr>
        <p:txBody>
          <a:bodyPr/>
          <a:lstStyle/>
          <a:p>
            <a:pPr eaLnBrk="1" hangingPunct="1"/>
            <a:endParaRPr lang="ru-RU" smtClean="0"/>
          </a:p>
        </p:txBody>
      </p:sp>
      <p:sp>
        <p:nvSpPr>
          <p:cNvPr id="28676" name="Номер слайда 3"/>
          <p:cNvSpPr>
            <a:spLocks noGrp="1"/>
          </p:cNvSpPr>
          <p:nvPr>
            <p:ph type="sldNum" sz="quarter" idx="5"/>
          </p:nvPr>
        </p:nvSpPr>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5F2DE927-0647-446A-A607-4EF040A12225}" type="slidenum">
              <a:rPr lang="ru-RU" smtClean="0"/>
              <a:pPr eaLnBrk="1" hangingPunct="1">
                <a:defRPr/>
              </a:pPr>
              <a:t>3</a:t>
            </a:fld>
            <a:endParaRPr lang="ru-RU"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Образ слайда 1"/>
          <p:cNvSpPr>
            <a:spLocks noGrp="1" noRot="1" noChangeAspect="1" noTextEdit="1"/>
          </p:cNvSpPr>
          <p:nvPr>
            <p:ph type="sldImg"/>
          </p:nvPr>
        </p:nvSpPr>
        <p:spPr>
          <a:ln/>
        </p:spPr>
      </p:sp>
      <p:sp>
        <p:nvSpPr>
          <p:cNvPr id="29699" name="Заметки 2"/>
          <p:cNvSpPr>
            <a:spLocks noGrp="1"/>
          </p:cNvSpPr>
          <p:nvPr>
            <p:ph type="body" idx="1"/>
          </p:nvPr>
        </p:nvSpPr>
        <p:spPr>
          <a:noFill/>
        </p:spPr>
        <p:txBody>
          <a:bodyPr/>
          <a:lstStyle/>
          <a:p>
            <a:pPr eaLnBrk="1" hangingPunct="1"/>
            <a:endParaRPr lang="ru-RU" smtClean="0"/>
          </a:p>
        </p:txBody>
      </p:sp>
      <p:sp>
        <p:nvSpPr>
          <p:cNvPr id="29700" name="Номер слайда 3"/>
          <p:cNvSpPr>
            <a:spLocks noGrp="1"/>
          </p:cNvSpPr>
          <p:nvPr>
            <p:ph type="sldNum" sz="quarter" idx="5"/>
          </p:nvPr>
        </p:nvSpPr>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30EC522C-AD4D-4C1F-8AA0-D42D8A816BB5}" type="slidenum">
              <a:rPr lang="ru-RU" smtClean="0"/>
              <a:pPr eaLnBrk="1" hangingPunct="1">
                <a:defRPr/>
              </a:pPr>
              <a:t>4</a:t>
            </a:fld>
            <a:endParaRPr lang="ru-RU"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Образ слайда 1"/>
          <p:cNvSpPr>
            <a:spLocks noGrp="1" noRot="1" noChangeAspect="1" noTextEdit="1"/>
          </p:cNvSpPr>
          <p:nvPr>
            <p:ph type="sldImg"/>
          </p:nvPr>
        </p:nvSpPr>
        <p:spPr>
          <a:ln/>
        </p:spPr>
      </p:sp>
      <p:sp>
        <p:nvSpPr>
          <p:cNvPr id="30723" name="Заметки 2"/>
          <p:cNvSpPr>
            <a:spLocks noGrp="1"/>
          </p:cNvSpPr>
          <p:nvPr>
            <p:ph type="body" idx="1"/>
          </p:nvPr>
        </p:nvSpPr>
        <p:spPr>
          <a:noFill/>
        </p:spPr>
        <p:txBody>
          <a:bodyPr/>
          <a:lstStyle/>
          <a:p>
            <a:pPr eaLnBrk="1" hangingPunct="1"/>
            <a:endParaRPr lang="ru-RU" smtClean="0"/>
          </a:p>
        </p:txBody>
      </p:sp>
      <p:sp>
        <p:nvSpPr>
          <p:cNvPr id="30724" name="Номер слайда 3"/>
          <p:cNvSpPr>
            <a:spLocks noGrp="1"/>
          </p:cNvSpPr>
          <p:nvPr>
            <p:ph type="sldNum" sz="quarter" idx="5"/>
          </p:nvPr>
        </p:nvSpPr>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D88B5EE7-A089-45B2-A6BC-4C3B634130EE}" type="slidenum">
              <a:rPr lang="ru-RU" smtClean="0"/>
              <a:pPr eaLnBrk="1" hangingPunct="1">
                <a:defRPr/>
              </a:pPr>
              <a:t>5</a:t>
            </a:fld>
            <a:endParaRPr lang="ru-RU"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Образ слайда 1"/>
          <p:cNvSpPr>
            <a:spLocks noGrp="1" noRot="1" noChangeAspect="1" noTextEdit="1"/>
          </p:cNvSpPr>
          <p:nvPr>
            <p:ph type="sldImg"/>
          </p:nvPr>
        </p:nvSpPr>
        <p:spPr>
          <a:ln/>
        </p:spPr>
      </p:sp>
      <p:sp>
        <p:nvSpPr>
          <p:cNvPr id="31747" name="Заметки 2"/>
          <p:cNvSpPr>
            <a:spLocks noGrp="1"/>
          </p:cNvSpPr>
          <p:nvPr>
            <p:ph type="body" idx="1"/>
          </p:nvPr>
        </p:nvSpPr>
        <p:spPr>
          <a:noFill/>
        </p:spPr>
        <p:txBody>
          <a:bodyPr/>
          <a:lstStyle/>
          <a:p>
            <a:pPr eaLnBrk="1" hangingPunct="1"/>
            <a:endParaRPr lang="ru-RU" smtClean="0"/>
          </a:p>
        </p:txBody>
      </p:sp>
      <p:sp>
        <p:nvSpPr>
          <p:cNvPr id="31748" name="Номер слайда 3"/>
          <p:cNvSpPr>
            <a:spLocks noGrp="1"/>
          </p:cNvSpPr>
          <p:nvPr>
            <p:ph type="sldNum" sz="quarter" idx="5"/>
          </p:nvPr>
        </p:nvSpPr>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CF5FA8DA-D8BA-48D4-B6EF-5919EFBA1909}" type="slidenum">
              <a:rPr lang="ru-RU" smtClean="0"/>
              <a:pPr eaLnBrk="1" hangingPunct="1">
                <a:defRPr/>
              </a:pPr>
              <a:t>6</a:t>
            </a:fld>
            <a:endParaRPr lang="ru-RU"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Образ слайда 1"/>
          <p:cNvSpPr>
            <a:spLocks noGrp="1" noRot="1" noChangeAspect="1" noTextEdit="1"/>
          </p:cNvSpPr>
          <p:nvPr>
            <p:ph type="sldImg"/>
          </p:nvPr>
        </p:nvSpPr>
        <p:spPr>
          <a:ln/>
        </p:spPr>
      </p:sp>
      <p:sp>
        <p:nvSpPr>
          <p:cNvPr id="32771" name="Заметки 2"/>
          <p:cNvSpPr>
            <a:spLocks noGrp="1"/>
          </p:cNvSpPr>
          <p:nvPr>
            <p:ph type="body" idx="1"/>
          </p:nvPr>
        </p:nvSpPr>
        <p:spPr>
          <a:noFill/>
        </p:spPr>
        <p:txBody>
          <a:bodyPr/>
          <a:lstStyle/>
          <a:p>
            <a:pPr eaLnBrk="1" hangingPunct="1"/>
            <a:endParaRPr lang="ru-RU" smtClean="0"/>
          </a:p>
        </p:txBody>
      </p:sp>
      <p:sp>
        <p:nvSpPr>
          <p:cNvPr id="32772" name="Номер слайда 3"/>
          <p:cNvSpPr>
            <a:spLocks noGrp="1"/>
          </p:cNvSpPr>
          <p:nvPr>
            <p:ph type="sldNum" sz="quarter" idx="5"/>
          </p:nvPr>
        </p:nvSpPr>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26F13AAB-A67D-400A-AE6B-058FDCE3FB5F}" type="slidenum">
              <a:rPr lang="ru-RU" smtClean="0"/>
              <a:pPr eaLnBrk="1" hangingPunct="1">
                <a:defRPr/>
              </a:pPr>
              <a:t>7</a:t>
            </a:fld>
            <a:endParaRPr lang="ru-RU"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Образ слайда 1"/>
          <p:cNvSpPr>
            <a:spLocks noGrp="1" noRot="1" noChangeAspect="1" noTextEdit="1"/>
          </p:cNvSpPr>
          <p:nvPr>
            <p:ph type="sldImg"/>
          </p:nvPr>
        </p:nvSpPr>
        <p:spPr>
          <a:ln/>
        </p:spPr>
      </p:sp>
      <p:sp>
        <p:nvSpPr>
          <p:cNvPr id="33795" name="Заметки 2"/>
          <p:cNvSpPr>
            <a:spLocks noGrp="1"/>
          </p:cNvSpPr>
          <p:nvPr>
            <p:ph type="body" idx="1"/>
          </p:nvPr>
        </p:nvSpPr>
        <p:spPr>
          <a:noFill/>
        </p:spPr>
        <p:txBody>
          <a:bodyPr/>
          <a:lstStyle/>
          <a:p>
            <a:pPr eaLnBrk="1" hangingPunct="1"/>
            <a:endParaRPr lang="ru-RU" smtClean="0"/>
          </a:p>
        </p:txBody>
      </p:sp>
      <p:sp>
        <p:nvSpPr>
          <p:cNvPr id="33796" name="Номер слайда 3"/>
          <p:cNvSpPr>
            <a:spLocks noGrp="1"/>
          </p:cNvSpPr>
          <p:nvPr>
            <p:ph type="sldNum" sz="quarter" idx="5"/>
          </p:nvPr>
        </p:nvSpPr>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0E9DAAE1-4543-4BBB-BD72-1995EB29E624}" type="slidenum">
              <a:rPr lang="ru-RU" smtClean="0"/>
              <a:pPr eaLnBrk="1" hangingPunct="1">
                <a:defRPr/>
              </a:pPr>
              <a:t>8</a:t>
            </a:fld>
            <a:endParaRPr lang="ru-RU"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Образ слайда 1"/>
          <p:cNvSpPr>
            <a:spLocks noGrp="1" noRot="1" noChangeAspect="1" noTextEdit="1"/>
          </p:cNvSpPr>
          <p:nvPr>
            <p:ph type="sldImg"/>
          </p:nvPr>
        </p:nvSpPr>
        <p:spPr>
          <a:ln/>
        </p:spPr>
      </p:sp>
      <p:sp>
        <p:nvSpPr>
          <p:cNvPr id="34819" name="Заметки 2"/>
          <p:cNvSpPr>
            <a:spLocks noGrp="1"/>
          </p:cNvSpPr>
          <p:nvPr>
            <p:ph type="body" idx="1"/>
          </p:nvPr>
        </p:nvSpPr>
        <p:spPr>
          <a:noFill/>
        </p:spPr>
        <p:txBody>
          <a:bodyPr/>
          <a:lstStyle/>
          <a:p>
            <a:pPr eaLnBrk="1" hangingPunct="1"/>
            <a:endParaRPr lang="ru-RU" smtClean="0"/>
          </a:p>
        </p:txBody>
      </p:sp>
      <p:sp>
        <p:nvSpPr>
          <p:cNvPr id="34820" name="Номер слайда 3"/>
          <p:cNvSpPr>
            <a:spLocks noGrp="1"/>
          </p:cNvSpPr>
          <p:nvPr>
            <p:ph type="sldNum" sz="quarter" idx="5"/>
          </p:nvPr>
        </p:nvSpPr>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C362A28C-5F71-4668-83ED-E0E02A2F9122}" type="slidenum">
              <a:rPr lang="ru-RU" smtClean="0"/>
              <a:pPr eaLnBrk="1" hangingPunct="1">
                <a:defRPr/>
              </a:pPr>
              <a:t>9</a:t>
            </a:fld>
            <a:endParaRPr lang="ru-RU"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Образ слайда 1"/>
          <p:cNvSpPr>
            <a:spLocks noGrp="1" noRot="1" noChangeAspect="1" noTextEdit="1"/>
          </p:cNvSpPr>
          <p:nvPr>
            <p:ph type="sldImg"/>
          </p:nvPr>
        </p:nvSpPr>
        <p:spPr>
          <a:ln/>
        </p:spPr>
      </p:sp>
      <p:sp>
        <p:nvSpPr>
          <p:cNvPr id="35843" name="Заметки 2"/>
          <p:cNvSpPr>
            <a:spLocks noGrp="1"/>
          </p:cNvSpPr>
          <p:nvPr>
            <p:ph type="body" idx="1"/>
          </p:nvPr>
        </p:nvSpPr>
        <p:spPr>
          <a:noFill/>
        </p:spPr>
        <p:txBody>
          <a:bodyPr/>
          <a:lstStyle/>
          <a:p>
            <a:pPr eaLnBrk="1" hangingPunct="1"/>
            <a:endParaRPr lang="ru-RU" smtClean="0"/>
          </a:p>
        </p:txBody>
      </p:sp>
      <p:sp>
        <p:nvSpPr>
          <p:cNvPr id="35844" name="Номер слайда 3"/>
          <p:cNvSpPr>
            <a:spLocks noGrp="1"/>
          </p:cNvSpPr>
          <p:nvPr>
            <p:ph type="sldNum" sz="quarter" idx="5"/>
          </p:nvPr>
        </p:nvSpPr>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605AE2E9-C892-4782-A59F-CF37B986D6CC}" type="slidenum">
              <a:rPr lang="ru-RU" smtClean="0"/>
              <a:pPr eaLnBrk="1" hangingPunct="1">
                <a:defRPr/>
              </a:pPr>
              <a:t>10</a:t>
            </a:fld>
            <a:endParaRPr lang="ru-RU"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Образ слайда 1"/>
          <p:cNvSpPr>
            <a:spLocks noGrp="1" noRot="1" noChangeAspect="1" noTextEdit="1"/>
          </p:cNvSpPr>
          <p:nvPr>
            <p:ph type="sldImg"/>
          </p:nvPr>
        </p:nvSpPr>
        <p:spPr>
          <a:ln/>
        </p:spPr>
      </p:sp>
      <p:sp>
        <p:nvSpPr>
          <p:cNvPr id="36867" name="Заметки 2"/>
          <p:cNvSpPr>
            <a:spLocks noGrp="1"/>
          </p:cNvSpPr>
          <p:nvPr>
            <p:ph type="body" idx="1"/>
          </p:nvPr>
        </p:nvSpPr>
        <p:spPr>
          <a:noFill/>
        </p:spPr>
        <p:txBody>
          <a:bodyPr/>
          <a:lstStyle/>
          <a:p>
            <a:pPr eaLnBrk="1" hangingPunct="1"/>
            <a:endParaRPr lang="ru-RU" smtClean="0"/>
          </a:p>
        </p:txBody>
      </p:sp>
      <p:sp>
        <p:nvSpPr>
          <p:cNvPr id="36868" name="Номер слайда 3"/>
          <p:cNvSpPr>
            <a:spLocks noGrp="1"/>
          </p:cNvSpPr>
          <p:nvPr>
            <p:ph type="sldNum" sz="quarter" idx="5"/>
          </p:nvPr>
        </p:nvSpPr>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30B05B7A-A84C-4132-89A3-A683F26AF81C}" type="slidenum">
              <a:rPr lang="ru-RU" smtClean="0"/>
              <a:pPr eaLnBrk="1" hangingPunct="1">
                <a:defRPr/>
              </a:pPr>
              <a:t>11</a:t>
            </a:fld>
            <a:endParaRPr lang="ru-RU"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Образ слайда 1"/>
          <p:cNvSpPr>
            <a:spLocks noGrp="1" noRot="1" noChangeAspect="1" noTextEdit="1"/>
          </p:cNvSpPr>
          <p:nvPr>
            <p:ph type="sldImg"/>
          </p:nvPr>
        </p:nvSpPr>
        <p:spPr>
          <a:ln/>
        </p:spPr>
      </p:sp>
      <p:sp>
        <p:nvSpPr>
          <p:cNvPr id="37891" name="Заметки 2"/>
          <p:cNvSpPr>
            <a:spLocks noGrp="1"/>
          </p:cNvSpPr>
          <p:nvPr>
            <p:ph type="body" idx="1"/>
          </p:nvPr>
        </p:nvSpPr>
        <p:spPr>
          <a:noFill/>
        </p:spPr>
        <p:txBody>
          <a:bodyPr/>
          <a:lstStyle/>
          <a:p>
            <a:pPr eaLnBrk="1" hangingPunct="1"/>
            <a:endParaRPr lang="ru-RU" smtClean="0"/>
          </a:p>
        </p:txBody>
      </p:sp>
      <p:sp>
        <p:nvSpPr>
          <p:cNvPr id="37892" name="Номер слайда 3"/>
          <p:cNvSpPr>
            <a:spLocks noGrp="1"/>
          </p:cNvSpPr>
          <p:nvPr>
            <p:ph type="sldNum" sz="quarter" idx="5"/>
          </p:nvPr>
        </p:nvSpPr>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7BF1FCF1-3057-49A4-842B-9D2A7FB939F9}" type="slidenum">
              <a:rPr lang="ru-RU" smtClean="0"/>
              <a:pPr eaLnBrk="1" hangingPunct="1">
                <a:defRPr/>
              </a:pPr>
              <a:t>12</a:t>
            </a:fld>
            <a:endParaRPr lang="ru-RU"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Образ слайда 1"/>
          <p:cNvSpPr>
            <a:spLocks noGrp="1" noRot="1" noChangeAspect="1" noTextEdit="1"/>
          </p:cNvSpPr>
          <p:nvPr>
            <p:ph type="sldImg"/>
          </p:nvPr>
        </p:nvSpPr>
        <p:spPr>
          <a:ln/>
        </p:spPr>
      </p:sp>
      <p:sp>
        <p:nvSpPr>
          <p:cNvPr id="38915" name="Заметки 2"/>
          <p:cNvSpPr>
            <a:spLocks noGrp="1"/>
          </p:cNvSpPr>
          <p:nvPr>
            <p:ph type="body" idx="1"/>
          </p:nvPr>
        </p:nvSpPr>
        <p:spPr>
          <a:noFill/>
        </p:spPr>
        <p:txBody>
          <a:bodyPr/>
          <a:lstStyle/>
          <a:p>
            <a:pPr eaLnBrk="1" hangingPunct="1"/>
            <a:endParaRPr lang="ru-RU" smtClean="0"/>
          </a:p>
        </p:txBody>
      </p:sp>
      <p:sp>
        <p:nvSpPr>
          <p:cNvPr id="38916" name="Номер слайда 3"/>
          <p:cNvSpPr>
            <a:spLocks noGrp="1"/>
          </p:cNvSpPr>
          <p:nvPr>
            <p:ph type="sldNum" sz="quarter" idx="5"/>
          </p:nvPr>
        </p:nvSpPr>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BC6F9D33-9E7A-4A00-B62D-2310C8E729FB}" type="slidenum">
              <a:rPr lang="ru-RU" smtClean="0"/>
              <a:pPr eaLnBrk="1" hangingPunct="1">
                <a:defRPr/>
              </a:pPr>
              <a:t>13</a:t>
            </a:fld>
            <a:endParaRPr lang="ru-RU"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Образ слайда 1"/>
          <p:cNvSpPr>
            <a:spLocks noGrp="1" noRot="1" noChangeAspect="1" noTextEdit="1"/>
          </p:cNvSpPr>
          <p:nvPr>
            <p:ph type="sldImg"/>
          </p:nvPr>
        </p:nvSpPr>
        <p:spPr>
          <a:ln/>
        </p:spPr>
      </p:sp>
      <p:sp>
        <p:nvSpPr>
          <p:cNvPr id="39939" name="Заметки 2"/>
          <p:cNvSpPr>
            <a:spLocks noGrp="1"/>
          </p:cNvSpPr>
          <p:nvPr>
            <p:ph type="body" idx="1"/>
          </p:nvPr>
        </p:nvSpPr>
        <p:spPr>
          <a:noFill/>
        </p:spPr>
        <p:txBody>
          <a:bodyPr/>
          <a:lstStyle/>
          <a:p>
            <a:pPr eaLnBrk="1" hangingPunct="1"/>
            <a:endParaRPr lang="ru-RU" smtClean="0"/>
          </a:p>
        </p:txBody>
      </p:sp>
      <p:sp>
        <p:nvSpPr>
          <p:cNvPr id="39940" name="Номер слайда 3"/>
          <p:cNvSpPr>
            <a:spLocks noGrp="1"/>
          </p:cNvSpPr>
          <p:nvPr>
            <p:ph type="sldNum" sz="quarter" idx="5"/>
          </p:nvPr>
        </p:nvSpPr>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3247A8EF-E307-4698-B01D-068004C12693}" type="slidenum">
              <a:rPr lang="ru-RU" smtClean="0"/>
              <a:pPr eaLnBrk="1" hangingPunct="1">
                <a:defRPr/>
              </a:pPr>
              <a:t>17</a:t>
            </a:fld>
            <a:endParaRPr lang="ru-RU"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Образ слайда 1"/>
          <p:cNvSpPr>
            <a:spLocks noGrp="1" noRot="1" noChangeAspect="1" noTextEdit="1"/>
          </p:cNvSpPr>
          <p:nvPr>
            <p:ph type="sldImg"/>
          </p:nvPr>
        </p:nvSpPr>
        <p:spPr>
          <a:ln/>
        </p:spPr>
      </p:sp>
      <p:sp>
        <p:nvSpPr>
          <p:cNvPr id="40963" name="Заметки 2"/>
          <p:cNvSpPr>
            <a:spLocks noGrp="1"/>
          </p:cNvSpPr>
          <p:nvPr>
            <p:ph type="body" idx="1"/>
          </p:nvPr>
        </p:nvSpPr>
        <p:spPr>
          <a:noFill/>
        </p:spPr>
        <p:txBody>
          <a:bodyPr/>
          <a:lstStyle/>
          <a:p>
            <a:pPr eaLnBrk="1" hangingPunct="1"/>
            <a:endParaRPr lang="ru-RU" smtClean="0"/>
          </a:p>
        </p:txBody>
      </p:sp>
      <p:sp>
        <p:nvSpPr>
          <p:cNvPr id="40964" name="Номер слайда 3"/>
          <p:cNvSpPr>
            <a:spLocks noGrp="1"/>
          </p:cNvSpPr>
          <p:nvPr>
            <p:ph type="sldNum" sz="quarter" idx="5"/>
          </p:nvPr>
        </p:nvSpPr>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A47C930D-69AD-4B76-8946-4326CAD58DA0}" type="slidenum">
              <a:rPr lang="ru-RU" smtClean="0"/>
              <a:pPr eaLnBrk="1" hangingPunct="1">
                <a:defRPr/>
              </a:pPr>
              <a:t>20</a:t>
            </a:fld>
            <a:endParaRPr lang="ru-RU"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Rectangle 10"/>
          <p:cNvSpPr/>
          <p:nvPr/>
        </p:nvSpPr>
        <p:spPr>
          <a:xfrm>
            <a:off x="0" y="2900190"/>
            <a:ext cx="9144000" cy="224331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5" name="Rectangle 11"/>
          <p:cNvSpPr/>
          <p:nvPr/>
        </p:nvSpPr>
        <p:spPr>
          <a:xfrm>
            <a:off x="0" y="0"/>
            <a:ext cx="9144000" cy="290019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dirty="0"/>
          </a:p>
        </p:txBody>
      </p:sp>
      <p:sp>
        <p:nvSpPr>
          <p:cNvPr id="6" name="Rectangle 12"/>
          <p:cNvSpPr/>
          <p:nvPr/>
        </p:nvSpPr>
        <p:spPr>
          <a:xfrm>
            <a:off x="0" y="1989138"/>
            <a:ext cx="9144000" cy="17145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7" name="Oval 13"/>
          <p:cNvSpPr/>
          <p:nvPr/>
        </p:nvSpPr>
        <p:spPr>
          <a:xfrm>
            <a:off x="0" y="1200150"/>
            <a:ext cx="9144000" cy="382905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3" name="Subtitle 2"/>
          <p:cNvSpPr>
            <a:spLocks noGrp="1"/>
          </p:cNvSpPr>
          <p:nvPr>
            <p:ph type="subTitle" idx="1"/>
          </p:nvPr>
        </p:nvSpPr>
        <p:spPr>
          <a:xfrm>
            <a:off x="1473795" y="3789409"/>
            <a:ext cx="5637010" cy="66158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2" name="Title 1"/>
          <p:cNvSpPr>
            <a:spLocks noGrp="1"/>
          </p:cNvSpPr>
          <p:nvPr>
            <p:ph type="ctrTitle"/>
          </p:nvPr>
        </p:nvSpPr>
        <p:spPr>
          <a:xfrm>
            <a:off x="817582" y="2349218"/>
            <a:ext cx="7175351" cy="1344875"/>
          </a:xfrm>
          <a:effectLst/>
        </p:spPr>
        <p:txBody>
          <a:bodyPr/>
          <a:lstStyle>
            <a:lvl1pPr marL="640080" indent="-457200" algn="l">
              <a:defRPr sz="5400"/>
            </a:lvl1pPr>
          </a:lstStyle>
          <a:p>
            <a:r>
              <a:rPr lang="ru-RU" smtClean="0"/>
              <a:t>Образец заголовка</a:t>
            </a:r>
            <a:endParaRPr lang="en-US" dirty="0"/>
          </a:p>
        </p:txBody>
      </p:sp>
      <p:sp>
        <p:nvSpPr>
          <p:cNvPr id="8" name="Date Placeholder 3"/>
          <p:cNvSpPr>
            <a:spLocks noGrp="1"/>
          </p:cNvSpPr>
          <p:nvPr>
            <p:ph type="dt" sz="half" idx="10"/>
          </p:nvPr>
        </p:nvSpPr>
        <p:spPr/>
        <p:txBody>
          <a:bodyPr/>
          <a:lstStyle>
            <a:lvl1pPr>
              <a:defRPr/>
            </a:lvl1pPr>
          </a:lstStyle>
          <a:p>
            <a:pPr>
              <a:defRPr/>
            </a:pPr>
            <a:endParaRPr lang="ru-RU"/>
          </a:p>
        </p:txBody>
      </p:sp>
      <p:sp>
        <p:nvSpPr>
          <p:cNvPr id="9" name="Footer Placeholder 4"/>
          <p:cNvSpPr>
            <a:spLocks noGrp="1"/>
          </p:cNvSpPr>
          <p:nvPr>
            <p:ph type="ftr" sz="quarter" idx="11"/>
          </p:nvPr>
        </p:nvSpPr>
        <p:spPr/>
        <p:txBody>
          <a:bodyPr/>
          <a:lstStyle>
            <a:lvl1pPr>
              <a:defRPr/>
            </a:lvl1pPr>
          </a:lstStyle>
          <a:p>
            <a:pPr>
              <a:defRPr/>
            </a:pPr>
            <a:endParaRPr lang="ru-RU"/>
          </a:p>
        </p:txBody>
      </p:sp>
      <p:sp>
        <p:nvSpPr>
          <p:cNvPr id="10" name="Slide Number Placeholder 5"/>
          <p:cNvSpPr>
            <a:spLocks noGrp="1"/>
          </p:cNvSpPr>
          <p:nvPr>
            <p:ph type="sldNum" sz="quarter" idx="12"/>
          </p:nvPr>
        </p:nvSpPr>
        <p:spPr/>
        <p:txBody>
          <a:bodyPr/>
          <a:lstStyle>
            <a:lvl1pPr>
              <a:defRPr/>
            </a:lvl1pPr>
          </a:lstStyle>
          <a:p>
            <a:pPr>
              <a:defRPr/>
            </a:pPr>
            <a:fld id="{34159C13-1ED3-486B-807D-B4B0F013C5B8}" type="slidenum">
              <a:rPr lang="ru-RU"/>
              <a:pPr>
                <a:defRPr/>
              </a:pPr>
              <a:t>‹#›</a:t>
            </a:fld>
            <a:endParaRPr lang="ru-RU"/>
          </a:p>
        </p:txBody>
      </p:sp>
    </p:spTree>
    <p:extLst>
      <p:ext uri="{BB962C8B-B14F-4D97-AF65-F5344CB8AC3E}">
        <p14:creationId xmlns:p14="http://schemas.microsoft.com/office/powerpoint/2010/main" val="30816181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548640"/>
            <a:ext cx="6400800" cy="260604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4"/>
          </p:nvPr>
        </p:nvSpPr>
        <p:spPr/>
        <p:txBody>
          <a:bodyPr/>
          <a:lstStyle>
            <a:lvl1pPr>
              <a:defRPr/>
            </a:lvl1pPr>
          </a:lstStyle>
          <a:p>
            <a:pPr>
              <a:defRPr/>
            </a:pPr>
            <a:endParaRPr lang="ru-RU"/>
          </a:p>
        </p:txBody>
      </p:sp>
      <p:sp>
        <p:nvSpPr>
          <p:cNvPr id="5" name="Footer Placeholder 4"/>
          <p:cNvSpPr>
            <a:spLocks noGrp="1"/>
          </p:cNvSpPr>
          <p:nvPr>
            <p:ph type="ftr" sz="quarter" idx="15"/>
          </p:nvPr>
        </p:nvSpPr>
        <p:spPr/>
        <p:txBody>
          <a:bodyPr/>
          <a:lstStyle>
            <a:lvl1pPr>
              <a:defRPr/>
            </a:lvl1pPr>
          </a:lstStyle>
          <a:p>
            <a:pPr>
              <a:defRPr/>
            </a:pPr>
            <a:endParaRPr lang="ru-RU"/>
          </a:p>
        </p:txBody>
      </p:sp>
      <p:sp>
        <p:nvSpPr>
          <p:cNvPr id="6" name="Slide Number Placeholder 5"/>
          <p:cNvSpPr>
            <a:spLocks noGrp="1"/>
          </p:cNvSpPr>
          <p:nvPr>
            <p:ph type="sldNum" sz="quarter" idx="16"/>
          </p:nvPr>
        </p:nvSpPr>
        <p:spPr/>
        <p:txBody>
          <a:bodyPr/>
          <a:lstStyle>
            <a:lvl1pPr>
              <a:defRPr/>
            </a:lvl1pPr>
          </a:lstStyle>
          <a:p>
            <a:pPr>
              <a:defRPr/>
            </a:pPr>
            <a:fld id="{F2699273-77F6-4F41-B769-F2E3FE63BE68}" type="slidenum">
              <a:rPr lang="ru-RU"/>
              <a:pPr>
                <a:defRPr/>
              </a:pPr>
              <a:t>‹#›</a:t>
            </a:fld>
            <a:endParaRPr lang="ru-RU"/>
          </a:p>
        </p:txBody>
      </p:sp>
    </p:spTree>
    <p:extLst>
      <p:ext uri="{BB962C8B-B14F-4D97-AF65-F5344CB8AC3E}">
        <p14:creationId xmlns:p14="http://schemas.microsoft.com/office/powerpoint/2010/main" val="29127365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Rectangle 6"/>
          <p:cNvSpPr/>
          <p:nvPr/>
        </p:nvSpPr>
        <p:spPr>
          <a:xfrm>
            <a:off x="0" y="2900190"/>
            <a:ext cx="9144000" cy="224331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5" name="Rectangle 7"/>
          <p:cNvSpPr/>
          <p:nvPr/>
        </p:nvSpPr>
        <p:spPr>
          <a:xfrm>
            <a:off x="0" y="0"/>
            <a:ext cx="9144000" cy="290019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dirty="0"/>
          </a:p>
        </p:txBody>
      </p:sp>
      <p:sp>
        <p:nvSpPr>
          <p:cNvPr id="6" name="Rectangle 8"/>
          <p:cNvSpPr/>
          <p:nvPr/>
        </p:nvSpPr>
        <p:spPr>
          <a:xfrm>
            <a:off x="0" y="1989138"/>
            <a:ext cx="9144000" cy="17145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7" name="Oval 9"/>
          <p:cNvSpPr/>
          <p:nvPr/>
        </p:nvSpPr>
        <p:spPr>
          <a:xfrm>
            <a:off x="0" y="1200150"/>
            <a:ext cx="9144000" cy="382905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2" name="Title 1"/>
          <p:cNvSpPr>
            <a:spLocks noGrp="1"/>
          </p:cNvSpPr>
          <p:nvPr>
            <p:ph type="title"/>
          </p:nvPr>
        </p:nvSpPr>
        <p:spPr>
          <a:xfrm>
            <a:off x="2033195" y="1629486"/>
            <a:ext cx="5966666" cy="1817510"/>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3455633"/>
            <a:ext cx="5970494" cy="626595"/>
          </a:xfrm>
        </p:spPr>
        <p:txBody>
          <a:bodyPr/>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8" name="Date Placeholder 3"/>
          <p:cNvSpPr>
            <a:spLocks noGrp="1"/>
          </p:cNvSpPr>
          <p:nvPr>
            <p:ph type="dt" sz="half" idx="10"/>
          </p:nvPr>
        </p:nvSpPr>
        <p:spPr/>
        <p:txBody>
          <a:bodyPr/>
          <a:lstStyle>
            <a:lvl1pPr>
              <a:defRPr/>
            </a:lvl1pPr>
          </a:lstStyle>
          <a:p>
            <a:pPr>
              <a:defRPr/>
            </a:pPr>
            <a:endParaRPr lang="ru-RU"/>
          </a:p>
        </p:txBody>
      </p:sp>
      <p:sp>
        <p:nvSpPr>
          <p:cNvPr id="9" name="Footer Placeholder 4"/>
          <p:cNvSpPr>
            <a:spLocks noGrp="1"/>
          </p:cNvSpPr>
          <p:nvPr>
            <p:ph type="ftr" sz="quarter" idx="11"/>
          </p:nvPr>
        </p:nvSpPr>
        <p:spPr/>
        <p:txBody>
          <a:bodyPr/>
          <a:lstStyle>
            <a:lvl1pPr>
              <a:defRPr/>
            </a:lvl1pPr>
          </a:lstStyle>
          <a:p>
            <a:pPr>
              <a:defRPr/>
            </a:pPr>
            <a:endParaRPr lang="ru-RU"/>
          </a:p>
        </p:txBody>
      </p:sp>
      <p:sp>
        <p:nvSpPr>
          <p:cNvPr id="10" name="Slide Number Placeholder 5"/>
          <p:cNvSpPr>
            <a:spLocks noGrp="1"/>
          </p:cNvSpPr>
          <p:nvPr>
            <p:ph type="sldNum" sz="quarter" idx="12"/>
          </p:nvPr>
        </p:nvSpPr>
        <p:spPr/>
        <p:txBody>
          <a:bodyPr/>
          <a:lstStyle>
            <a:lvl1pPr>
              <a:defRPr/>
            </a:lvl1pPr>
          </a:lstStyle>
          <a:p>
            <a:pPr>
              <a:defRPr/>
            </a:pPr>
            <a:fld id="{A891D0C9-E569-4258-84F2-13F2DEBEBE5D}" type="slidenum">
              <a:rPr lang="ru-RU"/>
              <a:pPr>
                <a:defRPr/>
              </a:pPr>
              <a:t>‹#›</a:t>
            </a:fld>
            <a:endParaRPr lang="ru-RU"/>
          </a:p>
        </p:txBody>
      </p:sp>
    </p:spTree>
    <p:extLst>
      <p:ext uri="{BB962C8B-B14F-4D97-AF65-F5344CB8AC3E}">
        <p14:creationId xmlns:p14="http://schemas.microsoft.com/office/powerpoint/2010/main" val="21539435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548639"/>
            <a:ext cx="3346704" cy="260604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548640"/>
            <a:ext cx="3346704" cy="260604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Date Placeholder 3"/>
          <p:cNvSpPr>
            <a:spLocks noGrp="1"/>
          </p:cNvSpPr>
          <p:nvPr>
            <p:ph type="dt" sz="half" idx="15"/>
          </p:nvPr>
        </p:nvSpPr>
        <p:spPr/>
        <p:txBody>
          <a:bodyPr/>
          <a:lstStyle>
            <a:lvl1pPr>
              <a:defRPr/>
            </a:lvl1pPr>
          </a:lstStyle>
          <a:p>
            <a:pPr>
              <a:defRPr/>
            </a:pPr>
            <a:endParaRPr lang="ru-RU"/>
          </a:p>
        </p:txBody>
      </p:sp>
      <p:sp>
        <p:nvSpPr>
          <p:cNvPr id="6" name="Footer Placeholder 4"/>
          <p:cNvSpPr>
            <a:spLocks noGrp="1"/>
          </p:cNvSpPr>
          <p:nvPr>
            <p:ph type="ftr" sz="quarter" idx="16"/>
          </p:nvPr>
        </p:nvSpPr>
        <p:spPr/>
        <p:txBody>
          <a:bodyPr/>
          <a:lstStyle>
            <a:lvl1pPr>
              <a:defRPr/>
            </a:lvl1pPr>
          </a:lstStyle>
          <a:p>
            <a:pPr>
              <a:defRPr/>
            </a:pPr>
            <a:endParaRPr lang="ru-RU"/>
          </a:p>
        </p:txBody>
      </p:sp>
      <p:sp>
        <p:nvSpPr>
          <p:cNvPr id="7" name="Slide Number Placeholder 5"/>
          <p:cNvSpPr>
            <a:spLocks noGrp="1"/>
          </p:cNvSpPr>
          <p:nvPr>
            <p:ph type="sldNum" sz="quarter" idx="17"/>
          </p:nvPr>
        </p:nvSpPr>
        <p:spPr/>
        <p:txBody>
          <a:bodyPr/>
          <a:lstStyle>
            <a:lvl1pPr>
              <a:defRPr/>
            </a:lvl1pPr>
          </a:lstStyle>
          <a:p>
            <a:pPr>
              <a:defRPr/>
            </a:pPr>
            <a:fld id="{24B44039-F944-4F1A-B39B-5D400EA9CFF3}" type="slidenum">
              <a:rPr lang="ru-RU"/>
              <a:pPr>
                <a:defRPr/>
              </a:pPr>
              <a:t>‹#›</a:t>
            </a:fld>
            <a:endParaRPr lang="ru-RU"/>
          </a:p>
        </p:txBody>
      </p:sp>
    </p:spTree>
    <p:extLst>
      <p:ext uri="{BB962C8B-B14F-4D97-AF65-F5344CB8AC3E}">
        <p14:creationId xmlns:p14="http://schemas.microsoft.com/office/powerpoint/2010/main" val="40669303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548640"/>
            <a:ext cx="3346704" cy="47982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050245"/>
            <a:ext cx="3346704" cy="20574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548640"/>
            <a:ext cx="3346704" cy="47982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1049274"/>
            <a:ext cx="3346704" cy="20574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0" name="Title 9"/>
          <p:cNvSpPr>
            <a:spLocks noGrp="1"/>
          </p:cNvSpPr>
          <p:nvPr>
            <p:ph type="title"/>
          </p:nvPr>
        </p:nvSpPr>
        <p:spPr/>
        <p:txBody>
          <a:bodyPr/>
          <a:lstStyle/>
          <a:p>
            <a:r>
              <a:rPr lang="ru-RU" smtClean="0"/>
              <a:t>Образец заголовка</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p>
        </p:txBody>
      </p:sp>
      <p:sp>
        <p:nvSpPr>
          <p:cNvPr id="8" name="Footer Placeholder 4"/>
          <p:cNvSpPr>
            <a:spLocks noGrp="1"/>
          </p:cNvSpPr>
          <p:nvPr>
            <p:ph type="ftr" sz="quarter" idx="11"/>
          </p:nvPr>
        </p:nvSpPr>
        <p:spPr/>
        <p:txBody>
          <a:bodyPr/>
          <a:lstStyle>
            <a:lvl1pPr>
              <a:defRPr/>
            </a:lvl1pPr>
          </a:lstStyle>
          <a:p>
            <a:pPr>
              <a:defRPr/>
            </a:pPr>
            <a:endParaRPr lang="ru-RU"/>
          </a:p>
        </p:txBody>
      </p:sp>
      <p:sp>
        <p:nvSpPr>
          <p:cNvPr id="9" name="Slide Number Placeholder 5"/>
          <p:cNvSpPr>
            <a:spLocks noGrp="1"/>
          </p:cNvSpPr>
          <p:nvPr>
            <p:ph type="sldNum" sz="quarter" idx="12"/>
          </p:nvPr>
        </p:nvSpPr>
        <p:spPr/>
        <p:txBody>
          <a:bodyPr/>
          <a:lstStyle>
            <a:lvl1pPr>
              <a:defRPr/>
            </a:lvl1pPr>
          </a:lstStyle>
          <a:p>
            <a:pPr>
              <a:defRPr/>
            </a:pPr>
            <a:fld id="{0840D940-C34A-40AE-9B66-B94DC5C52912}" type="slidenum">
              <a:rPr lang="ru-RU"/>
              <a:pPr>
                <a:defRPr/>
              </a:pPr>
              <a:t>‹#›</a:t>
            </a:fld>
            <a:endParaRPr lang="ru-RU"/>
          </a:p>
        </p:txBody>
      </p:sp>
    </p:spTree>
    <p:extLst>
      <p:ext uri="{BB962C8B-B14F-4D97-AF65-F5344CB8AC3E}">
        <p14:creationId xmlns:p14="http://schemas.microsoft.com/office/powerpoint/2010/main" val="33019090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p>
        </p:txBody>
      </p:sp>
      <p:sp>
        <p:nvSpPr>
          <p:cNvPr id="4" name="Footer Placeholder 4"/>
          <p:cNvSpPr>
            <a:spLocks noGrp="1"/>
          </p:cNvSpPr>
          <p:nvPr>
            <p:ph type="ftr" sz="quarter" idx="11"/>
          </p:nvPr>
        </p:nvSpPr>
        <p:spPr/>
        <p:txBody>
          <a:bodyPr/>
          <a:lstStyle>
            <a:lvl1pPr>
              <a:defRPr/>
            </a:lvl1pPr>
          </a:lstStyle>
          <a:p>
            <a:pPr>
              <a:defRPr/>
            </a:pPr>
            <a:endParaRPr lang="ru-RU"/>
          </a:p>
        </p:txBody>
      </p:sp>
      <p:sp>
        <p:nvSpPr>
          <p:cNvPr id="5" name="Slide Number Placeholder 5"/>
          <p:cNvSpPr>
            <a:spLocks noGrp="1"/>
          </p:cNvSpPr>
          <p:nvPr>
            <p:ph type="sldNum" sz="quarter" idx="12"/>
          </p:nvPr>
        </p:nvSpPr>
        <p:spPr/>
        <p:txBody>
          <a:bodyPr/>
          <a:lstStyle>
            <a:lvl1pPr>
              <a:defRPr/>
            </a:lvl1pPr>
          </a:lstStyle>
          <a:p>
            <a:pPr>
              <a:defRPr/>
            </a:pPr>
            <a:fld id="{B23DA6FF-E32B-443D-B26F-92FDE1888173}" type="slidenum">
              <a:rPr lang="ru-RU"/>
              <a:pPr>
                <a:defRPr/>
              </a:pPr>
              <a:t>‹#›</a:t>
            </a:fld>
            <a:endParaRPr lang="ru-RU"/>
          </a:p>
        </p:txBody>
      </p:sp>
    </p:spTree>
    <p:extLst>
      <p:ext uri="{BB962C8B-B14F-4D97-AF65-F5344CB8AC3E}">
        <p14:creationId xmlns:p14="http://schemas.microsoft.com/office/powerpoint/2010/main" val="2535016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p>
        </p:txBody>
      </p:sp>
      <p:sp>
        <p:nvSpPr>
          <p:cNvPr id="3" name="Footer Placeholder 4"/>
          <p:cNvSpPr>
            <a:spLocks noGrp="1"/>
          </p:cNvSpPr>
          <p:nvPr>
            <p:ph type="ftr" sz="quarter" idx="11"/>
          </p:nvPr>
        </p:nvSpPr>
        <p:spPr/>
        <p:txBody>
          <a:bodyPr/>
          <a:lstStyle>
            <a:lvl1pPr>
              <a:defRPr/>
            </a:lvl1pPr>
          </a:lstStyle>
          <a:p>
            <a:pPr>
              <a:defRPr/>
            </a:pPr>
            <a:endParaRPr lang="ru-RU"/>
          </a:p>
        </p:txBody>
      </p:sp>
      <p:sp>
        <p:nvSpPr>
          <p:cNvPr id="4" name="Slide Number Placeholder 5"/>
          <p:cNvSpPr>
            <a:spLocks noGrp="1"/>
          </p:cNvSpPr>
          <p:nvPr>
            <p:ph type="sldNum" sz="quarter" idx="12"/>
          </p:nvPr>
        </p:nvSpPr>
        <p:spPr/>
        <p:txBody>
          <a:bodyPr/>
          <a:lstStyle>
            <a:lvl1pPr>
              <a:defRPr/>
            </a:lvl1pPr>
          </a:lstStyle>
          <a:p>
            <a:pPr>
              <a:defRPr/>
            </a:pPr>
            <a:fld id="{B6D54C6F-D1A9-4266-AE44-9590DBD2C44F}" type="slidenum">
              <a:rPr lang="ru-RU"/>
              <a:pPr>
                <a:defRPr/>
              </a:pPr>
              <a:t>‹#›</a:t>
            </a:fld>
            <a:endParaRPr lang="ru-RU"/>
          </a:p>
        </p:txBody>
      </p:sp>
    </p:spTree>
    <p:extLst>
      <p:ext uri="{BB962C8B-B14F-4D97-AF65-F5344CB8AC3E}">
        <p14:creationId xmlns:p14="http://schemas.microsoft.com/office/powerpoint/2010/main" val="4995318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6" y="1657350"/>
            <a:ext cx="3636085" cy="943870"/>
          </a:xfrm>
          <a:effectLst/>
        </p:spPr>
        <p:txBody>
          <a:bodyPr anchor="b"/>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6" y="548640"/>
            <a:ext cx="4017085" cy="3671048"/>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2623351"/>
            <a:ext cx="3388660" cy="160463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59E1FD8A-5259-4E30-B39B-41A94B42ACAD}" type="slidenum">
              <a:rPr lang="ru-RU"/>
              <a:pPr>
                <a:defRPr/>
              </a:pPr>
              <a:t>‹#›</a:t>
            </a:fld>
            <a:endParaRPr lang="ru-RU"/>
          </a:p>
        </p:txBody>
      </p:sp>
    </p:spTree>
    <p:extLst>
      <p:ext uri="{BB962C8B-B14F-4D97-AF65-F5344CB8AC3E}">
        <p14:creationId xmlns:p14="http://schemas.microsoft.com/office/powerpoint/2010/main" val="24942644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Rectangle 7"/>
          <p:cNvSpPr/>
          <p:nvPr/>
        </p:nvSpPr>
        <p:spPr>
          <a:xfrm>
            <a:off x="0" y="2900190"/>
            <a:ext cx="9144000" cy="224331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6" name="Rectangle 8"/>
          <p:cNvSpPr/>
          <p:nvPr/>
        </p:nvSpPr>
        <p:spPr>
          <a:xfrm>
            <a:off x="0" y="0"/>
            <a:ext cx="9144000" cy="290019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dirty="0"/>
          </a:p>
        </p:txBody>
      </p:sp>
      <p:sp>
        <p:nvSpPr>
          <p:cNvPr id="7" name="Rectangle 9"/>
          <p:cNvSpPr/>
          <p:nvPr/>
        </p:nvSpPr>
        <p:spPr>
          <a:xfrm>
            <a:off x="0" y="1989138"/>
            <a:ext cx="9144000" cy="17145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8" name="Oval 10"/>
          <p:cNvSpPr/>
          <p:nvPr/>
        </p:nvSpPr>
        <p:spPr>
          <a:xfrm>
            <a:off x="0" y="1200150"/>
            <a:ext cx="9144000" cy="382905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3" name="Picture Placeholder 2"/>
          <p:cNvSpPr>
            <a:spLocks noGrp="1"/>
          </p:cNvSpPr>
          <p:nvPr>
            <p:ph type="pic" idx="1"/>
          </p:nvPr>
        </p:nvSpPr>
        <p:spPr>
          <a:xfrm>
            <a:off x="4475175" y="857250"/>
            <a:ext cx="4114800" cy="2345855"/>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rtlCol="0">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877887" y="757865"/>
            <a:ext cx="3694114" cy="1622265"/>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 name="Title 1"/>
          <p:cNvSpPr>
            <a:spLocks noGrp="1"/>
          </p:cNvSpPr>
          <p:nvPr>
            <p:ph type="title"/>
          </p:nvPr>
        </p:nvSpPr>
        <p:spPr>
          <a:xfrm>
            <a:off x="727268" y="3348316"/>
            <a:ext cx="6383538" cy="857250"/>
          </a:xfrm>
        </p:spPr>
        <p:txBody>
          <a:bodyPr anchor="b"/>
          <a:lstStyle>
            <a:lvl1pPr algn="l">
              <a:defRPr sz="4600" b="1"/>
            </a:lvl1pPr>
          </a:lstStyle>
          <a:p>
            <a:r>
              <a:rPr lang="ru-RU" smtClean="0"/>
              <a:t>Образец заголовка</a:t>
            </a:r>
            <a:endParaRPr lang="en-US" dirty="0"/>
          </a:p>
        </p:txBody>
      </p:sp>
      <p:sp>
        <p:nvSpPr>
          <p:cNvPr id="9" name="Date Placeholder 4"/>
          <p:cNvSpPr>
            <a:spLocks noGrp="1"/>
          </p:cNvSpPr>
          <p:nvPr>
            <p:ph type="dt" sz="half" idx="10"/>
          </p:nvPr>
        </p:nvSpPr>
        <p:spPr/>
        <p:txBody>
          <a:bodyPr/>
          <a:lstStyle>
            <a:lvl1pPr>
              <a:defRPr/>
            </a:lvl1pPr>
          </a:lstStyle>
          <a:p>
            <a:pPr>
              <a:defRPr/>
            </a:pPr>
            <a:endParaRPr lang="ru-RU"/>
          </a:p>
        </p:txBody>
      </p:sp>
      <p:sp>
        <p:nvSpPr>
          <p:cNvPr id="10" name="Footer Placeholder 5"/>
          <p:cNvSpPr>
            <a:spLocks noGrp="1"/>
          </p:cNvSpPr>
          <p:nvPr>
            <p:ph type="ftr" sz="quarter" idx="11"/>
          </p:nvPr>
        </p:nvSpPr>
        <p:spPr/>
        <p:txBody>
          <a:bodyPr/>
          <a:lstStyle>
            <a:lvl1pPr>
              <a:defRPr/>
            </a:lvl1pPr>
          </a:lstStyle>
          <a:p>
            <a:pPr>
              <a:defRPr/>
            </a:pPr>
            <a:endParaRPr lang="ru-RU"/>
          </a:p>
        </p:txBody>
      </p:sp>
      <p:sp>
        <p:nvSpPr>
          <p:cNvPr id="11" name="Slide Number Placeholder 6"/>
          <p:cNvSpPr>
            <a:spLocks noGrp="1"/>
          </p:cNvSpPr>
          <p:nvPr>
            <p:ph type="sldNum" sz="quarter" idx="12"/>
          </p:nvPr>
        </p:nvSpPr>
        <p:spPr/>
        <p:txBody>
          <a:bodyPr/>
          <a:lstStyle>
            <a:lvl1pPr>
              <a:defRPr/>
            </a:lvl1pPr>
          </a:lstStyle>
          <a:p>
            <a:pPr>
              <a:defRPr/>
            </a:pPr>
            <a:fld id="{8793F66A-DD9F-47B2-88C6-DE5511BD605B}" type="slidenum">
              <a:rPr lang="ru-RU"/>
              <a:pPr>
                <a:defRPr/>
              </a:pPr>
              <a:t>‹#›</a:t>
            </a:fld>
            <a:endParaRPr lang="ru-RU"/>
          </a:p>
        </p:txBody>
      </p:sp>
    </p:spTree>
    <p:extLst>
      <p:ext uri="{BB962C8B-B14F-4D97-AF65-F5344CB8AC3E}">
        <p14:creationId xmlns:p14="http://schemas.microsoft.com/office/powerpoint/2010/main" val="3346501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548639"/>
            <a:ext cx="6400800" cy="260604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40E6565C-E103-4B88-996B-24D45E9FEBB9}" type="slidenum">
              <a:rPr lang="ru-RU"/>
              <a:pPr>
                <a:defRPr/>
              </a:pPr>
              <a:t>‹#›</a:t>
            </a:fld>
            <a:endParaRPr lang="ru-RU"/>
          </a:p>
        </p:txBody>
      </p:sp>
    </p:spTree>
    <p:extLst>
      <p:ext uri="{BB962C8B-B14F-4D97-AF65-F5344CB8AC3E}">
        <p14:creationId xmlns:p14="http://schemas.microsoft.com/office/powerpoint/2010/main" val="8737589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282388"/>
            <a:ext cx="2057400" cy="3928754"/>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4" y="548640"/>
            <a:ext cx="4829287" cy="367104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C3B60B71-8348-4695-A3A9-0439F532A33A}" type="slidenum">
              <a:rPr lang="ru-RU"/>
              <a:pPr>
                <a:defRPr/>
              </a:pPr>
              <a:t>‹#›</a:t>
            </a:fld>
            <a:endParaRPr lang="ru-RU"/>
          </a:p>
        </p:txBody>
      </p:sp>
    </p:spTree>
    <p:extLst>
      <p:ext uri="{BB962C8B-B14F-4D97-AF65-F5344CB8AC3E}">
        <p14:creationId xmlns:p14="http://schemas.microsoft.com/office/powerpoint/2010/main" val="3623977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0" y="3829050"/>
            <a:ext cx="9144000" cy="131445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8" name="Rectangle 7"/>
          <p:cNvSpPr/>
          <p:nvPr/>
        </p:nvSpPr>
        <p:spPr>
          <a:xfrm>
            <a:off x="0" y="0"/>
            <a:ext cx="9144000" cy="382905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dirty="0"/>
          </a:p>
        </p:txBody>
      </p:sp>
      <p:sp>
        <p:nvSpPr>
          <p:cNvPr id="9" name="Rectangle 8"/>
          <p:cNvSpPr/>
          <p:nvPr/>
        </p:nvSpPr>
        <p:spPr>
          <a:xfrm>
            <a:off x="0" y="2825750"/>
            <a:ext cx="9144000" cy="17145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10" name="Oval 9"/>
          <p:cNvSpPr/>
          <p:nvPr/>
        </p:nvSpPr>
        <p:spPr>
          <a:xfrm>
            <a:off x="0" y="1200150"/>
            <a:ext cx="9144000" cy="382905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2" name="Title Placeholder 1"/>
          <p:cNvSpPr>
            <a:spLocks noGrp="1"/>
          </p:cNvSpPr>
          <p:nvPr>
            <p:ph type="title"/>
          </p:nvPr>
        </p:nvSpPr>
        <p:spPr>
          <a:xfrm>
            <a:off x="1793875" y="3279775"/>
            <a:ext cx="6511925" cy="85725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1037" name="Text Placeholder 2"/>
          <p:cNvSpPr>
            <a:spLocks noGrp="1"/>
          </p:cNvSpPr>
          <p:nvPr>
            <p:ph type="body" idx="1"/>
          </p:nvPr>
        </p:nvSpPr>
        <p:spPr bwMode="auto">
          <a:xfrm>
            <a:off x="1143000" y="549275"/>
            <a:ext cx="6400800" cy="260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4" name="Date Placeholder 3"/>
          <p:cNvSpPr>
            <a:spLocks noGrp="1"/>
          </p:cNvSpPr>
          <p:nvPr>
            <p:ph type="dt" sz="half" idx="2"/>
          </p:nvPr>
        </p:nvSpPr>
        <p:spPr>
          <a:xfrm>
            <a:off x="6172200" y="4629150"/>
            <a:ext cx="2514600" cy="274638"/>
          </a:xfrm>
          <a:prstGeom prst="rect">
            <a:avLst/>
          </a:prstGeom>
        </p:spPr>
        <p:txBody>
          <a:bodyPr vert="horz" lIns="91440" tIns="45720" rIns="91440" bIns="45720" rtlCol="0" anchor="ctr"/>
          <a:lstStyle>
            <a:lvl1pPr algn="r" eaLnBrk="0" hangingPunct="0">
              <a:defRPr sz="1100" b="1">
                <a:solidFill>
                  <a:schemeClr val="tx1">
                    <a:lumMod val="50000"/>
                    <a:lumOff val="50000"/>
                  </a:schemeClr>
                </a:solidFill>
                <a:cs typeface="+mn-cs"/>
              </a:defRPr>
            </a:lvl1pPr>
          </a:lstStyle>
          <a:p>
            <a:pPr>
              <a:defRPr/>
            </a:pPr>
            <a:endParaRPr lang="ru-RU"/>
          </a:p>
        </p:txBody>
      </p:sp>
      <p:sp>
        <p:nvSpPr>
          <p:cNvPr id="5" name="Footer Placeholder 4"/>
          <p:cNvSpPr>
            <a:spLocks noGrp="1"/>
          </p:cNvSpPr>
          <p:nvPr>
            <p:ph type="ftr" sz="quarter" idx="3"/>
          </p:nvPr>
        </p:nvSpPr>
        <p:spPr>
          <a:xfrm>
            <a:off x="457200" y="4629150"/>
            <a:ext cx="3352800" cy="274638"/>
          </a:xfrm>
          <a:prstGeom prst="rect">
            <a:avLst/>
          </a:prstGeom>
        </p:spPr>
        <p:txBody>
          <a:bodyPr vert="horz" lIns="91440" tIns="45720" rIns="91440" bIns="45720" rtlCol="0" anchor="ctr"/>
          <a:lstStyle>
            <a:lvl1pPr algn="l" eaLnBrk="0" hangingPunct="0">
              <a:defRPr sz="1100" b="1">
                <a:solidFill>
                  <a:schemeClr val="tx1">
                    <a:lumMod val="50000"/>
                    <a:lumOff val="50000"/>
                  </a:schemeClr>
                </a:solidFill>
                <a:cs typeface="+mn-cs"/>
              </a:defRPr>
            </a:lvl1pPr>
          </a:lstStyle>
          <a:p>
            <a:pPr>
              <a:defRPr/>
            </a:pPr>
            <a:endParaRPr lang="ru-RU"/>
          </a:p>
        </p:txBody>
      </p:sp>
      <p:sp>
        <p:nvSpPr>
          <p:cNvPr id="6" name="Slide Number Placeholder 5"/>
          <p:cNvSpPr>
            <a:spLocks noGrp="1"/>
          </p:cNvSpPr>
          <p:nvPr>
            <p:ph type="sldNum" sz="quarter" idx="4"/>
          </p:nvPr>
        </p:nvSpPr>
        <p:spPr>
          <a:xfrm>
            <a:off x="3810000" y="4629150"/>
            <a:ext cx="1828800" cy="274638"/>
          </a:xfrm>
          <a:prstGeom prst="rect">
            <a:avLst/>
          </a:prstGeom>
        </p:spPr>
        <p:txBody>
          <a:bodyPr vert="horz" lIns="91440" tIns="45720" rIns="91440" bIns="45720" rtlCol="0" anchor="ctr"/>
          <a:lstStyle>
            <a:lvl1pPr algn="ctr" eaLnBrk="0" hangingPunct="0">
              <a:defRPr sz="1200" b="1">
                <a:solidFill>
                  <a:schemeClr val="tx1">
                    <a:lumMod val="50000"/>
                    <a:lumOff val="50000"/>
                  </a:schemeClr>
                </a:solidFill>
                <a:cs typeface="+mn-cs"/>
              </a:defRPr>
            </a:lvl1pPr>
          </a:lstStyle>
          <a:p>
            <a:pPr>
              <a:defRPr/>
            </a:pPr>
            <a:fld id="{FC306470-7AB5-4BC3-9631-18017F2F274C}"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79" r:id="rId1"/>
    <p:sldLayoutId id="2147483771" r:id="rId2"/>
    <p:sldLayoutId id="2147483780" r:id="rId3"/>
    <p:sldLayoutId id="2147483772" r:id="rId4"/>
    <p:sldLayoutId id="2147483773" r:id="rId5"/>
    <p:sldLayoutId id="2147483774" r:id="rId6"/>
    <p:sldLayoutId id="2147483775" r:id="rId7"/>
    <p:sldLayoutId id="2147483776" r:id="rId8"/>
    <p:sldLayoutId id="2147483781" r:id="rId9"/>
    <p:sldLayoutId id="2147483777" r:id="rId10"/>
    <p:sldLayoutId id="2147483778" r:id="rId11"/>
  </p:sldLayoutIdLst>
  <p:timing>
    <p:tnLst>
      <p:par>
        <p:cTn id="1" dur="indefinite" restart="never" nodeType="tmRoot"/>
      </p:par>
    </p:tnLst>
  </p:timing>
  <p:txStyles>
    <p:titleStyle>
      <a:lvl1pPr marL="319088" indent="-319088" algn="r" rtl="0" eaLnBrk="0" fontAlgn="base" hangingPunct="0">
        <a:spcBef>
          <a:spcPct val="0"/>
        </a:spcBef>
        <a:spcAft>
          <a:spcPct val="0"/>
        </a:spcAft>
        <a:buClr>
          <a:srgbClr val="C3260C"/>
        </a:buClr>
        <a:buSzPct val="128000"/>
        <a:buFont typeface="Georgia" pitchFamily="18" charset="0"/>
        <a:buChar char="*"/>
        <a:defRPr sz="4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319088" indent="-319088" algn="r" rtl="0" eaLnBrk="0" fontAlgn="base" hangingPunct="0">
        <a:spcBef>
          <a:spcPct val="0"/>
        </a:spcBef>
        <a:spcAft>
          <a:spcPct val="0"/>
        </a:spcAft>
        <a:buClr>
          <a:srgbClr val="C3260C"/>
        </a:buClr>
        <a:buSzPct val="128000"/>
        <a:buFont typeface="Georgia" pitchFamily="18" charset="0"/>
        <a:buChar char="*"/>
        <a:defRPr sz="4600" b="1">
          <a:solidFill>
            <a:schemeClr val="tx1"/>
          </a:solidFill>
          <a:latin typeface="Lucida Sans" pitchFamily="34" charset="0"/>
        </a:defRPr>
      </a:lvl2pPr>
      <a:lvl3pPr marL="319088" indent="-319088" algn="r" rtl="0" eaLnBrk="0" fontAlgn="base" hangingPunct="0">
        <a:spcBef>
          <a:spcPct val="0"/>
        </a:spcBef>
        <a:spcAft>
          <a:spcPct val="0"/>
        </a:spcAft>
        <a:buClr>
          <a:srgbClr val="C3260C"/>
        </a:buClr>
        <a:buSzPct val="128000"/>
        <a:buFont typeface="Georgia" pitchFamily="18" charset="0"/>
        <a:buChar char="*"/>
        <a:defRPr sz="4600" b="1">
          <a:solidFill>
            <a:schemeClr val="tx1"/>
          </a:solidFill>
          <a:latin typeface="Lucida Sans" pitchFamily="34" charset="0"/>
        </a:defRPr>
      </a:lvl3pPr>
      <a:lvl4pPr marL="319088" indent="-319088" algn="r" rtl="0" eaLnBrk="0" fontAlgn="base" hangingPunct="0">
        <a:spcBef>
          <a:spcPct val="0"/>
        </a:spcBef>
        <a:spcAft>
          <a:spcPct val="0"/>
        </a:spcAft>
        <a:buClr>
          <a:srgbClr val="C3260C"/>
        </a:buClr>
        <a:buSzPct val="128000"/>
        <a:buFont typeface="Georgia" pitchFamily="18" charset="0"/>
        <a:buChar char="*"/>
        <a:defRPr sz="4600" b="1">
          <a:solidFill>
            <a:schemeClr val="tx1"/>
          </a:solidFill>
          <a:latin typeface="Lucida Sans" pitchFamily="34" charset="0"/>
        </a:defRPr>
      </a:lvl4pPr>
      <a:lvl5pPr marL="319088" indent="-319088" algn="r" rtl="0" eaLnBrk="0" fontAlgn="base" hangingPunct="0">
        <a:spcBef>
          <a:spcPct val="0"/>
        </a:spcBef>
        <a:spcAft>
          <a:spcPct val="0"/>
        </a:spcAft>
        <a:buClr>
          <a:srgbClr val="C3260C"/>
        </a:buClr>
        <a:buSzPct val="128000"/>
        <a:buFont typeface="Georgia" pitchFamily="18" charset="0"/>
        <a:buChar char="*"/>
        <a:defRPr sz="4600" b="1">
          <a:solidFill>
            <a:schemeClr val="tx1"/>
          </a:solidFill>
          <a:latin typeface="Lucida San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563" algn="l" rtl="0" eaLnBrk="0" fontAlgn="base" hangingPunct="0">
        <a:spcBef>
          <a:spcPct val="20000"/>
        </a:spcBef>
        <a:spcAft>
          <a:spcPts val="300"/>
        </a:spcAft>
        <a:buClr>
          <a:srgbClr val="C3260C"/>
        </a:buClr>
        <a:buSzPct val="130000"/>
        <a:buFont typeface="Georgia" pitchFamily="18" charset="0"/>
        <a:buChar char="*"/>
        <a:defRPr sz="2200" kern="1200">
          <a:solidFill>
            <a:srgbClr val="404040"/>
          </a:solidFill>
          <a:latin typeface="+mn-lt"/>
          <a:ea typeface="+mn-ea"/>
          <a:cs typeface="+mn-cs"/>
        </a:defRPr>
      </a:lvl1pPr>
      <a:lvl2pPr marL="547688" indent="-182563" algn="l" rtl="0" eaLnBrk="0" fontAlgn="base" hangingPunct="0">
        <a:spcBef>
          <a:spcPct val="20000"/>
        </a:spcBef>
        <a:spcAft>
          <a:spcPts val="300"/>
        </a:spcAft>
        <a:buClr>
          <a:srgbClr val="C3260C"/>
        </a:buClr>
        <a:buSzPct val="130000"/>
        <a:buFont typeface="Georgia" pitchFamily="18" charset="0"/>
        <a:buChar char="*"/>
        <a:defRPr sz="2000" kern="1200">
          <a:solidFill>
            <a:srgbClr val="404040"/>
          </a:solidFill>
          <a:latin typeface="+mn-lt"/>
          <a:ea typeface="+mn-ea"/>
          <a:cs typeface="+mn-cs"/>
        </a:defRPr>
      </a:lvl2pPr>
      <a:lvl3pPr marL="822325" indent="-182563" algn="l" rtl="0" eaLnBrk="0" fontAlgn="base" hangingPunct="0">
        <a:spcBef>
          <a:spcPct val="20000"/>
        </a:spcBef>
        <a:spcAft>
          <a:spcPts val="300"/>
        </a:spcAft>
        <a:buClr>
          <a:srgbClr val="C3260C"/>
        </a:buClr>
        <a:buSzPct val="130000"/>
        <a:buFont typeface="Georgia" pitchFamily="18" charset="0"/>
        <a:buChar char="*"/>
        <a:defRPr kern="1200">
          <a:solidFill>
            <a:srgbClr val="404040"/>
          </a:solidFill>
          <a:latin typeface="+mn-lt"/>
          <a:ea typeface="+mn-ea"/>
          <a:cs typeface="+mn-cs"/>
        </a:defRPr>
      </a:lvl3pPr>
      <a:lvl4pPr marL="1096963" indent="-182563" algn="l" rtl="0" eaLnBrk="0" fontAlgn="base" hangingPunct="0">
        <a:spcBef>
          <a:spcPct val="20000"/>
        </a:spcBef>
        <a:spcAft>
          <a:spcPts val="300"/>
        </a:spcAft>
        <a:buClr>
          <a:srgbClr val="C3260C"/>
        </a:buClr>
        <a:buSzPct val="130000"/>
        <a:buFont typeface="Georgia" pitchFamily="18" charset="0"/>
        <a:buChar char="*"/>
        <a:defRPr sz="1600" kern="1200">
          <a:solidFill>
            <a:srgbClr val="404040"/>
          </a:solidFill>
          <a:latin typeface="+mn-lt"/>
          <a:ea typeface="+mn-ea"/>
          <a:cs typeface="+mn-cs"/>
        </a:defRPr>
      </a:lvl4pPr>
      <a:lvl5pPr marL="1389063" indent="-182563" algn="l" rtl="0" eaLnBrk="0" fontAlgn="base" hangingPunct="0">
        <a:spcBef>
          <a:spcPct val="20000"/>
        </a:spcBef>
        <a:spcAft>
          <a:spcPts val="300"/>
        </a:spcAft>
        <a:buClr>
          <a:srgbClr val="C3260C"/>
        </a:buClr>
        <a:buSzPct val="130000"/>
        <a:buFont typeface="Georgia" pitchFamily="18" charset="0"/>
        <a:buChar char="*"/>
        <a:defRPr sz="1400" kern="1200">
          <a:solidFill>
            <a:srgbClr val="404040"/>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_rels/slide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jpeg"/><Relationship Id="rId7"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jpeg"/><Relationship Id="rId9" Type="http://schemas.openxmlformats.org/officeDocument/2006/relationships/image" Target="../media/image16.png"/></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5.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6.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notesSlide" Target="../notesSlides/notesSlide6.xml"/><Relationship Id="rId7" Type="http://schemas.openxmlformats.org/officeDocument/2006/relationships/image" Target="../media/image29.jpe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27.png"/><Relationship Id="rId5" Type="http://schemas.openxmlformats.org/officeDocument/2006/relationships/oleObject" Target="../embeddings/_____Microsoft_Excel_97-20031.xls"/><Relationship Id="rId4" Type="http://schemas.openxmlformats.org/officeDocument/2006/relationships/image" Target="../media/image28.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33.jpe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32.jpeg"/><Relationship Id="rId5" Type="http://schemas.openxmlformats.org/officeDocument/2006/relationships/image" Target="../media/image31.wmf"/><Relationship Id="rId4" Type="http://schemas.openxmlformats.org/officeDocument/2006/relationships/oleObject" Target="../embeddings/oleObject1.bin"/></Relationships>
</file>

<file path=ppt/slides/_rels/slide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37.png"/></Relationships>
</file>

<file path=ppt/slides/_rels/slide1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1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44.jpeg"/></Relationships>
</file>

<file path=ppt/slides/_rels/slide12.xml.rels><?xml version="1.0" encoding="UTF-8" standalone="yes"?>
<Relationships xmlns="http://schemas.openxmlformats.org/package/2006/relationships"><Relationship Id="rId8" Type="http://schemas.openxmlformats.org/officeDocument/2006/relationships/image" Target="../media/image50.jpeg"/><Relationship Id="rId13" Type="http://schemas.openxmlformats.org/officeDocument/2006/relationships/image" Target="../media/image55.png"/><Relationship Id="rId3" Type="http://schemas.openxmlformats.org/officeDocument/2006/relationships/image" Target="../media/image45.jpeg"/><Relationship Id="rId7" Type="http://schemas.openxmlformats.org/officeDocument/2006/relationships/image" Target="../media/image49.jpeg"/><Relationship Id="rId12" Type="http://schemas.openxmlformats.org/officeDocument/2006/relationships/image" Target="../media/image54.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48.jpeg"/><Relationship Id="rId11" Type="http://schemas.openxmlformats.org/officeDocument/2006/relationships/image" Target="../media/image53.png"/><Relationship Id="rId5" Type="http://schemas.openxmlformats.org/officeDocument/2006/relationships/image" Target="../media/image47.jpeg"/><Relationship Id="rId10" Type="http://schemas.openxmlformats.org/officeDocument/2006/relationships/image" Target="../media/image52.jpeg"/><Relationship Id="rId4" Type="http://schemas.openxmlformats.org/officeDocument/2006/relationships/image" Target="../media/image46.jpeg"/><Relationship Id="rId9" Type="http://schemas.openxmlformats.org/officeDocument/2006/relationships/image" Target="../media/image51.jpeg"/></Relationships>
</file>

<file path=ppt/slides/_rels/slide13.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56.jpeg"/><Relationship Id="rId7" Type="http://schemas.openxmlformats.org/officeDocument/2006/relationships/image" Target="../media/image60.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59.jpeg"/><Relationship Id="rId5" Type="http://schemas.openxmlformats.org/officeDocument/2006/relationships/image" Target="../media/image58.jpeg"/><Relationship Id="rId10" Type="http://schemas.openxmlformats.org/officeDocument/2006/relationships/image" Target="../media/image63.png"/><Relationship Id="rId4" Type="http://schemas.openxmlformats.org/officeDocument/2006/relationships/image" Target="../media/image57.jpeg"/><Relationship Id="rId9" Type="http://schemas.openxmlformats.org/officeDocument/2006/relationships/image" Target="../media/image62.png"/></Relationships>
</file>

<file path=ppt/slides/_rels/slide1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media/image60.jpeg"/><Relationship Id="rId7" Type="http://schemas.openxmlformats.org/officeDocument/2006/relationships/image" Target="../media/image72.png"/><Relationship Id="rId12" Type="http://schemas.openxmlformats.org/officeDocument/2006/relationships/image" Target="../media/image77.png"/><Relationship Id="rId2" Type="http://schemas.openxmlformats.org/officeDocument/2006/relationships/image" Target="../media/image68.png"/><Relationship Id="rId1" Type="http://schemas.openxmlformats.org/officeDocument/2006/relationships/slideLayout" Target="../slideLayouts/slideLayout2.xml"/><Relationship Id="rId6" Type="http://schemas.openxmlformats.org/officeDocument/2006/relationships/image" Target="../media/image71.png"/><Relationship Id="rId11" Type="http://schemas.openxmlformats.org/officeDocument/2006/relationships/image" Target="../media/image76.png"/><Relationship Id="rId5" Type="http://schemas.openxmlformats.org/officeDocument/2006/relationships/image" Target="../media/image70.png"/><Relationship Id="rId10" Type="http://schemas.openxmlformats.org/officeDocument/2006/relationships/image" Target="../media/image75.png"/><Relationship Id="rId4" Type="http://schemas.openxmlformats.org/officeDocument/2006/relationships/image" Target="../media/image69.png"/><Relationship Id="rId9" Type="http://schemas.openxmlformats.org/officeDocument/2006/relationships/image" Target="../media/image74.png"/></Relationships>
</file>

<file path=ppt/slides/_rels/slide17.xml.rels><?xml version="1.0" encoding="UTF-8" standalone="yes"?>
<Relationships xmlns="http://schemas.openxmlformats.org/package/2006/relationships"><Relationship Id="rId8" Type="http://schemas.openxmlformats.org/officeDocument/2006/relationships/image" Target="../media/image83.jpeg"/><Relationship Id="rId3" Type="http://schemas.openxmlformats.org/officeDocument/2006/relationships/image" Target="../media/image78.jpeg"/><Relationship Id="rId7" Type="http://schemas.openxmlformats.org/officeDocument/2006/relationships/image" Target="../media/image82.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81.jpeg"/><Relationship Id="rId11" Type="http://schemas.openxmlformats.org/officeDocument/2006/relationships/image" Target="../media/image86.jpeg"/><Relationship Id="rId5" Type="http://schemas.openxmlformats.org/officeDocument/2006/relationships/image" Target="../media/image80.jpeg"/><Relationship Id="rId10" Type="http://schemas.openxmlformats.org/officeDocument/2006/relationships/image" Target="../media/image85.jpeg"/><Relationship Id="rId4" Type="http://schemas.openxmlformats.org/officeDocument/2006/relationships/image" Target="../media/image79.jpeg"/><Relationship Id="rId9" Type="http://schemas.openxmlformats.org/officeDocument/2006/relationships/image" Target="../media/image84.jpeg"/></Relationships>
</file>

<file path=ppt/slides/_rels/slide18.xml.rels><?xml version="1.0" encoding="UTF-8" standalone="yes"?>
<Relationships xmlns="http://schemas.openxmlformats.org/package/2006/relationships"><Relationship Id="rId8" Type="http://schemas.openxmlformats.org/officeDocument/2006/relationships/image" Target="../media/image92.jpeg"/><Relationship Id="rId3" Type="http://schemas.openxmlformats.org/officeDocument/2006/relationships/image" Target="../media/image87.jpeg"/><Relationship Id="rId7" Type="http://schemas.openxmlformats.org/officeDocument/2006/relationships/image" Target="../media/image91.jpeg"/><Relationship Id="rId2" Type="http://schemas.openxmlformats.org/officeDocument/2006/relationships/image" Target="../media/image79.jpeg"/><Relationship Id="rId1" Type="http://schemas.openxmlformats.org/officeDocument/2006/relationships/slideLayout" Target="../slideLayouts/slideLayout2.xml"/><Relationship Id="rId6" Type="http://schemas.openxmlformats.org/officeDocument/2006/relationships/image" Target="../media/image90.jpeg"/><Relationship Id="rId5" Type="http://schemas.openxmlformats.org/officeDocument/2006/relationships/image" Target="../media/image89.jpeg"/><Relationship Id="rId10" Type="http://schemas.openxmlformats.org/officeDocument/2006/relationships/image" Target="../media/image94.jpeg"/><Relationship Id="rId4" Type="http://schemas.openxmlformats.org/officeDocument/2006/relationships/image" Target="../media/image88.jpeg"/><Relationship Id="rId9" Type="http://schemas.openxmlformats.org/officeDocument/2006/relationships/image" Target="../media/image93.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5" Type="http://schemas.openxmlformats.org/officeDocument/2006/relationships/image" Target="../media/image95.png"/><Relationship Id="rId4" Type="http://schemas.openxmlformats.org/officeDocument/2006/relationships/notesSlide" Target="../notesSlides/notesSlide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Подзаголовок 2"/>
          <p:cNvSpPr>
            <a:spLocks noGrp="1"/>
          </p:cNvSpPr>
          <p:nvPr>
            <p:ph type="subTitle" idx="1"/>
          </p:nvPr>
        </p:nvSpPr>
        <p:spPr>
          <a:xfrm>
            <a:off x="611188" y="3813175"/>
            <a:ext cx="8064500" cy="1135063"/>
          </a:xfrm>
        </p:spPr>
        <p:txBody>
          <a:bodyPr>
            <a:normAutofit lnSpcReduction="10000"/>
          </a:bodyPr>
          <a:lstStyle/>
          <a:p>
            <a:pPr eaLnBrk="1" hangingPunct="1">
              <a:defRPr/>
            </a:pPr>
            <a:r>
              <a:rPr lang="en-US" smtClean="0"/>
              <a:t>Natalia Shikhova</a:t>
            </a:r>
            <a:r>
              <a:rPr lang="en-US" b="1" smtClean="0"/>
              <a:t>, </a:t>
            </a:r>
            <a:r>
              <a:rPr lang="en-US" smtClean="0"/>
              <a:t>Andrey Patonin</a:t>
            </a:r>
            <a:endParaRPr lang="ru-RU" smtClean="0"/>
          </a:p>
          <a:p>
            <a:pPr eaLnBrk="1" hangingPunct="1">
              <a:defRPr/>
            </a:pPr>
            <a:r>
              <a:rPr lang="en-US" sz="1800" smtClean="0"/>
              <a:t>Borok Geophisycal Observatory IPE RAS, Borok, Yaroslavl Region </a:t>
            </a:r>
            <a:endParaRPr lang="ru-RU" sz="1800" smtClean="0">
              <a:latin typeface="Arial" charset="0"/>
              <a:cs typeface="Arial" charset="0"/>
            </a:endParaRPr>
          </a:p>
          <a:p>
            <a:pPr algn="r" eaLnBrk="1" hangingPunct="1">
              <a:defRPr/>
            </a:pPr>
            <a:r>
              <a:rPr lang="ru-RU" sz="1800" smtClean="0">
                <a:latin typeface="Arial" charset="0"/>
                <a:cs typeface="Arial" charset="0"/>
              </a:rPr>
              <a:t>2021</a:t>
            </a:r>
            <a:endParaRPr lang="en-US" sz="1800" smtClean="0">
              <a:latin typeface="Arial" charset="0"/>
              <a:cs typeface="Arial" charset="0"/>
            </a:endParaRPr>
          </a:p>
        </p:txBody>
      </p:sp>
      <p:sp>
        <p:nvSpPr>
          <p:cNvPr id="2" name="Заголовок 1"/>
          <p:cNvSpPr>
            <a:spLocks noGrp="1"/>
          </p:cNvSpPr>
          <p:nvPr>
            <p:ph type="ctrTitle"/>
          </p:nvPr>
        </p:nvSpPr>
        <p:spPr>
          <a:xfrm>
            <a:off x="179512" y="1383618"/>
            <a:ext cx="8132440" cy="1451316"/>
          </a:xfrm>
          <a:effectLst>
            <a:innerShdw blurRad="114300">
              <a:prstClr val="black"/>
            </a:innerShdw>
          </a:effectLst>
        </p:spPr>
        <p:txBody>
          <a:bodyPr/>
          <a:lstStyle/>
          <a:p>
            <a:pPr marL="182880" indent="0" algn="ctr" eaLnBrk="1" fontAlgn="auto" hangingPunct="1">
              <a:spcAft>
                <a:spcPts val="0"/>
              </a:spcAft>
              <a:buClr>
                <a:schemeClr val="accent6">
                  <a:lumMod val="75000"/>
                </a:schemeClr>
              </a:buClr>
              <a:buFont typeface="Georgia" pitchFamily="18" charset="0"/>
              <a:buNone/>
              <a:defRPr/>
            </a:pPr>
            <a:r>
              <a:rPr lang="en-US" sz="3200" cap="all" dirty="0"/>
              <a:t>Methods for determining focal mechanisms in laboratory experiments</a:t>
            </a:r>
            <a:r>
              <a:rPr lang="ru-RU" sz="3200" dirty="0" smtClean="0"/>
              <a:t/>
            </a:r>
            <a:br>
              <a:rPr lang="ru-RU" sz="3200" dirty="0" smtClean="0"/>
            </a:br>
            <a:endParaRPr lang="ru-RU" sz="3200" dirty="0"/>
          </a:p>
        </p:txBody>
      </p:sp>
      <p:pic>
        <p:nvPicPr>
          <p:cNvPr id="5124" name="Рисунок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9388" y="87313"/>
            <a:ext cx="1223962" cy="97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8520" y="47997"/>
            <a:ext cx="9361040" cy="1335621"/>
          </a:xfrm>
        </p:spPr>
        <p:txBody>
          <a:bodyPr/>
          <a:lstStyle/>
          <a:p>
            <a:pPr marL="0" indent="0" algn="ctr" eaLnBrk="1" fontAlgn="auto" hangingPunct="1">
              <a:spcAft>
                <a:spcPts val="0"/>
              </a:spcAft>
              <a:buClr>
                <a:schemeClr val="accent6">
                  <a:lumMod val="75000"/>
                </a:schemeClr>
              </a:buClr>
              <a:buFont typeface="Georgia" pitchFamily="18" charset="0"/>
              <a:buNone/>
              <a:defRPr/>
            </a:pPr>
            <a:r>
              <a:rPr lang="en-US" sz="2800" dirty="0"/>
              <a:t>Earthquake-spatial orientation of the main stress axes of possible motion planes</a:t>
            </a:r>
            <a:r>
              <a:rPr lang="ru-RU" sz="2400" dirty="0"/>
              <a:t/>
            </a:r>
            <a:br>
              <a:rPr lang="ru-RU" sz="2400" dirty="0"/>
            </a:br>
            <a:r>
              <a:rPr lang="ru-RU" sz="2400" dirty="0" smtClean="0"/>
              <a:t/>
            </a:r>
            <a:br>
              <a:rPr lang="ru-RU" sz="2400" dirty="0" smtClean="0"/>
            </a:br>
            <a:r>
              <a:rPr lang="ru-RU" sz="2400" dirty="0" smtClean="0"/>
              <a:t> </a:t>
            </a:r>
            <a:endParaRPr lang="ru-RU" sz="2400" dirty="0"/>
          </a:p>
        </p:txBody>
      </p:sp>
      <p:sp>
        <p:nvSpPr>
          <p:cNvPr id="6147" name="TextBox 16"/>
          <p:cNvSpPr txBox="1">
            <a:spLocks noChangeArrowheads="1"/>
          </p:cNvSpPr>
          <p:nvPr/>
        </p:nvSpPr>
        <p:spPr bwMode="auto">
          <a:xfrm>
            <a:off x="3841750" y="933450"/>
            <a:ext cx="51943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600" b="1">
                <a:solidFill>
                  <a:srgbClr val="002060"/>
                </a:solidFill>
              </a:rPr>
              <a:t>The main types of ruptures on the Earth's surface and the corresponding mechanisms of the focus</a:t>
            </a:r>
            <a:endParaRPr lang="ru-RU" sz="1600"/>
          </a:p>
        </p:txBody>
      </p:sp>
      <p:pic>
        <p:nvPicPr>
          <p:cNvPr id="6148" name="Рисунок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72375" y="2787650"/>
            <a:ext cx="1103313" cy="91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Рисунок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3971925"/>
            <a:ext cx="1035050"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Рисунок 1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292725" y="3971925"/>
            <a:ext cx="2108200"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Рисунок 19"/>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14338" y="2193925"/>
            <a:ext cx="4341812" cy="259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Рисунок 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535863" y="1500188"/>
            <a:ext cx="1139825" cy="97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3" name="TextBox 15"/>
          <p:cNvSpPr txBox="1">
            <a:spLocks noChangeArrowheads="1"/>
          </p:cNvSpPr>
          <p:nvPr/>
        </p:nvSpPr>
        <p:spPr bwMode="auto">
          <a:xfrm>
            <a:off x="107950" y="4659313"/>
            <a:ext cx="52927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en-US" sz="1400">
                <a:solidFill>
                  <a:srgbClr val="002060"/>
                </a:solidFill>
              </a:rPr>
              <a:t>Set of nine couples of equivalent dipole forces forming </a:t>
            </a:r>
          </a:p>
          <a:p>
            <a:pPr algn="ctr"/>
            <a:r>
              <a:rPr lang="en-US" sz="1400">
                <a:solidFill>
                  <a:srgbClr val="002060"/>
                </a:solidFill>
              </a:rPr>
              <a:t>the moment tensor</a:t>
            </a:r>
            <a:endParaRPr lang="ru-RU" sz="1400">
              <a:solidFill>
                <a:srgbClr val="002060"/>
              </a:solidFill>
            </a:endParaRPr>
          </a:p>
        </p:txBody>
      </p:sp>
      <p:grpSp>
        <p:nvGrpSpPr>
          <p:cNvPr id="6154" name="Группа 27"/>
          <p:cNvGrpSpPr>
            <a:grpSpLocks/>
          </p:cNvGrpSpPr>
          <p:nvPr/>
        </p:nvGrpSpPr>
        <p:grpSpPr bwMode="auto">
          <a:xfrm>
            <a:off x="5403850" y="2679700"/>
            <a:ext cx="1947863" cy="1096963"/>
            <a:chOff x="5403487" y="3717031"/>
            <a:chExt cx="1948973" cy="1462892"/>
          </a:xfrm>
        </p:grpSpPr>
        <p:pic>
          <p:nvPicPr>
            <p:cNvPr id="6167" name="Рисунок 12"/>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403487" y="3717031"/>
              <a:ext cx="1948973" cy="136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68" name="Прямоугольник 2"/>
            <p:cNvSpPr>
              <a:spLocks noChangeArrowheads="1"/>
            </p:cNvSpPr>
            <p:nvPr/>
          </p:nvSpPr>
          <p:spPr bwMode="auto">
            <a:xfrm>
              <a:off x="5780922" y="4831110"/>
              <a:ext cx="1080949" cy="3488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sz="1100"/>
                <a:t>compression</a:t>
              </a:r>
              <a:endParaRPr lang="ru-RU" sz="1100"/>
            </a:p>
          </p:txBody>
        </p:sp>
        <p:cxnSp>
          <p:nvCxnSpPr>
            <p:cNvPr id="6" name="Прямая со стрелкой 5"/>
            <p:cNvCxnSpPr/>
            <p:nvPr/>
          </p:nvCxnSpPr>
          <p:spPr>
            <a:xfrm>
              <a:off x="5525795" y="4961865"/>
              <a:ext cx="287501" cy="0"/>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2" name="Прямая со стрелкой 21"/>
            <p:cNvCxnSpPr/>
            <p:nvPr/>
          </p:nvCxnSpPr>
          <p:spPr>
            <a:xfrm flipH="1">
              <a:off x="6715509" y="4955514"/>
              <a:ext cx="292266" cy="0"/>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6155" name="Группа 28"/>
          <p:cNvGrpSpPr>
            <a:grpSpLocks/>
          </p:cNvGrpSpPr>
          <p:nvPr/>
        </p:nvGrpSpPr>
        <p:grpSpPr bwMode="auto">
          <a:xfrm>
            <a:off x="1528763" y="1058863"/>
            <a:ext cx="5594350" cy="1536700"/>
            <a:chOff x="1529376" y="1380812"/>
            <a:chExt cx="5593384" cy="2047824"/>
          </a:xfrm>
        </p:grpSpPr>
        <p:grpSp>
          <p:nvGrpSpPr>
            <p:cNvPr id="6156" name="Группа 26"/>
            <p:cNvGrpSpPr>
              <a:grpSpLocks/>
            </p:cNvGrpSpPr>
            <p:nvPr/>
          </p:nvGrpSpPr>
          <p:grpSpPr bwMode="auto">
            <a:xfrm>
              <a:off x="1529376" y="1380812"/>
              <a:ext cx="5593384" cy="2047824"/>
              <a:chOff x="1590455" y="1383159"/>
              <a:chExt cx="5593384" cy="2047824"/>
            </a:xfrm>
          </p:grpSpPr>
          <p:pic>
            <p:nvPicPr>
              <p:cNvPr id="6158" name="Рисунок 10"/>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5479819" y="1916832"/>
                <a:ext cx="1704020" cy="141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9" name="Прямоугольник 3"/>
              <p:cNvSpPr>
                <a:spLocks noChangeArrowheads="1"/>
              </p:cNvSpPr>
              <p:nvPr/>
            </p:nvSpPr>
            <p:spPr bwMode="auto">
              <a:xfrm>
                <a:off x="5948305" y="3082170"/>
                <a:ext cx="639919" cy="3488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en-US" sz="1100"/>
                  <a:t>tension</a:t>
                </a:r>
                <a:endParaRPr lang="ru-RU" sz="1100"/>
              </a:p>
            </p:txBody>
          </p:sp>
          <p:cxnSp>
            <p:nvCxnSpPr>
              <p:cNvPr id="18" name="Прямая со стрелкой 17"/>
              <p:cNvCxnSpPr/>
              <p:nvPr/>
            </p:nvCxnSpPr>
            <p:spPr>
              <a:xfrm>
                <a:off x="6629897" y="3204622"/>
                <a:ext cx="288875" cy="0"/>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 name="Прямая со стрелкой 20"/>
              <p:cNvCxnSpPr/>
              <p:nvPr/>
            </p:nvCxnSpPr>
            <p:spPr>
              <a:xfrm flipH="1">
                <a:off x="5550583" y="3204622"/>
                <a:ext cx="255544" cy="0"/>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nvGrpSpPr>
              <p:cNvPr id="6162" name="Группа 23"/>
              <p:cNvGrpSpPr>
                <a:grpSpLocks/>
              </p:cNvGrpSpPr>
              <p:nvPr/>
            </p:nvGrpSpPr>
            <p:grpSpPr bwMode="auto">
              <a:xfrm>
                <a:off x="1590455" y="1383159"/>
                <a:ext cx="1656184" cy="1634582"/>
                <a:chOff x="1590455" y="1383159"/>
                <a:chExt cx="1656184" cy="1634582"/>
              </a:xfrm>
            </p:grpSpPr>
            <p:pic>
              <p:nvPicPr>
                <p:cNvPr id="6163" name="Picture 4" descr="https://konspekta.net/lektsiiorgimg/baza3/181589427836.files/image028.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90455" y="1383159"/>
                  <a:ext cx="1656184" cy="1480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64" name="Прямоугольник 22"/>
                <p:cNvSpPr>
                  <a:spLocks noChangeArrowheads="1"/>
                </p:cNvSpPr>
                <p:nvPr/>
              </p:nvSpPr>
              <p:spPr bwMode="auto">
                <a:xfrm>
                  <a:off x="2555776" y="1938840"/>
                  <a:ext cx="504056"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sz="600"/>
                    <a:t>epicenter</a:t>
                  </a:r>
                  <a:endParaRPr lang="ru-RU" sz="600"/>
                </a:p>
              </p:txBody>
            </p:sp>
            <p:sp>
              <p:nvSpPr>
                <p:cNvPr id="6165" name="Прямоугольник 24"/>
                <p:cNvSpPr>
                  <a:spLocks noChangeArrowheads="1"/>
                </p:cNvSpPr>
                <p:nvPr/>
              </p:nvSpPr>
              <p:spPr bwMode="auto">
                <a:xfrm>
                  <a:off x="2719430" y="2283224"/>
                  <a:ext cx="392773"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sz="600"/>
                    <a:t>focus</a:t>
                  </a:r>
                  <a:endParaRPr lang="ru-RU" sz="600"/>
                </a:p>
              </p:txBody>
            </p:sp>
            <p:sp>
              <p:nvSpPr>
                <p:cNvPr id="6166" name="Прямоугольник 25"/>
                <p:cNvSpPr>
                  <a:spLocks noChangeArrowheads="1"/>
                </p:cNvSpPr>
                <p:nvPr/>
              </p:nvSpPr>
              <p:spPr bwMode="auto">
                <a:xfrm>
                  <a:off x="1953766" y="2771520"/>
                  <a:ext cx="854038" cy="2462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sz="600"/>
                    <a:t>wave front </a:t>
                  </a:r>
                  <a:r>
                    <a:rPr lang="ru-RU" sz="600"/>
                    <a:t>    </a:t>
                  </a:r>
                  <a:r>
                    <a:rPr lang="en-US" sz="600"/>
                    <a:t>fault</a:t>
                  </a:r>
                  <a:endParaRPr lang="ru-RU" sz="600"/>
                </a:p>
              </p:txBody>
            </p:sp>
          </p:grpSp>
        </p:grpSp>
        <p:sp>
          <p:nvSpPr>
            <p:cNvPr id="15" name="Прямоугольник 14"/>
            <p:cNvSpPr/>
            <p:nvPr/>
          </p:nvSpPr>
          <p:spPr>
            <a:xfrm>
              <a:off x="6408508" y="1922385"/>
              <a:ext cx="714252" cy="35963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ru-RU"/>
            </a:p>
          </p:txBody>
        </p:sp>
      </p:gr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67544" y="123478"/>
            <a:ext cx="8136904" cy="751830"/>
          </a:xfrm>
        </p:spPr>
        <p:txBody>
          <a:bodyPr/>
          <a:lstStyle/>
          <a:p>
            <a:pPr marL="0" indent="0" eaLnBrk="1" fontAlgn="auto" hangingPunct="1">
              <a:spcAft>
                <a:spcPts val="0"/>
              </a:spcAft>
              <a:buClr>
                <a:schemeClr val="accent6">
                  <a:lumMod val="75000"/>
                </a:schemeClr>
              </a:buClr>
              <a:buFont typeface="Georgia" pitchFamily="18" charset="0"/>
              <a:buNone/>
              <a:defRPr/>
            </a:pPr>
            <a:r>
              <a:rPr lang="en-US" sz="3600" dirty="0"/>
              <a:t>Moment Tensor Decomposition</a:t>
            </a:r>
            <a:endParaRPr lang="ru-RU" sz="3600" dirty="0"/>
          </a:p>
        </p:txBody>
      </p:sp>
      <p:pic>
        <p:nvPicPr>
          <p:cNvPr id="7171" name="Объект 3"/>
          <p:cNvPicPr>
            <a:picLocks noGrp="1" noChangeAspect="1"/>
          </p:cNvPicPr>
          <p:nvPr>
            <p:ph sz="quarter" idx="13"/>
          </p:nvPr>
        </p:nvPicPr>
        <p:blipFill>
          <a:blip r:embed="rId3">
            <a:extLst>
              <a:ext uri="{28A0092B-C50C-407E-A947-70E740481C1C}">
                <a14:useLocalDpi xmlns:a14="http://schemas.microsoft.com/office/drawing/2010/main" val="0"/>
              </a:ext>
            </a:extLst>
          </a:blip>
          <a:srcRect/>
          <a:stretch>
            <a:fillRect/>
          </a:stretch>
        </p:blipFill>
        <p:spPr>
          <a:xfrm>
            <a:off x="971550" y="1112838"/>
            <a:ext cx="1497013" cy="1314450"/>
          </a:xfrm>
        </p:spPr>
      </p:pic>
      <p:pic>
        <p:nvPicPr>
          <p:cNvPr id="7172" name="Рисунок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330575" y="915988"/>
            <a:ext cx="5005388"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a:spLocks noRot="1" noChangeAspect="1" noMove="1" noResize="1" noEditPoints="1" noAdjustHandles="1" noChangeArrowheads="1" noChangeShapeType="1" noTextEdit="1"/>
          </p:cNvSpPr>
          <p:nvPr/>
        </p:nvSpPr>
        <p:spPr>
          <a:xfrm>
            <a:off x="3491842" y="2211710"/>
            <a:ext cx="1800685" cy="743537"/>
          </a:xfrm>
          <a:prstGeom prst="rect">
            <a:avLst/>
          </a:prstGeom>
          <a:blipFill rotWithShape="1">
            <a:blip r:embed="rId5"/>
            <a:stretch>
              <a:fillRect/>
            </a:stretch>
          </a:blipFill>
        </p:spPr>
        <p:txBody>
          <a:bodyPr/>
          <a:lstStyle/>
          <a:p>
            <a:pPr>
              <a:defRPr/>
            </a:pPr>
            <a:r>
              <a:rPr lang="ru-RU">
                <a:noFill/>
              </a:rPr>
              <a:t> </a:t>
            </a:r>
          </a:p>
        </p:txBody>
      </p:sp>
      <p:sp>
        <p:nvSpPr>
          <p:cNvPr id="9" name="TextBox 8"/>
          <p:cNvSpPr txBox="1">
            <a:spLocks noRot="1" noChangeAspect="1" noMove="1" noResize="1" noEditPoints="1" noAdjustHandles="1" noChangeArrowheads="1" noChangeShapeType="1" noTextEdit="1"/>
          </p:cNvSpPr>
          <p:nvPr/>
        </p:nvSpPr>
        <p:spPr>
          <a:xfrm>
            <a:off x="3499068" y="3235996"/>
            <a:ext cx="1954574" cy="743537"/>
          </a:xfrm>
          <a:prstGeom prst="rect">
            <a:avLst/>
          </a:prstGeom>
          <a:blipFill rotWithShape="1">
            <a:blip r:embed="rId6"/>
            <a:stretch>
              <a:fillRect/>
            </a:stretch>
          </a:blipFill>
        </p:spPr>
        <p:txBody>
          <a:bodyPr/>
          <a:lstStyle/>
          <a:p>
            <a:pPr>
              <a:defRPr/>
            </a:pPr>
            <a:r>
              <a:rPr lang="ru-RU">
                <a:noFill/>
              </a:rPr>
              <a:t> </a:t>
            </a:r>
          </a:p>
        </p:txBody>
      </p:sp>
      <p:sp>
        <p:nvSpPr>
          <p:cNvPr id="10" name="TextBox 9"/>
          <p:cNvSpPr txBox="1">
            <a:spLocks noRot="1" noChangeAspect="1" noMove="1" noResize="1" noEditPoints="1" noAdjustHandles="1" noChangeArrowheads="1" noChangeShapeType="1" noTextEdit="1"/>
          </p:cNvSpPr>
          <p:nvPr/>
        </p:nvSpPr>
        <p:spPr>
          <a:xfrm>
            <a:off x="3469229" y="4133416"/>
            <a:ext cx="1800685" cy="743537"/>
          </a:xfrm>
          <a:prstGeom prst="rect">
            <a:avLst/>
          </a:prstGeom>
          <a:blipFill rotWithShape="1">
            <a:blip r:embed="rId7"/>
            <a:stretch>
              <a:fillRect/>
            </a:stretch>
          </a:blipFill>
        </p:spPr>
        <p:txBody>
          <a:bodyPr/>
          <a:lstStyle/>
          <a:p>
            <a:pPr>
              <a:defRPr/>
            </a:pPr>
            <a:r>
              <a:rPr lang="ru-RU">
                <a:noFill/>
              </a:rPr>
              <a:t> </a:t>
            </a:r>
          </a:p>
        </p:txBody>
      </p:sp>
      <p:sp>
        <p:nvSpPr>
          <p:cNvPr id="11" name="TextBox 10"/>
          <p:cNvSpPr txBox="1">
            <a:spLocks noRot="1" noChangeAspect="1" noMove="1" noResize="1" noEditPoints="1" noAdjustHandles="1" noChangeArrowheads="1" noChangeShapeType="1" noTextEdit="1"/>
          </p:cNvSpPr>
          <p:nvPr/>
        </p:nvSpPr>
        <p:spPr>
          <a:xfrm>
            <a:off x="6576940" y="2211710"/>
            <a:ext cx="1800685" cy="743537"/>
          </a:xfrm>
          <a:prstGeom prst="rect">
            <a:avLst/>
          </a:prstGeom>
          <a:blipFill rotWithShape="1">
            <a:blip r:embed="rId8"/>
            <a:stretch>
              <a:fillRect/>
            </a:stretch>
          </a:blipFill>
        </p:spPr>
        <p:txBody>
          <a:bodyPr/>
          <a:lstStyle/>
          <a:p>
            <a:pPr>
              <a:defRPr/>
            </a:pPr>
            <a:r>
              <a:rPr lang="ru-RU">
                <a:noFill/>
              </a:rPr>
              <a:t> </a:t>
            </a:r>
          </a:p>
        </p:txBody>
      </p:sp>
      <p:sp>
        <p:nvSpPr>
          <p:cNvPr id="12" name="TextBox 11"/>
          <p:cNvSpPr txBox="1">
            <a:spLocks noRot="1" noChangeAspect="1" noMove="1" noResize="1" noEditPoints="1" noAdjustHandles="1" noChangeArrowheads="1" noChangeShapeType="1" noTextEdit="1"/>
          </p:cNvSpPr>
          <p:nvPr/>
        </p:nvSpPr>
        <p:spPr>
          <a:xfrm>
            <a:off x="6560686" y="3238706"/>
            <a:ext cx="1954574" cy="743537"/>
          </a:xfrm>
          <a:prstGeom prst="rect">
            <a:avLst/>
          </a:prstGeom>
          <a:blipFill rotWithShape="1">
            <a:blip r:embed="rId9"/>
            <a:stretch>
              <a:fillRect/>
            </a:stretch>
          </a:blipFill>
        </p:spPr>
        <p:txBody>
          <a:bodyPr/>
          <a:lstStyle/>
          <a:p>
            <a:pPr>
              <a:defRPr/>
            </a:pPr>
            <a:r>
              <a:rPr lang="ru-RU">
                <a:noFill/>
              </a:rPr>
              <a:t> </a:t>
            </a:r>
          </a:p>
        </p:txBody>
      </p:sp>
      <p:sp>
        <p:nvSpPr>
          <p:cNvPr id="13" name="TextBox 12"/>
          <p:cNvSpPr txBox="1">
            <a:spLocks noRot="1" noChangeAspect="1" noMove="1" noResize="1" noEditPoints="1" noAdjustHandles="1" noChangeArrowheads="1" noChangeShapeType="1" noTextEdit="1"/>
          </p:cNvSpPr>
          <p:nvPr/>
        </p:nvSpPr>
        <p:spPr>
          <a:xfrm>
            <a:off x="6648948" y="4131602"/>
            <a:ext cx="1800685" cy="743537"/>
          </a:xfrm>
          <a:prstGeom prst="rect">
            <a:avLst/>
          </a:prstGeom>
          <a:blipFill rotWithShape="1">
            <a:blip r:embed="rId10"/>
            <a:stretch>
              <a:fillRect/>
            </a:stretch>
          </a:blipFill>
        </p:spPr>
        <p:txBody>
          <a:bodyPr/>
          <a:lstStyle/>
          <a:p>
            <a:pPr>
              <a:defRPr/>
            </a:pPr>
            <a:r>
              <a:rPr lang="ru-RU">
                <a:noFill/>
              </a:rPr>
              <a:t> </a:t>
            </a:r>
          </a:p>
        </p:txBody>
      </p:sp>
      <p:sp>
        <p:nvSpPr>
          <p:cNvPr id="7179" name="TextBox 13"/>
          <p:cNvSpPr txBox="1">
            <a:spLocks noChangeArrowheads="1"/>
          </p:cNvSpPr>
          <p:nvPr/>
        </p:nvSpPr>
        <p:spPr bwMode="auto">
          <a:xfrm>
            <a:off x="3995738" y="2911475"/>
            <a:ext cx="13192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400"/>
              <a:t>Slip on stretch</a:t>
            </a:r>
            <a:endParaRPr lang="ru-RU" sz="1400"/>
          </a:p>
        </p:txBody>
      </p:sp>
      <p:sp>
        <p:nvSpPr>
          <p:cNvPr id="7180" name="TextBox 14"/>
          <p:cNvSpPr txBox="1">
            <a:spLocks noChangeArrowheads="1"/>
          </p:cNvSpPr>
          <p:nvPr/>
        </p:nvSpPr>
        <p:spPr bwMode="auto">
          <a:xfrm>
            <a:off x="4067175" y="3900488"/>
            <a:ext cx="13208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400"/>
              <a:t>Slip on stretch</a:t>
            </a:r>
            <a:endParaRPr lang="ru-RU" sz="1400"/>
          </a:p>
        </p:txBody>
      </p:sp>
      <p:sp>
        <p:nvSpPr>
          <p:cNvPr id="7181" name="TextBox 15"/>
          <p:cNvSpPr txBox="1">
            <a:spLocks noChangeArrowheads="1"/>
          </p:cNvSpPr>
          <p:nvPr/>
        </p:nvSpPr>
        <p:spPr bwMode="auto">
          <a:xfrm>
            <a:off x="6218238" y="2911475"/>
            <a:ext cx="27209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400"/>
              <a:t>Thrust fault on the E-W platform</a:t>
            </a:r>
            <a:endParaRPr lang="ru-RU" sz="1400"/>
          </a:p>
        </p:txBody>
      </p:sp>
      <p:sp>
        <p:nvSpPr>
          <p:cNvPr id="7182" name="TextBox 16"/>
          <p:cNvSpPr txBox="1">
            <a:spLocks noChangeArrowheads="1"/>
          </p:cNvSpPr>
          <p:nvPr/>
        </p:nvSpPr>
        <p:spPr bwMode="auto">
          <a:xfrm>
            <a:off x="3635375" y="4859338"/>
            <a:ext cx="2681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400"/>
              <a:t>Thrust fault on the N-S platform</a:t>
            </a:r>
            <a:endParaRPr lang="ru-RU" sz="1400"/>
          </a:p>
        </p:txBody>
      </p:sp>
      <p:sp>
        <p:nvSpPr>
          <p:cNvPr id="7183" name="TextBox 17"/>
          <p:cNvSpPr txBox="1">
            <a:spLocks noChangeArrowheads="1"/>
          </p:cNvSpPr>
          <p:nvPr/>
        </p:nvSpPr>
        <p:spPr bwMode="auto">
          <a:xfrm>
            <a:off x="6438900" y="3854450"/>
            <a:ext cx="252571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400"/>
              <a:t>Thrust fault at an angle of 45º</a:t>
            </a:r>
            <a:endParaRPr lang="ru-RU" sz="1400"/>
          </a:p>
        </p:txBody>
      </p:sp>
      <p:sp>
        <p:nvSpPr>
          <p:cNvPr id="7184" name="TextBox 18"/>
          <p:cNvSpPr txBox="1">
            <a:spLocks noChangeArrowheads="1"/>
          </p:cNvSpPr>
          <p:nvPr/>
        </p:nvSpPr>
        <p:spPr bwMode="auto">
          <a:xfrm>
            <a:off x="7426325" y="4851400"/>
            <a:ext cx="9620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400"/>
              <a:t>Explosion</a:t>
            </a:r>
            <a:endParaRPr lang="ru-RU" sz="1400"/>
          </a:p>
        </p:txBody>
      </p:sp>
      <p:sp>
        <p:nvSpPr>
          <p:cNvPr id="7185" name="TextBox 19"/>
          <p:cNvSpPr txBox="1">
            <a:spLocks noChangeArrowheads="1"/>
          </p:cNvSpPr>
          <p:nvPr/>
        </p:nvSpPr>
        <p:spPr bwMode="auto">
          <a:xfrm>
            <a:off x="3132138" y="1924050"/>
            <a:ext cx="590391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600" b="1">
                <a:solidFill>
                  <a:srgbClr val="002060"/>
                </a:solidFill>
              </a:rPr>
              <a:t>Moment Tensor Decomposition   into elementary tensors</a:t>
            </a:r>
            <a:endParaRPr lang="ru-RU" sz="1600" b="1">
              <a:solidFill>
                <a:srgbClr val="002060"/>
              </a:solidFill>
            </a:endParaRPr>
          </a:p>
        </p:txBody>
      </p:sp>
      <p:sp>
        <p:nvSpPr>
          <p:cNvPr id="23" name="TextBox 22"/>
          <p:cNvSpPr txBox="1">
            <a:spLocks noRot="1" noChangeAspect="1" noMove="1" noResize="1" noEditPoints="1" noAdjustHandles="1" noChangeArrowheads="1" noChangeShapeType="1" noTextEdit="1"/>
          </p:cNvSpPr>
          <p:nvPr/>
        </p:nvSpPr>
        <p:spPr>
          <a:xfrm>
            <a:off x="179512" y="3047648"/>
            <a:ext cx="2880320" cy="903517"/>
          </a:xfrm>
          <a:prstGeom prst="rect">
            <a:avLst/>
          </a:prstGeom>
          <a:blipFill rotWithShape="1">
            <a:blip r:embed="rId11"/>
            <a:stretch>
              <a:fillRect b="-676"/>
            </a:stretch>
          </a:blipFill>
        </p:spPr>
        <p:txBody>
          <a:bodyPr/>
          <a:lstStyle/>
          <a:p>
            <a:pPr>
              <a:defRPr/>
            </a:pPr>
            <a:r>
              <a:rPr lang="ru-RU">
                <a:noFill/>
              </a:rPr>
              <a:t> </a:t>
            </a:r>
          </a:p>
        </p:txBody>
      </p:sp>
      <p:sp>
        <p:nvSpPr>
          <p:cNvPr id="2" name="Стрелка вправо 1"/>
          <p:cNvSpPr/>
          <p:nvPr/>
        </p:nvSpPr>
        <p:spPr>
          <a:xfrm>
            <a:off x="2987675" y="2787650"/>
            <a:ext cx="215900" cy="11715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ru-RU"/>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415752" y="37722"/>
            <a:ext cx="5604520" cy="589812"/>
          </a:xfrm>
        </p:spPr>
        <p:txBody>
          <a:bodyPr>
            <a:normAutofit/>
          </a:bodyPr>
          <a:lstStyle/>
          <a:p>
            <a:pPr marL="0" indent="0" eaLnBrk="1" fontAlgn="auto" hangingPunct="1">
              <a:spcAft>
                <a:spcPts val="0"/>
              </a:spcAft>
              <a:buClr>
                <a:schemeClr val="accent6">
                  <a:lumMod val="75000"/>
                </a:schemeClr>
              </a:buClr>
              <a:buFont typeface="Georgia" pitchFamily="18" charset="0"/>
              <a:buNone/>
              <a:defRPr/>
            </a:pPr>
            <a:r>
              <a:rPr lang="en-US" sz="2400" dirty="0"/>
              <a:t>Moment Tensor Decomposition</a:t>
            </a:r>
            <a:endParaRPr lang="ru-RU" sz="2400" dirty="0"/>
          </a:p>
        </p:txBody>
      </p:sp>
      <p:pic>
        <p:nvPicPr>
          <p:cNvPr id="8195" name="Picture 5"/>
          <p:cNvPicPr>
            <a:picLocks noChangeAspect="1" noChangeArrowheads="1"/>
          </p:cNvPicPr>
          <p:nvPr/>
        </p:nvPicPr>
        <p:blipFill>
          <a:blip r:embed="rId3">
            <a:extLst>
              <a:ext uri="{28A0092B-C50C-407E-A947-70E740481C1C}">
                <a14:useLocalDpi xmlns:a14="http://schemas.microsoft.com/office/drawing/2010/main" val="0"/>
              </a:ext>
            </a:extLst>
          </a:blip>
          <a:srcRect l="24228" t="5215" r="8139" b="58124"/>
          <a:stretch>
            <a:fillRect/>
          </a:stretch>
        </p:blipFill>
        <p:spPr bwMode="auto">
          <a:xfrm>
            <a:off x="395288" y="700088"/>
            <a:ext cx="3651250" cy="1309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950" y="4438650"/>
            <a:ext cx="3959225" cy="581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197" name="TextBox 7"/>
          <p:cNvSpPr txBox="1">
            <a:spLocks noChangeArrowheads="1"/>
          </p:cNvSpPr>
          <p:nvPr/>
        </p:nvSpPr>
        <p:spPr bwMode="auto">
          <a:xfrm>
            <a:off x="4067175" y="627063"/>
            <a:ext cx="4935538"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600"/>
              <a:t>To determine which type of seismic source is represented by the found moment tensor, we use the decomposition of the moment tensor into three elementary parts: isotropic (ISO), double dipole (DC), and compensated linear vector dipole (CLVD) :</a:t>
            </a:r>
            <a:endParaRPr lang="ru-RU" sz="1600"/>
          </a:p>
        </p:txBody>
      </p:sp>
      <p:pic>
        <p:nvPicPr>
          <p:cNvPr id="8198" name="Picture 5"/>
          <p:cNvPicPr>
            <a:picLocks noChangeAspect="1" noChangeArrowheads="1"/>
          </p:cNvPicPr>
          <p:nvPr/>
        </p:nvPicPr>
        <p:blipFill>
          <a:blip r:embed="rId3">
            <a:extLst>
              <a:ext uri="{28A0092B-C50C-407E-A947-70E740481C1C}">
                <a14:useLocalDpi xmlns:a14="http://schemas.microsoft.com/office/drawing/2010/main" val="0"/>
              </a:ext>
            </a:extLst>
          </a:blip>
          <a:srcRect l="19868" t="41582" r="11731" b="39554"/>
          <a:stretch>
            <a:fillRect/>
          </a:stretch>
        </p:blipFill>
        <p:spPr bwMode="auto">
          <a:xfrm>
            <a:off x="107950" y="2355850"/>
            <a:ext cx="3959225"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9" name="Picture 5"/>
          <p:cNvPicPr>
            <a:picLocks noChangeAspect="1" noChangeArrowheads="1"/>
          </p:cNvPicPr>
          <p:nvPr/>
        </p:nvPicPr>
        <p:blipFill>
          <a:blip r:embed="rId3">
            <a:extLst>
              <a:ext uri="{28A0092B-C50C-407E-A947-70E740481C1C}">
                <a14:useLocalDpi xmlns:a14="http://schemas.microsoft.com/office/drawing/2010/main" val="0"/>
              </a:ext>
            </a:extLst>
          </a:blip>
          <a:srcRect l="22208" t="62337" r="9929" b="20477"/>
          <a:stretch>
            <a:fillRect/>
          </a:stretch>
        </p:blipFill>
        <p:spPr bwMode="auto">
          <a:xfrm>
            <a:off x="250825" y="3529013"/>
            <a:ext cx="3816350"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200" name="TextBox 3"/>
          <p:cNvSpPr txBox="1">
            <a:spLocks noChangeArrowheads="1"/>
          </p:cNvSpPr>
          <p:nvPr/>
        </p:nvSpPr>
        <p:spPr bwMode="auto">
          <a:xfrm>
            <a:off x="395288" y="546100"/>
            <a:ext cx="3646487" cy="3698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a:solidFill>
                  <a:srgbClr val="000066"/>
                </a:solidFill>
              </a:rPr>
              <a:t>           equivalent forces</a:t>
            </a:r>
            <a:endParaRPr lang="ru-RU">
              <a:solidFill>
                <a:srgbClr val="000066"/>
              </a:solidFill>
            </a:endParaRPr>
          </a:p>
        </p:txBody>
      </p:sp>
      <p:sp>
        <p:nvSpPr>
          <p:cNvPr id="8201" name="TextBox 11"/>
          <p:cNvSpPr txBox="1">
            <a:spLocks noChangeArrowheads="1"/>
          </p:cNvSpPr>
          <p:nvPr/>
        </p:nvSpPr>
        <p:spPr bwMode="auto">
          <a:xfrm>
            <a:off x="647700" y="1995488"/>
            <a:ext cx="30241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a:solidFill>
                  <a:srgbClr val="000066"/>
                </a:solidFill>
              </a:rPr>
              <a:t>Source radiation patterns</a:t>
            </a:r>
            <a:endParaRPr lang="ru-RU">
              <a:solidFill>
                <a:srgbClr val="000066"/>
              </a:solidFill>
            </a:endParaRPr>
          </a:p>
        </p:txBody>
      </p:sp>
      <p:sp>
        <p:nvSpPr>
          <p:cNvPr id="8202" name="TextBox 12"/>
          <p:cNvSpPr txBox="1">
            <a:spLocks noChangeArrowheads="1"/>
          </p:cNvSpPr>
          <p:nvPr/>
        </p:nvSpPr>
        <p:spPr bwMode="auto">
          <a:xfrm>
            <a:off x="-180975" y="3201988"/>
            <a:ext cx="47640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en-US">
                <a:solidFill>
                  <a:srgbClr val="000066"/>
                </a:solidFill>
              </a:rPr>
              <a:t>Beach-ball diagrams of the mechanisms</a:t>
            </a:r>
            <a:endParaRPr lang="ru-RU">
              <a:solidFill>
                <a:srgbClr val="000066"/>
              </a:solidFill>
            </a:endParaRPr>
          </a:p>
        </p:txBody>
      </p:sp>
      <p:pic>
        <p:nvPicPr>
          <p:cNvPr id="820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92675" y="1884363"/>
            <a:ext cx="3533775" cy="471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Левая фигурная скобка 1"/>
          <p:cNvSpPr/>
          <p:nvPr/>
        </p:nvSpPr>
        <p:spPr>
          <a:xfrm rot="16200000">
            <a:off x="6480175" y="1528763"/>
            <a:ext cx="215900" cy="17272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eaLnBrk="0" hangingPunct="0">
              <a:defRPr/>
            </a:pPr>
            <a:endParaRPr lang="ru-RU"/>
          </a:p>
        </p:txBody>
      </p:sp>
      <p:sp>
        <p:nvSpPr>
          <p:cNvPr id="8205" name="Прямоугольник 4"/>
          <p:cNvSpPr>
            <a:spLocks noChangeArrowheads="1"/>
          </p:cNvSpPr>
          <p:nvPr/>
        </p:nvSpPr>
        <p:spPr bwMode="auto">
          <a:xfrm>
            <a:off x="6137275" y="2427288"/>
            <a:ext cx="8302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ru-RU" sz="1400" b="1"/>
              <a:t>non-DC</a:t>
            </a:r>
          </a:p>
        </p:txBody>
      </p:sp>
      <p:sp>
        <p:nvSpPr>
          <p:cNvPr id="8206" name="TextBox 6"/>
          <p:cNvSpPr txBox="1">
            <a:spLocks noChangeArrowheads="1"/>
          </p:cNvSpPr>
          <p:nvPr/>
        </p:nvSpPr>
        <p:spPr bwMode="auto">
          <a:xfrm>
            <a:off x="4530725" y="2716213"/>
            <a:ext cx="1193800" cy="1168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400"/>
              <a:t>volume changes in the source:</a:t>
            </a:r>
          </a:p>
          <a:p>
            <a:r>
              <a:rPr lang="en-US" sz="1400"/>
              <a:t>explosions, collapses</a:t>
            </a:r>
            <a:endParaRPr lang="ru-RU" sz="1400"/>
          </a:p>
        </p:txBody>
      </p:sp>
      <p:cxnSp>
        <p:nvCxnSpPr>
          <p:cNvPr id="15" name="Прямая со стрелкой 14"/>
          <p:cNvCxnSpPr/>
          <p:nvPr/>
        </p:nvCxnSpPr>
        <p:spPr>
          <a:xfrm flipV="1">
            <a:off x="5127625" y="2284413"/>
            <a:ext cx="771525" cy="41751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Прямая со стрелкой 17"/>
          <p:cNvCxnSpPr>
            <a:stCxn id="8209" idx="0"/>
          </p:cNvCxnSpPr>
          <p:nvPr/>
        </p:nvCxnSpPr>
        <p:spPr>
          <a:xfrm flipV="1">
            <a:off x="6929438" y="2284413"/>
            <a:ext cx="3175" cy="4318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209" name="TextBox 20"/>
          <p:cNvSpPr txBox="1">
            <a:spLocks noChangeArrowheads="1"/>
          </p:cNvSpPr>
          <p:nvPr/>
        </p:nvSpPr>
        <p:spPr bwMode="auto">
          <a:xfrm>
            <a:off x="5795963" y="2716213"/>
            <a:ext cx="2265362" cy="13843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400"/>
              <a:t>the opening of cracks with the rarefaction</a:t>
            </a:r>
          </a:p>
          <a:p>
            <a:r>
              <a:rPr lang="en-US" sz="1400"/>
              <a:t>of the environment around</a:t>
            </a:r>
            <a:r>
              <a:rPr lang="ru-RU" sz="1400"/>
              <a:t>,</a:t>
            </a:r>
            <a:endParaRPr lang="en-US" sz="1400"/>
          </a:p>
          <a:p>
            <a:r>
              <a:rPr lang="en-US" sz="1400"/>
              <a:t>anisotropy of the medium, the influence of fluids</a:t>
            </a:r>
            <a:endParaRPr lang="ru-RU" sz="1400"/>
          </a:p>
        </p:txBody>
      </p:sp>
      <p:cxnSp>
        <p:nvCxnSpPr>
          <p:cNvPr id="30" name="Прямая со стрелкой 29"/>
          <p:cNvCxnSpPr/>
          <p:nvPr/>
        </p:nvCxnSpPr>
        <p:spPr>
          <a:xfrm flipH="1" flipV="1">
            <a:off x="7956550" y="2284413"/>
            <a:ext cx="719138" cy="183515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211" name="TextBox 33"/>
          <p:cNvSpPr txBox="1">
            <a:spLocks noChangeArrowheads="1"/>
          </p:cNvSpPr>
          <p:nvPr/>
        </p:nvSpPr>
        <p:spPr bwMode="auto">
          <a:xfrm>
            <a:off x="6042025" y="4138613"/>
            <a:ext cx="3067050" cy="95408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a:r>
              <a:rPr lang="en-US" sz="1400"/>
              <a:t>double dipole</a:t>
            </a:r>
          </a:p>
          <a:p>
            <a:pPr algn="r"/>
            <a:r>
              <a:rPr lang="en-US" sz="1400"/>
              <a:t>Shear source type,</a:t>
            </a:r>
          </a:p>
          <a:p>
            <a:pPr algn="r"/>
            <a:r>
              <a:rPr lang="en-US" sz="1400"/>
              <a:t>sliding occurs on a single plane of discontinuity</a:t>
            </a:r>
            <a:endParaRPr lang="ru-RU" sz="1400"/>
          </a:p>
        </p:txBody>
      </p:sp>
      <p:sp>
        <p:nvSpPr>
          <p:cNvPr id="16" name="Овал 15"/>
          <p:cNvSpPr/>
          <p:nvPr/>
        </p:nvSpPr>
        <p:spPr>
          <a:xfrm>
            <a:off x="393700" y="884238"/>
            <a:ext cx="1009650" cy="3416300"/>
          </a:xfrm>
          <a:prstGeom prst="ellipse">
            <a:avLst/>
          </a:prstGeom>
          <a:noFill/>
          <a:ln w="952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ru-RU"/>
          </a:p>
        </p:txBody>
      </p:sp>
      <p:sp>
        <p:nvSpPr>
          <p:cNvPr id="23" name="Овал 22"/>
          <p:cNvSpPr/>
          <p:nvPr/>
        </p:nvSpPr>
        <p:spPr>
          <a:xfrm>
            <a:off x="1582738" y="884238"/>
            <a:ext cx="1009650" cy="3416300"/>
          </a:xfrm>
          <a:prstGeom prst="ellipse">
            <a:avLst/>
          </a:prstGeom>
          <a:noFill/>
          <a:ln w="952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ru-RU"/>
          </a:p>
        </p:txBody>
      </p:sp>
      <p:sp>
        <p:nvSpPr>
          <p:cNvPr id="24" name="Овал 23"/>
          <p:cNvSpPr/>
          <p:nvPr/>
        </p:nvSpPr>
        <p:spPr>
          <a:xfrm>
            <a:off x="2843213" y="852488"/>
            <a:ext cx="1011237" cy="3414712"/>
          </a:xfrm>
          <a:prstGeom prst="ellipse">
            <a:avLst/>
          </a:prstGeom>
          <a:noFill/>
          <a:ln w="952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ru-RU"/>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6512" y="33468"/>
            <a:ext cx="8795320" cy="648072"/>
          </a:xfrm>
        </p:spPr>
        <p:txBody>
          <a:bodyPr>
            <a:normAutofit/>
          </a:bodyPr>
          <a:lstStyle/>
          <a:p>
            <a:pPr marL="0" indent="0" eaLnBrk="1" fontAlgn="auto" hangingPunct="1">
              <a:spcAft>
                <a:spcPts val="0"/>
              </a:spcAft>
              <a:buClr>
                <a:schemeClr val="accent6">
                  <a:lumMod val="75000"/>
                </a:schemeClr>
              </a:buClr>
              <a:buFont typeface="Georgia" pitchFamily="18" charset="0"/>
              <a:buNone/>
              <a:defRPr/>
            </a:pPr>
            <a:r>
              <a:rPr lang="en-US" sz="2800" dirty="0"/>
              <a:t>Calculation of the seismic moment tensor</a:t>
            </a:r>
            <a:endParaRPr lang="ru-RU" sz="2800" dirty="0"/>
          </a:p>
        </p:txBody>
      </p:sp>
      <p:sp>
        <p:nvSpPr>
          <p:cNvPr id="2" name="Объект 1"/>
          <p:cNvSpPr>
            <a:spLocks noGrp="1"/>
          </p:cNvSpPr>
          <p:nvPr>
            <p:ph sz="quarter" idx="13"/>
          </p:nvPr>
        </p:nvSpPr>
        <p:spPr>
          <a:xfrm>
            <a:off x="4211638" y="614363"/>
            <a:ext cx="3017837" cy="769937"/>
          </a:xfrm>
          <a:ln w="34925">
            <a:solidFill>
              <a:schemeClr val="accent1">
                <a:shade val="50000"/>
              </a:schemeClr>
            </a:solidFill>
          </a:ln>
        </p:spPr>
        <p:txBody>
          <a:bodyPr rtlCol="0">
            <a:normAutofit fontScale="77500" lnSpcReduction="20000"/>
          </a:bodyPr>
          <a:lstStyle/>
          <a:p>
            <a:pPr marL="0" indent="0" eaLnBrk="1" fontAlgn="auto" hangingPunct="1">
              <a:buClr>
                <a:schemeClr val="accent6">
                  <a:lumMod val="75000"/>
                </a:schemeClr>
              </a:buClr>
              <a:buFont typeface="Georgia" pitchFamily="18" charset="0"/>
              <a:buNone/>
              <a:defRPr/>
            </a:pPr>
            <a:r>
              <a:rPr lang="en-US" sz="1800" dirty="0">
                <a:solidFill>
                  <a:schemeClr val="accent1">
                    <a:lumMod val="75000"/>
                  </a:schemeClr>
                </a:solidFill>
              </a:rPr>
              <a:t>Compression axis </a:t>
            </a:r>
            <a:r>
              <a:rPr lang="en-US" sz="1800" dirty="0" smtClean="0">
                <a:solidFill>
                  <a:schemeClr val="accent1">
                    <a:lumMod val="75000"/>
                  </a:schemeClr>
                </a:solidFill>
              </a:rPr>
              <a:t>     P</a:t>
            </a:r>
            <a:r>
              <a:rPr lang="ru-RU" sz="1800" dirty="0" smtClean="0">
                <a:solidFill>
                  <a:schemeClr val="accent1">
                    <a:lumMod val="75000"/>
                  </a:schemeClr>
                </a:solidFill>
              </a:rPr>
              <a:t> = </a:t>
            </a:r>
            <a:r>
              <a:rPr lang="ru-RU" sz="1800" b="1" dirty="0" smtClean="0">
                <a:solidFill>
                  <a:schemeClr val="accent1">
                    <a:lumMod val="75000"/>
                  </a:schemeClr>
                </a:solidFill>
              </a:rPr>
              <a:t>î</a:t>
            </a:r>
            <a:r>
              <a:rPr lang="ru-RU" sz="1800" b="1" baseline="30000" dirty="0" smtClean="0">
                <a:solidFill>
                  <a:schemeClr val="accent1">
                    <a:lumMod val="75000"/>
                  </a:schemeClr>
                </a:solidFill>
              </a:rPr>
              <a:t>-</a:t>
            </a:r>
            <a:r>
              <a:rPr lang="en-US" sz="1800" b="1" baseline="30000" dirty="0" smtClean="0">
                <a:solidFill>
                  <a:schemeClr val="accent1">
                    <a:lumMod val="75000"/>
                  </a:schemeClr>
                </a:solidFill>
              </a:rPr>
              <a:t>              </a:t>
            </a:r>
            <a:r>
              <a:rPr lang="en-US" sz="1800" b="1" dirty="0" smtClean="0">
                <a:solidFill>
                  <a:schemeClr val="accent1">
                    <a:lumMod val="75000"/>
                  </a:schemeClr>
                </a:solidFill>
              </a:rPr>
              <a:t>M</a:t>
            </a:r>
            <a:r>
              <a:rPr lang="en-US" sz="1800" b="1" baseline="-25000" dirty="0" smtClean="0">
                <a:solidFill>
                  <a:schemeClr val="accent1">
                    <a:lumMod val="75000"/>
                  </a:schemeClr>
                </a:solidFill>
              </a:rPr>
              <a:t>3</a:t>
            </a:r>
            <a:endParaRPr lang="ru-RU" sz="1800" baseline="-25000" dirty="0">
              <a:solidFill>
                <a:schemeClr val="accent1">
                  <a:lumMod val="75000"/>
                </a:schemeClr>
              </a:solidFill>
            </a:endParaRPr>
          </a:p>
          <a:p>
            <a:pPr marL="0" indent="0" eaLnBrk="1" fontAlgn="auto" hangingPunct="1">
              <a:buClr>
                <a:schemeClr val="accent6">
                  <a:lumMod val="75000"/>
                </a:schemeClr>
              </a:buClr>
              <a:buFont typeface="Georgia" pitchFamily="18" charset="0"/>
              <a:buNone/>
              <a:defRPr/>
            </a:pPr>
            <a:r>
              <a:rPr lang="en-US" sz="1800" dirty="0">
                <a:solidFill>
                  <a:schemeClr val="tx1"/>
                </a:solidFill>
              </a:rPr>
              <a:t>Intermediate axis </a:t>
            </a:r>
            <a:r>
              <a:rPr lang="en-US" sz="1800" dirty="0" smtClean="0">
                <a:solidFill>
                  <a:schemeClr val="tx1"/>
                </a:solidFill>
              </a:rPr>
              <a:t>      B</a:t>
            </a:r>
            <a:r>
              <a:rPr lang="ru-RU" sz="1800" dirty="0" smtClean="0">
                <a:solidFill>
                  <a:schemeClr val="tx1"/>
                </a:solidFill>
              </a:rPr>
              <a:t> =</a:t>
            </a:r>
            <a:r>
              <a:rPr lang="en-US" sz="1800" dirty="0" smtClean="0">
                <a:solidFill>
                  <a:schemeClr val="tx1"/>
                </a:solidFill>
              </a:rPr>
              <a:t> </a:t>
            </a:r>
            <a:r>
              <a:rPr lang="ru-RU" sz="1800" b="1" dirty="0" smtClean="0">
                <a:solidFill>
                  <a:schemeClr val="tx1">
                    <a:lumMod val="75000"/>
                    <a:lumOff val="25000"/>
                  </a:schemeClr>
                </a:solidFill>
              </a:rPr>
              <a:t>î</a:t>
            </a:r>
            <a:r>
              <a:rPr lang="ru-RU" sz="1800" b="1" baseline="30000" dirty="0" smtClean="0">
                <a:solidFill>
                  <a:schemeClr val="tx1">
                    <a:lumMod val="75000"/>
                    <a:lumOff val="25000"/>
                  </a:schemeClr>
                </a:solidFill>
              </a:rPr>
              <a:t>+</a:t>
            </a:r>
            <a:r>
              <a:rPr lang="en-US" sz="1800" b="1" baseline="30000" dirty="0" smtClean="0">
                <a:solidFill>
                  <a:schemeClr val="tx1">
                    <a:lumMod val="75000"/>
                    <a:lumOff val="25000"/>
                  </a:schemeClr>
                </a:solidFill>
              </a:rPr>
              <a:t> </a:t>
            </a:r>
            <a:r>
              <a:rPr lang="en-US" sz="1800" b="1" dirty="0" smtClean="0">
                <a:solidFill>
                  <a:schemeClr val="tx1">
                    <a:lumMod val="75000"/>
                    <a:lumOff val="25000"/>
                  </a:schemeClr>
                </a:solidFill>
              </a:rPr>
              <a:t>^ </a:t>
            </a:r>
            <a:r>
              <a:rPr lang="ru-RU" sz="1800" b="1" dirty="0" smtClean="0">
                <a:solidFill>
                  <a:schemeClr val="tx1">
                    <a:lumMod val="75000"/>
                    <a:lumOff val="25000"/>
                  </a:schemeClr>
                </a:solidFill>
              </a:rPr>
              <a:t>î</a:t>
            </a:r>
            <a:r>
              <a:rPr lang="ru-RU" sz="1800" b="1" baseline="30000" dirty="0" smtClean="0">
                <a:solidFill>
                  <a:schemeClr val="tx1">
                    <a:lumMod val="75000"/>
                    <a:lumOff val="25000"/>
                  </a:schemeClr>
                </a:solidFill>
              </a:rPr>
              <a:t>-</a:t>
            </a:r>
            <a:r>
              <a:rPr lang="en-US" sz="1800" b="1" baseline="30000" dirty="0" smtClean="0">
                <a:solidFill>
                  <a:schemeClr val="tx1">
                    <a:lumMod val="75000"/>
                    <a:lumOff val="25000"/>
                  </a:schemeClr>
                </a:solidFill>
              </a:rPr>
              <a:t>     </a:t>
            </a:r>
            <a:r>
              <a:rPr lang="en-US" sz="1800" b="1" dirty="0" smtClean="0">
                <a:solidFill>
                  <a:schemeClr val="tx1">
                    <a:lumMod val="75000"/>
                    <a:lumOff val="25000"/>
                  </a:schemeClr>
                </a:solidFill>
              </a:rPr>
              <a:t>M</a:t>
            </a:r>
            <a:r>
              <a:rPr lang="en-US" sz="1800" b="1" baseline="-25000" dirty="0" smtClean="0">
                <a:solidFill>
                  <a:schemeClr val="tx1">
                    <a:lumMod val="75000"/>
                    <a:lumOff val="25000"/>
                  </a:schemeClr>
                </a:solidFill>
              </a:rPr>
              <a:t>2</a:t>
            </a:r>
            <a:endParaRPr lang="ru-RU" sz="1800" baseline="-25000" dirty="0">
              <a:solidFill>
                <a:schemeClr val="tx1">
                  <a:lumMod val="75000"/>
                  <a:lumOff val="25000"/>
                </a:schemeClr>
              </a:solidFill>
            </a:endParaRPr>
          </a:p>
          <a:p>
            <a:pPr marL="0" indent="0" eaLnBrk="1" fontAlgn="auto" hangingPunct="1">
              <a:buClr>
                <a:schemeClr val="accent6">
                  <a:lumMod val="75000"/>
                </a:schemeClr>
              </a:buClr>
              <a:buFont typeface="Georgia" pitchFamily="18" charset="0"/>
              <a:buNone/>
              <a:defRPr/>
            </a:pPr>
            <a:r>
              <a:rPr lang="en-US" sz="1800" dirty="0">
                <a:solidFill>
                  <a:srgbClr val="FF0000"/>
                </a:solidFill>
              </a:rPr>
              <a:t>Extension axis </a:t>
            </a:r>
            <a:r>
              <a:rPr lang="en-US" sz="1800" dirty="0" smtClean="0">
                <a:solidFill>
                  <a:srgbClr val="FF0000"/>
                </a:solidFill>
              </a:rPr>
              <a:t>           T</a:t>
            </a:r>
            <a:r>
              <a:rPr lang="ru-RU" sz="1800" dirty="0" smtClean="0">
                <a:solidFill>
                  <a:srgbClr val="FF0000"/>
                </a:solidFill>
              </a:rPr>
              <a:t> =  </a:t>
            </a:r>
            <a:r>
              <a:rPr lang="ru-RU" sz="1800" b="1" dirty="0" smtClean="0">
                <a:solidFill>
                  <a:srgbClr val="FF0000"/>
                </a:solidFill>
              </a:rPr>
              <a:t>î</a:t>
            </a:r>
            <a:r>
              <a:rPr lang="ru-RU" sz="1800" b="1" baseline="30000" dirty="0" smtClean="0">
                <a:solidFill>
                  <a:srgbClr val="FF0000"/>
                </a:solidFill>
              </a:rPr>
              <a:t>+</a:t>
            </a:r>
            <a:r>
              <a:rPr lang="en-US" sz="1800" b="1" baseline="30000" dirty="0" smtClean="0">
                <a:solidFill>
                  <a:srgbClr val="FF0000"/>
                </a:solidFill>
              </a:rPr>
              <a:t>            </a:t>
            </a:r>
            <a:r>
              <a:rPr lang="en-US" sz="1800" b="1" dirty="0" smtClean="0">
                <a:solidFill>
                  <a:srgbClr val="FF0000"/>
                </a:solidFill>
              </a:rPr>
              <a:t>M</a:t>
            </a:r>
            <a:r>
              <a:rPr lang="en-US" sz="1800" b="1" baseline="-25000" dirty="0" smtClean="0">
                <a:solidFill>
                  <a:srgbClr val="FF0000"/>
                </a:solidFill>
              </a:rPr>
              <a:t>1</a:t>
            </a:r>
            <a:endParaRPr lang="ru-RU" sz="1800" baseline="-25000" dirty="0">
              <a:solidFill>
                <a:srgbClr val="FF0000"/>
              </a:solidFill>
            </a:endParaRPr>
          </a:p>
        </p:txBody>
      </p:sp>
      <p:pic>
        <p:nvPicPr>
          <p:cNvPr id="9220" name="Picture 2"/>
          <p:cNvPicPr>
            <a:picLocks noChangeAspect="1" noChangeArrowheads="1"/>
          </p:cNvPicPr>
          <p:nvPr/>
        </p:nvPicPr>
        <p:blipFill>
          <a:blip r:embed="rId3">
            <a:extLst>
              <a:ext uri="{28A0092B-C50C-407E-A947-70E740481C1C}">
                <a14:useLocalDpi xmlns:a14="http://schemas.microsoft.com/office/drawing/2010/main" val="0"/>
              </a:ext>
            </a:extLst>
          </a:blip>
          <a:srcRect l="11749" t="6868" r="6660"/>
          <a:stretch>
            <a:fillRect/>
          </a:stretch>
        </p:blipFill>
        <p:spPr bwMode="auto">
          <a:xfrm>
            <a:off x="827088" y="2193925"/>
            <a:ext cx="2744787" cy="1079500"/>
          </a:xfrm>
          <a:prstGeom prst="rect">
            <a:avLst/>
          </a:prstGeom>
          <a:noFill/>
          <a:ln w="317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1" name="Picture 3"/>
          <p:cNvPicPr>
            <a:picLocks noChangeAspect="1" noChangeArrowheads="1"/>
          </p:cNvPicPr>
          <p:nvPr/>
        </p:nvPicPr>
        <p:blipFill>
          <a:blip r:embed="rId4">
            <a:extLst>
              <a:ext uri="{28A0092B-C50C-407E-A947-70E740481C1C}">
                <a14:useLocalDpi xmlns:a14="http://schemas.microsoft.com/office/drawing/2010/main" val="0"/>
              </a:ext>
            </a:extLst>
          </a:blip>
          <a:srcRect b="36012"/>
          <a:stretch>
            <a:fillRect/>
          </a:stretch>
        </p:blipFill>
        <p:spPr bwMode="auto">
          <a:xfrm>
            <a:off x="900113" y="3508375"/>
            <a:ext cx="2592387" cy="850900"/>
          </a:xfrm>
          <a:prstGeom prst="rect">
            <a:avLst/>
          </a:prstGeom>
          <a:noFill/>
          <a:ln w="317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5"/>
          <a:srcRect/>
          <a:stretch>
            <a:fillRect/>
          </a:stretch>
        </p:blipFill>
        <p:spPr bwMode="auto">
          <a:xfrm>
            <a:off x="803275" y="4560888"/>
            <a:ext cx="2808288" cy="454025"/>
          </a:xfrm>
          <a:prstGeom prst="rect">
            <a:avLst/>
          </a:prstGeom>
          <a:noFill/>
          <a:ln w="31750">
            <a:solidFill>
              <a:schemeClr val="accent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extBox 16"/>
          <p:cNvSpPr txBox="1"/>
          <p:nvPr/>
        </p:nvSpPr>
        <p:spPr>
          <a:xfrm>
            <a:off x="755650" y="1611313"/>
            <a:ext cx="2879725" cy="369887"/>
          </a:xfrm>
          <a:prstGeom prst="rect">
            <a:avLst/>
          </a:prstGeom>
          <a:noFill/>
          <a:ln w="31750">
            <a:solidFill>
              <a:schemeClr val="accent1">
                <a:shade val="50000"/>
              </a:schemeClr>
            </a:solidFill>
          </a:ln>
        </p:spPr>
        <p:txBody>
          <a:bodyPr>
            <a:spAutoFit/>
          </a:bodyPr>
          <a:lstStyle/>
          <a:p>
            <a:pPr algn="ctr" eaLnBrk="0" hangingPunct="0">
              <a:defRPr/>
            </a:pPr>
            <a:r>
              <a:rPr lang="ru-RU" b="1" dirty="0">
                <a:solidFill>
                  <a:srgbClr val="000066"/>
                </a:solidFill>
                <a:cs typeface="+mn-cs"/>
              </a:rPr>
              <a:t>М </a:t>
            </a:r>
            <a:r>
              <a:rPr lang="en-US" b="1" dirty="0">
                <a:solidFill>
                  <a:srgbClr val="000066"/>
                </a:solidFill>
                <a:cs typeface="+mn-cs"/>
              </a:rPr>
              <a:t>=</a:t>
            </a:r>
            <a:r>
              <a:rPr lang="ru-RU" b="1" dirty="0">
                <a:solidFill>
                  <a:srgbClr val="000066"/>
                </a:solidFill>
                <a:cs typeface="+mn-cs"/>
              </a:rPr>
              <a:t> </a:t>
            </a:r>
            <a:r>
              <a:rPr lang="en-US" b="1" dirty="0">
                <a:solidFill>
                  <a:srgbClr val="000066"/>
                </a:solidFill>
                <a:cs typeface="+mn-cs"/>
              </a:rPr>
              <a:t>|M</a:t>
            </a:r>
            <a:r>
              <a:rPr lang="en-US" b="1" baseline="-25000" dirty="0">
                <a:solidFill>
                  <a:srgbClr val="000066"/>
                </a:solidFill>
                <a:cs typeface="+mn-cs"/>
              </a:rPr>
              <a:t>iso</a:t>
            </a:r>
            <a:r>
              <a:rPr lang="en-US" b="1" dirty="0">
                <a:solidFill>
                  <a:srgbClr val="000066"/>
                </a:solidFill>
                <a:cs typeface="+mn-cs"/>
              </a:rPr>
              <a:t>|+|</a:t>
            </a:r>
            <a:r>
              <a:rPr lang="en-US" b="1" dirty="0" err="1">
                <a:solidFill>
                  <a:srgbClr val="000066"/>
                </a:solidFill>
                <a:cs typeface="+mn-cs"/>
              </a:rPr>
              <a:t>M</a:t>
            </a:r>
            <a:r>
              <a:rPr lang="en-US" b="1" baseline="-25000" dirty="0" err="1">
                <a:solidFill>
                  <a:srgbClr val="000066"/>
                </a:solidFill>
                <a:cs typeface="+mn-cs"/>
              </a:rPr>
              <a:t>clvd</a:t>
            </a:r>
            <a:r>
              <a:rPr lang="en-US" b="1" dirty="0">
                <a:solidFill>
                  <a:srgbClr val="000066"/>
                </a:solidFill>
                <a:cs typeface="+mn-cs"/>
              </a:rPr>
              <a:t>|+</a:t>
            </a:r>
            <a:r>
              <a:rPr lang="en-US" b="1" dirty="0" err="1">
                <a:solidFill>
                  <a:srgbClr val="000066"/>
                </a:solidFill>
                <a:cs typeface="+mn-cs"/>
              </a:rPr>
              <a:t>M</a:t>
            </a:r>
            <a:r>
              <a:rPr lang="en-US" b="1" baseline="-25000" dirty="0" err="1">
                <a:solidFill>
                  <a:srgbClr val="000066"/>
                </a:solidFill>
                <a:cs typeface="+mn-cs"/>
              </a:rPr>
              <a:t>dc</a:t>
            </a:r>
            <a:r>
              <a:rPr lang="ru-RU" b="1" dirty="0">
                <a:solidFill>
                  <a:srgbClr val="000066"/>
                </a:solidFill>
                <a:cs typeface="+mn-cs"/>
              </a:rPr>
              <a:t> </a:t>
            </a:r>
          </a:p>
        </p:txBody>
      </p:sp>
      <p:sp>
        <p:nvSpPr>
          <p:cNvPr id="9" name="TextBox 8"/>
          <p:cNvSpPr txBox="1">
            <a:spLocks noRot="1" noChangeAspect="1" noMove="1" noResize="1" noEditPoints="1" noAdjustHandles="1" noChangeArrowheads="1" noChangeShapeType="1" noTextEdit="1"/>
          </p:cNvSpPr>
          <p:nvPr/>
        </p:nvSpPr>
        <p:spPr>
          <a:xfrm>
            <a:off x="694894" y="641799"/>
            <a:ext cx="2580962" cy="741421"/>
          </a:xfrm>
          <a:prstGeom prst="rect">
            <a:avLst/>
          </a:prstGeom>
          <a:blipFill rotWithShape="1">
            <a:blip r:embed="rId6"/>
            <a:stretch>
              <a:fillRect/>
            </a:stretch>
          </a:blipFill>
        </p:spPr>
        <p:txBody>
          <a:bodyPr/>
          <a:lstStyle/>
          <a:p>
            <a:pPr>
              <a:defRPr/>
            </a:pPr>
            <a:r>
              <a:rPr lang="ru-RU">
                <a:noFill/>
              </a:rPr>
              <a:t> </a:t>
            </a:r>
          </a:p>
        </p:txBody>
      </p:sp>
      <p:sp>
        <p:nvSpPr>
          <p:cNvPr id="4" name="Стрелка вправо 3"/>
          <p:cNvSpPr/>
          <p:nvPr/>
        </p:nvSpPr>
        <p:spPr>
          <a:xfrm>
            <a:off x="3419475" y="904875"/>
            <a:ext cx="476250" cy="2000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ru-RU"/>
          </a:p>
        </p:txBody>
      </p:sp>
      <p:sp>
        <p:nvSpPr>
          <p:cNvPr id="5" name="Стрелка вниз 4"/>
          <p:cNvSpPr/>
          <p:nvPr/>
        </p:nvSpPr>
        <p:spPr>
          <a:xfrm>
            <a:off x="1908175" y="1419225"/>
            <a:ext cx="431800" cy="1555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ru-RU" dirty="0"/>
          </a:p>
        </p:txBody>
      </p:sp>
      <p:sp>
        <p:nvSpPr>
          <p:cNvPr id="9227" name="TextBox 17"/>
          <p:cNvSpPr txBox="1">
            <a:spLocks noChangeArrowheads="1"/>
          </p:cNvSpPr>
          <p:nvPr/>
        </p:nvSpPr>
        <p:spPr bwMode="auto">
          <a:xfrm>
            <a:off x="4652963" y="4610100"/>
            <a:ext cx="41529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800"/>
              <a:t>J</a:t>
            </a:r>
            <a:r>
              <a:rPr lang="ru-RU" sz="800"/>
              <a:t>.</a:t>
            </a:r>
            <a:r>
              <a:rPr lang="en-US" sz="800"/>
              <a:t>A</a:t>
            </a:r>
            <a:r>
              <a:rPr lang="ru-RU" sz="800"/>
              <a:t>.</a:t>
            </a:r>
            <a:r>
              <a:rPr lang="en-US" sz="800"/>
              <a:t>Hudson</a:t>
            </a:r>
            <a:r>
              <a:rPr lang="ru-RU" sz="800"/>
              <a:t> </a:t>
            </a:r>
            <a:r>
              <a:rPr lang="en-US" sz="800"/>
              <a:t>Source Type Plot for Inversion of the Moment Tensor</a:t>
            </a:r>
            <a:r>
              <a:rPr lang="ru-RU" sz="800"/>
              <a:t> </a:t>
            </a:r>
            <a:r>
              <a:rPr lang="en-US" sz="800"/>
              <a:t>JOURNAL OF GEOPHYSICAL RESEARCH, VOL. 94, NO. B1, PAGES 765-774, JANUARY 10, 1989</a:t>
            </a:r>
            <a:endParaRPr lang="ru-RU" sz="800"/>
          </a:p>
        </p:txBody>
      </p:sp>
      <p:sp>
        <p:nvSpPr>
          <p:cNvPr id="9228" name="TextBox 19"/>
          <p:cNvSpPr txBox="1">
            <a:spLocks noChangeArrowheads="1"/>
          </p:cNvSpPr>
          <p:nvPr/>
        </p:nvSpPr>
        <p:spPr bwMode="auto">
          <a:xfrm>
            <a:off x="4160838" y="4902200"/>
            <a:ext cx="48752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a:t>V.Vavrycuk Moment tensor decompositions revisited J Seismol (2015) 19:231–252</a:t>
            </a:r>
            <a:endParaRPr lang="ru-RU" sz="1000"/>
          </a:p>
        </p:txBody>
      </p:sp>
      <p:sp>
        <p:nvSpPr>
          <p:cNvPr id="16" name="TextBox 15"/>
          <p:cNvSpPr txBox="1"/>
          <p:nvPr/>
        </p:nvSpPr>
        <p:spPr>
          <a:xfrm>
            <a:off x="7232650" y="835025"/>
            <a:ext cx="1573213" cy="339725"/>
          </a:xfrm>
          <a:prstGeom prst="rect">
            <a:avLst/>
          </a:prstGeom>
          <a:noFill/>
          <a:ln w="31750">
            <a:solidFill>
              <a:schemeClr val="accent1">
                <a:shade val="50000"/>
              </a:schemeClr>
            </a:solidFill>
          </a:ln>
        </p:spPr>
        <p:txBody>
          <a:bodyPr>
            <a:spAutoFit/>
          </a:bodyPr>
          <a:lstStyle/>
          <a:p>
            <a:pPr algn="ctr" eaLnBrk="0" hangingPunct="0">
              <a:defRPr/>
            </a:pPr>
            <a:r>
              <a:rPr lang="ru-RU" sz="1600" b="1" dirty="0">
                <a:solidFill>
                  <a:srgbClr val="000066"/>
                </a:solidFill>
                <a:cs typeface="+mn-cs"/>
              </a:rPr>
              <a:t>М</a:t>
            </a:r>
            <a:r>
              <a:rPr lang="ru-RU" sz="1600" b="1" baseline="-25000" dirty="0">
                <a:solidFill>
                  <a:srgbClr val="000066"/>
                </a:solidFill>
                <a:cs typeface="+mn-cs"/>
              </a:rPr>
              <a:t>1</a:t>
            </a:r>
            <a:r>
              <a:rPr lang="ru-RU" sz="1600" b="1" dirty="0">
                <a:solidFill>
                  <a:srgbClr val="000066"/>
                </a:solidFill>
                <a:cs typeface="+mn-cs"/>
              </a:rPr>
              <a:t> ≥ М</a:t>
            </a:r>
            <a:r>
              <a:rPr lang="ru-RU" sz="1600" b="1" baseline="-25000" dirty="0">
                <a:solidFill>
                  <a:srgbClr val="000066"/>
                </a:solidFill>
                <a:cs typeface="+mn-cs"/>
              </a:rPr>
              <a:t>2</a:t>
            </a:r>
            <a:r>
              <a:rPr lang="ru-RU" sz="1600" b="1" dirty="0">
                <a:solidFill>
                  <a:srgbClr val="000066"/>
                </a:solidFill>
                <a:cs typeface="+mn-cs"/>
              </a:rPr>
              <a:t> ≥ М</a:t>
            </a:r>
            <a:r>
              <a:rPr lang="ru-RU" sz="1600" b="1" baseline="-25000" dirty="0">
                <a:solidFill>
                  <a:srgbClr val="000066"/>
                </a:solidFill>
                <a:cs typeface="+mn-cs"/>
              </a:rPr>
              <a:t>3</a:t>
            </a:r>
          </a:p>
        </p:txBody>
      </p:sp>
      <p:grpSp>
        <p:nvGrpSpPr>
          <p:cNvPr id="9230" name="Группа 37"/>
          <p:cNvGrpSpPr>
            <a:grpSpLocks/>
          </p:cNvGrpSpPr>
          <p:nvPr/>
        </p:nvGrpSpPr>
        <p:grpSpPr bwMode="auto">
          <a:xfrm>
            <a:off x="3840163" y="1358900"/>
            <a:ext cx="5195887" cy="3238500"/>
            <a:chOff x="3840593" y="2280556"/>
            <a:chExt cx="5315321" cy="3673259"/>
          </a:xfrm>
        </p:grpSpPr>
        <p:grpSp>
          <p:nvGrpSpPr>
            <p:cNvPr id="9233" name="Группа 32"/>
            <p:cNvGrpSpPr>
              <a:grpSpLocks/>
            </p:cNvGrpSpPr>
            <p:nvPr/>
          </p:nvGrpSpPr>
          <p:grpSpPr bwMode="auto">
            <a:xfrm>
              <a:off x="3840593" y="2280556"/>
              <a:ext cx="5315321" cy="3673259"/>
              <a:chOff x="3840593" y="2280556"/>
              <a:chExt cx="5315321" cy="3673259"/>
            </a:xfrm>
          </p:grpSpPr>
          <p:grpSp>
            <p:nvGrpSpPr>
              <p:cNvPr id="9236" name="Группа 13"/>
              <p:cNvGrpSpPr>
                <a:grpSpLocks/>
              </p:cNvGrpSpPr>
              <p:nvPr/>
            </p:nvGrpSpPr>
            <p:grpSpPr bwMode="auto">
              <a:xfrm>
                <a:off x="3840593" y="2280556"/>
                <a:ext cx="5315321" cy="3673259"/>
                <a:chOff x="3840593" y="2280556"/>
                <a:chExt cx="5315321" cy="3673259"/>
              </a:xfrm>
            </p:grpSpPr>
            <p:grpSp>
              <p:nvGrpSpPr>
                <p:cNvPr id="9238" name="Группа 31"/>
                <p:cNvGrpSpPr>
                  <a:grpSpLocks/>
                </p:cNvGrpSpPr>
                <p:nvPr/>
              </p:nvGrpSpPr>
              <p:grpSpPr bwMode="auto">
                <a:xfrm>
                  <a:off x="3840593" y="2280556"/>
                  <a:ext cx="5315321" cy="3673259"/>
                  <a:chOff x="3840593" y="2280556"/>
                  <a:chExt cx="5315321" cy="3673259"/>
                </a:xfrm>
              </p:grpSpPr>
              <p:grpSp>
                <p:nvGrpSpPr>
                  <p:cNvPr id="9240" name="Группа 30"/>
                  <p:cNvGrpSpPr>
                    <a:grpSpLocks/>
                  </p:cNvGrpSpPr>
                  <p:nvPr/>
                </p:nvGrpSpPr>
                <p:grpSpPr bwMode="auto">
                  <a:xfrm>
                    <a:off x="3840593" y="2280556"/>
                    <a:ext cx="5315321" cy="3673259"/>
                    <a:chOff x="3840593" y="2280556"/>
                    <a:chExt cx="5315321" cy="3673259"/>
                  </a:xfrm>
                </p:grpSpPr>
                <p:grpSp>
                  <p:nvGrpSpPr>
                    <p:cNvPr id="9242" name="Группа 9"/>
                    <p:cNvGrpSpPr>
                      <a:grpSpLocks/>
                    </p:cNvGrpSpPr>
                    <p:nvPr/>
                  </p:nvGrpSpPr>
                  <p:grpSpPr bwMode="auto">
                    <a:xfrm>
                      <a:off x="3840593" y="2280556"/>
                      <a:ext cx="5315321" cy="3673259"/>
                      <a:chOff x="3840593" y="2280556"/>
                      <a:chExt cx="5315321" cy="3673259"/>
                    </a:xfrm>
                  </p:grpSpPr>
                  <p:grpSp>
                    <p:nvGrpSpPr>
                      <p:cNvPr id="9245" name="Группа 26"/>
                      <p:cNvGrpSpPr>
                        <a:grpSpLocks/>
                      </p:cNvGrpSpPr>
                      <p:nvPr/>
                    </p:nvGrpSpPr>
                    <p:grpSpPr bwMode="auto">
                      <a:xfrm>
                        <a:off x="3840593" y="2319036"/>
                        <a:ext cx="5315321" cy="3630038"/>
                        <a:chOff x="3840593" y="2319036"/>
                        <a:chExt cx="5315321" cy="3630038"/>
                      </a:xfrm>
                    </p:grpSpPr>
                    <p:grpSp>
                      <p:nvGrpSpPr>
                        <p:cNvPr id="9248" name="Группа 24"/>
                        <p:cNvGrpSpPr>
                          <a:grpSpLocks/>
                        </p:cNvGrpSpPr>
                        <p:nvPr/>
                      </p:nvGrpSpPr>
                      <p:grpSpPr bwMode="auto">
                        <a:xfrm>
                          <a:off x="3851920" y="2319036"/>
                          <a:ext cx="5303994" cy="3630038"/>
                          <a:chOff x="3804511" y="2031210"/>
                          <a:chExt cx="5303994" cy="3630038"/>
                        </a:xfrm>
                      </p:grpSpPr>
                      <p:grpSp>
                        <p:nvGrpSpPr>
                          <p:cNvPr id="9250" name="Группа 20"/>
                          <p:cNvGrpSpPr>
                            <a:grpSpLocks/>
                          </p:cNvGrpSpPr>
                          <p:nvPr/>
                        </p:nvGrpSpPr>
                        <p:grpSpPr bwMode="auto">
                          <a:xfrm>
                            <a:off x="3804511" y="2031210"/>
                            <a:ext cx="5303994" cy="3630038"/>
                            <a:chOff x="3804511" y="2031210"/>
                            <a:chExt cx="5303994" cy="3630038"/>
                          </a:xfrm>
                        </p:grpSpPr>
                        <p:pic>
                          <p:nvPicPr>
                            <p:cNvPr id="9254" name="Рисунок 5"/>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804511" y="2031210"/>
                              <a:ext cx="5303994" cy="363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 name="Прямая со стрелкой 7"/>
                            <p:cNvCxnSpPr/>
                            <p:nvPr/>
                          </p:nvCxnSpPr>
                          <p:spPr>
                            <a:xfrm flipH="1" flipV="1">
                              <a:off x="7367587" y="2556323"/>
                              <a:ext cx="547285" cy="252086"/>
                            </a:xfrm>
                            <a:prstGeom prst="straightConnector1">
                              <a:avLst/>
                            </a:prstGeom>
                            <a:ln w="28575">
                              <a:solidFill>
                                <a:schemeClr val="accent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2" name="Прямая со стрелкой 21"/>
                            <p:cNvCxnSpPr/>
                            <p:nvPr/>
                          </p:nvCxnSpPr>
                          <p:spPr>
                            <a:xfrm flipV="1">
                              <a:off x="7508875" y="3330588"/>
                              <a:ext cx="807123" cy="217874"/>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Прямая со стрелкой 22"/>
                            <p:cNvCxnSpPr/>
                            <p:nvPr/>
                          </p:nvCxnSpPr>
                          <p:spPr>
                            <a:xfrm flipH="1" flipV="1">
                              <a:off x="5131353" y="4862913"/>
                              <a:ext cx="500189" cy="21607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
                        <p:nvSpPr>
                          <p:cNvPr id="9251" name="TextBox 23"/>
                          <p:cNvSpPr txBox="1">
                            <a:spLocks noChangeArrowheads="1"/>
                          </p:cNvSpPr>
                          <p:nvPr/>
                        </p:nvSpPr>
                        <p:spPr bwMode="auto">
                          <a:xfrm>
                            <a:off x="7452320" y="3113056"/>
                            <a:ext cx="472604" cy="418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i="1"/>
                              <a:t>Ṁ</a:t>
                            </a:r>
                            <a:r>
                              <a:rPr lang="en-US" baseline="-25000"/>
                              <a:t>2</a:t>
                            </a:r>
                            <a:endParaRPr lang="ru-RU"/>
                          </a:p>
                        </p:txBody>
                      </p:sp>
                      <p:sp>
                        <p:nvSpPr>
                          <p:cNvPr id="28" name="TextBox 27"/>
                          <p:cNvSpPr txBox="1"/>
                          <p:nvPr/>
                        </p:nvSpPr>
                        <p:spPr>
                          <a:xfrm>
                            <a:off x="7682641" y="2408673"/>
                            <a:ext cx="472582" cy="419543"/>
                          </a:xfrm>
                          <a:prstGeom prst="rect">
                            <a:avLst/>
                          </a:prstGeom>
                          <a:noFill/>
                        </p:spPr>
                        <p:txBody>
                          <a:bodyPr wrap="none">
                            <a:spAutoFit/>
                          </a:bodyPr>
                          <a:lstStyle/>
                          <a:p>
                            <a:pPr eaLnBrk="0" hangingPunct="0">
                              <a:defRPr/>
                            </a:pPr>
                            <a:r>
                              <a:rPr lang="en-US" i="1" dirty="0">
                                <a:solidFill>
                                  <a:schemeClr val="accent1">
                                    <a:lumMod val="75000"/>
                                  </a:schemeClr>
                                </a:solidFill>
                                <a:cs typeface="+mn-cs"/>
                              </a:rPr>
                              <a:t>Ṁ</a:t>
                            </a:r>
                            <a:r>
                              <a:rPr lang="en-US" baseline="-25000" dirty="0">
                                <a:solidFill>
                                  <a:schemeClr val="accent1">
                                    <a:lumMod val="75000"/>
                                  </a:schemeClr>
                                </a:solidFill>
                                <a:cs typeface="+mn-cs"/>
                              </a:rPr>
                              <a:t>3</a:t>
                            </a:r>
                            <a:endParaRPr lang="ru-RU" dirty="0">
                              <a:solidFill>
                                <a:schemeClr val="accent1">
                                  <a:lumMod val="75000"/>
                                </a:schemeClr>
                              </a:solidFill>
                              <a:cs typeface="+mn-cs"/>
                            </a:endParaRPr>
                          </a:p>
                        </p:txBody>
                      </p:sp>
                      <p:sp>
                        <p:nvSpPr>
                          <p:cNvPr id="9253" name="TextBox 28"/>
                          <p:cNvSpPr txBox="1">
                            <a:spLocks noChangeArrowheads="1"/>
                          </p:cNvSpPr>
                          <p:nvPr/>
                        </p:nvSpPr>
                        <p:spPr bwMode="auto">
                          <a:xfrm>
                            <a:off x="4624767" y="4711124"/>
                            <a:ext cx="472604" cy="418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i="1">
                                <a:solidFill>
                                  <a:srgbClr val="FF0000"/>
                                </a:solidFill>
                              </a:rPr>
                              <a:t>Ṁ</a:t>
                            </a:r>
                            <a:r>
                              <a:rPr lang="en-US" baseline="-25000">
                                <a:solidFill>
                                  <a:srgbClr val="FF0000"/>
                                </a:solidFill>
                              </a:rPr>
                              <a:t>1</a:t>
                            </a:r>
                            <a:endParaRPr lang="ru-RU">
                              <a:solidFill>
                                <a:srgbClr val="FF0000"/>
                              </a:solidFill>
                            </a:endParaRPr>
                          </a:p>
                        </p:txBody>
                      </p:sp>
                    </p:grpSp>
                    <p:sp>
                      <p:nvSpPr>
                        <p:cNvPr id="9249" name="TextBox 25"/>
                        <p:cNvSpPr txBox="1">
                          <a:spLocks noChangeArrowheads="1"/>
                        </p:cNvSpPr>
                        <p:nvPr/>
                      </p:nvSpPr>
                      <p:spPr bwMode="auto">
                        <a:xfrm>
                          <a:off x="3840593" y="5486085"/>
                          <a:ext cx="1926823" cy="418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i="1"/>
                            <a:t>Ṁ</a:t>
                          </a:r>
                          <a:r>
                            <a:rPr lang="en-US" baseline="-25000"/>
                            <a:t>i</a:t>
                          </a:r>
                          <a:r>
                            <a:rPr lang="en-US"/>
                            <a:t>=M</a:t>
                          </a:r>
                          <a:r>
                            <a:rPr lang="en-US" baseline="-25000"/>
                            <a:t>i</a:t>
                          </a:r>
                          <a:r>
                            <a:rPr lang="en-US"/>
                            <a:t>/max(M</a:t>
                          </a:r>
                          <a:r>
                            <a:rPr lang="en-US" baseline="-25000"/>
                            <a:t>1:3</a:t>
                          </a:r>
                          <a:r>
                            <a:rPr lang="en-US"/>
                            <a:t>)</a:t>
                          </a:r>
                          <a:endParaRPr lang="ru-RU"/>
                        </a:p>
                      </p:txBody>
                    </p:sp>
                  </p:grpSp>
                  <p:sp>
                    <p:nvSpPr>
                      <p:cNvPr id="7" name="TextBox 6"/>
                      <p:cNvSpPr txBox="1"/>
                      <p:nvPr/>
                    </p:nvSpPr>
                    <p:spPr>
                      <a:xfrm>
                        <a:off x="7026863" y="5640508"/>
                        <a:ext cx="696691" cy="313307"/>
                      </a:xfrm>
                      <a:prstGeom prst="rect">
                        <a:avLst/>
                      </a:prstGeom>
                      <a:noFill/>
                    </p:spPr>
                    <p:txBody>
                      <a:bodyPr wrap="none">
                        <a:spAutoFit/>
                      </a:bodyPr>
                      <a:lstStyle/>
                      <a:p>
                        <a:pPr eaLnBrk="0" hangingPunct="0">
                          <a:defRPr/>
                        </a:pPr>
                        <a:r>
                          <a:rPr lang="ru-RU" sz="1200" b="1" dirty="0">
                            <a:solidFill>
                              <a:srgbClr val="FF0000"/>
                            </a:solidFill>
                            <a:cs typeface="+mn-cs"/>
                          </a:rPr>
                          <a:t>-1</a:t>
                        </a:r>
                        <a:r>
                          <a:rPr lang="ru-RU" sz="1200" b="1" dirty="0">
                            <a:cs typeface="+mn-cs"/>
                          </a:rPr>
                          <a:t>,-1,</a:t>
                        </a:r>
                        <a:r>
                          <a:rPr lang="ru-RU" sz="1200" b="1" dirty="0">
                            <a:solidFill>
                              <a:schemeClr val="accent1">
                                <a:lumMod val="75000"/>
                              </a:schemeClr>
                            </a:solidFill>
                            <a:cs typeface="+mn-cs"/>
                          </a:rPr>
                          <a:t>-1</a:t>
                        </a:r>
                      </a:p>
                    </p:txBody>
                  </p:sp>
                  <p:sp>
                    <p:nvSpPr>
                      <p:cNvPr id="30" name="TextBox 29"/>
                      <p:cNvSpPr txBox="1"/>
                      <p:nvPr/>
                    </p:nvSpPr>
                    <p:spPr>
                      <a:xfrm>
                        <a:off x="6913183" y="2280556"/>
                        <a:ext cx="539165" cy="313307"/>
                      </a:xfrm>
                      <a:prstGeom prst="rect">
                        <a:avLst/>
                      </a:prstGeom>
                      <a:noFill/>
                    </p:spPr>
                    <p:txBody>
                      <a:bodyPr wrap="none">
                        <a:spAutoFit/>
                      </a:bodyPr>
                      <a:lstStyle/>
                      <a:p>
                        <a:pPr eaLnBrk="0" hangingPunct="0">
                          <a:defRPr/>
                        </a:pPr>
                        <a:r>
                          <a:rPr lang="ru-RU" sz="1200" b="1" dirty="0">
                            <a:solidFill>
                              <a:srgbClr val="FF0000"/>
                            </a:solidFill>
                            <a:cs typeface="+mn-cs"/>
                          </a:rPr>
                          <a:t>1</a:t>
                        </a:r>
                        <a:r>
                          <a:rPr lang="ru-RU" sz="1200" b="1" dirty="0">
                            <a:cs typeface="+mn-cs"/>
                          </a:rPr>
                          <a:t>,1,</a:t>
                        </a:r>
                        <a:r>
                          <a:rPr lang="ru-RU" sz="1200" b="1" dirty="0">
                            <a:solidFill>
                              <a:schemeClr val="accent1">
                                <a:lumMod val="75000"/>
                              </a:schemeClr>
                            </a:solidFill>
                            <a:cs typeface="+mn-cs"/>
                          </a:rPr>
                          <a:t>1</a:t>
                        </a:r>
                      </a:p>
                    </p:txBody>
                  </p:sp>
                </p:grpSp>
                <p:sp>
                  <p:nvSpPr>
                    <p:cNvPr id="34" name="TextBox 33"/>
                    <p:cNvSpPr txBox="1"/>
                    <p:nvPr/>
                  </p:nvSpPr>
                  <p:spPr>
                    <a:xfrm>
                      <a:off x="8506318" y="3674234"/>
                      <a:ext cx="591133" cy="313307"/>
                    </a:xfrm>
                    <a:prstGeom prst="rect">
                      <a:avLst/>
                    </a:prstGeom>
                    <a:noFill/>
                  </p:spPr>
                  <p:txBody>
                    <a:bodyPr wrap="none">
                      <a:spAutoFit/>
                    </a:bodyPr>
                    <a:lstStyle/>
                    <a:p>
                      <a:pPr eaLnBrk="0" hangingPunct="0">
                        <a:defRPr/>
                      </a:pPr>
                      <a:r>
                        <a:rPr lang="ru-RU" sz="1200" b="1" dirty="0">
                          <a:solidFill>
                            <a:srgbClr val="FF0000"/>
                          </a:solidFill>
                          <a:cs typeface="+mn-cs"/>
                        </a:rPr>
                        <a:t>1</a:t>
                      </a:r>
                      <a:r>
                        <a:rPr lang="ru-RU" sz="1200" b="1" dirty="0">
                          <a:cs typeface="+mn-cs"/>
                        </a:rPr>
                        <a:t>,1,</a:t>
                      </a:r>
                      <a:r>
                        <a:rPr lang="ru-RU" sz="1200" b="1" dirty="0">
                          <a:solidFill>
                            <a:schemeClr val="accent1">
                              <a:lumMod val="75000"/>
                            </a:schemeClr>
                          </a:solidFill>
                          <a:cs typeface="+mn-cs"/>
                        </a:rPr>
                        <a:t>-1</a:t>
                      </a:r>
                    </a:p>
                  </p:txBody>
                </p:sp>
                <p:sp>
                  <p:nvSpPr>
                    <p:cNvPr id="35" name="TextBox 34"/>
                    <p:cNvSpPr txBox="1"/>
                    <p:nvPr/>
                  </p:nvSpPr>
                  <p:spPr>
                    <a:xfrm>
                      <a:off x="3851960" y="4742000"/>
                      <a:ext cx="643100" cy="313307"/>
                    </a:xfrm>
                    <a:prstGeom prst="rect">
                      <a:avLst/>
                    </a:prstGeom>
                    <a:noFill/>
                  </p:spPr>
                  <p:txBody>
                    <a:bodyPr wrap="none">
                      <a:spAutoFit/>
                    </a:bodyPr>
                    <a:lstStyle/>
                    <a:p>
                      <a:pPr eaLnBrk="0" hangingPunct="0">
                        <a:defRPr/>
                      </a:pPr>
                      <a:r>
                        <a:rPr lang="ru-RU" sz="1200" b="1" dirty="0">
                          <a:solidFill>
                            <a:srgbClr val="FF0000"/>
                          </a:solidFill>
                          <a:cs typeface="+mn-cs"/>
                        </a:rPr>
                        <a:t>1</a:t>
                      </a:r>
                      <a:r>
                        <a:rPr lang="ru-RU" sz="1200" b="1" dirty="0">
                          <a:cs typeface="+mn-cs"/>
                        </a:rPr>
                        <a:t>,-1,</a:t>
                      </a:r>
                      <a:r>
                        <a:rPr lang="ru-RU" sz="1200" b="1" dirty="0">
                          <a:solidFill>
                            <a:schemeClr val="accent1">
                              <a:lumMod val="75000"/>
                            </a:schemeClr>
                          </a:solidFill>
                          <a:cs typeface="+mn-cs"/>
                        </a:rPr>
                        <a:t>-1</a:t>
                      </a:r>
                    </a:p>
                  </p:txBody>
                </p:sp>
              </p:grpSp>
              <p:sp>
                <p:nvSpPr>
                  <p:cNvPr id="9241" name="TextBox 36"/>
                  <p:cNvSpPr txBox="1">
                    <a:spLocks noChangeArrowheads="1"/>
                  </p:cNvSpPr>
                  <p:nvPr/>
                </p:nvSpPr>
                <p:spPr bwMode="auto">
                  <a:xfrm>
                    <a:off x="6450758" y="3645023"/>
                    <a:ext cx="590673" cy="31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ru-RU" sz="1200" b="1"/>
                      <a:t>1,0,-1</a:t>
                    </a:r>
                  </a:p>
                </p:txBody>
              </p:sp>
            </p:grpSp>
            <p:sp>
              <p:nvSpPr>
                <p:cNvPr id="11" name="Равнобедренный треугольник 10"/>
                <p:cNvSpPr/>
                <p:nvPr/>
              </p:nvSpPr>
              <p:spPr>
                <a:xfrm rot="20735130">
                  <a:off x="4139407" y="2647882"/>
                  <a:ext cx="4298703" cy="1507117"/>
                </a:xfrm>
                <a:prstGeom prst="triangle">
                  <a:avLst>
                    <a:gd name="adj" fmla="val 58861"/>
                  </a:avLst>
                </a:prstGeom>
                <a:solidFill>
                  <a:srgbClr val="FF0000">
                    <a:alpha val="2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ru-RU"/>
                </a:p>
              </p:txBody>
            </p:sp>
          </p:grpSp>
          <p:sp>
            <p:nvSpPr>
              <p:cNvPr id="15" name="Равнобедренный треугольник 14"/>
              <p:cNvSpPr/>
              <p:nvPr/>
            </p:nvSpPr>
            <p:spPr>
              <a:xfrm rot="9965027">
                <a:off x="4568141" y="4131590"/>
                <a:ext cx="4272719" cy="1519721"/>
              </a:xfrm>
              <a:prstGeom prst="triangle">
                <a:avLst>
                  <a:gd name="adj" fmla="val 58864"/>
                </a:avLst>
              </a:prstGeom>
              <a:solidFill>
                <a:srgbClr val="0070C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ru-RU"/>
              </a:p>
            </p:txBody>
          </p:sp>
        </p:grpSp>
        <p:sp>
          <p:nvSpPr>
            <p:cNvPr id="36" name="Прямоугольник 35"/>
            <p:cNvSpPr/>
            <p:nvPr/>
          </p:nvSpPr>
          <p:spPr>
            <a:xfrm>
              <a:off x="4274198" y="2781128"/>
              <a:ext cx="802251" cy="315109"/>
            </a:xfrm>
            <a:prstGeom prst="rect">
              <a:avLst/>
            </a:prstGeom>
            <a:solidFill>
              <a:srgbClr val="FF0000">
                <a:alpha val="2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n-US" b="1" i="1" dirty="0">
                  <a:solidFill>
                    <a:schemeClr val="tx1"/>
                  </a:solidFill>
                </a:rPr>
                <a:t>Ṁ</a:t>
              </a:r>
              <a:r>
                <a:rPr lang="ru-RU" b="1" i="1" baseline="-25000" dirty="0">
                  <a:solidFill>
                    <a:schemeClr val="tx1"/>
                  </a:solidFill>
                </a:rPr>
                <a:t>1</a:t>
              </a:r>
              <a:r>
                <a:rPr lang="ru-RU" b="1" i="1" dirty="0">
                  <a:solidFill>
                    <a:schemeClr val="tx1"/>
                  </a:solidFill>
                </a:rPr>
                <a:t>=</a:t>
              </a:r>
              <a:r>
                <a:rPr lang="ru-RU" b="1" dirty="0">
                  <a:solidFill>
                    <a:schemeClr val="tx1"/>
                  </a:solidFill>
                </a:rPr>
                <a:t>1</a:t>
              </a:r>
            </a:p>
          </p:txBody>
        </p:sp>
        <p:sp>
          <p:nvSpPr>
            <p:cNvPr id="41" name="Прямоугольник 40"/>
            <p:cNvSpPr/>
            <p:nvPr/>
          </p:nvSpPr>
          <p:spPr>
            <a:xfrm>
              <a:off x="4230351" y="3141251"/>
              <a:ext cx="948411" cy="315109"/>
            </a:xfrm>
            <a:prstGeom prst="rect">
              <a:avLst/>
            </a:prstGeom>
            <a:solidFill>
              <a:srgbClr val="0070C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n-US" b="1" i="1" dirty="0">
                  <a:solidFill>
                    <a:schemeClr val="tx1"/>
                  </a:solidFill>
                </a:rPr>
                <a:t>Ṁ</a:t>
              </a:r>
              <a:r>
                <a:rPr lang="ru-RU" b="1" baseline="-25000" dirty="0">
                  <a:solidFill>
                    <a:schemeClr val="tx1"/>
                  </a:solidFill>
                </a:rPr>
                <a:t>3</a:t>
              </a:r>
              <a:r>
                <a:rPr lang="ru-RU" b="1" i="1" dirty="0">
                  <a:solidFill>
                    <a:schemeClr val="tx1"/>
                  </a:solidFill>
                </a:rPr>
                <a:t>= </a:t>
              </a:r>
              <a:r>
                <a:rPr lang="ru-RU" b="1" dirty="0">
                  <a:solidFill>
                    <a:schemeClr val="tx1"/>
                  </a:solidFill>
                </a:rPr>
                <a:t>-1</a:t>
              </a:r>
            </a:p>
          </p:txBody>
        </p:sp>
      </p:grpSp>
      <p:sp>
        <p:nvSpPr>
          <p:cNvPr id="42" name="Стрелка вниз 41"/>
          <p:cNvSpPr/>
          <p:nvPr/>
        </p:nvSpPr>
        <p:spPr>
          <a:xfrm>
            <a:off x="1908175" y="1984375"/>
            <a:ext cx="431800" cy="1555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ru-RU" dirty="0"/>
          </a:p>
        </p:txBody>
      </p:sp>
      <p:sp>
        <p:nvSpPr>
          <p:cNvPr id="43" name="Стрелка вниз 42"/>
          <p:cNvSpPr/>
          <p:nvPr/>
        </p:nvSpPr>
        <p:spPr>
          <a:xfrm>
            <a:off x="1908175" y="3300413"/>
            <a:ext cx="431800" cy="15398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ru-RU" dirty="0"/>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Группа 9"/>
          <p:cNvGrpSpPr>
            <a:grpSpLocks/>
          </p:cNvGrpSpPr>
          <p:nvPr/>
        </p:nvGrpSpPr>
        <p:grpSpPr bwMode="auto">
          <a:xfrm>
            <a:off x="222250" y="844550"/>
            <a:ext cx="2232025" cy="2290763"/>
            <a:chOff x="221879" y="1126004"/>
            <a:chExt cx="2232248" cy="2697301"/>
          </a:xfrm>
        </p:grpSpPr>
        <p:pic>
          <p:nvPicPr>
            <p:cNvPr id="1025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1879" y="1126004"/>
              <a:ext cx="2232248" cy="26973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5-конечная звезда 3"/>
            <p:cNvSpPr/>
            <p:nvPr/>
          </p:nvSpPr>
          <p:spPr>
            <a:xfrm>
              <a:off x="925212" y="1797059"/>
              <a:ext cx="107961" cy="106546"/>
            </a:xfrm>
            <a:prstGeom prst="star5">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ru-RU"/>
            </a:p>
          </p:txBody>
        </p:sp>
      </p:grpSp>
      <p:sp>
        <p:nvSpPr>
          <p:cNvPr id="3" name="Заголовок 2"/>
          <p:cNvSpPr>
            <a:spLocks noGrp="1"/>
          </p:cNvSpPr>
          <p:nvPr>
            <p:ph type="title"/>
          </p:nvPr>
        </p:nvSpPr>
        <p:spPr>
          <a:xfrm>
            <a:off x="611560" y="-20538"/>
            <a:ext cx="7776864" cy="939546"/>
          </a:xfrm>
        </p:spPr>
        <p:txBody>
          <a:bodyPr>
            <a:normAutofit/>
          </a:bodyPr>
          <a:lstStyle/>
          <a:p>
            <a:pPr marL="0" indent="0" algn="ctr" eaLnBrk="1" fontAlgn="auto" hangingPunct="1">
              <a:spcAft>
                <a:spcPts val="0"/>
              </a:spcAft>
              <a:buClr>
                <a:schemeClr val="accent6">
                  <a:lumMod val="75000"/>
                </a:schemeClr>
              </a:buClr>
              <a:buFont typeface="Georgia" pitchFamily="18" charset="0"/>
              <a:buNone/>
              <a:defRPr/>
            </a:pPr>
            <a:r>
              <a:rPr lang="en-US" sz="2400" dirty="0"/>
              <a:t>Determination of the mechanisms of events in samples during laboratory tests</a:t>
            </a:r>
            <a:endParaRPr lang="ru-RU" sz="2400" dirty="0"/>
          </a:p>
        </p:txBody>
      </p:sp>
      <p:sp>
        <p:nvSpPr>
          <p:cNvPr id="5" name="Прямоугольник 4"/>
          <p:cNvSpPr/>
          <p:nvPr/>
        </p:nvSpPr>
        <p:spPr>
          <a:xfrm>
            <a:off x="4870450" y="950913"/>
            <a:ext cx="4094163" cy="1601787"/>
          </a:xfrm>
          <a:prstGeom prst="rect">
            <a:avLst/>
          </a:prstGeom>
        </p:spPr>
        <p:txBody>
          <a:bodyPr>
            <a:spAutoFit/>
          </a:bodyPr>
          <a:lstStyle/>
          <a:p>
            <a:pPr algn="ctr" eaLnBrk="0" hangingPunct="0">
              <a:defRPr/>
            </a:pPr>
            <a:r>
              <a:rPr lang="en-US" sz="1400" dirty="0">
                <a:cs typeface="+mn-cs"/>
              </a:rPr>
              <a:t>Difficulties:</a:t>
            </a:r>
          </a:p>
          <a:p>
            <a:pPr marL="285750" indent="-285750" eaLnBrk="0" hangingPunct="0">
              <a:buFont typeface="Arial" panose="020B0604020202020204" pitchFamily="34" charset="0"/>
              <a:buChar char="•"/>
              <a:defRPr/>
            </a:pPr>
            <a:r>
              <a:rPr lang="en-US" sz="1400" dirty="0">
                <a:cs typeface="+mn-cs"/>
              </a:rPr>
              <a:t>Weak signal</a:t>
            </a:r>
          </a:p>
          <a:p>
            <a:pPr marL="285750" indent="-285750" eaLnBrk="0" hangingPunct="0">
              <a:buFont typeface="Arial" panose="020B0604020202020204" pitchFamily="34" charset="0"/>
              <a:buChar char="•"/>
              <a:defRPr/>
            </a:pPr>
            <a:r>
              <a:rPr lang="en-US" sz="1400" dirty="0">
                <a:cs typeface="+mn-cs"/>
              </a:rPr>
              <a:t>The number of possible definitions of the polarity of the incoming elastic wave is 4-9 </a:t>
            </a:r>
          </a:p>
          <a:p>
            <a:pPr marL="285750" indent="-285750" eaLnBrk="0" hangingPunct="0">
              <a:buFont typeface="Arial" panose="020B0604020202020204" pitchFamily="34" charset="0"/>
              <a:buChar char="•"/>
              <a:defRPr/>
            </a:pPr>
            <a:r>
              <a:rPr lang="en-US" sz="1400" dirty="0">
                <a:cs typeface="+mn-cs"/>
              </a:rPr>
              <a:t>The sign definition is sometimes erroneous due to the automatic algorithm missing the first half-period of a weak signal</a:t>
            </a:r>
            <a:endParaRPr lang="ru-RU" sz="1400" dirty="0">
              <a:cs typeface="+mn-cs"/>
            </a:endParaRPr>
          </a:p>
        </p:txBody>
      </p:sp>
      <p:graphicFrame>
        <p:nvGraphicFramePr>
          <p:cNvPr id="10245" name="Диаграмма 1"/>
          <p:cNvGraphicFramePr>
            <a:graphicFrameLocks/>
          </p:cNvGraphicFramePr>
          <p:nvPr/>
        </p:nvGraphicFramePr>
        <p:xfrm>
          <a:off x="123825" y="2716213"/>
          <a:ext cx="9055100" cy="2457450"/>
        </p:xfrm>
        <a:graphic>
          <a:graphicData uri="http://schemas.openxmlformats.org/presentationml/2006/ole">
            <mc:AlternateContent xmlns:mc="http://schemas.openxmlformats.org/markup-compatibility/2006">
              <mc:Choice xmlns:v="urn:schemas-microsoft-com:vml" Requires="v">
                <p:oleObj spid="_x0000_s10255" r:id="rId5" imgW="9059441" imgH="2456901" progId="Excel.Chart.8">
                  <p:embed/>
                </p:oleObj>
              </mc:Choice>
              <mc:Fallback>
                <p:oleObj r:id="rId5" imgW="9059441" imgH="2456901" progId="Excel.Chart.8">
                  <p:embed/>
                  <p:pic>
                    <p:nvPicPr>
                      <p:cNvPr id="0" name="Диаграмма 1"/>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3825" y="2716213"/>
                        <a:ext cx="9055100"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246" name="TextBox 5"/>
          <p:cNvSpPr txBox="1">
            <a:spLocks noChangeArrowheads="1"/>
          </p:cNvSpPr>
          <p:nvPr/>
        </p:nvSpPr>
        <p:spPr bwMode="auto">
          <a:xfrm>
            <a:off x="5421313" y="2813050"/>
            <a:ext cx="31527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200"/>
              <a:t>Number of recorded AE signals    </a:t>
            </a:r>
            <a:r>
              <a:rPr lang="ru-RU" sz="1200"/>
              <a:t>59827 </a:t>
            </a:r>
            <a:r>
              <a:rPr lang="en-US" sz="1200"/>
              <a:t>ev.</a:t>
            </a:r>
            <a:endParaRPr lang="ru-RU" sz="1200"/>
          </a:p>
          <a:p>
            <a:r>
              <a:rPr lang="en-US" sz="1200"/>
              <a:t>Number of localized signals          </a:t>
            </a:r>
            <a:r>
              <a:rPr lang="ru-RU" sz="1200"/>
              <a:t>34752</a:t>
            </a:r>
            <a:r>
              <a:rPr lang="en-US" sz="1200"/>
              <a:t> ev.</a:t>
            </a:r>
            <a:endParaRPr lang="ru-RU" sz="1200"/>
          </a:p>
          <a:p>
            <a:r>
              <a:rPr lang="en-US" sz="1200"/>
              <a:t>Discrepancy error                         </a:t>
            </a:r>
            <a:r>
              <a:rPr lang="ru-RU" sz="1200"/>
              <a:t>0.5 </a:t>
            </a:r>
            <a:r>
              <a:rPr lang="en-US" sz="1200"/>
              <a:t>mks</a:t>
            </a:r>
            <a:r>
              <a:rPr lang="ru-RU" sz="1200"/>
              <a:t>.</a:t>
            </a:r>
          </a:p>
        </p:txBody>
      </p:sp>
      <p:pic>
        <p:nvPicPr>
          <p:cNvPr id="10247" name="Рисунок 6"/>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498725" y="901700"/>
            <a:ext cx="2259013" cy="84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8" name="Рисунок 7"/>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486025" y="2162175"/>
            <a:ext cx="2286000" cy="83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9" name="TextBox 8"/>
          <p:cNvSpPr txBox="1">
            <a:spLocks noChangeArrowheads="1"/>
          </p:cNvSpPr>
          <p:nvPr/>
        </p:nvSpPr>
        <p:spPr bwMode="auto">
          <a:xfrm>
            <a:off x="2949575" y="1752600"/>
            <a:ext cx="10795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200"/>
              <a:t>Strong signal</a:t>
            </a:r>
            <a:endParaRPr lang="ru-RU" sz="1200"/>
          </a:p>
        </p:txBody>
      </p:sp>
      <p:sp>
        <p:nvSpPr>
          <p:cNvPr id="10250" name="TextBox 10"/>
          <p:cNvSpPr txBox="1">
            <a:spLocks noChangeArrowheads="1"/>
          </p:cNvSpPr>
          <p:nvPr/>
        </p:nvSpPr>
        <p:spPr bwMode="auto">
          <a:xfrm>
            <a:off x="3011488" y="2997200"/>
            <a:ext cx="101758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200"/>
              <a:t>Weak signal</a:t>
            </a:r>
            <a:endParaRPr lang="ru-RU" sz="1200"/>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5"/>
          <p:cNvSpPr txBox="1">
            <a:spLocks/>
          </p:cNvSpPr>
          <p:nvPr/>
        </p:nvSpPr>
        <p:spPr bwMode="auto">
          <a:xfrm>
            <a:off x="8763000" y="4972050"/>
            <a:ext cx="38100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0" rIns="92075" bIns="0" anchor="b"/>
          <a:lstStyle>
            <a:lvl1pPr marL="342900" indent="-342900" eaLnBrk="0" hangingPunct="0">
              <a:defRPr>
                <a:solidFill>
                  <a:schemeClr val="tx1"/>
                </a:solidFill>
                <a:latin typeface="Arial" charset="0"/>
                <a:cs typeface="Arial" charset="0"/>
              </a:defRPr>
            </a:lvl1pPr>
            <a:lvl2pPr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lvl="1" algn="r" eaLnBrk="1" hangingPunct="1"/>
            <a:fld id="{65E5D751-B660-4521-9342-08AA8EE89F85}" type="slidenum">
              <a:rPr lang="en-US" sz="1400"/>
              <a:pPr lvl="1" algn="r" eaLnBrk="1" hangingPunct="1"/>
              <a:t>7</a:t>
            </a:fld>
            <a:endParaRPr lang="en-US" sz="1400">
              <a:latin typeface="Times New Roman" pitchFamily="18" charset="0"/>
            </a:endParaRPr>
          </a:p>
        </p:txBody>
      </p:sp>
      <p:graphicFrame>
        <p:nvGraphicFramePr>
          <p:cNvPr id="11267" name="Object 3"/>
          <p:cNvGraphicFramePr>
            <a:graphicFrameLocks noChangeAspect="1"/>
          </p:cNvGraphicFramePr>
          <p:nvPr/>
        </p:nvGraphicFramePr>
        <p:xfrm>
          <a:off x="1362075" y="2038350"/>
          <a:ext cx="2346325" cy="803275"/>
        </p:xfrm>
        <a:graphic>
          <a:graphicData uri="http://schemas.openxmlformats.org/presentationml/2006/ole">
            <mc:AlternateContent xmlns:mc="http://schemas.openxmlformats.org/markup-compatibility/2006">
              <mc:Choice xmlns:v="urn:schemas-microsoft-com:vml" Requires="v">
                <p:oleObj spid="_x0000_s11279" name="Формула" r:id="rId4" imgW="1218671" imgH="431613" progId="Equation.3">
                  <p:embed/>
                </p:oleObj>
              </mc:Choice>
              <mc:Fallback>
                <p:oleObj name="Формула" r:id="rId4" imgW="1218671" imgH="431613" progId="Equation.3">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62075" y="2038350"/>
                        <a:ext cx="2346325"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8" name="Заголовок 2"/>
          <p:cNvSpPr>
            <a:spLocks noGrp="1"/>
          </p:cNvSpPr>
          <p:nvPr>
            <p:ph type="title"/>
          </p:nvPr>
        </p:nvSpPr>
        <p:spPr>
          <a:xfrm>
            <a:off x="204222" y="51470"/>
            <a:ext cx="8472234" cy="939404"/>
          </a:xfrm>
        </p:spPr>
        <p:txBody>
          <a:bodyPr/>
          <a:lstStyle/>
          <a:p>
            <a:pPr marL="0" indent="0" algn="ctr" eaLnBrk="1" fontAlgn="auto" hangingPunct="1">
              <a:spcAft>
                <a:spcPts val="0"/>
              </a:spcAft>
              <a:buClr>
                <a:schemeClr val="accent6">
                  <a:lumMod val="75000"/>
                </a:schemeClr>
              </a:buClr>
              <a:buFont typeface="Georgia" pitchFamily="18" charset="0"/>
              <a:buNone/>
              <a:defRPr/>
            </a:pPr>
            <a:r>
              <a:rPr lang="en-US" sz="2800" dirty="0" err="1" smtClean="0"/>
              <a:t>Typification</a:t>
            </a:r>
            <a:r>
              <a:rPr lang="en-US" sz="2800" dirty="0" smtClean="0"/>
              <a:t> of </a:t>
            </a:r>
            <a:r>
              <a:rPr lang="en-US" sz="2800" dirty="0"/>
              <a:t>AE events </a:t>
            </a:r>
            <a:r>
              <a:rPr lang="en-US" sz="2800" dirty="0" smtClean="0"/>
              <a:t>using </a:t>
            </a:r>
            <a:r>
              <a:rPr lang="en-US" sz="2800" dirty="0"/>
              <a:t>ONLY </a:t>
            </a:r>
            <a:r>
              <a:rPr lang="en-US" sz="2800" dirty="0" smtClean="0"/>
              <a:t>signs of </a:t>
            </a:r>
            <a:r>
              <a:rPr lang="en-US" sz="2800" dirty="0"/>
              <a:t>the first arrivals</a:t>
            </a:r>
            <a:endParaRPr lang="ru-RU" sz="2800" dirty="0"/>
          </a:p>
        </p:txBody>
      </p:sp>
      <p:pic>
        <p:nvPicPr>
          <p:cNvPr id="11269" name="Объект 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55650" y="987425"/>
            <a:ext cx="4248150"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0" name="Прямоугольник 20"/>
          <p:cNvSpPr>
            <a:spLocks noChangeArrowheads="1"/>
          </p:cNvSpPr>
          <p:nvPr/>
        </p:nvSpPr>
        <p:spPr bwMode="auto">
          <a:xfrm>
            <a:off x="5741988" y="4286250"/>
            <a:ext cx="3021012"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sz="1400">
                <a:solidFill>
                  <a:srgbClr val="002060"/>
                </a:solidFill>
              </a:rPr>
              <a:t>Experiment on granite with the determination of signal types by the polarity method</a:t>
            </a:r>
            <a:endParaRPr lang="ru-RU" sz="1400">
              <a:solidFill>
                <a:srgbClr val="002060"/>
              </a:solidFill>
            </a:endParaRPr>
          </a:p>
        </p:txBody>
      </p:sp>
      <p:sp>
        <p:nvSpPr>
          <p:cNvPr id="11271" name="Rectangle 5"/>
          <p:cNvSpPr>
            <a:spLocks noChangeArrowheads="1"/>
          </p:cNvSpPr>
          <p:nvPr/>
        </p:nvSpPr>
        <p:spPr bwMode="auto">
          <a:xfrm>
            <a:off x="163513" y="2738438"/>
            <a:ext cx="4984750" cy="985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sz="1400" b="1">
                <a:solidFill>
                  <a:srgbClr val="C00000"/>
                </a:solidFill>
                <a:cs typeface="Times New Roman" pitchFamily="18" charset="0"/>
              </a:rPr>
              <a:t>Sign(A</a:t>
            </a:r>
            <a:r>
              <a:rPr lang="en-US" sz="1400" b="1" baseline="-25000">
                <a:solidFill>
                  <a:srgbClr val="C00000"/>
                </a:solidFill>
                <a:cs typeface="Times New Roman" pitchFamily="18" charset="0"/>
              </a:rPr>
              <a:t>i</a:t>
            </a:r>
            <a:r>
              <a:rPr lang="en-US" sz="1400" b="1">
                <a:solidFill>
                  <a:srgbClr val="C00000"/>
                </a:solidFill>
                <a:cs typeface="Times New Roman" pitchFamily="18" charset="0"/>
              </a:rPr>
              <a:t>) </a:t>
            </a:r>
            <a:r>
              <a:rPr lang="en-US" sz="1400">
                <a:solidFill>
                  <a:srgbClr val="C00000"/>
                </a:solidFill>
                <a:cs typeface="Times New Roman" pitchFamily="18" charset="0"/>
              </a:rPr>
              <a:t>-the sign of the first </a:t>
            </a:r>
            <a:r>
              <a:rPr lang="en-US" sz="1400">
                <a:solidFill>
                  <a:srgbClr val="FF0000"/>
                </a:solidFill>
              </a:rPr>
              <a:t>arrival</a:t>
            </a:r>
            <a:r>
              <a:rPr lang="en-US" sz="1400"/>
              <a:t> </a:t>
            </a:r>
            <a:r>
              <a:rPr lang="en-US" sz="1400">
                <a:solidFill>
                  <a:srgbClr val="C00000"/>
                </a:solidFill>
                <a:cs typeface="Times New Roman" pitchFamily="18" charset="0"/>
              </a:rPr>
              <a:t>of the elastic wave on the i-th sensor ; </a:t>
            </a:r>
          </a:p>
          <a:p>
            <a:r>
              <a:rPr lang="en-US" sz="1600" b="1">
                <a:solidFill>
                  <a:srgbClr val="C00000"/>
                </a:solidFill>
                <a:cs typeface="Times New Roman" pitchFamily="18" charset="0"/>
              </a:rPr>
              <a:t>n</a:t>
            </a:r>
            <a:r>
              <a:rPr lang="en-US" sz="1400">
                <a:solidFill>
                  <a:srgbClr val="C00000"/>
                </a:solidFill>
                <a:cs typeface="Times New Roman" pitchFamily="18" charset="0"/>
              </a:rPr>
              <a:t> is the number of sensors for which the sign is determined reliably</a:t>
            </a:r>
            <a:endParaRPr lang="ru-RU" sz="1400">
              <a:solidFill>
                <a:srgbClr val="C00000"/>
              </a:solidFill>
            </a:endParaRPr>
          </a:p>
        </p:txBody>
      </p:sp>
      <p:pic>
        <p:nvPicPr>
          <p:cNvPr id="11272" name="Picture 4" descr="Ty&amp;PSVelAg74(10)1127b"/>
          <p:cNvPicPr>
            <a:picLocks noChangeAspect="1" noChangeArrowheads="1"/>
          </p:cNvPicPr>
          <p:nvPr/>
        </p:nvPicPr>
        <p:blipFill>
          <a:blip r:embed="rId7">
            <a:extLst>
              <a:ext uri="{28A0092B-C50C-407E-A947-70E740481C1C}">
                <a14:useLocalDpi xmlns:a14="http://schemas.microsoft.com/office/drawing/2010/main" val="0"/>
              </a:ext>
            </a:extLst>
          </a:blip>
          <a:srcRect b="23802"/>
          <a:stretch>
            <a:fillRect/>
          </a:stretch>
        </p:blipFill>
        <p:spPr bwMode="auto">
          <a:xfrm>
            <a:off x="5549900" y="1222375"/>
            <a:ext cx="3486150" cy="291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3" name="Прямоугольник 1"/>
          <p:cNvSpPr>
            <a:spLocks noChangeArrowheads="1"/>
          </p:cNvSpPr>
          <p:nvPr/>
        </p:nvSpPr>
        <p:spPr bwMode="auto">
          <a:xfrm>
            <a:off x="198438" y="4538663"/>
            <a:ext cx="52197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sz="1000" i="1"/>
              <a:t>Zang, A., Wagner, F., Stanchits, S., Dresen, G., Andresen, R., Haidekker, M. A. Source analysis of acoustic emissions in Aue granite cores under symmetric and asymmetric compressive loads//  Geophys. J. Int.1998. V.135. № 3. P.1113—1130. </a:t>
            </a:r>
            <a:endParaRPr lang="ru-RU" sz="1000" i="1"/>
          </a:p>
        </p:txBody>
      </p:sp>
      <p:sp>
        <p:nvSpPr>
          <p:cNvPr id="11274" name="Прямоугольник 2"/>
          <p:cNvSpPr>
            <a:spLocks noChangeArrowheads="1"/>
          </p:cNvSpPr>
          <p:nvPr/>
        </p:nvSpPr>
        <p:spPr bwMode="auto">
          <a:xfrm>
            <a:off x="1050925" y="3560763"/>
            <a:ext cx="3665538"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sz="1400"/>
              <a:t>pol</a:t>
            </a:r>
            <a:r>
              <a:rPr lang="ru-RU" sz="1400"/>
              <a:t>&gt;0.25 </a:t>
            </a:r>
            <a:r>
              <a:rPr lang="en-US" sz="1400"/>
              <a:t>                  </a:t>
            </a:r>
            <a:r>
              <a:rPr lang="ru-RU" sz="1400"/>
              <a:t>С-</a:t>
            </a:r>
            <a:r>
              <a:rPr lang="en-US" sz="1400"/>
              <a:t>type</a:t>
            </a:r>
            <a:r>
              <a:rPr lang="ru-RU" sz="1400"/>
              <a:t> </a:t>
            </a:r>
            <a:r>
              <a:rPr lang="en-US" sz="1400"/>
              <a:t> </a:t>
            </a:r>
            <a:r>
              <a:rPr lang="ru-RU" sz="1400"/>
              <a:t>(</a:t>
            </a:r>
            <a:r>
              <a:rPr lang="en-US" sz="1400"/>
              <a:t>Collapse</a:t>
            </a:r>
            <a:r>
              <a:rPr lang="ru-RU" sz="1400"/>
              <a:t>) </a:t>
            </a:r>
          </a:p>
        </p:txBody>
      </p:sp>
      <p:sp>
        <p:nvSpPr>
          <p:cNvPr id="11275" name="Прямоугольник 5"/>
          <p:cNvSpPr>
            <a:spLocks noChangeArrowheads="1"/>
          </p:cNvSpPr>
          <p:nvPr/>
        </p:nvSpPr>
        <p:spPr bwMode="auto">
          <a:xfrm>
            <a:off x="1055688" y="3776663"/>
            <a:ext cx="30845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ru-RU" sz="1400"/>
              <a:t>-0.25≤ </a:t>
            </a:r>
            <a:r>
              <a:rPr lang="en-US" sz="1400"/>
              <a:t>pol</a:t>
            </a:r>
            <a:r>
              <a:rPr lang="ru-RU" sz="1400"/>
              <a:t> ≤0.25 </a:t>
            </a:r>
            <a:r>
              <a:rPr lang="en-US" sz="1400"/>
              <a:t>    </a:t>
            </a:r>
            <a:r>
              <a:rPr lang="ru-RU" sz="1400"/>
              <a:t>  </a:t>
            </a:r>
            <a:r>
              <a:rPr lang="en-US" sz="1400"/>
              <a:t>S</a:t>
            </a:r>
            <a:r>
              <a:rPr lang="ru-RU" sz="1400"/>
              <a:t>-</a:t>
            </a:r>
            <a:r>
              <a:rPr lang="en-US" sz="1400"/>
              <a:t>type  </a:t>
            </a:r>
            <a:r>
              <a:rPr lang="ru-RU" sz="1400"/>
              <a:t> (</a:t>
            </a:r>
            <a:r>
              <a:rPr lang="en-US" sz="1400"/>
              <a:t>Shear</a:t>
            </a:r>
            <a:r>
              <a:rPr lang="ru-RU" sz="1400"/>
              <a:t>)</a:t>
            </a:r>
          </a:p>
        </p:txBody>
      </p:sp>
      <p:sp>
        <p:nvSpPr>
          <p:cNvPr id="11276" name="Прямоугольник 7"/>
          <p:cNvSpPr>
            <a:spLocks noChangeArrowheads="1"/>
          </p:cNvSpPr>
          <p:nvPr/>
        </p:nvSpPr>
        <p:spPr bwMode="auto">
          <a:xfrm>
            <a:off x="1116013" y="3992563"/>
            <a:ext cx="33845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ru-RU" sz="1400"/>
              <a:t>pol&lt;-0.25 </a:t>
            </a:r>
            <a:r>
              <a:rPr lang="en-US" sz="1400"/>
              <a:t>             </a:t>
            </a:r>
            <a:r>
              <a:rPr lang="ru-RU" sz="1400"/>
              <a:t>   </a:t>
            </a:r>
            <a:r>
              <a:rPr lang="en-US" sz="1400"/>
              <a:t>T</a:t>
            </a:r>
            <a:r>
              <a:rPr lang="ru-RU" sz="1400"/>
              <a:t>-</a:t>
            </a:r>
            <a:r>
              <a:rPr lang="en-US" sz="1400"/>
              <a:t>type</a:t>
            </a:r>
            <a:r>
              <a:rPr lang="ru-RU" sz="1400"/>
              <a:t> </a:t>
            </a:r>
            <a:r>
              <a:rPr lang="en-US" sz="1400"/>
              <a:t>  </a:t>
            </a:r>
            <a:r>
              <a:rPr lang="ru-RU" sz="1400"/>
              <a:t>(</a:t>
            </a:r>
            <a:r>
              <a:rPr lang="en-US" sz="1400"/>
              <a:t>Tensile</a:t>
            </a:r>
            <a:r>
              <a:rPr lang="ru-RU" sz="1400"/>
              <a:t>)</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52536" y="-52288"/>
            <a:ext cx="8579296" cy="535806"/>
          </a:xfrm>
        </p:spPr>
        <p:txBody>
          <a:bodyPr/>
          <a:lstStyle/>
          <a:p>
            <a:pPr marL="0" indent="0" eaLnBrk="1" fontAlgn="auto" hangingPunct="1">
              <a:spcAft>
                <a:spcPts val="0"/>
              </a:spcAft>
              <a:buClr>
                <a:schemeClr val="accent6">
                  <a:lumMod val="75000"/>
                </a:schemeClr>
              </a:buClr>
              <a:buFont typeface="Georgia" pitchFamily="18" charset="0"/>
              <a:buNone/>
              <a:defRPr/>
            </a:pPr>
            <a:r>
              <a:rPr lang="en-US" sz="3200" dirty="0" smtClean="0"/>
              <a:t>RA-AF</a:t>
            </a:r>
            <a:r>
              <a:rPr lang="ru-RU" sz="3200" dirty="0" smtClean="0"/>
              <a:t>-</a:t>
            </a:r>
            <a:r>
              <a:rPr lang="en-US" sz="3200" dirty="0" smtClean="0"/>
              <a:t>relationship  assessment </a:t>
            </a:r>
            <a:endParaRPr lang="ru-RU" sz="3200" dirty="0"/>
          </a:p>
        </p:txBody>
      </p:sp>
      <p:pic>
        <p:nvPicPr>
          <p:cNvPr id="1229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9525" y="2632075"/>
            <a:ext cx="3748088" cy="22082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2"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27063"/>
            <a:ext cx="9144000" cy="19192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293" name="TextBox 4"/>
          <p:cNvSpPr txBox="1">
            <a:spLocks noChangeArrowheads="1"/>
          </p:cNvSpPr>
          <p:nvPr/>
        </p:nvSpPr>
        <p:spPr bwMode="auto">
          <a:xfrm>
            <a:off x="382588" y="2571750"/>
            <a:ext cx="38274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n-US" altLang="ru-RU" sz="1600" b="1">
                <a:solidFill>
                  <a:srgbClr val="002060"/>
                </a:solidFill>
              </a:rPr>
              <a:t>RA = rise time/maximum amplitude</a:t>
            </a:r>
          </a:p>
          <a:p>
            <a:pPr algn="just" eaLnBrk="1" hangingPunct="1"/>
            <a:r>
              <a:rPr lang="en-US" altLang="ru-RU" sz="1600" b="1">
                <a:solidFill>
                  <a:srgbClr val="002060"/>
                </a:solidFill>
              </a:rPr>
              <a:t>AF = Ncounts/ duration time</a:t>
            </a:r>
            <a:endParaRPr lang="ru-RU" altLang="ru-RU" sz="1600" b="1">
              <a:solidFill>
                <a:srgbClr val="002060"/>
              </a:solidFill>
            </a:endParaRPr>
          </a:p>
        </p:txBody>
      </p:sp>
      <p:cxnSp>
        <p:nvCxnSpPr>
          <p:cNvPr id="7" name="Прямая соединительная линия 6"/>
          <p:cNvCxnSpPr/>
          <p:nvPr/>
        </p:nvCxnSpPr>
        <p:spPr>
          <a:xfrm flipV="1">
            <a:off x="5580063" y="1004888"/>
            <a:ext cx="0" cy="13509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Прямая соединительная линия 11"/>
          <p:cNvCxnSpPr/>
          <p:nvPr/>
        </p:nvCxnSpPr>
        <p:spPr>
          <a:xfrm flipV="1">
            <a:off x="5699125" y="1395413"/>
            <a:ext cx="0" cy="1014412"/>
          </a:xfrm>
          <a:prstGeom prst="line">
            <a:avLst/>
          </a:prstGeom>
        </p:spPr>
        <p:style>
          <a:lnRef idx="1">
            <a:schemeClr val="accent1"/>
          </a:lnRef>
          <a:fillRef idx="0">
            <a:schemeClr val="accent1"/>
          </a:fillRef>
          <a:effectRef idx="0">
            <a:schemeClr val="accent1"/>
          </a:effectRef>
          <a:fontRef idx="minor">
            <a:schemeClr val="tx1"/>
          </a:fontRef>
        </p:style>
      </p:cxnSp>
      <p:sp>
        <p:nvSpPr>
          <p:cNvPr id="12296" name="TextBox 13"/>
          <p:cNvSpPr txBox="1">
            <a:spLocks noChangeArrowheads="1"/>
          </p:cNvSpPr>
          <p:nvPr/>
        </p:nvSpPr>
        <p:spPr bwMode="auto">
          <a:xfrm>
            <a:off x="4938713" y="2405063"/>
            <a:ext cx="12827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altLang="ru-RU" sz="1400" b="1">
                <a:solidFill>
                  <a:srgbClr val="002060"/>
                </a:solidFill>
              </a:rPr>
              <a:t>rise time</a:t>
            </a:r>
            <a:endParaRPr lang="ru-RU" sz="1400"/>
          </a:p>
        </p:txBody>
      </p:sp>
      <p:cxnSp>
        <p:nvCxnSpPr>
          <p:cNvPr id="16" name="Прямая со стрелкой 15"/>
          <p:cNvCxnSpPr/>
          <p:nvPr/>
        </p:nvCxnSpPr>
        <p:spPr>
          <a:xfrm>
            <a:off x="5562600" y="2108200"/>
            <a:ext cx="150813" cy="0"/>
          </a:xfrm>
          <a:prstGeom prst="straightConnector1">
            <a:avLst/>
          </a:prstGeom>
          <a:ln>
            <a:headEnd type="triangle" w="sm" len="med"/>
            <a:tailEnd type="triangle" w="sm" len="sm"/>
          </a:ln>
        </p:spPr>
        <p:style>
          <a:lnRef idx="1">
            <a:schemeClr val="accent1"/>
          </a:lnRef>
          <a:fillRef idx="0">
            <a:schemeClr val="accent1"/>
          </a:fillRef>
          <a:effectRef idx="0">
            <a:schemeClr val="accent1"/>
          </a:effectRef>
          <a:fontRef idx="minor">
            <a:schemeClr val="tx1"/>
          </a:fontRef>
        </p:style>
      </p:cxnSp>
      <p:cxnSp>
        <p:nvCxnSpPr>
          <p:cNvPr id="19" name="Прямая со стрелкой 18"/>
          <p:cNvCxnSpPr/>
          <p:nvPr/>
        </p:nvCxnSpPr>
        <p:spPr>
          <a:xfrm flipV="1">
            <a:off x="5364163" y="2155825"/>
            <a:ext cx="292100" cy="215900"/>
          </a:xfrm>
          <a:prstGeom prst="straightConnector1">
            <a:avLst/>
          </a:prstGeom>
          <a:ln>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23" name="Прямая со стрелкой 22"/>
          <p:cNvCxnSpPr>
            <a:stCxn id="12300" idx="0"/>
          </p:cNvCxnSpPr>
          <p:nvPr/>
        </p:nvCxnSpPr>
        <p:spPr>
          <a:xfrm flipH="1" flipV="1">
            <a:off x="6519863" y="1546225"/>
            <a:ext cx="106362" cy="336550"/>
          </a:xfrm>
          <a:prstGeom prst="straightConnector1">
            <a:avLst/>
          </a:prstGeom>
          <a:ln>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12300" name="TextBox 24"/>
          <p:cNvSpPr txBox="1">
            <a:spLocks noChangeArrowheads="1"/>
          </p:cNvSpPr>
          <p:nvPr/>
        </p:nvSpPr>
        <p:spPr bwMode="auto">
          <a:xfrm rot="10800000" flipV="1">
            <a:off x="6265863" y="1882775"/>
            <a:ext cx="7207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altLang="ru-RU" sz="1400" b="1">
                <a:solidFill>
                  <a:srgbClr val="002060"/>
                </a:solidFill>
              </a:rPr>
              <a:t>count</a:t>
            </a:r>
            <a:endParaRPr lang="ru-RU" sz="1400"/>
          </a:p>
        </p:txBody>
      </p:sp>
      <p:cxnSp>
        <p:nvCxnSpPr>
          <p:cNvPr id="27" name="Прямая соединительная линия 26"/>
          <p:cNvCxnSpPr/>
          <p:nvPr/>
        </p:nvCxnSpPr>
        <p:spPr>
          <a:xfrm flipV="1">
            <a:off x="6950075" y="1031875"/>
            <a:ext cx="0" cy="1012825"/>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Прямая со стрелкой 27"/>
          <p:cNvCxnSpPr/>
          <p:nvPr/>
        </p:nvCxnSpPr>
        <p:spPr>
          <a:xfrm>
            <a:off x="5581650" y="1112838"/>
            <a:ext cx="1368425" cy="0"/>
          </a:xfrm>
          <a:prstGeom prst="straightConnector1">
            <a:avLst/>
          </a:prstGeom>
          <a:ln>
            <a:headEnd type="triangle" w="sm" len="med"/>
            <a:tailEnd type="triangle" w="sm" len="sm"/>
          </a:ln>
        </p:spPr>
        <p:style>
          <a:lnRef idx="1">
            <a:schemeClr val="accent1"/>
          </a:lnRef>
          <a:fillRef idx="0">
            <a:schemeClr val="accent1"/>
          </a:fillRef>
          <a:effectRef idx="0">
            <a:schemeClr val="accent1"/>
          </a:effectRef>
          <a:fontRef idx="minor">
            <a:schemeClr val="tx1"/>
          </a:fontRef>
        </p:style>
      </p:cxnSp>
      <p:sp>
        <p:nvSpPr>
          <p:cNvPr id="12303" name="TextBox 30"/>
          <p:cNvSpPr txBox="1">
            <a:spLocks noChangeArrowheads="1"/>
          </p:cNvSpPr>
          <p:nvPr/>
        </p:nvSpPr>
        <p:spPr bwMode="auto">
          <a:xfrm rot="10800000" flipV="1">
            <a:off x="5940425" y="877888"/>
            <a:ext cx="17272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400" b="1">
                <a:solidFill>
                  <a:srgbClr val="002060"/>
                </a:solidFill>
              </a:rPr>
              <a:t>Duration time</a:t>
            </a:r>
            <a:endParaRPr lang="ru-RU" sz="1400" b="1">
              <a:solidFill>
                <a:srgbClr val="002060"/>
              </a:solidFill>
            </a:endParaRPr>
          </a:p>
        </p:txBody>
      </p:sp>
      <p:sp>
        <p:nvSpPr>
          <p:cNvPr id="29" name="Прямоугольник 28"/>
          <p:cNvSpPr/>
          <p:nvPr/>
        </p:nvSpPr>
        <p:spPr>
          <a:xfrm>
            <a:off x="401638" y="3148013"/>
            <a:ext cx="3871912" cy="1477962"/>
          </a:xfrm>
          <a:prstGeom prst="rect">
            <a:avLst/>
          </a:prstGeom>
        </p:spPr>
        <p:txBody>
          <a:bodyPr wrap="none">
            <a:spAutoFit/>
          </a:bodyPr>
          <a:lstStyle/>
          <a:p>
            <a:pPr eaLnBrk="0" hangingPunct="0">
              <a:defRPr/>
            </a:pPr>
            <a:r>
              <a:rPr lang="en-US" dirty="0">
                <a:cs typeface="+mn-cs"/>
              </a:rPr>
              <a:t>Disadvantages</a:t>
            </a:r>
            <a:r>
              <a:rPr lang="ru-RU" dirty="0">
                <a:cs typeface="+mn-cs"/>
              </a:rPr>
              <a:t>  :</a:t>
            </a:r>
          </a:p>
          <a:p>
            <a:pPr marL="285750" indent="-285750" eaLnBrk="0" hangingPunct="0">
              <a:buFont typeface="Arial" panose="020B0604020202020204" pitchFamily="34" charset="0"/>
              <a:buChar char="•"/>
              <a:defRPr/>
            </a:pPr>
            <a:r>
              <a:rPr lang="en-US" dirty="0">
                <a:cs typeface="+mn-cs"/>
              </a:rPr>
              <a:t>Sharp start of the AE signal</a:t>
            </a:r>
          </a:p>
          <a:p>
            <a:pPr marL="285750" indent="-285750" eaLnBrk="0" hangingPunct="0">
              <a:buFont typeface="Arial" panose="020B0604020202020204" pitchFamily="34" charset="0"/>
              <a:buChar char="•"/>
              <a:defRPr/>
            </a:pPr>
            <a:r>
              <a:rPr lang="en-US" dirty="0">
                <a:cs typeface="+mn-cs"/>
              </a:rPr>
              <a:t>Threshold level uncertainty</a:t>
            </a:r>
          </a:p>
          <a:p>
            <a:pPr marL="285750" indent="-285750" eaLnBrk="0" hangingPunct="0">
              <a:buFont typeface="Arial" panose="020B0604020202020204" pitchFamily="34" charset="0"/>
              <a:buChar char="•"/>
              <a:defRPr/>
            </a:pPr>
            <a:r>
              <a:rPr lang="en-US" dirty="0">
                <a:cs typeface="+mn-cs"/>
              </a:rPr>
              <a:t>The separation line has the slope</a:t>
            </a:r>
            <a:endParaRPr lang="ru-RU" dirty="0">
              <a:cs typeface="+mn-cs"/>
            </a:endParaRPr>
          </a:p>
          <a:p>
            <a:pPr eaLnBrk="0" hangingPunct="0">
              <a:defRPr/>
            </a:pPr>
            <a:r>
              <a:rPr lang="ru-RU" dirty="0">
                <a:cs typeface="+mn-cs"/>
              </a:rPr>
              <a:t>     </a:t>
            </a:r>
            <a:r>
              <a:rPr lang="en-US" dirty="0">
                <a:cs typeface="+mn-cs"/>
              </a:rPr>
              <a:t>dependent on various conditions</a:t>
            </a:r>
            <a:endParaRPr lang="ru-RU" dirty="0">
              <a:cs typeface="+mn-cs"/>
            </a:endParaRPr>
          </a:p>
        </p:txBody>
      </p:sp>
      <p:sp>
        <p:nvSpPr>
          <p:cNvPr id="12305" name="Прямоугольник 16"/>
          <p:cNvSpPr>
            <a:spLocks noChangeArrowheads="1"/>
          </p:cNvSpPr>
          <p:nvPr/>
        </p:nvSpPr>
        <p:spPr bwMode="auto">
          <a:xfrm>
            <a:off x="354013" y="4619625"/>
            <a:ext cx="44053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sz="1000"/>
              <a:t>Oho Kanji. Application of acoustic emission for structure diagnosis. 56 konferencja naykowa. Kielce-Krynica. 2010</a:t>
            </a:r>
            <a:endParaRPr lang="ru-RU" sz="1000"/>
          </a:p>
        </p:txBody>
      </p:sp>
      <p:sp>
        <p:nvSpPr>
          <p:cNvPr id="18" name="Прямоугольник 17"/>
          <p:cNvSpPr/>
          <p:nvPr/>
        </p:nvSpPr>
        <p:spPr>
          <a:xfrm>
            <a:off x="5508625" y="4819650"/>
            <a:ext cx="3167063" cy="307975"/>
          </a:xfrm>
          <a:prstGeom prst="rect">
            <a:avLst/>
          </a:prstGeom>
        </p:spPr>
        <p:txBody>
          <a:bodyPr>
            <a:spAutoFit/>
          </a:bodyPr>
          <a:lstStyle/>
          <a:p>
            <a:pPr eaLnBrk="0" hangingPunct="0">
              <a:defRPr/>
            </a:pPr>
            <a:r>
              <a:rPr lang="en-US" sz="1400" dirty="0" err="1">
                <a:solidFill>
                  <a:schemeClr val="accent1">
                    <a:lumMod val="75000"/>
                  </a:schemeClr>
                </a:solidFill>
                <a:cs typeface="+mn-cs"/>
              </a:rPr>
              <a:t>Typification</a:t>
            </a:r>
            <a:r>
              <a:rPr lang="en-US" sz="1400" dirty="0">
                <a:solidFill>
                  <a:schemeClr val="accent1">
                    <a:lumMod val="75000"/>
                  </a:schemeClr>
                </a:solidFill>
                <a:cs typeface="+mn-cs"/>
              </a:rPr>
              <a:t>  by the method RA-AF</a:t>
            </a:r>
            <a:endParaRPr lang="ru-RU" sz="1400" dirty="0">
              <a:solidFill>
                <a:schemeClr val="accent1">
                  <a:lumMod val="75000"/>
                </a:schemeClr>
              </a:solidFill>
              <a:cs typeface="+mn-cs"/>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5496" y="-20538"/>
            <a:ext cx="8856984" cy="432048"/>
          </a:xfrm>
        </p:spPr>
        <p:txBody>
          <a:bodyPr/>
          <a:lstStyle/>
          <a:p>
            <a:pPr marL="0" indent="0" eaLnBrk="1" fontAlgn="auto" hangingPunct="1">
              <a:spcAft>
                <a:spcPts val="0"/>
              </a:spcAft>
              <a:buClr>
                <a:schemeClr val="accent6">
                  <a:lumMod val="75000"/>
                </a:schemeClr>
              </a:buClr>
              <a:buFont typeface="Georgia" pitchFamily="18" charset="0"/>
              <a:buNone/>
              <a:defRPr/>
            </a:pPr>
            <a:r>
              <a:rPr lang="en-US" sz="2800" dirty="0"/>
              <a:t>Method of inversion of the seismic moment tensor</a:t>
            </a:r>
            <a:endParaRPr lang="ru-RU" sz="2800" dirty="0"/>
          </a:p>
        </p:txBody>
      </p:sp>
      <p:pic>
        <p:nvPicPr>
          <p:cNvPr id="13315" name="Picture 2"/>
          <p:cNvPicPr>
            <a:picLocks noChangeAspect="1" noChangeArrowheads="1"/>
          </p:cNvPicPr>
          <p:nvPr/>
        </p:nvPicPr>
        <p:blipFill>
          <a:blip r:embed="rId3">
            <a:extLst>
              <a:ext uri="{28A0092B-C50C-407E-A947-70E740481C1C}">
                <a14:useLocalDpi xmlns:a14="http://schemas.microsoft.com/office/drawing/2010/main" val="0"/>
              </a:ext>
            </a:extLst>
          </a:blip>
          <a:srcRect l="1976" t="10629" b="7094"/>
          <a:stretch>
            <a:fillRect/>
          </a:stretch>
        </p:blipFill>
        <p:spPr bwMode="auto">
          <a:xfrm>
            <a:off x="1403350" y="3595688"/>
            <a:ext cx="5299075" cy="969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316" name="TextBox 7"/>
          <p:cNvSpPr txBox="1">
            <a:spLocks noChangeArrowheads="1"/>
          </p:cNvSpPr>
          <p:nvPr/>
        </p:nvSpPr>
        <p:spPr bwMode="auto">
          <a:xfrm>
            <a:off x="490538" y="2587625"/>
            <a:ext cx="8208962"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600"/>
              <a:t>u(x,t) – the displacement of the medium at point x at time </a:t>
            </a:r>
            <a:r>
              <a:rPr lang="en-US" sz="1600" b="1"/>
              <a:t> t</a:t>
            </a:r>
            <a:endParaRPr lang="ru-RU" sz="1600" b="1"/>
          </a:p>
          <a:p>
            <a:r>
              <a:rPr lang="en-US" sz="1600"/>
              <a:t>G(x,y,t) - Green's function describing the field of a point source                     </a:t>
            </a:r>
            <a:r>
              <a:rPr lang="en-US" sz="1600" b="1">
                <a:solidFill>
                  <a:srgbClr val="C00000"/>
                </a:solidFill>
              </a:rPr>
              <a:t>y</a:t>
            </a:r>
            <a:r>
              <a:rPr lang="ru-RU" sz="1600"/>
              <a:t> </a:t>
            </a:r>
            <a:endParaRPr lang="en-US" sz="1600"/>
          </a:p>
          <a:p>
            <a:r>
              <a:rPr lang="en-US" sz="1600"/>
              <a:t>Mpq – symmetric seismic moment tensor</a:t>
            </a:r>
            <a:endParaRPr lang="ru-RU" sz="1600"/>
          </a:p>
          <a:p>
            <a:r>
              <a:rPr lang="en-US" sz="1600"/>
              <a:t>S(t) – source influence function</a:t>
            </a:r>
            <a:endParaRPr lang="ru-RU" sz="1600"/>
          </a:p>
        </p:txBody>
      </p:sp>
      <p:pic>
        <p:nvPicPr>
          <p:cNvPr id="13317"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9063" y="582613"/>
            <a:ext cx="5084762" cy="2005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8"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388" y="896938"/>
            <a:ext cx="3749675"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319" name="Прямоугольник 1"/>
          <p:cNvSpPr>
            <a:spLocks noChangeArrowheads="1"/>
          </p:cNvSpPr>
          <p:nvPr/>
        </p:nvSpPr>
        <p:spPr bwMode="auto">
          <a:xfrm>
            <a:off x="179388" y="4589463"/>
            <a:ext cx="4416425"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sz="1100">
                <a:solidFill>
                  <a:srgbClr val="000066"/>
                </a:solidFill>
              </a:rPr>
              <a:t>M. Ohtsu Acoustic Emission Theory for Moment Tensor Analysis</a:t>
            </a:r>
          </a:p>
          <a:p>
            <a:pPr eaLnBrk="0" hangingPunct="0"/>
            <a:r>
              <a:rPr lang="en-US" sz="1100">
                <a:solidFill>
                  <a:srgbClr val="000066"/>
                </a:solidFill>
              </a:rPr>
              <a:t>Res Nondestr Eval .1995. </a:t>
            </a:r>
            <a:r>
              <a:rPr lang="ru-RU" sz="1100">
                <a:solidFill>
                  <a:srgbClr val="000066"/>
                </a:solidFill>
              </a:rPr>
              <a:t>№</a:t>
            </a:r>
            <a:r>
              <a:rPr lang="en-US" sz="1100">
                <a:solidFill>
                  <a:srgbClr val="000066"/>
                </a:solidFill>
              </a:rPr>
              <a:t> 6</a:t>
            </a:r>
            <a:r>
              <a:rPr lang="ru-RU" sz="1100">
                <a:solidFill>
                  <a:srgbClr val="000066"/>
                </a:solidFill>
              </a:rPr>
              <a:t>. </a:t>
            </a:r>
            <a:r>
              <a:rPr lang="en-US" sz="1100">
                <a:solidFill>
                  <a:srgbClr val="000066"/>
                </a:solidFill>
              </a:rPr>
              <a:t>P.169-184</a:t>
            </a:r>
            <a:endParaRPr lang="ru-RU" sz="1100">
              <a:solidFill>
                <a:srgbClr val="000066"/>
              </a:solidFill>
            </a:endParaRPr>
          </a:p>
        </p:txBody>
      </p:sp>
      <p:cxnSp>
        <p:nvCxnSpPr>
          <p:cNvPr id="5" name="Прямая со стрелкой 4"/>
          <p:cNvCxnSpPr/>
          <p:nvPr/>
        </p:nvCxnSpPr>
        <p:spPr>
          <a:xfrm flipH="1" flipV="1">
            <a:off x="6335713" y="1978025"/>
            <a:ext cx="973137" cy="917575"/>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4" name="Дуга 13"/>
          <p:cNvSpPr/>
          <p:nvPr/>
        </p:nvSpPr>
        <p:spPr>
          <a:xfrm>
            <a:off x="6156325" y="1600200"/>
            <a:ext cx="360363" cy="230188"/>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eaLnBrk="0" hangingPunct="0">
              <a:defRPr/>
            </a:pPr>
            <a:endParaRPr lang="ru-RU"/>
          </a:p>
        </p:txBody>
      </p:sp>
      <p:sp>
        <p:nvSpPr>
          <p:cNvPr id="18" name="Дуга 17"/>
          <p:cNvSpPr/>
          <p:nvPr/>
        </p:nvSpPr>
        <p:spPr>
          <a:xfrm rot="880026">
            <a:off x="6054725" y="1409700"/>
            <a:ext cx="720725" cy="381000"/>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eaLnBrk="0" hangingPunct="0">
              <a:defRPr/>
            </a:pPr>
            <a:endParaRPr lang="ru-RU"/>
          </a:p>
        </p:txBody>
      </p:sp>
      <p:sp>
        <p:nvSpPr>
          <p:cNvPr id="19" name="Дуга 18"/>
          <p:cNvSpPr/>
          <p:nvPr/>
        </p:nvSpPr>
        <p:spPr>
          <a:xfrm rot="880026">
            <a:off x="6107113" y="1200150"/>
            <a:ext cx="935037" cy="549275"/>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eaLnBrk="0" hangingPunct="0">
              <a:defRPr/>
            </a:pPr>
            <a:endParaRPr lang="ru-RU"/>
          </a:p>
        </p:txBody>
      </p:sp>
      <p:sp>
        <p:nvSpPr>
          <p:cNvPr id="20" name="Дуга 19"/>
          <p:cNvSpPr/>
          <p:nvPr/>
        </p:nvSpPr>
        <p:spPr>
          <a:xfrm rot="888402">
            <a:off x="6229350" y="1003300"/>
            <a:ext cx="1128713" cy="550863"/>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eaLnBrk="0" hangingPunct="0">
              <a:defRPr/>
            </a:pPr>
            <a:endParaRPr lang="ru-RU"/>
          </a:p>
        </p:txBody>
      </p:sp>
      <p:sp>
        <p:nvSpPr>
          <p:cNvPr id="21" name="Дуга 20"/>
          <p:cNvSpPr/>
          <p:nvPr/>
        </p:nvSpPr>
        <p:spPr>
          <a:xfrm rot="851657">
            <a:off x="6137275" y="796925"/>
            <a:ext cx="1454150" cy="714375"/>
          </a:xfrm>
          <a:prstGeom prst="arc">
            <a:avLst/>
          </a:prstGeom>
        </p:spPr>
        <p:style>
          <a:lnRef idx="1">
            <a:schemeClr val="accent1"/>
          </a:lnRef>
          <a:fillRef idx="0">
            <a:schemeClr val="accent1"/>
          </a:fillRef>
          <a:effectRef idx="0">
            <a:schemeClr val="accent1"/>
          </a:effectRef>
          <a:fontRef idx="minor">
            <a:schemeClr val="tx1"/>
          </a:fontRef>
        </p:style>
        <p:txBody>
          <a:bodyPr anchor="ctr"/>
          <a:lstStyle/>
          <a:p>
            <a:pPr algn="ctr" eaLnBrk="0" hangingPunct="0">
              <a:defRPr/>
            </a:pPr>
            <a:endParaRPr lang="ru-RU"/>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1384300"/>
            <a:ext cx="3314700" cy="25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Заголовок 3"/>
          <p:cNvSpPr>
            <a:spLocks noGrp="1"/>
          </p:cNvSpPr>
          <p:nvPr>
            <p:ph type="title"/>
          </p:nvPr>
        </p:nvSpPr>
        <p:spPr>
          <a:xfrm>
            <a:off x="-417240" y="195486"/>
            <a:ext cx="9093696" cy="719759"/>
          </a:xfrm>
        </p:spPr>
        <p:txBody>
          <a:bodyPr/>
          <a:lstStyle/>
          <a:p>
            <a:pPr marL="0" indent="0" eaLnBrk="1" fontAlgn="auto" hangingPunct="1">
              <a:spcAft>
                <a:spcPts val="0"/>
              </a:spcAft>
              <a:buClr>
                <a:schemeClr val="accent6">
                  <a:lumMod val="75000"/>
                </a:schemeClr>
              </a:buClr>
              <a:buFont typeface="Georgia" pitchFamily="18" charset="0"/>
              <a:buNone/>
              <a:defRPr/>
            </a:pPr>
            <a:r>
              <a:rPr lang="en-US" sz="2400" dirty="0" err="1"/>
              <a:t>HybridMT</a:t>
            </a:r>
            <a:r>
              <a:rPr lang="en-US" sz="2400" dirty="0"/>
              <a:t>: A MATLAB/Shell </a:t>
            </a:r>
            <a:r>
              <a:rPr lang="en-US" sz="2400" dirty="0" smtClean="0"/>
              <a:t>Environment Package for Seismic </a:t>
            </a:r>
            <a:r>
              <a:rPr lang="en-US" sz="2400" dirty="0"/>
              <a:t>Moment </a:t>
            </a:r>
            <a:r>
              <a:rPr lang="en-US" sz="2400" dirty="0" smtClean="0"/>
              <a:t>Tensor Inversion </a:t>
            </a:r>
            <a:r>
              <a:rPr lang="en-US" sz="2400" dirty="0"/>
              <a:t>and Refinement</a:t>
            </a:r>
            <a:br>
              <a:rPr lang="en-US" sz="2400" dirty="0"/>
            </a:br>
            <a:r>
              <a:rPr lang="en-US" sz="2400" dirty="0"/>
              <a:t/>
            </a:r>
            <a:br>
              <a:rPr lang="en-US" sz="2400" dirty="0"/>
            </a:br>
            <a:endParaRPr lang="ru-RU" sz="2400" dirty="0"/>
          </a:p>
        </p:txBody>
      </p:sp>
      <p:pic>
        <p:nvPicPr>
          <p:cNvPr id="14340" name="Picture 2"/>
          <p:cNvPicPr>
            <a:picLocks noChangeAspect="1" noChangeArrowheads="1"/>
          </p:cNvPicPr>
          <p:nvPr/>
        </p:nvPicPr>
        <p:blipFill>
          <a:blip r:embed="rId4">
            <a:extLst>
              <a:ext uri="{28A0092B-C50C-407E-A947-70E740481C1C}">
                <a14:useLocalDpi xmlns:a14="http://schemas.microsoft.com/office/drawing/2010/main" val="0"/>
              </a:ext>
            </a:extLst>
          </a:blip>
          <a:srcRect l="11607" t="4288" r="8392" b="6630"/>
          <a:stretch>
            <a:fillRect/>
          </a:stretch>
        </p:blipFill>
        <p:spPr bwMode="auto">
          <a:xfrm>
            <a:off x="4768850" y="1058863"/>
            <a:ext cx="4267200" cy="324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1" name="Picture 2"/>
          <p:cNvPicPr>
            <a:picLocks noChangeAspect="1" noChangeArrowheads="1"/>
          </p:cNvPicPr>
          <p:nvPr/>
        </p:nvPicPr>
        <p:blipFill>
          <a:blip r:embed="rId5">
            <a:extLst>
              <a:ext uri="{28A0092B-C50C-407E-A947-70E740481C1C}">
                <a14:useLocalDpi xmlns:a14="http://schemas.microsoft.com/office/drawing/2010/main" val="0"/>
              </a:ext>
            </a:extLst>
          </a:blip>
          <a:srcRect r="20409"/>
          <a:stretch>
            <a:fillRect/>
          </a:stretch>
        </p:blipFill>
        <p:spPr bwMode="auto">
          <a:xfrm>
            <a:off x="2843213" y="1058863"/>
            <a:ext cx="2085975" cy="1747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32138" y="3076575"/>
            <a:ext cx="1784350" cy="1497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343" name="Прямоугольник 6"/>
          <p:cNvSpPr>
            <a:spLocks noChangeArrowheads="1"/>
          </p:cNvSpPr>
          <p:nvPr/>
        </p:nvSpPr>
        <p:spPr bwMode="auto">
          <a:xfrm>
            <a:off x="161925" y="4659313"/>
            <a:ext cx="5130800"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sz="1100"/>
              <a:t>HybridMT: A MATLAB/Shell Environment Package for Seismic Moment Tensor</a:t>
            </a:r>
            <a:br>
              <a:rPr lang="en-US" sz="1100"/>
            </a:br>
            <a:r>
              <a:rPr lang="en-US" sz="1100"/>
              <a:t>Inversion and Refinement/ Kwiatek et</a:t>
            </a:r>
            <a:r>
              <a:rPr lang="ru-RU" sz="1100"/>
              <a:t>. </a:t>
            </a:r>
            <a:r>
              <a:rPr lang="en-US" sz="1100"/>
              <a:t>al</a:t>
            </a:r>
            <a:r>
              <a:rPr lang="ru-RU" sz="1100"/>
              <a:t>, 2016</a:t>
            </a:r>
            <a:endParaRPr lang="ru-RU" sz="1100">
              <a:solidFill>
                <a:srgbClr val="000066"/>
              </a:solidFill>
            </a:endParaRPr>
          </a:p>
        </p:txBody>
      </p:sp>
      <p:sp>
        <p:nvSpPr>
          <p:cNvPr id="14344" name="Прямоугольник 1"/>
          <p:cNvSpPr>
            <a:spLocks noChangeArrowheads="1"/>
          </p:cNvSpPr>
          <p:nvPr/>
        </p:nvSpPr>
        <p:spPr bwMode="auto">
          <a:xfrm>
            <a:off x="5795963" y="4352925"/>
            <a:ext cx="32432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sz="1400"/>
              <a:t>The method is intended for seismic data and is adapted to laboratory data</a:t>
            </a:r>
            <a:endParaRPr lang="ru-RU" sz="1400"/>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51470"/>
            <a:ext cx="8946232" cy="657360"/>
          </a:xfrm>
        </p:spPr>
        <p:txBody>
          <a:bodyPr>
            <a:normAutofit/>
          </a:bodyPr>
          <a:lstStyle/>
          <a:p>
            <a:pPr marL="0" indent="0" algn="ctr" eaLnBrk="1" fontAlgn="auto" hangingPunct="1">
              <a:spcAft>
                <a:spcPts val="0"/>
              </a:spcAft>
              <a:buClr>
                <a:schemeClr val="accent6">
                  <a:lumMod val="75000"/>
                </a:schemeClr>
              </a:buClr>
              <a:buFont typeface="Georgia" pitchFamily="18" charset="0"/>
              <a:buNone/>
              <a:defRPr/>
            </a:pPr>
            <a:r>
              <a:rPr lang="en-US" sz="1400" dirty="0"/>
              <a:t>The </a:t>
            </a:r>
            <a:r>
              <a:rPr lang="en-US" sz="1400" dirty="0" smtClean="0"/>
              <a:t>proposed algorithm </a:t>
            </a:r>
            <a:r>
              <a:rPr lang="en-US" sz="1400" dirty="0"/>
              <a:t>for determining the values and directions of the compression and tension axes in the AE </a:t>
            </a:r>
            <a:r>
              <a:rPr lang="en-US" sz="1400" dirty="0" smtClean="0"/>
              <a:t>source-Acoustic Emission Source Axial Method (AESAM)</a:t>
            </a:r>
            <a:endParaRPr lang="ru-RU" sz="1400" dirty="0"/>
          </a:p>
        </p:txBody>
      </p:sp>
      <p:sp>
        <p:nvSpPr>
          <p:cNvPr id="4" name="Прямоугольник 3"/>
          <p:cNvSpPr>
            <a:spLocks noRot="1" noChangeAspect="1" noMove="1" noResize="1" noEditPoints="1" noAdjustHandles="1" noChangeArrowheads="1" noChangeShapeType="1" noTextEdit="1"/>
          </p:cNvSpPr>
          <p:nvPr/>
        </p:nvSpPr>
        <p:spPr>
          <a:xfrm>
            <a:off x="3762772" y="798840"/>
            <a:ext cx="5100984" cy="2492990"/>
          </a:xfrm>
          <a:prstGeom prst="rect">
            <a:avLst/>
          </a:prstGeom>
          <a:blipFill rotWithShape="1">
            <a:blip r:embed="rId3"/>
            <a:stretch>
              <a:fillRect l="-597" t="-244"/>
            </a:stretch>
          </a:blipFill>
        </p:spPr>
        <p:txBody>
          <a:bodyPr/>
          <a:lstStyle/>
          <a:p>
            <a:pPr>
              <a:defRPr/>
            </a:pPr>
            <a:r>
              <a:rPr lang="ru-RU">
                <a:noFill/>
              </a:rPr>
              <a:t> </a:t>
            </a:r>
          </a:p>
        </p:txBody>
      </p:sp>
      <p:sp>
        <p:nvSpPr>
          <p:cNvPr id="15364" name="Прямоугольник 22"/>
          <p:cNvSpPr>
            <a:spLocks noChangeArrowheads="1"/>
          </p:cNvSpPr>
          <p:nvPr/>
        </p:nvSpPr>
        <p:spPr bwMode="auto">
          <a:xfrm>
            <a:off x="179388" y="4445000"/>
            <a:ext cx="885666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sz="1200"/>
              <a:t>Select </a:t>
            </a:r>
            <a:r>
              <a:rPr lang="en-US" sz="1200" b="1"/>
              <a:t>three</a:t>
            </a:r>
            <a:r>
              <a:rPr lang="en-US" sz="1200"/>
              <a:t> sensors with large amplitudes of the first arrivals of the same signs. By successive iterations, we change the offset amplitude </a:t>
            </a:r>
            <a:r>
              <a:rPr lang="ru-RU" sz="1200" b="1">
                <a:solidFill>
                  <a:srgbClr val="002060"/>
                </a:solidFill>
              </a:rPr>
              <a:t>A</a:t>
            </a:r>
            <a:r>
              <a:rPr lang="ru-RU" sz="1200" b="1" baseline="-25000">
                <a:solidFill>
                  <a:srgbClr val="002060"/>
                </a:solidFill>
              </a:rPr>
              <a:t>0  </a:t>
            </a:r>
            <a:r>
              <a:rPr lang="en-US" sz="1200"/>
              <a:t> and the direction of the vector </a:t>
            </a:r>
            <a:r>
              <a:rPr lang="el-GR" sz="1200" b="1">
                <a:solidFill>
                  <a:srgbClr val="000066"/>
                </a:solidFill>
              </a:rPr>
              <a:t>ῑ</a:t>
            </a:r>
            <a:r>
              <a:rPr lang="ru-RU" sz="1200" b="1">
                <a:solidFill>
                  <a:srgbClr val="000066"/>
                </a:solidFill>
              </a:rPr>
              <a:t> </a:t>
            </a:r>
            <a:r>
              <a:rPr lang="ru-RU" sz="1200"/>
              <a:t>. </a:t>
            </a:r>
            <a:r>
              <a:rPr lang="en-US" sz="1200"/>
              <a:t>We choose the direction, corresponding to the minimum of  total difference  error  of the calculated and registered amplitude on each of these sensors.</a:t>
            </a:r>
          </a:p>
        </p:txBody>
      </p:sp>
      <p:pic>
        <p:nvPicPr>
          <p:cNvPr id="15365" name="Рисунок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63550" y="755650"/>
            <a:ext cx="2941638" cy="274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6" name="TextBox 4"/>
          <p:cNvSpPr txBox="1">
            <a:spLocks noChangeArrowheads="1"/>
          </p:cNvSpPr>
          <p:nvPr/>
        </p:nvSpPr>
        <p:spPr bwMode="auto">
          <a:xfrm>
            <a:off x="593725" y="3536950"/>
            <a:ext cx="31115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400" b="1">
                <a:solidFill>
                  <a:srgbClr val="000066"/>
                </a:solidFill>
              </a:rPr>
              <a:t>The source model is a double dipole with the directions of the compression and tension axes.</a:t>
            </a:r>
            <a:endParaRPr lang="ru-RU"/>
          </a:p>
        </p:txBody>
      </p:sp>
      <p:sp>
        <p:nvSpPr>
          <p:cNvPr id="12" name="Стрелка вниз 11"/>
          <p:cNvSpPr/>
          <p:nvPr/>
        </p:nvSpPr>
        <p:spPr>
          <a:xfrm>
            <a:off x="4162425" y="3292475"/>
            <a:ext cx="1655763" cy="244475"/>
          </a:xfrm>
          <a:prstGeom prst="downArrow">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ru-RU"/>
          </a:p>
        </p:txBody>
      </p:sp>
      <p:sp>
        <p:nvSpPr>
          <p:cNvPr id="15368" name="Прямоугольник 15"/>
          <p:cNvSpPr>
            <a:spLocks noChangeArrowheads="1"/>
          </p:cNvSpPr>
          <p:nvPr/>
        </p:nvSpPr>
        <p:spPr bwMode="auto">
          <a:xfrm>
            <a:off x="3875088" y="3508375"/>
            <a:ext cx="10699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el-GR" sz="2000" b="1">
                <a:solidFill>
                  <a:srgbClr val="000066"/>
                </a:solidFill>
              </a:rPr>
              <a:t>ῑ</a:t>
            </a:r>
            <a:r>
              <a:rPr lang="en-US" b="1">
                <a:solidFill>
                  <a:srgbClr val="000066"/>
                </a:solidFill>
              </a:rPr>
              <a:t> </a:t>
            </a:r>
            <a:r>
              <a:rPr lang="ru-RU" b="1" baseline="30000"/>
              <a:t>+        </a:t>
            </a:r>
            <a:r>
              <a:rPr lang="ru-RU" b="1">
                <a:solidFill>
                  <a:srgbClr val="002060"/>
                </a:solidFill>
              </a:rPr>
              <a:t>A</a:t>
            </a:r>
            <a:r>
              <a:rPr lang="ru-RU" b="1" baseline="30000">
                <a:solidFill>
                  <a:srgbClr val="002060"/>
                </a:solidFill>
              </a:rPr>
              <a:t>+</a:t>
            </a:r>
            <a:r>
              <a:rPr lang="ru-RU" b="1">
                <a:solidFill>
                  <a:srgbClr val="002060"/>
                </a:solidFill>
              </a:rPr>
              <a:t> </a:t>
            </a:r>
            <a:endParaRPr lang="ru-RU"/>
          </a:p>
        </p:txBody>
      </p:sp>
      <p:sp>
        <p:nvSpPr>
          <p:cNvPr id="15369" name="Прямоугольник 21"/>
          <p:cNvSpPr>
            <a:spLocks noChangeArrowheads="1"/>
          </p:cNvSpPr>
          <p:nvPr/>
        </p:nvSpPr>
        <p:spPr bwMode="auto">
          <a:xfrm>
            <a:off x="5160963" y="3508375"/>
            <a:ext cx="9937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el-GR" sz="2000" b="1">
                <a:solidFill>
                  <a:srgbClr val="000066"/>
                </a:solidFill>
              </a:rPr>
              <a:t>ῑ</a:t>
            </a:r>
            <a:r>
              <a:rPr lang="el-GR" b="1">
                <a:solidFill>
                  <a:srgbClr val="000066"/>
                </a:solidFill>
              </a:rPr>
              <a:t> </a:t>
            </a:r>
            <a:r>
              <a:rPr lang="ru-RU" b="1" baseline="30000"/>
              <a:t>-        </a:t>
            </a:r>
            <a:r>
              <a:rPr lang="ru-RU" b="1">
                <a:solidFill>
                  <a:srgbClr val="002060"/>
                </a:solidFill>
              </a:rPr>
              <a:t>A</a:t>
            </a:r>
            <a:r>
              <a:rPr lang="ru-RU" b="1" baseline="30000">
                <a:solidFill>
                  <a:srgbClr val="002060"/>
                </a:solidFill>
              </a:rPr>
              <a:t>-</a:t>
            </a:r>
            <a:r>
              <a:rPr lang="ru-RU" b="1">
                <a:solidFill>
                  <a:srgbClr val="002060"/>
                </a:solidFill>
              </a:rPr>
              <a:t> </a:t>
            </a:r>
            <a:endParaRPr lang="ru-RU"/>
          </a:p>
        </p:txBody>
      </p:sp>
      <p:sp>
        <p:nvSpPr>
          <p:cNvPr id="15370" name="Прямоугольник 9"/>
          <p:cNvSpPr>
            <a:spLocks noChangeArrowheads="1"/>
          </p:cNvSpPr>
          <p:nvPr/>
        </p:nvSpPr>
        <p:spPr bwMode="auto">
          <a:xfrm>
            <a:off x="6516688" y="3148013"/>
            <a:ext cx="17272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ru-RU" sz="1400" b="1">
                <a:solidFill>
                  <a:srgbClr val="002060"/>
                </a:solidFill>
              </a:rPr>
              <a:t>A</a:t>
            </a:r>
            <a:r>
              <a:rPr lang="ru-RU" sz="1400" b="1" baseline="30000">
                <a:solidFill>
                  <a:srgbClr val="002060"/>
                </a:solidFill>
              </a:rPr>
              <a:t>-</a:t>
            </a:r>
            <a:r>
              <a:rPr lang="ru-RU" sz="1400" b="1">
                <a:solidFill>
                  <a:srgbClr val="002060"/>
                </a:solidFill>
              </a:rPr>
              <a:t> </a:t>
            </a:r>
            <a:r>
              <a:rPr lang="en-US" sz="1400" b="1">
                <a:solidFill>
                  <a:srgbClr val="002060"/>
                </a:solidFill>
              </a:rPr>
              <a:t>/</a:t>
            </a:r>
            <a:r>
              <a:rPr lang="ru-RU" sz="1400" b="1">
                <a:solidFill>
                  <a:srgbClr val="002060"/>
                </a:solidFill>
              </a:rPr>
              <a:t>A</a:t>
            </a:r>
            <a:r>
              <a:rPr lang="en-US" sz="1400" b="1" baseline="30000">
                <a:solidFill>
                  <a:srgbClr val="002060"/>
                </a:solidFill>
              </a:rPr>
              <a:t>+ </a:t>
            </a:r>
            <a:r>
              <a:rPr lang="en-US" sz="1400" b="1">
                <a:solidFill>
                  <a:srgbClr val="002060"/>
                </a:solidFill>
              </a:rPr>
              <a:t>&lt;0.1</a:t>
            </a:r>
            <a:r>
              <a:rPr lang="ru-RU" sz="1400" b="1">
                <a:solidFill>
                  <a:srgbClr val="002060"/>
                </a:solidFill>
              </a:rPr>
              <a:t> </a:t>
            </a:r>
            <a:r>
              <a:rPr lang="en-US" b="1">
                <a:solidFill>
                  <a:srgbClr val="000066"/>
                </a:solidFill>
              </a:rPr>
              <a:t>T</a:t>
            </a:r>
            <a:r>
              <a:rPr lang="ru-RU" sz="1400" b="1">
                <a:solidFill>
                  <a:srgbClr val="000066"/>
                </a:solidFill>
              </a:rPr>
              <a:t>-</a:t>
            </a:r>
            <a:r>
              <a:rPr lang="en-US" sz="1400">
                <a:solidFill>
                  <a:srgbClr val="7030A0"/>
                </a:solidFill>
              </a:rPr>
              <a:t>  type</a:t>
            </a:r>
            <a:r>
              <a:rPr lang="ru-RU" sz="1400">
                <a:solidFill>
                  <a:srgbClr val="7030A0"/>
                </a:solidFill>
              </a:rPr>
              <a:t> </a:t>
            </a:r>
            <a:endParaRPr lang="ru-RU" sz="1400"/>
          </a:p>
        </p:txBody>
      </p:sp>
      <p:sp>
        <p:nvSpPr>
          <p:cNvPr id="15371" name="Прямоугольник 12"/>
          <p:cNvSpPr>
            <a:spLocks noChangeArrowheads="1"/>
          </p:cNvSpPr>
          <p:nvPr/>
        </p:nvSpPr>
        <p:spPr bwMode="auto">
          <a:xfrm>
            <a:off x="6516688" y="3363913"/>
            <a:ext cx="28082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ru-RU" sz="1400" b="1">
                <a:solidFill>
                  <a:srgbClr val="002060"/>
                </a:solidFill>
              </a:rPr>
              <a:t>A</a:t>
            </a:r>
            <a:r>
              <a:rPr lang="ru-RU" sz="1400" b="1" baseline="30000">
                <a:solidFill>
                  <a:srgbClr val="002060"/>
                </a:solidFill>
              </a:rPr>
              <a:t>-</a:t>
            </a:r>
            <a:r>
              <a:rPr lang="ru-RU" sz="1400" b="1">
                <a:solidFill>
                  <a:srgbClr val="002060"/>
                </a:solidFill>
              </a:rPr>
              <a:t> </a:t>
            </a:r>
            <a:r>
              <a:rPr lang="en-US" sz="1400" b="1">
                <a:solidFill>
                  <a:srgbClr val="002060"/>
                </a:solidFill>
              </a:rPr>
              <a:t>/</a:t>
            </a:r>
            <a:r>
              <a:rPr lang="ru-RU" sz="1400" b="1">
                <a:solidFill>
                  <a:srgbClr val="002060"/>
                </a:solidFill>
              </a:rPr>
              <a:t>A</a:t>
            </a:r>
            <a:r>
              <a:rPr lang="en-US" sz="1400" b="1" baseline="30000">
                <a:solidFill>
                  <a:srgbClr val="002060"/>
                </a:solidFill>
              </a:rPr>
              <a:t>+ </a:t>
            </a:r>
            <a:r>
              <a:rPr lang="en-US" sz="1400" b="1">
                <a:solidFill>
                  <a:srgbClr val="002060"/>
                </a:solidFill>
              </a:rPr>
              <a:t>≥ 0.1</a:t>
            </a:r>
            <a:r>
              <a:rPr lang="ru-RU" sz="1400" b="1">
                <a:solidFill>
                  <a:srgbClr val="002060"/>
                </a:solidFill>
              </a:rPr>
              <a:t> </a:t>
            </a:r>
            <a:r>
              <a:rPr lang="en-US" b="1">
                <a:solidFill>
                  <a:srgbClr val="000066"/>
                </a:solidFill>
              </a:rPr>
              <a:t>S</a:t>
            </a:r>
            <a:r>
              <a:rPr lang="ru-RU" sz="1400" b="1">
                <a:solidFill>
                  <a:srgbClr val="000066"/>
                </a:solidFill>
              </a:rPr>
              <a:t>-</a:t>
            </a:r>
            <a:r>
              <a:rPr lang="en-US" sz="1400" b="1">
                <a:solidFill>
                  <a:srgbClr val="000066"/>
                </a:solidFill>
              </a:rPr>
              <a:t> </a:t>
            </a:r>
            <a:r>
              <a:rPr lang="en-US" sz="1400">
                <a:solidFill>
                  <a:srgbClr val="7030A0"/>
                </a:solidFill>
              </a:rPr>
              <a:t>type</a:t>
            </a:r>
            <a:r>
              <a:rPr lang="ru-RU" sz="1400">
                <a:solidFill>
                  <a:srgbClr val="7030A0"/>
                </a:solidFill>
              </a:rPr>
              <a:t> </a:t>
            </a:r>
            <a:r>
              <a:rPr lang="ru-RU" sz="1400" b="1">
                <a:solidFill>
                  <a:srgbClr val="002060"/>
                </a:solidFill>
              </a:rPr>
              <a:t>A</a:t>
            </a:r>
            <a:r>
              <a:rPr lang="en-US" sz="1400" b="1" baseline="30000">
                <a:solidFill>
                  <a:srgbClr val="002060"/>
                </a:solidFill>
              </a:rPr>
              <a:t>+</a:t>
            </a:r>
            <a:r>
              <a:rPr lang="ru-RU" sz="1400" b="1">
                <a:solidFill>
                  <a:srgbClr val="002060"/>
                </a:solidFill>
              </a:rPr>
              <a:t> </a:t>
            </a:r>
            <a:r>
              <a:rPr lang="en-US" sz="1400" b="1">
                <a:solidFill>
                  <a:srgbClr val="002060"/>
                </a:solidFill>
              </a:rPr>
              <a:t>/</a:t>
            </a:r>
            <a:r>
              <a:rPr lang="ru-RU" sz="1400" b="1">
                <a:solidFill>
                  <a:srgbClr val="002060"/>
                </a:solidFill>
              </a:rPr>
              <a:t>A</a:t>
            </a:r>
            <a:r>
              <a:rPr lang="en-US" sz="1400" b="1" baseline="30000">
                <a:solidFill>
                  <a:srgbClr val="002060"/>
                </a:solidFill>
              </a:rPr>
              <a:t>-</a:t>
            </a:r>
            <a:r>
              <a:rPr lang="en-US" sz="1400" b="1">
                <a:solidFill>
                  <a:srgbClr val="002060"/>
                </a:solidFill>
              </a:rPr>
              <a:t> ≥0.1</a:t>
            </a:r>
            <a:r>
              <a:rPr lang="ru-RU" sz="1400" b="1">
                <a:solidFill>
                  <a:srgbClr val="002060"/>
                </a:solidFill>
              </a:rPr>
              <a:t> </a:t>
            </a:r>
            <a:endParaRPr lang="ru-RU" sz="1400"/>
          </a:p>
        </p:txBody>
      </p:sp>
      <p:sp>
        <p:nvSpPr>
          <p:cNvPr id="15372" name="Прямоугольник 13"/>
          <p:cNvSpPr>
            <a:spLocks noChangeArrowheads="1"/>
          </p:cNvSpPr>
          <p:nvPr/>
        </p:nvSpPr>
        <p:spPr bwMode="auto">
          <a:xfrm>
            <a:off x="6516688" y="3579813"/>
            <a:ext cx="18716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ru-RU" sz="1400" b="1">
                <a:solidFill>
                  <a:srgbClr val="002060"/>
                </a:solidFill>
              </a:rPr>
              <a:t>A</a:t>
            </a:r>
            <a:r>
              <a:rPr lang="en-US" sz="1400" b="1" baseline="30000">
                <a:solidFill>
                  <a:srgbClr val="002060"/>
                </a:solidFill>
              </a:rPr>
              <a:t>+</a:t>
            </a:r>
            <a:r>
              <a:rPr lang="ru-RU" sz="1400" b="1">
                <a:solidFill>
                  <a:srgbClr val="002060"/>
                </a:solidFill>
              </a:rPr>
              <a:t> </a:t>
            </a:r>
            <a:r>
              <a:rPr lang="en-US" sz="1400" b="1">
                <a:solidFill>
                  <a:srgbClr val="002060"/>
                </a:solidFill>
              </a:rPr>
              <a:t>/</a:t>
            </a:r>
            <a:r>
              <a:rPr lang="ru-RU" sz="1400" b="1">
                <a:solidFill>
                  <a:srgbClr val="002060"/>
                </a:solidFill>
              </a:rPr>
              <a:t>A</a:t>
            </a:r>
            <a:r>
              <a:rPr lang="en-US" sz="1400" b="1" baseline="30000">
                <a:solidFill>
                  <a:srgbClr val="002060"/>
                </a:solidFill>
              </a:rPr>
              <a:t>- </a:t>
            </a:r>
            <a:r>
              <a:rPr lang="en-US" sz="1400" b="1">
                <a:solidFill>
                  <a:srgbClr val="002060"/>
                </a:solidFill>
              </a:rPr>
              <a:t>&lt;0.1</a:t>
            </a:r>
            <a:r>
              <a:rPr lang="ru-RU" sz="1400" b="1">
                <a:solidFill>
                  <a:srgbClr val="002060"/>
                </a:solidFill>
              </a:rPr>
              <a:t> </a:t>
            </a:r>
            <a:r>
              <a:rPr lang="en-US" sz="1400" b="1">
                <a:solidFill>
                  <a:srgbClr val="002060"/>
                </a:solidFill>
              </a:rPr>
              <a:t> </a:t>
            </a:r>
            <a:r>
              <a:rPr lang="en-US" b="1">
                <a:solidFill>
                  <a:srgbClr val="000066"/>
                </a:solidFill>
              </a:rPr>
              <a:t>C</a:t>
            </a:r>
            <a:r>
              <a:rPr lang="ru-RU" sz="1400" b="1">
                <a:solidFill>
                  <a:srgbClr val="000066"/>
                </a:solidFill>
              </a:rPr>
              <a:t>-</a:t>
            </a:r>
            <a:r>
              <a:rPr lang="en-US" sz="1400" b="1">
                <a:solidFill>
                  <a:srgbClr val="000066"/>
                </a:solidFill>
              </a:rPr>
              <a:t> </a:t>
            </a:r>
            <a:r>
              <a:rPr lang="en-US" sz="1400">
                <a:solidFill>
                  <a:srgbClr val="7030A0"/>
                </a:solidFill>
              </a:rPr>
              <a:t>type</a:t>
            </a:r>
            <a:r>
              <a:rPr lang="ru-RU" sz="1400">
                <a:solidFill>
                  <a:srgbClr val="7030A0"/>
                </a:solidFill>
              </a:rPr>
              <a:t> </a:t>
            </a:r>
            <a:endParaRPr lang="ru-RU" sz="1400"/>
          </a:p>
        </p:txBody>
      </p:sp>
      <p:sp>
        <p:nvSpPr>
          <p:cNvPr id="15373" name="Прямоугольник 14"/>
          <p:cNvSpPr>
            <a:spLocks noChangeArrowheads="1"/>
          </p:cNvSpPr>
          <p:nvPr/>
        </p:nvSpPr>
        <p:spPr bwMode="auto">
          <a:xfrm>
            <a:off x="3916363" y="3827463"/>
            <a:ext cx="19446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sz="1000" b="1">
                <a:solidFill>
                  <a:srgbClr val="002060"/>
                </a:solidFill>
              </a:rPr>
              <a:t>Axes coordinates and modules in the source</a:t>
            </a:r>
            <a:endParaRPr lang="ru-RU" sz="1000"/>
          </a:p>
        </p:txBody>
      </p:sp>
      <p:sp>
        <p:nvSpPr>
          <p:cNvPr id="15374" name="Прямоугольник 16"/>
          <p:cNvSpPr>
            <a:spLocks noChangeArrowheads="1"/>
          </p:cNvSpPr>
          <p:nvPr/>
        </p:nvSpPr>
        <p:spPr bwMode="auto">
          <a:xfrm>
            <a:off x="6516688" y="3867150"/>
            <a:ext cx="220980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sz="1000" b="1">
                <a:solidFill>
                  <a:srgbClr val="002060"/>
                </a:solidFill>
              </a:rPr>
              <a:t>separation events into types</a:t>
            </a:r>
            <a:endParaRPr lang="ru-RU" sz="1000"/>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Рисунок 5"/>
          <p:cNvPicPr>
            <a:picLocks noChangeAspect="1"/>
          </p:cNvPicPr>
          <p:nvPr/>
        </p:nvPicPr>
        <p:blipFill>
          <a:blip r:embed="rId3">
            <a:extLst>
              <a:ext uri="{28A0092B-C50C-407E-A947-70E740481C1C}">
                <a14:useLocalDpi xmlns:a14="http://schemas.microsoft.com/office/drawing/2010/main" val="0"/>
              </a:ext>
            </a:extLst>
          </a:blip>
          <a:srcRect l="4459" r="4979" b="4144"/>
          <a:stretch>
            <a:fillRect/>
          </a:stretch>
        </p:blipFill>
        <p:spPr bwMode="auto">
          <a:xfrm>
            <a:off x="4787900" y="20638"/>
            <a:ext cx="4340225" cy="213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Прямоугольник 3"/>
          <p:cNvSpPr>
            <a:spLocks noChangeArrowheads="1"/>
          </p:cNvSpPr>
          <p:nvPr/>
        </p:nvSpPr>
        <p:spPr bwMode="auto">
          <a:xfrm>
            <a:off x="1655763" y="-20638"/>
            <a:ext cx="2808287" cy="708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sz="2000" b="1">
                <a:solidFill>
                  <a:srgbClr val="000066"/>
                </a:solidFill>
              </a:rPr>
              <a:t>Testing the algorithm on a numerical model</a:t>
            </a:r>
            <a:endParaRPr lang="ru-RU" sz="2000" b="1">
              <a:solidFill>
                <a:srgbClr val="000066"/>
              </a:solidFill>
            </a:endParaRPr>
          </a:p>
        </p:txBody>
      </p:sp>
      <p:pic>
        <p:nvPicPr>
          <p:cNvPr id="16388" name="Рисунок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95288" y="130175"/>
            <a:ext cx="1116012"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Рисунок 6"/>
          <p:cNvPicPr>
            <a:picLocks noChangeAspect="1"/>
          </p:cNvPicPr>
          <p:nvPr/>
        </p:nvPicPr>
        <p:blipFill>
          <a:blip r:embed="rId5">
            <a:extLst>
              <a:ext uri="{28A0092B-C50C-407E-A947-70E740481C1C}">
                <a14:useLocalDpi xmlns:a14="http://schemas.microsoft.com/office/drawing/2010/main" val="0"/>
              </a:ext>
            </a:extLst>
          </a:blip>
          <a:srcRect l="7133" r="3880"/>
          <a:stretch>
            <a:fillRect/>
          </a:stretch>
        </p:blipFill>
        <p:spPr bwMode="auto">
          <a:xfrm>
            <a:off x="7019925" y="3727450"/>
            <a:ext cx="2016125" cy="127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Рисунок 7"/>
          <p:cNvPicPr>
            <a:picLocks noChangeAspect="1"/>
          </p:cNvPicPr>
          <p:nvPr/>
        </p:nvPicPr>
        <p:blipFill>
          <a:blip r:embed="rId6">
            <a:extLst>
              <a:ext uri="{28A0092B-C50C-407E-A947-70E740481C1C}">
                <a14:useLocalDpi xmlns:a14="http://schemas.microsoft.com/office/drawing/2010/main" val="0"/>
              </a:ext>
            </a:extLst>
          </a:blip>
          <a:srcRect l="5824" r="5611"/>
          <a:stretch>
            <a:fillRect/>
          </a:stretch>
        </p:blipFill>
        <p:spPr bwMode="auto">
          <a:xfrm>
            <a:off x="2143125" y="1397000"/>
            <a:ext cx="1979613"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Рисунок 9"/>
          <p:cNvPicPr>
            <a:picLocks noChangeAspect="1"/>
          </p:cNvPicPr>
          <p:nvPr/>
        </p:nvPicPr>
        <p:blipFill>
          <a:blip r:embed="rId7">
            <a:extLst>
              <a:ext uri="{28A0092B-C50C-407E-A947-70E740481C1C}">
                <a14:useLocalDpi xmlns:a14="http://schemas.microsoft.com/office/drawing/2010/main" val="0"/>
              </a:ext>
            </a:extLst>
          </a:blip>
          <a:srcRect l="5951" r="4768"/>
          <a:stretch>
            <a:fillRect/>
          </a:stretch>
        </p:blipFill>
        <p:spPr bwMode="auto">
          <a:xfrm>
            <a:off x="6948488" y="2435225"/>
            <a:ext cx="2016125" cy="127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Рисунок 10"/>
          <p:cNvPicPr>
            <a:picLocks noChangeAspect="1"/>
          </p:cNvPicPr>
          <p:nvPr/>
        </p:nvPicPr>
        <p:blipFill>
          <a:blip r:embed="rId8">
            <a:extLst>
              <a:ext uri="{28A0092B-C50C-407E-A947-70E740481C1C}">
                <a14:useLocalDpi xmlns:a14="http://schemas.microsoft.com/office/drawing/2010/main" val="0"/>
              </a:ext>
            </a:extLst>
          </a:blip>
          <a:srcRect l="5658" t="2675" r="7195"/>
          <a:stretch>
            <a:fillRect/>
          </a:stretch>
        </p:blipFill>
        <p:spPr bwMode="auto">
          <a:xfrm>
            <a:off x="4291013" y="3716338"/>
            <a:ext cx="2376487"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3" name="Рисунок 11"/>
          <p:cNvPicPr>
            <a:picLocks noChangeAspect="1"/>
          </p:cNvPicPr>
          <p:nvPr/>
        </p:nvPicPr>
        <p:blipFill>
          <a:blip r:embed="rId9">
            <a:extLst>
              <a:ext uri="{28A0092B-C50C-407E-A947-70E740481C1C}">
                <a14:useLocalDpi xmlns:a14="http://schemas.microsoft.com/office/drawing/2010/main" val="0"/>
              </a:ext>
            </a:extLst>
          </a:blip>
          <a:srcRect l="6975" t="4268" r="6801" b="2"/>
          <a:stretch>
            <a:fillRect/>
          </a:stretch>
        </p:blipFill>
        <p:spPr bwMode="auto">
          <a:xfrm>
            <a:off x="4294188" y="2524125"/>
            <a:ext cx="2509837" cy="112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4" name="TextBox 21"/>
          <p:cNvSpPr txBox="1">
            <a:spLocks noChangeArrowheads="1"/>
          </p:cNvSpPr>
          <p:nvPr/>
        </p:nvSpPr>
        <p:spPr bwMode="auto">
          <a:xfrm>
            <a:off x="4933950" y="2270125"/>
            <a:ext cx="1309688"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200" b="1">
                <a:solidFill>
                  <a:srgbClr val="FF0000"/>
                </a:solidFill>
              </a:rPr>
              <a:t>C</a:t>
            </a:r>
            <a:r>
              <a:rPr lang="en-US" sz="1200" b="1" baseline="-25000">
                <a:solidFill>
                  <a:srgbClr val="FF0000"/>
                </a:solidFill>
              </a:rPr>
              <a:t>iso</a:t>
            </a:r>
            <a:r>
              <a:rPr lang="ru-RU" sz="1200" b="1" baseline="-25000">
                <a:solidFill>
                  <a:srgbClr val="000066"/>
                </a:solidFill>
              </a:rPr>
              <a:t>  </a:t>
            </a:r>
            <a:r>
              <a:rPr lang="en-US" sz="1200" b="1" baseline="-25000">
                <a:solidFill>
                  <a:srgbClr val="000066"/>
                </a:solidFill>
              </a:rPr>
              <a:t> </a:t>
            </a:r>
            <a:r>
              <a:rPr lang="ru-RU" sz="1200" b="1" baseline="-25000">
                <a:solidFill>
                  <a:srgbClr val="000066"/>
                </a:solidFill>
              </a:rPr>
              <a:t>  </a:t>
            </a:r>
            <a:r>
              <a:rPr lang="en-US" sz="1200" b="1"/>
              <a:t>C</a:t>
            </a:r>
            <a:r>
              <a:rPr lang="en-US" sz="1200" b="1" baseline="-25000"/>
              <a:t>clvd</a:t>
            </a:r>
            <a:r>
              <a:rPr lang="ru-RU" sz="1200" b="1" baseline="-25000"/>
              <a:t>  </a:t>
            </a:r>
            <a:r>
              <a:rPr lang="ru-RU" sz="1200" b="1" baseline="-25000">
                <a:solidFill>
                  <a:srgbClr val="000066"/>
                </a:solidFill>
              </a:rPr>
              <a:t> </a:t>
            </a:r>
            <a:r>
              <a:rPr lang="en-US" sz="1200" b="1" baseline="-25000">
                <a:solidFill>
                  <a:srgbClr val="000066"/>
                </a:solidFill>
              </a:rPr>
              <a:t>   </a:t>
            </a:r>
            <a:r>
              <a:rPr lang="en-US" sz="1200" b="1">
                <a:solidFill>
                  <a:srgbClr val="0070C0"/>
                </a:solidFill>
              </a:rPr>
              <a:t>C</a:t>
            </a:r>
            <a:r>
              <a:rPr lang="en-US" sz="1200" b="1" baseline="-25000">
                <a:solidFill>
                  <a:srgbClr val="0070C0"/>
                </a:solidFill>
              </a:rPr>
              <a:t>dc</a:t>
            </a:r>
            <a:endParaRPr lang="ru-RU" sz="1200"/>
          </a:p>
        </p:txBody>
      </p:sp>
      <p:sp>
        <p:nvSpPr>
          <p:cNvPr id="16395" name="TextBox 22"/>
          <p:cNvSpPr txBox="1">
            <a:spLocks noChangeArrowheads="1"/>
          </p:cNvSpPr>
          <p:nvPr/>
        </p:nvSpPr>
        <p:spPr bwMode="auto">
          <a:xfrm>
            <a:off x="7154863" y="4594225"/>
            <a:ext cx="6318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a:t>AESAM</a:t>
            </a:r>
            <a:endParaRPr lang="ru-RU" sz="1000"/>
          </a:p>
        </p:txBody>
      </p:sp>
      <p:sp>
        <p:nvSpPr>
          <p:cNvPr id="16396" name="TextBox 23"/>
          <p:cNvSpPr txBox="1">
            <a:spLocks noChangeArrowheads="1"/>
          </p:cNvSpPr>
          <p:nvPr/>
        </p:nvSpPr>
        <p:spPr bwMode="auto">
          <a:xfrm>
            <a:off x="5108575" y="2947988"/>
            <a:ext cx="74136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a:t>HybridMT</a:t>
            </a:r>
            <a:endParaRPr lang="ru-RU" sz="1000"/>
          </a:p>
        </p:txBody>
      </p:sp>
      <p:sp>
        <p:nvSpPr>
          <p:cNvPr id="16397" name="TextBox 24"/>
          <p:cNvSpPr txBox="1">
            <a:spLocks noChangeArrowheads="1"/>
          </p:cNvSpPr>
          <p:nvPr/>
        </p:nvSpPr>
        <p:spPr bwMode="auto">
          <a:xfrm>
            <a:off x="7205663" y="2251075"/>
            <a:ext cx="133667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b="1"/>
              <a:t>Hudson</a:t>
            </a:r>
            <a:r>
              <a:rPr lang="ru-RU" sz="1000"/>
              <a:t> </a:t>
            </a:r>
            <a:r>
              <a:rPr lang="en-US" sz="1000"/>
              <a:t>   </a:t>
            </a:r>
            <a:r>
              <a:rPr lang="en-US" sz="1000" b="1"/>
              <a:t>diagram </a:t>
            </a:r>
            <a:endParaRPr lang="ru-RU" sz="1000" b="1"/>
          </a:p>
        </p:txBody>
      </p:sp>
      <p:grpSp>
        <p:nvGrpSpPr>
          <p:cNvPr id="16398" name="Группа 12"/>
          <p:cNvGrpSpPr>
            <a:grpSpLocks/>
          </p:cNvGrpSpPr>
          <p:nvPr/>
        </p:nvGrpSpPr>
        <p:grpSpPr bwMode="auto">
          <a:xfrm>
            <a:off x="2187575" y="3867150"/>
            <a:ext cx="2024063" cy="973138"/>
            <a:chOff x="2365291" y="5061118"/>
            <a:chExt cx="1808018" cy="1134509"/>
          </a:xfrm>
        </p:grpSpPr>
        <p:pic>
          <p:nvPicPr>
            <p:cNvPr id="16416" name="Рисунок 8"/>
            <p:cNvPicPr>
              <a:picLocks noChangeAspect="1"/>
            </p:cNvPicPr>
            <p:nvPr/>
          </p:nvPicPr>
          <p:blipFill>
            <a:blip r:embed="rId10">
              <a:extLst>
                <a:ext uri="{28A0092B-C50C-407E-A947-70E740481C1C}">
                  <a14:useLocalDpi xmlns:a14="http://schemas.microsoft.com/office/drawing/2010/main" val="0"/>
                </a:ext>
              </a:extLst>
            </a:blip>
            <a:srcRect l="5792" t="2580" r="6586"/>
            <a:stretch>
              <a:fillRect/>
            </a:stretch>
          </p:blipFill>
          <p:spPr bwMode="auto">
            <a:xfrm>
              <a:off x="2365291" y="5061118"/>
              <a:ext cx="1808018" cy="1134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1"/>
            <p:cNvSpPr/>
            <p:nvPr/>
          </p:nvSpPr>
          <p:spPr>
            <a:xfrm>
              <a:off x="2538293" y="5157357"/>
              <a:ext cx="287865" cy="864300"/>
            </a:xfrm>
            <a:prstGeom prst="rect">
              <a:avLst/>
            </a:prstGeom>
            <a:pattFill prst="ltDnDiag">
              <a:fgClr>
                <a:schemeClr val="accent2">
                  <a:lumMod val="75000"/>
                </a:schemeClr>
              </a:fgClr>
              <a:bgClr>
                <a:schemeClr val="accent2">
                  <a:lumMod val="60000"/>
                  <a:lumOff val="4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ru-RU"/>
            </a:p>
          </p:txBody>
        </p:sp>
        <p:sp>
          <p:nvSpPr>
            <p:cNvPr id="26" name="Прямоугольник 25"/>
            <p:cNvSpPr/>
            <p:nvPr/>
          </p:nvSpPr>
          <p:spPr>
            <a:xfrm>
              <a:off x="3739385" y="5157357"/>
              <a:ext cx="287864" cy="864300"/>
            </a:xfrm>
            <a:prstGeom prst="rect">
              <a:avLst/>
            </a:prstGeom>
            <a:pattFill prst="ltDnDiag">
              <a:fgClr>
                <a:schemeClr val="accent1"/>
              </a:fgClr>
              <a:bgClr>
                <a:schemeClr val="accent1">
                  <a:lumMod val="60000"/>
                  <a:lumOff val="4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ru-RU"/>
            </a:p>
          </p:txBody>
        </p:sp>
        <p:sp>
          <p:nvSpPr>
            <p:cNvPr id="27" name="Прямоугольник 26"/>
            <p:cNvSpPr/>
            <p:nvPr/>
          </p:nvSpPr>
          <p:spPr>
            <a:xfrm>
              <a:off x="2908406" y="5161058"/>
              <a:ext cx="752986" cy="864300"/>
            </a:xfrm>
            <a:prstGeom prst="rect">
              <a:avLst/>
            </a:prstGeom>
            <a:pattFill prst="ltDnDiag">
              <a:fgClr>
                <a:srgbClr val="00B050"/>
              </a:fgClr>
              <a:bgClr>
                <a:schemeClr val="accent4">
                  <a:lumMod val="40000"/>
                  <a:lumOff val="6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ru-RU"/>
            </a:p>
          </p:txBody>
        </p:sp>
      </p:grpSp>
      <p:sp>
        <p:nvSpPr>
          <p:cNvPr id="16399" name="TextBox 40"/>
          <p:cNvSpPr txBox="1">
            <a:spLocks noChangeArrowheads="1"/>
          </p:cNvSpPr>
          <p:nvPr/>
        </p:nvSpPr>
        <p:spPr bwMode="auto">
          <a:xfrm>
            <a:off x="2693988" y="1947863"/>
            <a:ext cx="87788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a:t>Zang (1998)</a:t>
            </a:r>
            <a:endParaRPr lang="ru-RU" sz="1000"/>
          </a:p>
        </p:txBody>
      </p:sp>
      <p:sp>
        <p:nvSpPr>
          <p:cNvPr id="42" name="TextBox 41"/>
          <p:cNvSpPr txBox="1">
            <a:spLocks noRot="1" noChangeAspect="1" noMove="1" noResize="1" noEditPoints="1" noAdjustHandles="1" noChangeArrowheads="1" noChangeShapeType="1" noTextEdit="1"/>
          </p:cNvSpPr>
          <p:nvPr/>
        </p:nvSpPr>
        <p:spPr>
          <a:xfrm>
            <a:off x="-36512" y="1275606"/>
            <a:ext cx="2236889" cy="4026936"/>
          </a:xfrm>
          <a:prstGeom prst="rect">
            <a:avLst/>
          </a:prstGeom>
          <a:blipFill rotWithShape="1">
            <a:blip r:embed="rId11"/>
            <a:stretch>
              <a:fillRect r="-545"/>
            </a:stretch>
          </a:blipFill>
        </p:spPr>
        <p:txBody>
          <a:bodyPr/>
          <a:lstStyle/>
          <a:p>
            <a:pPr>
              <a:defRPr/>
            </a:pPr>
            <a:r>
              <a:rPr lang="ru-RU">
                <a:noFill/>
              </a:rPr>
              <a:t> </a:t>
            </a:r>
          </a:p>
        </p:txBody>
      </p:sp>
      <p:pic>
        <p:nvPicPr>
          <p:cNvPr id="16401" name="Рисунок 16"/>
          <p:cNvPicPr>
            <a:picLocks noChangeAspect="1"/>
          </p:cNvPicPr>
          <p:nvPr/>
        </p:nvPicPr>
        <p:blipFill>
          <a:blip r:embed="rId12">
            <a:extLst>
              <a:ext uri="{28A0092B-C50C-407E-A947-70E740481C1C}">
                <a14:useLocalDpi xmlns:a14="http://schemas.microsoft.com/office/drawing/2010/main" val="0"/>
              </a:ext>
            </a:extLst>
          </a:blip>
          <a:srcRect l="5740" t="4416" r="8795" b="6264"/>
          <a:stretch>
            <a:fillRect/>
          </a:stretch>
        </p:blipFill>
        <p:spPr bwMode="auto">
          <a:xfrm>
            <a:off x="2124075" y="2598738"/>
            <a:ext cx="1830388"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402" name="TextBox 27"/>
          <p:cNvSpPr txBox="1">
            <a:spLocks noChangeArrowheads="1"/>
          </p:cNvSpPr>
          <p:nvPr/>
        </p:nvSpPr>
        <p:spPr bwMode="auto">
          <a:xfrm>
            <a:off x="7064375" y="703263"/>
            <a:ext cx="814388" cy="5222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400"/>
              <a:t>Model</a:t>
            </a:r>
            <a:endParaRPr lang="ru-RU" sz="1400"/>
          </a:p>
          <a:p>
            <a:r>
              <a:rPr lang="en-US" sz="1400"/>
              <a:t>AESAM</a:t>
            </a:r>
            <a:endParaRPr lang="ru-RU" sz="1200"/>
          </a:p>
        </p:txBody>
      </p:sp>
      <p:pic>
        <p:nvPicPr>
          <p:cNvPr id="16403" name="Picture 3"/>
          <p:cNvPicPr>
            <a:picLocks noChangeAspect="1" noChangeArrowheads="1"/>
          </p:cNvPicPr>
          <p:nvPr/>
        </p:nvPicPr>
        <p:blipFill>
          <a:blip r:embed="rId13">
            <a:extLst>
              <a:ext uri="{28A0092B-C50C-407E-A947-70E740481C1C}">
                <a14:useLocalDpi xmlns:a14="http://schemas.microsoft.com/office/drawing/2010/main" val="0"/>
              </a:ext>
            </a:extLst>
          </a:blip>
          <a:srcRect b="36012"/>
          <a:stretch>
            <a:fillRect/>
          </a:stretch>
        </p:blipFill>
        <p:spPr bwMode="auto">
          <a:xfrm>
            <a:off x="5380038" y="1173163"/>
            <a:ext cx="1360487" cy="447675"/>
          </a:xfrm>
          <a:prstGeom prst="rect">
            <a:avLst/>
          </a:prstGeom>
          <a:noFill/>
          <a:ln w="158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404" name="TextBox 29"/>
          <p:cNvSpPr txBox="1">
            <a:spLocks noChangeArrowheads="1"/>
          </p:cNvSpPr>
          <p:nvPr/>
        </p:nvSpPr>
        <p:spPr bwMode="auto">
          <a:xfrm rot="-5400000">
            <a:off x="3192463" y="3594100"/>
            <a:ext cx="2205037" cy="2143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800"/>
              <a:t> Percentage share          Percentage share            </a:t>
            </a:r>
            <a:endParaRPr lang="ru-RU" sz="800"/>
          </a:p>
        </p:txBody>
      </p:sp>
      <p:sp>
        <p:nvSpPr>
          <p:cNvPr id="32" name="Прямоугольник 31"/>
          <p:cNvSpPr/>
          <p:nvPr/>
        </p:nvSpPr>
        <p:spPr>
          <a:xfrm>
            <a:off x="2160588" y="2571750"/>
            <a:ext cx="6958012" cy="1027113"/>
          </a:xfrm>
          <a:prstGeom prst="rect">
            <a:avLst/>
          </a:prstGeom>
          <a:solidFill>
            <a:schemeClr val="accent4">
              <a:lumMod val="75000"/>
              <a:alpha val="26000"/>
            </a:schemeClr>
          </a:solidFill>
          <a:ln w="952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ru-RU"/>
          </a:p>
        </p:txBody>
      </p:sp>
      <p:sp>
        <p:nvSpPr>
          <p:cNvPr id="16406" name="TextBox 32"/>
          <p:cNvSpPr txBox="1">
            <a:spLocks noChangeArrowheads="1"/>
          </p:cNvSpPr>
          <p:nvPr/>
        </p:nvSpPr>
        <p:spPr bwMode="auto">
          <a:xfrm>
            <a:off x="7134225" y="3289300"/>
            <a:ext cx="73977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a:t>HybridMT</a:t>
            </a:r>
            <a:endParaRPr lang="ru-RU" sz="1000"/>
          </a:p>
        </p:txBody>
      </p:sp>
      <p:sp>
        <p:nvSpPr>
          <p:cNvPr id="16407" name="TextBox 33"/>
          <p:cNvSpPr txBox="1">
            <a:spLocks noChangeArrowheads="1"/>
          </p:cNvSpPr>
          <p:nvPr/>
        </p:nvSpPr>
        <p:spPr bwMode="auto">
          <a:xfrm>
            <a:off x="2659063" y="1222375"/>
            <a:ext cx="9382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b="1"/>
              <a:t>Typification</a:t>
            </a:r>
            <a:endParaRPr lang="ru-RU" sz="1000" b="1"/>
          </a:p>
        </p:txBody>
      </p:sp>
      <p:sp>
        <p:nvSpPr>
          <p:cNvPr id="16408" name="TextBox 34"/>
          <p:cNvSpPr txBox="1">
            <a:spLocks noChangeArrowheads="1"/>
          </p:cNvSpPr>
          <p:nvPr/>
        </p:nvSpPr>
        <p:spPr bwMode="auto">
          <a:xfrm>
            <a:off x="6496050" y="1839913"/>
            <a:ext cx="1139825"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800" b="1"/>
              <a:t> </a:t>
            </a:r>
            <a:r>
              <a:rPr lang="ru-RU" sz="800" b="1"/>
              <a:t>№</a:t>
            </a:r>
            <a:r>
              <a:rPr lang="en-US" sz="800" b="1"/>
              <a:t> of model event  </a:t>
            </a:r>
            <a:endParaRPr lang="ru-RU" sz="800" b="1"/>
          </a:p>
        </p:txBody>
      </p:sp>
      <p:sp>
        <p:nvSpPr>
          <p:cNvPr id="16409" name="TextBox 35"/>
          <p:cNvSpPr txBox="1">
            <a:spLocks noChangeArrowheads="1"/>
          </p:cNvSpPr>
          <p:nvPr/>
        </p:nvSpPr>
        <p:spPr bwMode="auto">
          <a:xfrm>
            <a:off x="2552700" y="4875213"/>
            <a:ext cx="137160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b="1"/>
              <a:t> </a:t>
            </a:r>
            <a:r>
              <a:rPr lang="ru-RU" sz="1000" b="1"/>
              <a:t>№</a:t>
            </a:r>
            <a:r>
              <a:rPr lang="en-US" sz="1000" b="1"/>
              <a:t> of model event  </a:t>
            </a:r>
            <a:endParaRPr lang="ru-RU" sz="1000" b="1"/>
          </a:p>
        </p:txBody>
      </p:sp>
      <p:sp>
        <p:nvSpPr>
          <p:cNvPr id="16410" name="TextBox 37"/>
          <p:cNvSpPr txBox="1">
            <a:spLocks noChangeArrowheads="1"/>
          </p:cNvSpPr>
          <p:nvPr/>
        </p:nvSpPr>
        <p:spPr bwMode="auto">
          <a:xfrm rot="-5400000">
            <a:off x="4352925" y="906463"/>
            <a:ext cx="1238250" cy="2159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800" b="1"/>
              <a:t>P,T amplitude  values</a:t>
            </a:r>
            <a:endParaRPr lang="ru-RU" sz="800" b="1"/>
          </a:p>
        </p:txBody>
      </p:sp>
      <p:sp>
        <p:nvSpPr>
          <p:cNvPr id="16411" name="TextBox 38"/>
          <p:cNvSpPr txBox="1">
            <a:spLocks noChangeArrowheads="1"/>
          </p:cNvSpPr>
          <p:nvPr/>
        </p:nvSpPr>
        <p:spPr bwMode="auto">
          <a:xfrm>
            <a:off x="1979613" y="731838"/>
            <a:ext cx="25590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b="1"/>
              <a:t>We determinate the mechanisms and types of events using three methods.</a:t>
            </a:r>
            <a:endParaRPr lang="ru-RU" sz="1000" b="1"/>
          </a:p>
        </p:txBody>
      </p:sp>
      <p:sp>
        <p:nvSpPr>
          <p:cNvPr id="16412" name="TextBox 18"/>
          <p:cNvSpPr txBox="1">
            <a:spLocks noChangeArrowheads="1"/>
          </p:cNvSpPr>
          <p:nvPr/>
        </p:nvSpPr>
        <p:spPr bwMode="auto">
          <a:xfrm>
            <a:off x="2841625" y="4435475"/>
            <a:ext cx="79375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a:t>AESAM</a:t>
            </a:r>
            <a:endParaRPr lang="ru-RU" sz="1000"/>
          </a:p>
        </p:txBody>
      </p:sp>
      <p:sp>
        <p:nvSpPr>
          <p:cNvPr id="16413" name="TextBox 15"/>
          <p:cNvSpPr txBox="1">
            <a:spLocks noChangeArrowheads="1"/>
          </p:cNvSpPr>
          <p:nvPr/>
        </p:nvSpPr>
        <p:spPr bwMode="auto">
          <a:xfrm>
            <a:off x="2751138" y="3098800"/>
            <a:ext cx="74136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a:t>HybridMT</a:t>
            </a:r>
            <a:endParaRPr lang="ru-RU" sz="1000"/>
          </a:p>
        </p:txBody>
      </p:sp>
      <p:sp>
        <p:nvSpPr>
          <p:cNvPr id="16414" name="TextBox 39"/>
          <p:cNvSpPr txBox="1">
            <a:spLocks noChangeArrowheads="1"/>
          </p:cNvSpPr>
          <p:nvPr/>
        </p:nvSpPr>
        <p:spPr bwMode="auto">
          <a:xfrm>
            <a:off x="5232400" y="4186238"/>
            <a:ext cx="6318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a:t>AESAM</a:t>
            </a:r>
            <a:endParaRPr lang="ru-RU" sz="1000"/>
          </a:p>
        </p:txBody>
      </p:sp>
      <p:sp>
        <p:nvSpPr>
          <p:cNvPr id="16415" name="TextBox 42"/>
          <p:cNvSpPr txBox="1">
            <a:spLocks noChangeArrowheads="1"/>
          </p:cNvSpPr>
          <p:nvPr/>
        </p:nvSpPr>
        <p:spPr bwMode="auto">
          <a:xfrm>
            <a:off x="4864100" y="4843463"/>
            <a:ext cx="13716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b="1"/>
              <a:t> </a:t>
            </a:r>
            <a:r>
              <a:rPr lang="ru-RU" sz="1000" b="1"/>
              <a:t>№</a:t>
            </a:r>
            <a:r>
              <a:rPr lang="en-US" sz="1000" b="1"/>
              <a:t> of model event  </a:t>
            </a:r>
            <a:endParaRPr lang="ru-RU" sz="1000" b="1"/>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Рисунок 7"/>
          <p:cNvPicPr>
            <a:picLocks noChangeAspect="1"/>
          </p:cNvPicPr>
          <p:nvPr/>
        </p:nvPicPr>
        <p:blipFill>
          <a:blip r:embed="rId3">
            <a:extLst>
              <a:ext uri="{28A0092B-C50C-407E-A947-70E740481C1C}">
                <a14:useLocalDpi xmlns:a14="http://schemas.microsoft.com/office/drawing/2010/main" val="0"/>
              </a:ext>
            </a:extLst>
          </a:blip>
          <a:srcRect r="6679" b="6575"/>
          <a:stretch>
            <a:fillRect/>
          </a:stretch>
        </p:blipFill>
        <p:spPr bwMode="auto">
          <a:xfrm>
            <a:off x="388938" y="3417888"/>
            <a:ext cx="3870325"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Заголовок 2"/>
          <p:cNvSpPr>
            <a:spLocks noGrp="1"/>
          </p:cNvSpPr>
          <p:nvPr>
            <p:ph type="title"/>
          </p:nvPr>
        </p:nvSpPr>
        <p:spPr>
          <a:xfrm>
            <a:off x="4499992" y="-20538"/>
            <a:ext cx="4427985" cy="702078"/>
          </a:xfrm>
        </p:spPr>
        <p:txBody>
          <a:bodyPr>
            <a:normAutofit/>
          </a:bodyPr>
          <a:lstStyle/>
          <a:p>
            <a:pPr marL="0" indent="0" eaLnBrk="1" fontAlgn="auto" hangingPunct="1">
              <a:spcAft>
                <a:spcPts val="0"/>
              </a:spcAft>
              <a:buClr>
                <a:schemeClr val="accent6">
                  <a:lumMod val="75000"/>
                </a:schemeClr>
              </a:buClr>
              <a:buFont typeface="Georgia" pitchFamily="18" charset="0"/>
              <a:buNone/>
              <a:defRPr/>
            </a:pPr>
            <a:r>
              <a:rPr lang="en-US" sz="2400" dirty="0" smtClean="0"/>
              <a:t>Experiment of Sandstone </a:t>
            </a:r>
            <a:endParaRPr lang="ru-RU" sz="2400" dirty="0"/>
          </a:p>
        </p:txBody>
      </p:sp>
      <p:pic>
        <p:nvPicPr>
          <p:cNvPr id="17412" name="Рисунок 1"/>
          <p:cNvPicPr>
            <a:picLocks noChangeAspect="1"/>
          </p:cNvPicPr>
          <p:nvPr/>
        </p:nvPicPr>
        <p:blipFill>
          <a:blip r:embed="rId4">
            <a:extLst>
              <a:ext uri="{28A0092B-C50C-407E-A947-70E740481C1C}">
                <a14:useLocalDpi xmlns:a14="http://schemas.microsoft.com/office/drawing/2010/main" val="0"/>
              </a:ext>
            </a:extLst>
          </a:blip>
          <a:srcRect l="21230" t="2592" r="24828" b="29012"/>
          <a:stretch>
            <a:fillRect/>
          </a:stretch>
        </p:blipFill>
        <p:spPr bwMode="auto">
          <a:xfrm>
            <a:off x="4595813" y="376238"/>
            <a:ext cx="815975" cy="140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Рисунок 15"/>
          <p:cNvPicPr>
            <a:picLocks noChangeAspect="1"/>
          </p:cNvPicPr>
          <p:nvPr/>
        </p:nvPicPr>
        <p:blipFill>
          <a:blip r:embed="rId5">
            <a:extLst>
              <a:ext uri="{28A0092B-C50C-407E-A947-70E740481C1C}">
                <a14:useLocalDpi xmlns:a14="http://schemas.microsoft.com/office/drawing/2010/main" val="0"/>
              </a:ext>
            </a:extLst>
          </a:blip>
          <a:srcRect r="6618"/>
          <a:stretch>
            <a:fillRect/>
          </a:stretch>
        </p:blipFill>
        <p:spPr bwMode="auto">
          <a:xfrm>
            <a:off x="425450" y="249238"/>
            <a:ext cx="3778250" cy="174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4" name="Рисунок 16"/>
          <p:cNvPicPr>
            <a:picLocks noChangeAspect="1"/>
          </p:cNvPicPr>
          <p:nvPr/>
        </p:nvPicPr>
        <p:blipFill>
          <a:blip r:embed="rId6">
            <a:extLst>
              <a:ext uri="{28A0092B-C50C-407E-A947-70E740481C1C}">
                <a14:useLocalDpi xmlns:a14="http://schemas.microsoft.com/office/drawing/2010/main" val="0"/>
              </a:ext>
            </a:extLst>
          </a:blip>
          <a:srcRect t="2" r="6805" b="6963"/>
          <a:stretch>
            <a:fillRect/>
          </a:stretch>
        </p:blipFill>
        <p:spPr bwMode="auto">
          <a:xfrm>
            <a:off x="387350" y="1871663"/>
            <a:ext cx="3871913" cy="163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415" name="Группа 3"/>
          <p:cNvGrpSpPr>
            <a:grpSpLocks/>
          </p:cNvGrpSpPr>
          <p:nvPr/>
        </p:nvGrpSpPr>
        <p:grpSpPr bwMode="auto">
          <a:xfrm>
            <a:off x="4356100" y="1824038"/>
            <a:ext cx="4705350" cy="1651000"/>
            <a:chOff x="4283968" y="823676"/>
            <a:chExt cx="4704856" cy="2200503"/>
          </a:xfrm>
        </p:grpSpPr>
        <p:pic>
          <p:nvPicPr>
            <p:cNvPr id="17426" name="Рисунок 4"/>
            <p:cNvPicPr>
              <a:picLocks noChangeAspect="1"/>
            </p:cNvPicPr>
            <p:nvPr/>
          </p:nvPicPr>
          <p:blipFill>
            <a:blip r:embed="rId7">
              <a:extLst>
                <a:ext uri="{28A0092B-C50C-407E-A947-70E740481C1C}">
                  <a14:useLocalDpi xmlns:a14="http://schemas.microsoft.com/office/drawing/2010/main" val="0"/>
                </a:ext>
              </a:extLst>
            </a:blip>
            <a:srcRect r="19002" b="13222"/>
            <a:stretch>
              <a:fillRect/>
            </a:stretch>
          </p:blipFill>
          <p:spPr bwMode="auto">
            <a:xfrm>
              <a:off x="4283968" y="823676"/>
              <a:ext cx="4704856" cy="1872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TextBox 34"/>
            <p:cNvSpPr txBox="1"/>
            <p:nvPr/>
          </p:nvSpPr>
          <p:spPr>
            <a:xfrm>
              <a:off x="4931600" y="956975"/>
              <a:ext cx="719062" cy="287758"/>
            </a:xfrm>
            <a:prstGeom prst="rect">
              <a:avLst/>
            </a:prstGeom>
            <a:noFill/>
          </p:spPr>
          <p:txBody>
            <a:bodyPr wrap="none">
              <a:spAutoFit/>
            </a:bodyPr>
            <a:lstStyle/>
            <a:p>
              <a:pPr eaLnBrk="0" hangingPunct="0">
                <a:defRPr/>
              </a:pPr>
              <a:r>
                <a:rPr lang="en-US" sz="800" dirty="0">
                  <a:solidFill>
                    <a:schemeClr val="accent1">
                      <a:lumMod val="75000"/>
                    </a:schemeClr>
                  </a:solidFill>
                  <a:cs typeface="+mn-cs"/>
                </a:rPr>
                <a:t>Load</a:t>
              </a:r>
              <a:r>
                <a:rPr lang="ru-RU" sz="800" dirty="0">
                  <a:solidFill>
                    <a:schemeClr val="accent1">
                      <a:lumMod val="75000"/>
                    </a:schemeClr>
                  </a:solidFill>
                  <a:cs typeface="+mn-cs"/>
                </a:rPr>
                <a:t>, МПа.</a:t>
              </a:r>
            </a:p>
          </p:txBody>
        </p:sp>
        <p:sp>
          <p:nvSpPr>
            <p:cNvPr id="36" name="TextBox 35"/>
            <p:cNvSpPr txBox="1"/>
            <p:nvPr/>
          </p:nvSpPr>
          <p:spPr>
            <a:xfrm>
              <a:off x="5436372" y="1739846"/>
              <a:ext cx="912717" cy="285643"/>
            </a:xfrm>
            <a:prstGeom prst="rect">
              <a:avLst/>
            </a:prstGeom>
            <a:noFill/>
          </p:spPr>
          <p:txBody>
            <a:bodyPr wrap="none">
              <a:spAutoFit/>
            </a:bodyPr>
            <a:lstStyle/>
            <a:p>
              <a:pPr eaLnBrk="0" hangingPunct="0">
                <a:defRPr/>
              </a:pPr>
              <a:r>
                <a:rPr lang="en-US" sz="800" dirty="0">
                  <a:solidFill>
                    <a:schemeClr val="accent4">
                      <a:lumMod val="50000"/>
                    </a:schemeClr>
                  </a:solidFill>
                  <a:cs typeface="+mn-cs"/>
                </a:rPr>
                <a:t>AE activity, </a:t>
              </a:r>
              <a:r>
                <a:rPr lang="en-US" sz="800" dirty="0" err="1">
                  <a:solidFill>
                    <a:schemeClr val="accent4">
                      <a:lumMod val="50000"/>
                    </a:schemeClr>
                  </a:solidFill>
                  <a:cs typeface="+mn-cs"/>
                </a:rPr>
                <a:t>ev</a:t>
              </a:r>
              <a:r>
                <a:rPr lang="en-US" sz="800" dirty="0">
                  <a:solidFill>
                    <a:schemeClr val="accent4">
                      <a:lumMod val="50000"/>
                    </a:schemeClr>
                  </a:solidFill>
                  <a:cs typeface="+mn-cs"/>
                </a:rPr>
                <a:t>/s</a:t>
              </a:r>
              <a:endParaRPr lang="ru-RU" sz="800" dirty="0">
                <a:solidFill>
                  <a:schemeClr val="accent4">
                    <a:lumMod val="50000"/>
                  </a:schemeClr>
                </a:solidFill>
                <a:cs typeface="+mn-cs"/>
              </a:endParaRPr>
            </a:p>
          </p:txBody>
        </p:sp>
        <p:sp>
          <p:nvSpPr>
            <p:cNvPr id="17429" name="TextBox 36"/>
            <p:cNvSpPr txBox="1">
              <a:spLocks noChangeArrowheads="1"/>
            </p:cNvSpPr>
            <p:nvPr/>
          </p:nvSpPr>
          <p:spPr bwMode="auto">
            <a:xfrm>
              <a:off x="4988549" y="2103895"/>
              <a:ext cx="607859" cy="287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ru-RU" sz="800">
                  <a:solidFill>
                    <a:srgbClr val="FF0000"/>
                  </a:solidFill>
                </a:rPr>
                <a:t>Рс, МПа.</a:t>
              </a:r>
            </a:p>
          </p:txBody>
        </p:sp>
        <p:sp>
          <p:nvSpPr>
            <p:cNvPr id="17430" name="TextBox 37"/>
            <p:cNvSpPr txBox="1">
              <a:spLocks noChangeArrowheads="1"/>
            </p:cNvSpPr>
            <p:nvPr/>
          </p:nvSpPr>
          <p:spPr bwMode="auto">
            <a:xfrm>
              <a:off x="6091916" y="2695884"/>
              <a:ext cx="1048685" cy="328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a:t>Loading history</a:t>
              </a:r>
              <a:endParaRPr lang="ru-RU" sz="1000"/>
            </a:p>
          </p:txBody>
        </p:sp>
        <p:sp>
          <p:nvSpPr>
            <p:cNvPr id="17431" name="TextBox 39"/>
            <p:cNvSpPr txBox="1">
              <a:spLocks noChangeArrowheads="1"/>
            </p:cNvSpPr>
            <p:nvPr/>
          </p:nvSpPr>
          <p:spPr bwMode="auto">
            <a:xfrm>
              <a:off x="8257544" y="2636912"/>
              <a:ext cx="604653" cy="328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a:t>Time, s</a:t>
              </a:r>
              <a:endParaRPr lang="ru-RU" sz="1000"/>
            </a:p>
          </p:txBody>
        </p:sp>
      </p:grpSp>
      <p:sp>
        <p:nvSpPr>
          <p:cNvPr id="41" name="TextBox 40"/>
          <p:cNvSpPr txBox="1"/>
          <p:nvPr/>
        </p:nvSpPr>
        <p:spPr>
          <a:xfrm rot="16200000">
            <a:off x="-1836738" y="2282826"/>
            <a:ext cx="4067175" cy="254000"/>
          </a:xfrm>
          <a:prstGeom prst="rect">
            <a:avLst/>
          </a:prstGeom>
          <a:noFill/>
        </p:spPr>
        <p:txBody>
          <a:bodyPr>
            <a:spAutoFit/>
          </a:bodyPr>
          <a:lstStyle/>
          <a:p>
            <a:pPr eaLnBrk="0" hangingPunct="0">
              <a:defRPr/>
            </a:pPr>
            <a:r>
              <a:rPr lang="en-US" sz="1050" dirty="0" err="1">
                <a:cs typeface="+mn-cs"/>
              </a:rPr>
              <a:t>HybridMT</a:t>
            </a:r>
            <a:r>
              <a:rPr lang="en-US" sz="1050" dirty="0">
                <a:cs typeface="+mn-cs"/>
              </a:rPr>
              <a:t>                          AESAM                            </a:t>
            </a:r>
            <a:r>
              <a:rPr lang="en-US" sz="1050" dirty="0" err="1">
                <a:cs typeface="+mn-cs"/>
              </a:rPr>
              <a:t>Zang</a:t>
            </a:r>
            <a:r>
              <a:rPr lang="en-US" sz="1050" dirty="0">
                <a:cs typeface="+mn-cs"/>
              </a:rPr>
              <a:t> (1998)</a:t>
            </a:r>
            <a:endParaRPr lang="ru-RU" sz="1050" dirty="0">
              <a:cs typeface="+mn-cs"/>
            </a:endParaRPr>
          </a:p>
        </p:txBody>
      </p:sp>
      <p:sp>
        <p:nvSpPr>
          <p:cNvPr id="17417" name="TextBox 41"/>
          <p:cNvSpPr txBox="1">
            <a:spLocks noChangeArrowheads="1"/>
          </p:cNvSpPr>
          <p:nvPr/>
        </p:nvSpPr>
        <p:spPr bwMode="auto">
          <a:xfrm rot="-5400000">
            <a:off x="-1270000" y="2427288"/>
            <a:ext cx="3971925" cy="2159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800"/>
              <a:t> Percentage share                  Percentage share                         Percentage share</a:t>
            </a:r>
            <a:endParaRPr lang="ru-RU" sz="800"/>
          </a:p>
        </p:txBody>
      </p:sp>
      <p:sp>
        <p:nvSpPr>
          <p:cNvPr id="17418" name="TextBox 44"/>
          <p:cNvSpPr txBox="1">
            <a:spLocks noChangeArrowheads="1"/>
          </p:cNvSpPr>
          <p:nvPr/>
        </p:nvSpPr>
        <p:spPr bwMode="auto">
          <a:xfrm>
            <a:off x="5403850" y="3706813"/>
            <a:ext cx="3128963"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400">
                <a:solidFill>
                  <a:srgbClr val="002060"/>
                </a:solidFill>
              </a:rPr>
              <a:t>Number of events</a:t>
            </a:r>
            <a:r>
              <a:rPr lang="ru-RU" sz="1400">
                <a:solidFill>
                  <a:srgbClr val="002060"/>
                </a:solidFill>
              </a:rPr>
              <a:t> , </a:t>
            </a:r>
            <a:r>
              <a:rPr lang="en-US" sz="1400">
                <a:solidFill>
                  <a:srgbClr val="002060"/>
                </a:solidFill>
              </a:rPr>
              <a:t>total </a:t>
            </a:r>
            <a:r>
              <a:rPr lang="ru-RU" sz="1400">
                <a:solidFill>
                  <a:srgbClr val="002060"/>
                </a:solidFill>
              </a:rPr>
              <a:t>: </a:t>
            </a:r>
            <a:r>
              <a:rPr lang="en-US" sz="1400">
                <a:solidFill>
                  <a:srgbClr val="002060"/>
                </a:solidFill>
              </a:rPr>
              <a:t> </a:t>
            </a:r>
            <a:r>
              <a:rPr lang="ru-RU" sz="1400">
                <a:solidFill>
                  <a:srgbClr val="002060"/>
                </a:solidFill>
              </a:rPr>
              <a:t>59827</a:t>
            </a:r>
            <a:r>
              <a:rPr lang="en-US" sz="1400">
                <a:solidFill>
                  <a:srgbClr val="002060"/>
                </a:solidFill>
              </a:rPr>
              <a:t> ev.</a:t>
            </a:r>
            <a:endParaRPr lang="ru-RU" sz="1400">
              <a:solidFill>
                <a:srgbClr val="002060"/>
              </a:solidFill>
            </a:endParaRPr>
          </a:p>
          <a:p>
            <a:r>
              <a:rPr lang="en-US" sz="1400">
                <a:solidFill>
                  <a:srgbClr val="002060"/>
                </a:solidFill>
              </a:rPr>
              <a:t>Used  by:</a:t>
            </a:r>
          </a:p>
          <a:p>
            <a:r>
              <a:rPr lang="en-US" sz="1400">
                <a:solidFill>
                  <a:srgbClr val="002060"/>
                </a:solidFill>
              </a:rPr>
              <a:t>HybridMT              </a:t>
            </a:r>
            <a:r>
              <a:rPr lang="ru-RU" sz="1400">
                <a:solidFill>
                  <a:srgbClr val="002060"/>
                </a:solidFill>
              </a:rPr>
              <a:t>11520</a:t>
            </a:r>
            <a:r>
              <a:rPr lang="en-US" sz="1400">
                <a:solidFill>
                  <a:srgbClr val="002060"/>
                </a:solidFill>
              </a:rPr>
              <a:t> ev.</a:t>
            </a:r>
            <a:endParaRPr lang="ru-RU" sz="1400">
              <a:solidFill>
                <a:srgbClr val="002060"/>
              </a:solidFill>
            </a:endParaRPr>
          </a:p>
          <a:p>
            <a:r>
              <a:rPr lang="en-US" sz="1400">
                <a:solidFill>
                  <a:srgbClr val="002060"/>
                </a:solidFill>
              </a:rPr>
              <a:t>AESAM                 </a:t>
            </a:r>
            <a:r>
              <a:rPr lang="ru-RU" sz="1400">
                <a:solidFill>
                  <a:srgbClr val="002060"/>
                </a:solidFill>
              </a:rPr>
              <a:t>11071</a:t>
            </a:r>
            <a:r>
              <a:rPr lang="en-US" sz="1400">
                <a:solidFill>
                  <a:srgbClr val="002060"/>
                </a:solidFill>
              </a:rPr>
              <a:t> ev.</a:t>
            </a:r>
            <a:endParaRPr lang="ru-RU" sz="1400">
              <a:solidFill>
                <a:srgbClr val="002060"/>
              </a:solidFill>
            </a:endParaRPr>
          </a:p>
        </p:txBody>
      </p:sp>
      <p:sp>
        <p:nvSpPr>
          <p:cNvPr id="17419" name="TextBox 45"/>
          <p:cNvSpPr txBox="1">
            <a:spLocks noChangeArrowheads="1"/>
          </p:cNvSpPr>
          <p:nvPr/>
        </p:nvSpPr>
        <p:spPr bwMode="auto">
          <a:xfrm>
            <a:off x="6181725" y="700088"/>
            <a:ext cx="2449513"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400"/>
              <a:t>Porosity 18</a:t>
            </a:r>
            <a:r>
              <a:rPr lang="ru-RU" sz="1400"/>
              <a:t>%.</a:t>
            </a:r>
          </a:p>
          <a:p>
            <a:r>
              <a:rPr lang="en-US" sz="1400"/>
              <a:t>Sample strain rates </a:t>
            </a:r>
            <a:r>
              <a:rPr lang="ru-RU" sz="1400"/>
              <a:t>10</a:t>
            </a:r>
            <a:r>
              <a:rPr lang="ru-RU" sz="1400" baseline="30000"/>
              <a:t>-6</a:t>
            </a:r>
            <a:r>
              <a:rPr lang="ru-RU" sz="1400"/>
              <a:t> </a:t>
            </a:r>
            <a:r>
              <a:rPr lang="en-US" sz="1400"/>
              <a:t>s</a:t>
            </a:r>
            <a:r>
              <a:rPr lang="ru-RU" sz="1400" baseline="30000"/>
              <a:t>-1 </a:t>
            </a:r>
            <a:r>
              <a:rPr lang="ru-RU" sz="1400"/>
              <a:t>. </a:t>
            </a:r>
          </a:p>
        </p:txBody>
      </p:sp>
      <p:pic>
        <p:nvPicPr>
          <p:cNvPr id="17420"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97213" y="257175"/>
            <a:ext cx="598487" cy="3698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21" name="Picture 3"/>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695700" y="2000250"/>
            <a:ext cx="503238" cy="3095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22" name="Picture 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167063" y="4016375"/>
            <a:ext cx="458787" cy="2841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423" name="TextBox 30"/>
          <p:cNvSpPr txBox="1">
            <a:spLocks noChangeArrowheads="1"/>
          </p:cNvSpPr>
          <p:nvPr/>
        </p:nvSpPr>
        <p:spPr bwMode="auto">
          <a:xfrm>
            <a:off x="971550" y="4902200"/>
            <a:ext cx="23209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a:t>Start of 20-event’s window, s</a:t>
            </a:r>
            <a:endParaRPr lang="ru-RU" sz="1000"/>
          </a:p>
        </p:txBody>
      </p:sp>
      <p:sp>
        <p:nvSpPr>
          <p:cNvPr id="17424" name="TextBox 21"/>
          <p:cNvSpPr txBox="1">
            <a:spLocks noChangeArrowheads="1"/>
          </p:cNvSpPr>
          <p:nvPr/>
        </p:nvSpPr>
        <p:spPr bwMode="auto">
          <a:xfrm>
            <a:off x="3616325" y="4794250"/>
            <a:ext cx="60483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a:t>Time, s</a:t>
            </a:r>
            <a:endParaRPr lang="ru-RU" sz="1000"/>
          </a:p>
        </p:txBody>
      </p:sp>
      <p:sp>
        <p:nvSpPr>
          <p:cNvPr id="17425" name="TextBox 22"/>
          <p:cNvSpPr txBox="1">
            <a:spLocks noChangeArrowheads="1"/>
          </p:cNvSpPr>
          <p:nvPr/>
        </p:nvSpPr>
        <p:spPr bwMode="auto">
          <a:xfrm rot="-5400000">
            <a:off x="2287587" y="2419351"/>
            <a:ext cx="401161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a:t>Load</a:t>
            </a:r>
            <a:r>
              <a:rPr lang="ru-RU" sz="1000"/>
              <a:t>, МПа</a:t>
            </a:r>
            <a:r>
              <a:rPr lang="en-US" sz="1000"/>
              <a:t>                          Load</a:t>
            </a:r>
            <a:r>
              <a:rPr lang="ru-RU" sz="1000"/>
              <a:t>, МПа</a:t>
            </a:r>
            <a:r>
              <a:rPr lang="en-US" sz="1000"/>
              <a:t>                           Load</a:t>
            </a:r>
            <a:r>
              <a:rPr lang="ru-RU" sz="1000"/>
              <a:t>, МПа</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Рисунок 4"/>
          <p:cNvPicPr>
            <a:picLocks noChangeAspect="1"/>
          </p:cNvPicPr>
          <p:nvPr/>
        </p:nvPicPr>
        <p:blipFill>
          <a:blip r:embed="rId2">
            <a:extLst>
              <a:ext uri="{28A0092B-C50C-407E-A947-70E740481C1C}">
                <a14:useLocalDpi xmlns:a14="http://schemas.microsoft.com/office/drawing/2010/main" val="0"/>
              </a:ext>
            </a:extLst>
          </a:blip>
          <a:srcRect b="5946"/>
          <a:stretch>
            <a:fillRect/>
          </a:stretch>
        </p:blipFill>
        <p:spPr bwMode="auto">
          <a:xfrm>
            <a:off x="1331913" y="2733675"/>
            <a:ext cx="6342062" cy="204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Заголовок 2"/>
          <p:cNvSpPr>
            <a:spLocks noGrp="1"/>
          </p:cNvSpPr>
          <p:nvPr>
            <p:ph type="title"/>
          </p:nvPr>
        </p:nvSpPr>
        <p:spPr>
          <a:xfrm>
            <a:off x="179512" y="-20538"/>
            <a:ext cx="8856984" cy="643818"/>
          </a:xfrm>
        </p:spPr>
        <p:txBody>
          <a:bodyPr>
            <a:normAutofit/>
          </a:bodyPr>
          <a:lstStyle/>
          <a:p>
            <a:pPr marL="0" indent="0" eaLnBrk="1" fontAlgn="auto" hangingPunct="1">
              <a:spcAft>
                <a:spcPts val="0"/>
              </a:spcAft>
              <a:buClr>
                <a:schemeClr val="accent6">
                  <a:lumMod val="75000"/>
                </a:schemeClr>
              </a:buClr>
              <a:buFont typeface="Georgia" pitchFamily="18" charset="0"/>
              <a:buNone/>
              <a:defRPr/>
            </a:pPr>
            <a:r>
              <a:rPr lang="en-US" sz="2400" dirty="0" smtClean="0"/>
              <a:t>Dynamics </a:t>
            </a:r>
            <a:r>
              <a:rPr lang="en-US" sz="2400" dirty="0"/>
              <a:t>of </a:t>
            </a:r>
            <a:r>
              <a:rPr lang="en-US" sz="2400" dirty="0" smtClean="0"/>
              <a:t>the seismic </a:t>
            </a:r>
            <a:r>
              <a:rPr lang="en-US" sz="2400" dirty="0"/>
              <a:t>moment </a:t>
            </a:r>
            <a:r>
              <a:rPr lang="en-US" sz="2400" dirty="0" smtClean="0"/>
              <a:t>tensor components</a:t>
            </a:r>
            <a:endParaRPr lang="ru-RU" sz="2400" dirty="0"/>
          </a:p>
        </p:txBody>
      </p:sp>
      <p:pic>
        <p:nvPicPr>
          <p:cNvPr id="18436" name="Рисунок 3"/>
          <p:cNvPicPr>
            <a:picLocks noChangeAspect="1"/>
          </p:cNvPicPr>
          <p:nvPr/>
        </p:nvPicPr>
        <p:blipFill>
          <a:blip r:embed="rId3">
            <a:extLst>
              <a:ext uri="{28A0092B-C50C-407E-A947-70E740481C1C}">
                <a14:useLocalDpi xmlns:a14="http://schemas.microsoft.com/office/drawing/2010/main" val="0"/>
              </a:ext>
            </a:extLst>
          </a:blip>
          <a:srcRect b="6432"/>
          <a:stretch>
            <a:fillRect/>
          </a:stretch>
        </p:blipFill>
        <p:spPr bwMode="auto">
          <a:xfrm>
            <a:off x="1323975" y="760413"/>
            <a:ext cx="6342063" cy="1960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7" name="TextBox 6"/>
          <p:cNvSpPr txBox="1">
            <a:spLocks noChangeArrowheads="1"/>
          </p:cNvSpPr>
          <p:nvPr/>
        </p:nvSpPr>
        <p:spPr bwMode="auto">
          <a:xfrm>
            <a:off x="3563938" y="4813300"/>
            <a:ext cx="23209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a:t>Start of 20-event’s window, s</a:t>
            </a:r>
            <a:endParaRPr lang="ru-RU" sz="1000"/>
          </a:p>
        </p:txBody>
      </p:sp>
      <p:sp>
        <p:nvSpPr>
          <p:cNvPr id="18438" name="TextBox 5"/>
          <p:cNvSpPr txBox="1">
            <a:spLocks noChangeArrowheads="1"/>
          </p:cNvSpPr>
          <p:nvPr/>
        </p:nvSpPr>
        <p:spPr bwMode="auto">
          <a:xfrm>
            <a:off x="6443663" y="4824413"/>
            <a:ext cx="60483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a:t>Time, s</a:t>
            </a:r>
            <a:endParaRPr lang="ru-RU" sz="1000"/>
          </a:p>
        </p:txBody>
      </p:sp>
      <p:sp>
        <p:nvSpPr>
          <p:cNvPr id="18439" name="TextBox 7"/>
          <p:cNvSpPr txBox="1">
            <a:spLocks noChangeArrowheads="1"/>
          </p:cNvSpPr>
          <p:nvPr/>
        </p:nvSpPr>
        <p:spPr bwMode="auto">
          <a:xfrm rot="-5400000">
            <a:off x="277812" y="2470151"/>
            <a:ext cx="3254375" cy="2159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800"/>
              <a:t> Percentage share                                        Percentage share                                       </a:t>
            </a:r>
            <a:endParaRPr lang="ru-RU" sz="800"/>
          </a:p>
        </p:txBody>
      </p:sp>
      <p:sp>
        <p:nvSpPr>
          <p:cNvPr id="18440" name="Прямоугольник 9"/>
          <p:cNvSpPr>
            <a:spLocks noChangeArrowheads="1"/>
          </p:cNvSpPr>
          <p:nvPr/>
        </p:nvSpPr>
        <p:spPr bwMode="auto">
          <a:xfrm>
            <a:off x="4894263" y="3051175"/>
            <a:ext cx="561975" cy="1857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en-US" sz="600"/>
              <a:t>Load</a:t>
            </a:r>
            <a:r>
              <a:rPr lang="ru-RU" sz="600"/>
              <a:t>, МПа</a:t>
            </a:r>
          </a:p>
        </p:txBody>
      </p:sp>
      <p:sp>
        <p:nvSpPr>
          <p:cNvPr id="18441" name="Прямоугольник 11"/>
          <p:cNvSpPr>
            <a:spLocks noChangeArrowheads="1"/>
          </p:cNvSpPr>
          <p:nvPr/>
        </p:nvSpPr>
        <p:spPr bwMode="auto">
          <a:xfrm>
            <a:off x="6608763" y="1141413"/>
            <a:ext cx="563562" cy="1857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en-US" sz="600"/>
              <a:t>Load</a:t>
            </a:r>
            <a:r>
              <a:rPr lang="ru-RU" sz="600"/>
              <a:t>, МПа</a:t>
            </a:r>
          </a:p>
        </p:txBody>
      </p:sp>
      <p:sp>
        <p:nvSpPr>
          <p:cNvPr id="18442" name="TextBox 8"/>
          <p:cNvSpPr txBox="1">
            <a:spLocks noChangeArrowheads="1"/>
          </p:cNvSpPr>
          <p:nvPr/>
        </p:nvSpPr>
        <p:spPr bwMode="auto">
          <a:xfrm rot="-5400000">
            <a:off x="5307807" y="2628106"/>
            <a:ext cx="3816350" cy="2460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a:t>            Load</a:t>
            </a:r>
            <a:r>
              <a:rPr lang="ru-RU" sz="1000"/>
              <a:t>, МПа</a:t>
            </a:r>
            <a:r>
              <a:rPr lang="en-US" sz="1000"/>
              <a:t>                                                Load</a:t>
            </a:r>
            <a:r>
              <a:rPr lang="ru-RU" sz="1000"/>
              <a:t>, МПа</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411760" y="-20538"/>
            <a:ext cx="4208255" cy="857250"/>
          </a:xfrm>
        </p:spPr>
        <p:txBody>
          <a:bodyPr/>
          <a:lstStyle/>
          <a:p>
            <a:pPr marL="0" indent="0" eaLnBrk="1" fontAlgn="auto" hangingPunct="1">
              <a:spcAft>
                <a:spcPts val="0"/>
              </a:spcAft>
              <a:buClr>
                <a:schemeClr val="accent6">
                  <a:lumMod val="75000"/>
                </a:schemeClr>
              </a:buClr>
              <a:buFont typeface="Georgia" pitchFamily="18" charset="0"/>
              <a:buNone/>
              <a:defRPr/>
            </a:pPr>
            <a:r>
              <a:rPr lang="en-US" sz="3200" dirty="0" smtClean="0"/>
              <a:t>Hudson Diagram</a:t>
            </a:r>
            <a:endParaRPr lang="ru-RU" sz="3200" dirty="0"/>
          </a:p>
        </p:txBody>
      </p:sp>
      <p:pic>
        <p:nvPicPr>
          <p:cNvPr id="19459" name="Рисунок 3"/>
          <p:cNvPicPr>
            <a:picLocks noChangeAspect="1"/>
          </p:cNvPicPr>
          <p:nvPr/>
        </p:nvPicPr>
        <p:blipFill>
          <a:blip r:embed="rId2">
            <a:extLst>
              <a:ext uri="{28A0092B-C50C-407E-A947-70E740481C1C}">
                <a14:useLocalDpi xmlns:a14="http://schemas.microsoft.com/office/drawing/2010/main" val="0"/>
              </a:ext>
            </a:extLst>
          </a:blip>
          <a:srcRect l="14279" r="14352"/>
          <a:stretch>
            <a:fillRect/>
          </a:stretch>
        </p:blipFill>
        <p:spPr bwMode="auto">
          <a:xfrm>
            <a:off x="0" y="771525"/>
            <a:ext cx="4667250" cy="342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Рисунок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405313" y="771525"/>
            <a:ext cx="4703762" cy="342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TextBox 5"/>
          <p:cNvSpPr txBox="1">
            <a:spLocks noChangeArrowheads="1"/>
          </p:cNvSpPr>
          <p:nvPr/>
        </p:nvSpPr>
        <p:spPr bwMode="auto">
          <a:xfrm>
            <a:off x="1770063" y="4413250"/>
            <a:ext cx="15113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400"/>
              <a:t>AESAM method </a:t>
            </a:r>
            <a:endParaRPr lang="ru-RU" sz="1400"/>
          </a:p>
        </p:txBody>
      </p:sp>
      <p:sp>
        <p:nvSpPr>
          <p:cNvPr id="19462" name="TextBox 6"/>
          <p:cNvSpPr txBox="1">
            <a:spLocks noChangeArrowheads="1"/>
          </p:cNvSpPr>
          <p:nvPr/>
        </p:nvSpPr>
        <p:spPr bwMode="auto">
          <a:xfrm>
            <a:off x="6223000" y="4352925"/>
            <a:ext cx="1652588"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400"/>
              <a:t>HybridMT method </a:t>
            </a:r>
            <a:endParaRPr lang="ru-RU" sz="1400"/>
          </a:p>
        </p:txBody>
      </p:sp>
      <p:cxnSp>
        <p:nvCxnSpPr>
          <p:cNvPr id="8" name="Прямая соединительная линия 7"/>
          <p:cNvCxnSpPr/>
          <p:nvPr/>
        </p:nvCxnSpPr>
        <p:spPr>
          <a:xfrm>
            <a:off x="1476375" y="1924050"/>
            <a:ext cx="1943100" cy="95567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Прямая соединительная линия 8"/>
          <p:cNvCxnSpPr/>
          <p:nvPr/>
        </p:nvCxnSpPr>
        <p:spPr>
          <a:xfrm>
            <a:off x="5905500" y="2006600"/>
            <a:ext cx="1873250" cy="87312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06400" y="277813"/>
            <a:ext cx="8229600" cy="939800"/>
          </a:xfrm>
        </p:spPr>
        <p:txBody>
          <a:bodyPr/>
          <a:lstStyle/>
          <a:p>
            <a:pPr marL="320040" indent="-320040" eaLnBrk="1" fontAlgn="auto" hangingPunct="1">
              <a:spcAft>
                <a:spcPts val="0"/>
              </a:spcAft>
              <a:buClr>
                <a:schemeClr val="accent6">
                  <a:lumMod val="75000"/>
                </a:schemeClr>
              </a:buClr>
              <a:defRPr/>
            </a:pPr>
            <a:endParaRPr lang="ru-RU"/>
          </a:p>
        </p:txBody>
      </p:sp>
      <p:pic>
        <p:nvPicPr>
          <p:cNvPr id="20483" name="Рисунок 4"/>
          <p:cNvPicPr>
            <a:picLocks noChangeAspect="1"/>
          </p:cNvPicPr>
          <p:nvPr/>
        </p:nvPicPr>
        <p:blipFill>
          <a:blip r:embed="rId2">
            <a:extLst>
              <a:ext uri="{28A0092B-C50C-407E-A947-70E740481C1C}">
                <a14:useLocalDpi xmlns:a14="http://schemas.microsoft.com/office/drawing/2010/main" val="0"/>
              </a:ext>
            </a:extLst>
          </a:blip>
          <a:srcRect l="10950" t="5959" r="19839" b="7230"/>
          <a:stretch>
            <a:fillRect/>
          </a:stretch>
        </p:blipFill>
        <p:spPr bwMode="auto">
          <a:xfrm>
            <a:off x="52388" y="277813"/>
            <a:ext cx="1730375"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4" name="Рисунок 6"/>
          <p:cNvPicPr>
            <a:picLocks noChangeAspect="1"/>
          </p:cNvPicPr>
          <p:nvPr/>
        </p:nvPicPr>
        <p:blipFill>
          <a:blip r:embed="rId3">
            <a:extLst>
              <a:ext uri="{28A0092B-C50C-407E-A947-70E740481C1C}">
                <a14:useLocalDpi xmlns:a14="http://schemas.microsoft.com/office/drawing/2010/main" val="0"/>
              </a:ext>
            </a:extLst>
          </a:blip>
          <a:srcRect r="30635" b="13222"/>
          <a:stretch>
            <a:fillRect/>
          </a:stretch>
        </p:blipFill>
        <p:spPr bwMode="auto">
          <a:xfrm>
            <a:off x="312738" y="1708150"/>
            <a:ext cx="8620125" cy="178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Рисунок 7"/>
          <p:cNvPicPr>
            <a:picLocks noChangeAspect="1"/>
          </p:cNvPicPr>
          <p:nvPr/>
        </p:nvPicPr>
        <p:blipFill>
          <a:blip r:embed="rId4">
            <a:extLst>
              <a:ext uri="{28A0092B-C50C-407E-A947-70E740481C1C}">
                <a14:useLocalDpi xmlns:a14="http://schemas.microsoft.com/office/drawing/2010/main" val="0"/>
              </a:ext>
            </a:extLst>
          </a:blip>
          <a:srcRect l="11426" t="8289" r="19839" b="8499"/>
          <a:stretch>
            <a:fillRect/>
          </a:stretch>
        </p:blipFill>
        <p:spPr bwMode="auto">
          <a:xfrm>
            <a:off x="1809750" y="277813"/>
            <a:ext cx="17907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6" name="Рисунок 8"/>
          <p:cNvPicPr>
            <a:picLocks noChangeAspect="1"/>
          </p:cNvPicPr>
          <p:nvPr/>
        </p:nvPicPr>
        <p:blipFill>
          <a:blip r:embed="rId5">
            <a:extLst>
              <a:ext uri="{28A0092B-C50C-407E-A947-70E740481C1C}">
                <a14:useLocalDpi xmlns:a14="http://schemas.microsoft.com/office/drawing/2010/main" val="0"/>
              </a:ext>
            </a:extLst>
          </a:blip>
          <a:srcRect l="11584" t="8076" r="19679" b="7652"/>
          <a:stretch>
            <a:fillRect/>
          </a:stretch>
        </p:blipFill>
        <p:spPr bwMode="auto">
          <a:xfrm>
            <a:off x="3624263" y="295275"/>
            <a:ext cx="1704975"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7" name="Рисунок 13"/>
          <p:cNvPicPr>
            <a:picLocks noChangeAspect="1"/>
          </p:cNvPicPr>
          <p:nvPr/>
        </p:nvPicPr>
        <p:blipFill>
          <a:blip r:embed="rId6">
            <a:extLst>
              <a:ext uri="{28A0092B-C50C-407E-A947-70E740481C1C}">
                <a14:useLocalDpi xmlns:a14="http://schemas.microsoft.com/office/drawing/2010/main" val="0"/>
              </a:ext>
            </a:extLst>
          </a:blip>
          <a:srcRect l="11584" t="7651" r="20155" b="7442"/>
          <a:stretch>
            <a:fillRect/>
          </a:stretch>
        </p:blipFill>
        <p:spPr bwMode="auto">
          <a:xfrm>
            <a:off x="5346700" y="277813"/>
            <a:ext cx="1733550" cy="121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8" name="Рисунок 18"/>
          <p:cNvPicPr>
            <a:picLocks noChangeAspect="1"/>
          </p:cNvPicPr>
          <p:nvPr/>
        </p:nvPicPr>
        <p:blipFill>
          <a:blip r:embed="rId7">
            <a:extLst>
              <a:ext uri="{28A0092B-C50C-407E-A947-70E740481C1C}">
                <a14:useLocalDpi xmlns:a14="http://schemas.microsoft.com/office/drawing/2010/main" val="0"/>
              </a:ext>
            </a:extLst>
          </a:blip>
          <a:srcRect l="9857" t="8315" r="20036" b="7123"/>
          <a:stretch>
            <a:fillRect/>
          </a:stretch>
        </p:blipFill>
        <p:spPr bwMode="auto">
          <a:xfrm>
            <a:off x="15875" y="3852863"/>
            <a:ext cx="1641475" cy="123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9" name="Рисунок 21"/>
          <p:cNvPicPr>
            <a:picLocks noChangeAspect="1"/>
          </p:cNvPicPr>
          <p:nvPr/>
        </p:nvPicPr>
        <p:blipFill>
          <a:blip r:embed="rId8">
            <a:extLst>
              <a:ext uri="{28A0092B-C50C-407E-A947-70E740481C1C}">
                <a14:useLocalDpi xmlns:a14="http://schemas.microsoft.com/office/drawing/2010/main" val="0"/>
              </a:ext>
            </a:extLst>
          </a:blip>
          <a:srcRect l="9859" t="8076" r="18719" b="6883"/>
          <a:stretch>
            <a:fillRect/>
          </a:stretch>
        </p:blipFill>
        <p:spPr bwMode="auto">
          <a:xfrm>
            <a:off x="1741488" y="3862388"/>
            <a:ext cx="1822450" cy="122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0" name="Рисунок 27"/>
          <p:cNvPicPr>
            <a:picLocks noChangeAspect="1"/>
          </p:cNvPicPr>
          <p:nvPr/>
        </p:nvPicPr>
        <p:blipFill>
          <a:blip r:embed="rId9" cstate="print">
            <a:extLst>
              <a:ext uri="{28A0092B-C50C-407E-A947-70E740481C1C}">
                <a14:useLocalDpi xmlns:a14="http://schemas.microsoft.com/office/drawing/2010/main" val="0"/>
              </a:ext>
            </a:extLst>
          </a:blip>
          <a:srcRect l="11121" t="7263" r="7660" b="7361"/>
          <a:stretch>
            <a:fillRect/>
          </a:stretch>
        </p:blipFill>
        <p:spPr bwMode="auto">
          <a:xfrm>
            <a:off x="7092950" y="277813"/>
            <a:ext cx="2051050" cy="121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1" name="Рисунок 28"/>
          <p:cNvPicPr>
            <a:picLocks noChangeAspect="1"/>
          </p:cNvPicPr>
          <p:nvPr/>
        </p:nvPicPr>
        <p:blipFill>
          <a:blip r:embed="rId10" cstate="print">
            <a:extLst>
              <a:ext uri="{28A0092B-C50C-407E-A947-70E740481C1C}">
                <a14:useLocalDpi xmlns:a14="http://schemas.microsoft.com/office/drawing/2010/main" val="0"/>
              </a:ext>
            </a:extLst>
          </a:blip>
          <a:srcRect l="11069" t="7361" r="19640" b="7838"/>
          <a:stretch>
            <a:fillRect/>
          </a:stretch>
        </p:blipFill>
        <p:spPr bwMode="auto">
          <a:xfrm>
            <a:off x="3635375" y="3852863"/>
            <a:ext cx="1790700"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2" name="Рисунок 29"/>
          <p:cNvPicPr>
            <a:picLocks noChangeAspect="1"/>
          </p:cNvPicPr>
          <p:nvPr/>
        </p:nvPicPr>
        <p:blipFill>
          <a:blip r:embed="rId11" cstate="print">
            <a:extLst>
              <a:ext uri="{28A0092B-C50C-407E-A947-70E740481C1C}">
                <a14:useLocalDpi xmlns:a14="http://schemas.microsoft.com/office/drawing/2010/main" val="0"/>
              </a:ext>
            </a:extLst>
          </a:blip>
          <a:srcRect l="12782" t="8076" r="19283" b="8553"/>
          <a:stretch>
            <a:fillRect/>
          </a:stretch>
        </p:blipFill>
        <p:spPr bwMode="auto">
          <a:xfrm>
            <a:off x="5494338" y="3840163"/>
            <a:ext cx="1670050"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3" name="Рисунок 30"/>
          <p:cNvPicPr>
            <a:picLocks noChangeAspect="1"/>
          </p:cNvPicPr>
          <p:nvPr/>
        </p:nvPicPr>
        <p:blipFill>
          <a:blip r:embed="rId12">
            <a:extLst>
              <a:ext uri="{28A0092B-C50C-407E-A947-70E740481C1C}">
                <a14:useLocalDpi xmlns:a14="http://schemas.microsoft.com/office/drawing/2010/main" val="0"/>
              </a:ext>
            </a:extLst>
          </a:blip>
          <a:srcRect l="12782" t="8076" r="8032" b="6883"/>
          <a:stretch>
            <a:fillRect/>
          </a:stretch>
        </p:blipFill>
        <p:spPr bwMode="auto">
          <a:xfrm>
            <a:off x="7162800" y="3840163"/>
            <a:ext cx="1924050" cy="116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3" name="Прямая со стрелкой 32"/>
          <p:cNvCxnSpPr/>
          <p:nvPr/>
        </p:nvCxnSpPr>
        <p:spPr>
          <a:xfrm flipV="1">
            <a:off x="971550" y="1546225"/>
            <a:ext cx="0" cy="1457325"/>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37" name="Прямая со стрелкой 36"/>
          <p:cNvCxnSpPr/>
          <p:nvPr/>
        </p:nvCxnSpPr>
        <p:spPr>
          <a:xfrm flipV="1">
            <a:off x="4859338" y="1536700"/>
            <a:ext cx="3097212" cy="1196975"/>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38" name="Прямая со стрелкой 37"/>
          <p:cNvCxnSpPr/>
          <p:nvPr/>
        </p:nvCxnSpPr>
        <p:spPr>
          <a:xfrm flipV="1">
            <a:off x="4476750" y="1536700"/>
            <a:ext cx="1736725" cy="1250950"/>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39" name="Прямая со стрелкой 38"/>
          <p:cNvCxnSpPr/>
          <p:nvPr/>
        </p:nvCxnSpPr>
        <p:spPr>
          <a:xfrm flipV="1">
            <a:off x="3851275" y="1536700"/>
            <a:ext cx="625475" cy="1412875"/>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40" name="Прямая со стрелкой 39"/>
          <p:cNvCxnSpPr/>
          <p:nvPr/>
        </p:nvCxnSpPr>
        <p:spPr>
          <a:xfrm flipH="1" flipV="1">
            <a:off x="2708275" y="1550988"/>
            <a:ext cx="639763" cy="1614487"/>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47" name="Прямая со стрелкой 46"/>
          <p:cNvCxnSpPr/>
          <p:nvPr/>
        </p:nvCxnSpPr>
        <p:spPr>
          <a:xfrm flipH="1">
            <a:off x="1116013" y="3435350"/>
            <a:ext cx="5184775" cy="404813"/>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51" name="Прямая со стрелкой 50"/>
          <p:cNvCxnSpPr/>
          <p:nvPr/>
        </p:nvCxnSpPr>
        <p:spPr>
          <a:xfrm flipH="1">
            <a:off x="2811463" y="3487738"/>
            <a:ext cx="4064000" cy="352425"/>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52" name="Прямая со стрелкой 51"/>
          <p:cNvCxnSpPr/>
          <p:nvPr/>
        </p:nvCxnSpPr>
        <p:spPr>
          <a:xfrm flipH="1">
            <a:off x="4721225" y="3487738"/>
            <a:ext cx="2946400" cy="328612"/>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53" name="Прямая со стрелкой 52"/>
          <p:cNvCxnSpPr>
            <a:endCxn id="20492" idx="0"/>
          </p:cNvCxnSpPr>
          <p:nvPr/>
        </p:nvCxnSpPr>
        <p:spPr>
          <a:xfrm flipH="1">
            <a:off x="6329363" y="3487738"/>
            <a:ext cx="1879600" cy="352425"/>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55" name="Прямая со стрелкой 54"/>
          <p:cNvCxnSpPr/>
          <p:nvPr/>
        </p:nvCxnSpPr>
        <p:spPr>
          <a:xfrm flipH="1">
            <a:off x="7956550" y="3497263"/>
            <a:ext cx="503238" cy="288925"/>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sp>
        <p:nvSpPr>
          <p:cNvPr id="66" name="TextBox 65"/>
          <p:cNvSpPr txBox="1"/>
          <p:nvPr/>
        </p:nvSpPr>
        <p:spPr>
          <a:xfrm>
            <a:off x="1722438" y="2173288"/>
            <a:ext cx="844550" cy="246062"/>
          </a:xfrm>
          <a:prstGeom prst="rect">
            <a:avLst/>
          </a:prstGeom>
          <a:noFill/>
        </p:spPr>
        <p:txBody>
          <a:bodyPr wrap="none">
            <a:spAutoFit/>
          </a:bodyPr>
          <a:lstStyle/>
          <a:p>
            <a:pPr eaLnBrk="0" hangingPunct="0">
              <a:defRPr/>
            </a:pPr>
            <a:r>
              <a:rPr lang="en-US" sz="1000" dirty="0">
                <a:solidFill>
                  <a:schemeClr val="accent1">
                    <a:lumMod val="75000"/>
                  </a:schemeClr>
                </a:solidFill>
                <a:cs typeface="+mn-cs"/>
              </a:rPr>
              <a:t>Load</a:t>
            </a:r>
            <a:r>
              <a:rPr lang="ru-RU" sz="1000" dirty="0">
                <a:solidFill>
                  <a:schemeClr val="accent1">
                    <a:lumMod val="75000"/>
                  </a:schemeClr>
                </a:solidFill>
                <a:cs typeface="+mn-cs"/>
              </a:rPr>
              <a:t>, МПа.</a:t>
            </a:r>
          </a:p>
        </p:txBody>
      </p:sp>
      <p:sp>
        <p:nvSpPr>
          <p:cNvPr id="67" name="TextBox 66"/>
          <p:cNvSpPr txBox="1"/>
          <p:nvPr/>
        </p:nvSpPr>
        <p:spPr>
          <a:xfrm>
            <a:off x="7375525" y="2859088"/>
            <a:ext cx="1084263" cy="247650"/>
          </a:xfrm>
          <a:prstGeom prst="rect">
            <a:avLst/>
          </a:prstGeom>
          <a:noFill/>
        </p:spPr>
        <p:txBody>
          <a:bodyPr wrap="none">
            <a:spAutoFit/>
          </a:bodyPr>
          <a:lstStyle/>
          <a:p>
            <a:pPr eaLnBrk="0" hangingPunct="0">
              <a:defRPr/>
            </a:pPr>
            <a:r>
              <a:rPr lang="en-US" sz="1000" dirty="0">
                <a:solidFill>
                  <a:schemeClr val="accent3">
                    <a:lumMod val="50000"/>
                  </a:schemeClr>
                </a:solidFill>
                <a:cs typeface="+mn-cs"/>
              </a:rPr>
              <a:t>AE activity, </a:t>
            </a:r>
            <a:r>
              <a:rPr lang="en-US" sz="1000" dirty="0" err="1">
                <a:solidFill>
                  <a:schemeClr val="accent3">
                    <a:lumMod val="50000"/>
                  </a:schemeClr>
                </a:solidFill>
                <a:cs typeface="+mn-cs"/>
              </a:rPr>
              <a:t>ev</a:t>
            </a:r>
            <a:r>
              <a:rPr lang="en-US" sz="1000" dirty="0">
                <a:solidFill>
                  <a:schemeClr val="accent3">
                    <a:lumMod val="50000"/>
                  </a:schemeClr>
                </a:solidFill>
                <a:cs typeface="+mn-cs"/>
              </a:rPr>
              <a:t>/s</a:t>
            </a:r>
            <a:endParaRPr lang="ru-RU" sz="1000" dirty="0">
              <a:solidFill>
                <a:schemeClr val="accent3">
                  <a:lumMod val="50000"/>
                </a:schemeClr>
              </a:solidFill>
              <a:cs typeface="+mn-cs"/>
            </a:endParaRPr>
          </a:p>
        </p:txBody>
      </p:sp>
      <p:sp>
        <p:nvSpPr>
          <p:cNvPr id="20506" name="Заголовок 2"/>
          <p:cNvSpPr txBox="1">
            <a:spLocks/>
          </p:cNvSpPr>
          <p:nvPr/>
        </p:nvSpPr>
        <p:spPr bwMode="auto">
          <a:xfrm>
            <a:off x="198438" y="-182563"/>
            <a:ext cx="8747125" cy="593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000">
                <a:solidFill>
                  <a:srgbClr val="000066"/>
                </a:solidFill>
                <a:latin typeface="Lucida Sans" pitchFamily="34" charset="0"/>
              </a:rPr>
              <a:t>Dynamics of the distribution of AE event types</a:t>
            </a:r>
            <a:endParaRPr lang="ru-RU" sz="2000">
              <a:solidFill>
                <a:srgbClr val="000066"/>
              </a:solidFill>
            </a:endParaRPr>
          </a:p>
        </p:txBody>
      </p:sp>
      <p:sp>
        <p:nvSpPr>
          <p:cNvPr id="20507" name="TextBox 26"/>
          <p:cNvSpPr txBox="1">
            <a:spLocks noChangeArrowheads="1"/>
          </p:cNvSpPr>
          <p:nvPr/>
        </p:nvSpPr>
        <p:spPr bwMode="auto">
          <a:xfrm>
            <a:off x="8556625" y="3678238"/>
            <a:ext cx="560388"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a:t>events</a:t>
            </a:r>
            <a:endParaRPr lang="ru-RU" sz="1000"/>
          </a:p>
        </p:txBody>
      </p:sp>
      <p:sp>
        <p:nvSpPr>
          <p:cNvPr id="20508" name="TextBox 31"/>
          <p:cNvSpPr txBox="1">
            <a:spLocks noChangeArrowheads="1"/>
          </p:cNvSpPr>
          <p:nvPr/>
        </p:nvSpPr>
        <p:spPr bwMode="auto">
          <a:xfrm>
            <a:off x="8540750" y="115888"/>
            <a:ext cx="558800" cy="2460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a:t>events</a:t>
            </a:r>
            <a:endParaRPr lang="ru-RU" sz="1000"/>
          </a:p>
        </p:txBody>
      </p:sp>
      <p:sp>
        <p:nvSpPr>
          <p:cNvPr id="20509" name="TextBox 33"/>
          <p:cNvSpPr txBox="1">
            <a:spLocks noChangeArrowheads="1"/>
          </p:cNvSpPr>
          <p:nvPr/>
        </p:nvSpPr>
        <p:spPr bwMode="auto">
          <a:xfrm>
            <a:off x="4154488" y="3327400"/>
            <a:ext cx="6826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200"/>
              <a:t>Time, s</a:t>
            </a:r>
            <a:endParaRPr lang="ru-RU" sz="1200"/>
          </a:p>
        </p:txBody>
      </p:sp>
      <p:sp>
        <p:nvSpPr>
          <p:cNvPr id="20510" name="TextBox 34"/>
          <p:cNvSpPr txBox="1">
            <a:spLocks noChangeArrowheads="1"/>
          </p:cNvSpPr>
          <p:nvPr/>
        </p:nvSpPr>
        <p:spPr bwMode="auto">
          <a:xfrm>
            <a:off x="2144713" y="2949575"/>
            <a:ext cx="6667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a:solidFill>
                  <a:srgbClr val="FF0000"/>
                </a:solidFill>
              </a:rPr>
              <a:t>Pc, MPa</a:t>
            </a:r>
            <a:endParaRPr lang="ru-RU" sz="1000">
              <a:solidFill>
                <a:srgbClr val="FF0000"/>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032475" y="0"/>
            <a:ext cx="4066028" cy="702078"/>
          </a:xfrm>
        </p:spPr>
        <p:txBody>
          <a:bodyPr>
            <a:normAutofit/>
          </a:bodyPr>
          <a:lstStyle/>
          <a:p>
            <a:pPr marL="0" indent="0" eaLnBrk="1" fontAlgn="auto" hangingPunct="1">
              <a:spcAft>
                <a:spcPts val="0"/>
              </a:spcAft>
              <a:buClr>
                <a:schemeClr val="accent6">
                  <a:lumMod val="75000"/>
                </a:schemeClr>
              </a:buClr>
              <a:buFont typeface="Georgia" pitchFamily="18" charset="0"/>
              <a:buNone/>
              <a:defRPr/>
            </a:pPr>
            <a:r>
              <a:rPr lang="en-US" sz="2400" dirty="0"/>
              <a:t>Experiment on </a:t>
            </a:r>
            <a:r>
              <a:rPr lang="en-US" sz="2400" dirty="0" err="1"/>
              <a:t>granit</a:t>
            </a:r>
            <a:endParaRPr lang="ru-RU" sz="2400" dirty="0"/>
          </a:p>
        </p:txBody>
      </p:sp>
      <p:sp>
        <p:nvSpPr>
          <p:cNvPr id="21507" name="TextBox 3"/>
          <p:cNvSpPr txBox="1">
            <a:spLocks noChangeArrowheads="1"/>
          </p:cNvSpPr>
          <p:nvPr/>
        </p:nvSpPr>
        <p:spPr bwMode="auto">
          <a:xfrm>
            <a:off x="1120775" y="477838"/>
            <a:ext cx="2562225" cy="88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400"/>
              <a:t>Porosity </a:t>
            </a:r>
            <a:r>
              <a:rPr lang="ru-RU" sz="1400"/>
              <a:t>0.4%.</a:t>
            </a:r>
          </a:p>
          <a:p>
            <a:r>
              <a:rPr lang="en-US" sz="1400"/>
              <a:t>Sample strain rates </a:t>
            </a:r>
            <a:r>
              <a:rPr lang="ru-RU" sz="1400"/>
              <a:t>10</a:t>
            </a:r>
            <a:r>
              <a:rPr lang="ru-RU" sz="1400" baseline="30000"/>
              <a:t>-6</a:t>
            </a:r>
            <a:r>
              <a:rPr lang="ru-RU" sz="1400"/>
              <a:t> </a:t>
            </a:r>
            <a:r>
              <a:rPr lang="en-US" sz="1400"/>
              <a:t>s</a:t>
            </a:r>
            <a:r>
              <a:rPr lang="ru-RU" sz="1400" baseline="30000"/>
              <a:t>-1 </a:t>
            </a:r>
            <a:r>
              <a:rPr lang="ru-RU" sz="1400"/>
              <a:t>. </a:t>
            </a:r>
          </a:p>
          <a:p>
            <a:r>
              <a:rPr lang="ru-RU" sz="1400"/>
              <a:t>Рс=10МПа</a:t>
            </a:r>
          </a:p>
          <a:p>
            <a:endParaRPr lang="ru-RU" sz="1400" baseline="30000"/>
          </a:p>
        </p:txBody>
      </p:sp>
      <p:sp>
        <p:nvSpPr>
          <p:cNvPr id="21508" name="TextBox 17"/>
          <p:cNvSpPr txBox="1">
            <a:spLocks noChangeArrowheads="1"/>
          </p:cNvSpPr>
          <p:nvPr/>
        </p:nvSpPr>
        <p:spPr bwMode="auto">
          <a:xfrm>
            <a:off x="3182938" y="1927225"/>
            <a:ext cx="18954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800" b="1"/>
              <a:t>number  of events</a:t>
            </a:r>
            <a:r>
              <a:rPr lang="en-US" sz="800"/>
              <a:t>:   total  </a:t>
            </a:r>
            <a:r>
              <a:rPr lang="ru-RU" sz="800"/>
              <a:t>34752</a:t>
            </a:r>
            <a:r>
              <a:rPr lang="en-US" sz="800"/>
              <a:t> ev.</a:t>
            </a:r>
            <a:endParaRPr lang="ru-RU" sz="800"/>
          </a:p>
          <a:p>
            <a:r>
              <a:rPr lang="en-US" sz="800"/>
              <a:t>Participate in processing :</a:t>
            </a:r>
          </a:p>
          <a:p>
            <a:r>
              <a:rPr lang="en-US" sz="800"/>
              <a:t>HybridMT      </a:t>
            </a:r>
            <a:r>
              <a:rPr lang="ru-RU" sz="800"/>
              <a:t> </a:t>
            </a:r>
            <a:r>
              <a:rPr lang="en-US" sz="800"/>
              <a:t>  </a:t>
            </a:r>
            <a:r>
              <a:rPr lang="ru-RU" sz="800"/>
              <a:t>2730</a:t>
            </a:r>
            <a:r>
              <a:rPr lang="en-US" sz="800"/>
              <a:t> ev.</a:t>
            </a:r>
            <a:endParaRPr lang="ru-RU" sz="800"/>
          </a:p>
          <a:p>
            <a:r>
              <a:rPr lang="en-US" sz="800"/>
              <a:t>Original            </a:t>
            </a:r>
            <a:r>
              <a:rPr lang="ru-RU" sz="800"/>
              <a:t>2664</a:t>
            </a:r>
            <a:r>
              <a:rPr lang="en-US" sz="800"/>
              <a:t> ev.</a:t>
            </a:r>
            <a:endParaRPr lang="ru-RU" sz="800"/>
          </a:p>
        </p:txBody>
      </p:sp>
      <p:sp>
        <p:nvSpPr>
          <p:cNvPr id="23" name="TextBox 22"/>
          <p:cNvSpPr txBox="1"/>
          <p:nvPr/>
        </p:nvSpPr>
        <p:spPr>
          <a:xfrm rot="16200000">
            <a:off x="-1077119" y="2918619"/>
            <a:ext cx="2792413" cy="415925"/>
          </a:xfrm>
          <a:prstGeom prst="rect">
            <a:avLst/>
          </a:prstGeom>
          <a:noFill/>
        </p:spPr>
        <p:txBody>
          <a:bodyPr>
            <a:spAutoFit/>
          </a:bodyPr>
          <a:lstStyle/>
          <a:p>
            <a:pPr eaLnBrk="0" hangingPunct="0">
              <a:defRPr/>
            </a:pPr>
            <a:r>
              <a:rPr lang="en-US" sz="1050" dirty="0" err="1">
                <a:cs typeface="+mn-cs"/>
              </a:rPr>
              <a:t>HybridMT</a:t>
            </a:r>
            <a:r>
              <a:rPr lang="en-US" sz="1050" dirty="0">
                <a:cs typeface="+mn-cs"/>
              </a:rPr>
              <a:t>             AESAM                     </a:t>
            </a:r>
            <a:r>
              <a:rPr lang="en-US" sz="1050" dirty="0" err="1">
                <a:cs typeface="+mn-cs"/>
              </a:rPr>
              <a:t>Zang</a:t>
            </a:r>
            <a:r>
              <a:rPr lang="en-US" sz="1050" dirty="0">
                <a:cs typeface="+mn-cs"/>
              </a:rPr>
              <a:t> (1998)</a:t>
            </a:r>
            <a:endParaRPr lang="ru-RU" sz="1050" dirty="0">
              <a:cs typeface="+mn-cs"/>
            </a:endParaRPr>
          </a:p>
        </p:txBody>
      </p:sp>
      <p:pic>
        <p:nvPicPr>
          <p:cNvPr id="21510" name="Рисунок 9"/>
          <p:cNvPicPr>
            <a:picLocks noChangeAspect="1"/>
          </p:cNvPicPr>
          <p:nvPr/>
        </p:nvPicPr>
        <p:blipFill>
          <a:blip r:embed="rId3">
            <a:extLst>
              <a:ext uri="{28A0092B-C50C-407E-A947-70E740481C1C}">
                <a14:useLocalDpi xmlns:a14="http://schemas.microsoft.com/office/drawing/2010/main" val="0"/>
              </a:ext>
            </a:extLst>
          </a:blip>
          <a:srcRect l="26311" t="2840" r="18434" b="24506"/>
          <a:stretch>
            <a:fillRect/>
          </a:stretch>
        </p:blipFill>
        <p:spPr bwMode="auto">
          <a:xfrm>
            <a:off x="179388" y="111125"/>
            <a:ext cx="763587"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Рисунок 10"/>
          <p:cNvPicPr>
            <a:picLocks noChangeAspect="1"/>
          </p:cNvPicPr>
          <p:nvPr/>
        </p:nvPicPr>
        <p:blipFill>
          <a:blip r:embed="rId4">
            <a:extLst>
              <a:ext uri="{28A0092B-C50C-407E-A947-70E740481C1C}">
                <a14:useLocalDpi xmlns:a14="http://schemas.microsoft.com/office/drawing/2010/main" val="0"/>
              </a:ext>
            </a:extLst>
          </a:blip>
          <a:srcRect r="20404" b="12756"/>
          <a:stretch>
            <a:fillRect/>
          </a:stretch>
        </p:blipFill>
        <p:spPr bwMode="auto">
          <a:xfrm>
            <a:off x="3998913" y="468313"/>
            <a:ext cx="5037137" cy="145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2" name="Рисунок 11"/>
          <p:cNvPicPr>
            <a:picLocks noChangeAspect="1"/>
          </p:cNvPicPr>
          <p:nvPr/>
        </p:nvPicPr>
        <p:blipFill>
          <a:blip r:embed="rId5">
            <a:extLst>
              <a:ext uri="{28A0092B-C50C-407E-A947-70E740481C1C}">
                <a14:useLocalDpi xmlns:a14="http://schemas.microsoft.com/office/drawing/2010/main" val="0"/>
              </a:ext>
            </a:extLst>
          </a:blip>
          <a:srcRect l="6540" r="6268"/>
          <a:stretch>
            <a:fillRect/>
          </a:stretch>
        </p:blipFill>
        <p:spPr bwMode="auto">
          <a:xfrm>
            <a:off x="617538" y="1492250"/>
            <a:ext cx="2544762" cy="123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3" name="Рисунок 13"/>
          <p:cNvPicPr>
            <a:picLocks noChangeAspect="1"/>
          </p:cNvPicPr>
          <p:nvPr/>
        </p:nvPicPr>
        <p:blipFill>
          <a:blip r:embed="rId6">
            <a:extLst>
              <a:ext uri="{28A0092B-C50C-407E-A947-70E740481C1C}">
                <a14:useLocalDpi xmlns:a14="http://schemas.microsoft.com/office/drawing/2010/main" val="0"/>
              </a:ext>
            </a:extLst>
          </a:blip>
          <a:srcRect l="6503" r="2373"/>
          <a:stretch>
            <a:fillRect/>
          </a:stretch>
        </p:blipFill>
        <p:spPr bwMode="auto">
          <a:xfrm>
            <a:off x="3622675" y="2551113"/>
            <a:ext cx="2657475" cy="123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4" name="Рисунок 14"/>
          <p:cNvPicPr>
            <a:picLocks noChangeAspect="1"/>
          </p:cNvPicPr>
          <p:nvPr/>
        </p:nvPicPr>
        <p:blipFill>
          <a:blip r:embed="rId7">
            <a:extLst>
              <a:ext uri="{28A0092B-C50C-407E-A947-70E740481C1C}">
                <a14:useLocalDpi xmlns:a14="http://schemas.microsoft.com/office/drawing/2010/main" val="0"/>
              </a:ext>
            </a:extLst>
          </a:blip>
          <a:srcRect l="5396" r="3645"/>
          <a:stretch>
            <a:fillRect/>
          </a:stretch>
        </p:blipFill>
        <p:spPr bwMode="auto">
          <a:xfrm>
            <a:off x="617538" y="2643188"/>
            <a:ext cx="2660650" cy="1182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5" name="Рисунок 18"/>
          <p:cNvPicPr>
            <a:picLocks noChangeAspect="1"/>
          </p:cNvPicPr>
          <p:nvPr/>
        </p:nvPicPr>
        <p:blipFill>
          <a:blip r:embed="rId8">
            <a:extLst>
              <a:ext uri="{28A0092B-C50C-407E-A947-70E740481C1C}">
                <a14:useLocalDpi xmlns:a14="http://schemas.microsoft.com/office/drawing/2010/main" val="0"/>
              </a:ext>
            </a:extLst>
          </a:blip>
          <a:srcRect l="6065" r="4018"/>
          <a:stretch>
            <a:fillRect/>
          </a:stretch>
        </p:blipFill>
        <p:spPr bwMode="auto">
          <a:xfrm>
            <a:off x="3554413" y="3790950"/>
            <a:ext cx="2544762"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6" name="Рисунок 19"/>
          <p:cNvPicPr>
            <a:picLocks noChangeAspect="1"/>
          </p:cNvPicPr>
          <p:nvPr/>
        </p:nvPicPr>
        <p:blipFill>
          <a:blip r:embed="rId9">
            <a:extLst>
              <a:ext uri="{28A0092B-C50C-407E-A947-70E740481C1C}">
                <a14:useLocalDpi xmlns:a14="http://schemas.microsoft.com/office/drawing/2010/main" val="0"/>
              </a:ext>
            </a:extLst>
          </a:blip>
          <a:srcRect l="6058" r="2682"/>
          <a:stretch>
            <a:fillRect/>
          </a:stretch>
        </p:blipFill>
        <p:spPr bwMode="auto">
          <a:xfrm>
            <a:off x="681038" y="3784600"/>
            <a:ext cx="2659062" cy="1135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7" name="Рисунок 20"/>
          <p:cNvPicPr>
            <a:picLocks noChangeAspect="1"/>
          </p:cNvPicPr>
          <p:nvPr/>
        </p:nvPicPr>
        <p:blipFill>
          <a:blip r:embed="rId10">
            <a:extLst>
              <a:ext uri="{28A0092B-C50C-407E-A947-70E740481C1C}">
                <a14:useLocalDpi xmlns:a14="http://schemas.microsoft.com/office/drawing/2010/main" val="0"/>
              </a:ext>
            </a:extLst>
          </a:blip>
          <a:srcRect l="13731" r="15468"/>
          <a:stretch>
            <a:fillRect/>
          </a:stretch>
        </p:blipFill>
        <p:spPr bwMode="auto">
          <a:xfrm>
            <a:off x="6469063" y="2505075"/>
            <a:ext cx="220662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8" name="Рисунок 21"/>
          <p:cNvPicPr>
            <a:picLocks noChangeAspect="1"/>
          </p:cNvPicPr>
          <p:nvPr/>
        </p:nvPicPr>
        <p:blipFill>
          <a:blip r:embed="rId11">
            <a:extLst>
              <a:ext uri="{28A0092B-C50C-407E-A947-70E740481C1C}">
                <a14:useLocalDpi xmlns:a14="http://schemas.microsoft.com/office/drawing/2010/main" val="0"/>
              </a:ext>
            </a:extLst>
          </a:blip>
          <a:srcRect l="15948" r="13788"/>
          <a:stretch>
            <a:fillRect/>
          </a:stretch>
        </p:blipFill>
        <p:spPr bwMode="auto">
          <a:xfrm>
            <a:off x="6543675" y="3738563"/>
            <a:ext cx="2063750" cy="1189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9" name="TextBox 26"/>
          <p:cNvSpPr txBox="1">
            <a:spLocks noChangeArrowheads="1"/>
          </p:cNvSpPr>
          <p:nvPr/>
        </p:nvSpPr>
        <p:spPr bwMode="auto">
          <a:xfrm>
            <a:off x="7316788" y="4894263"/>
            <a:ext cx="13081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200"/>
              <a:t>Hudson diagram</a:t>
            </a:r>
            <a:endParaRPr lang="ru-RU" sz="1200"/>
          </a:p>
        </p:txBody>
      </p:sp>
      <p:sp>
        <p:nvSpPr>
          <p:cNvPr id="21520" name="TextBox 27"/>
          <p:cNvSpPr txBox="1">
            <a:spLocks noChangeArrowheads="1"/>
          </p:cNvSpPr>
          <p:nvPr/>
        </p:nvSpPr>
        <p:spPr bwMode="auto">
          <a:xfrm>
            <a:off x="957263" y="4932363"/>
            <a:ext cx="1865312"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ru-RU" sz="1000" b="1"/>
              <a:t>С-</a:t>
            </a:r>
            <a:r>
              <a:rPr lang="en-US" sz="1000" b="1"/>
              <a:t>type</a:t>
            </a:r>
            <a:r>
              <a:rPr lang="ru-RU" sz="1000" b="1"/>
              <a:t> </a:t>
            </a:r>
            <a:r>
              <a:rPr lang="ru-RU" sz="1000" b="1">
                <a:solidFill>
                  <a:srgbClr val="0070C0"/>
                </a:solidFill>
              </a:rPr>
              <a:t> </a:t>
            </a:r>
            <a:r>
              <a:rPr lang="en-US" sz="1000" b="1">
                <a:solidFill>
                  <a:srgbClr val="0070C0"/>
                </a:solidFill>
              </a:rPr>
              <a:t>S</a:t>
            </a:r>
            <a:r>
              <a:rPr lang="ru-RU" sz="1000" b="1">
                <a:solidFill>
                  <a:srgbClr val="0070C0"/>
                </a:solidFill>
              </a:rPr>
              <a:t>-</a:t>
            </a:r>
            <a:r>
              <a:rPr lang="en-US" sz="1000" b="1">
                <a:solidFill>
                  <a:srgbClr val="0070C0"/>
                </a:solidFill>
              </a:rPr>
              <a:t>type</a:t>
            </a:r>
            <a:r>
              <a:rPr lang="ru-RU" sz="1000" b="1">
                <a:solidFill>
                  <a:srgbClr val="0070C0"/>
                </a:solidFill>
              </a:rPr>
              <a:t>  </a:t>
            </a:r>
            <a:r>
              <a:rPr lang="ru-RU" sz="1000" b="1">
                <a:solidFill>
                  <a:srgbClr val="FF0000"/>
                </a:solidFill>
              </a:rPr>
              <a:t>Т-</a:t>
            </a:r>
            <a:r>
              <a:rPr lang="en-US" sz="1000" b="1">
                <a:solidFill>
                  <a:srgbClr val="FF0000"/>
                </a:solidFill>
              </a:rPr>
              <a:t>type</a:t>
            </a:r>
            <a:endParaRPr lang="ru-RU" sz="1000" b="1">
              <a:solidFill>
                <a:srgbClr val="FF0000"/>
              </a:solidFill>
            </a:endParaRPr>
          </a:p>
        </p:txBody>
      </p:sp>
      <p:sp>
        <p:nvSpPr>
          <p:cNvPr id="21521" name="TextBox 28"/>
          <p:cNvSpPr txBox="1">
            <a:spLocks noChangeArrowheads="1"/>
          </p:cNvSpPr>
          <p:nvPr/>
        </p:nvSpPr>
        <p:spPr bwMode="auto">
          <a:xfrm>
            <a:off x="4144963" y="4906963"/>
            <a:ext cx="130968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200" b="1">
                <a:solidFill>
                  <a:srgbClr val="FF0000"/>
                </a:solidFill>
              </a:rPr>
              <a:t>C</a:t>
            </a:r>
            <a:r>
              <a:rPr lang="en-US" sz="1200" b="1" baseline="-25000">
                <a:solidFill>
                  <a:srgbClr val="FF0000"/>
                </a:solidFill>
              </a:rPr>
              <a:t>iso</a:t>
            </a:r>
            <a:r>
              <a:rPr lang="ru-RU" sz="1200" b="1" baseline="-25000">
                <a:solidFill>
                  <a:srgbClr val="000066"/>
                </a:solidFill>
              </a:rPr>
              <a:t>     </a:t>
            </a:r>
            <a:r>
              <a:rPr lang="en-US" sz="1200" b="1"/>
              <a:t>C</a:t>
            </a:r>
            <a:r>
              <a:rPr lang="en-US" sz="1200" b="1" baseline="-25000"/>
              <a:t>clvd</a:t>
            </a:r>
            <a:r>
              <a:rPr lang="ru-RU" sz="1200" b="1" baseline="-25000">
                <a:solidFill>
                  <a:srgbClr val="000066"/>
                </a:solidFill>
              </a:rPr>
              <a:t>      </a:t>
            </a:r>
            <a:r>
              <a:rPr lang="en-US" sz="1200" b="1">
                <a:solidFill>
                  <a:srgbClr val="0070C0"/>
                </a:solidFill>
              </a:rPr>
              <a:t>C</a:t>
            </a:r>
            <a:r>
              <a:rPr lang="en-US" sz="1200" b="1" baseline="-25000">
                <a:solidFill>
                  <a:srgbClr val="0070C0"/>
                </a:solidFill>
              </a:rPr>
              <a:t>dc</a:t>
            </a:r>
            <a:endParaRPr lang="ru-RU" sz="1200">
              <a:solidFill>
                <a:srgbClr val="0070C0"/>
              </a:solidFill>
            </a:endParaRPr>
          </a:p>
        </p:txBody>
      </p:sp>
      <p:sp>
        <p:nvSpPr>
          <p:cNvPr id="21522" name="TextBox 23"/>
          <p:cNvSpPr txBox="1">
            <a:spLocks noChangeArrowheads="1"/>
          </p:cNvSpPr>
          <p:nvPr/>
        </p:nvSpPr>
        <p:spPr bwMode="auto">
          <a:xfrm rot="-5400000">
            <a:off x="-839788" y="3109913"/>
            <a:ext cx="2974975"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800"/>
              <a:t> Percentage share     Percentage share     Percentage share</a:t>
            </a:r>
            <a:endParaRPr lang="ru-RU" sz="800"/>
          </a:p>
        </p:txBody>
      </p:sp>
      <p:sp>
        <p:nvSpPr>
          <p:cNvPr id="21523" name="TextBox 24"/>
          <p:cNvSpPr txBox="1">
            <a:spLocks noChangeArrowheads="1"/>
          </p:cNvSpPr>
          <p:nvPr/>
        </p:nvSpPr>
        <p:spPr bwMode="auto">
          <a:xfrm rot="-5400000">
            <a:off x="2475707" y="3658393"/>
            <a:ext cx="2076450"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800"/>
              <a:t>Percentage share         Percentage share </a:t>
            </a:r>
            <a:endParaRPr lang="ru-RU" sz="800"/>
          </a:p>
        </p:txBody>
      </p:sp>
      <p:sp>
        <p:nvSpPr>
          <p:cNvPr id="21524" name="TextBox 25"/>
          <p:cNvSpPr txBox="1">
            <a:spLocks noChangeArrowheads="1"/>
          </p:cNvSpPr>
          <p:nvPr/>
        </p:nvSpPr>
        <p:spPr bwMode="auto">
          <a:xfrm>
            <a:off x="2411413" y="4894263"/>
            <a:ext cx="522287"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800"/>
              <a:t>Time, s</a:t>
            </a:r>
            <a:endParaRPr lang="ru-RU" sz="800"/>
          </a:p>
        </p:txBody>
      </p:sp>
      <p:sp>
        <p:nvSpPr>
          <p:cNvPr id="21525" name="TextBox 29"/>
          <p:cNvSpPr txBox="1">
            <a:spLocks noChangeArrowheads="1"/>
          </p:cNvSpPr>
          <p:nvPr/>
        </p:nvSpPr>
        <p:spPr bwMode="auto">
          <a:xfrm>
            <a:off x="5610225" y="4894263"/>
            <a:ext cx="55086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800"/>
              <a:t>Time, s</a:t>
            </a:r>
            <a:r>
              <a:rPr lang="ru-RU" sz="800"/>
              <a:t>.</a:t>
            </a:r>
          </a:p>
        </p:txBody>
      </p:sp>
      <p:sp>
        <p:nvSpPr>
          <p:cNvPr id="21526" name="TextBox 30"/>
          <p:cNvSpPr txBox="1">
            <a:spLocks noChangeArrowheads="1"/>
          </p:cNvSpPr>
          <p:nvPr/>
        </p:nvSpPr>
        <p:spPr bwMode="auto">
          <a:xfrm>
            <a:off x="5794375" y="1984375"/>
            <a:ext cx="12239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200"/>
              <a:t>Loading history</a:t>
            </a:r>
            <a:endParaRPr lang="ru-RU" sz="1200"/>
          </a:p>
        </p:txBody>
      </p:sp>
      <p:sp>
        <p:nvSpPr>
          <p:cNvPr id="21527" name="TextBox 31"/>
          <p:cNvSpPr txBox="1">
            <a:spLocks noChangeArrowheads="1"/>
          </p:cNvSpPr>
          <p:nvPr/>
        </p:nvSpPr>
        <p:spPr bwMode="auto">
          <a:xfrm>
            <a:off x="5256213" y="595313"/>
            <a:ext cx="842962"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r>
              <a:rPr lang="en-US" sz="1000" dirty="0" smtClean="0">
                <a:solidFill>
                  <a:schemeClr val="accent1">
                    <a:lumMod val="75000"/>
                  </a:schemeClr>
                </a:solidFill>
              </a:rPr>
              <a:t>Load</a:t>
            </a:r>
            <a:r>
              <a:rPr lang="ru-RU" sz="1000" dirty="0" smtClean="0">
                <a:solidFill>
                  <a:schemeClr val="accent1">
                    <a:lumMod val="75000"/>
                  </a:schemeClr>
                </a:solidFill>
              </a:rPr>
              <a:t>, МПа.</a:t>
            </a:r>
          </a:p>
        </p:txBody>
      </p:sp>
      <p:sp>
        <p:nvSpPr>
          <p:cNvPr id="21528" name="TextBox 32"/>
          <p:cNvSpPr txBox="1">
            <a:spLocks noChangeArrowheads="1"/>
          </p:cNvSpPr>
          <p:nvPr/>
        </p:nvSpPr>
        <p:spPr bwMode="auto">
          <a:xfrm>
            <a:off x="5348288" y="1211263"/>
            <a:ext cx="83185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ru-RU" sz="1000">
                <a:solidFill>
                  <a:srgbClr val="FF0000"/>
                </a:solidFill>
              </a:rPr>
              <a:t>Рс*8, МПа.</a:t>
            </a:r>
          </a:p>
        </p:txBody>
      </p:sp>
      <p:sp>
        <p:nvSpPr>
          <p:cNvPr id="21529" name="TextBox 33"/>
          <p:cNvSpPr txBox="1">
            <a:spLocks noChangeArrowheads="1"/>
          </p:cNvSpPr>
          <p:nvPr/>
        </p:nvSpPr>
        <p:spPr bwMode="auto">
          <a:xfrm>
            <a:off x="6708775" y="1027113"/>
            <a:ext cx="78105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r>
              <a:rPr lang="en-US" sz="1000" smtClean="0">
                <a:solidFill>
                  <a:schemeClr val="accent3">
                    <a:lumMod val="50000"/>
                  </a:schemeClr>
                </a:solidFill>
              </a:rPr>
              <a:t>AE activity</a:t>
            </a:r>
            <a:endParaRPr lang="ru-RU" sz="1000" smtClean="0">
              <a:solidFill>
                <a:schemeClr val="accent3">
                  <a:lumMod val="50000"/>
                </a:schemeClr>
              </a:solidFill>
            </a:endParaRPr>
          </a:p>
        </p:txBody>
      </p:sp>
      <p:sp>
        <p:nvSpPr>
          <p:cNvPr id="21530" name="TextBox 34"/>
          <p:cNvSpPr txBox="1">
            <a:spLocks noChangeArrowheads="1"/>
          </p:cNvSpPr>
          <p:nvPr/>
        </p:nvSpPr>
        <p:spPr bwMode="auto">
          <a:xfrm>
            <a:off x="6229350" y="1543050"/>
            <a:ext cx="836613"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defRPr/>
            </a:pPr>
            <a:r>
              <a:rPr lang="ru-RU" sz="1000" dirty="0" err="1" smtClean="0">
                <a:solidFill>
                  <a:schemeClr val="accent2">
                    <a:lumMod val="75000"/>
                  </a:schemeClr>
                </a:solidFill>
              </a:rPr>
              <a:t>Рр</a:t>
            </a:r>
            <a:r>
              <a:rPr lang="ru-RU" sz="1000" dirty="0" smtClean="0">
                <a:solidFill>
                  <a:schemeClr val="accent2">
                    <a:lumMod val="75000"/>
                  </a:schemeClr>
                </a:solidFill>
              </a:rPr>
              <a:t>*8, МПа.</a:t>
            </a:r>
          </a:p>
        </p:txBody>
      </p:sp>
      <p:sp>
        <p:nvSpPr>
          <p:cNvPr id="21531" name="TextBox 35"/>
          <p:cNvSpPr txBox="1">
            <a:spLocks noChangeArrowheads="1"/>
          </p:cNvSpPr>
          <p:nvPr/>
        </p:nvSpPr>
        <p:spPr bwMode="auto">
          <a:xfrm>
            <a:off x="8123238" y="1878013"/>
            <a:ext cx="60483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a:t>Time, s</a:t>
            </a:r>
            <a:endParaRPr lang="ru-RU" sz="1000"/>
          </a:p>
        </p:txBody>
      </p:sp>
      <p:sp>
        <p:nvSpPr>
          <p:cNvPr id="37" name="Прямоугольник 36"/>
          <p:cNvSpPr/>
          <p:nvPr/>
        </p:nvSpPr>
        <p:spPr>
          <a:xfrm>
            <a:off x="65088" y="2578100"/>
            <a:ext cx="9036050" cy="1243013"/>
          </a:xfrm>
          <a:prstGeom prst="rect">
            <a:avLst/>
          </a:prstGeom>
          <a:solidFill>
            <a:schemeClr val="accent4">
              <a:lumMod val="75000"/>
              <a:alpha val="26000"/>
            </a:schemeClr>
          </a:solidFill>
          <a:ln w="952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ru-RU"/>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Рисунок 3"/>
          <p:cNvPicPr>
            <a:picLocks noChangeAspect="1"/>
          </p:cNvPicPr>
          <p:nvPr/>
        </p:nvPicPr>
        <p:blipFill>
          <a:blip r:embed="rId2">
            <a:extLst>
              <a:ext uri="{28A0092B-C50C-407E-A947-70E740481C1C}">
                <a14:useLocalDpi xmlns:a14="http://schemas.microsoft.com/office/drawing/2010/main" val="0"/>
              </a:ext>
            </a:extLst>
          </a:blip>
          <a:srcRect r="20404" b="12756"/>
          <a:stretch>
            <a:fillRect/>
          </a:stretch>
        </p:blipFill>
        <p:spPr bwMode="auto">
          <a:xfrm>
            <a:off x="0" y="1978025"/>
            <a:ext cx="8945563" cy="140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Заголовок 2"/>
          <p:cNvSpPr txBox="1">
            <a:spLocks/>
          </p:cNvSpPr>
          <p:nvPr/>
        </p:nvSpPr>
        <p:spPr bwMode="auto">
          <a:xfrm>
            <a:off x="198438" y="-92075"/>
            <a:ext cx="8747125" cy="59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000">
                <a:solidFill>
                  <a:srgbClr val="000066"/>
                </a:solidFill>
                <a:latin typeface="Lucida Sans" pitchFamily="34" charset="0"/>
              </a:rPr>
              <a:t>Dynamics of the distribution of AE event types</a:t>
            </a:r>
            <a:endParaRPr lang="ru-RU" sz="2000">
              <a:solidFill>
                <a:srgbClr val="000066"/>
              </a:solidFill>
            </a:endParaRPr>
          </a:p>
        </p:txBody>
      </p:sp>
      <p:pic>
        <p:nvPicPr>
          <p:cNvPr id="22532" name="Рисунок 5"/>
          <p:cNvPicPr>
            <a:picLocks noChangeAspect="1"/>
          </p:cNvPicPr>
          <p:nvPr/>
        </p:nvPicPr>
        <p:blipFill>
          <a:blip r:embed="rId3">
            <a:extLst>
              <a:ext uri="{28A0092B-C50C-407E-A947-70E740481C1C}">
                <a14:useLocalDpi xmlns:a14="http://schemas.microsoft.com/office/drawing/2010/main" val="0"/>
              </a:ext>
            </a:extLst>
          </a:blip>
          <a:srcRect l="20370" t="1604" r="21574" b="1260"/>
          <a:stretch>
            <a:fillRect/>
          </a:stretch>
        </p:blipFill>
        <p:spPr bwMode="auto">
          <a:xfrm>
            <a:off x="198438" y="465138"/>
            <a:ext cx="2070100" cy="1401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Рисунок 6"/>
          <p:cNvPicPr>
            <a:picLocks noChangeAspect="1"/>
          </p:cNvPicPr>
          <p:nvPr/>
        </p:nvPicPr>
        <p:blipFill>
          <a:blip r:embed="rId4">
            <a:extLst>
              <a:ext uri="{28A0092B-C50C-407E-A947-70E740481C1C}">
                <a14:useLocalDpi xmlns:a14="http://schemas.microsoft.com/office/drawing/2010/main" val="0"/>
              </a:ext>
            </a:extLst>
          </a:blip>
          <a:srcRect l="19817" t="1260" r="21017" b="574"/>
          <a:stretch>
            <a:fillRect/>
          </a:stretch>
        </p:blipFill>
        <p:spPr bwMode="auto">
          <a:xfrm>
            <a:off x="2339975" y="465138"/>
            <a:ext cx="2111375" cy="141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4" name="Рисунок 7"/>
          <p:cNvPicPr>
            <a:picLocks noChangeAspect="1"/>
          </p:cNvPicPr>
          <p:nvPr/>
        </p:nvPicPr>
        <p:blipFill>
          <a:blip r:embed="rId5">
            <a:extLst>
              <a:ext uri="{28A0092B-C50C-407E-A947-70E740481C1C}">
                <a14:useLocalDpi xmlns:a14="http://schemas.microsoft.com/office/drawing/2010/main" val="0"/>
              </a:ext>
            </a:extLst>
          </a:blip>
          <a:srcRect l="19815" t="2461" r="21388"/>
          <a:stretch>
            <a:fillRect/>
          </a:stretch>
        </p:blipFill>
        <p:spPr bwMode="auto">
          <a:xfrm>
            <a:off x="4500563" y="452438"/>
            <a:ext cx="2151062" cy="144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5" name="Рисунок 8"/>
          <p:cNvPicPr>
            <a:picLocks noChangeAspect="1"/>
          </p:cNvPicPr>
          <p:nvPr/>
        </p:nvPicPr>
        <p:blipFill>
          <a:blip r:embed="rId6">
            <a:extLst>
              <a:ext uri="{28A0092B-C50C-407E-A947-70E740481C1C}">
                <a14:useLocalDpi xmlns:a14="http://schemas.microsoft.com/office/drawing/2010/main" val="0"/>
              </a:ext>
            </a:extLst>
          </a:blip>
          <a:srcRect l="19907" t="1775" r="14722"/>
          <a:stretch>
            <a:fillRect/>
          </a:stretch>
        </p:blipFill>
        <p:spPr bwMode="auto">
          <a:xfrm>
            <a:off x="6707188" y="436563"/>
            <a:ext cx="2401887" cy="146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1928813" y="2503488"/>
            <a:ext cx="842962" cy="246062"/>
          </a:xfrm>
          <a:prstGeom prst="rect">
            <a:avLst/>
          </a:prstGeom>
          <a:noFill/>
        </p:spPr>
        <p:txBody>
          <a:bodyPr wrap="none">
            <a:spAutoFit/>
          </a:bodyPr>
          <a:lstStyle/>
          <a:p>
            <a:pPr eaLnBrk="0" hangingPunct="0">
              <a:defRPr/>
            </a:pPr>
            <a:r>
              <a:rPr lang="en-US" sz="1000" dirty="0">
                <a:solidFill>
                  <a:schemeClr val="accent1">
                    <a:lumMod val="75000"/>
                  </a:schemeClr>
                </a:solidFill>
                <a:cs typeface="+mn-cs"/>
              </a:rPr>
              <a:t>Load</a:t>
            </a:r>
            <a:r>
              <a:rPr lang="ru-RU" sz="1000" dirty="0">
                <a:solidFill>
                  <a:schemeClr val="accent1">
                    <a:lumMod val="75000"/>
                  </a:schemeClr>
                </a:solidFill>
                <a:cs typeface="+mn-cs"/>
              </a:rPr>
              <a:t>, МПа.</a:t>
            </a:r>
          </a:p>
        </p:txBody>
      </p:sp>
      <p:sp>
        <p:nvSpPr>
          <p:cNvPr id="11" name="TextBox 10"/>
          <p:cNvSpPr txBox="1"/>
          <p:nvPr/>
        </p:nvSpPr>
        <p:spPr>
          <a:xfrm>
            <a:off x="5508625" y="2481263"/>
            <a:ext cx="781050" cy="246062"/>
          </a:xfrm>
          <a:prstGeom prst="rect">
            <a:avLst/>
          </a:prstGeom>
          <a:noFill/>
        </p:spPr>
        <p:txBody>
          <a:bodyPr wrap="none">
            <a:spAutoFit/>
          </a:bodyPr>
          <a:lstStyle/>
          <a:p>
            <a:pPr eaLnBrk="0" hangingPunct="0">
              <a:defRPr/>
            </a:pPr>
            <a:r>
              <a:rPr lang="en-US" sz="1000" dirty="0">
                <a:solidFill>
                  <a:schemeClr val="accent4">
                    <a:lumMod val="50000"/>
                  </a:schemeClr>
                </a:solidFill>
                <a:cs typeface="+mn-cs"/>
              </a:rPr>
              <a:t>AE activity</a:t>
            </a:r>
            <a:endParaRPr lang="ru-RU" sz="1000" dirty="0">
              <a:solidFill>
                <a:schemeClr val="accent4">
                  <a:lumMod val="50000"/>
                </a:schemeClr>
              </a:solidFill>
              <a:cs typeface="+mn-cs"/>
            </a:endParaRPr>
          </a:p>
        </p:txBody>
      </p:sp>
      <p:pic>
        <p:nvPicPr>
          <p:cNvPr id="22538" name="Рисунок 11"/>
          <p:cNvPicPr>
            <a:picLocks noChangeAspect="1"/>
          </p:cNvPicPr>
          <p:nvPr/>
        </p:nvPicPr>
        <p:blipFill>
          <a:blip r:embed="rId7">
            <a:extLst>
              <a:ext uri="{28A0092B-C50C-407E-A947-70E740481C1C}">
                <a14:useLocalDpi xmlns:a14="http://schemas.microsoft.com/office/drawing/2010/main" val="0"/>
              </a:ext>
            </a:extLst>
          </a:blip>
          <a:srcRect l="20184" t="1775" r="21111"/>
          <a:stretch>
            <a:fillRect/>
          </a:stretch>
        </p:blipFill>
        <p:spPr bwMode="auto">
          <a:xfrm>
            <a:off x="107950" y="3489325"/>
            <a:ext cx="2132013" cy="144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9" name="Рисунок 12"/>
          <p:cNvPicPr>
            <a:picLocks noChangeAspect="1"/>
          </p:cNvPicPr>
          <p:nvPr/>
        </p:nvPicPr>
        <p:blipFill>
          <a:blip r:embed="rId8">
            <a:extLst>
              <a:ext uri="{28A0092B-C50C-407E-A947-70E740481C1C}">
                <a14:useLocalDpi xmlns:a14="http://schemas.microsoft.com/office/drawing/2010/main" val="0"/>
              </a:ext>
            </a:extLst>
          </a:blip>
          <a:srcRect l="19815" r="22221" b="1260"/>
          <a:stretch>
            <a:fillRect/>
          </a:stretch>
        </p:blipFill>
        <p:spPr bwMode="auto">
          <a:xfrm>
            <a:off x="2346325" y="3482975"/>
            <a:ext cx="2105025" cy="145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0" name="Рисунок 13"/>
          <p:cNvPicPr>
            <a:picLocks noChangeAspect="1"/>
          </p:cNvPicPr>
          <p:nvPr/>
        </p:nvPicPr>
        <p:blipFill>
          <a:blip r:embed="rId9">
            <a:extLst>
              <a:ext uri="{28A0092B-C50C-407E-A947-70E740481C1C}">
                <a14:useLocalDpi xmlns:a14="http://schemas.microsoft.com/office/drawing/2010/main" val="0"/>
              </a:ext>
            </a:extLst>
          </a:blip>
          <a:srcRect l="20555" t="1775" r="20926"/>
          <a:stretch>
            <a:fillRect/>
          </a:stretch>
        </p:blipFill>
        <p:spPr bwMode="auto">
          <a:xfrm>
            <a:off x="4627563" y="3455988"/>
            <a:ext cx="2176462"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1" name="Рисунок 14"/>
          <p:cNvPicPr>
            <a:picLocks noChangeAspect="1"/>
          </p:cNvPicPr>
          <p:nvPr/>
        </p:nvPicPr>
        <p:blipFill>
          <a:blip r:embed="rId10">
            <a:extLst>
              <a:ext uri="{28A0092B-C50C-407E-A947-70E740481C1C}">
                <a14:useLocalDpi xmlns:a14="http://schemas.microsoft.com/office/drawing/2010/main" val="0"/>
              </a:ext>
            </a:extLst>
          </a:blip>
          <a:srcRect l="20277" t="1947" r="15186"/>
          <a:stretch>
            <a:fillRect/>
          </a:stretch>
        </p:blipFill>
        <p:spPr bwMode="auto">
          <a:xfrm>
            <a:off x="6875463" y="3567113"/>
            <a:ext cx="2224087" cy="136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6" name="Прямая со стрелкой 15"/>
          <p:cNvCxnSpPr/>
          <p:nvPr/>
        </p:nvCxnSpPr>
        <p:spPr>
          <a:xfrm flipH="1">
            <a:off x="1438275" y="3346450"/>
            <a:ext cx="5581650" cy="220663"/>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17" name="Прямая со стрелкой 16"/>
          <p:cNvCxnSpPr/>
          <p:nvPr/>
        </p:nvCxnSpPr>
        <p:spPr>
          <a:xfrm flipH="1" flipV="1">
            <a:off x="1331913" y="1844675"/>
            <a:ext cx="4679950" cy="1266825"/>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18" name="Прямая со стрелкой 17"/>
          <p:cNvCxnSpPr/>
          <p:nvPr/>
        </p:nvCxnSpPr>
        <p:spPr>
          <a:xfrm flipH="1">
            <a:off x="6443663" y="3381375"/>
            <a:ext cx="1463675" cy="377825"/>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19" name="Прямая со стрелкой 18"/>
          <p:cNvCxnSpPr/>
          <p:nvPr/>
        </p:nvCxnSpPr>
        <p:spPr>
          <a:xfrm flipH="1">
            <a:off x="3924300" y="3381375"/>
            <a:ext cx="3251200" cy="269875"/>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20" name="Прямая со стрелкой 19"/>
          <p:cNvCxnSpPr/>
          <p:nvPr/>
        </p:nvCxnSpPr>
        <p:spPr>
          <a:xfrm flipH="1">
            <a:off x="8101013" y="3381375"/>
            <a:ext cx="71437" cy="269875"/>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21" name="Прямая со стрелкой 20"/>
          <p:cNvCxnSpPr/>
          <p:nvPr/>
        </p:nvCxnSpPr>
        <p:spPr>
          <a:xfrm flipH="1" flipV="1">
            <a:off x="3563938" y="1844675"/>
            <a:ext cx="2725737" cy="512763"/>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22" name="Прямая со стрелкой 21"/>
          <p:cNvCxnSpPr/>
          <p:nvPr/>
        </p:nvCxnSpPr>
        <p:spPr>
          <a:xfrm flipH="1" flipV="1">
            <a:off x="5713413" y="1844675"/>
            <a:ext cx="993775" cy="257175"/>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23" name="Прямая со стрелкой 22"/>
          <p:cNvCxnSpPr/>
          <p:nvPr/>
        </p:nvCxnSpPr>
        <p:spPr>
          <a:xfrm flipV="1">
            <a:off x="6804025" y="1897063"/>
            <a:ext cx="792163" cy="134937"/>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sp>
        <p:nvSpPr>
          <p:cNvPr id="22550" name="TextBox 51"/>
          <p:cNvSpPr txBox="1">
            <a:spLocks noChangeArrowheads="1"/>
          </p:cNvSpPr>
          <p:nvPr/>
        </p:nvSpPr>
        <p:spPr bwMode="auto">
          <a:xfrm>
            <a:off x="8548688" y="3438525"/>
            <a:ext cx="56038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a:t>events</a:t>
            </a:r>
            <a:endParaRPr lang="ru-RU" sz="1000"/>
          </a:p>
        </p:txBody>
      </p:sp>
      <p:sp>
        <p:nvSpPr>
          <p:cNvPr id="22551" name="TextBox 52"/>
          <p:cNvSpPr txBox="1">
            <a:spLocks noChangeArrowheads="1"/>
          </p:cNvSpPr>
          <p:nvPr/>
        </p:nvSpPr>
        <p:spPr bwMode="auto">
          <a:xfrm>
            <a:off x="8583613" y="280988"/>
            <a:ext cx="560387" cy="2460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a:t>events</a:t>
            </a:r>
            <a:endParaRPr lang="ru-RU" sz="1000"/>
          </a:p>
        </p:txBody>
      </p:sp>
      <p:sp>
        <p:nvSpPr>
          <p:cNvPr id="22552" name="TextBox 53"/>
          <p:cNvSpPr txBox="1">
            <a:spLocks noChangeArrowheads="1"/>
          </p:cNvSpPr>
          <p:nvPr/>
        </p:nvSpPr>
        <p:spPr bwMode="auto">
          <a:xfrm>
            <a:off x="3249613" y="2711450"/>
            <a:ext cx="7112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000">
                <a:solidFill>
                  <a:srgbClr val="FF0000"/>
                </a:solidFill>
              </a:rPr>
              <a:t>Pc</a:t>
            </a:r>
            <a:r>
              <a:rPr lang="ru-RU" sz="1000">
                <a:solidFill>
                  <a:srgbClr val="FF0000"/>
                </a:solidFill>
              </a:rPr>
              <a:t>, МПа.</a:t>
            </a:r>
          </a:p>
        </p:txBody>
      </p:sp>
      <p:sp>
        <p:nvSpPr>
          <p:cNvPr id="22553" name="TextBox 55"/>
          <p:cNvSpPr txBox="1">
            <a:spLocks noChangeArrowheads="1"/>
          </p:cNvSpPr>
          <p:nvPr/>
        </p:nvSpPr>
        <p:spPr bwMode="auto">
          <a:xfrm>
            <a:off x="3924300" y="3238500"/>
            <a:ext cx="646113"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1100"/>
              <a:t>Time, s</a:t>
            </a:r>
            <a:endParaRPr lang="ru-RU" sz="110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915816" y="48028"/>
            <a:ext cx="2396952" cy="939546"/>
          </a:xfrm>
        </p:spPr>
        <p:txBody>
          <a:bodyPr>
            <a:normAutofit/>
          </a:bodyPr>
          <a:lstStyle/>
          <a:p>
            <a:pPr marL="0" indent="0" eaLnBrk="1" fontAlgn="auto" hangingPunct="1">
              <a:spcAft>
                <a:spcPts val="0"/>
              </a:spcAft>
              <a:buClr>
                <a:schemeClr val="accent6">
                  <a:lumMod val="75000"/>
                </a:schemeClr>
              </a:buClr>
              <a:buFont typeface="Georgia" pitchFamily="18" charset="0"/>
              <a:buNone/>
              <a:defRPr/>
            </a:pPr>
            <a:r>
              <a:rPr lang="en-US" sz="2800" dirty="0"/>
              <a:t>Conclusion</a:t>
            </a:r>
            <a:endParaRPr lang="ru-RU" sz="2800" dirty="0"/>
          </a:p>
        </p:txBody>
      </p:sp>
      <p:sp>
        <p:nvSpPr>
          <p:cNvPr id="2" name="Объект 1"/>
          <p:cNvSpPr>
            <a:spLocks noGrp="1"/>
          </p:cNvSpPr>
          <p:nvPr>
            <p:ph sz="quarter" idx="13"/>
          </p:nvPr>
        </p:nvSpPr>
        <p:spPr>
          <a:xfrm>
            <a:off x="250825" y="842963"/>
            <a:ext cx="8642350" cy="3943350"/>
          </a:xfrm>
        </p:spPr>
        <p:txBody>
          <a:bodyPr rtlCol="0">
            <a:normAutofit fontScale="70000" lnSpcReduction="20000"/>
          </a:bodyPr>
          <a:lstStyle/>
          <a:p>
            <a:pPr indent="-182880" eaLnBrk="1" fontAlgn="auto" hangingPunct="1">
              <a:buClr>
                <a:schemeClr val="accent6">
                  <a:lumMod val="75000"/>
                </a:schemeClr>
              </a:buClr>
              <a:defRPr/>
            </a:pPr>
            <a:r>
              <a:rPr lang="en-US" dirty="0" smtClean="0">
                <a:solidFill>
                  <a:schemeClr val="tx1">
                    <a:lumMod val="75000"/>
                    <a:lumOff val="25000"/>
                  </a:schemeClr>
                </a:solidFill>
              </a:rPr>
              <a:t>Acoustic </a:t>
            </a:r>
            <a:r>
              <a:rPr lang="en-US" dirty="0">
                <a:solidFill>
                  <a:schemeClr val="tx1">
                    <a:lumMod val="75000"/>
                    <a:lumOff val="25000"/>
                  </a:schemeClr>
                </a:solidFill>
              </a:rPr>
              <a:t>Emission Source Axial Method (AESAM) </a:t>
            </a:r>
            <a:r>
              <a:rPr lang="en-US" dirty="0" smtClean="0">
                <a:solidFill>
                  <a:schemeClr val="tx1">
                    <a:lumMod val="75000"/>
                    <a:lumOff val="25000"/>
                  </a:schemeClr>
                </a:solidFill>
              </a:rPr>
              <a:t>for </a:t>
            </a:r>
            <a:r>
              <a:rPr lang="en-US" dirty="0">
                <a:solidFill>
                  <a:schemeClr val="tx1">
                    <a:lumMod val="75000"/>
                    <a:lumOff val="25000"/>
                  </a:schemeClr>
                </a:solidFill>
              </a:rPr>
              <a:t>determining the mechanism of the source of acoustic emission signals recorded in laboratory experiments has been developed</a:t>
            </a:r>
            <a:r>
              <a:rPr lang="en-US" dirty="0" smtClean="0">
                <a:solidFill>
                  <a:schemeClr val="tx1">
                    <a:lumMod val="75000"/>
                    <a:lumOff val="25000"/>
                  </a:schemeClr>
                </a:solidFill>
              </a:rPr>
              <a:t>.</a:t>
            </a:r>
          </a:p>
          <a:p>
            <a:pPr marL="0" indent="0" eaLnBrk="1" fontAlgn="auto" hangingPunct="1">
              <a:buClr>
                <a:schemeClr val="accent6">
                  <a:lumMod val="75000"/>
                </a:schemeClr>
              </a:buClr>
              <a:buFont typeface="Georgia" pitchFamily="18" charset="0"/>
              <a:buNone/>
              <a:defRPr/>
            </a:pPr>
            <a:endParaRPr lang="ru-RU" dirty="0" smtClean="0">
              <a:solidFill>
                <a:schemeClr val="tx1">
                  <a:lumMod val="75000"/>
                  <a:lumOff val="25000"/>
                </a:schemeClr>
              </a:solidFill>
            </a:endParaRPr>
          </a:p>
          <a:p>
            <a:pPr indent="-182880" eaLnBrk="1" fontAlgn="auto" hangingPunct="1">
              <a:buClr>
                <a:schemeClr val="accent6">
                  <a:lumMod val="75000"/>
                </a:schemeClr>
              </a:buClr>
              <a:defRPr/>
            </a:pPr>
            <a:r>
              <a:rPr lang="en-US" dirty="0">
                <a:solidFill>
                  <a:schemeClr val="tx1">
                    <a:lumMod val="75000"/>
                    <a:lumOff val="25000"/>
                  </a:schemeClr>
                </a:solidFill>
              </a:rPr>
              <a:t>The method is based on determining the values and directions of the compression and tension axes in the signal source by the amplitudes and signs of the arrival of elastic waves on piezoelectric sensors</a:t>
            </a:r>
            <a:r>
              <a:rPr lang="en-US" dirty="0" smtClean="0">
                <a:solidFill>
                  <a:schemeClr val="tx1">
                    <a:lumMod val="75000"/>
                    <a:lumOff val="25000"/>
                  </a:schemeClr>
                </a:solidFill>
              </a:rPr>
              <a:t>.</a:t>
            </a:r>
          </a:p>
          <a:p>
            <a:pPr marL="0" indent="0" eaLnBrk="1" fontAlgn="auto" hangingPunct="1">
              <a:buClr>
                <a:schemeClr val="accent6">
                  <a:lumMod val="75000"/>
                </a:schemeClr>
              </a:buClr>
              <a:buFont typeface="Georgia" pitchFamily="18" charset="0"/>
              <a:buNone/>
              <a:defRPr/>
            </a:pPr>
            <a:endParaRPr lang="en-US" dirty="0">
              <a:solidFill>
                <a:schemeClr val="tx1">
                  <a:lumMod val="75000"/>
                  <a:lumOff val="25000"/>
                </a:schemeClr>
              </a:solidFill>
            </a:endParaRPr>
          </a:p>
          <a:p>
            <a:pPr indent="-182880" eaLnBrk="1" fontAlgn="auto" hangingPunct="1">
              <a:buClr>
                <a:schemeClr val="accent6">
                  <a:lumMod val="75000"/>
                </a:schemeClr>
              </a:buClr>
              <a:defRPr/>
            </a:pPr>
            <a:r>
              <a:rPr lang="en-US" dirty="0">
                <a:solidFill>
                  <a:schemeClr val="tx1">
                    <a:lumMod val="75000"/>
                    <a:lumOff val="25000"/>
                  </a:schemeClr>
                </a:solidFill>
              </a:rPr>
              <a:t>A comparison of different methods for determining the mechanisms of sources based on data from model and real experiments is carried out</a:t>
            </a:r>
            <a:r>
              <a:rPr lang="en-US" dirty="0" smtClean="0">
                <a:solidFill>
                  <a:schemeClr val="tx1">
                    <a:lumMod val="75000"/>
                    <a:lumOff val="25000"/>
                  </a:schemeClr>
                </a:solidFill>
              </a:rPr>
              <a:t>.</a:t>
            </a:r>
          </a:p>
          <a:p>
            <a:pPr marL="0" indent="0" eaLnBrk="1" fontAlgn="auto" hangingPunct="1">
              <a:buClr>
                <a:schemeClr val="accent6">
                  <a:lumMod val="75000"/>
                </a:schemeClr>
              </a:buClr>
              <a:buFont typeface="Georgia" pitchFamily="18" charset="0"/>
              <a:buNone/>
              <a:defRPr/>
            </a:pPr>
            <a:endParaRPr lang="en-US" dirty="0">
              <a:solidFill>
                <a:schemeClr val="tx1">
                  <a:lumMod val="75000"/>
                  <a:lumOff val="25000"/>
                </a:schemeClr>
              </a:solidFill>
            </a:endParaRPr>
          </a:p>
          <a:p>
            <a:pPr indent="-182880" eaLnBrk="1" fontAlgn="auto" hangingPunct="1">
              <a:buClr>
                <a:schemeClr val="accent6">
                  <a:lumMod val="75000"/>
                </a:schemeClr>
              </a:buClr>
              <a:defRPr/>
            </a:pPr>
            <a:r>
              <a:rPr lang="en-US" dirty="0">
                <a:solidFill>
                  <a:schemeClr val="tx1">
                    <a:lumMod val="75000"/>
                    <a:lumOff val="25000"/>
                  </a:schemeClr>
                </a:solidFill>
              </a:rPr>
              <a:t>It is shown that the AESAM method is in good agreement with the method of </a:t>
            </a:r>
            <a:r>
              <a:rPr lang="en-US" dirty="0" err="1">
                <a:solidFill>
                  <a:schemeClr val="tx1">
                    <a:lumMod val="75000"/>
                    <a:lumOff val="25000"/>
                  </a:schemeClr>
                </a:solidFill>
              </a:rPr>
              <a:t>Zang</a:t>
            </a:r>
            <a:r>
              <a:rPr lang="en-US" dirty="0">
                <a:solidFill>
                  <a:schemeClr val="tx1">
                    <a:lumMod val="75000"/>
                    <a:lumOff val="25000"/>
                  </a:schemeClr>
                </a:solidFill>
              </a:rPr>
              <a:t>(1998) both on model data and on real experimental data. The method has good reproducibility of model data and a more physical representation of real experiments</a:t>
            </a:r>
            <a:r>
              <a:rPr lang="en-US" dirty="0" smtClean="0">
                <a:solidFill>
                  <a:schemeClr val="tx1">
                    <a:lumMod val="75000"/>
                    <a:lumOff val="25000"/>
                  </a:schemeClr>
                </a:solidFill>
              </a:rPr>
              <a:t>.</a:t>
            </a:r>
          </a:p>
          <a:p>
            <a:pPr marL="0" indent="0" eaLnBrk="1" fontAlgn="auto" hangingPunct="1">
              <a:buClr>
                <a:schemeClr val="accent6">
                  <a:lumMod val="75000"/>
                </a:schemeClr>
              </a:buClr>
              <a:buFont typeface="Georgia" pitchFamily="18" charset="0"/>
              <a:buNone/>
              <a:defRPr/>
            </a:pPr>
            <a:endParaRPr lang="en-US" dirty="0">
              <a:solidFill>
                <a:schemeClr val="tx1">
                  <a:lumMod val="75000"/>
                  <a:lumOff val="25000"/>
                </a:schemeClr>
              </a:solidFill>
            </a:endParaRPr>
          </a:p>
          <a:p>
            <a:pPr indent="-182880" eaLnBrk="1" fontAlgn="auto" hangingPunct="1">
              <a:buClr>
                <a:schemeClr val="accent6">
                  <a:lumMod val="75000"/>
                </a:schemeClr>
              </a:buClr>
              <a:defRPr/>
            </a:pPr>
            <a:r>
              <a:rPr lang="en-US" dirty="0">
                <a:solidFill>
                  <a:schemeClr val="tx1">
                    <a:lumMod val="75000"/>
                    <a:lumOff val="25000"/>
                  </a:schemeClr>
                </a:solidFill>
              </a:rPr>
              <a:t>The AESAM method allows you to calculate the seismic moment tensor and set the source type and the direction of the compression-tension axes for the minimum number of definitions of the entrance signs</a:t>
            </a:r>
            <a:r>
              <a:rPr lang="en-US" dirty="0" smtClean="0">
                <a:solidFill>
                  <a:schemeClr val="tx1">
                    <a:lumMod val="75000"/>
                    <a:lumOff val="25000"/>
                  </a:schemeClr>
                </a:solidFill>
              </a:rPr>
              <a:t>.</a:t>
            </a:r>
            <a:endParaRPr lang="ru-RU" dirty="0">
              <a:solidFill>
                <a:schemeClr val="tx1">
                  <a:lumMod val="75000"/>
                  <a:lumOff val="25000"/>
                </a:schemeClr>
              </a:solidFill>
            </a:endParaRP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956284" y="4515966"/>
            <a:ext cx="5338936" cy="561504"/>
          </a:xfrm>
        </p:spPr>
        <p:txBody>
          <a:bodyPr/>
          <a:lstStyle/>
          <a:p>
            <a:pPr marL="0" indent="0" eaLnBrk="1" fontAlgn="auto" hangingPunct="1">
              <a:spcAft>
                <a:spcPts val="0"/>
              </a:spcAft>
              <a:buClr>
                <a:schemeClr val="accent6">
                  <a:lumMod val="75000"/>
                </a:schemeClr>
              </a:buClr>
              <a:buFont typeface="Georgia" pitchFamily="18" charset="0"/>
              <a:buNone/>
              <a:defRPr/>
            </a:pPr>
            <a:r>
              <a:rPr lang="en-US" sz="2800" dirty="0"/>
              <a:t>Thanks for your attention</a:t>
            </a:r>
            <a:r>
              <a:rPr lang="ru-RU" sz="2800" dirty="0" smtClean="0"/>
              <a:t>!</a:t>
            </a:r>
            <a:endParaRPr lang="ru-RU" sz="2800" dirty="0"/>
          </a:p>
        </p:txBody>
      </p:sp>
      <p:sp>
        <p:nvSpPr>
          <p:cNvPr id="5" name="TextBox 4"/>
          <p:cNvSpPr txBox="1"/>
          <p:nvPr/>
        </p:nvSpPr>
        <p:spPr>
          <a:xfrm>
            <a:off x="7542213" y="2859088"/>
            <a:ext cx="1547812" cy="1570037"/>
          </a:xfrm>
          <a:prstGeom prst="rect">
            <a:avLst/>
          </a:prstGeom>
          <a:noFill/>
        </p:spPr>
        <p:txBody>
          <a:bodyPr>
            <a:spAutoFit/>
          </a:bodyPr>
          <a:lstStyle/>
          <a:p>
            <a:pPr eaLnBrk="0" hangingPunct="0">
              <a:defRPr/>
            </a:pPr>
            <a:r>
              <a:rPr lang="en-US" sz="1200" dirty="0">
                <a:solidFill>
                  <a:schemeClr val="accent1">
                    <a:lumMod val="75000"/>
                  </a:schemeClr>
                </a:solidFill>
                <a:cs typeface="+mn-cs"/>
              </a:rPr>
              <a:t>Blue line </a:t>
            </a:r>
            <a:r>
              <a:rPr lang="en-US" sz="1200" dirty="0">
                <a:cs typeface="+mn-cs"/>
              </a:rPr>
              <a:t>–</a:t>
            </a:r>
            <a:r>
              <a:rPr lang="ru-RU" sz="1200" dirty="0">
                <a:cs typeface="+mn-cs"/>
              </a:rPr>
              <a:t> </a:t>
            </a:r>
            <a:r>
              <a:rPr lang="en-US" sz="1200" dirty="0">
                <a:cs typeface="+mn-cs"/>
              </a:rPr>
              <a:t>axial load </a:t>
            </a:r>
            <a:r>
              <a:rPr lang="en-US" sz="1200" dirty="0" err="1">
                <a:cs typeface="+mn-cs"/>
              </a:rPr>
              <a:t>Mpa</a:t>
            </a:r>
            <a:endParaRPr lang="en-US" sz="1200" dirty="0">
              <a:cs typeface="+mn-cs"/>
            </a:endParaRPr>
          </a:p>
          <a:p>
            <a:pPr eaLnBrk="0" hangingPunct="0">
              <a:defRPr/>
            </a:pPr>
            <a:r>
              <a:rPr lang="en-US" sz="1200" dirty="0">
                <a:solidFill>
                  <a:schemeClr val="accent3">
                    <a:lumMod val="50000"/>
                  </a:schemeClr>
                </a:solidFill>
                <a:cs typeface="+mn-cs"/>
              </a:rPr>
              <a:t>Green line</a:t>
            </a:r>
            <a:r>
              <a:rPr lang="ru-RU" sz="1200" dirty="0">
                <a:solidFill>
                  <a:schemeClr val="accent3">
                    <a:lumMod val="50000"/>
                  </a:schemeClr>
                </a:solidFill>
                <a:cs typeface="+mn-cs"/>
              </a:rPr>
              <a:t> </a:t>
            </a:r>
            <a:r>
              <a:rPr lang="ru-RU" sz="1200" dirty="0">
                <a:cs typeface="+mn-cs"/>
              </a:rPr>
              <a:t>– </a:t>
            </a:r>
            <a:r>
              <a:rPr lang="en-US" sz="1200" dirty="0">
                <a:cs typeface="+mn-cs"/>
              </a:rPr>
              <a:t>AE activity, </a:t>
            </a:r>
            <a:r>
              <a:rPr lang="en-US" sz="1200" dirty="0" err="1">
                <a:cs typeface="+mn-cs"/>
              </a:rPr>
              <a:t>ev</a:t>
            </a:r>
            <a:r>
              <a:rPr lang="en-US" sz="1200" dirty="0">
                <a:cs typeface="+mn-cs"/>
              </a:rPr>
              <a:t>/s.</a:t>
            </a:r>
          </a:p>
          <a:p>
            <a:pPr eaLnBrk="0" hangingPunct="0">
              <a:defRPr/>
            </a:pPr>
            <a:r>
              <a:rPr lang="en-US" sz="1200" dirty="0">
                <a:cs typeface="+mn-cs"/>
              </a:rPr>
              <a:t>Sample strain rate: 10</a:t>
            </a:r>
            <a:r>
              <a:rPr lang="en-US" sz="1200" baseline="30000" dirty="0">
                <a:cs typeface="+mn-cs"/>
              </a:rPr>
              <a:t>−6 </a:t>
            </a:r>
            <a:r>
              <a:rPr lang="en-US" sz="1200" dirty="0">
                <a:cs typeface="+mn-cs"/>
              </a:rPr>
              <a:t>s</a:t>
            </a:r>
            <a:r>
              <a:rPr lang="en-US" sz="1200" baseline="30000" dirty="0">
                <a:cs typeface="+mn-cs"/>
              </a:rPr>
              <a:t>−1 </a:t>
            </a:r>
            <a:r>
              <a:rPr lang="ru-RU" sz="1200" baseline="30000" dirty="0">
                <a:cs typeface="+mn-cs"/>
              </a:rPr>
              <a:t> </a:t>
            </a:r>
            <a:endParaRPr lang="en-US" sz="1200" baseline="30000" dirty="0">
              <a:cs typeface="+mn-cs"/>
            </a:endParaRPr>
          </a:p>
          <a:p>
            <a:pPr eaLnBrk="0" hangingPunct="0">
              <a:defRPr/>
            </a:pPr>
            <a:r>
              <a:rPr lang="ru-RU" sz="1200" dirty="0" err="1">
                <a:cs typeface="+mn-cs"/>
              </a:rPr>
              <a:t>Рс</a:t>
            </a:r>
            <a:r>
              <a:rPr lang="ru-RU" sz="1200" dirty="0">
                <a:cs typeface="+mn-cs"/>
              </a:rPr>
              <a:t>=10</a:t>
            </a:r>
            <a:r>
              <a:rPr lang="en-US" sz="1200" dirty="0">
                <a:cs typeface="+mn-cs"/>
              </a:rPr>
              <a:t> </a:t>
            </a:r>
            <a:r>
              <a:rPr lang="en-US" sz="1200" dirty="0" err="1">
                <a:cs typeface="+mn-cs"/>
              </a:rPr>
              <a:t>Mpa</a:t>
            </a:r>
            <a:endParaRPr lang="en-US" sz="1200" dirty="0">
              <a:cs typeface="+mn-cs"/>
            </a:endParaRPr>
          </a:p>
          <a:p>
            <a:pPr eaLnBrk="0" hangingPunct="0">
              <a:defRPr/>
            </a:pPr>
            <a:r>
              <a:rPr lang="ru-RU" sz="1200" dirty="0" err="1">
                <a:cs typeface="+mn-cs"/>
              </a:rPr>
              <a:t>Рр</a:t>
            </a:r>
            <a:r>
              <a:rPr lang="en-US" sz="1200" dirty="0">
                <a:cs typeface="+mn-cs"/>
              </a:rPr>
              <a:t>=2 </a:t>
            </a:r>
            <a:r>
              <a:rPr lang="en-US" sz="1200" dirty="0" err="1">
                <a:cs typeface="+mn-cs"/>
              </a:rPr>
              <a:t>MPa</a:t>
            </a:r>
            <a:r>
              <a:rPr lang="ru-RU" sz="1200" dirty="0">
                <a:cs typeface="+mn-cs"/>
              </a:rPr>
              <a:t>. </a:t>
            </a:r>
            <a:endParaRPr lang="ru-RU" sz="1200" baseline="30000" dirty="0">
              <a:cs typeface="+mn-cs"/>
            </a:endParaRPr>
          </a:p>
        </p:txBody>
      </p:sp>
      <p:sp>
        <p:nvSpPr>
          <p:cNvPr id="24580" name="TextBox 5"/>
          <p:cNvSpPr txBox="1">
            <a:spLocks noChangeArrowheads="1"/>
          </p:cNvSpPr>
          <p:nvPr/>
        </p:nvSpPr>
        <p:spPr bwMode="auto">
          <a:xfrm>
            <a:off x="7596188" y="268288"/>
            <a:ext cx="1439862"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en-US" sz="1400" b="1" i="1"/>
              <a:t>Dynamics of hypocenters of acoustic events during the sandstone test</a:t>
            </a:r>
            <a:endParaRPr lang="ru-RU" sz="1400" b="1" i="1" baseline="30000"/>
          </a:p>
        </p:txBody>
      </p:sp>
      <p:pic>
        <p:nvPicPr>
          <p:cNvPr id="4" name="Natalia Shikhova.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368896" y="0"/>
            <a:ext cx="5867400" cy="440055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202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45642</TotalTime>
  <Words>1401</Words>
  <Application>Microsoft Office PowerPoint</Application>
  <PresentationFormat>Экран (16:9)</PresentationFormat>
  <Paragraphs>230</Paragraphs>
  <Slides>20</Slides>
  <Notes>15</Notes>
  <HiddenSlides>0</HiddenSlides>
  <MMClips>1</MMClips>
  <ScaleCrop>false</ScaleCrop>
  <HeadingPairs>
    <vt:vector size="6" baseType="variant">
      <vt:variant>
        <vt:lpstr>Тема</vt:lpstr>
      </vt:variant>
      <vt:variant>
        <vt:i4>1</vt:i4>
      </vt:variant>
      <vt:variant>
        <vt:lpstr>Внедренные серверы OLE</vt:lpstr>
      </vt:variant>
      <vt:variant>
        <vt:i4>2</vt:i4>
      </vt:variant>
      <vt:variant>
        <vt:lpstr>Заголовки слайдов</vt:lpstr>
      </vt:variant>
      <vt:variant>
        <vt:i4>20</vt:i4>
      </vt:variant>
    </vt:vector>
  </HeadingPairs>
  <TitlesOfParts>
    <vt:vector size="23" baseType="lpstr">
      <vt:lpstr>Воздушный поток</vt:lpstr>
      <vt:lpstr>Диаграмма Microsoft Excel</vt:lpstr>
      <vt:lpstr>Формула</vt:lpstr>
      <vt:lpstr>Methods for determining focal mechanisms in laboratory experiments </vt:lpstr>
      <vt:lpstr>Earthquake-spatial orientation of the main stress axes of possible motion planes   </vt:lpstr>
      <vt:lpstr>Moment Tensor Decomposition</vt:lpstr>
      <vt:lpstr>Moment Tensor Decomposition</vt:lpstr>
      <vt:lpstr>Calculation of the seismic moment tensor</vt:lpstr>
      <vt:lpstr>Determination of the mechanisms of events in samples during laboratory tests</vt:lpstr>
      <vt:lpstr>Typification of AE events using ONLY signs of the first arrivals</vt:lpstr>
      <vt:lpstr>RA-AF-relationship  assessment </vt:lpstr>
      <vt:lpstr>Method of inversion of the seismic moment tensor</vt:lpstr>
      <vt:lpstr>HybridMT: A MATLAB/Shell Environment Package for Seismic Moment Tensor Inversion and Refinement  </vt:lpstr>
      <vt:lpstr>The proposed algorithm for determining the values and directions of the compression and tension axes in the AE source-Acoustic Emission Source Axial Method (AESAM)</vt:lpstr>
      <vt:lpstr>Презентация PowerPoint</vt:lpstr>
      <vt:lpstr>Experiment of Sandstone </vt:lpstr>
      <vt:lpstr>Dynamics of the seismic moment tensor components</vt:lpstr>
      <vt:lpstr>Hudson Diagram</vt:lpstr>
      <vt:lpstr>Презентация PowerPoint</vt:lpstr>
      <vt:lpstr>Experiment on granit</vt:lpstr>
      <vt:lpstr>Презентация PowerPoint</vt:lpstr>
      <vt:lpstr>Conclusion</vt:lpstr>
      <vt:lpstr>Thanks for your attention!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Натали</dc:creator>
  <cp:lastModifiedBy>Station</cp:lastModifiedBy>
  <cp:revision>325</cp:revision>
  <dcterms:created xsi:type="dcterms:W3CDTF">2020-09-08T05:45:05Z</dcterms:created>
  <dcterms:modified xsi:type="dcterms:W3CDTF">2021-04-22T14:02:07Z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TC010721171049</vt:lpwstr>
  </property>
</Properties>
</file>