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4" r:id="rId7"/>
    <p:sldId id="266" r:id="rId8"/>
    <p:sldId id="267" r:id="rId9"/>
    <p:sldId id="268" r:id="rId10"/>
    <p:sldId id="269" r:id="rId11"/>
    <p:sldId id="270" r:id="rId12"/>
    <p:sldId id="271"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64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CN" altLang="en-US"/>
              <a:t>单击以编辑母版副标题样式</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7B5F6109-E4C2-466D-AFCA-675DAC750F8D}" type="datetimeFigureOut">
              <a:rPr lang="zh-CN" altLang="en-US" smtClean="0"/>
              <a:t>2021/4/22</a:t>
            </a:fld>
            <a:endParaRPr lang="zh-CN" alt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zh-CN" alt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EB2119BD-8ED7-4737-AF2E-8FDBA30644EB}" type="slidenum">
              <a:rPr lang="zh-CN" altLang="en-US" smtClean="0"/>
              <a:t>‹#›</a:t>
            </a:fld>
            <a:endParaRPr lang="zh-CN" altLang="en-US"/>
          </a:p>
        </p:txBody>
      </p:sp>
    </p:spTree>
    <p:extLst>
      <p:ext uri="{BB962C8B-B14F-4D97-AF65-F5344CB8AC3E}">
        <p14:creationId xmlns:p14="http://schemas.microsoft.com/office/powerpoint/2010/main" val="1069688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B5F6109-E4C2-466D-AFCA-675DAC750F8D}" type="datetimeFigureOut">
              <a:rPr lang="zh-CN" altLang="en-US" smtClean="0"/>
              <a:t>2021/4/22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B2119BD-8ED7-4737-AF2E-8FDBA30644EB}" type="slidenum">
              <a:rPr lang="zh-CN" altLang="en-US" smtClean="0"/>
              <a:t>‹#›</a:t>
            </a:fld>
            <a:endParaRPr lang="zh-CN" altLang="en-US"/>
          </a:p>
        </p:txBody>
      </p:sp>
    </p:spTree>
    <p:extLst>
      <p:ext uri="{BB962C8B-B14F-4D97-AF65-F5344CB8AC3E}">
        <p14:creationId xmlns:p14="http://schemas.microsoft.com/office/powerpoint/2010/main" val="3957915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7B5F6109-E4C2-466D-AFCA-675DAC750F8D}" type="datetimeFigureOut">
              <a:rPr lang="zh-CN" altLang="en-US" smtClean="0"/>
              <a:t>2021/4/22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B2119BD-8ED7-4737-AF2E-8FDBA30644EB}" type="slidenum">
              <a:rPr lang="zh-CN" altLang="en-US" smtClean="0"/>
              <a:t>‹#›</a:t>
            </a:fld>
            <a:endParaRPr lang="zh-CN" altLang="en-US"/>
          </a:p>
        </p:txBody>
      </p:sp>
    </p:spTree>
    <p:extLst>
      <p:ext uri="{BB962C8B-B14F-4D97-AF65-F5344CB8AC3E}">
        <p14:creationId xmlns:p14="http://schemas.microsoft.com/office/powerpoint/2010/main" val="2300452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7B5F6109-E4C2-466D-AFCA-675DAC750F8D}" type="datetimeFigureOut">
              <a:rPr lang="zh-CN" altLang="en-US" smtClean="0"/>
              <a:t>2021/4/22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B2119BD-8ED7-4737-AF2E-8FDBA30644EB}" type="slidenum">
              <a:rPr lang="zh-CN" altLang="en-US" smtClean="0"/>
              <a:t>‹#›</a:t>
            </a:fld>
            <a:endParaRPr lang="zh-CN" altLang="en-US"/>
          </a:p>
        </p:txBody>
      </p:sp>
    </p:spTree>
    <p:extLst>
      <p:ext uri="{BB962C8B-B14F-4D97-AF65-F5344CB8AC3E}">
        <p14:creationId xmlns:p14="http://schemas.microsoft.com/office/powerpoint/2010/main" val="83358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B5F6109-E4C2-466D-AFCA-675DAC750F8D}" type="datetimeFigureOut">
              <a:rPr lang="zh-CN" altLang="en-US" smtClean="0"/>
              <a:t>2021/4/22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B2119BD-8ED7-4737-AF2E-8FDBA30644EB}" type="slidenum">
              <a:rPr lang="zh-CN" altLang="en-US" smtClean="0"/>
              <a:t>‹#›</a:t>
            </a:fld>
            <a:endParaRPr lang="zh-CN" altLang="en-US"/>
          </a:p>
        </p:txBody>
      </p:sp>
    </p:spTree>
    <p:extLst>
      <p:ext uri="{BB962C8B-B14F-4D97-AF65-F5344CB8AC3E}">
        <p14:creationId xmlns:p14="http://schemas.microsoft.com/office/powerpoint/2010/main" val="867042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B5F6109-E4C2-466D-AFCA-675DAC750F8D}" type="datetimeFigureOut">
              <a:rPr lang="zh-CN" altLang="en-US" smtClean="0"/>
              <a:t>2021/4/22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B2119BD-8ED7-4737-AF2E-8FDBA30644EB}" type="slidenum">
              <a:rPr lang="zh-CN" altLang="en-US" smtClean="0"/>
              <a:t>‹#›</a:t>
            </a:fld>
            <a:endParaRPr lang="zh-CN" altLang="en-US"/>
          </a:p>
        </p:txBody>
      </p:sp>
    </p:spTree>
    <p:extLst>
      <p:ext uri="{BB962C8B-B14F-4D97-AF65-F5344CB8AC3E}">
        <p14:creationId xmlns:p14="http://schemas.microsoft.com/office/powerpoint/2010/main" val="3022515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F6109-E4C2-466D-AFCA-675DAC750F8D}" type="datetimeFigureOut">
              <a:rPr lang="zh-CN" altLang="en-US" smtClean="0"/>
              <a:t>2021/4/22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B2119BD-8ED7-4737-AF2E-8FDBA30644EB}" type="slidenum">
              <a:rPr lang="zh-CN" altLang="en-US" smtClean="0"/>
              <a:t>‹#›</a:t>
            </a:fld>
            <a:endParaRPr lang="zh-CN" altLang="en-US"/>
          </a:p>
        </p:txBody>
      </p:sp>
    </p:spTree>
    <p:extLst>
      <p:ext uri="{BB962C8B-B14F-4D97-AF65-F5344CB8AC3E}">
        <p14:creationId xmlns:p14="http://schemas.microsoft.com/office/powerpoint/2010/main" val="2042887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zh-CN" altLang="en-US"/>
              <a:t>编辑母版文本样式</a:t>
            </a:r>
          </a:p>
        </p:txBody>
      </p:sp>
      <p:sp>
        <p:nvSpPr>
          <p:cNvPr id="5" name="Date Placeholder 4"/>
          <p:cNvSpPr>
            <a:spLocks noGrp="1"/>
          </p:cNvSpPr>
          <p:nvPr>
            <p:ph type="dt" sz="half" idx="10"/>
          </p:nvPr>
        </p:nvSpPr>
        <p:spPr/>
        <p:txBody>
          <a:bodyPr/>
          <a:lstStyle/>
          <a:p>
            <a:fld id="{7B5F6109-E4C2-466D-AFCA-675DAC750F8D}" type="datetimeFigureOut">
              <a:rPr lang="zh-CN" altLang="en-US" smtClean="0"/>
              <a:t>2021/4/22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EB2119BD-8ED7-4737-AF2E-8FDBA30644EB}" type="slidenum">
              <a:rPr lang="zh-CN" altLang="en-US" smtClean="0"/>
              <a:t>‹#›</a:t>
            </a:fld>
            <a:endParaRPr lang="zh-CN" altLang="en-US"/>
          </a:p>
        </p:txBody>
      </p:sp>
    </p:spTree>
    <p:extLst>
      <p:ext uri="{BB962C8B-B14F-4D97-AF65-F5344CB8AC3E}">
        <p14:creationId xmlns:p14="http://schemas.microsoft.com/office/powerpoint/2010/main" val="1786171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7B5F6109-E4C2-466D-AFCA-675DAC750F8D}" type="datetimeFigureOut">
              <a:rPr lang="zh-CN" altLang="en-US" smtClean="0"/>
              <a:t>2021/4/22</a:t>
            </a:fld>
            <a:endParaRPr lang="zh-CN" alt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zh-CN" alt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EB2119BD-8ED7-4737-AF2E-8FDBA30644EB}" type="slidenum">
              <a:rPr lang="zh-CN" altLang="en-US" smtClean="0"/>
              <a:t>‹#›</a:t>
            </a:fld>
            <a:endParaRPr lang="zh-CN" altLang="en-US"/>
          </a:p>
        </p:txBody>
      </p:sp>
    </p:spTree>
    <p:extLst>
      <p:ext uri="{BB962C8B-B14F-4D97-AF65-F5344CB8AC3E}">
        <p14:creationId xmlns:p14="http://schemas.microsoft.com/office/powerpoint/2010/main" val="152136243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B5F6109-E4C2-466D-AFCA-675DAC750F8D}" type="datetimeFigureOut">
              <a:rPr lang="zh-CN" altLang="en-US" smtClean="0"/>
              <a:t>2021/4/22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B2119BD-8ED7-4737-AF2E-8FDBA30644EB}" type="slidenum">
              <a:rPr lang="zh-CN" altLang="en-US" smtClean="0"/>
              <a:t>‹#›</a:t>
            </a:fld>
            <a:endParaRPr lang="zh-CN" altLang="en-US"/>
          </a:p>
        </p:txBody>
      </p:sp>
    </p:spTree>
    <p:extLst>
      <p:ext uri="{BB962C8B-B14F-4D97-AF65-F5344CB8AC3E}">
        <p14:creationId xmlns:p14="http://schemas.microsoft.com/office/powerpoint/2010/main" val="68172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B5F6109-E4C2-466D-AFCA-675DAC750F8D}" type="datetimeFigureOut">
              <a:rPr lang="zh-CN" altLang="en-US" smtClean="0"/>
              <a:t>2021/4/22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B2119BD-8ED7-4737-AF2E-8FDBA30644EB}" type="slidenum">
              <a:rPr lang="zh-CN" altLang="en-US" smtClean="0"/>
              <a:t>‹#›</a:t>
            </a:fld>
            <a:endParaRPr lang="zh-CN" altLang="en-US"/>
          </a:p>
        </p:txBody>
      </p:sp>
    </p:spTree>
    <p:extLst>
      <p:ext uri="{BB962C8B-B14F-4D97-AF65-F5344CB8AC3E}">
        <p14:creationId xmlns:p14="http://schemas.microsoft.com/office/powerpoint/2010/main" val="2539673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7B5F6109-E4C2-466D-AFCA-675DAC750F8D}" type="datetimeFigureOut">
              <a:rPr lang="zh-CN" altLang="en-US" smtClean="0"/>
              <a:t>2021/4/22</a:t>
            </a:fld>
            <a:endParaRPr lang="zh-CN" alt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zh-CN" alt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EB2119BD-8ED7-4737-AF2E-8FDBA30644EB}" type="slidenum">
              <a:rPr lang="zh-CN" altLang="en-US" smtClean="0"/>
              <a:t>‹#›</a:t>
            </a:fld>
            <a:endParaRPr lang="zh-CN" altLang="en-US"/>
          </a:p>
        </p:txBody>
      </p:sp>
    </p:spTree>
    <p:extLst>
      <p:ext uri="{BB962C8B-B14F-4D97-AF65-F5344CB8AC3E}">
        <p14:creationId xmlns:p14="http://schemas.microsoft.com/office/powerpoint/2010/main" val="39952993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7" Type="http://schemas.openxmlformats.org/officeDocument/2006/relationships/image" Target="../media/image14.sv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20.svg"/><Relationship Id="rId10" Type="http://schemas.openxmlformats.org/officeDocument/2006/relationships/image" Target="../media/image22.svg"/><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397934" y="1852966"/>
            <a:ext cx="13097472" cy="2456568"/>
          </a:xfrm>
        </p:spPr>
        <p:txBody>
          <a:bodyPr>
            <a:noAutofit/>
          </a:bodyPr>
          <a:lstStyle/>
          <a:p>
            <a:pPr algn="ctr">
              <a:lnSpc>
                <a:spcPct val="150000"/>
              </a:lnSpc>
            </a:pPr>
            <a:r>
              <a:rPr lang="en-US" altLang="zh-CN" sz="4000" b="1" spc="0" dirty="0">
                <a:ln w="6600">
                  <a:solidFill>
                    <a:schemeClr val="accent2"/>
                  </a:solidFill>
                  <a:prstDash val="solid"/>
                </a:ln>
                <a:effectLst>
                  <a:outerShdw dist="38100" dir="2700000" algn="tl" rotWithShape="0">
                    <a:schemeClr val="accent2"/>
                  </a:outerShdw>
                </a:effectLst>
                <a:latin typeface="Times New Roman" panose="02020603050405020304" pitchFamily="18" charset="0"/>
                <a:cs typeface="Times New Roman" panose="02020603050405020304" pitchFamily="18" charset="0"/>
              </a:rPr>
              <a:t>The changes in Dyke fish ponds in </a:t>
            </a:r>
            <a:br>
              <a:rPr lang="en-US" altLang="zh-CN" sz="4000" b="1" spc="0" dirty="0">
                <a:ln w="6600">
                  <a:solidFill>
                    <a:schemeClr val="accent2"/>
                  </a:solidFill>
                  <a:prstDash val="solid"/>
                </a:ln>
                <a:effectLst>
                  <a:outerShdw dist="38100" dir="2700000" algn="tl" rotWithShape="0">
                    <a:schemeClr val="accent2"/>
                  </a:outerShdw>
                </a:effectLst>
                <a:latin typeface="Times New Roman" panose="02020603050405020304" pitchFamily="18" charset="0"/>
                <a:cs typeface="Times New Roman" panose="02020603050405020304" pitchFamily="18" charset="0"/>
              </a:rPr>
            </a:br>
            <a:r>
              <a:rPr lang="en-US" altLang="zh-CN" sz="4000" b="1" spc="0" dirty="0">
                <a:ln w="6600">
                  <a:solidFill>
                    <a:schemeClr val="accent2"/>
                  </a:solidFill>
                  <a:prstDash val="solid"/>
                </a:ln>
                <a:effectLst>
                  <a:outerShdw dist="38100" dir="2700000" algn="tl" rotWithShape="0">
                    <a:schemeClr val="accent2"/>
                  </a:outerShdw>
                </a:effectLst>
                <a:latin typeface="Times New Roman" panose="02020603050405020304" pitchFamily="18" charset="0"/>
                <a:cs typeface="Times New Roman" panose="02020603050405020304" pitchFamily="18" charset="0"/>
              </a:rPr>
              <a:t>the Guangdong-Hong Kong-Macao Greater Bay Area </a:t>
            </a:r>
            <a:br>
              <a:rPr lang="en-US" altLang="zh-CN" sz="4000" b="1" spc="0" dirty="0">
                <a:ln w="6600">
                  <a:solidFill>
                    <a:schemeClr val="accent2"/>
                  </a:solidFill>
                  <a:prstDash val="solid"/>
                </a:ln>
                <a:effectLst>
                  <a:outerShdw dist="38100" dir="2700000" algn="tl" rotWithShape="0">
                    <a:schemeClr val="accent2"/>
                  </a:outerShdw>
                </a:effectLst>
                <a:latin typeface="Times New Roman" panose="02020603050405020304" pitchFamily="18" charset="0"/>
                <a:cs typeface="Times New Roman" panose="02020603050405020304" pitchFamily="18" charset="0"/>
              </a:rPr>
            </a:br>
            <a:r>
              <a:rPr lang="en-US" altLang="zh-CN" sz="4000" b="1" spc="0" dirty="0">
                <a:ln w="6600">
                  <a:solidFill>
                    <a:schemeClr val="accent2"/>
                  </a:solidFill>
                  <a:prstDash val="solid"/>
                </a:ln>
                <a:effectLst>
                  <a:outerShdw dist="38100" dir="2700000" algn="tl" rotWithShape="0">
                    <a:schemeClr val="accent2"/>
                  </a:outerShdw>
                </a:effectLst>
                <a:latin typeface="Times New Roman" panose="02020603050405020304" pitchFamily="18" charset="0"/>
                <a:cs typeface="Times New Roman" panose="02020603050405020304" pitchFamily="18" charset="0"/>
              </a:rPr>
              <a:t>over the past 40 years</a:t>
            </a:r>
            <a:endParaRPr lang="zh-CN" altLang="en-US" sz="4000" b="1" spc="0" dirty="0">
              <a:ln w="6600">
                <a:solidFill>
                  <a:schemeClr val="accent2"/>
                </a:solidFill>
                <a:prstDash val="solid"/>
              </a:ln>
              <a:effectLst>
                <a:outerShdw dist="38100" dir="2700000" algn="tl" rotWithShape="0">
                  <a:schemeClr val="accent2"/>
                </a:outerShdw>
              </a:effectLst>
              <a:latin typeface="Times New Roman" panose="02020603050405020304" pitchFamily="18" charset="0"/>
              <a:cs typeface="Times New Roman" panose="02020603050405020304" pitchFamily="18" charset="0"/>
            </a:endParaRPr>
          </a:p>
        </p:txBody>
      </p:sp>
      <p:sp>
        <p:nvSpPr>
          <p:cNvPr id="6" name="文本框 5"/>
          <p:cNvSpPr txBox="1"/>
          <p:nvPr/>
        </p:nvSpPr>
        <p:spPr>
          <a:xfrm>
            <a:off x="5604933" y="2768600"/>
            <a:ext cx="6256867" cy="3539430"/>
          </a:xfrm>
          <a:prstGeom prst="rect">
            <a:avLst/>
          </a:prstGeom>
        </p:spPr>
        <p:txBody>
          <a:bodyPr vert="horz" lIns="91440" tIns="45720" rIns="91440" bIns="45720" rtlCol="0" anchor="b">
            <a:noAutofit/>
          </a:bodyPr>
          <a:lstStyle>
            <a:lvl1pPr algn="ctr">
              <a:lnSpc>
                <a:spcPct val="80000"/>
              </a:lnSpc>
              <a:spcBef>
                <a:spcPct val="0"/>
              </a:spcBef>
              <a:buNone/>
              <a:defRPr sz="4000" b="1" spc="0" baseline="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pitchFamily="18" charset="0"/>
                <a:ea typeface="+mj-ea"/>
                <a:cs typeface="Times New Roman" panose="02020603050405020304" pitchFamily="18" charset="0"/>
              </a:defRPr>
            </a:lvl1pPr>
          </a:lstStyle>
          <a:p>
            <a:pPr algn="r">
              <a:lnSpc>
                <a:spcPct val="150000"/>
              </a:lnSpc>
            </a:pPr>
            <a:r>
              <a:rPr lang="en-US" altLang="zh-CN" sz="2000" dirty="0"/>
              <a:t>Presenter: Zhang </a:t>
            </a:r>
            <a:r>
              <a:rPr lang="en-US" altLang="zh-CN" sz="2000" dirty="0" err="1"/>
              <a:t>Wenxin</a:t>
            </a:r>
            <a:endParaRPr lang="en-US" altLang="zh-CN" sz="2000" dirty="0"/>
          </a:p>
          <a:p>
            <a:pPr algn="r">
              <a:lnSpc>
                <a:spcPct val="150000"/>
              </a:lnSpc>
            </a:pPr>
            <a:r>
              <a:rPr lang="en-US" altLang="zh-CN" sz="2000" dirty="0"/>
              <a:t>Institution: School of Geography and Remote Sensing, Guangzhou University, China</a:t>
            </a:r>
            <a:endParaRPr lang="zh-CN" altLang="en-US" sz="2000" dirty="0"/>
          </a:p>
        </p:txBody>
      </p:sp>
      <p:pic>
        <p:nvPicPr>
          <p:cNvPr id="4" name="图片 38" descr="微信图片_20200509130515"/>
          <p:cNvPicPr>
            <a:picLocks noChangeAspect="1" noChangeArrowheads="1"/>
          </p:cNvPicPr>
          <p:nvPr/>
        </p:nvPicPr>
        <p:blipFill>
          <a:blip r:embed="rId2" cstate="print"/>
          <a:srcRect/>
          <a:stretch>
            <a:fillRect/>
          </a:stretch>
        </p:blipFill>
        <p:spPr bwMode="auto">
          <a:xfrm>
            <a:off x="502830" y="6004024"/>
            <a:ext cx="2378075" cy="608012"/>
          </a:xfrm>
          <a:prstGeom prst="rect">
            <a:avLst/>
          </a:prstGeom>
          <a:noFill/>
          <a:ln w="9525">
            <a:noFill/>
            <a:miter lim="800000"/>
            <a:headEnd/>
            <a:tailEnd/>
          </a:ln>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0765" y="5477952"/>
            <a:ext cx="1403344" cy="1380048"/>
          </a:xfrm>
          <a:prstGeom prst="rect">
            <a:avLst/>
          </a:prstGeom>
          <a:effectLst>
            <a:outerShdw blurRad="50800" dist="38100" dir="2700000" algn="tl" rotWithShape="0">
              <a:prstClr val="black">
                <a:alpha val="40000"/>
              </a:prstClr>
            </a:outerShdw>
            <a:softEdge rad="31750"/>
          </a:effectLst>
        </p:spPr>
      </p:pic>
    </p:spTree>
    <p:extLst>
      <p:ext uri="{BB962C8B-B14F-4D97-AF65-F5344CB8AC3E}">
        <p14:creationId xmlns:p14="http://schemas.microsoft.com/office/powerpoint/2010/main" val="1874040330"/>
      </p:ext>
    </p:extLst>
  </p:cSld>
  <p:clrMapOvr>
    <a:masterClrMapping/>
  </p:clrMapOvr>
  <mc:AlternateContent xmlns:mc="http://schemas.openxmlformats.org/markup-compatibility/2006" xmlns:p14="http://schemas.microsoft.com/office/powerpoint/2010/main">
    <mc:Choice Requires="p14">
      <p:transition spd="slow" p14:dur="2000" advTm="2966"/>
    </mc:Choice>
    <mc:Fallback xmlns="">
      <p:transition spd="slow" advTm="296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349504" y="-1464733"/>
            <a:ext cx="10782300" cy="3352800"/>
          </a:xfrm>
        </p:spPr>
        <p:txBody>
          <a:bodyPr/>
          <a:lstStyle/>
          <a:p>
            <a:r>
              <a:rPr lang="en-US" altLang="zh-CN" dirty="0">
                <a:latin typeface="Times New Roman" panose="02020603050405020304" pitchFamily="18" charset="0"/>
                <a:cs typeface="Times New Roman" panose="02020603050405020304" pitchFamily="18" charset="0"/>
              </a:rPr>
              <a:t>Abstract</a:t>
            </a:r>
            <a:endParaRPr lang="zh-CN" altLang="en-US" dirty="0">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364067" y="1837265"/>
            <a:ext cx="605366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431800" y="2074334"/>
            <a:ext cx="11286067" cy="4662815"/>
          </a:xfrm>
          <a:prstGeom prst="rect">
            <a:avLst/>
          </a:prstGeom>
          <a:noFill/>
        </p:spPr>
        <p:txBody>
          <a:bodyPr wrap="square" rtlCol="0">
            <a:spAutoFit/>
          </a:bodyPr>
          <a:lstStyle/>
          <a:p>
            <a:pPr indent="457200">
              <a:lnSpc>
                <a:spcPct val="150000"/>
              </a:lnSpc>
            </a:pPr>
            <a:r>
              <a:rPr lang="en-US" altLang="zh-CN" dirty="0">
                <a:latin typeface="Times New Roman" panose="02020603050405020304" pitchFamily="18" charset="0"/>
                <a:cs typeface="Times New Roman" panose="02020603050405020304" pitchFamily="18" charset="0"/>
              </a:rPr>
              <a:t>Mulberry-based fish ponds are representative traditional eco-agriculture in the Guangdong-Hong Kong-Macao Greater Bay Area (GBA). Investigations about the changes in such ponds and the corresponding water environment during rapid urbanization could be a key reference for the protection and sustainable development of these ponds. Using the Landsat imagery obtained after 1986, this study employed supervised classification, visual interpretation, and metrics of water intensity index and synthesized index, to identify the spatial patterns of the changes in the GBA. The results indicated that, during the period 1986-2013, the total surface area of fish ponds increased significantly, with a total increase of 84.17%. In the following period 2013-2019, the total surface area gradually decreased, with a total drop of approximately 31.30%. The changes in fish ponds were suspected mainly caused by rapid urbanization and resultant land use change, industrial transfer, policy guidance and financial motives. The shrinkage in fish ponds is expected to remain in the future.</a:t>
            </a:r>
            <a:endParaRPr lang="zh-CN" altLang="zh-CN" dirty="0">
              <a:latin typeface="Times New Roman" panose="02020603050405020304" pitchFamily="18" charset="0"/>
              <a:cs typeface="Times New Roman" panose="02020603050405020304" pitchFamily="18" charset="0"/>
            </a:endParaRPr>
          </a:p>
          <a:p>
            <a:pPr>
              <a:lnSpc>
                <a:spcPct val="150000"/>
              </a:lnSpc>
            </a:pPr>
            <a:r>
              <a:rPr lang="en-US" altLang="zh-CN" dirty="0">
                <a:latin typeface="Times New Roman" panose="02020603050405020304" pitchFamily="18" charset="0"/>
                <a:cs typeface="Times New Roman" panose="02020603050405020304" pitchFamily="18" charset="0"/>
              </a:rPr>
              <a:t> </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0831029"/>
      </p:ext>
    </p:extLst>
  </p:cSld>
  <p:clrMapOvr>
    <a:masterClrMapping/>
  </p:clrMapOvr>
  <mc:AlternateContent xmlns:mc="http://schemas.openxmlformats.org/markup-compatibility/2006" xmlns:p14="http://schemas.microsoft.com/office/powerpoint/2010/main">
    <mc:Choice Requires="p14">
      <p:transition spd="slow" p14:dur="2000" advTm="8752"/>
    </mc:Choice>
    <mc:Fallback xmlns="">
      <p:transition spd="slow" advTm="875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247904" y="-2514599"/>
            <a:ext cx="10782300" cy="3352800"/>
          </a:xfrm>
        </p:spPr>
        <p:txBody>
          <a:bodyPr/>
          <a:lstStyle/>
          <a:p>
            <a:r>
              <a:rPr lang="en-US" altLang="zh-CN" sz="5400" dirty="0">
                <a:latin typeface="Times New Roman" panose="02020603050405020304" pitchFamily="18" charset="0"/>
                <a:cs typeface="Times New Roman" panose="02020603050405020304" pitchFamily="18" charset="0"/>
              </a:rPr>
              <a:t>Study Area</a:t>
            </a:r>
            <a:endParaRPr lang="zh-CN" altLang="en-US" sz="5400" dirty="0">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262467" y="787399"/>
            <a:ext cx="605366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图形 1">
            <a:extLst>
              <a:ext uri="{FF2B5EF4-FFF2-40B4-BE49-F238E27FC236}">
                <a16:creationId xmlns:a16="http://schemas.microsoft.com/office/drawing/2014/main" id="{D249BA05-E21E-4DD7-9268-FEA5FC06B55C}"/>
              </a:ext>
            </a:extLst>
          </p:cNvPr>
          <p:cNvPicPr/>
          <p:nvPr/>
        </p:nvPicPr>
        <p:blipFill rotWithShape="1">
          <a:blip r:embed="rId2"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p:blipFill>
        <p:spPr>
          <a:xfrm>
            <a:off x="2249010" y="838201"/>
            <a:ext cx="7693980" cy="5388742"/>
          </a:xfrm>
          <a:prstGeom prst="rect">
            <a:avLst/>
          </a:prstGeom>
        </p:spPr>
      </p:pic>
      <p:sp>
        <p:nvSpPr>
          <p:cNvPr id="2" name="文本框 1">
            <a:extLst>
              <a:ext uri="{FF2B5EF4-FFF2-40B4-BE49-F238E27FC236}">
                <a16:creationId xmlns:a16="http://schemas.microsoft.com/office/drawing/2014/main" id="{1A393536-2BB7-4131-A4B4-6D237E85AAAD}"/>
              </a:ext>
            </a:extLst>
          </p:cNvPr>
          <p:cNvSpPr txBox="1"/>
          <p:nvPr/>
        </p:nvSpPr>
        <p:spPr>
          <a:xfrm>
            <a:off x="2352582" y="6277744"/>
            <a:ext cx="7590408" cy="369332"/>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Figure 1. Location of Guangdong-Hong Kong-Macao Greater Bay Area (GBA)</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1742513"/>
      </p:ext>
    </p:extLst>
  </p:cSld>
  <p:clrMapOvr>
    <a:masterClrMapping/>
  </p:clrMapOvr>
  <mc:AlternateContent xmlns:mc="http://schemas.openxmlformats.org/markup-compatibility/2006" xmlns:p14="http://schemas.microsoft.com/office/powerpoint/2010/main">
    <mc:Choice Requires="p14">
      <p:transition spd="slow" p14:dur="2000" advTm="7658"/>
    </mc:Choice>
    <mc:Fallback xmlns="">
      <p:transition spd="slow" advTm="765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247904" y="-2514599"/>
            <a:ext cx="10782300" cy="3352800"/>
          </a:xfrm>
        </p:spPr>
        <p:txBody>
          <a:bodyPr/>
          <a:lstStyle/>
          <a:p>
            <a:r>
              <a:rPr lang="en-US" altLang="zh-CN" sz="5400" dirty="0">
                <a:latin typeface="Times New Roman" panose="02020603050405020304" pitchFamily="18" charset="0"/>
                <a:cs typeface="Times New Roman" panose="02020603050405020304" pitchFamily="18" charset="0"/>
              </a:rPr>
              <a:t>Study Area</a:t>
            </a:r>
            <a:endParaRPr lang="zh-CN" altLang="en-US" sz="5400" dirty="0">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262467" y="787399"/>
            <a:ext cx="605366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图形 5">
            <a:extLst>
              <a:ext uri="{FF2B5EF4-FFF2-40B4-BE49-F238E27FC236}">
                <a16:creationId xmlns:a16="http://schemas.microsoft.com/office/drawing/2014/main" id="{E29674CB-0CA7-4AD0-8C37-85A9AA621221}"/>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1973801" y="838201"/>
            <a:ext cx="7978066" cy="5680880"/>
          </a:xfrm>
          <a:prstGeom prst="rect">
            <a:avLst/>
          </a:prstGeom>
        </p:spPr>
      </p:pic>
      <p:sp>
        <p:nvSpPr>
          <p:cNvPr id="8" name="文本框 7">
            <a:extLst>
              <a:ext uri="{FF2B5EF4-FFF2-40B4-BE49-F238E27FC236}">
                <a16:creationId xmlns:a16="http://schemas.microsoft.com/office/drawing/2014/main" id="{33A16950-C3F7-4F76-806D-DEB2E7CD55A2}"/>
              </a:ext>
            </a:extLst>
          </p:cNvPr>
          <p:cNvSpPr txBox="1"/>
          <p:nvPr/>
        </p:nvSpPr>
        <p:spPr>
          <a:xfrm>
            <a:off x="2985857" y="6488668"/>
            <a:ext cx="7590408" cy="369332"/>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Figure 2. Municipal administrative divisions of the GBA</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5969512"/>
      </p:ext>
    </p:extLst>
  </p:cSld>
  <p:clrMapOvr>
    <a:masterClrMapping/>
  </p:clrMapOvr>
  <mc:AlternateContent xmlns:mc="http://schemas.openxmlformats.org/markup-compatibility/2006" xmlns:p14="http://schemas.microsoft.com/office/powerpoint/2010/main">
    <mc:Choice Requires="p14">
      <p:transition spd="slow" p14:dur="2000" advTm="8643"/>
    </mc:Choice>
    <mc:Fallback xmlns="">
      <p:transition spd="slow" advTm="864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9885" y="844811"/>
            <a:ext cx="7109557" cy="5690757"/>
          </a:xfrm>
          <a:prstGeom prst="rect">
            <a:avLst/>
          </a:prstGeom>
        </p:spPr>
      </p:pic>
      <p:sp>
        <p:nvSpPr>
          <p:cNvPr id="3" name="标题 2"/>
          <p:cNvSpPr>
            <a:spLocks noGrp="1"/>
          </p:cNvSpPr>
          <p:nvPr>
            <p:ph type="ctrTitle"/>
          </p:nvPr>
        </p:nvSpPr>
        <p:spPr>
          <a:xfrm>
            <a:off x="247904" y="-2514599"/>
            <a:ext cx="10782300" cy="3352800"/>
          </a:xfrm>
        </p:spPr>
        <p:txBody>
          <a:bodyPr/>
          <a:lstStyle/>
          <a:p>
            <a:r>
              <a:rPr lang="en-US" altLang="zh-CN" sz="5400" dirty="0">
                <a:latin typeface="Times New Roman" panose="02020603050405020304" pitchFamily="18" charset="0"/>
                <a:cs typeface="Times New Roman" panose="02020603050405020304" pitchFamily="18" charset="0"/>
              </a:rPr>
              <a:t>Study Area</a:t>
            </a:r>
            <a:endParaRPr lang="zh-CN" altLang="en-US" sz="5400" dirty="0">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863715" y="787399"/>
            <a:ext cx="605366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201F5113-7174-44B0-8DB5-701B39844EBF}"/>
              </a:ext>
            </a:extLst>
          </p:cNvPr>
          <p:cNvSpPr txBox="1"/>
          <p:nvPr/>
        </p:nvSpPr>
        <p:spPr>
          <a:xfrm>
            <a:off x="4063592" y="6488668"/>
            <a:ext cx="7590408" cy="369332"/>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Figure 3. The location of research </a:t>
            </a:r>
            <a:r>
              <a:rPr lang="en-US" altLang="zh-CN" dirty="0" smtClean="0">
                <a:latin typeface="Times New Roman" panose="02020603050405020304" pitchFamily="18" charset="0"/>
                <a:cs typeface="Times New Roman" panose="02020603050405020304" pitchFamily="18" charset="0"/>
              </a:rPr>
              <a:t>units-1</a:t>
            </a:r>
            <a:endParaRPr lang="zh-CN" altLang="en-US" dirty="0">
              <a:latin typeface="Times New Roman" panose="02020603050405020304" pitchFamily="18" charset="0"/>
              <a:cs typeface="Times New Roman" panose="02020603050405020304" pitchFamily="18" charset="0"/>
            </a:endParaRPr>
          </a:p>
        </p:txBody>
      </p:sp>
      <p:sp>
        <p:nvSpPr>
          <p:cNvPr id="14" name="文本框 13">
            <a:extLst>
              <a:ext uri="{FF2B5EF4-FFF2-40B4-BE49-F238E27FC236}">
                <a16:creationId xmlns:a16="http://schemas.microsoft.com/office/drawing/2014/main" id="{F6D23200-5572-4BC4-AA23-A981CE94A6D4}"/>
              </a:ext>
            </a:extLst>
          </p:cNvPr>
          <p:cNvSpPr txBox="1"/>
          <p:nvPr/>
        </p:nvSpPr>
        <p:spPr>
          <a:xfrm>
            <a:off x="1144975" y="1147404"/>
            <a:ext cx="1109709" cy="400110"/>
          </a:xfrm>
          <a:prstGeom prst="rect">
            <a:avLst/>
          </a:prstGeom>
          <a:noFill/>
        </p:spPr>
        <p:txBody>
          <a:bodyPr wrap="square" rtlCol="0">
            <a:spAutoFit/>
          </a:bodyPr>
          <a:lstStyle/>
          <a:p>
            <a:r>
              <a:rPr lang="en-US" altLang="zh-CN" sz="2000" dirty="0">
                <a:latin typeface="Times New Roman" panose="02020603050405020304" pitchFamily="18" charset="0"/>
                <a:cs typeface="Times New Roman" panose="02020603050405020304" pitchFamily="18" charset="0"/>
              </a:rPr>
              <a:t>Foshan</a:t>
            </a:r>
            <a:endParaRPr lang="zh-CN" altLang="en-US" sz="2000" dirty="0">
              <a:latin typeface="Times New Roman" panose="02020603050405020304" pitchFamily="18" charset="0"/>
              <a:cs typeface="Times New Roman" panose="02020603050405020304" pitchFamily="18" charset="0"/>
            </a:endParaRPr>
          </a:p>
        </p:txBody>
      </p:sp>
      <p:sp>
        <p:nvSpPr>
          <p:cNvPr id="15" name="文本框 14">
            <a:extLst>
              <a:ext uri="{FF2B5EF4-FFF2-40B4-BE49-F238E27FC236}">
                <a16:creationId xmlns:a16="http://schemas.microsoft.com/office/drawing/2014/main" id="{597FCEAF-F9D9-48B5-8B78-B6FC08A34883}"/>
              </a:ext>
            </a:extLst>
          </p:cNvPr>
          <p:cNvSpPr txBox="1"/>
          <p:nvPr/>
        </p:nvSpPr>
        <p:spPr>
          <a:xfrm>
            <a:off x="4828128" y="1147404"/>
            <a:ext cx="1617214" cy="400110"/>
          </a:xfrm>
          <a:prstGeom prst="rect">
            <a:avLst/>
          </a:prstGeom>
          <a:noFill/>
        </p:spPr>
        <p:txBody>
          <a:bodyPr wrap="square" rtlCol="0">
            <a:spAutoFit/>
          </a:bodyPr>
          <a:lstStyle/>
          <a:p>
            <a:r>
              <a:rPr lang="en-US" altLang="zh-CN" sz="2000" dirty="0">
                <a:latin typeface="Times New Roman" panose="02020603050405020304" pitchFamily="18" charset="0"/>
                <a:cs typeface="Times New Roman" panose="02020603050405020304" pitchFamily="18" charset="0"/>
              </a:rPr>
              <a:t>Guangzhou</a:t>
            </a:r>
            <a:endParaRPr lang="zh-CN" altLang="en-US" sz="2000" dirty="0">
              <a:latin typeface="Times New Roman" panose="02020603050405020304" pitchFamily="18" charset="0"/>
              <a:cs typeface="Times New Roman" panose="02020603050405020304" pitchFamily="18" charset="0"/>
            </a:endParaRPr>
          </a:p>
        </p:txBody>
      </p:sp>
      <p:sp>
        <p:nvSpPr>
          <p:cNvPr id="11" name="文本框 10">
            <a:extLst>
              <a:ext uri="{FF2B5EF4-FFF2-40B4-BE49-F238E27FC236}">
                <a16:creationId xmlns:a16="http://schemas.microsoft.com/office/drawing/2014/main" id="{F6D23200-5572-4BC4-AA23-A981CE94A6D4}"/>
              </a:ext>
            </a:extLst>
          </p:cNvPr>
          <p:cNvSpPr txBox="1"/>
          <p:nvPr/>
        </p:nvSpPr>
        <p:spPr>
          <a:xfrm>
            <a:off x="1047320" y="3940144"/>
            <a:ext cx="1305018" cy="400110"/>
          </a:xfrm>
          <a:prstGeom prst="rect">
            <a:avLst/>
          </a:prstGeom>
          <a:noFill/>
        </p:spPr>
        <p:txBody>
          <a:bodyPr wrap="square" rtlCol="0">
            <a:spAutoFit/>
          </a:bodyPr>
          <a:lstStyle/>
          <a:p>
            <a:r>
              <a:rPr lang="en-US" altLang="zh-CN" sz="2000" dirty="0">
                <a:latin typeface="Times New Roman" panose="02020603050405020304" pitchFamily="18" charset="0"/>
                <a:cs typeface="Times New Roman" panose="02020603050405020304" pitchFamily="18" charset="0"/>
              </a:rPr>
              <a:t>Dongguan</a:t>
            </a:r>
            <a:endParaRPr lang="zh-CN" altLang="en-US" sz="2000" dirty="0">
              <a:latin typeface="Times New Roman" panose="02020603050405020304" pitchFamily="18" charset="0"/>
              <a:cs typeface="Times New Roman" panose="02020603050405020304" pitchFamily="18" charset="0"/>
            </a:endParaRPr>
          </a:p>
        </p:txBody>
      </p:sp>
      <p:sp>
        <p:nvSpPr>
          <p:cNvPr id="16" name="文本框 15">
            <a:extLst>
              <a:ext uri="{FF2B5EF4-FFF2-40B4-BE49-F238E27FC236}">
                <a16:creationId xmlns:a16="http://schemas.microsoft.com/office/drawing/2014/main" id="{597FCEAF-F9D9-48B5-8B78-B6FC08A34883}"/>
              </a:ext>
            </a:extLst>
          </p:cNvPr>
          <p:cNvSpPr txBox="1"/>
          <p:nvPr/>
        </p:nvSpPr>
        <p:spPr>
          <a:xfrm>
            <a:off x="4828128" y="3940144"/>
            <a:ext cx="1617214" cy="400110"/>
          </a:xfrm>
          <a:prstGeom prst="rect">
            <a:avLst/>
          </a:prstGeom>
          <a:noFill/>
        </p:spPr>
        <p:txBody>
          <a:bodyPr wrap="square" rtlCol="0">
            <a:spAutoFit/>
          </a:bodyPr>
          <a:lstStyle/>
          <a:p>
            <a:r>
              <a:rPr lang="en-US" altLang="zh-CN" sz="2000" dirty="0">
                <a:latin typeface="Times New Roman" panose="02020603050405020304" pitchFamily="18" charset="0"/>
                <a:cs typeface="Times New Roman" panose="02020603050405020304" pitchFamily="18" charset="0"/>
              </a:rPr>
              <a:t>Huizhou</a:t>
            </a:r>
            <a:endParaRPr lang="zh-CN" altLang="en-US" sz="2000" dirty="0">
              <a:latin typeface="Times New Roman" panose="02020603050405020304" pitchFamily="18" charset="0"/>
              <a:cs typeface="Times New Roman" panose="02020603050405020304" pitchFamily="18" charset="0"/>
            </a:endParaRPr>
          </a:p>
        </p:txBody>
      </p:sp>
      <p:pic>
        <p:nvPicPr>
          <p:cNvPr id="6" name="图片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929442" y="844810"/>
            <a:ext cx="3594502" cy="5692349"/>
          </a:xfrm>
          <a:prstGeom prst="rect">
            <a:avLst/>
          </a:prstGeom>
        </p:spPr>
      </p:pic>
      <p:sp>
        <p:nvSpPr>
          <p:cNvPr id="17" name="文本框 16">
            <a:extLst>
              <a:ext uri="{FF2B5EF4-FFF2-40B4-BE49-F238E27FC236}">
                <a16:creationId xmlns:a16="http://schemas.microsoft.com/office/drawing/2014/main" id="{F6D23200-5572-4BC4-AA23-A981CE94A6D4}"/>
              </a:ext>
            </a:extLst>
          </p:cNvPr>
          <p:cNvSpPr txBox="1"/>
          <p:nvPr/>
        </p:nvSpPr>
        <p:spPr>
          <a:xfrm>
            <a:off x="8366277" y="1147404"/>
            <a:ext cx="1305018" cy="400110"/>
          </a:xfrm>
          <a:prstGeom prst="rect">
            <a:avLst/>
          </a:prstGeom>
          <a:noFill/>
        </p:spPr>
        <p:txBody>
          <a:bodyPr wrap="square" rtlCol="0">
            <a:spAutoFit/>
          </a:bodyPr>
          <a:lstStyle/>
          <a:p>
            <a:r>
              <a:rPr lang="en-US" altLang="zh-CN" sz="2000" dirty="0">
                <a:latin typeface="Times New Roman" panose="02020603050405020304" pitchFamily="18" charset="0"/>
                <a:cs typeface="Times New Roman" panose="02020603050405020304" pitchFamily="18" charset="0"/>
              </a:rPr>
              <a:t>Shenzhen</a:t>
            </a:r>
            <a:endParaRPr lang="zh-CN" altLang="en-US" sz="2000" dirty="0">
              <a:latin typeface="Times New Roman" panose="02020603050405020304" pitchFamily="18" charset="0"/>
              <a:cs typeface="Times New Roman" panose="02020603050405020304" pitchFamily="18" charset="0"/>
            </a:endParaRPr>
          </a:p>
        </p:txBody>
      </p:sp>
      <p:sp>
        <p:nvSpPr>
          <p:cNvPr id="19" name="文本框 18">
            <a:extLst>
              <a:ext uri="{FF2B5EF4-FFF2-40B4-BE49-F238E27FC236}">
                <a16:creationId xmlns:a16="http://schemas.microsoft.com/office/drawing/2014/main" id="{F6D23200-5572-4BC4-AA23-A981CE94A6D4}"/>
              </a:ext>
            </a:extLst>
          </p:cNvPr>
          <p:cNvSpPr txBox="1"/>
          <p:nvPr/>
        </p:nvSpPr>
        <p:spPr>
          <a:xfrm>
            <a:off x="8210179" y="3940144"/>
            <a:ext cx="1617214" cy="400110"/>
          </a:xfrm>
          <a:prstGeom prst="rect">
            <a:avLst/>
          </a:prstGeom>
          <a:noFill/>
        </p:spPr>
        <p:txBody>
          <a:bodyPr wrap="square" rtlCol="0">
            <a:spAutoFit/>
          </a:bodyPr>
          <a:lstStyle/>
          <a:p>
            <a:r>
              <a:rPr lang="en-US" altLang="zh-CN" sz="2000" dirty="0">
                <a:latin typeface="Times New Roman" panose="02020603050405020304" pitchFamily="18" charset="0"/>
                <a:cs typeface="Times New Roman" panose="02020603050405020304" pitchFamily="18" charset="0"/>
              </a:rPr>
              <a:t>Zhongshan</a:t>
            </a:r>
            <a:endParaRPr lang="zh-CN"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5347965"/>
      </p:ext>
    </p:extLst>
  </p:cSld>
  <p:clrMapOvr>
    <a:masterClrMapping/>
  </p:clrMapOvr>
  <mc:AlternateContent xmlns:mc="http://schemas.openxmlformats.org/markup-compatibility/2006" xmlns:p14="http://schemas.microsoft.com/office/powerpoint/2010/main">
    <mc:Choice Requires="p14">
      <p:transition spd="slow" p14:dur="2000" advTm="7354"/>
    </mc:Choice>
    <mc:Fallback xmlns="">
      <p:transition spd="slow" advTm="735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形 8">
            <a:extLst>
              <a:ext uri="{FF2B5EF4-FFF2-40B4-BE49-F238E27FC236}">
                <a16:creationId xmlns:a16="http://schemas.microsoft.com/office/drawing/2014/main" id="{116D451B-F02A-4D5C-8BB4-13116824343F}"/>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7"/>
              </a:ext>
            </a:extLst>
          </a:blip>
          <a:stretch>
            <a:fillRect/>
          </a:stretch>
        </p:blipFill>
        <p:spPr>
          <a:xfrm>
            <a:off x="-56599" y="2077274"/>
            <a:ext cx="4071216" cy="3256972"/>
          </a:xfrm>
          <a:prstGeom prst="rect">
            <a:avLst/>
          </a:prstGeom>
        </p:spPr>
      </p:pic>
      <p:pic>
        <p:nvPicPr>
          <p:cNvPr id="17" name="图形 7">
            <a:extLst>
              <a:ext uri="{FF2B5EF4-FFF2-40B4-BE49-F238E27FC236}">
                <a16:creationId xmlns:a16="http://schemas.microsoft.com/office/drawing/2014/main" id="{6A6F6CC8-EB4F-42E1-A812-5829F9E8200D}"/>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3957433" y="2077273"/>
            <a:ext cx="4073522" cy="3258816"/>
          </a:xfrm>
          <a:prstGeom prst="rect">
            <a:avLst/>
          </a:prstGeom>
        </p:spPr>
      </p:pic>
      <p:sp>
        <p:nvSpPr>
          <p:cNvPr id="3" name="标题 2"/>
          <p:cNvSpPr>
            <a:spLocks noGrp="1"/>
          </p:cNvSpPr>
          <p:nvPr>
            <p:ph type="ctrTitle"/>
          </p:nvPr>
        </p:nvSpPr>
        <p:spPr>
          <a:xfrm>
            <a:off x="247904" y="-2514599"/>
            <a:ext cx="10782300" cy="3352800"/>
          </a:xfrm>
        </p:spPr>
        <p:txBody>
          <a:bodyPr/>
          <a:lstStyle/>
          <a:p>
            <a:r>
              <a:rPr lang="en-US" altLang="zh-CN" sz="5400" dirty="0">
                <a:latin typeface="Times New Roman" panose="02020603050405020304" pitchFamily="18" charset="0"/>
                <a:cs typeface="Times New Roman" panose="02020603050405020304" pitchFamily="18" charset="0"/>
              </a:rPr>
              <a:t>Study Area</a:t>
            </a:r>
            <a:endParaRPr lang="zh-CN" altLang="en-US" sz="5400" dirty="0">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262467" y="787399"/>
            <a:ext cx="605366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201F5113-7174-44B0-8DB5-701B39844EBF}"/>
              </a:ext>
            </a:extLst>
          </p:cNvPr>
          <p:cNvSpPr txBox="1"/>
          <p:nvPr/>
        </p:nvSpPr>
        <p:spPr>
          <a:xfrm>
            <a:off x="4073837" y="5880619"/>
            <a:ext cx="9299058" cy="338554"/>
          </a:xfrm>
          <a:prstGeom prst="rect">
            <a:avLst/>
          </a:prstGeom>
          <a:noFill/>
        </p:spPr>
        <p:txBody>
          <a:bodyPr wrap="square" rtlCol="0">
            <a:spAutoFit/>
          </a:bodyPr>
          <a:lstStyle/>
          <a:p>
            <a:r>
              <a:rPr lang="en-US" altLang="zh-CN" sz="1600" dirty="0">
                <a:latin typeface="Times New Roman" panose="02020603050405020304" pitchFamily="18" charset="0"/>
                <a:cs typeface="Times New Roman" panose="02020603050405020304" pitchFamily="18" charset="0"/>
              </a:rPr>
              <a:t>Figure 6. The location of research </a:t>
            </a:r>
            <a:r>
              <a:rPr lang="en-US" altLang="zh-CN" sz="1600" dirty="0" smtClean="0">
                <a:latin typeface="Times New Roman" panose="02020603050405020304" pitchFamily="18" charset="0"/>
                <a:cs typeface="Times New Roman" panose="02020603050405020304" pitchFamily="18" charset="0"/>
              </a:rPr>
              <a:t>units-2</a:t>
            </a:r>
            <a:endParaRPr lang="zh-CN" altLang="en-US" sz="1600" dirty="0">
              <a:latin typeface="Times New Roman" panose="02020603050405020304" pitchFamily="18" charset="0"/>
              <a:cs typeface="Times New Roman" panose="02020603050405020304" pitchFamily="18" charset="0"/>
            </a:endParaRPr>
          </a:p>
        </p:txBody>
      </p:sp>
      <p:sp>
        <p:nvSpPr>
          <p:cNvPr id="15" name="文本框 14">
            <a:extLst>
              <a:ext uri="{FF2B5EF4-FFF2-40B4-BE49-F238E27FC236}">
                <a16:creationId xmlns:a16="http://schemas.microsoft.com/office/drawing/2014/main" id="{597FCEAF-F9D9-48B5-8B78-B6FC08A34883}"/>
              </a:ext>
            </a:extLst>
          </p:cNvPr>
          <p:cNvSpPr txBox="1"/>
          <p:nvPr/>
        </p:nvSpPr>
        <p:spPr>
          <a:xfrm>
            <a:off x="4065364" y="2220356"/>
            <a:ext cx="1617214" cy="400110"/>
          </a:xfrm>
          <a:prstGeom prst="rect">
            <a:avLst/>
          </a:prstGeom>
          <a:noFill/>
        </p:spPr>
        <p:txBody>
          <a:bodyPr wrap="square" rtlCol="0">
            <a:spAutoFit/>
          </a:bodyPr>
          <a:lstStyle/>
          <a:p>
            <a:r>
              <a:rPr lang="en-US" altLang="zh-CN" sz="2000" dirty="0" err="1">
                <a:latin typeface="Times New Roman" panose="02020603050405020304" pitchFamily="18" charset="0"/>
                <a:cs typeface="Times New Roman" panose="02020603050405020304" pitchFamily="18" charset="0"/>
              </a:rPr>
              <a:t>Zhaoqing</a:t>
            </a:r>
            <a:endParaRPr lang="zh-CN" altLang="en-US" sz="2000" dirty="0">
              <a:latin typeface="Times New Roman" panose="02020603050405020304" pitchFamily="18" charset="0"/>
              <a:cs typeface="Times New Roman" panose="02020603050405020304" pitchFamily="18" charset="0"/>
            </a:endParaRPr>
          </a:p>
        </p:txBody>
      </p:sp>
      <p:sp>
        <p:nvSpPr>
          <p:cNvPr id="10" name="文本框 9">
            <a:extLst>
              <a:ext uri="{FF2B5EF4-FFF2-40B4-BE49-F238E27FC236}">
                <a16:creationId xmlns:a16="http://schemas.microsoft.com/office/drawing/2014/main" id="{597FCEAF-F9D9-48B5-8B78-B6FC08A34883}"/>
              </a:ext>
            </a:extLst>
          </p:cNvPr>
          <p:cNvSpPr txBox="1"/>
          <p:nvPr/>
        </p:nvSpPr>
        <p:spPr>
          <a:xfrm>
            <a:off x="262467" y="2298223"/>
            <a:ext cx="1617214" cy="400110"/>
          </a:xfrm>
          <a:prstGeom prst="rect">
            <a:avLst/>
          </a:prstGeom>
          <a:noFill/>
        </p:spPr>
        <p:txBody>
          <a:bodyPr wrap="square" rtlCol="0">
            <a:spAutoFit/>
          </a:bodyPr>
          <a:lstStyle/>
          <a:p>
            <a:r>
              <a:rPr lang="en-US" altLang="zh-CN" sz="2000" dirty="0">
                <a:latin typeface="Times New Roman" panose="02020603050405020304" pitchFamily="18" charset="0"/>
                <a:cs typeface="Times New Roman" panose="02020603050405020304" pitchFamily="18" charset="0"/>
              </a:rPr>
              <a:t>Zhuhai</a:t>
            </a:r>
            <a:endParaRPr lang="zh-CN" altLang="en-US" sz="2000" dirty="0">
              <a:latin typeface="Times New Roman" panose="02020603050405020304" pitchFamily="18" charset="0"/>
              <a:cs typeface="Times New Roman" panose="02020603050405020304" pitchFamily="18" charset="0"/>
            </a:endParaRPr>
          </a:p>
        </p:txBody>
      </p:sp>
      <p:pic>
        <p:nvPicPr>
          <p:cNvPr id="12" name="图形 8">
            <a:extLst>
              <a:ext uri="{FF2B5EF4-FFF2-40B4-BE49-F238E27FC236}">
                <a16:creationId xmlns:a16="http://schemas.microsoft.com/office/drawing/2014/main" id="{00D2FA16-B3D3-4C30-B411-ADD8471B8126}"/>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xmlns="" r:embed="rId10"/>
              </a:ext>
            </a:extLst>
          </a:blip>
          <a:stretch>
            <a:fillRect/>
          </a:stretch>
        </p:blipFill>
        <p:spPr>
          <a:xfrm>
            <a:off x="8030955" y="2097246"/>
            <a:ext cx="4046253" cy="3236999"/>
          </a:xfrm>
          <a:prstGeom prst="rect">
            <a:avLst/>
          </a:prstGeom>
        </p:spPr>
      </p:pic>
      <p:sp>
        <p:nvSpPr>
          <p:cNvPr id="16" name="文本框 15">
            <a:extLst>
              <a:ext uri="{FF2B5EF4-FFF2-40B4-BE49-F238E27FC236}">
                <a16:creationId xmlns:a16="http://schemas.microsoft.com/office/drawing/2014/main" id="{597FCEAF-F9D9-48B5-8B78-B6FC08A34883}"/>
              </a:ext>
            </a:extLst>
          </p:cNvPr>
          <p:cNvSpPr txBox="1"/>
          <p:nvPr/>
        </p:nvSpPr>
        <p:spPr>
          <a:xfrm>
            <a:off x="8157181" y="2097246"/>
            <a:ext cx="1340918" cy="646331"/>
          </a:xfrm>
          <a:prstGeom prst="rect">
            <a:avLst/>
          </a:prstGeom>
          <a:noFill/>
        </p:spPr>
        <p:txBody>
          <a:bodyPr wrap="square" rtlCol="0">
            <a:spAutoFit/>
          </a:bodyPr>
          <a:lstStyle/>
          <a:p>
            <a:r>
              <a:rPr lang="en-US" altLang="zh-CN" dirty="0" err="1">
                <a:latin typeface="Times New Roman" panose="02020603050405020304" pitchFamily="18" charset="0"/>
                <a:cs typeface="Times New Roman" panose="02020603050405020304" pitchFamily="18" charset="0"/>
              </a:rPr>
              <a:t>HongKong</a:t>
            </a:r>
            <a:r>
              <a:rPr lang="en-US" altLang="zh-CN" dirty="0">
                <a:latin typeface="Times New Roman" panose="02020603050405020304" pitchFamily="18" charset="0"/>
                <a:cs typeface="Times New Roman" panose="02020603050405020304" pitchFamily="18" charset="0"/>
              </a:rPr>
              <a:t> SAR</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179390"/>
      </p:ext>
    </p:extLst>
  </p:cSld>
  <p:clrMapOvr>
    <a:masterClrMapping/>
  </p:clrMapOvr>
  <mc:AlternateContent xmlns:mc="http://schemas.openxmlformats.org/markup-compatibility/2006" xmlns:p14="http://schemas.microsoft.com/office/powerpoint/2010/main">
    <mc:Choice Requires="p14">
      <p:transition spd="slow" p14:dur="2000" advTm="8517"/>
    </mc:Choice>
    <mc:Fallback xmlns="">
      <p:transition spd="slow" advTm="851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247904" y="-2514599"/>
            <a:ext cx="10782300" cy="3352800"/>
          </a:xfrm>
        </p:spPr>
        <p:txBody>
          <a:bodyPr/>
          <a:lstStyle/>
          <a:p>
            <a:r>
              <a:rPr lang="en-US" altLang="zh-CN" sz="5400" dirty="0">
                <a:latin typeface="Times New Roman" panose="02020603050405020304" pitchFamily="18" charset="0"/>
                <a:cs typeface="Times New Roman" panose="02020603050405020304" pitchFamily="18" charset="0"/>
              </a:rPr>
              <a:t>Methods</a:t>
            </a:r>
            <a:endParaRPr lang="zh-CN" altLang="en-US" sz="5400" dirty="0">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262467" y="787399"/>
            <a:ext cx="605366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201F5113-7174-44B0-8DB5-701B39844EBF}"/>
              </a:ext>
            </a:extLst>
          </p:cNvPr>
          <p:cNvSpPr txBox="1"/>
          <p:nvPr/>
        </p:nvSpPr>
        <p:spPr>
          <a:xfrm>
            <a:off x="910097" y="4918707"/>
            <a:ext cx="9299058" cy="276999"/>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Figure 8. The classification results and the subsequent visual interpretation results</a:t>
            </a:r>
            <a:endParaRPr lang="zh-CN" altLang="en-US" sz="1200" dirty="0">
              <a:latin typeface="Times New Roman" panose="02020603050405020304" pitchFamily="18" charset="0"/>
              <a:cs typeface="Times New Roman" panose="02020603050405020304" pitchFamily="18" charset="0"/>
            </a:endParaRPr>
          </a:p>
        </p:txBody>
      </p:sp>
      <p:pic>
        <p:nvPicPr>
          <p:cNvPr id="4" name="图片 3">
            <a:extLst>
              <a:ext uri="{FF2B5EF4-FFF2-40B4-BE49-F238E27FC236}">
                <a16:creationId xmlns:a16="http://schemas.microsoft.com/office/drawing/2014/main" id="{DA4208DA-721A-4C9B-B30F-1BF2AC0A35F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972044" y="982494"/>
            <a:ext cx="3343156" cy="3343156"/>
          </a:xfrm>
          <a:prstGeom prst="rect">
            <a:avLst/>
          </a:prstGeom>
        </p:spPr>
      </p:pic>
      <p:pic>
        <p:nvPicPr>
          <p:cNvPr id="8" name="图片 7">
            <a:extLst>
              <a:ext uri="{FF2B5EF4-FFF2-40B4-BE49-F238E27FC236}">
                <a16:creationId xmlns:a16="http://schemas.microsoft.com/office/drawing/2014/main" id="{06170474-A7C3-447C-B0C8-D2581097E1D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2467" y="980523"/>
            <a:ext cx="3411544" cy="3411544"/>
          </a:xfrm>
          <a:prstGeom prst="rect">
            <a:avLst/>
          </a:prstGeom>
        </p:spPr>
      </p:pic>
      <p:sp>
        <p:nvSpPr>
          <p:cNvPr id="10" name="文本框 9">
            <a:extLst>
              <a:ext uri="{FF2B5EF4-FFF2-40B4-BE49-F238E27FC236}">
                <a16:creationId xmlns:a16="http://schemas.microsoft.com/office/drawing/2014/main" id="{EF9C7145-B196-49A5-BC61-CA194BC4820C}"/>
              </a:ext>
            </a:extLst>
          </p:cNvPr>
          <p:cNvSpPr txBox="1"/>
          <p:nvPr/>
        </p:nvSpPr>
        <p:spPr>
          <a:xfrm>
            <a:off x="63074" y="4457042"/>
            <a:ext cx="3810330" cy="461665"/>
          </a:xfrm>
          <a:prstGeom prst="rect">
            <a:avLst/>
          </a:prstGeom>
          <a:noFill/>
        </p:spPr>
        <p:txBody>
          <a:bodyPr wrap="square" rtlCol="0">
            <a:spAutoFit/>
          </a:bodyPr>
          <a:lstStyle/>
          <a:p>
            <a:r>
              <a:rPr lang="en-US" altLang="zh-CN" sz="1200" kern="100" dirty="0">
                <a:effectLst/>
                <a:latin typeface="Times New Roman" panose="02020603050405020304" pitchFamily="18" charset="0"/>
                <a:ea typeface="黑体" panose="02010609060101010101" pitchFamily="49" charset="-122"/>
                <a:cs typeface="Microsoft Himalaya" panose="01010100010101010101" pitchFamily="2" charset="0"/>
              </a:rPr>
              <a:t>(a)</a:t>
            </a:r>
            <a:r>
              <a:rPr lang="en-US" altLang="zh-CN" sz="1200" dirty="0">
                <a:effectLst/>
                <a:latin typeface="Times New Roman" panose="02020603050405020304" pitchFamily="18" charset="0"/>
                <a:ea typeface="宋体" panose="02010600030101010101" pitchFamily="2" charset="-122"/>
              </a:rPr>
              <a:t> Results of the support vector machine (SVM) method in supervised classification</a:t>
            </a:r>
            <a:endParaRPr lang="zh-CN" altLang="en-US" sz="1200" dirty="0"/>
          </a:p>
        </p:txBody>
      </p:sp>
      <p:sp>
        <p:nvSpPr>
          <p:cNvPr id="16" name="文本框 15">
            <a:extLst>
              <a:ext uri="{FF2B5EF4-FFF2-40B4-BE49-F238E27FC236}">
                <a16:creationId xmlns:a16="http://schemas.microsoft.com/office/drawing/2014/main" id="{F5FC29B7-3154-418D-B8AE-D79A5FFA7935}"/>
              </a:ext>
            </a:extLst>
          </p:cNvPr>
          <p:cNvSpPr txBox="1"/>
          <p:nvPr/>
        </p:nvSpPr>
        <p:spPr>
          <a:xfrm>
            <a:off x="3873404" y="4460804"/>
            <a:ext cx="3810330" cy="276999"/>
          </a:xfrm>
          <a:prstGeom prst="rect">
            <a:avLst/>
          </a:prstGeom>
          <a:noFill/>
        </p:spPr>
        <p:txBody>
          <a:bodyPr wrap="square" rtlCol="0">
            <a:spAutoFit/>
          </a:bodyPr>
          <a:lstStyle/>
          <a:p>
            <a:r>
              <a:rPr lang="en-US" altLang="zh-CN" sz="1200" kern="100" dirty="0">
                <a:effectLst/>
                <a:latin typeface="Times New Roman" panose="02020603050405020304" pitchFamily="18" charset="0"/>
                <a:ea typeface="黑体" panose="02010609060101010101" pitchFamily="49" charset="-122"/>
                <a:cs typeface="Microsoft Himalaya" panose="01010100010101010101" pitchFamily="2" charset="0"/>
              </a:rPr>
              <a:t>(b)</a:t>
            </a:r>
            <a:r>
              <a:rPr lang="en-US" altLang="zh-CN" sz="1200" dirty="0">
                <a:effectLst/>
                <a:latin typeface="Times New Roman" panose="02020603050405020304" pitchFamily="18" charset="0"/>
                <a:ea typeface="宋体" panose="02010600030101010101" pitchFamily="2" charset="-122"/>
              </a:rPr>
              <a:t> Results of visual interpretation approaches extraction</a:t>
            </a:r>
            <a:endParaRPr lang="zh-CN" altLang="en-US" sz="1200" dirty="0"/>
          </a:p>
        </p:txBody>
      </p:sp>
      <p:pic>
        <p:nvPicPr>
          <p:cNvPr id="18" name="图片 17">
            <a:extLst>
              <a:ext uri="{FF2B5EF4-FFF2-40B4-BE49-F238E27FC236}">
                <a16:creationId xmlns:a16="http://schemas.microsoft.com/office/drawing/2014/main" id="{DBCEE1B3-5F52-4376-B549-3550F3A30BC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16133" y="2409503"/>
            <a:ext cx="6966012" cy="1625806"/>
          </a:xfrm>
          <a:prstGeom prst="rect">
            <a:avLst/>
          </a:prstGeom>
        </p:spPr>
      </p:pic>
      <p:sp>
        <p:nvSpPr>
          <p:cNvPr id="19" name="文本框 18">
            <a:extLst>
              <a:ext uri="{FF2B5EF4-FFF2-40B4-BE49-F238E27FC236}">
                <a16:creationId xmlns:a16="http://schemas.microsoft.com/office/drawing/2014/main" id="{637F9A22-0667-47C4-9B1E-EE571F03FF44}"/>
              </a:ext>
            </a:extLst>
          </p:cNvPr>
          <p:cNvSpPr txBox="1"/>
          <p:nvPr/>
        </p:nvSpPr>
        <p:spPr>
          <a:xfrm>
            <a:off x="7381617" y="2070020"/>
            <a:ext cx="5655076" cy="461665"/>
          </a:xfrm>
          <a:prstGeom prst="rect">
            <a:avLst/>
          </a:prstGeom>
          <a:noFill/>
        </p:spPr>
        <p:txBody>
          <a:bodyPr wrap="square" rtlCol="0">
            <a:spAutoFit/>
          </a:bodyPr>
          <a:lstStyle/>
          <a:p>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Table 1.Fish ponds classification interpretation accuracy</a:t>
            </a:r>
            <a:endParaRPr lang="zh-CN" altLang="zh-CN" sz="1200" kern="100" dirty="0">
              <a:effectLst/>
              <a:latin typeface="Times New Roman" panose="02020603050405020304" pitchFamily="18" charset="0"/>
              <a:ea typeface="等线" panose="02010600030101010101" pitchFamily="2" charset="-122"/>
              <a:cs typeface="Times New Roman" panose="02020603050405020304" pitchFamily="18" charset="0"/>
            </a:endParaRPr>
          </a:p>
          <a:p>
            <a:endParaRPr lang="zh-CN" altLang="en-US" sz="1200" dirty="0"/>
          </a:p>
        </p:txBody>
      </p:sp>
      <p:sp>
        <p:nvSpPr>
          <p:cNvPr id="22" name="文本框 21">
            <a:extLst>
              <a:ext uri="{FF2B5EF4-FFF2-40B4-BE49-F238E27FC236}">
                <a16:creationId xmlns:a16="http://schemas.microsoft.com/office/drawing/2014/main" id="{91AB2C67-60F2-4325-863E-EA47CEB4E2D5}"/>
              </a:ext>
            </a:extLst>
          </p:cNvPr>
          <p:cNvSpPr txBox="1"/>
          <p:nvPr/>
        </p:nvSpPr>
        <p:spPr>
          <a:xfrm>
            <a:off x="1393629" y="5427362"/>
            <a:ext cx="8815526" cy="830997"/>
          </a:xfrm>
          <a:prstGeom prst="rect">
            <a:avLst/>
          </a:prstGeom>
          <a:noFill/>
        </p:spPr>
        <p:txBody>
          <a:bodyPr wrap="square" rtlCol="0">
            <a:spAutoFit/>
          </a:bodyPr>
          <a:lstStyle>
            <a:defPPr>
              <a:defRPr lang="zh-CN"/>
            </a:defPPr>
            <a:lvl1pPr>
              <a:defRPr sz="1200">
                <a:latin typeface="Times New Roman" panose="02020603050405020304" pitchFamily="18" charset="0"/>
                <a:cs typeface="Times New Roman" panose="02020603050405020304" pitchFamily="18" charset="0"/>
              </a:defRPr>
            </a:lvl1pPr>
          </a:lstStyle>
          <a:p>
            <a:pPr indent="457200"/>
            <a:r>
              <a:rPr lang="en-US" altLang="zh-CN" sz="1600" dirty="0"/>
              <a:t>The results were shown in Table 1. The Kappa coefficients of fish ponds interpretation in each year were all above 0.8, indicating that the interpretation accuracy is good and can be used for subsequent data analysis.</a:t>
            </a:r>
            <a:endParaRPr lang="zh-CN" altLang="en-US" sz="1600" dirty="0"/>
          </a:p>
        </p:txBody>
      </p:sp>
    </p:spTree>
    <p:extLst>
      <p:ext uri="{BB962C8B-B14F-4D97-AF65-F5344CB8AC3E}">
        <p14:creationId xmlns:p14="http://schemas.microsoft.com/office/powerpoint/2010/main" val="377490175"/>
      </p:ext>
    </p:extLst>
  </p:cSld>
  <p:clrMapOvr>
    <a:masterClrMapping/>
  </p:clrMapOvr>
  <mc:AlternateContent xmlns:mc="http://schemas.openxmlformats.org/markup-compatibility/2006" xmlns:p14="http://schemas.microsoft.com/office/powerpoint/2010/main">
    <mc:Choice Requires="p14">
      <p:transition spd="slow" p14:dur="2000" advTm="11223"/>
    </mc:Choice>
    <mc:Fallback xmlns="">
      <p:transition spd="slow" advTm="11223"/>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C6AE28E2-DD17-46B8-8C83-AFB465320CA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66005" y="838201"/>
            <a:ext cx="9473630" cy="5622975"/>
          </a:xfrm>
          <a:prstGeom prst="rect">
            <a:avLst/>
          </a:prstGeom>
        </p:spPr>
      </p:pic>
      <p:sp>
        <p:nvSpPr>
          <p:cNvPr id="3" name="标题 2"/>
          <p:cNvSpPr>
            <a:spLocks noGrp="1"/>
          </p:cNvSpPr>
          <p:nvPr>
            <p:ph type="ctrTitle"/>
          </p:nvPr>
        </p:nvSpPr>
        <p:spPr>
          <a:xfrm>
            <a:off x="247904" y="-2514599"/>
            <a:ext cx="10782300" cy="3352800"/>
          </a:xfrm>
        </p:spPr>
        <p:txBody>
          <a:bodyPr/>
          <a:lstStyle/>
          <a:p>
            <a:r>
              <a:rPr lang="en-US" altLang="zh-CN" sz="5400" dirty="0">
                <a:latin typeface="Times New Roman" panose="02020603050405020304" pitchFamily="18" charset="0"/>
                <a:cs typeface="Times New Roman" panose="02020603050405020304" pitchFamily="18" charset="0"/>
              </a:rPr>
              <a:t>Methods</a:t>
            </a:r>
            <a:endParaRPr lang="zh-CN" altLang="en-US" sz="5400" dirty="0">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262467" y="787399"/>
            <a:ext cx="605366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201F5113-7174-44B0-8DB5-701B39844EBF}"/>
              </a:ext>
            </a:extLst>
          </p:cNvPr>
          <p:cNvSpPr txBox="1"/>
          <p:nvPr/>
        </p:nvSpPr>
        <p:spPr>
          <a:xfrm>
            <a:off x="1731146" y="6511977"/>
            <a:ext cx="9299058" cy="369332"/>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Figure 9. Fig.3 The corresponding image analysis results for the aforementioned 10 periods.</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5196897"/>
      </p:ext>
    </p:extLst>
  </p:cSld>
  <p:clrMapOvr>
    <a:masterClrMapping/>
  </p:clrMapOvr>
  <mc:AlternateContent xmlns:mc="http://schemas.openxmlformats.org/markup-compatibility/2006" xmlns:p14="http://schemas.microsoft.com/office/powerpoint/2010/main">
    <mc:Choice Requires="p14">
      <p:transition spd="slow" p14:dur="2000" advTm="6830"/>
    </mc:Choice>
    <mc:Fallback xmlns="">
      <p:transition spd="slow" advTm="683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247904" y="-2514599"/>
            <a:ext cx="10782300" cy="3352800"/>
          </a:xfrm>
        </p:spPr>
        <p:txBody>
          <a:bodyPr vert="horz" lIns="91440" tIns="45720" rIns="91440" bIns="45720" rtlCol="0" anchor="b">
            <a:noAutofit/>
          </a:bodyPr>
          <a:lstStyle/>
          <a:p>
            <a:r>
              <a:rPr lang="en-US" altLang="zh-CN" sz="5400" dirty="0">
                <a:latin typeface="Times New Roman" panose="02020603050405020304" pitchFamily="18" charset="0"/>
                <a:cs typeface="Times New Roman" panose="02020603050405020304" pitchFamily="18" charset="0"/>
              </a:rPr>
              <a:t>Preliminary Analysis Results</a:t>
            </a:r>
            <a:endParaRPr lang="zh-CN" altLang="en-US" sz="5400" dirty="0">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262467" y="787399"/>
            <a:ext cx="605366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图形 6">
            <a:extLst>
              <a:ext uri="{FF2B5EF4-FFF2-40B4-BE49-F238E27FC236}">
                <a16:creationId xmlns:a16="http://schemas.microsoft.com/office/drawing/2014/main" id="{56564AD4-E99A-42F7-B2C1-406B2291A3E7}"/>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1228725" y="1126909"/>
            <a:ext cx="9734550" cy="4781550"/>
          </a:xfrm>
          <a:prstGeom prst="rect">
            <a:avLst/>
          </a:prstGeom>
        </p:spPr>
      </p:pic>
      <p:sp>
        <p:nvSpPr>
          <p:cNvPr id="8" name="文本框 7">
            <a:extLst>
              <a:ext uri="{FF2B5EF4-FFF2-40B4-BE49-F238E27FC236}">
                <a16:creationId xmlns:a16="http://schemas.microsoft.com/office/drawing/2014/main" id="{416866CD-D903-4A03-8A89-CFDC8BAC7002}"/>
              </a:ext>
            </a:extLst>
          </p:cNvPr>
          <p:cNvSpPr txBox="1"/>
          <p:nvPr/>
        </p:nvSpPr>
        <p:spPr>
          <a:xfrm>
            <a:off x="3542190" y="5924476"/>
            <a:ext cx="5388746" cy="646331"/>
          </a:xfrm>
          <a:prstGeom prst="rect">
            <a:avLst/>
          </a:prstGeom>
          <a:noFill/>
        </p:spPr>
        <p:txBody>
          <a:bodyPr wrap="square" rtlCol="0">
            <a:spAutoFit/>
          </a:bodyPr>
          <a:lstStyle/>
          <a:p>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Figure.10  Areal Change fish-ponds in GBA since 1986</a:t>
            </a:r>
            <a:endParaRPr lang="zh-CN" altLang="zh-CN" sz="1800" kern="100" dirty="0">
              <a:effectLst/>
              <a:latin typeface="Times New Roman" panose="02020603050405020304" pitchFamily="18" charset="0"/>
              <a:ea typeface="等线"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3279813777"/>
      </p:ext>
    </p:extLst>
  </p:cSld>
  <p:clrMapOvr>
    <a:masterClrMapping/>
  </p:clrMapOvr>
  <mc:AlternateContent xmlns:mc="http://schemas.openxmlformats.org/markup-compatibility/2006" xmlns:p14="http://schemas.microsoft.com/office/powerpoint/2010/main">
    <mc:Choice Requires="p14">
      <p:transition spd="slow" p14:dur="2000" advTm="9417"/>
    </mc:Choice>
    <mc:Fallback xmlns="">
      <p:transition spd="slow" advTm="941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247904" y="-2514599"/>
            <a:ext cx="10782300" cy="3352800"/>
          </a:xfrm>
        </p:spPr>
        <p:txBody>
          <a:bodyPr vert="horz" lIns="91440" tIns="45720" rIns="91440" bIns="45720" rtlCol="0" anchor="b">
            <a:noAutofit/>
          </a:bodyPr>
          <a:lstStyle/>
          <a:p>
            <a:r>
              <a:rPr lang="en-US" altLang="zh-CN" sz="5400" dirty="0">
                <a:latin typeface="Times New Roman" panose="02020603050405020304" pitchFamily="18" charset="0"/>
                <a:cs typeface="Times New Roman" panose="02020603050405020304" pitchFamily="18" charset="0"/>
              </a:rPr>
              <a:t>Preliminary Analysis Results</a:t>
            </a:r>
            <a:endParaRPr lang="zh-CN" altLang="en-US" sz="5400" dirty="0">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262467" y="787399"/>
            <a:ext cx="605366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416866CD-D903-4A03-8A89-CFDC8BAC7002}"/>
              </a:ext>
            </a:extLst>
          </p:cNvPr>
          <p:cNvSpPr txBox="1"/>
          <p:nvPr/>
        </p:nvSpPr>
        <p:spPr>
          <a:xfrm>
            <a:off x="2183907" y="6019799"/>
            <a:ext cx="8649810" cy="369332"/>
          </a:xfrm>
          <a:prstGeom prst="rect">
            <a:avLst/>
          </a:prstGeom>
          <a:noFill/>
        </p:spPr>
        <p:txBody>
          <a:bodyPr wrap="square" rtlCol="0">
            <a:spAutoFit/>
          </a:bodyPr>
          <a:lstStyle/>
          <a:p>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Figure.11  </a:t>
            </a:r>
            <a:r>
              <a:rPr lang="en-US" altLang="zh-CN" sz="1800" dirty="0">
                <a:effectLst/>
                <a:latin typeface="Times New Roman" panose="02020603050405020304" pitchFamily="18" charset="0"/>
                <a:ea typeface="宋体" panose="02010600030101010101" pitchFamily="2" charset="-122"/>
              </a:rPr>
              <a:t>Variation in the statistical disparities of fish-ponds in GBA from 1986 to 2019</a:t>
            </a:r>
            <a:endParaRPr lang="zh-CN" altLang="en-US" dirty="0"/>
          </a:p>
        </p:txBody>
      </p:sp>
      <p:pic>
        <p:nvPicPr>
          <p:cNvPr id="4" name="图形 3">
            <a:extLst>
              <a:ext uri="{FF2B5EF4-FFF2-40B4-BE49-F238E27FC236}">
                <a16:creationId xmlns:a16="http://schemas.microsoft.com/office/drawing/2014/main" id="{974B4CFB-2C92-4BA1-8E2B-77B69F483FA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2604116" y="860539"/>
            <a:ext cx="6983768" cy="5136922"/>
          </a:xfrm>
          <a:prstGeom prst="rect">
            <a:avLst/>
          </a:prstGeom>
        </p:spPr>
      </p:pic>
    </p:spTree>
    <p:extLst>
      <p:ext uri="{BB962C8B-B14F-4D97-AF65-F5344CB8AC3E}">
        <p14:creationId xmlns:p14="http://schemas.microsoft.com/office/powerpoint/2010/main" val="2003595251"/>
      </p:ext>
    </p:extLst>
  </p:cSld>
  <p:clrMapOvr>
    <a:masterClrMapping/>
  </p:clrMapOvr>
  <mc:AlternateContent xmlns:mc="http://schemas.openxmlformats.org/markup-compatibility/2006" xmlns:p14="http://schemas.microsoft.com/office/powerpoint/2010/main">
    <mc:Choice Requires="p14">
      <p:transition spd="slow" p14:dur="2000" advTm="9223"/>
    </mc:Choice>
    <mc:Fallback xmlns="">
      <p:transition spd="slow" advTm="922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247904" y="-2514599"/>
            <a:ext cx="10782300" cy="3352800"/>
          </a:xfrm>
        </p:spPr>
        <p:txBody>
          <a:bodyPr vert="horz" lIns="91440" tIns="45720" rIns="91440" bIns="45720" rtlCol="0" anchor="b">
            <a:noAutofit/>
          </a:bodyPr>
          <a:lstStyle/>
          <a:p>
            <a:r>
              <a:rPr lang="en-US" altLang="zh-CN" sz="5400" dirty="0">
                <a:latin typeface="Times New Roman" panose="02020603050405020304" pitchFamily="18" charset="0"/>
                <a:cs typeface="Times New Roman" panose="02020603050405020304" pitchFamily="18" charset="0"/>
              </a:rPr>
              <a:t>Next Step Plan &amp; </a:t>
            </a:r>
            <a:r>
              <a:rPr lang="en-US" altLang="zh-CN" sz="5400" dirty="0" err="1">
                <a:latin typeface="Times New Roman" panose="02020603050405020304" pitchFamily="18" charset="0"/>
                <a:cs typeface="Times New Roman" panose="02020603050405020304" pitchFamily="18" charset="0"/>
              </a:rPr>
              <a:t>Futher</a:t>
            </a:r>
            <a:r>
              <a:rPr lang="en-US" altLang="zh-CN" sz="5400" dirty="0">
                <a:latin typeface="Times New Roman" panose="02020603050405020304" pitchFamily="18" charset="0"/>
                <a:cs typeface="Times New Roman" panose="02020603050405020304" pitchFamily="18" charset="0"/>
              </a:rPr>
              <a:t> </a:t>
            </a:r>
            <a:r>
              <a:rPr lang="en-US" altLang="zh-CN" sz="5400" dirty="0" err="1">
                <a:latin typeface="Times New Roman" panose="02020603050405020304" pitchFamily="18" charset="0"/>
                <a:cs typeface="Times New Roman" panose="02020603050405020304" pitchFamily="18" charset="0"/>
              </a:rPr>
              <a:t>Expactations</a:t>
            </a:r>
            <a:r>
              <a:rPr lang="en-US" altLang="zh-CN" sz="5400" dirty="0">
                <a:latin typeface="Times New Roman" panose="02020603050405020304" pitchFamily="18" charset="0"/>
                <a:cs typeface="Times New Roman" panose="02020603050405020304" pitchFamily="18" charset="0"/>
              </a:rPr>
              <a:t> </a:t>
            </a:r>
            <a:endParaRPr lang="zh-CN" altLang="en-US" sz="5400" dirty="0">
              <a:latin typeface="Times New Roman" panose="02020603050405020304" pitchFamily="18" charset="0"/>
              <a:cs typeface="Times New Roman" panose="02020603050405020304" pitchFamily="18" charset="0"/>
            </a:endParaRPr>
          </a:p>
        </p:txBody>
      </p:sp>
      <p:cxnSp>
        <p:nvCxnSpPr>
          <p:cNvPr id="5" name="直接连接符 4"/>
          <p:cNvCxnSpPr/>
          <p:nvPr/>
        </p:nvCxnSpPr>
        <p:spPr>
          <a:xfrm>
            <a:off x="262467" y="787399"/>
            <a:ext cx="605366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416866CD-D903-4A03-8A89-CFDC8BAC7002}"/>
              </a:ext>
            </a:extLst>
          </p:cNvPr>
          <p:cNvSpPr txBox="1"/>
          <p:nvPr/>
        </p:nvSpPr>
        <p:spPr>
          <a:xfrm>
            <a:off x="591845" y="2317029"/>
            <a:ext cx="11008309" cy="2223942"/>
          </a:xfrm>
          <a:prstGeom prst="rect">
            <a:avLst/>
          </a:prstGeom>
          <a:noFill/>
        </p:spPr>
        <p:txBody>
          <a:bodyPr wrap="square" rtlCol="0">
            <a:spAutoFit/>
          </a:bodyPr>
          <a:lstStyle/>
          <a:p>
            <a:pPr indent="457200">
              <a:lnSpc>
                <a:spcPct val="200000"/>
              </a:lnSpc>
            </a:pPr>
            <a:r>
              <a:rPr lang="en-US" altLang="zh-CN" dirty="0">
                <a:latin typeface="Times New Roman" panose="02020603050405020304" pitchFamily="18" charset="0"/>
                <a:cs typeface="Times New Roman" panose="02020603050405020304" pitchFamily="18" charset="0"/>
              </a:rPr>
              <a:t>The changes in fish ponds were suspected mainly caused by rapid urbanization and resultant land use change, industrial transfer, policy guidance and financial motives. The shrinkage in fish ponds is expected to remain in the future.</a:t>
            </a:r>
            <a:r>
              <a:rPr lang="en-US" altLang="zh-CN" sz="1800" dirty="0">
                <a:effectLst/>
                <a:latin typeface="Times New Roman" panose="02020603050405020304" pitchFamily="18" charset="0"/>
                <a:ea typeface="宋体" panose="02010600030101010101" pitchFamily="2" charset="-122"/>
              </a:rPr>
              <a:t> The visualization and the under reasons of spatial changes in the whole time scale needs to be further explored and discussed. </a:t>
            </a:r>
            <a:endParaRPr lang="zh-CN" altLang="zh-C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4061238"/>
      </p:ext>
    </p:extLst>
  </p:cSld>
  <p:clrMapOvr>
    <a:masterClrMapping/>
  </p:clrMapOvr>
  <mc:AlternateContent xmlns:mc="http://schemas.openxmlformats.org/markup-compatibility/2006" xmlns:p14="http://schemas.microsoft.com/office/powerpoint/2010/main">
    <mc:Choice Requires="p14">
      <p:transition spd="slow" p14:dur="2000" advTm="8218"/>
    </mc:Choice>
    <mc:Fallback xmlns="">
      <p:transition spd="slow" advTm="821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638522" y="583707"/>
            <a:ext cx="10782300" cy="3352800"/>
          </a:xfrm>
        </p:spPr>
        <p:txBody>
          <a:bodyPr vert="horz" lIns="91440" tIns="45720" rIns="91440" bIns="45720" rtlCol="0" anchor="b">
            <a:noAutofit/>
          </a:bodyPr>
          <a:lstStyle/>
          <a:p>
            <a:pPr algn="ctr">
              <a:lnSpc>
                <a:spcPct val="150000"/>
              </a:lnSpc>
            </a:pPr>
            <a:r>
              <a:rPr lang="en-US" altLang="zh-CN" sz="6600" b="1" spc="0" dirty="0">
                <a:ln w="6600">
                  <a:solidFill>
                    <a:schemeClr val="accent2"/>
                  </a:solidFill>
                  <a:prstDash val="solid"/>
                </a:ln>
                <a:effectLst>
                  <a:outerShdw dist="38100" dir="2700000" algn="tl" rotWithShape="0">
                    <a:schemeClr val="accent2"/>
                  </a:outerShdw>
                </a:effectLst>
                <a:latin typeface="Times New Roman" panose="02020603050405020304" pitchFamily="18" charset="0"/>
                <a:cs typeface="Times New Roman" panose="02020603050405020304" pitchFamily="18" charset="0"/>
              </a:rPr>
              <a:t>THANK YOU</a:t>
            </a:r>
            <a:endParaRPr lang="zh-CN" altLang="en-US" sz="6600" b="1" spc="0" dirty="0">
              <a:ln w="6600">
                <a:solidFill>
                  <a:schemeClr val="accent2"/>
                </a:solidFill>
                <a:prstDash val="solid"/>
              </a:ln>
              <a:effectLst>
                <a:outerShdw dist="38100" dir="2700000" algn="tl" rotWithShape="0">
                  <a:schemeClr val="accent2"/>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5273013"/>
      </p:ext>
    </p:extLst>
  </p:cSld>
  <p:clrMapOvr>
    <a:masterClrMapping/>
  </p:clrMapOvr>
  <mc:AlternateContent xmlns:mc="http://schemas.openxmlformats.org/markup-compatibility/2006" xmlns:p14="http://schemas.microsoft.com/office/powerpoint/2010/main">
    <mc:Choice Requires="p14">
      <p:transition spd="slow" p14:dur="2000" advTm="6457"/>
    </mc:Choice>
    <mc:Fallback xmlns="">
      <p:transition spd="slow" advTm="6457"/>
    </mc:Fallback>
  </mc:AlternateContent>
</p:sld>
</file>

<file path=ppt/theme/theme1.xml><?xml version="1.0" encoding="utf-8"?>
<a:theme xmlns:a="http://schemas.openxmlformats.org/drawingml/2006/main" name="大都市">
  <a:themeElements>
    <a:clrScheme name="大都市">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大都市">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大都市">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TM03457491[[fn=大都市]]</Template>
  <TotalTime>148</TotalTime>
  <Words>452</Words>
  <Application>Microsoft Office PowerPoint</Application>
  <PresentationFormat>宽屏</PresentationFormat>
  <Paragraphs>38</Paragraphs>
  <Slides>12</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12</vt:i4>
      </vt:variant>
    </vt:vector>
  </HeadingPairs>
  <TitlesOfParts>
    <vt:vector size="20" baseType="lpstr">
      <vt:lpstr>宋体</vt:lpstr>
      <vt:lpstr>Arial</vt:lpstr>
      <vt:lpstr>Calibri Light</vt:lpstr>
      <vt:lpstr>Microsoft Himalaya</vt:lpstr>
      <vt:lpstr>Times New Roman</vt:lpstr>
      <vt:lpstr>等线</vt:lpstr>
      <vt:lpstr>黑体</vt:lpstr>
      <vt:lpstr>大都市</vt:lpstr>
      <vt:lpstr>The changes in Dyke fish ponds in  the Guangdong-Hong Kong-Macao Greater Bay Area  over the past 40 years</vt:lpstr>
      <vt:lpstr>Abstract</vt:lpstr>
      <vt:lpstr>Study Area</vt:lpstr>
      <vt:lpstr>Study Area</vt:lpstr>
      <vt:lpstr>Study Area</vt:lpstr>
      <vt:lpstr>Study Area</vt:lpstr>
      <vt:lpstr>Methods</vt:lpstr>
      <vt:lpstr>Methods</vt:lpstr>
      <vt:lpstr>Preliminary Analysis Results</vt:lpstr>
      <vt:lpstr>Preliminary Analysis Results</vt:lpstr>
      <vt:lpstr>Next Step Plan &amp; Futher Expactations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changes in Dyke fish ponds in  the Guangdong-Hong Kong-Macao Greater Bay Area  over the past 40 years</dc:title>
  <dc:creator>GISD</dc:creator>
  <cp:lastModifiedBy>GISD</cp:lastModifiedBy>
  <cp:revision>19</cp:revision>
  <dcterms:created xsi:type="dcterms:W3CDTF">2021-04-22T08:11:50Z</dcterms:created>
  <dcterms:modified xsi:type="dcterms:W3CDTF">2021-04-22T13:06:58Z</dcterms:modified>
</cp:coreProperties>
</file>