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5" r:id="rId1"/>
    <p:sldMasterId id="2147483743" r:id="rId2"/>
  </p:sldMasterIdLst>
  <p:notesMasterIdLst>
    <p:notesMasterId r:id="rId8"/>
  </p:notesMasterIdLst>
  <p:sldIdLst>
    <p:sldId id="446" r:id="rId3"/>
    <p:sldId id="443" r:id="rId4"/>
    <p:sldId id="447" r:id="rId5"/>
    <p:sldId id="448" r:id="rId6"/>
    <p:sldId id="445" r:id="rId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 zekun" initials="pz" lastIdx="2" clrIdx="0">
    <p:extLst>
      <p:ext uri="{19B8F6BF-5375-455C-9EA6-DF929625EA0E}">
        <p15:presenceInfo xmlns:p15="http://schemas.microsoft.com/office/powerpoint/2012/main" userId="541666eae267ab9a" providerId="Windows Live"/>
      </p:ext>
    </p:extLst>
  </p:cmAuthor>
  <p:cmAuthor id="2" name="Miaorun Wang" initials="MW" lastIdx="3" clrIdx="1">
    <p:extLst>
      <p:ext uri="{19B8F6BF-5375-455C-9EA6-DF929625EA0E}">
        <p15:presenceInfo xmlns:p15="http://schemas.microsoft.com/office/powerpoint/2012/main" userId="S-1-5-21-2116142-1069577055-288910612-160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3BA"/>
    <a:srgbClr val="F9D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5394" autoAdjust="0"/>
  </p:normalViewPr>
  <p:slideViewPr>
    <p:cSldViewPr snapToGrid="0">
      <p:cViewPr varScale="1">
        <p:scale>
          <a:sx n="97" d="100"/>
          <a:sy n="97" d="100"/>
        </p:scale>
        <p:origin x="96" y="684"/>
      </p:cViewPr>
      <p:guideLst>
        <p:guide orient="horz" pos="1786"/>
        <p:guide pos="317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14"/>
    </p:cViewPr>
  </p:sorterViewPr>
  <p:notesViewPr>
    <p:cSldViewPr snapToGrid="0">
      <p:cViewPr varScale="1">
        <p:scale>
          <a:sx n="83" d="100"/>
          <a:sy n="83" d="100"/>
        </p:scale>
        <p:origin x="36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AU" sz="281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AU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AU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AU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6D97014-D615-4E83-A318-1F3FD2BDDF65}" type="slidenum">
              <a:rPr lang="en-AU" sz="1400">
                <a:latin typeface="Times New Roman"/>
              </a:r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65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defRPr sz="1800"/>
            </a:lvl1pPr>
          </a:lstStyle>
          <a:p>
            <a:r>
              <a:rPr dirty="0"/>
              <a:t>Keep font sizes</a:t>
            </a:r>
          </a:p>
        </p:txBody>
      </p:sp>
    </p:spTree>
    <p:extLst>
      <p:ext uri="{BB962C8B-B14F-4D97-AF65-F5344CB8AC3E}">
        <p14:creationId xmlns:p14="http://schemas.microsoft.com/office/powerpoint/2010/main" val="252243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403861" y="559229"/>
            <a:ext cx="8634392" cy="193439"/>
            <a:chOff x="403861" y="519127"/>
            <a:chExt cx="9243059" cy="50480"/>
          </a:xfrm>
        </p:grpSpPr>
        <p:sp>
          <p:nvSpPr>
            <p:cNvPr id="7" name="Rechteck 6"/>
            <p:cNvSpPr/>
            <p:nvPr userDrawn="1"/>
          </p:nvSpPr>
          <p:spPr>
            <a:xfrm>
              <a:off x="403861" y="519127"/>
              <a:ext cx="5699760" cy="50480"/>
            </a:xfrm>
            <a:prstGeom prst="rect">
              <a:avLst/>
            </a:prstGeom>
            <a:solidFill>
              <a:srgbClr val="F9DD0B"/>
            </a:solidFill>
            <a:ln>
              <a:solidFill>
                <a:srgbClr val="FCCE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8215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643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64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286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107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2929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17507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0572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103621" y="519127"/>
              <a:ext cx="3543299" cy="50480"/>
            </a:xfrm>
            <a:prstGeom prst="rect">
              <a:avLst/>
            </a:prstGeom>
            <a:solidFill>
              <a:srgbClr val="0D72B9"/>
            </a:solidFill>
            <a:ln>
              <a:solidFill>
                <a:srgbClr val="0D7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8215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643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64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286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107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2929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17507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0572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9" name="Rechteck 8"/>
          <p:cNvSpPr/>
          <p:nvPr userDrawn="1"/>
        </p:nvSpPr>
        <p:spPr>
          <a:xfrm>
            <a:off x="6232848" y="5148579"/>
            <a:ext cx="2805405" cy="75016"/>
          </a:xfrm>
          <a:prstGeom prst="rect">
            <a:avLst/>
          </a:prstGeom>
          <a:solidFill>
            <a:srgbClr val="F9DD0B"/>
          </a:solidFill>
          <a:ln>
            <a:solidFill>
              <a:srgbClr val="F9D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/>
          <a:srcRect l="2509" t="10034" r="1505" b="13712"/>
          <a:stretch/>
        </p:blipFill>
        <p:spPr>
          <a:xfrm>
            <a:off x="403861" y="105284"/>
            <a:ext cx="1584158" cy="4162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68" y="5223595"/>
            <a:ext cx="371602" cy="360564"/>
          </a:xfrm>
          <a:prstGeom prst="rect">
            <a:avLst/>
          </a:prstGeom>
        </p:spPr>
      </p:pic>
      <p:pic>
        <p:nvPicPr>
          <p:cNvPr id="13" name="Picture 40" descr="pasted-image.pd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49895" y="5263063"/>
            <a:ext cx="791110" cy="2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Abgerundetes Rechteck 12">
            <a:extLst>
              <a:ext uri="{FF2B5EF4-FFF2-40B4-BE49-F238E27FC236}">
                <a16:creationId xmlns:a16="http://schemas.microsoft.com/office/drawing/2014/main" id="{850AD180-F3B1-48B7-A6F9-0695E899E32D}"/>
              </a:ext>
            </a:extLst>
          </p:cNvPr>
          <p:cNvSpPr/>
          <p:nvPr userDrawn="1"/>
        </p:nvSpPr>
        <p:spPr>
          <a:xfrm>
            <a:off x="136501" y="5149335"/>
            <a:ext cx="6054750" cy="375165"/>
          </a:xfrm>
          <a:prstGeom prst="roundRect">
            <a:avLst>
              <a:gd name="adj" fmla="val 47897"/>
            </a:avLst>
          </a:prstGeom>
          <a:solidFill>
            <a:srgbClr val="1273BA"/>
          </a:solidFill>
          <a:ln w="19050">
            <a:solidFill>
              <a:srgbClr val="F9DD0B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Email: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cordula.gutekunst@uni-rostock.de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Faculty of Agricultural and Environmental Sciences,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Landscape</a:t>
            </a:r>
            <a:r>
              <a:rPr lang="en-US" sz="1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ecology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University of Rostock, Germany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8BC0FFB-6243-4F59-8A3A-5B53405EAD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01" y="5206488"/>
            <a:ext cx="600416" cy="3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1802AD0-B3F2-4881-ACCE-F22E19546DDF}"/>
              </a:ext>
            </a:extLst>
          </p:cNvPr>
          <p:cNvSpPr txBox="1"/>
          <p:nvPr userDrawn="1"/>
        </p:nvSpPr>
        <p:spPr>
          <a:xfrm>
            <a:off x="7979080" y="5311037"/>
            <a:ext cx="1280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DFG</a:t>
            </a:r>
          </a:p>
          <a:p>
            <a:r>
              <a:rPr lang="de-DE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Training Group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D5C1930-E2F9-490F-80A3-6D4C0C77C1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46" y="170138"/>
            <a:ext cx="1632606" cy="33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Leibniz-Institut für Ostseeforschung Warnemünde (IOW) | Subseamonitoring">
            <a:extLst>
              <a:ext uri="{FF2B5EF4-FFF2-40B4-BE49-F238E27FC236}">
                <a16:creationId xmlns:a16="http://schemas.microsoft.com/office/drawing/2014/main" id="{86ADAD26-3A0E-4AE0-B56F-CD10D5F79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44" y="127232"/>
            <a:ext cx="934434" cy="38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629059" y="5211130"/>
            <a:ext cx="98710" cy="892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3964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403861" y="527948"/>
            <a:ext cx="9243059" cy="73627"/>
            <a:chOff x="403861" y="519127"/>
            <a:chExt cx="9243059" cy="50480"/>
          </a:xfrm>
        </p:grpSpPr>
        <p:sp>
          <p:nvSpPr>
            <p:cNvPr id="7" name="Rechteck 6"/>
            <p:cNvSpPr/>
            <p:nvPr userDrawn="1"/>
          </p:nvSpPr>
          <p:spPr>
            <a:xfrm>
              <a:off x="403861" y="519127"/>
              <a:ext cx="5699760" cy="50480"/>
            </a:xfrm>
            <a:prstGeom prst="rect">
              <a:avLst/>
            </a:prstGeom>
            <a:solidFill>
              <a:srgbClr val="F9DD0B"/>
            </a:solidFill>
            <a:ln>
              <a:solidFill>
                <a:srgbClr val="FCCE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8215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643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64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286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107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2929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17507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0572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103621" y="519127"/>
              <a:ext cx="3543299" cy="50480"/>
            </a:xfrm>
            <a:prstGeom prst="rect">
              <a:avLst/>
            </a:prstGeom>
            <a:solidFill>
              <a:srgbClr val="0D72B9"/>
            </a:solidFill>
            <a:ln>
              <a:solidFill>
                <a:srgbClr val="0D7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8215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643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64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286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107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2929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17507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0572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9" name="Rechteck 8"/>
          <p:cNvSpPr/>
          <p:nvPr userDrawn="1"/>
        </p:nvSpPr>
        <p:spPr>
          <a:xfrm>
            <a:off x="7979620" y="5118009"/>
            <a:ext cx="1740226" cy="79633"/>
          </a:xfrm>
          <a:prstGeom prst="rect">
            <a:avLst/>
          </a:prstGeom>
          <a:solidFill>
            <a:srgbClr val="F9DD0B"/>
          </a:solidFill>
          <a:ln>
            <a:solidFill>
              <a:srgbClr val="F9D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/>
          <a:srcRect l="2509" t="10034" r="1505" b="13712"/>
          <a:stretch/>
        </p:blipFill>
        <p:spPr>
          <a:xfrm>
            <a:off x="403861" y="55589"/>
            <a:ext cx="1584158" cy="4162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37" y="5201224"/>
            <a:ext cx="411317" cy="399099"/>
          </a:xfrm>
          <a:prstGeom prst="rect">
            <a:avLst/>
          </a:prstGeom>
        </p:spPr>
      </p:pic>
      <p:pic>
        <p:nvPicPr>
          <p:cNvPr id="13" name="Picture 40" descr="pasted-image.pd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83453" y="5264860"/>
            <a:ext cx="761119" cy="2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C81D-5157-4CE6-8B59-9BDD70954D93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145E-34AF-4E59-8C79-BCA9B5430B3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2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</p:sldLayoutIdLst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C81D-5157-4CE6-8B59-9BDD70954D93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145E-34AF-4E59-8C79-BCA9B5430B32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14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rafik 3" descr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07248"/>
            <a:ext cx="10080625" cy="756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he is an example for a one sentence title which should not exceed more than 2 lines…"/>
          <p:cNvSpPr txBox="1"/>
          <p:nvPr/>
        </p:nvSpPr>
        <p:spPr>
          <a:xfrm>
            <a:off x="328800" y="-155939"/>
            <a:ext cx="9423025" cy="1841154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32" tIns="29532" rIns="29532" bIns="29532" anchor="ctr">
            <a:spAutoFit/>
          </a:bodyPr>
          <a:lstStyle/>
          <a:p>
            <a:pPr algn="ctr" defTabSz="339621">
              <a:defRPr sz="7000">
                <a:uFillTx/>
                <a:latin typeface="Arial"/>
                <a:ea typeface="Arial"/>
                <a:cs typeface="Arial"/>
                <a:sym typeface="Arial"/>
              </a:defRPr>
            </a:pPr>
            <a:endParaRPr sz="2894" dirty="0"/>
          </a:p>
          <a:p>
            <a:pPr algn="ctr" defTabSz="339621">
              <a:defRPr sz="7000">
                <a:uFillTx/>
                <a:latin typeface="Arial"/>
                <a:ea typeface="Arial"/>
                <a:cs typeface="Arial"/>
                <a:sym typeface="Arial"/>
              </a:defRPr>
            </a:pPr>
            <a:endParaRPr sz="2894" dirty="0"/>
          </a:p>
          <a:p>
            <a:pPr algn="ctr" defTabSz="339621">
              <a:defRPr sz="7000"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Effects of saltwater intrusion on the methane cycling microbial community of a freshwater rewetted coastal fen</a:t>
            </a:r>
          </a:p>
        </p:txBody>
      </p:sp>
      <p:sp>
        <p:nvSpPr>
          <p:cNvPr id="109" name="Untertitel 5"/>
          <p:cNvSpPr txBox="1"/>
          <p:nvPr/>
        </p:nvSpPr>
        <p:spPr>
          <a:xfrm>
            <a:off x="229360" y="5085775"/>
            <a:ext cx="909162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8901" rIns="18901">
            <a:spAutoFit/>
          </a:bodyPr>
          <a:lstStyle>
            <a:lvl1pPr indent="57800">
              <a:spcBef>
                <a:spcPts val="1600"/>
              </a:spcBef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dirty="0" err="1"/>
              <a:t>Cordula</a:t>
            </a:r>
            <a:r>
              <a:rPr sz="1600" dirty="0"/>
              <a:t> Gutekunst, Anna K. Jenner, Gerald </a:t>
            </a:r>
            <a:r>
              <a:rPr sz="1600" dirty="0" err="1"/>
              <a:t>Jurasinski</a:t>
            </a:r>
            <a:r>
              <a:rPr sz="1600" dirty="0"/>
              <a:t>, Michael E. </a:t>
            </a:r>
            <a:r>
              <a:rPr sz="1600" dirty="0" err="1"/>
              <a:t>Böttcher</a:t>
            </a:r>
            <a:r>
              <a:rPr sz="1600" dirty="0"/>
              <a:t>, </a:t>
            </a:r>
            <a:r>
              <a:rPr sz="1600" dirty="0" err="1"/>
              <a:t>Franziska</a:t>
            </a:r>
            <a:r>
              <a:rPr sz="1600" dirty="0"/>
              <a:t> </a:t>
            </a:r>
            <a:r>
              <a:rPr sz="1600" dirty="0" err="1"/>
              <a:t>Koebsch</a:t>
            </a:r>
            <a:r>
              <a:rPr sz="1600" dirty="0"/>
              <a:t>, Jens </a:t>
            </a:r>
            <a:r>
              <a:rPr sz="1600" dirty="0" err="1"/>
              <a:t>Kallmeyer</a:t>
            </a:r>
            <a:r>
              <a:rPr sz="1600" dirty="0"/>
              <a:t>, Klaus-Holger Knorr, </a:t>
            </a:r>
            <a:r>
              <a:rPr sz="1600" dirty="0" err="1"/>
              <a:t>Viktoria</a:t>
            </a:r>
            <a:r>
              <a:rPr sz="1600" dirty="0"/>
              <a:t> Unger, </a:t>
            </a:r>
            <a:r>
              <a:rPr sz="1600" dirty="0" err="1"/>
              <a:t>Sizhong</a:t>
            </a:r>
            <a:r>
              <a:rPr sz="1600" dirty="0"/>
              <a:t> Yang, Susanne </a:t>
            </a:r>
            <a:r>
              <a:rPr sz="1600" dirty="0" err="1"/>
              <a:t>Liebner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194748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1"/>
          <p:cNvSpPr/>
          <p:nvPr/>
        </p:nvSpPr>
        <p:spPr>
          <a:xfrm>
            <a:off x="2036262" y="180505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1273BA"/>
                </a:solidFill>
                <a:latin typeface="+mj-lt"/>
              </a:rPr>
              <a:t>BG5.1 </a:t>
            </a:r>
            <a:r>
              <a:rPr lang="de-DE" sz="1400" dirty="0">
                <a:solidFill>
                  <a:srgbClr val="1273BA"/>
                </a:solidFill>
                <a:latin typeface="+mj-lt"/>
              </a:rPr>
              <a:t>– Session </a:t>
            </a:r>
          </a:p>
        </p:txBody>
      </p:sp>
      <p:sp>
        <p:nvSpPr>
          <p:cNvPr id="17" name="Rechteck 1"/>
          <p:cNvSpPr/>
          <p:nvPr/>
        </p:nvSpPr>
        <p:spPr>
          <a:xfrm rot="16200000">
            <a:off x="8624192" y="3817738"/>
            <a:ext cx="2288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955925"/>
            <a:r>
              <a:rPr lang="en-US" altLang="zh-CN" sz="1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Map extracted from Wen et al. 2018</a:t>
            </a:r>
            <a:endParaRPr lang="zh-CN" altLang="de-DE" sz="1200" dirty="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8" name="Rechteck 7"/>
          <p:cNvSpPr/>
          <p:nvPr/>
        </p:nvSpPr>
        <p:spPr>
          <a:xfrm>
            <a:off x="727088" y="2079897"/>
            <a:ext cx="6224318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6080" marR="81280" indent="-604800">
              <a:spcBef>
                <a:spcPts val="1600"/>
              </a:spcBef>
              <a:buSzPct val="8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Eddy covariance and local manual-closed chamber measurements of CO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CH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6080" marR="81280" indent="-604800">
              <a:spcBef>
                <a:spcPts val="1600"/>
              </a:spcBef>
              <a:buSzPct val="8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High-throughput sequencing and quantitative polymerase chain reaction (qPCR) of DNA and cDNA</a:t>
            </a:r>
          </a:p>
          <a:p>
            <a:pPr marL="686080" marR="81280" indent="-604800">
              <a:spcBef>
                <a:spcPts val="1600"/>
              </a:spcBef>
              <a:buSzPct val="8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Bacterial and archaeal qPCR target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were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16S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rRNA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mcrA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pmoA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dsrB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de-DE" sz="1600" dirty="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9" name="Textfeld 1"/>
          <p:cNvSpPr txBox="1"/>
          <p:nvPr/>
        </p:nvSpPr>
        <p:spPr>
          <a:xfrm>
            <a:off x="727088" y="893859"/>
            <a:ext cx="7615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Brackish water intrusion in January 2019 increased sulfate concentration along a gradient</a:t>
            </a:r>
            <a:endParaRPr lang="de-DE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39" y="1299736"/>
            <a:ext cx="2433339" cy="380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1010464.jpeg" descr="P10104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921" y="3439581"/>
            <a:ext cx="2033492" cy="152511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ck 2"/>
          <p:cNvSpPr/>
          <p:nvPr/>
        </p:nvSpPr>
        <p:spPr>
          <a:xfrm>
            <a:off x="5139921" y="3439581"/>
            <a:ext cx="2033492" cy="15251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7173413" y="3439581"/>
            <a:ext cx="1469142" cy="23768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7173413" y="3736258"/>
            <a:ext cx="1473159" cy="120273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185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26140" y="1012720"/>
            <a:ext cx="7207047" cy="855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Methane fluxes decreased in 2019 for first time since rewetting after brackish-water intrusion</a:t>
            </a:r>
            <a:endParaRPr lang="en-US" sz="2800" dirty="0"/>
          </a:p>
        </p:txBody>
      </p:sp>
      <p:pic>
        <p:nvPicPr>
          <p:cNvPr id="4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0" y="2609740"/>
            <a:ext cx="8808686" cy="25167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feld 4"/>
          <p:cNvSpPr txBox="1"/>
          <p:nvPr/>
        </p:nvSpPr>
        <p:spPr>
          <a:xfrm>
            <a:off x="926794" y="2042973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clear, whether sulfate-containing brackish water or legacy effect of drought in 2018 is the main cause</a:t>
            </a:r>
          </a:p>
          <a:p>
            <a:endParaRPr lang="de-DE" dirty="0"/>
          </a:p>
        </p:txBody>
      </p:sp>
      <p:pic>
        <p:nvPicPr>
          <p:cNvPr id="3" name="30_tiepolt_2014_0521144534b-small.jpg" descr="30_tiepolt_2014_0521144534b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398" y="841800"/>
            <a:ext cx="2753031" cy="1835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hteck 5"/>
          <p:cNvSpPr/>
          <p:nvPr/>
        </p:nvSpPr>
        <p:spPr>
          <a:xfrm>
            <a:off x="7954299" y="4283655"/>
            <a:ext cx="685448" cy="323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1"/>
          <p:cNvSpPr/>
          <p:nvPr/>
        </p:nvSpPr>
        <p:spPr>
          <a:xfrm>
            <a:off x="2036262" y="180505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1273BA"/>
                </a:solidFill>
                <a:latin typeface="+mj-lt"/>
              </a:rPr>
              <a:t>BG5.1 </a:t>
            </a:r>
            <a:r>
              <a:rPr lang="de-DE" sz="1400" dirty="0">
                <a:solidFill>
                  <a:srgbClr val="1273BA"/>
                </a:solidFill>
                <a:latin typeface="+mj-lt"/>
              </a:rPr>
              <a:t>– Session </a:t>
            </a:r>
          </a:p>
        </p:txBody>
      </p:sp>
    </p:spTree>
    <p:extLst>
      <p:ext uri="{BB962C8B-B14F-4D97-AF65-F5344CB8AC3E}">
        <p14:creationId xmlns:p14="http://schemas.microsoft.com/office/powerpoint/2010/main" val="40233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3"/>
          <p:cNvSpPr txBox="1">
            <a:spLocks/>
          </p:cNvSpPr>
          <p:nvPr/>
        </p:nvSpPr>
        <p:spPr>
          <a:xfrm>
            <a:off x="555866" y="2452268"/>
            <a:ext cx="4113975" cy="3218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Homogeneity along depth increased</a:t>
            </a:r>
          </a:p>
          <a:p>
            <a:endParaRPr lang="en-US" sz="1800" dirty="0" smtClean="0"/>
          </a:p>
          <a:p>
            <a:r>
              <a:rPr lang="en-US" sz="1800" dirty="0" smtClean="0"/>
              <a:t>Methanogens decreased at surface peat layers</a:t>
            </a:r>
          </a:p>
          <a:p>
            <a:endParaRPr lang="en-US" sz="1800" dirty="0" smtClean="0"/>
          </a:p>
          <a:p>
            <a:r>
              <a:rPr lang="en-US" sz="1800" dirty="0" smtClean="0"/>
              <a:t>Abundances of sulfate-reducing bacteria increased clearly</a:t>
            </a:r>
            <a:endParaRPr lang="en-US" sz="1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55866" y="936002"/>
            <a:ext cx="4504877" cy="12074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Sulfate-reducing bacteria increased after brackish water intrusion </a:t>
            </a:r>
            <a:endParaRPr lang="en-US" sz="2800" dirty="0"/>
          </a:p>
        </p:txBody>
      </p:sp>
      <p:pic>
        <p:nvPicPr>
          <p:cNvPr id="6" name="Grafik 2" descr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98" y="4801156"/>
            <a:ext cx="1829772" cy="331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afik 15" descr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70" y="0"/>
            <a:ext cx="4938355" cy="1985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fik 8" descr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69" y="1352097"/>
            <a:ext cx="4938355" cy="1973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11" descr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743" y="2730447"/>
            <a:ext cx="5011105" cy="200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afik 14" descr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744" y="4149029"/>
            <a:ext cx="5019882" cy="200587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hteck 28"/>
          <p:cNvSpPr/>
          <p:nvPr/>
        </p:nvSpPr>
        <p:spPr>
          <a:xfrm>
            <a:off x="8583561" y="285134"/>
            <a:ext cx="298874" cy="826553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Ellipse 34"/>
          <p:cNvSpPr/>
          <p:nvPr/>
        </p:nvSpPr>
        <p:spPr>
          <a:xfrm>
            <a:off x="7932592" y="1484736"/>
            <a:ext cx="316673" cy="304735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Ellipse 34"/>
          <p:cNvSpPr/>
          <p:nvPr/>
        </p:nvSpPr>
        <p:spPr>
          <a:xfrm>
            <a:off x="8600772" y="2024503"/>
            <a:ext cx="316673" cy="304735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Ellipse 34"/>
          <p:cNvSpPr/>
          <p:nvPr/>
        </p:nvSpPr>
        <p:spPr>
          <a:xfrm>
            <a:off x="7774255" y="2890119"/>
            <a:ext cx="316673" cy="304735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Ellipse 34"/>
          <p:cNvSpPr/>
          <p:nvPr/>
        </p:nvSpPr>
        <p:spPr>
          <a:xfrm>
            <a:off x="8407003" y="3413435"/>
            <a:ext cx="316673" cy="304735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Ellipse 34"/>
          <p:cNvSpPr/>
          <p:nvPr/>
        </p:nvSpPr>
        <p:spPr>
          <a:xfrm>
            <a:off x="8562799" y="4365322"/>
            <a:ext cx="316673" cy="304735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Minuszeichen 35"/>
          <p:cNvSpPr/>
          <p:nvPr/>
        </p:nvSpPr>
        <p:spPr>
          <a:xfrm>
            <a:off x="8011760" y="1622857"/>
            <a:ext cx="158337" cy="51676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Minuszeichen 35"/>
          <p:cNvSpPr/>
          <p:nvPr/>
        </p:nvSpPr>
        <p:spPr>
          <a:xfrm>
            <a:off x="7853422" y="3026630"/>
            <a:ext cx="158337" cy="51676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Additionszeichen 13"/>
          <p:cNvSpPr/>
          <p:nvPr/>
        </p:nvSpPr>
        <p:spPr>
          <a:xfrm>
            <a:off x="8665193" y="2068454"/>
            <a:ext cx="187833" cy="22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654"/>
                </a:moveTo>
                <a:lnTo>
                  <a:pt x="7344" y="7654"/>
                </a:lnTo>
                <a:lnTo>
                  <a:pt x="7344" y="0"/>
                </a:lnTo>
                <a:lnTo>
                  <a:pt x="14256" y="0"/>
                </a:lnTo>
                <a:lnTo>
                  <a:pt x="14256" y="7654"/>
                </a:lnTo>
                <a:lnTo>
                  <a:pt x="21600" y="7654"/>
                </a:lnTo>
                <a:lnTo>
                  <a:pt x="21600" y="13946"/>
                </a:lnTo>
                <a:lnTo>
                  <a:pt x="14256" y="13946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3946"/>
                </a:lnTo>
                <a:lnTo>
                  <a:pt x="0" y="1394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Additionszeichen 13"/>
          <p:cNvSpPr/>
          <p:nvPr/>
        </p:nvSpPr>
        <p:spPr>
          <a:xfrm>
            <a:off x="8477360" y="3452414"/>
            <a:ext cx="187833" cy="22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654"/>
                </a:moveTo>
                <a:lnTo>
                  <a:pt x="7344" y="7654"/>
                </a:lnTo>
                <a:lnTo>
                  <a:pt x="7344" y="0"/>
                </a:lnTo>
                <a:lnTo>
                  <a:pt x="14256" y="0"/>
                </a:lnTo>
                <a:lnTo>
                  <a:pt x="14256" y="7654"/>
                </a:lnTo>
                <a:lnTo>
                  <a:pt x="21600" y="7654"/>
                </a:lnTo>
                <a:lnTo>
                  <a:pt x="21600" y="13946"/>
                </a:lnTo>
                <a:lnTo>
                  <a:pt x="14256" y="13946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3946"/>
                </a:lnTo>
                <a:lnTo>
                  <a:pt x="0" y="1394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Additionszeichen 13"/>
          <p:cNvSpPr/>
          <p:nvPr/>
        </p:nvSpPr>
        <p:spPr>
          <a:xfrm>
            <a:off x="8629760" y="4416446"/>
            <a:ext cx="187833" cy="22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654"/>
                </a:moveTo>
                <a:lnTo>
                  <a:pt x="7344" y="7654"/>
                </a:lnTo>
                <a:lnTo>
                  <a:pt x="7344" y="0"/>
                </a:lnTo>
                <a:lnTo>
                  <a:pt x="14256" y="0"/>
                </a:lnTo>
                <a:lnTo>
                  <a:pt x="14256" y="7654"/>
                </a:lnTo>
                <a:lnTo>
                  <a:pt x="21600" y="7654"/>
                </a:lnTo>
                <a:lnTo>
                  <a:pt x="21600" y="13946"/>
                </a:lnTo>
                <a:lnTo>
                  <a:pt x="14256" y="13946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3946"/>
                </a:lnTo>
                <a:lnTo>
                  <a:pt x="0" y="1394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hteck 20"/>
          <p:cNvSpPr/>
          <p:nvPr/>
        </p:nvSpPr>
        <p:spPr>
          <a:xfrm>
            <a:off x="6636775" y="4218039"/>
            <a:ext cx="3362632" cy="94563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lIns="71436" tIns="71436" rIns="71436" bIns="71436" anchor="ctr"/>
          <a:lstStyle/>
          <a:p>
            <a:pPr algn="ctr">
              <a:defRPr sz="8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Rechteck 11"/>
          <p:cNvSpPr/>
          <p:nvPr/>
        </p:nvSpPr>
        <p:spPr>
          <a:xfrm>
            <a:off x="2036262" y="180505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1273BA"/>
                </a:solidFill>
                <a:latin typeface="+mj-lt"/>
              </a:rPr>
              <a:t>BG5.1 </a:t>
            </a:r>
            <a:r>
              <a:rPr lang="de-DE" sz="1400" dirty="0">
                <a:solidFill>
                  <a:srgbClr val="1273BA"/>
                </a:solidFill>
                <a:latin typeface="+mj-lt"/>
              </a:rPr>
              <a:t>– Session </a:t>
            </a:r>
          </a:p>
        </p:txBody>
      </p:sp>
    </p:spTree>
    <p:extLst>
      <p:ext uri="{BB962C8B-B14F-4D97-AF65-F5344CB8AC3E}">
        <p14:creationId xmlns:p14="http://schemas.microsoft.com/office/powerpoint/2010/main" val="37333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1" grpId="1" animBg="1" advAuto="0"/>
      <p:bldP spid="12" grpId="0" animBg="1" advAuto="0"/>
      <p:bldP spid="12" grpId="1" animBg="1" advAuto="0"/>
      <p:bldP spid="13" grpId="0" animBg="1" advAuto="0"/>
      <p:bldP spid="13" grpId="1" animBg="1" advAuto="0"/>
      <p:bldP spid="14" grpId="0" animBg="1" advAuto="0"/>
      <p:bldP spid="14" grpId="1" animBg="1" advAuto="0"/>
      <p:bldP spid="15" grpId="0" animBg="1" advAuto="0"/>
      <p:bldP spid="15" grpId="1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136501" y="5149335"/>
            <a:ext cx="6054750" cy="375165"/>
          </a:xfrm>
          <a:prstGeom prst="roundRect">
            <a:avLst>
              <a:gd name="adj" fmla="val 47897"/>
            </a:avLst>
          </a:prstGeom>
          <a:solidFill>
            <a:srgbClr val="1273BA"/>
          </a:solidFill>
          <a:ln w="19050">
            <a:solidFill>
              <a:srgbClr val="F9DD0B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Email: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cordula.gutekunst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@uni-rostock.de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Faculty of Agricultural and Environmental Sciences,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Landscape ecology, 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University of Rostock, Germany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642180-EF57-4247-B1CE-90D7A5322851}"/>
              </a:ext>
            </a:extLst>
          </p:cNvPr>
          <p:cNvSpPr txBox="1"/>
          <p:nvPr/>
        </p:nvSpPr>
        <p:spPr>
          <a:xfrm>
            <a:off x="3364953" y="1349942"/>
            <a:ext cx="3350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FF304B-A8C3-441F-899A-9B117D17CFE8}"/>
              </a:ext>
            </a:extLst>
          </p:cNvPr>
          <p:cNvSpPr txBox="1"/>
          <p:nvPr/>
        </p:nvSpPr>
        <p:spPr>
          <a:xfrm>
            <a:off x="1013193" y="1910802"/>
            <a:ext cx="8054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Baltic TRANSCOAST will be offering </a:t>
            </a:r>
          </a:p>
          <a:p>
            <a:pPr algn="ctr">
              <a:lnSpc>
                <a:spcPct val="150000"/>
              </a:lnSpc>
            </a:pPr>
            <a:r>
              <a:rPr lang="en-NZ" sz="1600" b="1" dirty="0">
                <a:latin typeface="Arial" panose="020B0604020202020204" pitchFamily="34" charset="0"/>
                <a:cs typeface="Arial" panose="020B0604020202020204" pitchFamily="34" charset="0"/>
              </a:rPr>
              <a:t>13 new PhD positions </a:t>
            </a:r>
          </a:p>
          <a:p>
            <a:pPr algn="ctr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soon! </a:t>
            </a:r>
          </a:p>
          <a:p>
            <a:pPr algn="ctr"/>
            <a:endParaRPr lang="en-N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- Look for calls in August 2021 -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DB4B22-995B-4C9A-BBC9-BA69C3F69D6F}"/>
              </a:ext>
            </a:extLst>
          </p:cNvPr>
          <p:cNvSpPr txBox="1"/>
          <p:nvPr/>
        </p:nvSpPr>
        <p:spPr>
          <a:xfrm>
            <a:off x="1013193" y="3635965"/>
            <a:ext cx="80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www.baltic-transcoast.com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2500EB0-20F6-465A-9852-C094F65D9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66" y="4038605"/>
            <a:ext cx="920086" cy="892756"/>
          </a:xfrm>
          <a:prstGeom prst="rect">
            <a:avLst/>
          </a:prstGeom>
        </p:spPr>
      </p:pic>
      <p:sp>
        <p:nvSpPr>
          <p:cNvPr id="8" name="Rechteck 11"/>
          <p:cNvSpPr/>
          <p:nvPr/>
        </p:nvSpPr>
        <p:spPr>
          <a:xfrm>
            <a:off x="2036262" y="180505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1273BA"/>
                </a:solidFill>
                <a:latin typeface="+mj-lt"/>
              </a:rPr>
              <a:t>BG5.1 </a:t>
            </a:r>
            <a:r>
              <a:rPr lang="de-DE" sz="1400" dirty="0">
                <a:solidFill>
                  <a:srgbClr val="1273BA"/>
                </a:solidFill>
                <a:latin typeface="+mj-lt"/>
              </a:rPr>
              <a:t>– Session </a:t>
            </a:r>
          </a:p>
        </p:txBody>
      </p:sp>
    </p:spTree>
    <p:extLst>
      <p:ext uri="{BB962C8B-B14F-4D97-AF65-F5344CB8AC3E}">
        <p14:creationId xmlns:p14="http://schemas.microsoft.com/office/powerpoint/2010/main" val="232144483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Benutzerdefiniert</PresentationFormat>
  <Paragraphs>31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DejaVu Sans</vt:lpstr>
      <vt:lpstr>Times New Roman</vt:lpstr>
      <vt:lpstr>1_Custom Design</vt:lpstr>
      <vt:lpstr>2_Custom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ivica</dc:creator>
  <cp:lastModifiedBy>gutekunst</cp:lastModifiedBy>
  <cp:revision>459</cp:revision>
  <dcterms:modified xsi:type="dcterms:W3CDTF">2021-04-27T09:33:37Z</dcterms:modified>
</cp:coreProperties>
</file>