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ttorio Maselli" initials="VM" lastIdx="1" clrIdx="0">
    <p:extLst>
      <p:ext uri="{19B8F6BF-5375-455C-9EA6-DF929625EA0E}">
        <p15:presenceInfo xmlns:p15="http://schemas.microsoft.com/office/powerpoint/2012/main" userId="78fc67cd8ede303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7597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>
        <p:scale>
          <a:sx n="98" d="100"/>
          <a:sy n="98" d="100"/>
        </p:scale>
        <p:origin x="1020" y="44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26EE5-7483-4B70-AFB0-71FCCABB60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AB8F18-AF35-4127-88C4-4C83B63E8D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FA56C-08F8-4D82-AA70-4CE3108F7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D6A1-49B8-4883-ABEA-5FDB7975E27A}" type="datetimeFigureOut">
              <a:rPr lang="en-CA" smtClean="0"/>
              <a:t>2021-04-22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FEE01-987B-41BB-AF86-83338F117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62DF4-E306-4B1E-A1F4-DCDB3B5FE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03565-4458-4931-9F22-F87244DDB04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8649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F1A4E-71BF-4C3F-A3CD-13E5A9F36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37996-DA1A-4152-A425-78419F0C1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917CE5-C66B-4F25-9953-072A6AD81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D6A1-49B8-4883-ABEA-5FDB7975E27A}" type="datetimeFigureOut">
              <a:rPr lang="en-CA" smtClean="0"/>
              <a:t>2021-04-22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BBDE9-F760-4284-B873-9BBB4440A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E766E4-A12C-4580-9B22-92175865A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03565-4458-4931-9F22-F87244DDB04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2326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4149C-227A-4AD9-86FA-A1C8AF5E8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FDF140-8310-4BCC-A55F-F9383E8CF8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26E31-972F-4A8B-B38D-2A1D87CD1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D6A1-49B8-4883-ABEA-5FDB7975E27A}" type="datetimeFigureOut">
              <a:rPr lang="en-CA" smtClean="0"/>
              <a:t>2021-04-22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4EE19-C464-432F-BE01-9902CBF93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307C44-6BBD-4F3B-ABD0-227B6D98C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03565-4458-4931-9F22-F87244DDB04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226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A14A8-362C-4672-BE3E-53A24F93E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C3F6E-3464-477B-BD4E-A7089E7534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9BA803-FA0C-412E-B126-06AC02424C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3DB634-C453-4772-A0D2-483210848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D6A1-49B8-4883-ABEA-5FDB7975E27A}" type="datetimeFigureOut">
              <a:rPr lang="en-CA" smtClean="0"/>
              <a:t>2021-04-22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2F6DD7-503B-49F3-A2DC-E07A453D7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93C0D-F109-4864-9ECF-1F59B3E8C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03565-4458-4931-9F22-F87244DDB04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7755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62FDE-8897-4AA9-8F82-68D7F1CB1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5BF4FC-4391-4743-903E-442593F59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5C1F87-D5CA-4FEF-9ABD-2C85584223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420BB1-5791-41F4-833F-45EBCEB4D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FFBD32-E323-4D02-9491-D53884311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DC8B6A-936E-4DF0-9230-5045E9A10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D6A1-49B8-4883-ABEA-5FDB7975E27A}" type="datetimeFigureOut">
              <a:rPr lang="en-CA" smtClean="0"/>
              <a:t>2021-04-22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559A48-1C0C-4761-994E-87BCE03BF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370E06-22A5-415C-B554-E6151C2E8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03565-4458-4931-9F22-F87244DDB04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79896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D03A4-465B-4868-8944-5C408A02B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173A67-C50E-4A9E-8630-B01D64249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D6A1-49B8-4883-ABEA-5FDB7975E27A}" type="datetimeFigureOut">
              <a:rPr lang="en-CA" smtClean="0"/>
              <a:t>2021-04-22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8E192E-FD5C-4C72-B648-13496825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4A06CC-120D-46C8-9FC7-6C436C178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03565-4458-4931-9F22-F87244DDB04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9908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6F3BF2-3D7A-46B4-B337-F6DB748FE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D6A1-49B8-4883-ABEA-5FDB7975E27A}" type="datetimeFigureOut">
              <a:rPr lang="en-CA" smtClean="0"/>
              <a:t>2021-04-22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4B71A2-44ED-479F-9F85-EB105588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0AD52C-01C1-446B-AD35-4A9D72FA0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03565-4458-4931-9F22-F87244DDB04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7237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23717-7F8F-403C-B0D1-0B68AE822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BEFCF-BFA5-4A0B-997A-433A2A6DD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E1E53D-64A6-4138-A62C-D8510E9F38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BB07AC-630C-4764-9AFC-B085521C4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D6A1-49B8-4883-ABEA-5FDB7975E27A}" type="datetimeFigureOut">
              <a:rPr lang="en-CA" smtClean="0"/>
              <a:t>2021-04-22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A83DF5-6AC4-4FCC-A4CE-CF5FE9D9B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85ED66-943A-40DB-A2DC-2597C8BC0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03565-4458-4931-9F22-F87244DDB04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909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8F305-B3D9-4C93-B6B6-916231ACC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879CEC-90F5-43EA-9FD2-008F621806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C06E43-D62D-487F-9361-3A1E0C8BE1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4E871E-EBF9-4C64-8730-C6EDDCB24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D6A1-49B8-4883-ABEA-5FDB7975E27A}" type="datetimeFigureOut">
              <a:rPr lang="en-CA" smtClean="0"/>
              <a:t>2021-04-22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C589BB-A585-477A-9FED-B2EE634B0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C2A741-DDCB-4765-AF22-462F7E830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03565-4458-4931-9F22-F87244DDB04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0882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A278D-4CDE-4D19-8D2D-52619C301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7EFF2E-4CCD-40D7-9A75-24CDA3D35F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FE520-CF9C-45C6-BEC7-1ECBE280A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D6A1-49B8-4883-ABEA-5FDB7975E27A}" type="datetimeFigureOut">
              <a:rPr lang="en-CA" smtClean="0"/>
              <a:t>2021-04-22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52D0D3-0BAA-4464-8532-E94E84550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B509B4-6575-4394-AC80-6372F49B6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03565-4458-4931-9F22-F87244DDB04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3862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F407FC-A2D1-47C9-9250-1846C53019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AA59B6-73A3-42D6-99D6-C662A938E0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2BFBF-7FF2-4AE8-B3DE-EE8599857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2D6A1-49B8-4883-ABEA-5FDB7975E27A}" type="datetimeFigureOut">
              <a:rPr lang="en-CA" smtClean="0"/>
              <a:t>2021-04-22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025EB7-5E3A-4C69-88BF-694BC6697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2BCEC-18C6-4B72-879C-D76FD8799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03565-4458-4931-9F22-F87244DDB04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6021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0EEA4A-5477-4F21-A51B-4CC9A79A1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521A2-7E99-429F-8C58-01B5AAC85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777AA0-DE9F-4644-8F67-F9227EC78D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2D6A1-49B8-4883-ABEA-5FDB7975E27A}" type="datetimeFigureOut">
              <a:rPr lang="en-CA" smtClean="0"/>
              <a:t>2021-04-22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B4391-A56E-47FF-8B54-4B9F5B28D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67F43-8ADF-4BE1-BC02-CF6683C18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03565-4458-4931-9F22-F87244DDB04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7441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tmp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g"/><Relationship Id="rId10" Type="http://schemas.openxmlformats.org/officeDocument/2006/relationships/image" Target="../media/image9.jpeg"/><Relationship Id="rId4" Type="http://schemas.openxmlformats.org/officeDocument/2006/relationships/image" Target="../media/image3.JP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4F667C5-8340-4D23-865B-CB9AF7D54DCB}"/>
              </a:ext>
            </a:extLst>
          </p:cNvPr>
          <p:cNvSpPr txBox="1"/>
          <p:nvPr/>
        </p:nvSpPr>
        <p:spPr>
          <a:xfrm>
            <a:off x="0" y="122028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/>
              <a:t>Historical evidence warns about disastrous tele-tsunami risk on the coast of East Africa</a:t>
            </a:r>
            <a:endParaRPr lang="en-CA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D7313C-766E-4B8B-9023-2CB40F4C673B}"/>
              </a:ext>
            </a:extLst>
          </p:cNvPr>
          <p:cNvSpPr txBox="1"/>
          <p:nvPr/>
        </p:nvSpPr>
        <p:spPr>
          <a:xfrm>
            <a:off x="0" y="-25306"/>
            <a:ext cx="1219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dirty="0"/>
              <a:t>NH5.3 - Geological Records of Tsunamis and Other Extreme Waves</a:t>
            </a:r>
            <a:endParaRPr lang="en-CA" sz="1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035C2F-9649-41A0-B55F-76C06B423027}"/>
              </a:ext>
            </a:extLst>
          </p:cNvPr>
          <p:cNvSpPr txBox="1"/>
          <p:nvPr/>
        </p:nvSpPr>
        <p:spPr>
          <a:xfrm>
            <a:off x="0" y="421788"/>
            <a:ext cx="1219200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050" dirty="0"/>
              <a:t>Vittorio Maselli, Davide Oppo, Andrew Moore, Aditya Gusman, Cassy Mtelela, David Iacopini, Elisante Mshiu, Elinaza Mjema, Marco Taviani, Joseph Ortiz</a:t>
            </a:r>
          </a:p>
        </p:txBody>
      </p:sp>
      <p:pic>
        <p:nvPicPr>
          <p:cNvPr id="1026" name="Picture 2" descr="Vittorio Maselli's lab | Dalhousie University (Dal)">
            <a:extLst>
              <a:ext uri="{FF2B5EF4-FFF2-40B4-BE49-F238E27FC236}">
                <a16:creationId xmlns:a16="http://schemas.microsoft.com/office/drawing/2014/main" id="{8AC3727F-AE4D-40DE-882E-3F70EA82B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9400" y="24706"/>
            <a:ext cx="1739861" cy="43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tangolo 59">
            <a:extLst>
              <a:ext uri="{FF2B5EF4-FFF2-40B4-BE49-F238E27FC236}">
                <a16:creationId xmlns:a16="http://schemas.microsoft.com/office/drawing/2014/main" id="{2B5A4B1F-5E86-4BBC-9B47-24A06E310C0D}"/>
              </a:ext>
            </a:extLst>
          </p:cNvPr>
          <p:cNvSpPr/>
          <p:nvPr/>
        </p:nvSpPr>
        <p:spPr>
          <a:xfrm>
            <a:off x="0" y="644106"/>
            <a:ext cx="5097018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 dirty="0">
                <a:cs typeface="Arial"/>
              </a:rPr>
              <a:t>RESEARCH QUESTIONS</a:t>
            </a:r>
          </a:p>
          <a:p>
            <a:r>
              <a:rPr lang="en-US" sz="1300" dirty="0">
                <a:cs typeface="Arial"/>
              </a:rPr>
              <a:t>Is there any evidence of tsunami impacts on Tanzania coastline?</a:t>
            </a:r>
          </a:p>
          <a:p>
            <a:r>
              <a:rPr lang="en-US" sz="1300" dirty="0">
                <a:cs typeface="Arial"/>
              </a:rPr>
              <a:t>How often should Tanzania anticipate tsunami extreme waves?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B78BAF5-FE33-4EE7-B5E7-23FFE65729D8}"/>
              </a:ext>
            </a:extLst>
          </p:cNvPr>
          <p:cNvGrpSpPr/>
          <p:nvPr/>
        </p:nvGrpSpPr>
        <p:grpSpPr>
          <a:xfrm>
            <a:off x="31372" y="1375438"/>
            <a:ext cx="4410974" cy="2676778"/>
            <a:chOff x="195956" y="1141692"/>
            <a:chExt cx="3913659" cy="2587102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C53816C-5B3A-4B4A-B0F3-90829661F08B}"/>
                </a:ext>
              </a:extLst>
            </p:cNvPr>
            <p:cNvGrpSpPr/>
            <p:nvPr/>
          </p:nvGrpSpPr>
          <p:grpSpPr>
            <a:xfrm>
              <a:off x="195956" y="1410919"/>
              <a:ext cx="3889380" cy="2317875"/>
              <a:chOff x="2362986" y="2088157"/>
              <a:chExt cx="7466028" cy="4449378"/>
            </a:xfrm>
          </p:grpSpPr>
          <p:pic>
            <p:nvPicPr>
              <p:cNvPr id="19" name="Immagine 60" descr="Immagine che contiene testo, mappa&#10;&#10;Descrizione generata con affidabilità molto elevata">
                <a:extLst>
                  <a:ext uri="{FF2B5EF4-FFF2-40B4-BE49-F238E27FC236}">
                    <a16:creationId xmlns:a16="http://schemas.microsoft.com/office/drawing/2014/main" id="{19084064-CDFC-4955-AA18-53515A3CBD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62986" y="2088157"/>
                <a:ext cx="7466028" cy="4449378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0" name="Rettangolo 61">
                <a:extLst>
                  <a:ext uri="{FF2B5EF4-FFF2-40B4-BE49-F238E27FC236}">
                    <a16:creationId xmlns:a16="http://schemas.microsoft.com/office/drawing/2014/main" id="{8982ABA9-D1FC-4FD1-8171-E8667EEB6D7C}"/>
                  </a:ext>
                </a:extLst>
              </p:cNvPr>
              <p:cNvSpPr/>
              <p:nvPr/>
            </p:nvSpPr>
            <p:spPr>
              <a:xfrm rot="18900000">
                <a:off x="7054971" y="2618408"/>
                <a:ext cx="151956" cy="151956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Rettangolo 62">
                <a:extLst>
                  <a:ext uri="{FF2B5EF4-FFF2-40B4-BE49-F238E27FC236}">
                    <a16:creationId xmlns:a16="http://schemas.microsoft.com/office/drawing/2014/main" id="{64C6D156-8BFE-40F0-8BB5-6368D868E1A9}"/>
                  </a:ext>
                </a:extLst>
              </p:cNvPr>
              <p:cNvSpPr/>
              <p:nvPr/>
            </p:nvSpPr>
            <p:spPr>
              <a:xfrm rot="18900000">
                <a:off x="6935676" y="2833307"/>
                <a:ext cx="151956" cy="151956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Rettangolo 63">
                <a:extLst>
                  <a:ext uri="{FF2B5EF4-FFF2-40B4-BE49-F238E27FC236}">
                    <a16:creationId xmlns:a16="http://schemas.microsoft.com/office/drawing/2014/main" id="{206BA249-07BF-42B2-9311-A7D766F57757}"/>
                  </a:ext>
                </a:extLst>
              </p:cNvPr>
              <p:cNvSpPr/>
              <p:nvPr/>
            </p:nvSpPr>
            <p:spPr>
              <a:xfrm rot="18900000">
                <a:off x="7227205" y="3074628"/>
                <a:ext cx="151956" cy="151956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Rettangolo 64">
                <a:extLst>
                  <a:ext uri="{FF2B5EF4-FFF2-40B4-BE49-F238E27FC236}">
                    <a16:creationId xmlns:a16="http://schemas.microsoft.com/office/drawing/2014/main" id="{89244C56-E6A5-430C-A98C-0EA80B1B30AF}"/>
                  </a:ext>
                </a:extLst>
              </p:cNvPr>
              <p:cNvSpPr/>
              <p:nvPr/>
            </p:nvSpPr>
            <p:spPr>
              <a:xfrm rot="18900000">
                <a:off x="6221533" y="4513883"/>
                <a:ext cx="151956" cy="151956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Rettangolo 65">
                <a:extLst>
                  <a:ext uri="{FF2B5EF4-FFF2-40B4-BE49-F238E27FC236}">
                    <a16:creationId xmlns:a16="http://schemas.microsoft.com/office/drawing/2014/main" id="{8DA3B81F-C55D-4EEB-9130-36DB98C69EAC}"/>
                  </a:ext>
                </a:extLst>
              </p:cNvPr>
              <p:cNvSpPr/>
              <p:nvPr/>
            </p:nvSpPr>
            <p:spPr>
              <a:xfrm rot="18900000">
                <a:off x="8912345" y="3460471"/>
                <a:ext cx="151956" cy="151956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Rettangolo 66">
                <a:extLst>
                  <a:ext uri="{FF2B5EF4-FFF2-40B4-BE49-F238E27FC236}">
                    <a16:creationId xmlns:a16="http://schemas.microsoft.com/office/drawing/2014/main" id="{35B10350-8121-4C08-8191-661CCC9A0EC4}"/>
                  </a:ext>
                </a:extLst>
              </p:cNvPr>
              <p:cNvSpPr/>
              <p:nvPr/>
            </p:nvSpPr>
            <p:spPr>
              <a:xfrm rot="18900000">
                <a:off x="9174282" y="3149421"/>
                <a:ext cx="151956" cy="151956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Rettangolo 67">
                <a:extLst>
                  <a:ext uri="{FF2B5EF4-FFF2-40B4-BE49-F238E27FC236}">
                    <a16:creationId xmlns:a16="http://schemas.microsoft.com/office/drawing/2014/main" id="{87E6AF9C-AD23-48C0-8A29-12CA5DD675F7}"/>
                  </a:ext>
                </a:extLst>
              </p:cNvPr>
              <p:cNvSpPr/>
              <p:nvPr/>
            </p:nvSpPr>
            <p:spPr>
              <a:xfrm rot="18900000">
                <a:off x="9324003" y="3520183"/>
                <a:ext cx="151956" cy="151956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Rettangolo 68">
                <a:extLst>
                  <a:ext uri="{FF2B5EF4-FFF2-40B4-BE49-F238E27FC236}">
                    <a16:creationId xmlns:a16="http://schemas.microsoft.com/office/drawing/2014/main" id="{B115D325-9F02-466D-9800-BDAE823ABF1D}"/>
                  </a:ext>
                </a:extLst>
              </p:cNvPr>
              <p:cNvSpPr/>
              <p:nvPr/>
            </p:nvSpPr>
            <p:spPr>
              <a:xfrm rot="18900000">
                <a:off x="9079926" y="3723785"/>
                <a:ext cx="151956" cy="151956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A8CD61E-BCEB-47A0-8D12-53917B9C50AB}"/>
                </a:ext>
              </a:extLst>
            </p:cNvPr>
            <p:cNvSpPr txBox="1"/>
            <p:nvPr/>
          </p:nvSpPr>
          <p:spPr>
            <a:xfrm>
              <a:off x="220236" y="1141692"/>
              <a:ext cx="3889379" cy="3077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400" b="1" dirty="0"/>
                <a:t>2004 Sumatra-Andaman earthquake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24C051D-B909-4BF9-97A0-D375C1844C02}"/>
                </a:ext>
              </a:extLst>
            </p:cNvPr>
            <p:cNvSpPr txBox="1"/>
            <p:nvPr/>
          </p:nvSpPr>
          <p:spPr>
            <a:xfrm>
              <a:off x="699858" y="3407332"/>
              <a:ext cx="922417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000" dirty="0"/>
                <a:t>Source: NOAA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0E4984E-3B4E-4D83-AE93-8FDE0D82DDF9}"/>
                </a:ext>
              </a:extLst>
            </p:cNvPr>
            <p:cNvSpPr/>
            <p:nvPr/>
          </p:nvSpPr>
          <p:spPr>
            <a:xfrm>
              <a:off x="349341" y="1670755"/>
              <a:ext cx="862770" cy="1140071"/>
            </a:xfrm>
            <a:prstGeom prst="rect">
              <a:avLst/>
            </a:prstGeom>
            <a:no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A69C353-BFA4-4C99-86B1-A41993F640DD}"/>
                </a:ext>
              </a:extLst>
            </p:cNvPr>
            <p:cNvSpPr txBox="1"/>
            <p:nvPr/>
          </p:nvSpPr>
          <p:spPr>
            <a:xfrm>
              <a:off x="605794" y="2105028"/>
              <a:ext cx="3032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000" b="1" dirty="0">
                  <a:solidFill>
                    <a:srgbClr val="FFFF00"/>
                  </a:solidFill>
                </a:rPr>
                <a:t>?</a:t>
              </a:r>
            </a:p>
          </p:txBody>
        </p:sp>
      </p:grp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F088FA63-38A2-4F16-8256-DFF6079CEB94}"/>
              </a:ext>
            </a:extLst>
          </p:cNvPr>
          <p:cNvCxnSpPr/>
          <p:nvPr/>
        </p:nvCxnSpPr>
        <p:spPr>
          <a:xfrm>
            <a:off x="4245788" y="182674"/>
            <a:ext cx="36527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0A80204-AB7E-4882-B225-6C6EA4DCC65A}"/>
              </a:ext>
            </a:extLst>
          </p:cNvPr>
          <p:cNvCxnSpPr/>
          <p:nvPr/>
        </p:nvCxnSpPr>
        <p:spPr>
          <a:xfrm>
            <a:off x="1890619" y="413605"/>
            <a:ext cx="83750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Immagine 53" descr="Immagine che contiene parete, terra, vecchio&#10;&#10;Descrizione generata con affidabilità elevata">
            <a:extLst>
              <a:ext uri="{FF2B5EF4-FFF2-40B4-BE49-F238E27FC236}">
                <a16:creationId xmlns:a16="http://schemas.microsoft.com/office/drawing/2014/main" id="{A8C1C0EF-912A-44C3-9F14-CFB9C4E480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956" t="20789" r="4761"/>
          <a:stretch/>
        </p:blipFill>
        <p:spPr>
          <a:xfrm>
            <a:off x="4581864" y="2794614"/>
            <a:ext cx="3087707" cy="2527027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6" name="Picture 1">
            <a:extLst>
              <a:ext uri="{FF2B5EF4-FFF2-40B4-BE49-F238E27FC236}">
                <a16:creationId xmlns:a16="http://schemas.microsoft.com/office/drawing/2014/main" id="{1C86CBAF-B258-4CE4-89F3-528ECCD420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923" y="344365"/>
            <a:ext cx="1145279" cy="288585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4A264A7C-0781-471C-863D-3CC26D7E80B3}"/>
              </a:ext>
            </a:extLst>
          </p:cNvPr>
          <p:cNvSpPr txBox="1"/>
          <p:nvPr/>
        </p:nvSpPr>
        <p:spPr>
          <a:xfrm>
            <a:off x="0" y="4142509"/>
            <a:ext cx="2934269" cy="333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 dirty="0">
                <a:cs typeface="Arial"/>
              </a:rPr>
              <a:t>STUDY AREA – </a:t>
            </a:r>
            <a:r>
              <a:rPr lang="en-US" sz="1400" b="1" dirty="0" err="1">
                <a:cs typeface="Arial"/>
              </a:rPr>
              <a:t>Pangani</a:t>
            </a:r>
            <a:r>
              <a:rPr lang="en-US" sz="1400" b="1" dirty="0">
                <a:cs typeface="Arial"/>
              </a:rPr>
              <a:t> Bay, Tanzania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136B4D58-10E0-4B11-AE7E-17FD46B249D8}"/>
              </a:ext>
            </a:extLst>
          </p:cNvPr>
          <p:cNvGrpSpPr/>
          <p:nvPr/>
        </p:nvGrpSpPr>
        <p:grpSpPr>
          <a:xfrm>
            <a:off x="7797164" y="2985422"/>
            <a:ext cx="4325749" cy="1070290"/>
            <a:chOff x="8022070" y="3553722"/>
            <a:chExt cx="3270504" cy="809198"/>
          </a:xfrm>
        </p:grpSpPr>
        <p:pic>
          <p:nvPicPr>
            <p:cNvPr id="82" name="Picture 81" descr="Chart&#10;&#10;Description automatically generated">
              <a:extLst>
                <a:ext uri="{FF2B5EF4-FFF2-40B4-BE49-F238E27FC236}">
                  <a16:creationId xmlns:a16="http://schemas.microsoft.com/office/drawing/2014/main" id="{52085864-5E47-46B1-9386-4846784540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22070" y="3553722"/>
              <a:ext cx="3270504" cy="794834"/>
            </a:xfrm>
            <a:prstGeom prst="rect">
              <a:avLst/>
            </a:prstGeom>
          </p:spPr>
        </p:pic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D6874014-624B-4740-A437-CF1CD44585E2}"/>
                </a:ext>
              </a:extLst>
            </p:cNvPr>
            <p:cNvSpPr/>
            <p:nvPr/>
          </p:nvSpPr>
          <p:spPr>
            <a:xfrm>
              <a:off x="8289190" y="4317201"/>
              <a:ext cx="2718542" cy="457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86" name="Picture 85" descr="Diagram&#10;&#10;Description automatically generated">
            <a:extLst>
              <a:ext uri="{FF2B5EF4-FFF2-40B4-BE49-F238E27FC236}">
                <a16:creationId xmlns:a16="http://schemas.microsoft.com/office/drawing/2014/main" id="{365E3EE7-98C9-4A44-9164-0CFA2D649B9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1854" y="5665191"/>
            <a:ext cx="4519069" cy="1192809"/>
          </a:xfrm>
          <a:prstGeom prst="rect">
            <a:avLst/>
          </a:prstGeom>
        </p:spPr>
      </p:pic>
      <p:grpSp>
        <p:nvGrpSpPr>
          <p:cNvPr id="92" name="Group 91">
            <a:extLst>
              <a:ext uri="{FF2B5EF4-FFF2-40B4-BE49-F238E27FC236}">
                <a16:creationId xmlns:a16="http://schemas.microsoft.com/office/drawing/2014/main" id="{C352D549-6607-401D-A2F6-D74BB8C00075}"/>
              </a:ext>
            </a:extLst>
          </p:cNvPr>
          <p:cNvGrpSpPr/>
          <p:nvPr/>
        </p:nvGrpSpPr>
        <p:grpSpPr>
          <a:xfrm>
            <a:off x="4452098" y="660471"/>
            <a:ext cx="4399231" cy="1572109"/>
            <a:chOff x="5906578" y="1583349"/>
            <a:chExt cx="4282056" cy="1492196"/>
          </a:xfrm>
        </p:grpSpPr>
        <p:pic>
          <p:nvPicPr>
            <p:cNvPr id="88" name="Picture 87" descr="Diagram&#10;&#10;Description automatically generated">
              <a:extLst>
                <a:ext uri="{FF2B5EF4-FFF2-40B4-BE49-F238E27FC236}">
                  <a16:creationId xmlns:a16="http://schemas.microsoft.com/office/drawing/2014/main" id="{F53B8D2C-40A7-4954-B089-DFBE7F7BA5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58551" y="1584925"/>
              <a:ext cx="4230083" cy="1490620"/>
            </a:xfrm>
            <a:prstGeom prst="rect">
              <a:avLst/>
            </a:prstGeom>
          </p:spPr>
        </p:pic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686198C8-B380-4404-BDC3-ADE85851EDA6}"/>
                </a:ext>
              </a:extLst>
            </p:cNvPr>
            <p:cNvSpPr/>
            <p:nvPr/>
          </p:nvSpPr>
          <p:spPr>
            <a:xfrm>
              <a:off x="5906578" y="1583349"/>
              <a:ext cx="3220087" cy="4527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pic>
        <p:nvPicPr>
          <p:cNvPr id="94" name="Picture 93" descr="Diagram&#10;&#10;Description automatically generated">
            <a:extLst>
              <a:ext uri="{FF2B5EF4-FFF2-40B4-BE49-F238E27FC236}">
                <a16:creationId xmlns:a16="http://schemas.microsoft.com/office/drawing/2014/main" id="{9409E27A-203B-4EF8-AAD9-399EE102216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99125" y="641905"/>
            <a:ext cx="1731372" cy="2116057"/>
          </a:xfrm>
          <a:prstGeom prst="rect">
            <a:avLst/>
          </a:prstGeom>
        </p:spPr>
      </p:pic>
      <p:grpSp>
        <p:nvGrpSpPr>
          <p:cNvPr id="97" name="Group 96">
            <a:extLst>
              <a:ext uri="{FF2B5EF4-FFF2-40B4-BE49-F238E27FC236}">
                <a16:creationId xmlns:a16="http://schemas.microsoft.com/office/drawing/2014/main" id="{AEF7CB59-EA7D-4D19-8726-F8F0A520B679}"/>
              </a:ext>
            </a:extLst>
          </p:cNvPr>
          <p:cNvGrpSpPr/>
          <p:nvPr/>
        </p:nvGrpSpPr>
        <p:grpSpPr>
          <a:xfrm>
            <a:off x="10620931" y="850774"/>
            <a:ext cx="1574811" cy="1676018"/>
            <a:chOff x="10252911" y="3268578"/>
            <a:chExt cx="1495926" cy="1592063"/>
          </a:xfrm>
        </p:grpSpPr>
        <p:pic>
          <p:nvPicPr>
            <p:cNvPr id="96" name="Picture 95" descr="Diagram&#10;&#10;Description automatically generated">
              <a:extLst>
                <a:ext uri="{FF2B5EF4-FFF2-40B4-BE49-F238E27FC236}">
                  <a16:creationId xmlns:a16="http://schemas.microsoft.com/office/drawing/2014/main" id="{C10A9C33-7255-46AF-B833-1ED15E3AA8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252911" y="3268578"/>
              <a:ext cx="1486940" cy="1592063"/>
            </a:xfrm>
            <a:prstGeom prst="rect">
              <a:avLst/>
            </a:prstGeom>
          </p:spPr>
        </p:pic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B1E998BF-9D30-4972-986C-15F36D3F5286}"/>
                </a:ext>
              </a:extLst>
            </p:cNvPr>
            <p:cNvSpPr/>
            <p:nvPr/>
          </p:nvSpPr>
          <p:spPr>
            <a:xfrm>
              <a:off x="11663452" y="3268578"/>
              <a:ext cx="85385" cy="3368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99" name="Picture 98" descr="Diagram&#10;&#10;Description automatically generated">
            <a:extLst>
              <a:ext uri="{FF2B5EF4-FFF2-40B4-BE49-F238E27FC236}">
                <a16:creationId xmlns:a16="http://schemas.microsoft.com/office/drawing/2014/main" id="{EA6CC13A-742D-49D5-905C-AF5E9BA7909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45682" y="2296683"/>
            <a:ext cx="835007" cy="471550"/>
          </a:xfrm>
          <a:prstGeom prst="rect">
            <a:avLst/>
          </a:prstGeom>
        </p:spPr>
      </p:pic>
      <p:pic>
        <p:nvPicPr>
          <p:cNvPr id="101" name="Picture 100" descr="Diagram&#10;&#10;Description automatically generated">
            <a:extLst>
              <a:ext uri="{FF2B5EF4-FFF2-40B4-BE49-F238E27FC236}">
                <a16:creationId xmlns:a16="http://schemas.microsoft.com/office/drawing/2014/main" id="{6C55BC53-852F-4561-B1F9-338952E8EBF3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7" y="2204321"/>
            <a:ext cx="1385647" cy="556247"/>
          </a:xfrm>
          <a:prstGeom prst="rect">
            <a:avLst/>
          </a:prstGeom>
        </p:spPr>
      </p:pic>
      <p:pic>
        <p:nvPicPr>
          <p:cNvPr id="102" name="Picture 101" descr="Diagram&#10;&#10;Description automatically generated">
            <a:extLst>
              <a:ext uri="{FF2B5EF4-FFF2-40B4-BE49-F238E27FC236}">
                <a16:creationId xmlns:a16="http://schemas.microsoft.com/office/drawing/2014/main" id="{90E41D53-95A6-431F-AB28-2EB2EA9DDFE7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60559" y="2303185"/>
            <a:ext cx="835006" cy="445511"/>
          </a:xfrm>
          <a:prstGeom prst="rect">
            <a:avLst/>
          </a:prstGeom>
        </p:spPr>
      </p:pic>
      <p:pic>
        <p:nvPicPr>
          <p:cNvPr id="103" name="Picture 102" descr="Diagram&#10;&#10;Description automatically generated">
            <a:extLst>
              <a:ext uri="{FF2B5EF4-FFF2-40B4-BE49-F238E27FC236}">
                <a16:creationId xmlns:a16="http://schemas.microsoft.com/office/drawing/2014/main" id="{489F4458-8C0F-4FA9-A662-C45AA982566F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60962" y="5639236"/>
            <a:ext cx="2665192" cy="1178759"/>
          </a:xfrm>
          <a:prstGeom prst="rect">
            <a:avLst/>
          </a:prstGeom>
        </p:spPr>
      </p:pic>
      <p:sp>
        <p:nvSpPr>
          <p:cNvPr id="106" name="Rectangle 105">
            <a:extLst>
              <a:ext uri="{FF2B5EF4-FFF2-40B4-BE49-F238E27FC236}">
                <a16:creationId xmlns:a16="http://schemas.microsoft.com/office/drawing/2014/main" id="{923079D4-6230-49FB-8786-415F8237497B}"/>
              </a:ext>
            </a:extLst>
          </p:cNvPr>
          <p:cNvSpPr/>
          <p:nvPr/>
        </p:nvSpPr>
        <p:spPr>
          <a:xfrm>
            <a:off x="0" y="0"/>
            <a:ext cx="12192000" cy="65056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E5CDF5CD-1E5F-4695-8FF6-483001780010}"/>
              </a:ext>
            </a:extLst>
          </p:cNvPr>
          <p:cNvSpPr txBox="1"/>
          <p:nvPr/>
        </p:nvSpPr>
        <p:spPr>
          <a:xfrm>
            <a:off x="4442346" y="660762"/>
            <a:ext cx="24597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b="1" dirty="0"/>
              <a:t>FIELD INVESTIGATION RESULTS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19E9604E-6402-41E9-B6C0-CCABBC7B0375}"/>
              </a:ext>
            </a:extLst>
          </p:cNvPr>
          <p:cNvCxnSpPr>
            <a:cxnSpLocks/>
          </p:cNvCxnSpPr>
          <p:nvPr/>
        </p:nvCxnSpPr>
        <p:spPr>
          <a:xfrm>
            <a:off x="4494490" y="674439"/>
            <a:ext cx="0" cy="61835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87FC1918-AAE4-4CED-A953-204DCF550745}"/>
              </a:ext>
            </a:extLst>
          </p:cNvPr>
          <p:cNvCxnSpPr>
            <a:cxnSpLocks/>
          </p:cNvCxnSpPr>
          <p:nvPr/>
        </p:nvCxnSpPr>
        <p:spPr>
          <a:xfrm>
            <a:off x="4494490" y="5425352"/>
            <a:ext cx="76531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BA2FAF07-C794-4246-93E9-884D0D362EF5}"/>
              </a:ext>
            </a:extLst>
          </p:cNvPr>
          <p:cNvSpPr txBox="1"/>
          <p:nvPr/>
        </p:nvSpPr>
        <p:spPr>
          <a:xfrm>
            <a:off x="5938503" y="5402553"/>
            <a:ext cx="6187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b="1" dirty="0"/>
              <a:t>TSUNAMI MODELLING                                                       INFLUENCE OF LOCAL TIDES</a:t>
            </a:r>
          </a:p>
        </p:txBody>
      </p: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AB23ED22-7596-4FAB-98C3-F4E01570ADCC}"/>
              </a:ext>
            </a:extLst>
          </p:cNvPr>
          <p:cNvCxnSpPr>
            <a:cxnSpLocks/>
          </p:cNvCxnSpPr>
          <p:nvPr/>
        </p:nvCxnSpPr>
        <p:spPr>
          <a:xfrm>
            <a:off x="7743875" y="2786145"/>
            <a:ext cx="0" cy="13563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5CB5B43F-E8B8-4217-A332-B51ACD0C780C}"/>
              </a:ext>
            </a:extLst>
          </p:cNvPr>
          <p:cNvSpPr txBox="1"/>
          <p:nvPr/>
        </p:nvSpPr>
        <p:spPr>
          <a:xfrm>
            <a:off x="7743874" y="4131710"/>
            <a:ext cx="4440092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2000" indent="-457200"/>
            <a:r>
              <a:rPr lang="en-GB" sz="1300" b="1" dirty="0">
                <a:solidFill>
                  <a:srgbClr val="FF0000"/>
                </a:solidFill>
              </a:rPr>
              <a:t>- A large rupture of the Sumatra-Andaman plate boundary is the most likely source for the </a:t>
            </a:r>
            <a:r>
              <a:rPr lang="en-GB" sz="1300" b="1" dirty="0" err="1">
                <a:solidFill>
                  <a:srgbClr val="FF0000"/>
                </a:solidFill>
              </a:rPr>
              <a:t>Pangani</a:t>
            </a:r>
            <a:r>
              <a:rPr lang="en-GB" sz="1300" b="1" dirty="0">
                <a:solidFill>
                  <a:srgbClr val="FF0000"/>
                </a:solidFill>
              </a:rPr>
              <a:t> tsunami.</a:t>
            </a:r>
          </a:p>
          <a:p>
            <a:pPr marL="72000" indent="-457200"/>
            <a:r>
              <a:rPr lang="en-GB" sz="1300" b="1" dirty="0">
                <a:solidFill>
                  <a:srgbClr val="FF0000"/>
                </a:solidFill>
              </a:rPr>
              <a:t>- Local factors (tide, coastline morphology) amplified the  tsunami wave.</a:t>
            </a:r>
          </a:p>
          <a:p>
            <a:pPr marL="72000" indent="-457200"/>
            <a:r>
              <a:rPr lang="en-GB" sz="1300" b="1" dirty="0">
                <a:solidFill>
                  <a:srgbClr val="FF0000"/>
                </a:solidFill>
              </a:rPr>
              <a:t>- Future field studies are needed to fully evaluate the tsunami risk in East Africa, and the potential sources.</a:t>
            </a:r>
            <a:endParaRPr lang="en-CA" sz="1300" b="1" dirty="0">
              <a:solidFill>
                <a:srgbClr val="FF0000"/>
              </a:solidFill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3BDE15E3-5119-4356-A15C-7D4BB40F29F8}"/>
              </a:ext>
            </a:extLst>
          </p:cNvPr>
          <p:cNvSpPr txBox="1"/>
          <p:nvPr/>
        </p:nvSpPr>
        <p:spPr>
          <a:xfrm>
            <a:off x="7686577" y="2741133"/>
            <a:ext cx="4283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1,000-yr-OLD TSUNAMIS IN THE INDIAN OCEAN</a:t>
            </a:r>
            <a:endParaRPr lang="en-CA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05799A7D-BCC0-43E2-A489-53DFE3E4C7A7}"/>
              </a:ext>
            </a:extLst>
          </p:cNvPr>
          <p:cNvCxnSpPr>
            <a:cxnSpLocks/>
          </p:cNvCxnSpPr>
          <p:nvPr/>
        </p:nvCxnSpPr>
        <p:spPr>
          <a:xfrm>
            <a:off x="7743876" y="2786815"/>
            <a:ext cx="44037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BB1B5BD8-BF1E-4737-AE17-FB0C421C21D5}"/>
              </a:ext>
            </a:extLst>
          </p:cNvPr>
          <p:cNvCxnSpPr>
            <a:cxnSpLocks/>
          </p:cNvCxnSpPr>
          <p:nvPr/>
        </p:nvCxnSpPr>
        <p:spPr>
          <a:xfrm>
            <a:off x="7743875" y="4142509"/>
            <a:ext cx="44037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grass, outdoor, sky, nature&#10;&#10;Description automatically generated">
            <a:extLst>
              <a:ext uri="{FF2B5EF4-FFF2-40B4-BE49-F238E27FC236}">
                <a16:creationId xmlns:a16="http://schemas.microsoft.com/office/drawing/2014/main" id="{450D87F8-7B7B-41AF-A8EE-7E62C38219C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6" y="4430284"/>
            <a:ext cx="4409792" cy="23882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A9E3F2-576F-4823-A640-02BBA4ABB9D2}"/>
              </a:ext>
            </a:extLst>
          </p:cNvPr>
          <p:cNvSpPr txBox="1"/>
          <p:nvPr/>
        </p:nvSpPr>
        <p:spPr>
          <a:xfrm>
            <a:off x="4505492" y="1889157"/>
            <a:ext cx="4376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/>
              <a:t>S                                                                                                                  </a:t>
            </a:r>
            <a:r>
              <a:rPr lang="en-CA" sz="1200" dirty="0" err="1"/>
              <a:t>S</a:t>
            </a:r>
            <a:r>
              <a:rPr lang="en-CA" sz="1200" dirty="0"/>
              <a:t>’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1B105C-CD04-45A5-9BCE-656F36D62C51}"/>
              </a:ext>
            </a:extLst>
          </p:cNvPr>
          <p:cNvSpPr/>
          <p:nvPr/>
        </p:nvSpPr>
        <p:spPr>
          <a:xfrm>
            <a:off x="6270158" y="1136272"/>
            <a:ext cx="678459" cy="190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FB87ED-B87F-41BA-B5FB-D0FBB85D5A77}"/>
              </a:ext>
            </a:extLst>
          </p:cNvPr>
          <p:cNvSpPr txBox="1"/>
          <p:nvPr/>
        </p:nvSpPr>
        <p:spPr>
          <a:xfrm>
            <a:off x="4500484" y="5116817"/>
            <a:ext cx="14638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00" dirty="0">
                <a:solidFill>
                  <a:schemeClr val="bg1"/>
                </a:solidFill>
              </a:rPr>
              <a:t>Photo by Elinaza Mjema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94851E0-BB2C-40C8-81F9-D608BCA4132B}"/>
              </a:ext>
            </a:extLst>
          </p:cNvPr>
          <p:cNvSpPr/>
          <p:nvPr/>
        </p:nvSpPr>
        <p:spPr>
          <a:xfrm>
            <a:off x="3340141" y="3052583"/>
            <a:ext cx="1077077" cy="100030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73" name="Picture 72" descr="Map&#10;&#10;Description automatically generated">
            <a:extLst>
              <a:ext uri="{FF2B5EF4-FFF2-40B4-BE49-F238E27FC236}">
                <a16:creationId xmlns:a16="http://schemas.microsoft.com/office/drawing/2014/main" id="{7CCB7D0D-65E7-495B-81F5-1AE39941E80D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4233" y="3095197"/>
            <a:ext cx="991743" cy="9153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48294E08-5973-4B39-AD1A-BF25105961CC}"/>
              </a:ext>
            </a:extLst>
          </p:cNvPr>
          <p:cNvSpPr/>
          <p:nvPr/>
        </p:nvSpPr>
        <p:spPr>
          <a:xfrm>
            <a:off x="7385971" y="1096705"/>
            <a:ext cx="154975" cy="190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FA2A2C5-F8CF-476B-BB05-CE353858C8AD}"/>
              </a:ext>
            </a:extLst>
          </p:cNvPr>
          <p:cNvSpPr txBox="1"/>
          <p:nvPr/>
        </p:nvSpPr>
        <p:spPr>
          <a:xfrm>
            <a:off x="7372415" y="1117922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B8665C6-385A-48C3-8BE3-450B5F36C4BD}"/>
              </a:ext>
            </a:extLst>
          </p:cNvPr>
          <p:cNvSpPr/>
          <p:nvPr/>
        </p:nvSpPr>
        <p:spPr>
          <a:xfrm>
            <a:off x="10869662" y="748889"/>
            <a:ext cx="154975" cy="190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3257088-AA42-4496-AB8F-AAE0A0A1A796}"/>
              </a:ext>
            </a:extLst>
          </p:cNvPr>
          <p:cNvSpPr txBox="1"/>
          <p:nvPr/>
        </p:nvSpPr>
        <p:spPr>
          <a:xfrm>
            <a:off x="10804789" y="762912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97F58AD-9F64-4255-AB7C-E0C4D503A444}"/>
              </a:ext>
            </a:extLst>
          </p:cNvPr>
          <p:cNvSpPr/>
          <p:nvPr/>
        </p:nvSpPr>
        <p:spPr>
          <a:xfrm>
            <a:off x="9181701" y="738914"/>
            <a:ext cx="154975" cy="190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C111A31-2D80-481F-80F6-F5DF1BE459E5}"/>
              </a:ext>
            </a:extLst>
          </p:cNvPr>
          <p:cNvSpPr txBox="1"/>
          <p:nvPr/>
        </p:nvSpPr>
        <p:spPr>
          <a:xfrm>
            <a:off x="9151780" y="743842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235E30A-2C2A-4329-88BB-EC587EF9D14A}"/>
              </a:ext>
            </a:extLst>
          </p:cNvPr>
          <p:cNvSpPr/>
          <p:nvPr/>
        </p:nvSpPr>
        <p:spPr>
          <a:xfrm>
            <a:off x="4860244" y="1123505"/>
            <a:ext cx="154975" cy="190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25C4EAD-73D3-4377-A673-883E588C409A}"/>
              </a:ext>
            </a:extLst>
          </p:cNvPr>
          <p:cNvSpPr txBox="1"/>
          <p:nvPr/>
        </p:nvSpPr>
        <p:spPr>
          <a:xfrm>
            <a:off x="4782448" y="1114070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D7177A83-152E-41BE-8513-1ABBAA4DA4F1}"/>
              </a:ext>
            </a:extLst>
          </p:cNvPr>
          <p:cNvCxnSpPr>
            <a:cxnSpLocks/>
          </p:cNvCxnSpPr>
          <p:nvPr/>
        </p:nvCxnSpPr>
        <p:spPr>
          <a:xfrm>
            <a:off x="12147190" y="2786145"/>
            <a:ext cx="0" cy="13563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0" name="Immagine 60" descr="Immagine che contiene testo, mappa&#10;&#10;Descrizione generata con affidabilità molto elevata">
            <a:extLst>
              <a:ext uri="{FF2B5EF4-FFF2-40B4-BE49-F238E27FC236}">
                <a16:creationId xmlns:a16="http://schemas.microsoft.com/office/drawing/2014/main" id="{1F99B4F0-B83F-4A5C-933F-62CC02302B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293" t="86539" r="50451" b="7743"/>
          <a:stretch/>
        </p:blipFill>
        <p:spPr>
          <a:xfrm>
            <a:off x="1540776" y="3740150"/>
            <a:ext cx="581078" cy="137125"/>
          </a:xfrm>
          <a:prstGeom prst="rect">
            <a:avLst/>
          </a:prstGeom>
          <a:ln>
            <a:noFill/>
          </a:ln>
          <a:effectLst/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FC29047-A259-49BC-9D0B-5506AA7CD5A7}"/>
              </a:ext>
            </a:extLst>
          </p:cNvPr>
          <p:cNvSpPr/>
          <p:nvPr/>
        </p:nvSpPr>
        <p:spPr>
          <a:xfrm>
            <a:off x="1831354" y="3337049"/>
            <a:ext cx="522332" cy="549151"/>
          </a:xfrm>
          <a:custGeom>
            <a:avLst/>
            <a:gdLst>
              <a:gd name="connsiteX0" fmla="*/ 0 w 522332"/>
              <a:gd name="connsiteY0" fmla="*/ 34482 h 549151"/>
              <a:gd name="connsiteX1" fmla="*/ 6386 w 522332"/>
              <a:gd name="connsiteY1" fmla="*/ 210721 h 549151"/>
              <a:gd name="connsiteX2" fmla="*/ 28096 w 522332"/>
              <a:gd name="connsiteY2" fmla="*/ 393345 h 549151"/>
              <a:gd name="connsiteX3" fmla="*/ 208167 w 522332"/>
              <a:gd name="connsiteY3" fmla="*/ 388237 h 549151"/>
              <a:gd name="connsiteX4" fmla="*/ 298840 w 522332"/>
              <a:gd name="connsiteY4" fmla="*/ 427827 h 549151"/>
              <a:gd name="connsiteX5" fmla="*/ 289901 w 522332"/>
              <a:gd name="connsiteY5" fmla="*/ 549151 h 549151"/>
              <a:gd name="connsiteX6" fmla="*/ 329491 w 522332"/>
              <a:gd name="connsiteY6" fmla="*/ 535103 h 549151"/>
              <a:gd name="connsiteX7" fmla="*/ 397177 w 522332"/>
              <a:gd name="connsiteY7" fmla="*/ 514669 h 549151"/>
              <a:gd name="connsiteX8" fmla="*/ 522332 w 522332"/>
              <a:gd name="connsiteY8" fmla="*/ 332045 h 549151"/>
              <a:gd name="connsiteX9" fmla="*/ 174962 w 522332"/>
              <a:gd name="connsiteY9" fmla="*/ 166023 h 549151"/>
              <a:gd name="connsiteX10" fmla="*/ 180071 w 522332"/>
              <a:gd name="connsiteY10" fmla="*/ 154529 h 549151"/>
              <a:gd name="connsiteX11" fmla="*/ 63855 w 522332"/>
              <a:gd name="connsiteY11" fmla="*/ 0 h 549151"/>
              <a:gd name="connsiteX0" fmla="*/ 0 w 522332"/>
              <a:gd name="connsiteY0" fmla="*/ 34482 h 549151"/>
              <a:gd name="connsiteX1" fmla="*/ 6386 w 522332"/>
              <a:gd name="connsiteY1" fmla="*/ 210721 h 549151"/>
              <a:gd name="connsiteX2" fmla="*/ 28096 w 522332"/>
              <a:gd name="connsiteY2" fmla="*/ 393345 h 549151"/>
              <a:gd name="connsiteX3" fmla="*/ 208167 w 522332"/>
              <a:gd name="connsiteY3" fmla="*/ 388237 h 549151"/>
              <a:gd name="connsiteX4" fmla="*/ 298840 w 522332"/>
              <a:gd name="connsiteY4" fmla="*/ 427827 h 549151"/>
              <a:gd name="connsiteX5" fmla="*/ 289901 w 522332"/>
              <a:gd name="connsiteY5" fmla="*/ 549151 h 549151"/>
              <a:gd name="connsiteX6" fmla="*/ 329491 w 522332"/>
              <a:gd name="connsiteY6" fmla="*/ 535103 h 549151"/>
              <a:gd name="connsiteX7" fmla="*/ 403448 w 522332"/>
              <a:gd name="connsiteY7" fmla="*/ 532230 h 549151"/>
              <a:gd name="connsiteX8" fmla="*/ 522332 w 522332"/>
              <a:gd name="connsiteY8" fmla="*/ 332045 h 549151"/>
              <a:gd name="connsiteX9" fmla="*/ 174962 w 522332"/>
              <a:gd name="connsiteY9" fmla="*/ 166023 h 549151"/>
              <a:gd name="connsiteX10" fmla="*/ 180071 w 522332"/>
              <a:gd name="connsiteY10" fmla="*/ 154529 h 549151"/>
              <a:gd name="connsiteX11" fmla="*/ 63855 w 522332"/>
              <a:gd name="connsiteY11" fmla="*/ 0 h 549151"/>
              <a:gd name="connsiteX0" fmla="*/ 0 w 522332"/>
              <a:gd name="connsiteY0" fmla="*/ 34482 h 549151"/>
              <a:gd name="connsiteX1" fmla="*/ 6386 w 522332"/>
              <a:gd name="connsiteY1" fmla="*/ 210721 h 549151"/>
              <a:gd name="connsiteX2" fmla="*/ 28096 w 522332"/>
              <a:gd name="connsiteY2" fmla="*/ 393345 h 549151"/>
              <a:gd name="connsiteX3" fmla="*/ 208167 w 522332"/>
              <a:gd name="connsiteY3" fmla="*/ 388237 h 549151"/>
              <a:gd name="connsiteX4" fmla="*/ 286297 w 522332"/>
              <a:gd name="connsiteY4" fmla="*/ 427827 h 549151"/>
              <a:gd name="connsiteX5" fmla="*/ 289901 w 522332"/>
              <a:gd name="connsiteY5" fmla="*/ 549151 h 549151"/>
              <a:gd name="connsiteX6" fmla="*/ 329491 w 522332"/>
              <a:gd name="connsiteY6" fmla="*/ 535103 h 549151"/>
              <a:gd name="connsiteX7" fmla="*/ 403448 w 522332"/>
              <a:gd name="connsiteY7" fmla="*/ 532230 h 549151"/>
              <a:gd name="connsiteX8" fmla="*/ 522332 w 522332"/>
              <a:gd name="connsiteY8" fmla="*/ 332045 h 549151"/>
              <a:gd name="connsiteX9" fmla="*/ 174962 w 522332"/>
              <a:gd name="connsiteY9" fmla="*/ 166023 h 549151"/>
              <a:gd name="connsiteX10" fmla="*/ 180071 w 522332"/>
              <a:gd name="connsiteY10" fmla="*/ 154529 h 549151"/>
              <a:gd name="connsiteX11" fmla="*/ 63855 w 522332"/>
              <a:gd name="connsiteY11" fmla="*/ 0 h 549151"/>
              <a:gd name="connsiteX0" fmla="*/ 0 w 522332"/>
              <a:gd name="connsiteY0" fmla="*/ 34482 h 549151"/>
              <a:gd name="connsiteX1" fmla="*/ 6386 w 522332"/>
              <a:gd name="connsiteY1" fmla="*/ 210721 h 549151"/>
              <a:gd name="connsiteX2" fmla="*/ 28096 w 522332"/>
              <a:gd name="connsiteY2" fmla="*/ 393345 h 549151"/>
              <a:gd name="connsiteX3" fmla="*/ 208167 w 522332"/>
              <a:gd name="connsiteY3" fmla="*/ 388237 h 549151"/>
              <a:gd name="connsiteX4" fmla="*/ 286297 w 522332"/>
              <a:gd name="connsiteY4" fmla="*/ 427827 h 549151"/>
              <a:gd name="connsiteX5" fmla="*/ 289901 w 522332"/>
              <a:gd name="connsiteY5" fmla="*/ 549151 h 549151"/>
              <a:gd name="connsiteX6" fmla="*/ 329491 w 522332"/>
              <a:gd name="connsiteY6" fmla="*/ 535103 h 549151"/>
              <a:gd name="connsiteX7" fmla="*/ 402193 w 522332"/>
              <a:gd name="connsiteY7" fmla="*/ 493346 h 549151"/>
              <a:gd name="connsiteX8" fmla="*/ 522332 w 522332"/>
              <a:gd name="connsiteY8" fmla="*/ 332045 h 549151"/>
              <a:gd name="connsiteX9" fmla="*/ 174962 w 522332"/>
              <a:gd name="connsiteY9" fmla="*/ 166023 h 549151"/>
              <a:gd name="connsiteX10" fmla="*/ 180071 w 522332"/>
              <a:gd name="connsiteY10" fmla="*/ 154529 h 549151"/>
              <a:gd name="connsiteX11" fmla="*/ 63855 w 522332"/>
              <a:gd name="connsiteY11" fmla="*/ 0 h 549151"/>
              <a:gd name="connsiteX0" fmla="*/ 0 w 522332"/>
              <a:gd name="connsiteY0" fmla="*/ 34482 h 549151"/>
              <a:gd name="connsiteX1" fmla="*/ 6386 w 522332"/>
              <a:gd name="connsiteY1" fmla="*/ 210721 h 549151"/>
              <a:gd name="connsiteX2" fmla="*/ 28096 w 522332"/>
              <a:gd name="connsiteY2" fmla="*/ 393345 h 549151"/>
              <a:gd name="connsiteX3" fmla="*/ 208167 w 522332"/>
              <a:gd name="connsiteY3" fmla="*/ 388237 h 549151"/>
              <a:gd name="connsiteX4" fmla="*/ 286297 w 522332"/>
              <a:gd name="connsiteY4" fmla="*/ 427827 h 549151"/>
              <a:gd name="connsiteX5" fmla="*/ 289901 w 522332"/>
              <a:gd name="connsiteY5" fmla="*/ 549151 h 549151"/>
              <a:gd name="connsiteX6" fmla="*/ 329491 w 522332"/>
              <a:gd name="connsiteY6" fmla="*/ 535103 h 549151"/>
              <a:gd name="connsiteX7" fmla="*/ 373344 w 522332"/>
              <a:gd name="connsiteY7" fmla="*/ 534739 h 549151"/>
              <a:gd name="connsiteX8" fmla="*/ 522332 w 522332"/>
              <a:gd name="connsiteY8" fmla="*/ 332045 h 549151"/>
              <a:gd name="connsiteX9" fmla="*/ 174962 w 522332"/>
              <a:gd name="connsiteY9" fmla="*/ 166023 h 549151"/>
              <a:gd name="connsiteX10" fmla="*/ 180071 w 522332"/>
              <a:gd name="connsiteY10" fmla="*/ 154529 h 549151"/>
              <a:gd name="connsiteX11" fmla="*/ 63855 w 522332"/>
              <a:gd name="connsiteY11" fmla="*/ 0 h 54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2332" h="549151">
                <a:moveTo>
                  <a:pt x="0" y="34482"/>
                </a:moveTo>
                <a:lnTo>
                  <a:pt x="6386" y="210721"/>
                </a:lnTo>
                <a:lnTo>
                  <a:pt x="28096" y="393345"/>
                </a:lnTo>
                <a:lnTo>
                  <a:pt x="208167" y="388237"/>
                </a:lnTo>
                <a:lnTo>
                  <a:pt x="286297" y="427827"/>
                </a:lnTo>
                <a:lnTo>
                  <a:pt x="289901" y="549151"/>
                </a:lnTo>
                <a:lnTo>
                  <a:pt x="329491" y="535103"/>
                </a:lnTo>
                <a:lnTo>
                  <a:pt x="373344" y="534739"/>
                </a:lnTo>
                <a:lnTo>
                  <a:pt x="522332" y="332045"/>
                </a:lnTo>
                <a:lnTo>
                  <a:pt x="174962" y="166023"/>
                </a:lnTo>
                <a:lnTo>
                  <a:pt x="180071" y="154529"/>
                </a:lnTo>
                <a:lnTo>
                  <a:pt x="63855" y="0"/>
                </a:lnTo>
              </a:path>
            </a:pathLst>
          </a:custGeom>
          <a:solidFill>
            <a:srgbClr val="B17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1" name="Rettangolo 61">
            <a:extLst>
              <a:ext uri="{FF2B5EF4-FFF2-40B4-BE49-F238E27FC236}">
                <a16:creationId xmlns:a16="http://schemas.microsoft.com/office/drawing/2014/main" id="{6B79CB0C-0E8B-49EE-B0D9-6BCC98548904}"/>
              </a:ext>
            </a:extLst>
          </p:cNvPr>
          <p:cNvSpPr/>
          <p:nvPr/>
        </p:nvSpPr>
        <p:spPr>
          <a:xfrm rot="18900000">
            <a:off x="2232686" y="3744876"/>
            <a:ext cx="89220" cy="8190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FDBFDC6-3DEC-47B8-96B5-5E56260A2ACC}"/>
              </a:ext>
            </a:extLst>
          </p:cNvPr>
          <p:cNvSpPr txBox="1"/>
          <p:nvPr/>
        </p:nvSpPr>
        <p:spPr>
          <a:xfrm>
            <a:off x="2276687" y="3645861"/>
            <a:ext cx="11326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/>
              <a:t>Tsunami records</a:t>
            </a:r>
            <a:endParaRPr lang="en-CA" sz="1100" dirty="0"/>
          </a:p>
        </p:txBody>
      </p:sp>
      <p:pic>
        <p:nvPicPr>
          <p:cNvPr id="125" name="Immagine 60" descr="Immagine che contiene testo, mappa&#10;&#10;Descrizione generata con affidabilità molto elevata">
            <a:extLst>
              <a:ext uri="{FF2B5EF4-FFF2-40B4-BE49-F238E27FC236}">
                <a16:creationId xmlns:a16="http://schemas.microsoft.com/office/drawing/2014/main" id="{A8A56F38-878A-4D21-9DCF-1733AF0784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681" t="73060" r="55636" b="14218"/>
          <a:stretch/>
        </p:blipFill>
        <p:spPr>
          <a:xfrm>
            <a:off x="1728581" y="3435073"/>
            <a:ext cx="161454" cy="30507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D94D36-EFAD-4C64-B453-F3C81EEDAD49}"/>
              </a:ext>
            </a:extLst>
          </p:cNvPr>
          <p:cNvSpPr txBox="1"/>
          <p:nvPr/>
        </p:nvSpPr>
        <p:spPr>
          <a:xfrm>
            <a:off x="10317495" y="421788"/>
            <a:ext cx="191751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i="1" dirty="0">
                <a:solidFill>
                  <a:schemeClr val="accent1"/>
                </a:solidFill>
              </a:rPr>
              <a:t>contact: vittorio.maselli@dal.ca</a:t>
            </a:r>
            <a:endParaRPr lang="en-CA" sz="1050" i="1" dirty="0">
              <a:solidFill>
                <a:schemeClr val="accent1"/>
              </a:solidFill>
            </a:endParaRPr>
          </a:p>
        </p:txBody>
      </p:sp>
      <p:pic>
        <p:nvPicPr>
          <p:cNvPr id="80" name="Picture 7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82F5DDA-3BD7-4720-9729-05A95B4A8005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453" y="13172"/>
            <a:ext cx="1160749" cy="30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30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1473</TotalTime>
  <Words>179</Words>
  <Application>Microsoft Office PowerPoint</Application>
  <PresentationFormat>Widescreen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Vittorio Maselli</dc:creator>
  <cp:lastModifiedBy>Vittorio Maselli</cp:lastModifiedBy>
  <cp:revision>28</cp:revision>
  <dcterms:created xsi:type="dcterms:W3CDTF">2021-04-21T14:25:26Z</dcterms:created>
  <dcterms:modified xsi:type="dcterms:W3CDTF">2021-04-22T19:50:21Z</dcterms:modified>
</cp:coreProperties>
</file>