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634-A9F1-4EA8-8E2B-90EC50C4D494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FE95-B9B4-4E46-81E3-105E4CC33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66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634-A9F1-4EA8-8E2B-90EC50C4D494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FE95-B9B4-4E46-81E3-105E4CC33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8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634-A9F1-4EA8-8E2B-90EC50C4D494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FE95-B9B4-4E46-81E3-105E4CC33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8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634-A9F1-4EA8-8E2B-90EC50C4D494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FE95-B9B4-4E46-81E3-105E4CC33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1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634-A9F1-4EA8-8E2B-90EC50C4D494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FE95-B9B4-4E46-81E3-105E4CC33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1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634-A9F1-4EA8-8E2B-90EC50C4D494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FE95-B9B4-4E46-81E3-105E4CC33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0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634-A9F1-4EA8-8E2B-90EC50C4D494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FE95-B9B4-4E46-81E3-105E4CC33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8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634-A9F1-4EA8-8E2B-90EC50C4D494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FE95-B9B4-4E46-81E3-105E4CC33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23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634-A9F1-4EA8-8E2B-90EC50C4D494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FE95-B9B4-4E46-81E3-105E4CC33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79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634-A9F1-4EA8-8E2B-90EC50C4D494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FE95-B9B4-4E46-81E3-105E4CC33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5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D634-A9F1-4EA8-8E2B-90EC50C4D494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9FE95-B9B4-4E46-81E3-105E4CC33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4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CD634-A9F1-4EA8-8E2B-90EC50C4D494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E95-B9B4-4E46-81E3-105E4CC33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90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ohnbruunphysics@gmail.com" TargetMode="External"/><Relationship Id="rId3" Type="http://schemas.openxmlformats.org/officeDocument/2006/relationships/hyperlink" Target="https://meetingorganizer.copernicus.org/EGU21/session/40336" TargetMode="External"/><Relationship Id="rId7" Type="http://schemas.openxmlformats.org/officeDocument/2006/relationships/hyperlink" Target="mailto:j.bruun@exeter.ac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eta.iop.org/get-involved/special-interest-groups/women-physics-group" TargetMode="External"/><Relationship Id="rId5" Type="http://schemas.openxmlformats.org/officeDocument/2006/relationships/hyperlink" Target="https://beta.iop.org/get-involved/special-interest-groups/physics-communicators-group#gref" TargetMode="External"/><Relationship Id="rId4" Type="http://schemas.openxmlformats.org/officeDocument/2006/relationships/hyperlink" Target="http://emps.exeter.ac.uk/mathematics/staff/jb103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hyperlink" Target="https://www.pngkey.com/detail/u2a9o0i1e6e6a9y3_3d-earth-render-01-globe-earth-planet-pn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exeter.ac.uk/models2decisions/" TargetMode="External"/><Relationship Id="rId2" Type="http://schemas.openxmlformats.org/officeDocument/2006/relationships/hyperlink" Target="http://emps.exeter.ac.uk/mathematics/staff/jb103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2015 CAMS 055 Corporate PowerPoint widescreen3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2856" y="2447993"/>
            <a:ext cx="8738780" cy="168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325" b="1" dirty="0" smtClean="0">
                <a:solidFill>
                  <a:schemeClr val="bg1"/>
                </a:solidFill>
                <a:latin typeface="Arial" charset="0"/>
                <a:hlinkClick r:id="rId3"/>
              </a:rPr>
              <a:t>EGU21-3465</a:t>
            </a:r>
            <a:endParaRPr lang="en-GB" sz="2325" b="1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Mechanisms </a:t>
            </a:r>
            <a:r>
              <a:rPr lang="en-GB" sz="3200" b="1" dirty="0">
                <a:solidFill>
                  <a:schemeClr val="bg1"/>
                </a:solidFill>
              </a:rPr>
              <a:t>and effects of dry and wet Sahel </a:t>
            </a:r>
            <a:r>
              <a:rPr lang="en-GB" sz="3200" b="1" dirty="0" smtClean="0">
                <a:solidFill>
                  <a:schemeClr val="bg1"/>
                </a:solidFill>
              </a:rPr>
              <a:t>epochs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4113" y="4182318"/>
            <a:ext cx="8403413" cy="293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John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T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Bruun,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Katy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Sheen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and Mat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Collins</a:t>
            </a:r>
            <a:endParaRPr lang="en-US" altLang="en-US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en-US" sz="135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1350" dirty="0" err="1">
                <a:solidFill>
                  <a:schemeClr val="bg1"/>
                </a:solidFill>
                <a:hlinkClick r:id="rId4"/>
              </a:rPr>
              <a:t>Dr</a:t>
            </a:r>
            <a:r>
              <a:rPr lang="en-US" sz="1350" dirty="0">
                <a:solidFill>
                  <a:schemeClr val="bg1"/>
                </a:solidFill>
                <a:hlinkClick r:id="rId4"/>
              </a:rPr>
              <a:t> John T Bruun</a:t>
            </a:r>
            <a:r>
              <a:rPr lang="en-US" sz="1350" dirty="0">
                <a:solidFill>
                  <a:schemeClr val="bg1"/>
                </a:solidFill>
              </a:rPr>
              <a:t>, </a:t>
            </a:r>
            <a:r>
              <a:rPr lang="en-US" sz="1350" dirty="0" err="1">
                <a:solidFill>
                  <a:schemeClr val="bg1"/>
                </a:solidFill>
              </a:rPr>
              <a:t>C</a:t>
            </a:r>
            <a:r>
              <a:rPr lang="en-US" sz="1350" dirty="0" err="1">
                <a:solidFill>
                  <a:schemeClr val="bg1"/>
                </a:solidFill>
              </a:rPr>
              <a:t>P</a:t>
            </a:r>
            <a:r>
              <a:rPr lang="en-US" sz="1350" dirty="0" err="1">
                <a:solidFill>
                  <a:schemeClr val="bg1"/>
                </a:solidFill>
              </a:rPr>
              <a:t>hys</a:t>
            </a:r>
            <a:endParaRPr lang="en-US" sz="1350" dirty="0">
              <a:solidFill>
                <a:schemeClr val="bg1"/>
              </a:solidFill>
            </a:endParaRPr>
          </a:p>
          <a:p>
            <a:pPr fontAlgn="base"/>
            <a:r>
              <a:rPr lang="en-US" sz="1350" dirty="0">
                <a:solidFill>
                  <a:schemeClr val="bg1"/>
                </a:solidFill>
              </a:rPr>
              <a:t>Lecturer </a:t>
            </a:r>
            <a:r>
              <a:rPr lang="en-US" sz="1350" dirty="0">
                <a:solidFill>
                  <a:schemeClr val="bg1"/>
                </a:solidFill>
              </a:rPr>
              <a:t>in </a:t>
            </a:r>
            <a:r>
              <a:rPr lang="en-US" sz="1350" dirty="0">
                <a:solidFill>
                  <a:schemeClr val="bg1"/>
                </a:solidFill>
              </a:rPr>
              <a:t>Mathematics</a:t>
            </a:r>
            <a:r>
              <a:rPr lang="en-US" sz="1350" dirty="0">
                <a:solidFill>
                  <a:schemeClr val="bg1"/>
                </a:solidFill>
              </a:rPr>
              <a:t> </a:t>
            </a:r>
            <a:r>
              <a:rPr lang="en-US" sz="1350" dirty="0" err="1">
                <a:solidFill>
                  <a:schemeClr val="bg1"/>
                </a:solidFill>
              </a:rPr>
              <a:t>specialising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en-US" sz="1350" dirty="0">
                <a:solidFill>
                  <a:schemeClr val="bg1"/>
                </a:solidFill>
              </a:rPr>
              <a:t>in Climate Dynamics and Data Analytics</a:t>
            </a:r>
          </a:p>
          <a:p>
            <a:pPr fontAlgn="base"/>
            <a:r>
              <a:rPr lang="en-US" sz="1350" dirty="0">
                <a:solidFill>
                  <a:schemeClr val="bg1"/>
                </a:solidFill>
              </a:rPr>
              <a:t>Diversity Champion, College of Engineering, Mathematics and Physical Sciences</a:t>
            </a:r>
          </a:p>
          <a:p>
            <a:pPr fontAlgn="base"/>
            <a:r>
              <a:rPr lang="en-US" sz="1350" dirty="0">
                <a:solidFill>
                  <a:schemeClr val="bg1"/>
                </a:solidFill>
              </a:rPr>
              <a:t>University of Exeter  </a:t>
            </a:r>
          </a:p>
          <a:p>
            <a:pPr fontAlgn="base"/>
            <a:r>
              <a:rPr lang="en-US" sz="1350" dirty="0">
                <a:solidFill>
                  <a:schemeClr val="bg1"/>
                </a:solidFill>
                <a:hlinkClick r:id="rId5" tooltip="https://beta.iop.org/get-involved/special-interest-groups/physics-communicators-group#gref"/>
              </a:rPr>
              <a:t>Chair of the IOP Physics Communicators </a:t>
            </a:r>
            <a:r>
              <a:rPr lang="en-US" sz="1350" dirty="0">
                <a:solidFill>
                  <a:schemeClr val="bg1"/>
                </a:solidFill>
                <a:hlinkClick r:id="rId5" tooltip="https://beta.iop.org/get-involved/special-interest-groups/physics-communicators-group#gref"/>
              </a:rPr>
              <a:t>Group</a:t>
            </a:r>
            <a:endParaRPr lang="en-US" sz="1350" dirty="0">
              <a:solidFill>
                <a:schemeClr val="bg1"/>
              </a:solidFill>
            </a:endParaRPr>
          </a:p>
          <a:p>
            <a:pPr fontAlgn="base"/>
            <a:r>
              <a:rPr lang="en-US" sz="1350" dirty="0">
                <a:solidFill>
                  <a:schemeClr val="bg1"/>
                </a:solidFill>
                <a:hlinkClick r:id="rId6" tooltip="https://beta.iop.org/get-involved/special-interest-groups/women-physics-group"/>
              </a:rPr>
              <a:t>IOP Women in Physics Group (co-opted)</a:t>
            </a:r>
            <a:r>
              <a:rPr lang="en-US" sz="1350" dirty="0">
                <a:solidFill>
                  <a:schemeClr val="bg1"/>
                </a:solidFill>
              </a:rPr>
              <a:t> </a:t>
            </a:r>
          </a:p>
          <a:p>
            <a:pPr fontAlgn="base"/>
            <a:r>
              <a:rPr lang="en-US" sz="1350" dirty="0">
                <a:solidFill>
                  <a:schemeClr val="bg1"/>
                </a:solidFill>
                <a:hlinkClick r:id="rId7"/>
              </a:rPr>
              <a:t>j.bruun@exeter.ac.uk</a:t>
            </a:r>
            <a:r>
              <a:rPr lang="en-US" sz="1350" dirty="0">
                <a:solidFill>
                  <a:schemeClr val="bg1"/>
                </a:solidFill>
              </a:rPr>
              <a:t>, </a:t>
            </a:r>
            <a:r>
              <a:rPr lang="en-US" sz="1350" dirty="0">
                <a:solidFill>
                  <a:schemeClr val="bg1"/>
                </a:solidFill>
                <a:hlinkClick r:id="rId8"/>
              </a:rPr>
              <a:t>johnbruunphysics@gmail.com</a:t>
            </a:r>
            <a:r>
              <a:rPr lang="en-US" sz="1350" dirty="0">
                <a:solidFill>
                  <a:schemeClr val="bg1"/>
                </a:solidFill>
              </a:rPr>
              <a:t> </a:t>
            </a:r>
            <a:r>
              <a:rPr lang="en-US" sz="1350" dirty="0" smtClean="0">
                <a:solidFill>
                  <a:schemeClr val="bg1"/>
                </a:solidFill>
              </a:rPr>
              <a:t>  Funding:  NERC, UKRI and Newton Fund</a:t>
            </a:r>
            <a:endParaRPr lang="en-US" sz="135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en-US" sz="135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en-US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66718" y="150817"/>
            <a:ext cx="10072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Sahel precipitation </a:t>
            </a: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analysed for its dynamic and teleconnection features</a:t>
            </a:r>
            <a:endParaRPr lang="en-GB" sz="2400" b="1" dirty="0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9" y="667686"/>
            <a:ext cx="6912768" cy="61566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7507382" y="4149081"/>
                <a:ext cx="4047936" cy="954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cs typeface="Times New Roman" panose="02020603050405020304" pitchFamily="18" charset="0"/>
                      </a:rPr>
                      <m:t>𝑇𝑟𝑒𝑛𝑑</m:t>
                    </m:r>
                    <m:r>
                      <a:rPr lang="en-GB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some ENSO signal (b: green)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modulate rain climate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(c, d: black)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382" y="4149081"/>
                <a:ext cx="4047936" cy="954492"/>
              </a:xfrm>
              <a:prstGeom prst="rect">
                <a:avLst/>
              </a:prstGeom>
              <a:blipFill>
                <a:blip r:embed="rId3"/>
                <a:stretch>
                  <a:fillRect l="-1355" t="-2564" r="-2108"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257005" y="442608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1984, dry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391961" y="1499549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131307" y="4149081"/>
            <a:ext cx="1293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1978 abrupt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26862" y="4732560"/>
            <a:ext cx="144016" cy="35074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486062" y="5448740"/>
            <a:ext cx="4567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ata: 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(Dominant Frequency State Analysis, DFSA) is generic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(Bruun 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2017;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Bruun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Sheen 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2019) so can be applied equally to all available simulation and observed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records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(e.g. Sun </a:t>
            </a:r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2017). GPCC (1900+) used in this example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extrapolation approach based on baseline and modulation scenarios.</a:t>
            </a: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9140" y="1345468"/>
            <a:ext cx="4047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helps us identify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modulation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rainfall pattern, and to help ascertain where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dry epochs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occurred.</a:t>
            </a:r>
          </a:p>
        </p:txBody>
      </p:sp>
    </p:spTree>
    <p:extLst>
      <p:ext uri="{BB962C8B-B14F-4D97-AF65-F5344CB8AC3E}">
        <p14:creationId xmlns:p14="http://schemas.microsoft.com/office/powerpoint/2010/main" val="1132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4152" y="1517884"/>
            <a:ext cx="2268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Hysteresis = the </a:t>
            </a:r>
          </a:p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characteristic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1599" y="44625"/>
            <a:ext cx="9955661" cy="6946780"/>
            <a:chOff x="6464373" y="3604954"/>
            <a:chExt cx="7866707" cy="69467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/>
                <p:cNvSpPr/>
                <p:nvPr/>
              </p:nvSpPr>
              <p:spPr>
                <a:xfrm>
                  <a:off x="7651775" y="4037002"/>
                  <a:ext cx="6679305" cy="6514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Dynamic structure of type:</a:t>
                  </a:r>
                </a:p>
                <a:p>
                  <a:endPara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GB" sz="1600" dirty="0"/>
                    <a:t>              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sz="1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  <a:ea typeface="Calibri"/>
                              <a:cs typeface="Times New Roman"/>
                            </a:rPr>
                            <m:t>𝐷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𝛼</m:t>
                              </m:r>
                            </m:e>
                          </m:d>
                          <m:r>
                            <a:rPr lang="en-GB" sz="1600" i="1"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en-GB" sz="1600" i="1">
                              <a:latin typeface="Cambria Math"/>
                              <a:ea typeface="Calibri"/>
                              <a:cs typeface="Times New Roman"/>
                            </a:rPr>
                            <m:t>𝜓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𝒓</m:t>
                              </m:r>
                              <m:r>
                                <a:rPr lang="en-GB" sz="1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, </m:t>
                              </m:r>
                              <m:r>
                                <a:rPr lang="en-GB" sz="16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GB" sz="16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GB" sz="1600" i="1">
                          <a:latin typeface="Cambria Math"/>
                          <a:ea typeface="Calibri"/>
                          <a:cs typeface="Times New Roman"/>
                        </a:rPr>
                        <m:t>𝜆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  <a:ea typeface="Calibri"/>
                              <a:cs typeface="Times New Roman"/>
                            </a:rPr>
                            <m:t>𝛼</m:t>
                          </m:r>
                        </m:e>
                      </m:d>
                      <m:r>
                        <a:rPr lang="en-GB" sz="1600" i="1">
                          <a:latin typeface="Cambria Math"/>
                          <a:ea typeface="Calibri"/>
                          <a:cs typeface="Times New Roman"/>
                        </a:rPr>
                        <m:t>𝜓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/>
                              <a:ea typeface="Calibri"/>
                              <a:cs typeface="Times New Roman"/>
                            </a:rPr>
                            <m:t>𝒓</m:t>
                          </m:r>
                          <m:r>
                            <a:rPr lang="en-GB" sz="1600" i="1">
                              <a:latin typeface="Cambria Math"/>
                              <a:ea typeface="Calibri"/>
                              <a:cs typeface="Times New Roman"/>
                            </a:rPr>
                            <m:t>, </m:t>
                          </m:r>
                          <m:r>
                            <a:rPr lang="en-GB" sz="1600" i="1">
                              <a:latin typeface="Cambria Math"/>
                              <a:ea typeface="Calibri"/>
                              <a:cs typeface="Times New Roman"/>
                            </a:rPr>
                            <m:t>𝑡</m:t>
                          </m:r>
                        </m:e>
                      </m:d>
                    </m:oMath>
                  </a14:m>
                  <a:endParaRPr lang="en-GB" sz="1600" dirty="0">
                    <a:ea typeface="Calibri"/>
                    <a:cs typeface="Times New Roman"/>
                  </a:endParaRPr>
                </a:p>
                <a:p>
                  <a:endParaRPr lang="en-GB" sz="1600" dirty="0"/>
                </a:p>
                <a:p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 be resolved from observation and simulation</a:t>
                  </a:r>
                </a:p>
                <a:p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records as</a:t>
                  </a:r>
                  <a:endPara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GB" sz="1600" dirty="0"/>
                    <a:t>                            </a:t>
                  </a:r>
                  <a14:m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𝑦</m:t>
                      </m:r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𝜆𝜓</m:t>
                          </m:r>
                        </m:e>
                      </m:d>
                      <m:r>
                        <a:rPr lang="en-GB" sz="1600" i="1">
                          <a:latin typeface="Cambria Math"/>
                        </a:rPr>
                        <m:t>+</m:t>
                      </m:r>
                      <m:r>
                        <a:rPr lang="en-GB" sz="1600" i="1">
                          <a:latin typeface="Cambria Math"/>
                        </a:rPr>
                        <m:t>𝜂</m:t>
                      </m:r>
                    </m:oMath>
                  </a14:m>
                  <a:endParaRPr lang="en-GB" sz="1600" dirty="0"/>
                </a:p>
                <a:p>
                  <a:endPara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has frequency states</a:t>
                  </a:r>
                </a:p>
                <a:p>
                  <a:endPara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GB" sz="1600" dirty="0"/>
                    <a:t>               </a:t>
                  </a:r>
                  <a14:m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𝜆𝜓</m:t>
                      </m:r>
                      <m:r>
                        <a:rPr lang="en-GB" sz="1600" i="1">
                          <a:latin typeface="Cambria Math"/>
                        </a:rPr>
                        <m:t>=∑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/>
                            </a:rPr>
                            <m:t>𝒓</m:t>
                          </m:r>
                          <m:r>
                            <a:rPr lang="en-GB" sz="1600" i="1">
                              <a:latin typeface="Cambria Math"/>
                            </a:rPr>
                            <m:t>,</m:t>
                          </m:r>
                          <m:r>
                            <a:rPr lang="en-GB" sz="1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𝑆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(</m:t>
                      </m:r>
                      <m:r>
                        <a:rPr lang="en-GB" sz="1600" b="1" i="1">
                          <a:latin typeface="Cambria Math"/>
                        </a:rPr>
                        <m:t>𝒓</m:t>
                      </m:r>
                      <m:r>
                        <a:rPr lang="en-GB" sz="1600" i="1">
                          <a:latin typeface="Cambria Math"/>
                        </a:rPr>
                        <m:t>,</m:t>
                      </m:r>
                      <m:r>
                        <a:rPr lang="en-GB" sz="1600" i="1">
                          <a:latin typeface="Cambria Math"/>
                        </a:rPr>
                        <m:t>𝑡</m:t>
                      </m:r>
                      <m:r>
                        <a:rPr lang="en-GB" sz="1600" i="1">
                          <a:latin typeface="Cambria Math"/>
                        </a:rPr>
                        <m:t>)</m:t>
                      </m:r>
                    </m:oMath>
                  </a14:m>
                  <a:endParaRPr lang="en-GB" sz="1600" dirty="0"/>
                </a:p>
                <a:p>
                  <a:endPara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This accommodates linear and non-linear dynamics</a:t>
                  </a:r>
                </a:p>
                <a:p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valuated at </a:t>
                  </a:r>
                  <a14:m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  <a:ea typeface="Calibri"/>
                          <a:cs typeface="Times New Roman"/>
                        </a:rPr>
                        <m:t>𝒓</m:t>
                      </m:r>
                      <m:r>
                        <a:rPr lang="en-GB" sz="1600" b="1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GB" sz="16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  <a:ea typeface="Calibri"/>
                              <a:cs typeface="Times New Roman"/>
                            </a:rPr>
                            <m:t>𝒓</m:t>
                          </m:r>
                        </m:e>
                        <m:sub>
                          <m:r>
                            <a:rPr lang="en-GB" sz="1600" b="1" i="1"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and tipping parameter </a:t>
                  </a:r>
                  <a14:m>
                    <m:oMath xmlns:m="http://schemas.openxmlformats.org/officeDocument/2006/math">
                      <m:r>
                        <a:rPr lang="en-GB" sz="1600" i="1">
                          <a:latin typeface="Cambria Math"/>
                          <a:ea typeface="Calibri"/>
                          <a:cs typeface="Times New Roman"/>
                        </a:rPr>
                        <m:t>𝛼</m:t>
                      </m:r>
                    </m:oMath>
                  </a14:m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endParaRPr lang="en-GB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GB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Noise </a:t>
                  </a:r>
                  <a14:m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𝜂</m:t>
                      </m:r>
                    </m:oMath>
                  </a14:m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coloured or white, typically red AR(1) </a:t>
                  </a:r>
                </a:p>
                <a:p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Extreme </a:t>
                  </a:r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Value process tail shape </a:t>
                  </a:r>
                  <a14:m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𝜉</m:t>
                      </m:r>
                      <m:r>
                        <a:rPr lang="en-GB" sz="1600" i="1">
                          <a:latin typeface="Cambria Math"/>
                        </a:rPr>
                        <m:t>(</m:t>
                      </m:r>
                      <m:r>
                        <a:rPr lang="en-GB" sz="1600" i="1">
                          <a:latin typeface="Cambria Math"/>
                        </a:rPr>
                        <m:t>𝛼</m:t>
                      </m:r>
                      <m:r>
                        <a:rPr lang="en-GB" sz="1600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</a:t>
                  </a:r>
                </a:p>
                <a:p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                                                             (ENSO analysis: </a:t>
                  </a:r>
                  <a:r>
                    <a:rPr lang="en-GB" sz="1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Bruun</a:t>
                  </a:r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GB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et al.</a:t>
                  </a:r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2017)      </a:t>
                  </a:r>
                  <a:endPara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Spatial DFSA </a:t>
                  </a:r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analysis: </a:t>
                  </a:r>
                  <a:r>
                    <a:rPr lang="en-GB" sz="1600" b="1" dirty="0"/>
                    <a:t> </a:t>
                  </a:r>
                  <a14:m>
                    <m:oMath xmlns:m="http://schemas.openxmlformats.org/officeDocument/2006/math">
                      <m:r>
                        <a:rPr lang="en-GB" sz="1600" b="1" i="1">
                          <a:latin typeface="Cambria Math"/>
                        </a:rPr>
                        <m:t>𝒓</m:t>
                      </m:r>
                      <m:r>
                        <a:rPr lang="en-GB" sz="1600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𝑖𝑗𝑙</m:t>
                          </m:r>
                        </m:sub>
                      </m:sSub>
                    </m:oMath>
                  </a14:m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generalises EOF’s (m2d tools)</a:t>
                  </a:r>
                  <a:endPara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Fully efficient estimation with likelihood inference: an information entropy approach</a:t>
                  </a:r>
                </a:p>
                <a:p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Asymptotically no other methods can be more accurate (</a:t>
                  </a:r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Cramer-Rao lower bound</a:t>
                  </a:r>
                  <a:r>
                    <a:rPr lang="en-GB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  <a:p>
                  <a:endPara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GB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 can accurately identify low signal-to-noise ratio dynamical processes</a:t>
                  </a:r>
                </a:p>
              </p:txBody>
            </p:sp>
          </mc:Choice>
          <mc:Fallback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1775" y="4037002"/>
                  <a:ext cx="6679305" cy="6514732"/>
                </a:xfrm>
                <a:prstGeom prst="rect">
                  <a:avLst/>
                </a:prstGeom>
                <a:blipFill>
                  <a:blip r:embed="rId2"/>
                  <a:stretch>
                    <a:fillRect l="-360" t="-28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/>
            <p:cNvSpPr/>
            <p:nvPr/>
          </p:nvSpPr>
          <p:spPr>
            <a:xfrm>
              <a:off x="6464373" y="3604954"/>
              <a:ext cx="49614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Dominant Frequency State Analysis</a:t>
              </a:r>
              <a:endParaRPr lang="en-GB" sz="2000" dirty="0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246"/>
            <a:ext cx="3262280" cy="464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2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3" y="4991690"/>
            <a:ext cx="1954315" cy="182168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699954" y="44625"/>
            <a:ext cx="8670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assess the dry and wet epochs and mechanisms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Sahel 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415480" y="3861048"/>
                <a:ext cx="10349800" cy="8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𝛿</m:t>
                      </m:r>
                      <m:r>
                        <a:rPr lang="en-GB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𝒓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1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𝜇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</a:rPr>
                                    <m:t>𝒓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+ </m:t>
                          </m:r>
                          <m:r>
                            <a:rPr lang="en-GB" i="1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b>
                      </m:sSub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𝒓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 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 </m:t>
                      </m:r>
                      <m:r>
                        <a:rPr lang="en-GB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𝒓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𝜂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𝒓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3861048"/>
                <a:ext cx="10349800" cy="884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788172" y="2420888"/>
                <a:ext cx="3196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𝒓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𝑢</m:t>
                          </m:r>
                        </m:sup>
                      </m:sSub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𝒓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𝛿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𝑢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𝒓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172" y="2420888"/>
                <a:ext cx="3196260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744072" y="1988840"/>
                <a:ext cx="3787896" cy="376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𝒓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exp</m:t>
                      </m:r>
                      <m:r>
                        <a:rPr lang="en-GB" i="1">
                          <a:latin typeface="Cambria Math"/>
                        </a:rPr>
                        <m:t>⁡{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sup>
                      </m:sSub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𝒓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𝛿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𝒓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2" y="1988840"/>
                <a:ext cx="3787896" cy="376706"/>
              </a:xfrm>
              <a:prstGeom prst="rect">
                <a:avLst/>
              </a:prstGeom>
              <a:blipFill>
                <a:blip r:embed="rId5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67408" y="5445224"/>
                <a:ext cx="74322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𝜂</m:t>
                      </m:r>
                      <m:r>
                        <a:rPr lang="en-GB" i="1">
                          <a:latin typeface="Cambria Math"/>
                        </a:rPr>
                        <m:t>(</m:t>
                      </m:r>
                      <m:r>
                        <a:rPr lang="en-GB" b="1" i="1">
                          <a:latin typeface="Cambria Math"/>
                        </a:rPr>
                        <m:t>𝒓</m:t>
                      </m:r>
                      <m:r>
                        <a:rPr lang="en-GB" i="1">
                          <a:latin typeface="Cambria Math"/>
                        </a:rPr>
                        <m:t>,</m:t>
                      </m:r>
                      <m:r>
                        <a:rPr lang="en-GB" i="1">
                          <a:latin typeface="Cambria Math"/>
                        </a:rPr>
                        <m:t>𝑡</m:t>
                      </m:r>
                      <m:r>
                        <a:rPr lang="en-GB" i="1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𝜌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𝜂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/>
                                </a:rPr>
                                <m:t>𝒓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𝑒</m:t>
                      </m:r>
                      <m:r>
                        <a:rPr lang="en-GB" i="1">
                          <a:latin typeface="Cambria Math"/>
                        </a:rPr>
                        <m:t>(</m:t>
                      </m:r>
                      <m:r>
                        <a:rPr lang="en-GB" b="1" i="1">
                          <a:latin typeface="Cambria Math"/>
                        </a:rPr>
                        <m:t>𝒓</m:t>
                      </m:r>
                      <m:r>
                        <a:rPr lang="en-GB" i="1">
                          <a:latin typeface="Cambria Math"/>
                        </a:rPr>
                        <m:t>,</m:t>
                      </m:r>
                      <m:r>
                        <a:rPr lang="en-GB" i="1">
                          <a:latin typeface="Cambria Math"/>
                        </a:rPr>
                        <m:t>𝑡</m:t>
                      </m:r>
                      <m:r>
                        <a:rPr lang="en-GB" i="1">
                          <a:latin typeface="Cambria Math"/>
                        </a:rPr>
                        <m:t>)  </m:t>
                      </m:r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with</m:t>
                      </m:r>
                      <m:r>
                        <a:rPr lang="en-GB" i="1">
                          <a:latin typeface="Cambria Math"/>
                        </a:rPr>
                        <m:t> </m:t>
                      </m:r>
                      <m:r>
                        <a:rPr lang="en-GB" i="1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𝒓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~</m:t>
                      </m:r>
                      <m:r>
                        <a:rPr lang="en-GB" i="1">
                          <a:latin typeface="Cambria Math"/>
                        </a:rPr>
                        <m:t>𝑁</m:t>
                      </m:r>
                      <m:r>
                        <a:rPr lang="en-GB" i="1">
                          <a:latin typeface="Cambria Math"/>
                        </a:rPr>
                        <m:t>(0, </m:t>
                      </m:r>
                      <m:r>
                        <a:rPr lang="en-GB" i="1">
                          <a:latin typeface="Cambria Math"/>
                        </a:rPr>
                        <m:t>𝜎</m:t>
                      </m:r>
                      <m:r>
                        <a:rPr lang="en-GB" i="1">
                          <a:latin typeface="Cambria Math"/>
                        </a:rPr>
                        <m:t>(</m:t>
                      </m:r>
                      <m:r>
                        <a:rPr lang="en-GB" b="1" i="1">
                          <a:latin typeface="Cambria Math"/>
                        </a:rPr>
                        <m:t>𝒓</m:t>
                      </m:r>
                      <m:r>
                        <a:rPr lang="en-GB" i="1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5445224"/>
                <a:ext cx="7432294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594155" y="6372036"/>
                <a:ext cx="6407010" cy="415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1" i="1">
                                            <a:latin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GB" i="1">
                                <a:latin typeface="Cambria Math"/>
                              </a:rPr>
                              <m:t>≤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𝑒</m:t>
                                </m:r>
                              </m:sub>
                              <m:sup/>
                            </m:sSubSup>
                          </m:e>
                        </m:d>
                      </m:e>
                    </m:func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𝑒</m:t>
                            </m:r>
                          </m:sub>
                          <m:sup/>
                        </m:sSubSup>
                      </m:e>
                    </m:d>
                    <m:r>
                      <a:rPr lang="en-GB" i="1">
                        <a:latin typeface="Cambria Math"/>
                      </a:rPr>
                      <m:t>=1−</m:t>
                    </m:r>
                    <m:r>
                      <a:rPr lang="en-GB" i="1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/>
                  <a:t> ;  </a:t>
                </a:r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𝑝</m:t>
                    </m:r>
                  </m:oMath>
                </a14:m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return period]</a:t>
                </a:r>
                <a:r>
                  <a:rPr lang="en-GB" dirty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155" y="6372036"/>
                <a:ext cx="6407010" cy="415242"/>
              </a:xfrm>
              <a:prstGeom prst="rect">
                <a:avLst/>
              </a:prstGeom>
              <a:blipFill>
                <a:blip r:embed="rId7"/>
                <a:stretch>
                  <a:fillRect b="-20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564812" y="5949280"/>
                <a:ext cx="7555524" cy="400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𝑀</m:t>
                        </m:r>
                        <m:r>
                          <a:rPr lang="en-GB" i="1">
                            <a:latin typeface="Cambria Math"/>
                          </a:rPr>
                          <m:t>(</m:t>
                        </m:r>
                        <m:r>
                          <a:rPr lang="en-GB" b="1" i="1">
                            <a:latin typeface="Cambria Math"/>
                          </a:rPr>
                          <m:t>𝒓</m:t>
                        </m:r>
                        <m:r>
                          <a:rPr lang="en-GB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>
                                    <a:latin typeface="Cambria Math"/>
                                  </a:rPr>
                                  <m:t>𝒓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GB" i="1">
                            <a:latin typeface="Cambria Math"/>
                          </a:rPr>
                          <m:t> ;</m:t>
                        </m:r>
                        <m:r>
                          <a:rPr lang="en-GB" i="1">
                            <a:latin typeface="Cambria Math"/>
                          </a:rPr>
                          <m:t>𝑡</m:t>
                        </m:r>
                        <m:r>
                          <a:rPr lang="en-GB" i="1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[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GB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GB" i="1">
                                <a:latin typeface="Cambria Math"/>
                              </a:rPr>
                              <m:t>+1 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, </m:t>
                        </m:r>
                        <m:r>
                          <a:rPr lang="en-GB" i="1">
                            <a:latin typeface="Cambria Math"/>
                          </a:rPr>
                          <m:t>𝑎</m:t>
                        </m:r>
                        <m:r>
                          <a:rPr lang="en-GB" i="1">
                            <a:latin typeface="Cambria Math"/>
                          </a:rPr>
                          <m:t>=1, …,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  </m:t>
                        </m:r>
                      </m:e>
                    </m:func>
                  </m:oMath>
                </a14:m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[e.g. annual max]</a:t>
                </a:r>
                <a:endPara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2" y="5949280"/>
                <a:ext cx="7555524" cy="400046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631505" y="3501008"/>
                <a:ext cx="95329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 dynamic process decomposition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including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𝑋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Tropical ENSO</a:t>
                </a:r>
                <a:r>
                  <a:rPr lang="en-GB" dirty="0"/>
                  <a:t>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Atlantic Dipole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3501008"/>
                <a:ext cx="9532931" cy="369332"/>
              </a:xfrm>
              <a:prstGeom prst="rect">
                <a:avLst/>
              </a:prstGeom>
              <a:blipFill>
                <a:blip r:embed="rId9"/>
                <a:stretch>
                  <a:fillRect l="-576" t="-9836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567229" y="4973106"/>
                <a:ext cx="60840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Noise processes: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 noise AR(1) and Extreme Value process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𝐺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229" y="4973106"/>
                <a:ext cx="6084038" cy="369332"/>
              </a:xfrm>
              <a:prstGeom prst="rect">
                <a:avLst/>
              </a:prstGeom>
              <a:blipFill>
                <a:blip r:embed="rId10"/>
                <a:stretch>
                  <a:fillRect l="-802" t="-1166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6625694" y="716504"/>
                <a:ext cx="471404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</a:t>
                </a:r>
                <a:r>
                  <a:rPr lang="en-GB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sDFSA</a:t>
                </a:r>
                <a:r>
                  <a:rPr lang="en-GB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Tropical </a:t>
                </a:r>
                <a:r>
                  <a:rPr lang="en-GB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 </a:t>
                </a: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guide transport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zonal velocity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𝑢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[NCAR]</a:t>
                </a: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Sahel precipitation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𝑃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[GPCC]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694" y="716504"/>
                <a:ext cx="4714047" cy="923330"/>
              </a:xfrm>
              <a:prstGeom prst="rect">
                <a:avLst/>
              </a:prstGeom>
              <a:blipFill>
                <a:blip r:embed="rId11"/>
                <a:stretch>
                  <a:fillRect l="-1164" t="-3974" b="-9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48" y="572418"/>
            <a:ext cx="5097108" cy="29285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6312024" y="2852937"/>
                <a:ext cx="43501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records: 1900+, monthly.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GB" sz="1600" i="1">
                        <a:latin typeface="Cambria Math"/>
                      </a:rPr>
                      <m:t>:</m:t>
                    </m:r>
                    <m:r>
                      <a:rPr lang="en-GB" sz="16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1600">
                        <a:latin typeface="Cambria Math"/>
                      </a:rPr>
                      <m:t>s</m:t>
                    </m:r>
                  </m:oMath>
                </a14:m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easonal,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𝛿</m:t>
                    </m:r>
                  </m:oMath>
                </a14:m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anomaly</a:t>
                </a:r>
              </a:p>
              <a:p>
                <a:r>
                  <a:rPr lang="en-GB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Bruun</a:t>
                </a:r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al.</a:t>
                </a:r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(2019) in submission</a:t>
                </a:r>
                <a:endParaRPr lang="en-GB" sz="16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2852937"/>
                <a:ext cx="4350102" cy="584775"/>
              </a:xfrm>
              <a:prstGeom prst="rect">
                <a:avLst/>
              </a:prstGeom>
              <a:blipFill>
                <a:blip r:embed="rId13"/>
                <a:stretch>
                  <a:fillRect l="-700" t="-3125" b="-1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3575720" y="4653136"/>
                <a:ext cx="808796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Nino 3.4    Frequency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600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Trend                Interventions         </a:t>
                </a:r>
                <a:r>
                  <a:rPr lang="en-GB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Noise (</a:t>
                </a:r>
                <a:r>
                  <a:rPr lang="en-GB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inc.</a:t>
                </a:r>
                <a:r>
                  <a:rPr lang="en-GB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Atlantic)</a:t>
                </a:r>
                <a:endParaRPr lang="en-GB" sz="1600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4653136"/>
                <a:ext cx="8087960" cy="338554"/>
              </a:xfrm>
              <a:prstGeom prst="rect">
                <a:avLst/>
              </a:prstGeom>
              <a:blipFill>
                <a:blip r:embed="rId14"/>
                <a:stretch>
                  <a:fillRect l="-452" t="-7143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9700584" y="5013176"/>
                <a:ext cx="1095685" cy="415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𝑒</m:t>
                              </m:r>
                            </m:sub>
                            <m:sup/>
                          </m:sSubSup>
                          <m:r>
                            <a:rPr lang="en-GB" i="1">
                              <a:latin typeface="Cambria Math"/>
                            </a:rPr>
                            <m:t>, </m:t>
                          </m:r>
                          <m:r>
                            <a:rPr lang="en-GB" i="1">
                              <a:latin typeface="Cambria Math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0584" y="5013176"/>
                <a:ext cx="1095685" cy="415242"/>
              </a:xfrm>
              <a:prstGeom prst="rect">
                <a:avLst/>
              </a:prstGeom>
              <a:blipFill>
                <a:blip r:embed="rId15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567608" y="314532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16"/>
              </a:rPr>
              <a:t>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9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265383" y="980729"/>
                <a:ext cx="55325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/>
                          </a:rPr>
                          <m:t>𝒓</m:t>
                        </m:r>
                        <m:r>
                          <a:rPr lang="en-GB" b="1" i="1">
                            <a:latin typeface="Cambria Math"/>
                          </a:rPr>
                          <m:t>=</m:t>
                        </m:r>
                        <m:r>
                          <a:rPr lang="en-GB" i="1">
                            <a:latin typeface="Cambria Math"/>
                          </a:rPr>
                          <m:t>800 </m:t>
                        </m:r>
                        <m:r>
                          <a:rPr lang="en-GB" i="1">
                            <a:latin typeface="Cambria Math"/>
                          </a:rPr>
                          <m:t>h𝑝𝑎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spectrum longer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seasonal</m:t>
                    </m:r>
                  </m:oMath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383" y="980729"/>
                <a:ext cx="5532582" cy="369332"/>
              </a:xfrm>
              <a:prstGeom prst="rect">
                <a:avLst/>
              </a:prstGeom>
              <a:blipFill>
                <a:blip r:embed="rId2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622652" y="1654628"/>
                <a:ext cx="4691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/>
                          </a:rPr>
                          <m:t>𝒓</m:t>
                        </m:r>
                        <m:r>
                          <a:rPr lang="en-GB" b="1" i="1">
                            <a:latin typeface="Cambria Math"/>
                          </a:rPr>
                          <m:t>=</m:t>
                        </m:r>
                        <m:r>
                          <a:rPr lang="en-GB" i="1">
                            <a:latin typeface="Cambria Math"/>
                          </a:rPr>
                          <m:t>𝐴𝑡𝑙𝑎𝑛𝑖𝑡𝑐</m:t>
                        </m:r>
                      </m:e>
                    </m:d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ENSO</m:t>
                    </m:r>
                    <m:r>
                      <a:rPr lang="en-GB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effect</m:t>
                    </m:r>
                    <m:r>
                      <a:rPr lang="en-GB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rms</m:t>
                    </m:r>
                    <m:r>
                      <a:rPr lang="en-GB"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relative</m:t>
                    </m:r>
                    <m:r>
                      <a:rPr lang="en-GB">
                        <a:latin typeface="Cambria Math"/>
                      </a:rPr>
                      <m:t> %)</m:t>
                    </m:r>
                  </m:oMath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652" y="1654628"/>
                <a:ext cx="4691862" cy="369332"/>
              </a:xfrm>
              <a:prstGeom prst="rect">
                <a:avLst/>
              </a:prstGeom>
              <a:blipFill>
                <a:blip r:embed="rId3"/>
                <a:stretch>
                  <a:fillRect t="-4918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988851" y="6095038"/>
            <a:ext cx="55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ENSO effect appears via upper wave channel and Hadley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interactions. Note the latitudinal asymmetry…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99954" y="44625"/>
            <a:ext cx="6623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Atlantic - Sahel: tropical wave guide composition</a:t>
            </a: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00" y="1350061"/>
            <a:ext cx="4192728" cy="2559190"/>
          </a:xfrm>
          <a:prstGeom prst="rect">
            <a:avLst/>
          </a:prstGeom>
          <a:noFill/>
        </p:spPr>
      </p:pic>
      <p:pic>
        <p:nvPicPr>
          <p:cNvPr id="25" name="Pictur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07" y="2060849"/>
            <a:ext cx="4851309" cy="3566205"/>
          </a:xfrm>
          <a:prstGeom prst="rect">
            <a:avLst/>
          </a:prstGeom>
          <a:noFill/>
        </p:spPr>
      </p:pic>
      <p:pic>
        <p:nvPicPr>
          <p:cNvPr id="20" name="Picture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8" y="3823852"/>
            <a:ext cx="4276436" cy="2912315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>
            <a:off x="3057236" y="1422070"/>
            <a:ext cx="9238" cy="230942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11728" y="5651956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[ºN]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10295991" y="3568262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[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725872" y="539388"/>
            <a:ext cx="717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through the wave guide is via wave channels/jets and interactions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31505" y="620688"/>
            <a:ext cx="5976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Sahel wave guide properties via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sDFSA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(m2d tools)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699955" y="44625"/>
                <a:ext cx="43348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Sahel zonal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1">
                            <a:latin typeface="Cambria Math"/>
                          </a:rPr>
                          <m:t>𝒖</m:t>
                        </m:r>
                        <m:r>
                          <a:rPr lang="en-GB" sz="2400" b="1" i="1"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GB" sz="2400" b="1" i="1">
                        <a:latin typeface="Cambria Math"/>
                      </a:rPr>
                      <m:t>𝐝𝐞𝐜𝐨𝐦𝐩𝐨𝐬𝐢𝐭𝐢𝐨𝐧𝐬</m:t>
                    </m:r>
                  </m:oMath>
                </a14:m>
                <a:endParaRPr lang="en-GB" sz="2400" b="1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955" y="44625"/>
                <a:ext cx="4334841" cy="461665"/>
              </a:xfrm>
              <a:prstGeom prst="rect">
                <a:avLst/>
              </a:prstGeom>
              <a:blipFill>
                <a:blip r:embed="rId2"/>
                <a:stretch>
                  <a:fillRect l="-2250" t="-11842" r="-281" b="-27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47" y="2460826"/>
            <a:ext cx="2362200" cy="2362200"/>
          </a:xfrm>
          <a:prstGeom prst="rect">
            <a:avLst/>
          </a:prstGeom>
        </p:spPr>
      </p:pic>
      <p:pic>
        <p:nvPicPr>
          <p:cNvPr id="17" name="Pict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18" y="980728"/>
            <a:ext cx="6642358" cy="58326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6695" y="3612627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ENSO effect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8641" y="4826410"/>
            <a:ext cx="29033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suggests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tropical –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eridional ENSO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nteraction with wave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3 in each hemisphere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5426575"/>
            <a:ext cx="2730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Atlantic dipole influence</a:t>
            </a:r>
          </a:p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included in these terms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15828" y="6091025"/>
            <a:ext cx="696059" cy="8312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9422139" y="1769290"/>
                <a:ext cx="2769861" cy="691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Mid Atlantic ENSO </a:t>
                </a: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</a:t>
                </a:r>
              </a:p>
              <a:p>
                <a:r>
                  <a:rPr lang="en-GB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 </a:t>
                </a:r>
                <a:r>
                  <a:rPr lang="en-GB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hpa</a:t>
                </a: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GB" b="1" i="1"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e>
                    </m:d>
                  </m:oMath>
                </a14:m>
                <a:endPara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139" y="1769290"/>
                <a:ext cx="2769861" cy="691536"/>
              </a:xfrm>
              <a:prstGeom prst="rect">
                <a:avLst/>
              </a:prstGeom>
              <a:blipFill>
                <a:blip r:embed="rId5"/>
                <a:stretch>
                  <a:fillRect l="-1982" t="-4386"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2641600" y="4907280"/>
            <a:ext cx="2286000" cy="64008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699955" y="44625"/>
            <a:ext cx="566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Sahel spatial precipitation characteristic</a:t>
            </a:r>
            <a:endParaRPr lang="en-GB" sz="2400" dirty="0"/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88" y="548680"/>
            <a:ext cx="5058668" cy="165618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76" y="2132856"/>
            <a:ext cx="5018281" cy="1584176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76" y="3635474"/>
            <a:ext cx="5090289" cy="1593726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5157192"/>
            <a:ext cx="5040560" cy="16720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991544" y="2526758"/>
                <a:ext cx="13706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rms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% (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2526758"/>
                <a:ext cx="1370696" cy="369332"/>
              </a:xfrm>
              <a:prstGeom prst="rect">
                <a:avLst/>
              </a:prstGeom>
              <a:blipFill>
                <a:blip r:embed="rId6"/>
                <a:stretch>
                  <a:fillRect l="-4000" t="-8197" r="-266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727392" y="98072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( ENSO </a:t>
            </a:r>
            <a:r>
              <a:rPr lang="en-GB" dirty="0"/>
              <a:t>)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847528" y="3995772"/>
            <a:ext cx="1647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( Trend 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2602394" y="6109038"/>
                <a:ext cx="829310" cy="488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000" dirty="0">
                    <a:latin typeface="Calibri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  <a:ea typeface="Calibri"/>
                            <a:cs typeface="Times New Roman"/>
                          </a:rPr>
                          <m:t>𝜉</m:t>
                        </m:r>
                      </m:e>
                      <m:sub>
                        <m:r>
                          <a:rPr lang="en-GB" sz="2000" i="1">
                            <a:latin typeface="Cambria Math"/>
                            <a:ea typeface="Calibri"/>
                            <a:cs typeface="Times New Roman"/>
                          </a:rPr>
                          <m:t>𝑀𝑖𝑛</m:t>
                        </m:r>
                      </m:sub>
                    </m:sSub>
                  </m:oMath>
                </a14:m>
                <a:endParaRPr lang="en-GB" sz="1100" dirty="0"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2394" y="6109038"/>
                <a:ext cx="829310" cy="4883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341492" y="1484785"/>
            <a:ext cx="2345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ENSO effect localised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catchment and Niger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8329431" y="2492897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modes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homogeneous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8364760" y="3789040"/>
            <a:ext cx="2555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long term mode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localised to catchments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moist static energy…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400256" y="5313983"/>
            <a:ext cx="346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variability of worst case arid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 in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 Sahel and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rivers: Lake Chad (anthropogenic) dryness feature suggested here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7488" y="522920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rain, extreme process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(directional):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252915" y="264407"/>
            <a:ext cx="10104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ENSO teleconnection with Sahel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White Nile precipitation via coherence</a:t>
            </a:r>
            <a:endParaRPr lang="en-GB" sz="2400" b="1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0" y="1909462"/>
            <a:ext cx="5501704" cy="286573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59" y="1550115"/>
            <a:ext cx="4680520" cy="41044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762304" y="4130145"/>
                <a:ext cx="1864998" cy="1138773"/>
              </a:xfrm>
              <a:prstGeom prst="rect">
                <a:avLst/>
              </a:prstGeom>
              <a:solidFill>
                <a:schemeClr val="bg1">
                  <a:alpha val="37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cs typeface="Times New Roman" panose="02020603050405020304" pitchFamily="18" charset="0"/>
                      </a:rPr>
                      <m:t>𝑐𝑜h𝑒𝑟𝑒𝑛𝑐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ENSO</m:t>
                    </m:r>
                    <m:r>
                      <a:rPr lang="en-GB" i="1">
                        <a:latin typeface="Cambria Math"/>
                      </a:rPr>
                      <m:t> &amp; </m:t>
                    </m:r>
                    <m:r>
                      <a:rPr lang="en-GB" i="1">
                        <a:latin typeface="Cambria Math"/>
                      </a:rPr>
                      <m:t>𝑅𝑎𝑖𝑛</m:t>
                    </m:r>
                  </m:oMath>
                </a14:m>
                <a:endParaRPr lang="en-GB" dirty="0"/>
              </a:p>
              <a:p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1.5 to 6 </a:t>
                </a:r>
                <a:r>
                  <a:rPr lang="en-GB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yr</a:t>
                </a:r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band</a:t>
                </a:r>
              </a:p>
              <a:p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significant</a:t>
                </a:r>
                <a:endPara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304" y="4130145"/>
                <a:ext cx="1864998" cy="1138773"/>
              </a:xfrm>
              <a:prstGeom prst="rect">
                <a:avLst/>
              </a:prstGeom>
              <a:blipFill>
                <a:blip r:embed="rId4"/>
                <a:stretch>
                  <a:fillRect l="-2614" t="-3226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108594" y="843536"/>
            <a:ext cx="954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coherence spectra show that the Sahel ENSO influence is more subtle than for the White Nile.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1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477520" y="44624"/>
            <a:ext cx="112776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and effects of dry and wet Sahel epochs</a:t>
            </a: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Dryness linked with modulating convection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teleconnection through the upper wave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 and potential Latitudinal interaction mechanism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Atlantic dipole effect modules this signal (further investigation in progress)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aridity of Sahel has more than trends, these combined mechanisms can cause sudden abrupt shifts.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Pronounced dryness in the Lake Chad area 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Frequency State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sDFSA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m2d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tools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used to produce model and is being extended to baseline forecasts.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1242</Words>
  <Application>Microsoft Office PowerPoint</Application>
  <PresentationFormat>Widescreen</PresentationFormat>
  <Paragraphs>120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Bruun, John</dc:creator>
  <cp:lastModifiedBy>Bruun, John</cp:lastModifiedBy>
  <cp:revision>9</cp:revision>
  <dcterms:created xsi:type="dcterms:W3CDTF">2021-04-29T06:23:18Z</dcterms:created>
  <dcterms:modified xsi:type="dcterms:W3CDTF">2021-04-29T07:30:11Z</dcterms:modified>
</cp:coreProperties>
</file>