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65" r:id="rId4"/>
    <p:sldId id="266" r:id="rId5"/>
    <p:sldId id="264" r:id="rId6"/>
    <p:sldId id="257" r:id="rId7"/>
    <p:sldId id="267" r:id="rId8"/>
    <p:sldId id="268" r:id="rId9"/>
    <p:sldId id="270" r:id="rId10"/>
    <p:sldId id="260" r:id="rId11"/>
    <p:sldId id="259" r:id="rId12"/>
    <p:sldId id="258" r:id="rId13"/>
    <p:sldId id="269" r:id="rId14"/>
    <p:sldId id="26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>
                <a:solidFill>
                  <a:schemeClr val="tx1">
                    <a:lumMod val="9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>
                    <a:lumMod val="9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7" name="Picture 9" descr="Image of large USGS Identifier">
            <a:extLst>
              <a:ext uri="{FF2B5EF4-FFF2-40B4-BE49-F238E27FC236}">
                <a16:creationId xmlns:a16="http://schemas.microsoft.com/office/drawing/2014/main" id="{5FA3FD9F-2C15-4C28-9AF0-E1027C64EB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">
          <a:xfrm>
            <a:off x="245310" y="248455"/>
            <a:ext cx="2057400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1668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95000"/>
                  </a:schemeClr>
                </a:solidFill>
              </a:defRPr>
            </a:lvl1pPr>
            <a:lvl2pPr>
              <a:defRPr>
                <a:solidFill>
                  <a:schemeClr val="tx1">
                    <a:lumMod val="95000"/>
                  </a:schemeClr>
                </a:solidFill>
              </a:defRPr>
            </a:lvl2pPr>
            <a:lvl3pPr>
              <a:defRPr>
                <a:solidFill>
                  <a:schemeClr val="tx1">
                    <a:lumMod val="95000"/>
                  </a:schemeClr>
                </a:solidFill>
              </a:defRPr>
            </a:lvl3pPr>
            <a:lvl4pPr>
              <a:defRPr>
                <a:solidFill>
                  <a:schemeClr val="tx1">
                    <a:lumMod val="95000"/>
                  </a:schemeClr>
                </a:solidFill>
              </a:defRPr>
            </a:lvl4pPr>
            <a:lvl5pPr>
              <a:defRPr>
                <a:solidFill>
                  <a:schemeClr val="tx1">
                    <a:lumMod val="9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12387" y="6502385"/>
            <a:ext cx="753545" cy="365125"/>
          </a:xfrm>
          <a:prstGeom prst="rect">
            <a:avLst/>
          </a:prstGeom>
        </p:spPr>
        <p:txBody>
          <a:bodyPr/>
          <a:lstStyle/>
          <a:p>
            <a:fld id="{5BC145DC-72C8-4D6A-B302-18EA0EC8E1A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A2E20EC-EF26-4521-94C3-7B8A6B38A784}"/>
              </a:ext>
            </a:extLst>
          </p:cNvPr>
          <p:cNvCxnSpPr>
            <a:cxnSpLocks/>
          </p:cNvCxnSpPr>
          <p:nvPr/>
        </p:nvCxnSpPr>
        <p:spPr>
          <a:xfrm>
            <a:off x="3760237" y="6498177"/>
            <a:ext cx="8431763" cy="0"/>
          </a:xfrm>
          <a:prstGeom prst="line">
            <a:avLst/>
          </a:prstGeom>
          <a:ln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100000">
                  <a:schemeClr val="tx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16B3A0B6-A2CA-4273-8ACD-583846D6761B}"/>
              </a:ext>
            </a:extLst>
          </p:cNvPr>
          <p:cNvSpPr txBox="1"/>
          <p:nvPr/>
        </p:nvSpPr>
        <p:spPr>
          <a:xfrm>
            <a:off x="3961593" y="6502564"/>
            <a:ext cx="6942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Kern et al. – Gas emissions from the December 2020 eruption of Kīlauea Volcano </a:t>
            </a:r>
          </a:p>
        </p:txBody>
      </p:sp>
      <p:pic>
        <p:nvPicPr>
          <p:cNvPr id="12" name="Picture 11" descr="Image of small USGS Identifier">
            <a:extLst>
              <a:ext uri="{FF2B5EF4-FFF2-40B4-BE49-F238E27FC236}">
                <a16:creationId xmlns:a16="http://schemas.microsoft.com/office/drawing/2014/main" id="{141CA2A0-6BD4-4DB8-A0A7-A47D924819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">
          <a:xfrm>
            <a:off x="205272" y="6239856"/>
            <a:ext cx="1679483" cy="618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1366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/>
          <a:lstStyle/>
          <a:p>
            <a:fld id="{6FF10E1E-E245-42E2-B67C-5A61C8751477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/>
          <a:lstStyle/>
          <a:p>
            <a:fld id="{5BC145DC-72C8-4D6A-B302-18EA0EC8E1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382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/>
          <a:lstStyle/>
          <a:p>
            <a:fld id="{6FF10E1E-E245-42E2-B67C-5A61C8751477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/>
          <a:lstStyle/>
          <a:p>
            <a:fld id="{5BC145DC-72C8-4D6A-B302-18EA0EC8E1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633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/>
          <a:lstStyle/>
          <a:p>
            <a:fld id="{6FF10E1E-E245-42E2-B67C-5A61C8751477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/>
          <a:lstStyle/>
          <a:p>
            <a:fld id="{5BC145DC-72C8-4D6A-B302-18EA0EC8E1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789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/>
          <a:lstStyle/>
          <a:p>
            <a:fld id="{6FF10E1E-E245-42E2-B67C-5A61C8751477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/>
          <a:lstStyle/>
          <a:p>
            <a:fld id="{5BC145DC-72C8-4D6A-B302-18EA0EC8E1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6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/>
          <a:lstStyle/>
          <a:p>
            <a:fld id="{6FF10E1E-E245-42E2-B67C-5A61C8751477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/>
          <a:lstStyle/>
          <a:p>
            <a:fld id="{5BC145DC-72C8-4D6A-B302-18EA0EC8E1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332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/>
          <a:lstStyle/>
          <a:p>
            <a:fld id="{6FF10E1E-E245-42E2-B67C-5A61C8751477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/>
          <a:lstStyle/>
          <a:p>
            <a:fld id="{5BC145DC-72C8-4D6A-B302-18EA0EC8E1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065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/>
          <a:lstStyle/>
          <a:p>
            <a:fld id="{6FF10E1E-E245-42E2-B67C-5A61C8751477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/>
          <a:lstStyle/>
          <a:p>
            <a:fld id="{5BC145DC-72C8-4D6A-B302-18EA0EC8E1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121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/>
          <a:lstStyle/>
          <a:p>
            <a:fld id="{6FF10E1E-E245-42E2-B67C-5A61C8751477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/>
          <a:lstStyle/>
          <a:p>
            <a:fld id="{5BC145DC-72C8-4D6A-B302-18EA0EC8E1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754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/>
          <a:lstStyle/>
          <a:p>
            <a:fld id="{6FF10E1E-E245-42E2-B67C-5A61C8751477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/>
          <a:lstStyle/>
          <a:p>
            <a:fld id="{5BC145DC-72C8-4D6A-B302-18EA0EC8E1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7837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/>
          <a:lstStyle/>
          <a:p>
            <a:fld id="{6FF10E1E-E245-42E2-B67C-5A61C8751477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/>
          <a:lstStyle/>
          <a:p>
            <a:fld id="{5BC145DC-72C8-4D6A-B302-18EA0EC8E1A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858444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/>
          <a:lstStyle/>
          <a:p>
            <a:fld id="{6FF10E1E-E245-42E2-B67C-5A61C8751477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/>
          <a:lstStyle/>
          <a:p>
            <a:fld id="{5BC145DC-72C8-4D6A-B302-18EA0EC8E1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1630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/>
          <a:lstStyle/>
          <a:p>
            <a:fld id="{6FF10E1E-E245-42E2-B67C-5A61C8751477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/>
          <a:lstStyle/>
          <a:p>
            <a:fld id="{5BC145DC-72C8-4D6A-B302-18EA0EC8E1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708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/>
          <a:lstStyle/>
          <a:p>
            <a:fld id="{6FF10E1E-E245-42E2-B67C-5A61C8751477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/>
          <a:lstStyle/>
          <a:p>
            <a:fld id="{5BC145DC-72C8-4D6A-B302-18EA0EC8E1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6784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/>
          <a:lstStyle/>
          <a:p>
            <a:fld id="{6FF10E1E-E245-42E2-B67C-5A61C8751477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/>
          <a:lstStyle/>
          <a:p>
            <a:fld id="{5BC145DC-72C8-4D6A-B302-18EA0EC8E1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5599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/>
          <a:lstStyle/>
          <a:p>
            <a:fld id="{6FF10E1E-E245-42E2-B67C-5A61C8751477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/>
          <a:lstStyle/>
          <a:p>
            <a:fld id="{5BC145DC-72C8-4D6A-B302-18EA0EC8E1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668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1656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1">
              <a:lumMod val="95000"/>
            </a:schemeClr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Calibri Light" panose="020F0302020204030204" pitchFamily="34" charset="0"/>
          <a:ea typeface="+mj-ea"/>
          <a:cs typeface="Calibri Light" panose="020F0302020204030204" pitchFamily="34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" panose="05000000000000000000" pitchFamily="2" charset="2"/>
        <a:buChar char="§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1">
              <a:lumMod val="95000"/>
            </a:schemeClr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" panose="05000000000000000000" pitchFamily="2" charset="2"/>
        <a:buChar char="§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1">
              <a:lumMod val="95000"/>
            </a:schemeClr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" panose="05000000000000000000" pitchFamily="2" charset="2"/>
        <a:buChar char="§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1">
              <a:lumMod val="95000"/>
            </a:schemeClr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" panose="05000000000000000000" pitchFamily="2" charset="2"/>
        <a:buChar char="§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1">
              <a:lumMod val="95000"/>
            </a:schemeClr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" panose="05000000000000000000" pitchFamily="2" charset="2"/>
        <a:buChar char="§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1">
              <a:lumMod val="95000"/>
            </a:schemeClr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3389/feart.2018.00214" TargetMode="External"/><Relationship Id="rId7" Type="http://schemas.openxmlformats.org/officeDocument/2006/relationships/hyperlink" Target="https://www.usgs.gov/center-news/volcano-watch-gas-math-how-we-know-how-much-sulfur-dioxide-volcanoes-emit" TargetMode="External"/><Relationship Id="rId2" Type="http://schemas.openxmlformats.org/officeDocument/2006/relationships/hyperlink" Target="https://doi.org/10.1007/s00445-021-01443-6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07/s00445-020-01390-8" TargetMode="External"/><Relationship Id="rId5" Type="http://schemas.openxmlformats.org/officeDocument/2006/relationships/hyperlink" Target="https://doi.org/10.1126/science.aaz0147" TargetMode="External"/><Relationship Id="rId4" Type="http://schemas.openxmlformats.org/officeDocument/2006/relationships/hyperlink" Target="https://doi.org/10.5066/P9K0EZI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C5A99-0F44-4959-A7A3-8B9575328C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122363"/>
            <a:ext cx="12192000" cy="2387600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Gas emissions from the resumption of eruptive activity at Kīlauea Volcano’s summit in December 2020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61FC5B-D1E4-4147-9A5D-32718DCEB6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11222"/>
            <a:ext cx="9144000" cy="165576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Christoph Kern</a:t>
            </a:r>
            <a:r>
              <a:rPr lang="en-US" baseline="30000" dirty="0"/>
              <a:t>1</a:t>
            </a:r>
            <a:r>
              <a:rPr lang="en-US" dirty="0"/>
              <a:t>, Patricia Nadeau</a:t>
            </a:r>
            <a:r>
              <a:rPr lang="en-US" baseline="30000" dirty="0"/>
              <a:t>1</a:t>
            </a:r>
            <a:r>
              <a:rPr lang="en-US" dirty="0"/>
              <a:t>, Tamar Elias</a:t>
            </a:r>
            <a:r>
              <a:rPr lang="en-US" baseline="30000" dirty="0"/>
              <a:t>1</a:t>
            </a:r>
            <a:r>
              <a:rPr lang="en-US" dirty="0"/>
              <a:t>, Peter Kelly</a:t>
            </a:r>
            <a:r>
              <a:rPr lang="en-US" baseline="30000" dirty="0"/>
              <a:t>1</a:t>
            </a:r>
            <a:r>
              <a:rPr lang="en-US" dirty="0"/>
              <a:t>, Allan Lerner</a:t>
            </a:r>
            <a:r>
              <a:rPr lang="en-US" baseline="30000" dirty="0"/>
              <a:t>1</a:t>
            </a:r>
            <a:r>
              <a:rPr lang="en-US" dirty="0"/>
              <a:t>, Laura Clor</a:t>
            </a:r>
            <a:r>
              <a:rPr lang="en-US" baseline="30000" dirty="0"/>
              <a:t>1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Miki Warren</a:t>
            </a:r>
            <a:r>
              <a:rPr lang="en-US" baseline="30000" dirty="0"/>
              <a:t>1</a:t>
            </a:r>
            <a:r>
              <a:rPr lang="en-US" dirty="0"/>
              <a:t>, Hannah Dietterich</a:t>
            </a:r>
            <a:r>
              <a:rPr lang="en-US" baseline="30000" dirty="0"/>
              <a:t>1</a:t>
            </a:r>
            <a:r>
              <a:rPr lang="en-US" dirty="0"/>
              <a:t>, and Taryn Lopez</a:t>
            </a:r>
            <a:r>
              <a:rPr lang="en-US" baseline="30000" dirty="0"/>
              <a:t>2</a:t>
            </a:r>
            <a:br>
              <a:rPr lang="en-US" dirty="0"/>
            </a:br>
            <a:endParaRPr lang="en-US" dirty="0"/>
          </a:p>
          <a:p>
            <a:r>
              <a:rPr lang="en-US" baseline="30000" dirty="0"/>
              <a:t>1</a:t>
            </a:r>
            <a:r>
              <a:rPr lang="en-US" dirty="0"/>
              <a:t> U.S. Geological Survey - Volcano Science Center</a:t>
            </a:r>
          </a:p>
          <a:p>
            <a:r>
              <a:rPr lang="en-US" baseline="30000" dirty="0"/>
              <a:t>2</a:t>
            </a:r>
            <a:r>
              <a:rPr lang="en-US" dirty="0"/>
              <a:t> University of Alaska Fairbanks</a:t>
            </a:r>
          </a:p>
        </p:txBody>
      </p:sp>
    </p:spTree>
    <p:extLst>
      <p:ext uri="{BB962C8B-B14F-4D97-AF65-F5344CB8AC3E}">
        <p14:creationId xmlns:p14="http://schemas.microsoft.com/office/powerpoint/2010/main" val="1142875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2CDA3-1DD7-4ABF-9324-D7F1D9ABA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241111"/>
            <a:ext cx="10353762" cy="970450"/>
          </a:xfrm>
        </p:spPr>
        <p:txBody>
          <a:bodyPr/>
          <a:lstStyle/>
          <a:p>
            <a:r>
              <a:rPr lang="en-US" b="1" dirty="0"/>
              <a:t>Lava returns to Kīlauea’s summit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41EC2A-7282-4031-9633-0408397DE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514901"/>
            <a:ext cx="10482086" cy="4276299"/>
          </a:xfrm>
        </p:spPr>
        <p:txBody>
          <a:bodyPr/>
          <a:lstStyle/>
          <a:p>
            <a:r>
              <a:rPr lang="en-US" dirty="0">
                <a:effectLst/>
              </a:rPr>
              <a:t>Kīlauea Volcano (</a:t>
            </a:r>
            <a:r>
              <a:rPr lang="en-US" dirty="0" err="1">
                <a:effectLst/>
              </a:rPr>
              <a:t>Hawaiʻi</a:t>
            </a:r>
            <a:r>
              <a:rPr lang="en-US" dirty="0">
                <a:effectLst/>
              </a:rPr>
              <a:t>, USA) had been in a state of quiescence since the end of the historic 2018 eruption on its lower East Rift Zone. The 2018 eruption occurred at an elevation of 300 m and drained a large amount of magma from the volcano's summit reservoir and East Rift Zone (ERZ), causing the drainage of a decade-old subaerial lava lake followed by widespread caldera collapse. Before it ended in September 2018, the eruption had erupted more than 1 km</a:t>
            </a:r>
            <a:r>
              <a:rPr lang="en-US" baseline="30000" dirty="0">
                <a:effectLst/>
              </a:rPr>
              <a:t>3</a:t>
            </a:r>
            <a:r>
              <a:rPr lang="en-US" dirty="0">
                <a:effectLst/>
              </a:rPr>
              <a:t> of lava and released approximately 10 Mt of SO</a:t>
            </a:r>
            <a:r>
              <a:rPr lang="en-US" baseline="-25000" dirty="0">
                <a:effectLst/>
              </a:rPr>
              <a:t>2</a:t>
            </a:r>
            <a:r>
              <a:rPr lang="en-US" dirty="0">
                <a:effectLst/>
              </a:rPr>
              <a:t> from 24 active fissures in the lower ERZ </a:t>
            </a:r>
            <a:br>
              <a:rPr lang="en-US" dirty="0">
                <a:effectLst/>
              </a:rPr>
            </a:br>
            <a:r>
              <a:rPr lang="en-US" dirty="0">
                <a:effectLst/>
              </a:rPr>
              <a:t>(</a:t>
            </a:r>
            <a:r>
              <a:rPr lang="en-US" dirty="0" err="1">
                <a:effectLst/>
              </a:rPr>
              <a:t>Dietterich</a:t>
            </a:r>
            <a:r>
              <a:rPr lang="en-US" dirty="0">
                <a:effectLst/>
              </a:rPr>
              <a:t> et al., 2021, Kern et al., 2020).</a:t>
            </a:r>
          </a:p>
          <a:p>
            <a:r>
              <a:rPr lang="en-US" dirty="0">
                <a:effectLst/>
              </a:rPr>
              <a:t>Two years later, on the evening of 20 December 2020, the Hawaiian Volcano Observatory (HVO) once again detected a glow within the now vastly deepened </a:t>
            </a:r>
            <a:r>
              <a:rPr lang="en-US" dirty="0" err="1">
                <a:effectLst/>
              </a:rPr>
              <a:t>Halemaʻumaʻu</a:t>
            </a:r>
            <a:r>
              <a:rPr lang="en-US" dirty="0">
                <a:effectLst/>
              </a:rPr>
              <a:t> Crater at Kīlauea’s summit. A new eruption had begun…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175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9F2D5-CCA1-4C3A-B532-E28549B12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0"/>
            <a:ext cx="10353762" cy="970450"/>
          </a:xfrm>
        </p:spPr>
        <p:txBody>
          <a:bodyPr/>
          <a:lstStyle/>
          <a:p>
            <a:r>
              <a:rPr lang="en-US" b="1" dirty="0"/>
              <a:t>One lake replaces another</a:t>
            </a:r>
          </a:p>
        </p:txBody>
      </p:sp>
      <p:pic>
        <p:nvPicPr>
          <p:cNvPr id="4" name="Picture 3" descr="A picture containing mountain, outdoor, nature, wave&#10;&#10;Description automatically generated">
            <a:extLst>
              <a:ext uri="{FF2B5EF4-FFF2-40B4-BE49-F238E27FC236}">
                <a16:creationId xmlns:a16="http://schemas.microsoft.com/office/drawing/2014/main" id="{977B57FF-2653-4CDE-9D79-761DFB5BCA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1" t="31820" r="32726" b="12897"/>
          <a:stretch/>
        </p:blipFill>
        <p:spPr>
          <a:xfrm>
            <a:off x="566664" y="983579"/>
            <a:ext cx="5045036" cy="3253106"/>
          </a:xfrm>
          <a:prstGeom prst="rect">
            <a:avLst/>
          </a:prstGeom>
        </p:spPr>
      </p:pic>
      <p:pic>
        <p:nvPicPr>
          <p:cNvPr id="6" name="Picture 5" descr="A picture containing text, monitor&#10;&#10;Description automatically generated">
            <a:extLst>
              <a:ext uri="{FF2B5EF4-FFF2-40B4-BE49-F238E27FC236}">
                <a16:creationId xmlns:a16="http://schemas.microsoft.com/office/drawing/2014/main" id="{1BF6A620-5C75-450D-949F-C293727B9A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993" y="983579"/>
            <a:ext cx="5341512" cy="3253106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19DCD00-1A8F-40A3-94AB-A399D6C091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795" y="4476468"/>
            <a:ext cx="10482086" cy="1392071"/>
          </a:xfrm>
        </p:spPr>
        <p:txBody>
          <a:bodyPr>
            <a:normAutofit lnSpcReduction="10000"/>
          </a:bodyPr>
          <a:lstStyle/>
          <a:p>
            <a:r>
              <a:rPr lang="en-US" dirty="0">
                <a:effectLst/>
              </a:rPr>
              <a:t>At approximately 21:30 HST on 20 December 2020, lava began erupting from several vents perched on the northern wall of </a:t>
            </a:r>
            <a:r>
              <a:rPr lang="en-US" dirty="0" err="1">
                <a:effectLst/>
              </a:rPr>
              <a:t>Halemaʻumaʻu</a:t>
            </a:r>
            <a:r>
              <a:rPr lang="en-US" dirty="0">
                <a:effectLst/>
              </a:rPr>
              <a:t> Crater.</a:t>
            </a:r>
          </a:p>
          <a:p>
            <a:r>
              <a:rPr lang="en-US" dirty="0">
                <a:effectLst/>
              </a:rPr>
              <a:t>As lava flowed down into the crater floor, a water lake which had formed in 2019 – 2020 from groundwater infiltration, boiled off within hours, briefly causing vigorous steaming.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CA3422F-6174-4AD4-95F3-F7C1CE0E1B2A}"/>
              </a:ext>
            </a:extLst>
          </p:cNvPr>
          <p:cNvSpPr/>
          <p:nvPr/>
        </p:nvSpPr>
        <p:spPr>
          <a:xfrm>
            <a:off x="11429505" y="983579"/>
            <a:ext cx="136585" cy="325310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D261AF-455C-4498-9064-6C9427EC68B9}"/>
              </a:ext>
            </a:extLst>
          </p:cNvPr>
          <p:cNvSpPr txBox="1"/>
          <p:nvPr/>
        </p:nvSpPr>
        <p:spPr>
          <a:xfrm rot="16200000">
            <a:off x="10724834" y="2486075"/>
            <a:ext cx="14670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Relative Temperature (deg C)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0761FC-2705-4C95-BD5F-5C2B4F0947A0}"/>
              </a:ext>
            </a:extLst>
          </p:cNvPr>
          <p:cNvSpPr txBox="1"/>
          <p:nvPr/>
        </p:nvSpPr>
        <p:spPr>
          <a:xfrm>
            <a:off x="566664" y="3942037"/>
            <a:ext cx="5774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USGS</a:t>
            </a:r>
          </a:p>
        </p:txBody>
      </p:sp>
    </p:spTree>
    <p:extLst>
      <p:ext uri="{BB962C8B-B14F-4D97-AF65-F5344CB8AC3E}">
        <p14:creationId xmlns:p14="http://schemas.microsoft.com/office/powerpoint/2010/main" val="2800802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F0B622F-519A-45CA-962E-4B19A62128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579"/>
          <a:stretch/>
        </p:blipFill>
        <p:spPr>
          <a:xfrm>
            <a:off x="1967722" y="2408866"/>
            <a:ext cx="6202946" cy="39510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9E8B784-2C94-47F4-A3DE-935443733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38" y="43707"/>
            <a:ext cx="11010026" cy="97045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Multiple perched vents feed lava into </a:t>
            </a:r>
            <a:r>
              <a:rPr lang="en-US" b="1" dirty="0" err="1"/>
              <a:t>Halemaʻumaʻu</a:t>
            </a:r>
            <a:r>
              <a:rPr lang="en-US" b="1" dirty="0"/>
              <a:t> Crater</a:t>
            </a:r>
          </a:p>
        </p:txBody>
      </p:sp>
      <p:pic>
        <p:nvPicPr>
          <p:cNvPr id="5" name="Picture 4" descr="A picture containing dark, crater, clouds&#10;&#10;Description automatically generated">
            <a:extLst>
              <a:ext uri="{FF2B5EF4-FFF2-40B4-BE49-F238E27FC236}">
                <a16:creationId xmlns:a16="http://schemas.microsoft.com/office/drawing/2014/main" id="{06CD8D1B-54E1-4D8C-A830-BA424C638A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6" y="977361"/>
            <a:ext cx="4227204" cy="2349828"/>
          </a:xfrm>
          <a:prstGeom prst="rect">
            <a:avLst/>
          </a:prstGeom>
        </p:spPr>
      </p:pic>
      <p:pic>
        <p:nvPicPr>
          <p:cNvPr id="7" name="Picture 6" descr="A picture containing outdoor, smoke, nature, mountain&#10;&#10;Description automatically generated">
            <a:extLst>
              <a:ext uri="{FF2B5EF4-FFF2-40B4-BE49-F238E27FC236}">
                <a16:creationId xmlns:a16="http://schemas.microsoft.com/office/drawing/2014/main" id="{71F9FE2F-7596-4BE4-AE7A-2D81CFF076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1474" y="862684"/>
            <a:ext cx="4227203" cy="3170402"/>
          </a:xfrm>
          <a:prstGeom prst="rect">
            <a:avLst/>
          </a:prstGeom>
        </p:spPr>
      </p:pic>
      <p:pic>
        <p:nvPicPr>
          <p:cNvPr id="4" name="Picture 3" descr="A picture containing outdoor, nature, mountain&#10;&#10;Description automatically generated">
            <a:extLst>
              <a:ext uri="{FF2B5EF4-FFF2-40B4-BE49-F238E27FC236}">
                <a16:creationId xmlns:a16="http://schemas.microsoft.com/office/drawing/2014/main" id="{9AB16914-F050-4B44-A9B2-4E57CF2565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9563" y="3848420"/>
            <a:ext cx="3307530" cy="2480648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15738AC-8921-474A-9871-F04559A14171}"/>
              </a:ext>
            </a:extLst>
          </p:cNvPr>
          <p:cNvCxnSpPr>
            <a:cxnSpLocks/>
          </p:cNvCxnSpPr>
          <p:nvPr/>
        </p:nvCxnSpPr>
        <p:spPr>
          <a:xfrm>
            <a:off x="4309829" y="3327189"/>
            <a:ext cx="798051" cy="412084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E79BE27-42CE-4182-B8D1-BD3C111DF9A9}"/>
              </a:ext>
            </a:extLst>
          </p:cNvPr>
          <p:cNvSpPr txBox="1"/>
          <p:nvPr/>
        </p:nvSpPr>
        <p:spPr>
          <a:xfrm>
            <a:off x="5130843" y="3368878"/>
            <a:ext cx="11879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north vent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BFCCB7-0DA8-49FD-9085-7B28637F24CC}"/>
              </a:ext>
            </a:extLst>
          </p:cNvPr>
          <p:cNvSpPr txBox="1"/>
          <p:nvPr/>
        </p:nvSpPr>
        <p:spPr>
          <a:xfrm>
            <a:off x="2347096" y="4721898"/>
            <a:ext cx="1094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west vent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4E9E46-E881-45A1-AAA9-1DED7FDE0153}"/>
              </a:ext>
            </a:extLst>
          </p:cNvPr>
          <p:cNvSpPr txBox="1"/>
          <p:nvPr/>
        </p:nvSpPr>
        <p:spPr>
          <a:xfrm>
            <a:off x="10313328" y="1920515"/>
            <a:ext cx="11879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north vent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372D4C-E425-4403-AB0D-03CA22CEABC6}"/>
              </a:ext>
            </a:extLst>
          </p:cNvPr>
          <p:cNvSpPr txBox="1"/>
          <p:nvPr/>
        </p:nvSpPr>
        <p:spPr>
          <a:xfrm>
            <a:off x="8123673" y="1648468"/>
            <a:ext cx="1094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west vent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986EFE8-E48D-43F6-AA55-7F0844ABE178}"/>
              </a:ext>
            </a:extLst>
          </p:cNvPr>
          <p:cNvSpPr txBox="1"/>
          <p:nvPr/>
        </p:nvSpPr>
        <p:spPr>
          <a:xfrm>
            <a:off x="11147987" y="3848420"/>
            <a:ext cx="827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 Dec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D71E7D0-F01A-4779-9082-34C09CBF1742}"/>
              </a:ext>
            </a:extLst>
          </p:cNvPr>
          <p:cNvSpPr txBox="1"/>
          <p:nvPr/>
        </p:nvSpPr>
        <p:spPr>
          <a:xfrm>
            <a:off x="10761206" y="820539"/>
            <a:ext cx="827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 Dec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D75F60-D6E2-442B-BF34-44B953E3D5A5}"/>
              </a:ext>
            </a:extLst>
          </p:cNvPr>
          <p:cNvSpPr txBox="1"/>
          <p:nvPr/>
        </p:nvSpPr>
        <p:spPr>
          <a:xfrm>
            <a:off x="1971847" y="5962222"/>
            <a:ext cx="3863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Aerial imagery from 23 Sep 2020, USGS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E68D56A-AD91-4A04-8AF1-2A5786AC8689}"/>
              </a:ext>
            </a:extLst>
          </p:cNvPr>
          <p:cNvCxnSpPr/>
          <p:nvPr/>
        </p:nvCxnSpPr>
        <p:spPr>
          <a:xfrm>
            <a:off x="6681191" y="6201674"/>
            <a:ext cx="1342842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9C19DFC-9034-4D6C-889E-5CCEDCA3A565}"/>
              </a:ext>
            </a:extLst>
          </p:cNvPr>
          <p:cNvCxnSpPr>
            <a:cxnSpLocks/>
          </p:cNvCxnSpPr>
          <p:nvPr/>
        </p:nvCxnSpPr>
        <p:spPr>
          <a:xfrm flipV="1">
            <a:off x="6670569" y="6156111"/>
            <a:ext cx="0" cy="45564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51C0D82-6C1A-4247-ABD7-62B3458C7F9E}"/>
              </a:ext>
            </a:extLst>
          </p:cNvPr>
          <p:cNvCxnSpPr>
            <a:cxnSpLocks/>
          </p:cNvCxnSpPr>
          <p:nvPr/>
        </p:nvCxnSpPr>
        <p:spPr>
          <a:xfrm flipV="1">
            <a:off x="8029049" y="6156025"/>
            <a:ext cx="0" cy="45564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A0FC3833-5F3B-4ABD-ABEF-47EBE6C16B39}"/>
              </a:ext>
            </a:extLst>
          </p:cNvPr>
          <p:cNvSpPr txBox="1"/>
          <p:nvPr/>
        </p:nvSpPr>
        <p:spPr>
          <a:xfrm>
            <a:off x="6981583" y="5871130"/>
            <a:ext cx="772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300 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BBC714-0B1E-47EF-82C9-012F155E164C}"/>
              </a:ext>
            </a:extLst>
          </p:cNvPr>
          <p:cNvSpPr txBox="1"/>
          <p:nvPr/>
        </p:nvSpPr>
        <p:spPr>
          <a:xfrm>
            <a:off x="40496" y="3061101"/>
            <a:ext cx="5774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USGS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F05BD95-2F1D-4534-8970-3FFFA1F684D3}"/>
              </a:ext>
            </a:extLst>
          </p:cNvPr>
          <p:cNvSpPr txBox="1"/>
          <p:nvPr/>
        </p:nvSpPr>
        <p:spPr>
          <a:xfrm>
            <a:off x="11059869" y="3553544"/>
            <a:ext cx="5774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USGS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1DE9AF5-03B8-4DB6-85DE-62F5C58A68A8}"/>
              </a:ext>
            </a:extLst>
          </p:cNvPr>
          <p:cNvSpPr txBox="1"/>
          <p:nvPr/>
        </p:nvSpPr>
        <p:spPr>
          <a:xfrm>
            <a:off x="11450948" y="6037461"/>
            <a:ext cx="5774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USGS</a:t>
            </a:r>
          </a:p>
        </p:txBody>
      </p:sp>
    </p:spTree>
    <p:extLst>
      <p:ext uri="{BB962C8B-B14F-4D97-AF65-F5344CB8AC3E}">
        <p14:creationId xmlns:p14="http://schemas.microsoft.com/office/powerpoint/2010/main" val="619927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E0AC7-5092-4B9F-A002-8CF658388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504982"/>
            <a:ext cx="10353762" cy="970450"/>
          </a:xfrm>
        </p:spPr>
        <p:txBody>
          <a:bodyPr/>
          <a:lstStyle/>
          <a:p>
            <a:r>
              <a:rPr lang="en-US" b="1" dirty="0"/>
              <a:t>Lava quickly fills the base of </a:t>
            </a:r>
            <a:r>
              <a:rPr lang="en-US" b="1" dirty="0" err="1"/>
              <a:t>Halemaʻumaʻu</a:t>
            </a:r>
            <a:r>
              <a:rPr lang="en-US" b="1" dirty="0"/>
              <a:t> Crater</a:t>
            </a:r>
          </a:p>
        </p:txBody>
      </p:sp>
      <p:pic>
        <p:nvPicPr>
          <p:cNvPr id="6" name="Picture 5" descr="A picture containing mountain, outdoor, nature, wave&#10;&#10;Description automatically generated">
            <a:extLst>
              <a:ext uri="{FF2B5EF4-FFF2-40B4-BE49-F238E27FC236}">
                <a16:creationId xmlns:a16="http://schemas.microsoft.com/office/drawing/2014/main" id="{3873DD4C-CF1C-4127-BEA6-499C7AF0CD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494" y="1646727"/>
            <a:ext cx="5861431" cy="3295770"/>
          </a:xfrm>
          <a:prstGeom prst="rect">
            <a:avLst/>
          </a:prstGeom>
        </p:spPr>
      </p:pic>
      <p:pic>
        <p:nvPicPr>
          <p:cNvPr id="8" name="Picture 7" descr="A picture containing text, nature, mountain&#10;&#10;Description automatically generated">
            <a:extLst>
              <a:ext uri="{FF2B5EF4-FFF2-40B4-BE49-F238E27FC236}">
                <a16:creationId xmlns:a16="http://schemas.microsoft.com/office/drawing/2014/main" id="{4DE5DCF8-8B67-431E-AE74-719A135998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192" y="1646727"/>
            <a:ext cx="5861431" cy="329577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D846019-7481-4EFE-98FD-081C2E0A888E}"/>
              </a:ext>
            </a:extLst>
          </p:cNvPr>
          <p:cNvSpPr txBox="1"/>
          <p:nvPr/>
        </p:nvSpPr>
        <p:spPr>
          <a:xfrm>
            <a:off x="4651374" y="1646727"/>
            <a:ext cx="1444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 December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C344CD-CDB5-4567-B987-0EBDEE5F1D6E}"/>
              </a:ext>
            </a:extLst>
          </p:cNvPr>
          <p:cNvSpPr txBox="1"/>
          <p:nvPr/>
        </p:nvSpPr>
        <p:spPr>
          <a:xfrm>
            <a:off x="10607997" y="1646727"/>
            <a:ext cx="1444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 December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3FFAF25-53AE-4541-AE8B-A7C358F089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4229" y="5122477"/>
            <a:ext cx="9927771" cy="1392071"/>
          </a:xfrm>
        </p:spPr>
        <p:txBody>
          <a:bodyPr>
            <a:normAutofit/>
          </a:bodyPr>
          <a:lstStyle/>
          <a:p>
            <a:r>
              <a:rPr lang="en-US" dirty="0">
                <a:effectLst/>
              </a:rPr>
              <a:t>In the first four days of the eruption, the lava level in </a:t>
            </a:r>
            <a:r>
              <a:rPr lang="en-US" dirty="0" err="1">
                <a:effectLst/>
              </a:rPr>
              <a:t>Halemaʻumaʻu</a:t>
            </a:r>
            <a:r>
              <a:rPr lang="en-US" dirty="0">
                <a:effectLst/>
              </a:rPr>
              <a:t> Crater rose by more than 100 m, indicating effusion rates approaching 100 m</a:t>
            </a:r>
            <a:r>
              <a:rPr lang="en-US" baseline="30000" dirty="0">
                <a:effectLst/>
              </a:rPr>
              <a:t>3</a:t>
            </a:r>
            <a:r>
              <a:rPr lang="en-US" dirty="0">
                <a:effectLst/>
              </a:rPr>
              <a:t>/s (see slide 10 for details).</a:t>
            </a:r>
          </a:p>
          <a:p>
            <a:r>
              <a:rPr lang="en-US" dirty="0">
                <a:effectLst/>
              </a:rPr>
              <a:t>SO</a:t>
            </a:r>
            <a:r>
              <a:rPr lang="en-US" baseline="-25000" dirty="0">
                <a:effectLst/>
              </a:rPr>
              <a:t>2</a:t>
            </a:r>
            <a:r>
              <a:rPr lang="en-US" dirty="0">
                <a:effectLst/>
              </a:rPr>
              <a:t> emissions associated with this activity initially exceeded 50,000 t/d (see slide 8).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0B7AE1-A211-4494-BC13-9FBD8DB59228}"/>
              </a:ext>
            </a:extLst>
          </p:cNvPr>
          <p:cNvSpPr txBox="1"/>
          <p:nvPr/>
        </p:nvSpPr>
        <p:spPr>
          <a:xfrm>
            <a:off x="5518598" y="4671275"/>
            <a:ext cx="5774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USGS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3700D8-289A-47CE-9263-7111BC0AD223}"/>
              </a:ext>
            </a:extLst>
          </p:cNvPr>
          <p:cNvSpPr txBox="1"/>
          <p:nvPr/>
        </p:nvSpPr>
        <p:spPr>
          <a:xfrm>
            <a:off x="11520079" y="4671274"/>
            <a:ext cx="5774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USGS</a:t>
            </a:r>
          </a:p>
        </p:txBody>
      </p:sp>
    </p:spTree>
    <p:extLst>
      <p:ext uri="{BB962C8B-B14F-4D97-AF65-F5344CB8AC3E}">
        <p14:creationId xmlns:p14="http://schemas.microsoft.com/office/powerpoint/2010/main" val="2202510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08048-409A-4A2A-983F-8F71C15AA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714" y="-3918"/>
            <a:ext cx="11765280" cy="97045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Vehicle-based mobile DOAS traverses yield SO</a:t>
            </a:r>
            <a:r>
              <a:rPr lang="en-US" b="1" baseline="-25000" dirty="0"/>
              <a:t>2</a:t>
            </a:r>
            <a:r>
              <a:rPr lang="en-US" b="1" dirty="0"/>
              <a:t> emission rates</a:t>
            </a:r>
          </a:p>
        </p:txBody>
      </p:sp>
      <p:pic>
        <p:nvPicPr>
          <p:cNvPr id="6" name="Content Placeholder 5" descr="A picture containing text&#10;&#10;Description automatically generated">
            <a:extLst>
              <a:ext uri="{FF2B5EF4-FFF2-40B4-BE49-F238E27FC236}">
                <a16:creationId xmlns:a16="http://schemas.microsoft.com/office/drawing/2014/main" id="{ED71B233-9679-41F9-9354-F3980F7469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16"/>
          <a:stretch/>
        </p:blipFill>
        <p:spPr>
          <a:xfrm>
            <a:off x="258137" y="1041990"/>
            <a:ext cx="5138057" cy="3434827"/>
          </a:xfrm>
        </p:spPr>
      </p:pic>
      <p:pic>
        <p:nvPicPr>
          <p:cNvPr id="15" name="Picture 1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01B0A47F-3151-4ED6-81C4-74344705A88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30"/>
          <a:stretch/>
        </p:blipFill>
        <p:spPr>
          <a:xfrm>
            <a:off x="7187104" y="2589376"/>
            <a:ext cx="4804435" cy="37507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00C16A8-A8C8-43DD-AC00-F89C87BA9C4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04" b="6542"/>
          <a:stretch/>
        </p:blipFill>
        <p:spPr>
          <a:xfrm>
            <a:off x="4960359" y="1041989"/>
            <a:ext cx="2004432" cy="3434827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56AFF0C-9B89-490B-AEF5-9D3818DE391D}"/>
              </a:ext>
            </a:extLst>
          </p:cNvPr>
          <p:cNvSpPr txBox="1">
            <a:spLocks/>
          </p:cNvSpPr>
          <p:nvPr/>
        </p:nvSpPr>
        <p:spPr>
          <a:xfrm>
            <a:off x="258138" y="4581753"/>
            <a:ext cx="6706654" cy="163103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effectLst/>
              </a:rPr>
              <a:t>Traversing beneath the gas plume, a mobile differential optical absorption spectrometer (mobile DOAS) was used the measure the absorption of scattered sunlight by SO</a:t>
            </a:r>
            <a:r>
              <a:rPr lang="en-US" baseline="-25000" dirty="0">
                <a:effectLst/>
              </a:rPr>
              <a:t>2</a:t>
            </a:r>
            <a:r>
              <a:rPr lang="en-US" dirty="0">
                <a:effectLst/>
              </a:rPr>
              <a:t> in the overhead plume. </a:t>
            </a:r>
          </a:p>
          <a:p>
            <a:r>
              <a:rPr lang="en-US" dirty="0">
                <a:effectLst/>
              </a:rPr>
              <a:t>These surveys were repeated on days when trade winds made for accessible, well-defined gas plumes.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ACD66C-BB24-46B5-89FB-5AC37B4D83E4}"/>
              </a:ext>
            </a:extLst>
          </p:cNvPr>
          <p:cNvSpPr txBox="1">
            <a:spLocks/>
          </p:cNvSpPr>
          <p:nvPr/>
        </p:nvSpPr>
        <p:spPr>
          <a:xfrm>
            <a:off x="7108149" y="1135746"/>
            <a:ext cx="5039009" cy="163103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sz="1900" dirty="0">
                <a:effectLst/>
              </a:rPr>
              <a:t>Spatial integration of the overhead SO</a:t>
            </a:r>
            <a:r>
              <a:rPr lang="en-US" sz="1900" baseline="-25000" dirty="0">
                <a:effectLst/>
              </a:rPr>
              <a:t>2</a:t>
            </a:r>
            <a:r>
              <a:rPr lang="en-US" sz="1900" dirty="0">
                <a:effectLst/>
              </a:rPr>
              <a:t> column densities and multiplication with the wind speed allows determination of the emission rate in metric tons per day (t/d)</a:t>
            </a:r>
            <a:endParaRPr lang="en-US" sz="19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EA96AF5-2BEE-421A-BF35-E52E69F5C1A8}"/>
              </a:ext>
            </a:extLst>
          </p:cNvPr>
          <p:cNvSpPr txBox="1"/>
          <p:nvPr/>
        </p:nvSpPr>
        <p:spPr>
          <a:xfrm>
            <a:off x="3449850" y="4095409"/>
            <a:ext cx="1576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[Nadeau 2021]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D8F824-E933-4301-A27C-22EE948674AE}"/>
              </a:ext>
            </a:extLst>
          </p:cNvPr>
          <p:cNvSpPr txBox="1"/>
          <p:nvPr/>
        </p:nvSpPr>
        <p:spPr>
          <a:xfrm>
            <a:off x="217714" y="1831762"/>
            <a:ext cx="1737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 40,000 t/d SO</a:t>
            </a:r>
            <a:r>
              <a:rPr lang="en-US" baseline="-2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2</a:t>
            </a:r>
            <a:endParaRPr lang="en-US" baseline="-25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81F9C2-6D6F-4EEB-B19B-7D678E7938C9}"/>
              </a:ext>
            </a:extLst>
          </p:cNvPr>
          <p:cNvSpPr txBox="1"/>
          <p:nvPr/>
        </p:nvSpPr>
        <p:spPr>
          <a:xfrm>
            <a:off x="6459068" y="4156964"/>
            <a:ext cx="5774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USGS</a:t>
            </a:r>
          </a:p>
        </p:txBody>
      </p:sp>
    </p:spTree>
    <p:extLst>
      <p:ext uri="{BB962C8B-B14F-4D97-AF65-F5344CB8AC3E}">
        <p14:creationId xmlns:p14="http://schemas.microsoft.com/office/powerpoint/2010/main" val="3009860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C69B00F-5930-4785-A278-BA8EA9DBBF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93" y="3429000"/>
            <a:ext cx="4776148" cy="25160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CC9B0D-7D95-4711-8B3A-4513A40B5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65695"/>
            <a:ext cx="12191999" cy="97045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Early on, extreme SO</a:t>
            </a:r>
            <a:r>
              <a:rPr lang="en-US" b="1" baseline="-25000" dirty="0"/>
              <a:t>2</a:t>
            </a:r>
            <a:r>
              <a:rPr lang="en-US" b="1" dirty="0"/>
              <a:t> and aerosol emissions presented challenges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C28C9E-882E-42A7-8A57-5D879A46E9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1145" y="904756"/>
            <a:ext cx="4936884" cy="3702663"/>
          </a:xfrm>
          <a:prstGeom prst="rect">
            <a:avLst/>
          </a:prstGeom>
        </p:spPr>
      </p:pic>
      <p:pic>
        <p:nvPicPr>
          <p:cNvPr id="6" name="Content Placeholder 5" descr="A picture containing sky, outdoor, ground, nature&#10;&#10;Description automatically generated">
            <a:extLst>
              <a:ext uri="{FF2B5EF4-FFF2-40B4-BE49-F238E27FC236}">
                <a16:creationId xmlns:a16="http://schemas.microsoft.com/office/drawing/2014/main" id="{5CA0D99B-5025-4CB4-8D7D-F585E21788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06"/>
          <a:stretch/>
        </p:blipFill>
        <p:spPr>
          <a:xfrm>
            <a:off x="5513696" y="904756"/>
            <a:ext cx="1607448" cy="3702664"/>
          </a:xfr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2391067-BB0B-4901-94AC-43C2473A0B34}"/>
              </a:ext>
            </a:extLst>
          </p:cNvPr>
          <p:cNvSpPr txBox="1">
            <a:spLocks/>
          </p:cNvSpPr>
          <p:nvPr/>
        </p:nvSpPr>
        <p:spPr>
          <a:xfrm>
            <a:off x="5405027" y="4855038"/>
            <a:ext cx="6786973" cy="146030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 fontScale="85000" lnSpcReduction="10000"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effectLst/>
              </a:rPr>
              <a:t>Helicopter-based DOAS measurements were used to collect data several kilometers downwind where the plume was more dilute. </a:t>
            </a:r>
          </a:p>
          <a:p>
            <a:r>
              <a:rPr lang="en-US" dirty="0">
                <a:effectLst/>
              </a:rPr>
              <a:t>These data helped constrain emission rates and allowed us to assess the accuracy of different spectral analysis methods for the closer, vehicle-based measurements.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E1A4DFE-43C6-4742-A83C-721E245B5A7E}"/>
              </a:ext>
            </a:extLst>
          </p:cNvPr>
          <p:cNvSpPr txBox="1">
            <a:spLocks/>
          </p:cNvSpPr>
          <p:nvPr/>
        </p:nvSpPr>
        <p:spPr>
          <a:xfrm>
            <a:off x="219134" y="968369"/>
            <a:ext cx="5053466" cy="253879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sz="1700" dirty="0">
                <a:effectLst/>
              </a:rPr>
              <a:t>During the first several days of the eruption, the optically dense plumes contained extreme SO</a:t>
            </a:r>
            <a:r>
              <a:rPr lang="en-US" sz="1700" baseline="-25000" dirty="0">
                <a:effectLst/>
              </a:rPr>
              <a:t>2</a:t>
            </a:r>
            <a:r>
              <a:rPr lang="en-US" sz="1700" dirty="0">
                <a:effectLst/>
              </a:rPr>
              <a:t> and aerosol loads, conditions that complicate the radiative transfer of the DOAS measurements.</a:t>
            </a:r>
          </a:p>
          <a:p>
            <a:r>
              <a:rPr lang="en-US" sz="1700" dirty="0">
                <a:effectLst/>
              </a:rPr>
              <a:t>Moving the spectral analysis to weak SO</a:t>
            </a:r>
            <a:r>
              <a:rPr lang="en-US" sz="1700" baseline="-25000" dirty="0">
                <a:effectLst/>
              </a:rPr>
              <a:t>2</a:t>
            </a:r>
            <a:r>
              <a:rPr lang="en-US" sz="1700" dirty="0">
                <a:effectLst/>
              </a:rPr>
              <a:t> absorption bands between 326 and 340 nm allowed us to retrieve SO</a:t>
            </a:r>
            <a:r>
              <a:rPr lang="en-US" sz="1700" baseline="-25000" dirty="0">
                <a:effectLst/>
              </a:rPr>
              <a:t>2</a:t>
            </a:r>
            <a:r>
              <a:rPr lang="en-US" sz="1700" dirty="0">
                <a:effectLst/>
              </a:rPr>
              <a:t> column densities that at times exceeded 50,000 </a:t>
            </a:r>
            <a:r>
              <a:rPr lang="en-US" sz="1700" dirty="0" err="1">
                <a:effectLst/>
              </a:rPr>
              <a:t>ppm</a:t>
            </a:r>
            <a:r>
              <a:rPr lang="en-US" sz="1700" dirty="0" err="1">
                <a:effectLst/>
                <a:sym typeface="Symbol" panose="05050102010706020507" pitchFamily="18" charset="2"/>
              </a:rPr>
              <a:t>m</a:t>
            </a:r>
            <a:r>
              <a:rPr lang="en-US" sz="1700" dirty="0">
                <a:effectLst/>
                <a:sym typeface="Symbol" panose="05050102010706020507" pitchFamily="18" charset="2"/>
              </a:rPr>
              <a:t>.</a:t>
            </a:r>
            <a:endParaRPr lang="en-US" sz="17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BC395F-CE86-4BEB-825A-C6350A1A5788}"/>
              </a:ext>
            </a:extLst>
          </p:cNvPr>
          <p:cNvSpPr txBox="1"/>
          <p:nvPr/>
        </p:nvSpPr>
        <p:spPr>
          <a:xfrm>
            <a:off x="2185393" y="5372881"/>
            <a:ext cx="18540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</a:t>
            </a:r>
            <a:r>
              <a:rPr lang="en-US" sz="1200" baseline="-25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absorption</a:t>
            </a:r>
            <a:br>
              <a:rPr lang="en-US" sz="1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cross-section (modeled fit)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781F5B-ADE6-4B91-AC5B-F7B38A2D28FE}"/>
              </a:ext>
            </a:extLst>
          </p:cNvPr>
          <p:cNvSpPr txBox="1"/>
          <p:nvPr/>
        </p:nvSpPr>
        <p:spPr>
          <a:xfrm>
            <a:off x="3253396" y="4329063"/>
            <a:ext cx="10091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Measured</a:t>
            </a:r>
            <a:br>
              <a:rPr lang="en-US" sz="1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optical depth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9F76B22-8FAC-43C0-A619-1A7C05BA2D7F}"/>
              </a:ext>
            </a:extLst>
          </p:cNvPr>
          <p:cNvSpPr txBox="1"/>
          <p:nvPr/>
        </p:nvSpPr>
        <p:spPr>
          <a:xfrm>
            <a:off x="991172" y="3893109"/>
            <a:ext cx="20189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</a:t>
            </a:r>
            <a:r>
              <a:rPr lang="en-US" sz="1200" baseline="-2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1.1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10</a:t>
            </a:r>
            <a:r>
              <a:rPr lang="en-US" sz="1200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20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 molecules/cm</a:t>
            </a:r>
            <a:r>
              <a:rPr lang="en-US" sz="1200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2</a:t>
            </a:r>
            <a:endParaRPr lang="en-US" sz="1200" baseline="30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36850D-840F-434A-B93D-F0CF172B17BC}"/>
              </a:ext>
            </a:extLst>
          </p:cNvPr>
          <p:cNvSpPr txBox="1"/>
          <p:nvPr/>
        </p:nvSpPr>
        <p:spPr>
          <a:xfrm>
            <a:off x="5513695" y="4326189"/>
            <a:ext cx="5774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USGS</a:t>
            </a:r>
          </a:p>
        </p:txBody>
      </p:sp>
    </p:spTree>
    <p:extLst>
      <p:ext uri="{BB962C8B-B14F-4D97-AF65-F5344CB8AC3E}">
        <p14:creationId xmlns:p14="http://schemas.microsoft.com/office/powerpoint/2010/main" val="2709302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44D94-E12F-434E-9E71-4BA424E9B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5593"/>
            <a:ext cx="10353762" cy="970450"/>
          </a:xfrm>
        </p:spPr>
        <p:txBody>
          <a:bodyPr/>
          <a:lstStyle/>
          <a:p>
            <a:r>
              <a:rPr lang="en-US" b="1" dirty="0"/>
              <a:t>Kīlauea summit SO</a:t>
            </a:r>
            <a:r>
              <a:rPr lang="en-US" b="1" baseline="-25000" dirty="0"/>
              <a:t>2</a:t>
            </a:r>
            <a:r>
              <a:rPr lang="en-US" b="1" dirty="0"/>
              <a:t> emission rates 2020-2021</a:t>
            </a:r>
          </a:p>
        </p:txBody>
      </p:sp>
      <p:pic>
        <p:nvPicPr>
          <p:cNvPr id="11" name="Content Placeholder 10" descr="Chart&#10;&#10;Description automatically generated">
            <a:extLst>
              <a:ext uri="{FF2B5EF4-FFF2-40B4-BE49-F238E27FC236}">
                <a16:creationId xmlns:a16="http://schemas.microsoft.com/office/drawing/2014/main" id="{D7D0FCE4-BC50-462A-AD7C-382E83F687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27" y="1042750"/>
            <a:ext cx="2381372" cy="3810196"/>
          </a:xfrm>
        </p:spPr>
      </p:pic>
      <p:pic>
        <p:nvPicPr>
          <p:cNvPr id="13" name="Picture 12" descr="Chart, histogram&#10;&#10;Description automatically generated">
            <a:extLst>
              <a:ext uri="{FF2B5EF4-FFF2-40B4-BE49-F238E27FC236}">
                <a16:creationId xmlns:a16="http://schemas.microsoft.com/office/drawing/2014/main" id="{09B30595-52FF-4C07-8052-D64459CE6C6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7" r="8620"/>
          <a:stretch/>
        </p:blipFill>
        <p:spPr>
          <a:xfrm>
            <a:off x="2827090" y="1042750"/>
            <a:ext cx="9194334" cy="3810196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604E9D2-194D-43FC-A99A-AFD22FB11DB9}"/>
              </a:ext>
            </a:extLst>
          </p:cNvPr>
          <p:cNvSpPr txBox="1">
            <a:spLocks/>
          </p:cNvSpPr>
          <p:nvPr/>
        </p:nvSpPr>
        <p:spPr>
          <a:xfrm>
            <a:off x="291548" y="4935766"/>
            <a:ext cx="11582400" cy="126579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 fontScale="92500"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sz="1700" dirty="0">
                <a:effectLst/>
              </a:rPr>
              <a:t>After beginning at about 50,000 t/d at the onset of the eruption, SO</a:t>
            </a:r>
            <a:r>
              <a:rPr lang="en-US" sz="1700" baseline="-25000" dirty="0">
                <a:effectLst/>
              </a:rPr>
              <a:t>2</a:t>
            </a:r>
            <a:r>
              <a:rPr lang="en-US" sz="1700" dirty="0">
                <a:effectLst/>
              </a:rPr>
              <a:t> emissions rapidly decreased and dropped to less than 10,000 t/d on 26 December.</a:t>
            </a:r>
          </a:p>
          <a:p>
            <a:r>
              <a:rPr lang="en-US" sz="1700" dirty="0">
                <a:effectLst/>
              </a:rPr>
              <a:t>As of 8 April 2021, </a:t>
            </a:r>
            <a:r>
              <a:rPr lang="en-US" sz="1700" dirty="0">
                <a:effectLst/>
                <a:sym typeface="Symbol" panose="05050102010706020507" pitchFamily="18" charset="2"/>
              </a:rPr>
              <a:t> </a:t>
            </a:r>
            <a:r>
              <a:rPr lang="en-US" sz="1700" dirty="0">
                <a:effectLst/>
              </a:rPr>
              <a:t>350 kt SO</a:t>
            </a:r>
            <a:r>
              <a:rPr lang="en-US" sz="1700" baseline="-25000" dirty="0">
                <a:effectLst/>
              </a:rPr>
              <a:t>2</a:t>
            </a:r>
            <a:r>
              <a:rPr lang="en-US" sz="1700" dirty="0">
                <a:effectLst/>
              </a:rPr>
              <a:t>  have been cumulatively emitted from Kīlauea’s summit during the ongoing eruption. This is orders of magnitude less than the </a:t>
            </a:r>
            <a:r>
              <a:rPr lang="en-US" sz="1700" dirty="0">
                <a:effectLst/>
                <a:sym typeface="Symbol" panose="05050102010706020507" pitchFamily="18" charset="2"/>
              </a:rPr>
              <a:t> 10 Mt SO</a:t>
            </a:r>
            <a:r>
              <a:rPr lang="en-US" sz="1700" baseline="-25000" dirty="0">
                <a:effectLst/>
                <a:sym typeface="Symbol" panose="05050102010706020507" pitchFamily="18" charset="2"/>
              </a:rPr>
              <a:t>2</a:t>
            </a:r>
            <a:r>
              <a:rPr lang="en-US" sz="1700" dirty="0">
                <a:effectLst/>
                <a:sym typeface="Symbol" panose="05050102010706020507" pitchFamily="18" charset="2"/>
              </a:rPr>
              <a:t> emitted from fissures in the lower East Rift Zone during the May - August 2018 eruption.</a:t>
            </a:r>
            <a:endParaRPr lang="en-US" sz="17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DFF596-FF1C-4784-A2A3-CF8F8CE160C5}"/>
              </a:ext>
            </a:extLst>
          </p:cNvPr>
          <p:cNvSpPr txBox="1"/>
          <p:nvPr/>
        </p:nvSpPr>
        <p:spPr>
          <a:xfrm rot="16200000">
            <a:off x="1269454" y="2843651"/>
            <a:ext cx="2830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note change in vertical scale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EB51C24-AF21-4D2A-8940-0572A8656E71}"/>
              </a:ext>
            </a:extLst>
          </p:cNvPr>
          <p:cNvSpPr txBox="1"/>
          <p:nvPr/>
        </p:nvSpPr>
        <p:spPr>
          <a:xfrm>
            <a:off x="1301204" y="3003116"/>
            <a:ext cx="10730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Heli-surveys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D737370-77E0-4B67-9012-265E0B0C4D20}"/>
              </a:ext>
            </a:extLst>
          </p:cNvPr>
          <p:cNvSpPr txBox="1"/>
          <p:nvPr/>
        </p:nvSpPr>
        <p:spPr>
          <a:xfrm>
            <a:off x="6231689" y="2424628"/>
            <a:ext cx="30586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Blue points represent individual vehicle</a:t>
            </a:r>
          </a:p>
          <a:p>
            <a:r>
              <a:rPr lang="en-US" sz="1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traverses beneath the plume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3FD5918-CB05-449F-B0C4-B554D1AC2F2D}"/>
              </a:ext>
            </a:extLst>
          </p:cNvPr>
          <p:cNvCxnSpPr>
            <a:cxnSpLocks/>
            <a:stCxn id="16" idx="1"/>
          </p:cNvCxnSpPr>
          <p:nvPr/>
        </p:nvCxnSpPr>
        <p:spPr>
          <a:xfrm flipH="1" flipV="1">
            <a:off x="919120" y="2847887"/>
            <a:ext cx="382084" cy="30911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C6A0693-9EB7-4DC2-9ADA-DC29C7A44EC6}"/>
              </a:ext>
            </a:extLst>
          </p:cNvPr>
          <p:cNvCxnSpPr>
            <a:cxnSpLocks/>
          </p:cNvCxnSpPr>
          <p:nvPr/>
        </p:nvCxnSpPr>
        <p:spPr>
          <a:xfrm flipH="1">
            <a:off x="1577132" y="3310893"/>
            <a:ext cx="184356" cy="69904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6628D4C-D164-47E8-9441-DEB89B336067}"/>
              </a:ext>
            </a:extLst>
          </p:cNvPr>
          <p:cNvCxnSpPr>
            <a:cxnSpLocks/>
          </p:cNvCxnSpPr>
          <p:nvPr/>
        </p:nvCxnSpPr>
        <p:spPr>
          <a:xfrm>
            <a:off x="1990286" y="3310893"/>
            <a:ext cx="119519" cy="83286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007A74D7-BCB1-479A-9D7E-A96D954D3120}"/>
              </a:ext>
            </a:extLst>
          </p:cNvPr>
          <p:cNvSpPr txBox="1"/>
          <p:nvPr/>
        </p:nvSpPr>
        <p:spPr>
          <a:xfrm>
            <a:off x="7112533" y="4590421"/>
            <a:ext cx="9460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 [HST]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EAABAA8-FE46-43F2-B356-6036FE0DE824}"/>
              </a:ext>
            </a:extLst>
          </p:cNvPr>
          <p:cNvSpPr txBox="1"/>
          <p:nvPr/>
        </p:nvSpPr>
        <p:spPr>
          <a:xfrm>
            <a:off x="978881" y="4590420"/>
            <a:ext cx="9460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 [HST]</a:t>
            </a:r>
          </a:p>
        </p:txBody>
      </p:sp>
    </p:spTree>
    <p:extLst>
      <p:ext uri="{BB962C8B-B14F-4D97-AF65-F5344CB8AC3E}">
        <p14:creationId xmlns:p14="http://schemas.microsoft.com/office/powerpoint/2010/main" val="3987010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4DFA1-7EA6-4FC0-9380-B30FC39F5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18" y="-128670"/>
            <a:ext cx="12157481" cy="970450"/>
          </a:xfrm>
        </p:spPr>
        <p:txBody>
          <a:bodyPr>
            <a:normAutofit/>
          </a:bodyPr>
          <a:lstStyle/>
          <a:p>
            <a:r>
              <a:rPr lang="en-US" b="1" dirty="0"/>
              <a:t>Comparing 2020 to 2008, when the lava lake first appeared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7FBB47-85E9-480D-B097-733797F70A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7679" y="3671644"/>
            <a:ext cx="4033996" cy="2733045"/>
          </a:xfrm>
          <a:prstGeom prst="rect">
            <a:avLst/>
          </a:prstGeom>
        </p:spPr>
      </p:pic>
      <p:pic>
        <p:nvPicPr>
          <p:cNvPr id="5" name="Content Placeholder 10" descr="Chart&#10;&#10;Description automatically generated">
            <a:extLst>
              <a:ext uri="{FF2B5EF4-FFF2-40B4-BE49-F238E27FC236}">
                <a16:creationId xmlns:a16="http://schemas.microsoft.com/office/drawing/2014/main" id="{67FEA1B3-A0F7-433F-9BBD-E500145F04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9235" y="848520"/>
            <a:ext cx="1599218" cy="25587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106D92D-EEA6-4199-AE9F-5ECCDA282185}"/>
              </a:ext>
            </a:extLst>
          </p:cNvPr>
          <p:cNvCxnSpPr>
            <a:cxnSpLocks/>
          </p:cNvCxnSpPr>
          <p:nvPr/>
        </p:nvCxnSpPr>
        <p:spPr>
          <a:xfrm flipH="1">
            <a:off x="8959444" y="5705977"/>
            <a:ext cx="2734812" cy="0"/>
          </a:xfrm>
          <a:prstGeom prst="line">
            <a:avLst/>
          </a:prstGeom>
          <a:ln w="28575"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A15C29C0-7B94-431B-8D9F-E83592ADBA53}"/>
              </a:ext>
            </a:extLst>
          </p:cNvPr>
          <p:cNvSpPr txBox="1"/>
          <p:nvPr/>
        </p:nvSpPr>
        <p:spPr>
          <a:xfrm>
            <a:off x="10226183" y="5336645"/>
            <a:ext cx="15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2014-2017 avg</a:t>
            </a:r>
          </a:p>
        </p:txBody>
      </p:sp>
      <p:pic>
        <p:nvPicPr>
          <p:cNvPr id="17" name="Picture 16" descr="Chart, histogram&#10;&#10;Description automatically generated">
            <a:extLst>
              <a:ext uri="{FF2B5EF4-FFF2-40B4-BE49-F238E27FC236}">
                <a16:creationId xmlns:a16="http://schemas.microsoft.com/office/drawing/2014/main" id="{6E4A84AC-40F3-44EF-92E5-7716563BEF4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7" r="8620"/>
          <a:stretch/>
        </p:blipFill>
        <p:spPr>
          <a:xfrm>
            <a:off x="4498489" y="848520"/>
            <a:ext cx="6182686" cy="256214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4C9B1DB-BD1E-4420-8263-403FB2D452BF}"/>
              </a:ext>
            </a:extLst>
          </p:cNvPr>
          <p:cNvSpPr txBox="1"/>
          <p:nvPr/>
        </p:nvSpPr>
        <p:spPr>
          <a:xfrm>
            <a:off x="7164199" y="3217193"/>
            <a:ext cx="8660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 [HST]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562929E-D8D9-4508-9BC3-06F900EE741C}"/>
              </a:ext>
            </a:extLst>
          </p:cNvPr>
          <p:cNvSpPr txBox="1"/>
          <p:nvPr/>
        </p:nvSpPr>
        <p:spPr>
          <a:xfrm>
            <a:off x="10471084" y="5705977"/>
            <a:ext cx="1051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4,800 t/d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2100DD0-9FEF-4384-916F-0D9D3004F8AD}"/>
              </a:ext>
            </a:extLst>
          </p:cNvPr>
          <p:cNvSpPr txBox="1"/>
          <p:nvPr/>
        </p:nvSpPr>
        <p:spPr>
          <a:xfrm>
            <a:off x="195099" y="3573291"/>
            <a:ext cx="174278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2008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8F1D930-E505-47B9-AA80-488BBAEF65A4}"/>
              </a:ext>
            </a:extLst>
          </p:cNvPr>
          <p:cNvSpPr txBox="1"/>
          <p:nvPr/>
        </p:nvSpPr>
        <p:spPr>
          <a:xfrm>
            <a:off x="171942" y="575455"/>
            <a:ext cx="174278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2020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E5B6C0F-A1E3-4E88-90D7-1BFE701D4776}"/>
              </a:ext>
            </a:extLst>
          </p:cNvPr>
          <p:cNvSpPr/>
          <p:nvPr/>
        </p:nvSpPr>
        <p:spPr>
          <a:xfrm>
            <a:off x="5919454" y="3981264"/>
            <a:ext cx="616682" cy="23656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986493D-28F4-4A71-94EC-34E67D9BC763}"/>
              </a:ext>
            </a:extLst>
          </p:cNvPr>
          <p:cNvCxnSpPr>
            <a:cxnSpLocks/>
          </p:cNvCxnSpPr>
          <p:nvPr/>
        </p:nvCxnSpPr>
        <p:spPr>
          <a:xfrm>
            <a:off x="5276613" y="4179475"/>
            <a:ext cx="620153" cy="50158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72DE8D6E-930C-4536-AB6B-1E8F927A64C4}"/>
              </a:ext>
            </a:extLst>
          </p:cNvPr>
          <p:cNvSpPr txBox="1"/>
          <p:nvPr/>
        </p:nvSpPr>
        <p:spPr>
          <a:xfrm>
            <a:off x="4088412" y="3619458"/>
            <a:ext cx="12106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 3.5 Mt in</a:t>
            </a:r>
          </a:p>
          <a:p>
            <a:pPr algn="r"/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first year</a:t>
            </a:r>
          </a:p>
          <a:p>
            <a:pPr algn="r"/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(2008)</a:t>
            </a:r>
            <a:endParaRPr lang="en-US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A2C24D7-F096-4772-A10C-82C3954A996E}"/>
              </a:ext>
            </a:extLst>
          </p:cNvPr>
          <p:cNvSpPr txBox="1"/>
          <p:nvPr/>
        </p:nvSpPr>
        <p:spPr>
          <a:xfrm>
            <a:off x="7589832" y="1634304"/>
            <a:ext cx="27915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 350 kt since December 21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672C654-29BC-4DF5-842B-8BB201E3656F}"/>
              </a:ext>
            </a:extLst>
          </p:cNvPr>
          <p:cNvCxnSpPr>
            <a:cxnSpLocks/>
          </p:cNvCxnSpPr>
          <p:nvPr/>
        </p:nvCxnSpPr>
        <p:spPr>
          <a:xfrm flipH="1">
            <a:off x="9397660" y="2937725"/>
            <a:ext cx="2734812" cy="0"/>
          </a:xfrm>
          <a:prstGeom prst="line">
            <a:avLst/>
          </a:prstGeom>
          <a:ln w="28575"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60E6E446-C7E6-4AF6-B5D5-63791D948626}"/>
              </a:ext>
            </a:extLst>
          </p:cNvPr>
          <p:cNvSpPr txBox="1"/>
          <p:nvPr/>
        </p:nvSpPr>
        <p:spPr>
          <a:xfrm>
            <a:off x="10962533" y="2948848"/>
            <a:ext cx="1051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1,000 t/d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D8BECFE-E02D-4A96-99C5-B3A05F10A30F}"/>
              </a:ext>
            </a:extLst>
          </p:cNvPr>
          <p:cNvCxnSpPr/>
          <p:nvPr/>
        </p:nvCxnSpPr>
        <p:spPr>
          <a:xfrm>
            <a:off x="0" y="3549976"/>
            <a:ext cx="12192000" cy="0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90D1FECC-E037-4B26-A2CB-E00312484FE1}"/>
              </a:ext>
            </a:extLst>
          </p:cNvPr>
          <p:cNvSpPr txBox="1"/>
          <p:nvPr/>
        </p:nvSpPr>
        <p:spPr>
          <a:xfrm>
            <a:off x="7985950" y="3631672"/>
            <a:ext cx="14757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[Elias et al., 2020]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14256401-401C-41D4-B3B8-5D8DFD0FAA39}"/>
              </a:ext>
            </a:extLst>
          </p:cNvPr>
          <p:cNvSpPr txBox="1">
            <a:spLocks/>
          </p:cNvSpPr>
          <p:nvPr/>
        </p:nvSpPr>
        <p:spPr>
          <a:xfrm>
            <a:off x="34518" y="1450432"/>
            <a:ext cx="2633373" cy="253879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None/>
            </a:pPr>
            <a:r>
              <a:rPr lang="en-US" sz="1600" dirty="0">
                <a:effectLst/>
              </a:rPr>
              <a:t>SO</a:t>
            </a:r>
            <a:r>
              <a:rPr lang="en-US" sz="1600" baseline="-25000" dirty="0">
                <a:effectLst/>
              </a:rPr>
              <a:t>2</a:t>
            </a:r>
            <a:r>
              <a:rPr lang="en-US" sz="1600" dirty="0">
                <a:effectLst/>
              </a:rPr>
              <a:t> emissions began at </a:t>
            </a:r>
            <a:br>
              <a:rPr lang="en-US" sz="1600" dirty="0">
                <a:effectLst/>
              </a:rPr>
            </a:br>
            <a:r>
              <a:rPr lang="en-US" sz="1600" dirty="0">
                <a:effectLst/>
              </a:rPr>
              <a:t>&gt; 40 kt/d but dropped much quicker than in 2008.</a:t>
            </a:r>
          </a:p>
          <a:p>
            <a:pPr marL="36900" indent="0">
              <a:buNone/>
            </a:pPr>
            <a:r>
              <a:rPr lang="en-US" sz="1600" dirty="0">
                <a:effectLst/>
              </a:rPr>
              <a:t>Currently, SO</a:t>
            </a:r>
            <a:r>
              <a:rPr lang="en-US" sz="1600" baseline="-25000" dirty="0">
                <a:effectLst/>
              </a:rPr>
              <a:t>2</a:t>
            </a:r>
            <a:r>
              <a:rPr lang="en-US" sz="1600" dirty="0">
                <a:effectLst/>
              </a:rPr>
              <a:t> emissions have dropped to 20% of the 5 kt/d sustained for almost a decade starting in 2008.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5B9306AD-2BA9-4DC4-BC30-222D64AFB129}"/>
              </a:ext>
            </a:extLst>
          </p:cNvPr>
          <p:cNvSpPr txBox="1">
            <a:spLocks/>
          </p:cNvSpPr>
          <p:nvPr/>
        </p:nvSpPr>
        <p:spPr>
          <a:xfrm>
            <a:off x="118728" y="4579419"/>
            <a:ext cx="3375376" cy="253879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None/>
            </a:pPr>
            <a:r>
              <a:rPr lang="en-US" sz="1600" dirty="0">
                <a:effectLst/>
              </a:rPr>
              <a:t>SO</a:t>
            </a:r>
            <a:r>
              <a:rPr lang="en-US" sz="1600" baseline="-25000" dirty="0">
                <a:effectLst/>
              </a:rPr>
              <a:t>2</a:t>
            </a:r>
            <a:r>
              <a:rPr lang="en-US" sz="1600" dirty="0">
                <a:effectLst/>
              </a:rPr>
              <a:t> emissions remained &gt; 10 kt/d for months, then dropped to </a:t>
            </a:r>
            <a:r>
              <a:rPr lang="en-US" sz="1600" dirty="0">
                <a:effectLst/>
                <a:sym typeface="Symbol" panose="05050102010706020507" pitchFamily="18" charset="2"/>
              </a:rPr>
              <a:t>5 kt/d.</a:t>
            </a:r>
            <a:endParaRPr lang="en-US" sz="1600" dirty="0">
              <a:effectLst/>
            </a:endParaRPr>
          </a:p>
          <a:p>
            <a:pPr marL="36900" indent="0">
              <a:buNone/>
            </a:pPr>
            <a:r>
              <a:rPr lang="en-US" sz="1600" dirty="0">
                <a:effectLst/>
              </a:rPr>
              <a:t>Approximately an order of magnitude more SO</a:t>
            </a:r>
            <a:r>
              <a:rPr lang="en-US" sz="1600" baseline="-25000" dirty="0">
                <a:effectLst/>
              </a:rPr>
              <a:t>2</a:t>
            </a:r>
            <a:r>
              <a:rPr lang="en-US" sz="1600" dirty="0">
                <a:effectLst/>
              </a:rPr>
              <a:t> was released in the first year than so far in 2020/21.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7064348-8C00-465E-A660-3BA152EE78C9}"/>
              </a:ext>
            </a:extLst>
          </p:cNvPr>
          <p:cNvSpPr txBox="1"/>
          <p:nvPr/>
        </p:nvSpPr>
        <p:spPr>
          <a:xfrm>
            <a:off x="10278504" y="5992688"/>
            <a:ext cx="14757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[Elias et al., 2018]</a:t>
            </a:r>
          </a:p>
        </p:txBody>
      </p:sp>
    </p:spTree>
    <p:extLst>
      <p:ext uri="{BB962C8B-B14F-4D97-AF65-F5344CB8AC3E}">
        <p14:creationId xmlns:p14="http://schemas.microsoft.com/office/powerpoint/2010/main" val="447422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2C02E-99A2-414B-AB1B-6EB632DD3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-71430"/>
            <a:ext cx="10353762" cy="970450"/>
          </a:xfrm>
        </p:spPr>
        <p:txBody>
          <a:bodyPr>
            <a:normAutofit/>
          </a:bodyPr>
          <a:lstStyle/>
          <a:p>
            <a:r>
              <a:rPr lang="en-US" b="1" dirty="0"/>
              <a:t>Comparing SO</a:t>
            </a:r>
            <a:r>
              <a:rPr lang="en-US" b="1" baseline="-25000" dirty="0"/>
              <a:t>2</a:t>
            </a:r>
            <a:r>
              <a:rPr lang="en-US" b="1" dirty="0"/>
              <a:t> emissions to extruded lava volume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1E84FBB-F0C0-49F1-B853-7B18DB96648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368954" y="800845"/>
                <a:ext cx="6584347" cy="5738191"/>
              </a:xfrm>
            </p:spPr>
            <p:txBody>
              <a:bodyPr>
                <a:normAutofit fontScale="92500" lnSpcReduction="20000"/>
              </a:bodyPr>
              <a:lstStyle/>
              <a:p>
                <a:pPr marL="36900" indent="0">
                  <a:buNone/>
                </a:pPr>
                <a:r>
                  <a:rPr lang="en-US" sz="1600" dirty="0"/>
                  <a:t>The following equation describes the theoretical relationship between gas emissions and the volume of erupted lava</a:t>
                </a:r>
                <a:br>
                  <a:rPr lang="en-US" sz="1600" dirty="0"/>
                </a:br>
                <a:br>
                  <a:rPr lang="en-US" sz="1600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𝑆𝑂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2(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sub>
                          </m:s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sub>
                          </m:s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</m:d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sSub>
                                <m:sSub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𝑥𝑡𝑙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US" sz="16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6900" indent="0">
                  <a:buNone/>
                </a:pPr>
                <a:endParaRPr lang="en-US" sz="800" b="0" i="1" dirty="0">
                  <a:latin typeface="Cambria Math" panose="02040503050406030204" pitchFamily="18" charset="0"/>
                </a:endParaRPr>
              </a:p>
              <a:p>
                <a:pPr marL="36900" indent="0"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1600" dirty="0"/>
                  <a:t> Extruded lava volume</a:t>
                </a:r>
              </a:p>
              <a:p>
                <a:pPr marL="3690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𝑆𝑂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600" dirty="0"/>
                  <a:t> Cumulative mass of emitted SO</a:t>
                </a:r>
                <a:r>
                  <a:rPr lang="en-US" sz="1600" baseline="-25000" dirty="0"/>
                  <a:t>2 </a:t>
                </a:r>
                <a:r>
                  <a:rPr lang="en-US" sz="1600" baseline="30000" dirty="0"/>
                  <a:t> </a:t>
                </a:r>
                <a:r>
                  <a:rPr lang="en-US" sz="1600" dirty="0"/>
                  <a:t> (</a:t>
                </a:r>
                <a:r>
                  <a:rPr lang="en-US" sz="1600" dirty="0">
                    <a:sym typeface="Symbol" panose="05050102010706020507" pitchFamily="18" charset="2"/>
                  </a:rPr>
                  <a:t>≈ 275 kt)</a:t>
                </a:r>
                <a:endParaRPr lang="en-US" sz="1600" baseline="30000" dirty="0"/>
              </a:p>
              <a:p>
                <a:pPr marL="3690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1600" dirty="0"/>
                  <a:t>S concentration in primitive melt (</a:t>
                </a:r>
                <a:r>
                  <a:rPr lang="en-US" sz="1600" dirty="0">
                    <a:sym typeface="Symbol" panose="05050102010706020507" pitchFamily="18" charset="2"/>
                  </a:rPr>
                  <a:t>≈ 1,250 ppm, Lerner et al. 2021)</a:t>
                </a:r>
                <a:endParaRPr lang="en-US" sz="1600" dirty="0"/>
              </a:p>
              <a:p>
                <a:pPr marL="3690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1600" dirty="0"/>
                  <a:t>Residual S concentration in degassed melt &amp; bubbles (</a:t>
                </a:r>
                <a:r>
                  <a:rPr lang="en-US" sz="1600" dirty="0">
                    <a:sym typeface="Symbol" panose="05050102010706020507" pitchFamily="18" charset="2"/>
                  </a:rPr>
                  <a:t>≈ 100 ppm </a:t>
                </a:r>
                <a:r>
                  <a:rPr lang="en-US" sz="1600" dirty="0">
                    <a:solidFill>
                      <a:srgbClr val="FF0000"/>
                    </a:solidFill>
                    <a:sym typeface="Symbol" panose="05050102010706020507" pitchFamily="18" charset="2"/>
                  </a:rPr>
                  <a:t>?</a:t>
                </a:r>
                <a:r>
                  <a:rPr lang="en-US" sz="1600" dirty="0">
                    <a:sym typeface="Symbol" panose="05050102010706020507" pitchFamily="18" charset="2"/>
                  </a:rPr>
                  <a:t>)</a:t>
                </a:r>
                <a:endParaRPr lang="en-US" sz="1600" dirty="0"/>
              </a:p>
              <a:p>
                <a:pPr marL="36900" indent="0">
                  <a:buNone/>
                </a:pP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1600" dirty="0"/>
                  <a:t>Bubble-free lava density (</a:t>
                </a:r>
                <a:r>
                  <a:rPr lang="en-US" sz="1600" dirty="0">
                    <a:sym typeface="Symbol" panose="05050102010706020507" pitchFamily="18" charset="2"/>
                  </a:rPr>
                  <a:t>≈2.7 t/m</a:t>
                </a:r>
                <a:r>
                  <a:rPr lang="en-US" sz="1600" baseline="30000" dirty="0">
                    <a:sym typeface="Symbol" panose="05050102010706020507" pitchFamily="18" charset="2"/>
                  </a:rPr>
                  <a:t>3</a:t>
                </a:r>
                <a:r>
                  <a:rPr lang="en-US" sz="1600" dirty="0">
                    <a:sym typeface="Symbol" panose="05050102010706020507" pitchFamily="18" charset="2"/>
                  </a:rPr>
                  <a:t>, Lerner et al. 2021)</a:t>
                </a:r>
              </a:p>
              <a:p>
                <a:pPr marL="36900" indent="0"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1600" dirty="0" err="1"/>
                  <a:t>Vesicularity</a:t>
                </a:r>
                <a:r>
                  <a:rPr lang="en-US" sz="1600" dirty="0"/>
                  <a:t> of the extruded lava (</a:t>
                </a:r>
                <a:r>
                  <a:rPr lang="en-US" sz="1600" dirty="0">
                    <a:sym typeface="Symbol" panose="05050102010706020507" pitchFamily="18" charset="2"/>
                  </a:rPr>
                  <a:t>≈ 10% </a:t>
                </a:r>
                <a:r>
                  <a:rPr lang="en-US" sz="1600" dirty="0">
                    <a:solidFill>
                      <a:srgbClr val="FF0000"/>
                    </a:solidFill>
                    <a:sym typeface="Symbol" panose="05050102010706020507" pitchFamily="18" charset="2"/>
                  </a:rPr>
                  <a:t>?</a:t>
                </a:r>
                <a:r>
                  <a:rPr lang="en-US" sz="1600" dirty="0">
                    <a:sym typeface="Symbol" panose="05050102010706020507" pitchFamily="18" charset="2"/>
                  </a:rPr>
                  <a:t>)</a:t>
                </a:r>
                <a:endParaRPr lang="en-US" sz="1600" dirty="0"/>
              </a:p>
              <a:p>
                <a:pPr marL="3690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𝑥𝑡𝑙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1600" dirty="0"/>
                  <a:t>Sulfur-free crystal fraction in the extruded lava (</a:t>
                </a:r>
                <a:r>
                  <a:rPr lang="en-US" sz="1600" dirty="0">
                    <a:sym typeface="Symbol" panose="05050102010706020507" pitchFamily="18" charset="2"/>
                  </a:rPr>
                  <a:t>≈ 1%)</a:t>
                </a:r>
                <a:endParaRPr lang="en-US" sz="1600" dirty="0"/>
              </a:p>
              <a:p>
                <a:pPr marL="36900" indent="0">
                  <a:buNone/>
                </a:pPr>
                <a:endParaRPr lang="en-US" baseline="-25000" dirty="0"/>
              </a:p>
              <a:p>
                <a:pPr marL="36900" indent="0">
                  <a:buNone/>
                </a:pPr>
                <a:r>
                  <a:rPr lang="en-US" sz="1600" dirty="0"/>
                  <a:t>For the time interval shown at left, the suggested values would result in 50</a:t>
                </a:r>
                <a:r>
                  <a:rPr lang="en-US" sz="1600" dirty="0">
                    <a:sym typeface="Symbol" panose="05050102010706020507" pitchFamily="18" charset="2"/>
                  </a:rPr>
                  <a:t></a:t>
                </a:r>
                <a:r>
                  <a:rPr lang="en-US" sz="1600" dirty="0"/>
                  <a:t>10</a:t>
                </a:r>
                <a:r>
                  <a:rPr lang="en-US" sz="1600" baseline="30000" dirty="0"/>
                  <a:t>6</a:t>
                </a:r>
                <a:r>
                  <a:rPr lang="en-US" sz="1600" dirty="0"/>
                  <a:t> m</a:t>
                </a:r>
                <a:r>
                  <a:rPr lang="en-US" sz="1600" baseline="30000" dirty="0"/>
                  <a:t>3</a:t>
                </a:r>
                <a:r>
                  <a:rPr lang="en-US" sz="1600" dirty="0"/>
                  <a:t> of extruded and degassed lava, approximately 40% more than the observed volume increase in the lava lake. Though large uncertainties remain, particularly in the </a:t>
                </a:r>
                <a:r>
                  <a:rPr lang="en-US" sz="1600" dirty="0">
                    <a:solidFill>
                      <a:srgbClr val="FF0000"/>
                    </a:solidFill>
                  </a:rPr>
                  <a:t>residual S concentration</a:t>
                </a:r>
                <a:r>
                  <a:rPr lang="en-US" sz="1600" dirty="0"/>
                  <a:t> and </a:t>
                </a:r>
                <a:r>
                  <a:rPr lang="en-US" sz="1600" dirty="0" err="1">
                    <a:solidFill>
                      <a:srgbClr val="FF0000"/>
                    </a:solidFill>
                  </a:rPr>
                  <a:t>vesicularity</a:t>
                </a:r>
                <a:r>
                  <a:rPr lang="en-US" sz="1600" dirty="0"/>
                  <a:t>, both of which are likely heavily dependent on pressure/depth in the lake, this observation suggests that </a:t>
                </a:r>
                <a:r>
                  <a:rPr lang="en-US" sz="1600" b="1" dirty="0"/>
                  <a:t>some lava may be draining back into a subsurface reservoir after degassing</a:t>
                </a:r>
                <a:r>
                  <a:rPr lang="en-US" sz="1600" dirty="0"/>
                  <a:t>. Alternatively, the discrepancy might be explained by the potential presence of sulfides in the melt which could push the S concentration beyond the approximate sulfide saturation limit assumed here.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1E84FBB-F0C0-49F1-B853-7B18DB9664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68954" y="800845"/>
                <a:ext cx="6584347" cy="5738191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Chart&#10;&#10;Description automatically generated">
            <a:extLst>
              <a:ext uri="{FF2B5EF4-FFF2-40B4-BE49-F238E27FC236}">
                <a16:creationId xmlns:a16="http://schemas.microsoft.com/office/drawing/2014/main" id="{400895A6-138A-4393-9421-3AE30E7D43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36" y="2531953"/>
            <a:ext cx="4798503" cy="3598878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A523942-8AA1-4669-8122-2A04D931568C}"/>
              </a:ext>
            </a:extLst>
          </p:cNvPr>
          <p:cNvSpPr txBox="1">
            <a:spLocks/>
          </p:cNvSpPr>
          <p:nvPr/>
        </p:nvSpPr>
        <p:spPr>
          <a:xfrm>
            <a:off x="352335" y="844614"/>
            <a:ext cx="4798504" cy="151269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None/>
            </a:pPr>
            <a:r>
              <a:rPr lang="en-US" sz="1500" dirty="0"/>
              <a:t>A laser rangefinder was used to measure the increasing level of the lava lake over time. Combined with a digital elevation model of the empty </a:t>
            </a:r>
            <a:r>
              <a:rPr lang="en-US" sz="1500" dirty="0" err="1"/>
              <a:t>Halemaʻumaʻu</a:t>
            </a:r>
            <a:r>
              <a:rPr lang="en-US" sz="1500" dirty="0"/>
              <a:t> Crater, these measurements were used to estimate the volume of erupted lava. Trends in lava volume and cumulative gas emissions are remarkably similar.</a:t>
            </a:r>
          </a:p>
          <a:p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7867971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51C7A-9B04-469A-AFBE-D040614DC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-80969"/>
            <a:ext cx="10353762" cy="970450"/>
          </a:xfrm>
        </p:spPr>
        <p:txBody>
          <a:bodyPr/>
          <a:lstStyle/>
          <a:p>
            <a:r>
              <a:rPr lang="en-US" b="1" dirty="0"/>
              <a:t>Multi-GAS data suggest shallow source region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907ECF8B-27A8-4134-AE0B-8246597346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9465" y="2968401"/>
            <a:ext cx="8512580" cy="3393528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A90B1B84-5223-494A-8D80-979CFC105031}"/>
              </a:ext>
            </a:extLst>
          </p:cNvPr>
          <p:cNvSpPr/>
          <p:nvPr/>
        </p:nvSpPr>
        <p:spPr>
          <a:xfrm>
            <a:off x="-1208486" y="4323717"/>
            <a:ext cx="6096000" cy="113877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US" sz="1700" dirty="0">
                <a:solidFill>
                  <a:prstClr val="white"/>
                </a:solidFill>
                <a:latin typeface="Calibri" panose="020F0502020204030204"/>
              </a:rPr>
              <a:t>H</a:t>
            </a:r>
            <a:r>
              <a:rPr lang="en-US" sz="1700" baseline="-25000" dirty="0">
                <a:solidFill>
                  <a:prstClr val="white"/>
                </a:solidFill>
                <a:latin typeface="Calibri" panose="020F0502020204030204"/>
              </a:rPr>
              <a:t>2</a:t>
            </a:r>
            <a:r>
              <a:rPr lang="en-US" sz="1700" dirty="0">
                <a:solidFill>
                  <a:prstClr val="white"/>
                </a:solidFill>
                <a:latin typeface="Calibri" panose="020F0502020204030204"/>
              </a:rPr>
              <a:t>O/CO</a:t>
            </a:r>
            <a:r>
              <a:rPr lang="en-US" sz="1700" baseline="-25000" dirty="0">
                <a:solidFill>
                  <a:prstClr val="white"/>
                </a:solidFill>
                <a:latin typeface="Calibri" panose="020F0502020204030204"/>
              </a:rPr>
              <a:t>2</a:t>
            </a:r>
            <a:r>
              <a:rPr lang="en-US" sz="1700" dirty="0">
                <a:solidFill>
                  <a:prstClr val="white"/>
                </a:solidFill>
                <a:latin typeface="Calibri" panose="020F0502020204030204"/>
              </a:rPr>
              <a:t> ≈ 26-30</a:t>
            </a:r>
          </a:p>
          <a:p>
            <a:pPr lvl="0" algn="ctr"/>
            <a:r>
              <a:rPr lang="en-US" sz="1700" dirty="0">
                <a:solidFill>
                  <a:prstClr val="white"/>
                </a:solidFill>
                <a:latin typeface="Calibri" panose="020F0502020204030204"/>
              </a:rPr>
              <a:t>CO</a:t>
            </a:r>
            <a:r>
              <a:rPr lang="en-US" sz="1700" baseline="-25000" dirty="0">
                <a:solidFill>
                  <a:prstClr val="white"/>
                </a:solidFill>
                <a:latin typeface="Calibri" panose="020F0502020204030204"/>
              </a:rPr>
              <a:t>2</a:t>
            </a:r>
            <a:r>
              <a:rPr lang="en-US" sz="1700" dirty="0">
                <a:solidFill>
                  <a:prstClr val="white"/>
                </a:solidFill>
                <a:latin typeface="Calibri" panose="020F0502020204030204"/>
              </a:rPr>
              <a:t>/SO</a:t>
            </a:r>
            <a:r>
              <a:rPr lang="en-US" sz="1700" baseline="-25000" dirty="0">
                <a:solidFill>
                  <a:prstClr val="white"/>
                </a:solidFill>
                <a:latin typeface="Calibri" panose="020F0502020204030204"/>
              </a:rPr>
              <a:t>2</a:t>
            </a:r>
            <a:r>
              <a:rPr lang="en-US" sz="1700" dirty="0">
                <a:solidFill>
                  <a:prstClr val="white"/>
                </a:solidFill>
                <a:latin typeface="Calibri" panose="020F0502020204030204"/>
              </a:rPr>
              <a:t> ≈ 0.2-0.3</a:t>
            </a:r>
          </a:p>
          <a:p>
            <a:pPr lvl="0" algn="ctr"/>
            <a:r>
              <a:rPr lang="en-US" sz="1700" dirty="0">
                <a:solidFill>
                  <a:prstClr val="white"/>
                </a:solidFill>
                <a:latin typeface="Calibri" panose="020F0502020204030204"/>
              </a:rPr>
              <a:t>Equilibrated @ 30-40 MPa</a:t>
            </a:r>
          </a:p>
          <a:p>
            <a:pPr lvl="0" algn="ctr"/>
            <a:r>
              <a:rPr lang="en-US" sz="1700" dirty="0">
                <a:solidFill>
                  <a:prstClr val="white"/>
                </a:solidFill>
                <a:latin typeface="Calibri" panose="020F0502020204030204"/>
              </a:rPr>
              <a:t>(</a:t>
            </a:r>
            <a:r>
              <a:rPr lang="en-US" sz="1700" dirty="0">
                <a:solidFill>
                  <a:prstClr val="white"/>
                </a:solidFill>
                <a:latin typeface="Calibri" panose="020F0502020204030204"/>
                <a:sym typeface="Symbol" panose="05050102010706020507" pitchFamily="18" charset="2"/>
              </a:rPr>
              <a:t></a:t>
            </a:r>
            <a:r>
              <a:rPr lang="en-US" sz="1700" dirty="0">
                <a:solidFill>
                  <a:prstClr val="white"/>
                </a:solidFill>
                <a:latin typeface="Calibri" panose="020F0502020204030204"/>
              </a:rPr>
              <a:t>1-2 km lithostatic)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D1BA55D2-0024-4A60-BB92-CFD8292680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969" y="785557"/>
            <a:ext cx="2623089" cy="3497452"/>
          </a:xfrm>
          <a:prstGeom prst="rect">
            <a:avLst/>
          </a:prstGeom>
        </p:spPr>
      </p:pic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085755F2-0E55-4C65-9C7D-45F66AF80D78}"/>
              </a:ext>
            </a:extLst>
          </p:cNvPr>
          <p:cNvCxnSpPr>
            <a:cxnSpLocks/>
          </p:cNvCxnSpPr>
          <p:nvPr/>
        </p:nvCxnSpPr>
        <p:spPr>
          <a:xfrm flipH="1" flipV="1">
            <a:off x="3151059" y="785558"/>
            <a:ext cx="2037886" cy="2858877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257B6242-8E49-4A5C-ACA3-5BE9D94FBE3E}"/>
              </a:ext>
            </a:extLst>
          </p:cNvPr>
          <p:cNvCxnSpPr>
            <a:cxnSpLocks/>
          </p:cNvCxnSpPr>
          <p:nvPr/>
        </p:nvCxnSpPr>
        <p:spPr>
          <a:xfrm flipH="1">
            <a:off x="3151059" y="3644435"/>
            <a:ext cx="2037886" cy="638574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0A0602C0-572B-406F-B756-B3E9FE2A0C41}"/>
              </a:ext>
            </a:extLst>
          </p:cNvPr>
          <p:cNvSpPr txBox="1">
            <a:spLocks/>
          </p:cNvSpPr>
          <p:nvPr/>
        </p:nvSpPr>
        <p:spPr>
          <a:xfrm>
            <a:off x="4346713" y="825317"/>
            <a:ext cx="7735332" cy="2102376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 lnSpcReduction="10000"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sz="1700" dirty="0">
                <a:effectLst/>
              </a:rPr>
              <a:t>Multi-GAS instruments installed on the rim of Kīlauea’s summit caldera and flown in the near-field plume measured the major plume speciation. When aimed at the active vents in discrete campaigns, Fourier-transform infrared spectroscopy (FTIR) measurements provided consistent results.</a:t>
            </a:r>
          </a:p>
          <a:p>
            <a:r>
              <a:rPr lang="en-US" sz="1700" dirty="0">
                <a:effectLst/>
              </a:rPr>
              <a:t>The measurements indicate a carbon-poor, sulfur-rich gas which likely last equilibrated in the shallow magma reservoir 1-2 km beneath the volcano’s summit. The lavas erupted in 2018 exhibited a slightly deeper equilibrium depth, consistent with our model of the Kīlauea plumbing system.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59B6F3-59B3-4772-A0B1-2F40523D057C}"/>
              </a:ext>
            </a:extLst>
          </p:cNvPr>
          <p:cNvSpPr txBox="1"/>
          <p:nvPr/>
        </p:nvSpPr>
        <p:spPr>
          <a:xfrm>
            <a:off x="527968" y="74484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Multi-GAS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B7D719-3DE7-43DA-8199-6BBBC1AAA837}"/>
              </a:ext>
            </a:extLst>
          </p:cNvPr>
          <p:cNvSpPr txBox="1"/>
          <p:nvPr/>
        </p:nvSpPr>
        <p:spPr>
          <a:xfrm>
            <a:off x="2631605" y="3995586"/>
            <a:ext cx="5774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USGS</a:t>
            </a:r>
          </a:p>
        </p:txBody>
      </p:sp>
    </p:spTree>
    <p:extLst>
      <p:ext uri="{BB962C8B-B14F-4D97-AF65-F5344CB8AC3E}">
        <p14:creationId xmlns:p14="http://schemas.microsoft.com/office/powerpoint/2010/main" val="40137517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F1EDB-2DF5-4CB3-93F2-58D3B7D09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719"/>
            <a:ext cx="12191999" cy="970450"/>
          </a:xfrm>
        </p:spPr>
        <p:txBody>
          <a:bodyPr>
            <a:normAutofit/>
          </a:bodyPr>
          <a:lstStyle/>
          <a:p>
            <a:r>
              <a:rPr lang="en-US" b="1" dirty="0"/>
              <a:t>Comparing ground-based SO</a:t>
            </a:r>
            <a:r>
              <a:rPr lang="en-US" b="1" baseline="-25000" dirty="0"/>
              <a:t>2</a:t>
            </a:r>
            <a:r>
              <a:rPr lang="en-US" b="1" dirty="0"/>
              <a:t> emission rates with TROPOMI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68471D-5AF7-4938-B64B-3B30E1CB27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050" y="2531163"/>
            <a:ext cx="4472289" cy="3637023"/>
          </a:xfrm>
          <a:prstGeom prst="rect">
            <a:avLst/>
          </a:prstGeom>
        </p:spPr>
      </p:pic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52E6359A-1787-412C-A75B-0F7C189CDC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0869754"/>
              </p:ext>
            </p:extLst>
          </p:nvPr>
        </p:nvGraphicFramePr>
        <p:xfrm>
          <a:off x="5844209" y="1203960"/>
          <a:ext cx="6038652" cy="22250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2884">
                  <a:extLst>
                    <a:ext uri="{9D8B030D-6E8A-4147-A177-3AD203B41FA5}">
                      <a16:colId xmlns:a16="http://schemas.microsoft.com/office/drawing/2014/main" val="2519367848"/>
                    </a:ext>
                  </a:extLst>
                </a:gridCol>
                <a:gridCol w="2012884">
                  <a:extLst>
                    <a:ext uri="{9D8B030D-6E8A-4147-A177-3AD203B41FA5}">
                      <a16:colId xmlns:a16="http://schemas.microsoft.com/office/drawing/2014/main" val="397629695"/>
                    </a:ext>
                  </a:extLst>
                </a:gridCol>
                <a:gridCol w="2012884">
                  <a:extLst>
                    <a:ext uri="{9D8B030D-6E8A-4147-A177-3AD203B41FA5}">
                      <a16:colId xmlns:a16="http://schemas.microsoft.com/office/drawing/2014/main" val="42630320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Ground-based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TROPOMI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184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21 Dec 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47 kt/d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 kt/d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307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22 Dec 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37 kt/d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 kt/d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810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23 Dec 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 kt/d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 kt/d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571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26 Dec 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 kt/d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 kt/d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425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27 Dec 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 kt/d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kt/d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1258655"/>
                  </a:ext>
                </a:extLst>
              </a:tr>
            </a:tbl>
          </a:graphicData>
        </a:graphic>
      </p:graphicFrame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A43DA4B-BC3B-459C-8146-8CF5F2AFCD79}"/>
              </a:ext>
            </a:extLst>
          </p:cNvPr>
          <p:cNvSpPr txBox="1">
            <a:spLocks/>
          </p:cNvSpPr>
          <p:nvPr/>
        </p:nvSpPr>
        <p:spPr>
          <a:xfrm>
            <a:off x="5844208" y="3739083"/>
            <a:ext cx="6110103" cy="2847248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sz="1700" dirty="0">
                <a:effectLst/>
              </a:rPr>
              <a:t>A preliminary analysis of operational SO</a:t>
            </a:r>
            <a:r>
              <a:rPr lang="en-US" sz="1700" baseline="-25000" dirty="0">
                <a:effectLst/>
              </a:rPr>
              <a:t>2</a:t>
            </a:r>
            <a:r>
              <a:rPr lang="en-US" sz="1700" dirty="0">
                <a:effectLst/>
              </a:rPr>
              <a:t> products from TROPOMI yields mostly lower emission rates than were measured from the ground.</a:t>
            </a:r>
          </a:p>
          <a:p>
            <a:r>
              <a:rPr lang="en-US" sz="1700" dirty="0">
                <a:effectLst/>
              </a:rPr>
              <a:t>This discrepancy is likely at least in part due to difficulties in retrieving accurate SO</a:t>
            </a:r>
            <a:r>
              <a:rPr lang="en-US" sz="1700" baseline="-25000" dirty="0">
                <a:effectLst/>
              </a:rPr>
              <a:t>2</a:t>
            </a:r>
            <a:r>
              <a:rPr lang="en-US" sz="1700" dirty="0">
                <a:effectLst/>
              </a:rPr>
              <a:t> columns from space-borne observations in situations where plumes with high SO</a:t>
            </a:r>
            <a:r>
              <a:rPr lang="en-US" sz="1700" baseline="-25000" dirty="0">
                <a:effectLst/>
              </a:rPr>
              <a:t>2</a:t>
            </a:r>
            <a:r>
              <a:rPr lang="en-US" sz="1700" dirty="0">
                <a:effectLst/>
              </a:rPr>
              <a:t> and aerosol loads are located at low altitudes.</a:t>
            </a:r>
          </a:p>
          <a:p>
            <a:r>
              <a:rPr lang="en-US" sz="1700" dirty="0">
                <a:effectLst/>
              </a:rPr>
              <a:t>Other potential issues include meteorological clouds hiding portions of the gas plume from the satellite’s view, and the inability to detect dilute SO</a:t>
            </a:r>
            <a:r>
              <a:rPr lang="en-US" sz="1700" baseline="-25000" dirty="0">
                <a:effectLst/>
              </a:rPr>
              <a:t>2</a:t>
            </a:r>
            <a:r>
              <a:rPr lang="en-US" sz="1700" dirty="0">
                <a:effectLst/>
              </a:rPr>
              <a:t> loads around the plume edges.</a:t>
            </a:r>
          </a:p>
          <a:p>
            <a:r>
              <a:rPr lang="en-US" sz="1700" dirty="0">
                <a:effectLst/>
              </a:rPr>
              <a:t>Work is ongoing to refine these comparisons.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B40111E-3DAB-4D0F-BA4E-D6D9B69A51F9}"/>
              </a:ext>
            </a:extLst>
          </p:cNvPr>
          <p:cNvSpPr txBox="1">
            <a:spLocks/>
          </p:cNvSpPr>
          <p:nvPr/>
        </p:nvSpPr>
        <p:spPr>
          <a:xfrm>
            <a:off x="309138" y="959115"/>
            <a:ext cx="5091522" cy="142627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None/>
            </a:pPr>
            <a:r>
              <a:rPr lang="en-US" sz="1700" dirty="0">
                <a:effectLst/>
              </a:rPr>
              <a:t>The TROPOMI UV spectrometer on board ESA’s Sentinel 5 Precursor satellite clearly captured the SO</a:t>
            </a:r>
            <a:r>
              <a:rPr lang="en-US" sz="1700" baseline="-25000" dirty="0">
                <a:effectLst/>
              </a:rPr>
              <a:t>2</a:t>
            </a:r>
            <a:r>
              <a:rPr lang="en-US" sz="1700" dirty="0">
                <a:effectLst/>
              </a:rPr>
              <a:t> plumes drifting downwind from Kīlauea’s summit. The image below shows high SO</a:t>
            </a:r>
            <a:r>
              <a:rPr lang="en-US" sz="1700" baseline="-25000" dirty="0">
                <a:effectLst/>
              </a:rPr>
              <a:t>2</a:t>
            </a:r>
            <a:r>
              <a:rPr lang="en-US" sz="1700" dirty="0">
                <a:effectLst/>
              </a:rPr>
              <a:t> columns near the summit and along the southwest coast of the Island of </a:t>
            </a:r>
            <a:r>
              <a:rPr lang="en-US" sz="1700" dirty="0" err="1">
                <a:effectLst/>
              </a:rPr>
              <a:t>Hawaiʻi</a:t>
            </a:r>
            <a:r>
              <a:rPr lang="en-US" sz="1700" dirty="0">
                <a:effectLst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521362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0507C-ED59-41ED-8328-6AA17BE13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433431"/>
            <a:ext cx="10353762" cy="970450"/>
          </a:xfrm>
        </p:spPr>
        <p:txBody>
          <a:bodyPr/>
          <a:lstStyle/>
          <a:p>
            <a:r>
              <a:rPr lang="en-US" b="1" dirty="0"/>
              <a:t>Summary and 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39AB45-7876-41E4-945D-222E0F84C2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556280"/>
            <a:ext cx="10353762" cy="4058751"/>
          </a:xfrm>
        </p:spPr>
        <p:txBody>
          <a:bodyPr>
            <a:normAutofit/>
          </a:bodyPr>
          <a:lstStyle/>
          <a:p>
            <a:r>
              <a:rPr lang="en-US" dirty="0"/>
              <a:t>After </a:t>
            </a:r>
            <a:r>
              <a:rPr lang="en-US" dirty="0">
                <a:sym typeface="Symbol" panose="05050102010706020507" pitchFamily="18" charset="2"/>
              </a:rPr>
              <a:t></a:t>
            </a:r>
            <a:r>
              <a:rPr lang="en-US" dirty="0"/>
              <a:t>27 months of quiescence, eruptive activity returned to Kīlauea Volcano’s summit on the evening of 20 December 2020.</a:t>
            </a:r>
          </a:p>
          <a:p>
            <a:r>
              <a:rPr lang="en-US" dirty="0"/>
              <a:t>Lava erupting from multiple vents in the wall of </a:t>
            </a:r>
            <a:r>
              <a:rPr lang="en-US" dirty="0" err="1"/>
              <a:t>Halemaʻumaʻu</a:t>
            </a:r>
            <a:r>
              <a:rPr lang="en-US" dirty="0"/>
              <a:t> Crater quickly flashed the water lake to steam and replaced it with a rapidly growing lava lake.</a:t>
            </a:r>
          </a:p>
          <a:p>
            <a:r>
              <a:rPr lang="en-US" dirty="0"/>
              <a:t>Ground and helicopter-based mobile DOAS measurements show that SO</a:t>
            </a:r>
            <a:r>
              <a:rPr lang="en-US" baseline="-25000" dirty="0"/>
              <a:t>2</a:t>
            </a:r>
            <a:r>
              <a:rPr lang="en-US" dirty="0"/>
              <a:t> emissions associated with the eruptive activity initially exceeded 40,000 t/d but dropped to &lt; 10,000 t/d within the first 6 days of the eruptions. Current SO</a:t>
            </a:r>
            <a:r>
              <a:rPr lang="en-US" baseline="-25000" dirty="0"/>
              <a:t>2</a:t>
            </a:r>
            <a:r>
              <a:rPr lang="en-US" dirty="0"/>
              <a:t> emissions are </a:t>
            </a:r>
            <a:r>
              <a:rPr lang="en-US" dirty="0">
                <a:sym typeface="Symbol" panose="05050102010706020507" pitchFamily="18" charset="2"/>
              </a:rPr>
              <a:t>1,000 t/d.</a:t>
            </a:r>
          </a:p>
          <a:p>
            <a:r>
              <a:rPr lang="en-US" dirty="0">
                <a:sym typeface="Symbol" panose="05050102010706020507" pitchFamily="18" charset="2"/>
              </a:rPr>
              <a:t>The time series of SO</a:t>
            </a:r>
            <a:r>
              <a:rPr lang="en-US" baseline="-25000" dirty="0">
                <a:sym typeface="Symbol" panose="05050102010706020507" pitchFamily="18" charset="2"/>
              </a:rPr>
              <a:t>2</a:t>
            </a:r>
            <a:r>
              <a:rPr lang="en-US" dirty="0">
                <a:sym typeface="Symbol" panose="05050102010706020507" pitchFamily="18" charset="2"/>
              </a:rPr>
              <a:t> emissions tracks independent lava volume estimates. Cumulative gas emissions suggest that some degassed lava may have drained back into a subsurface reservoir.</a:t>
            </a:r>
          </a:p>
          <a:p>
            <a:r>
              <a:rPr lang="en-US" dirty="0">
                <a:sym typeface="Symbol" panose="05050102010706020507" pitchFamily="18" charset="2"/>
              </a:rPr>
              <a:t>The carbon-poor, sulfur-rich gas composition is consistent with last equilibration in a shallow reservoir 1-2 km below the volcano’s summit.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7581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F854A-EF97-4A4F-B8E4-ED7221CCE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473123"/>
            <a:ext cx="10353762" cy="970450"/>
          </a:xfrm>
        </p:spPr>
        <p:txBody>
          <a:bodyPr/>
          <a:lstStyle/>
          <a:p>
            <a:pPr algn="l"/>
            <a:r>
              <a:rPr lang="en-US" b="1" dirty="0"/>
              <a:t>Cited 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FC545-BD4B-47F8-9EEC-E0DBD04BF9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443573"/>
            <a:ext cx="10353762" cy="4814614"/>
          </a:xfrm>
        </p:spPr>
        <p:txBody>
          <a:bodyPr>
            <a:normAutofit fontScale="77500" lnSpcReduction="20000"/>
          </a:bodyPr>
          <a:lstStyle/>
          <a:p>
            <a:r>
              <a:rPr lang="en-US" dirty="0" err="1"/>
              <a:t>Dietterich</a:t>
            </a:r>
            <a:r>
              <a:rPr lang="en-US" dirty="0"/>
              <a:t>, H.R., </a:t>
            </a:r>
            <a:r>
              <a:rPr lang="en-US" dirty="0" err="1"/>
              <a:t>Diefenbach</a:t>
            </a:r>
            <a:r>
              <a:rPr lang="en-US" dirty="0"/>
              <a:t>, A.K., Soule, S.A., Zoeller, M.H., Patrick, M.P., Major, J.J., Lundgren, P.R., 2021. Lava effusion rate evolution and erupted volume during the 2018 Kīlauea lower East Rift Zone eruption. Bull. </a:t>
            </a:r>
            <a:r>
              <a:rPr lang="en-US" dirty="0" err="1"/>
              <a:t>Volcanol</a:t>
            </a:r>
            <a:r>
              <a:rPr lang="en-US" dirty="0"/>
              <a:t>. 83. </a:t>
            </a:r>
            <a:r>
              <a:rPr lang="en-US" dirty="0">
                <a:hlinkClick r:id="rId2"/>
              </a:rPr>
              <a:t>https://doi.org/10.1007/s00445-021-01443-6</a:t>
            </a:r>
            <a:endParaRPr lang="en-US" dirty="0"/>
          </a:p>
          <a:p>
            <a:r>
              <a:rPr lang="en-US" dirty="0"/>
              <a:t>Elias, T., Kern, C., Horton, K.A., Sutton, A.J., </a:t>
            </a:r>
            <a:r>
              <a:rPr lang="en-US" dirty="0" err="1"/>
              <a:t>Garbeil</a:t>
            </a:r>
            <a:r>
              <a:rPr lang="en-US" dirty="0"/>
              <a:t>, H., 2018. Measuring SO2 Emission Rates at Kīlauea Volcano, </a:t>
            </a:r>
            <a:r>
              <a:rPr lang="en-US" dirty="0" err="1"/>
              <a:t>Hawaiʻi</a:t>
            </a:r>
            <a:r>
              <a:rPr lang="en-US" dirty="0"/>
              <a:t>, Using an Array of Upward-Looking UV Spectrometers, 2014–2017. Front. Earth Sci. 6, 1–20. </a:t>
            </a:r>
            <a:r>
              <a:rPr lang="en-US" dirty="0">
                <a:hlinkClick r:id="rId3"/>
              </a:rPr>
              <a:t>https://doi.org/10.3389/feart.2018.00214</a:t>
            </a:r>
            <a:endParaRPr lang="en-US" dirty="0"/>
          </a:p>
          <a:p>
            <a:r>
              <a:rPr lang="en-US" dirty="0"/>
              <a:t>Elias, T., Kern, C., Sutton, A.J., and Horton, K., 2020, Sulfur dioxide emission rates from Kīlauea Volcano, </a:t>
            </a:r>
            <a:r>
              <a:rPr lang="en-US" dirty="0" err="1">
                <a:effectLst/>
              </a:rPr>
              <a:t>Hawaiʻi</a:t>
            </a:r>
            <a:r>
              <a:rPr lang="en-US" dirty="0"/>
              <a:t>, 2008-2013: U.S. Geological Survey data release, </a:t>
            </a:r>
            <a:r>
              <a:rPr lang="en-US" dirty="0">
                <a:hlinkClick r:id="rId4"/>
              </a:rPr>
              <a:t>https://doi.org/10.5066/P9K0EZII</a:t>
            </a:r>
            <a:r>
              <a:rPr lang="en-US" dirty="0"/>
              <a:t>.</a:t>
            </a:r>
          </a:p>
          <a:p>
            <a:r>
              <a:rPr lang="en-US" dirty="0" err="1"/>
              <a:t>Gansecki</a:t>
            </a:r>
            <a:r>
              <a:rPr lang="en-US" dirty="0"/>
              <a:t>, C., Lee, R.L., Shea, T., Lundblad, S.P., Hon, K., </a:t>
            </a:r>
            <a:r>
              <a:rPr lang="en-US" dirty="0" err="1"/>
              <a:t>Parcheta</a:t>
            </a:r>
            <a:r>
              <a:rPr lang="en-US" dirty="0"/>
              <a:t>, C., 2019. The tangled tale of Kīlauea’s 2018 eruption as told by geochemical monitoring. Science 1212, 1–9. </a:t>
            </a:r>
            <a:r>
              <a:rPr lang="en-US" dirty="0">
                <a:hlinkClick r:id="rId5"/>
              </a:rPr>
              <a:t>https://doi.org/10.1126/science.aaz0147</a:t>
            </a:r>
            <a:endParaRPr lang="en-US" dirty="0"/>
          </a:p>
          <a:p>
            <a:r>
              <a:rPr lang="en-US" dirty="0"/>
              <a:t>Kern, C., Lerner, A.H., Elias, T., Nadeau, P.A., Holland, L., Kelly, P.J., Werner, C.A., </a:t>
            </a:r>
            <a:r>
              <a:rPr lang="en-US" dirty="0" err="1"/>
              <a:t>Clor</a:t>
            </a:r>
            <a:r>
              <a:rPr lang="en-US" dirty="0"/>
              <a:t>, L.E., </a:t>
            </a:r>
            <a:r>
              <a:rPr lang="en-US" dirty="0" err="1"/>
              <a:t>Cappos</a:t>
            </a:r>
            <a:r>
              <a:rPr lang="en-US" dirty="0"/>
              <a:t>, M., 2020. Quantifying gas emissions associated with the 2018 rift eruption of Kīlauea Volcano using ground-based DOAS measurements. Bull. </a:t>
            </a:r>
            <a:r>
              <a:rPr lang="en-US" dirty="0" err="1"/>
              <a:t>Volcanol</a:t>
            </a:r>
            <a:r>
              <a:rPr lang="en-US" dirty="0"/>
              <a:t>. 82. </a:t>
            </a:r>
            <a:r>
              <a:rPr lang="en-US" dirty="0">
                <a:hlinkClick r:id="rId6"/>
              </a:rPr>
              <a:t>https://doi.org/10.1007/s00445-020-01390-8</a:t>
            </a:r>
            <a:endParaRPr lang="en-US" dirty="0"/>
          </a:p>
          <a:p>
            <a:r>
              <a:rPr lang="en-US" dirty="0"/>
              <a:t>Lerner, A.H., Wallace, P.J., Shea, T., </a:t>
            </a:r>
            <a:r>
              <a:rPr lang="en-US" dirty="0" err="1"/>
              <a:t>Mourey</a:t>
            </a:r>
            <a:r>
              <a:rPr lang="en-US" dirty="0"/>
              <a:t>, A.J., Kelly, P.J., Nadeau, P.A., Elias, T., Kern, C., </a:t>
            </a:r>
            <a:r>
              <a:rPr lang="en-US" dirty="0" err="1"/>
              <a:t>Clor</a:t>
            </a:r>
            <a:r>
              <a:rPr lang="en-US" dirty="0"/>
              <a:t>, L.E., </a:t>
            </a:r>
            <a:r>
              <a:rPr lang="en-US" dirty="0" err="1"/>
              <a:t>Gansecki</a:t>
            </a:r>
            <a:r>
              <a:rPr lang="en-US" dirty="0"/>
              <a:t>, C., Lee, R.L., Moore, L.R., Werner, C.A, accepted. The petrologic and degassing behavior of sulfur and other magmatic volatiles from the 2018 eruption of Kīlauea, </a:t>
            </a:r>
            <a:r>
              <a:rPr lang="en-US" dirty="0" err="1"/>
              <a:t>Hawaiʻi</a:t>
            </a:r>
            <a:r>
              <a:rPr lang="en-US" dirty="0"/>
              <a:t>: melt concentrations, magma storage depths, and magma recycling. Bull. </a:t>
            </a:r>
            <a:r>
              <a:rPr lang="en-US" dirty="0" err="1"/>
              <a:t>Volcanol</a:t>
            </a:r>
            <a:r>
              <a:rPr lang="en-US" dirty="0"/>
              <a:t>.</a:t>
            </a:r>
          </a:p>
          <a:p>
            <a:r>
              <a:rPr lang="en-US" dirty="0"/>
              <a:t>Nadeau, P., 2021, Volcano Watch — Gas math—how we know how much sulfur dioxide volcanoes emit, </a:t>
            </a:r>
            <a:r>
              <a:rPr lang="en-US" dirty="0">
                <a:hlinkClick r:id="rId7"/>
              </a:rPr>
              <a:t>https://www.usgs.gov/center-news/volcano-watch-gas-math-how-we-know-how-much-sulfur-dioxide-volcanoes-emit</a:t>
            </a:r>
            <a:endParaRPr lang="en-US" dirty="0"/>
          </a:p>
          <a:p>
            <a:pPr marL="369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1104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rkThemeUSGS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rkThemeUSGS.pptx" id="{F59B640A-3678-45E4-939B-C071A3517A18}" vid="{C47F65C8-259D-4144-B6AF-5DD3CCB83DB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DarkThemeUSGS.pptx</Template>
  <TotalTime>2545</TotalTime>
  <Words>2113</Words>
  <Application>Microsoft Office PowerPoint</Application>
  <PresentationFormat>Widescreen</PresentationFormat>
  <Paragraphs>133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Calisto MT</vt:lpstr>
      <vt:lpstr>Cambria Math</vt:lpstr>
      <vt:lpstr>Wingdings</vt:lpstr>
      <vt:lpstr>Wingdings 2</vt:lpstr>
      <vt:lpstr>DarkThemeUSGS</vt:lpstr>
      <vt:lpstr>Gas emissions from the resumption of eruptive activity at Kīlauea Volcano’s summit in December 2020</vt:lpstr>
      <vt:lpstr>Lava returns to Kīlauea’s summit</vt:lpstr>
      <vt:lpstr>One lake replaces another</vt:lpstr>
      <vt:lpstr>Multiple perched vents feed lava into Halemaʻumaʻu Crater</vt:lpstr>
      <vt:lpstr>Lava quickly fills the base of Halemaʻumaʻu Crater</vt:lpstr>
      <vt:lpstr>Vehicle-based mobile DOAS traverses yield SO2 emission rates</vt:lpstr>
      <vt:lpstr>Early on, extreme SO2 and aerosol emissions presented challenges</vt:lpstr>
      <vt:lpstr>Kīlauea summit SO2 emission rates 2020-2021</vt:lpstr>
      <vt:lpstr>Comparing 2020 to 2008, when the lava lake first appeared</vt:lpstr>
      <vt:lpstr>Comparing SO2 emissions to extruded lava volume</vt:lpstr>
      <vt:lpstr>Multi-GAS data suggest shallow source region</vt:lpstr>
      <vt:lpstr>Comparing ground-based SO2 emission rates with TROPOMI</vt:lpstr>
      <vt:lpstr>Summary and Conclusions</vt:lpstr>
      <vt:lpstr>Cited 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Kern, Christoph</dc:creator>
  <cp:lastModifiedBy>Kern, Christoph</cp:lastModifiedBy>
  <cp:revision>106</cp:revision>
  <dcterms:created xsi:type="dcterms:W3CDTF">2021-04-06T23:05:36Z</dcterms:created>
  <dcterms:modified xsi:type="dcterms:W3CDTF">2021-04-20T16:47:12Z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