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image15.jpg" ContentType="image/png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6"/>
  </p:notesMasterIdLst>
  <p:sldIdLst>
    <p:sldId id="257" r:id="rId2"/>
    <p:sldId id="266" r:id="rId3"/>
    <p:sldId id="259" r:id="rId4"/>
    <p:sldId id="285" r:id="rId5"/>
    <p:sldId id="301" r:id="rId6"/>
    <p:sldId id="258" r:id="rId7"/>
    <p:sldId id="294" r:id="rId8"/>
    <p:sldId id="303" r:id="rId9"/>
    <p:sldId id="271" r:id="rId10"/>
    <p:sldId id="278" r:id="rId11"/>
    <p:sldId id="276" r:id="rId12"/>
    <p:sldId id="291" r:id="rId13"/>
    <p:sldId id="296" r:id="rId14"/>
    <p:sldId id="29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F00F9"/>
    <a:srgbClr val="FFC200"/>
    <a:srgbClr val="406BCA"/>
    <a:srgbClr val="00C900"/>
    <a:srgbClr val="2C81C0"/>
    <a:srgbClr val="3981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007"/>
    <p:restoredTop sz="86145"/>
  </p:normalViewPr>
  <p:slideViewPr>
    <p:cSldViewPr snapToGrid="0" snapToObjects="1" showGuides="1">
      <p:cViewPr varScale="1">
        <p:scale>
          <a:sx n="93" d="100"/>
          <a:sy n="93" d="100"/>
        </p:scale>
        <p:origin x="248" y="200"/>
      </p:cViewPr>
      <p:guideLst>
        <p:guide orient="horz" pos="2160"/>
        <p:guide pos="2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80" d="100"/>
        <a:sy n="8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7" d="100"/>
          <a:sy n="97" d="100"/>
        </p:scale>
        <p:origin x="2480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4-16T14:15:42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8154 24575,'47'-71'0,"-23"36"0,30-42 0,-31 44 0,-13 9 0,13-6 0,-13-1 0,12 6 0,-12-2 0,7 8 0,-12-2 0,7 9 0,-7-8 0,4 8 0,-5-9 0,5 7 0,-4-4 0,7 5 0,-1-5 0,0 0 0,3-4 0,-2 0 0,2 0 0,1-7 0,-1 10 0,-4-1 0,0 7 0,-4 6 0,1-6 0,-1 6 0,0-5 0,1 1 0,0-6 0,4-6 0,-3 4 0,6-7 0,-2 3 0,3 0 0,-3-3 0,1 3 0,-4 1 0,4 4 0,-5-3 0,5 6 0,-6-2 0,7 0 0,-3-2 0,3 1 0,-3-3 0,9-3 0,-11 4 0,10-4 0,-11 11 0,1-1 0,-2 1 0,-1 3 0,1-3 0,-1 3 0,1 0 0,-1-3 0,1 3 0,0-4 0,0-3 0,2 2 0,3-10 0,3 1 0,5-13 0,-2 3 0,7-14 0,8-15 0,-12 13 0,10-16 0,-18 28 0,5-6 0,-2 6 0,1 1 0,-5 4 0,0 6 0,-5 0 0,0 9 0,1-3 0,-2 9 0,1-4 0,-1 6 0,1-4 0,-3 4 0,2-3 0,-5 6 0,5-5 0,-3 5 0,1-3 0,-2 4 0,1 0 0,-2 0 0,4 0 0,-2-1 0,1-2 0,1 2 0,-1-6 0,2 3 0,1-3 0,3-1 0,-3-3 0,7-2 0,-6-3 0,6-4 0,-5 2 0,2-7 0,0 4 0,-2-5 0,3-1 0,-8 13 0,0-9 0,-4 8 0,0-16 0,0 3 0,0-3 0,0 0 0,0 4 0,0-5 0,0 6 0,0 0 0,0 0 0,0 4 0,0 2 0,0 4 0,0 3 0,0 2 0,0 7 0,0-3 0,0 6 0,0-6 0,0 6 0,0-5 0,0 1 0,0-6 0,0 3 0,0-8 0,0 4 0,0-4 0,0 4 0,0-3 0,-3 6 0,2-2 0,-2-1 0,3 4 0,0-7 0,0 2 0,0-3 0,0 0 0,0-4 0,0 2 0,0-7 0,0 4 0,0-1 0,0 1 0,0 9 0,0-3 0,0 6 0,0-2 0,0 7 0,0-3 0,0 3 0,0 0 0,0-3 0,0 6 0,0-12 0,0 7 0,0-7 0,0 2 0,0 2 0,0-6 0,0 7 0,0-4 0,-3 5 0,2-1 0,-2 1 0,0-1 0,2 1 0,-4 2 0,4-1 0,-2-2 0,0-1 0,2-2 0,-2-1 0,0 0 0,-1-14 0,0 3 0,-3-4 0,6 2 0,-5 8 0,2-4 0,0 1 0,-3 2 0,6-7 0,-6 8 0,3-8 0,0 3 0,-3-4 0,6 4 0,-6 2 0,3 11 0,0 2 0,2-10 0,-6-4 0,-7-22 0,-4-2 0,1 6 0,-3-3 0,6 4 0,-6-1 0,4 1 0,-1 2 0,5 4 0,-3-1 0,2-9 0,5 18 0,-7-17 0,10 13 0,-2-4 0,0 1 0,4 5 0,-4 0 0,3-1 0,-2 6 0,6 0 0,-5 5 0,1-5 0,1 8 0,-3-11 0,3 10 0,-4-6 0,1 4 0,-1 3 0,1-2 0,0 7 0,0-7 0,0 9 0,0-4 0,1 6 0,2-4 0,-2 4 0,2-3 0,1 6 0,-3-5 0,5 5 0,-2-3 0,0 1 0,2 2 0,-5-6 0,6 6 0,-3-12 0,-1 8 0,4-9 0,-3 10 0,0-3 0,2 6 0,-2-2 0,0 3 0,3 0 0,-3-1 0,3 1 0,-3-3 0,2 2 0,-2-10 0,0 6 0,2-10 0,-5 3 0,5-1 0,-2 2 0,0 3 0,2 4 0,-2 1 0,3 3 0,10 2 0,-2 4 0,13 4 0,2 4 0,0-1 0,8 1 0,-3 0 0,-1 0 0,4-1 0,-8 1 0,4 0 0,-5-1 0,0 0 0,0-3 0,-4 3 0,-1-7 0,-3 6 0,-4-5 0,3 5 0,-7-5 0,4 4 0,-1-4 0,1 5 0,0-3 0,3 1 0,-3 2 0,0-6 0,3 6 0,-6-5 0,5 5 0,-1-5 0,2 5 0,-3-3 0,3 1 0,-3 1 0,3-1 0,7 6 0,-5-6 0,1 5 0,-4-5 0,-2 2 0,4 1 0,-1-1 0,1 1 0,-1 0 0,0 0 0,5 0 0,-4-1 0,3 1 0,-3 0 0,-1 0 0,4 3 0,-2-2 0,2 5 0,-4-6 0,1 6 0,3-5 0,-3 1 0,1 1 0,-3-2 0,2 4 0,0-4 0,-2 1 0,1-3 0,-6 1 0,6-1 0,-7-2 0,7 2 0,-6-3 0,5 4 0,-1-4 0,-1 3 0,2-3 0,-1 4 0,-1-3 0,2 2 0,-5-3 0,6 4 0,-3-1 0,0 0 0,3 1 0,-6-1 0,8 4 0,-4-3 0,5 2 0,-3 1 0,1 0 0,-1 4 0,0-1 0,5-2 0,1 6 0,-1-5 0,4 7 0,-7-6 0,6-1 0,-7 0 0,3-1 0,-3 0 0,-1-2 0,0-2 0,1 0 0,-4-1 0,3 1 0,-3-1 0,7 1 0,-3 0 0,8 0 0,-8 0 0,13 3 0,-7-2 0,4 2 0,-7-3 0,0 0 0,-2 0 0,6 0 0,-7 0 0,3 0 0,1 0 0,-4 0 0,7 0 0,-7 0 0,8 0 0,-8 3 0,7-2 0,-3 2 0,4-3 0,10 7 0,-7-2 0,11 3 0,-3 4 0,-8-9 0,20 14 0,-23-14 0,20 10 0,-10-7 0,2 3 0,3 1 0,-5-1 0,0 0 0,0-4 0,-4 2 0,3-1 0,-4 2 0,1 1 0,3-1 0,-8 0 0,8 1 0,-8-1 0,9 5 0,-8-4 0,3 4 0,-4-1 0,-1-3 0,6 3 0,1 2 0,-1-8 0,-4 7 0,-3-12 0,-6 1 0,2-2 0,-4 0 0,1 0 0,-1-1 0,1 4 0,-1-2 0,-3 1 0,7-2 0,-6-1 0,6 4 0,0-2 0,-2 5 0,6-5 0,-3 5 0,4-1 0,-4-1 0,3 3 0,-6-7 0,2 3 0,-4-3 0,1 0 0,-4-1 0,-1 1 0,0-1 0,-2-3 0,1 2 0,-2-4 0,0 4 0,1-4 0,-1 2 0,0 0 0,0 0 0,0 3 0,3 0 0,1 1 0,4-1 0,-4 1 0,-1-1 0,-3 0 0,0 0 0,0-2 0,0-2 0,0-2 0,-2-6 0,-1-5 0,-11-12 0,-1-9 0,-8-7 0,-5-10 0,-1-1 0,-6-13 0,-1 0 0,1-1 0,6 12 0,-3 4 0,9 15 0,0 4 0,-2-6 0,10 18 0,-7-10 0,10 17 0,2-3 0,-4 6 0,3-6 0,-5 3 0,3-4 0,1 1 0,-1 3 0,0-7 0,-2 6 0,1-6 0,-2 3 0,6 1 0,-2-1 0,3 4 0,-4-3 0,0 3 0,1-4 0,-1 1 0,0-4 0,0-2 0,-1-7 0,0 2 0,0-17 0,-4 5 0,5-8 0,-8 2 0,9 4 0,-10-1 0,7-3 0,-7 9 0,2-15 0,-1 17 0,-2-10 0,1 13 0,-7-21 0,5 13 0,-10-14 0,12 22 0,-4 0 0,5 6 0,0 0 0,0 0 0,1 4 0,0-4 0,3 4 0,-3 0 0,6-3 0,-5 2 0,4-3 0,-5-4 0,5 2 0,-5-2 0,2 4 0,-2-1 0,2-3 0,-2 3 0,1-8 0,-2 3 0,-4-14 0,2 7 0,-2-2 0,4 10 0,4 5 0,-3 0 0,5 0 0,-5 0 0,6-1 0,-6 1 0,6 0 0,-7-4 0,4 2 0,-5-7 0,1 8 0,3-4 0,-3 1 0,3 3 0,-3-4 0,0 5 0,-3-10 0,3 7 0,-4-7 0,5 10 0,-6-6 0,3 0 0,-8-6 0,4-4 0,-5 3 0,-1-8 0,1 7 0,0-6 0,5 12 0,-14-19 0,16 23 0,-20-19 0,17 16 0,-7-1 0,7-2 0,-2 2 0,7-3 0,-7 4 0,7-3 0,-3 4 0,8-4 0,-4-1 0,7 1 0,-6-5 0,5-13 0,1 20 0,4-5 0,5 29 0,-3-3 0,2 2 0,-2-2 0,1 2 0,-2-2 0,-2 2 0,-1-2 0,4-1 0,-3 3 0,3-6 0,-4 3 0,0-3 0,1-1 0,-1 1 0,0-1 0,3 1 0,-1 2 0,1-1 0,-2 5 0,2-3 0,1 4 0,0 3 0,3-3 0,-3 3 0,3-3 0,-3-4 0,-1-4 0,-3 0 0,0-7 0,-1 2 0,1 1 0,-3-3 0,5 6 0,-4 1 0,5 5 0,1 3 0,-3 2 0,6-1 0,-3 4 0,3-2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C1BAA5-23FA-BC4C-BF19-C5034ABF37C8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768DE-DE8E-A04D-8F5D-FBE2C66895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75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0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7271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no studies on </a:t>
            </a:r>
            <a:r>
              <a:rPr lang="en-US" dirty="0" err="1"/>
              <a:t>plumasitic</a:t>
            </a:r>
            <a:r>
              <a:rPr lang="en-US" dirty="0"/>
              <a:t> origin. But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06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While we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collected 5 analysis on the same zircon. The Trace elements are characterize by higher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concetnrations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U-Th-Ta and Hf.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Hf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is always Higher than 10000ppm. we have always a negative anomaly of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500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116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presence of plumasite dykes with different intrusion ages in lower crustal rocks of the entire IVZ may suggest that the same melt-rock interaction process occurred at regional scale and at different time.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8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IVZ is s an uplifted part of the pre-Alpine intermediate lower continental crust located in the Southern Alps of northwest Italy.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IVZ is traditionally subdivided of three different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lithologie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the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Kinzigite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Formation is metamorphic rocks unit,  the mafic complex is an intrusive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crustal mafic to ultramafic rocks, and ultramafic body.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3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37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103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124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05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studied samples consist of oligoclase, K-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feldpars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corundum and the SB9 shows a well preserved igneous texture while SB( shows a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myonitic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foliation they also contain large zircons from 100 µm to 300 µm in size.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Zircon grains were studied on polished thin section.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49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81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collected 5 analysis on 5 zircon. Preliminary U-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zircon data obtained by Laser Ablation U–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ages are concordant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these ages point to Triassic intrusion age.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2768DE-DE8E-A04D-8F5D-FBE2C668956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48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28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62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059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948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953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87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426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0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6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58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0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BF0E0F-D824-BB41-B73A-055FA50028ED}" type="datetimeFigureOut">
              <a:rPr lang="en-US" smtClean="0"/>
              <a:t>4/26/21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E1AEC4-650A-234D-83E2-AB80F6A9BD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ustomXml" Target="../ink/ink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B286-08B9-A548-84C4-5CE821677D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03608"/>
            <a:ext cx="9144000" cy="23876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Corundum-rich dykes constraining Triassic alkaline magmatism in the Ivrea-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Verbano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Zone (Southern Alps): a zircon approach</a:t>
            </a:r>
            <a:b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BC4AA-565E-564D-86AA-E6C7A34DC3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704" y="3429000"/>
            <a:ext cx="8544791" cy="2387600"/>
          </a:xfrm>
        </p:spPr>
        <p:txBody>
          <a:bodyPr>
            <a:normAutofit fontScale="77500" lnSpcReduction="20000"/>
          </a:bodyPr>
          <a:lstStyle/>
          <a:p>
            <a:endParaRPr lang="it-IT" dirty="0"/>
          </a:p>
          <a:p>
            <a:r>
              <a:rPr lang="it-IT" dirty="0" err="1"/>
              <a:t>Authors</a:t>
            </a:r>
            <a:r>
              <a:rPr lang="it-IT" dirty="0"/>
              <a:t>: </a:t>
            </a:r>
            <a:r>
              <a:rPr lang="it-IT" b="1" dirty="0"/>
              <a:t>Bonazzi M., </a:t>
            </a:r>
            <a:r>
              <a:rPr lang="it-IT" dirty="0"/>
              <a:t>Langone A., Tumiati S., </a:t>
            </a:r>
            <a:r>
              <a:rPr lang="it-IT" dirty="0" err="1"/>
              <a:t>Dellarole</a:t>
            </a:r>
            <a:r>
              <a:rPr lang="it-IT" dirty="0"/>
              <a:t> E., Giovanardi T.,</a:t>
            </a:r>
          </a:p>
          <a:p>
            <a:r>
              <a:rPr lang="it-IT" dirty="0"/>
              <a:t>Mazzucchelli M., Zanetti A.</a:t>
            </a:r>
            <a:endParaRPr lang="en-US" dirty="0"/>
          </a:p>
          <a:p>
            <a:endParaRPr lang="en-US" dirty="0"/>
          </a:p>
          <a:p>
            <a:r>
              <a:rPr lang="en-US" dirty="0"/>
              <a:t> </a:t>
            </a:r>
            <a:r>
              <a:rPr lang="en-US" sz="1800" b="1" i="1" dirty="0"/>
              <a:t>Acknowledgments: </a:t>
            </a:r>
            <a:endParaRPr lang="en-US" sz="1800" dirty="0"/>
          </a:p>
          <a:p>
            <a:r>
              <a:rPr lang="en-US" sz="1800" dirty="0"/>
              <a:t> The authors thank ERC-</a:t>
            </a:r>
            <a:r>
              <a:rPr lang="en-US" sz="1800" dirty="0" err="1"/>
              <a:t>StG</a:t>
            </a:r>
            <a:r>
              <a:rPr lang="en-US" sz="1800" dirty="0"/>
              <a:t> TRUE DEPTHS (grant number 714936) and MIUR-SIR Mile Deep (grant number RBSI140351) to M. Alvaro. </a:t>
            </a:r>
          </a:p>
          <a:p>
            <a:r>
              <a:rPr lang="en-US" sz="1800" dirty="0"/>
              <a:t> </a:t>
            </a:r>
          </a:p>
          <a:p>
            <a:endParaRPr lang="en-US" dirty="0"/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73CB7A0-132E-2F4F-B83F-A43A0438B9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9139" y="5571294"/>
            <a:ext cx="3781922" cy="12018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131516-DDD8-4C49-B871-46FADDE02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418" y="5571294"/>
            <a:ext cx="933421" cy="1203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913C92-62BC-BD4F-8830-61E6FCE5E3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61" y="5571294"/>
            <a:ext cx="1380795" cy="108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116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0E78EE3-331F-E145-8F35-04CB7666699A}"/>
              </a:ext>
            </a:extLst>
          </p:cNvPr>
          <p:cNvSpPr/>
          <p:nvPr/>
        </p:nvSpPr>
        <p:spPr>
          <a:xfrm>
            <a:off x="828802" y="0"/>
            <a:ext cx="6833154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600" b="1" dirty="0">
                <a:cs typeface="Adobe Arabic" panose="02040503050201020203" pitchFamily="18" charset="-78"/>
              </a:rPr>
              <a:t>Geochronology: Pb/U data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9CB8669-BB31-EE4A-8B68-666BBED25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000"/>
          <a:stretch/>
        </p:blipFill>
        <p:spPr>
          <a:xfrm>
            <a:off x="371068" y="1412122"/>
            <a:ext cx="8401863" cy="35704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E93DF2-28F2-0149-893E-8CAC54A1F28B}"/>
              </a:ext>
            </a:extLst>
          </p:cNvPr>
          <p:cNvSpPr txBox="1"/>
          <p:nvPr/>
        </p:nvSpPr>
        <p:spPr>
          <a:xfrm>
            <a:off x="1007383" y="5555769"/>
            <a:ext cx="72054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</a:rPr>
              <a:t>SB09:</a:t>
            </a:r>
            <a:r>
              <a:rPr lang="en-US" sz="2400" dirty="0"/>
              <a:t> On 44 U–Pb analysis obtained 14 concordant ages</a:t>
            </a:r>
          </a:p>
          <a:p>
            <a:pPr algn="just"/>
            <a:r>
              <a:rPr lang="en-US" sz="2400" b="1" dirty="0">
                <a:solidFill>
                  <a:srgbClr val="00B0F0"/>
                </a:solidFill>
              </a:rPr>
              <a:t>SB08:</a:t>
            </a:r>
            <a:r>
              <a:rPr lang="en-US" sz="2400" dirty="0">
                <a:solidFill>
                  <a:srgbClr val="00B0F0"/>
                </a:solidFill>
              </a:rPr>
              <a:t> </a:t>
            </a:r>
            <a:r>
              <a:rPr lang="en-US" sz="2400" dirty="0"/>
              <a:t>On </a:t>
            </a:r>
            <a:r>
              <a:rPr lang="en-US" sz="2600" dirty="0"/>
              <a:t>51</a:t>
            </a:r>
            <a:r>
              <a:rPr lang="en-US" sz="2400" dirty="0"/>
              <a:t> U–Pb analysis obtained 23 concordant ages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DDF98B-F76C-BD4E-8B8F-4F1CBAAC7CE2}"/>
              </a:ext>
            </a:extLst>
          </p:cNvPr>
          <p:cNvSpPr/>
          <p:nvPr/>
        </p:nvSpPr>
        <p:spPr>
          <a:xfrm>
            <a:off x="1201728" y="1645474"/>
            <a:ext cx="359911" cy="48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C8B64D-3D50-BB41-B04A-D01CA7CD5A2B}"/>
              </a:ext>
            </a:extLst>
          </p:cNvPr>
          <p:cNvSpPr/>
          <p:nvPr/>
        </p:nvSpPr>
        <p:spPr>
          <a:xfrm>
            <a:off x="4835540" y="1645475"/>
            <a:ext cx="289932" cy="390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D53E23F-99B3-C748-858D-5FA99501CB37}"/>
              </a:ext>
            </a:extLst>
          </p:cNvPr>
          <p:cNvSpPr/>
          <p:nvPr/>
        </p:nvSpPr>
        <p:spPr>
          <a:xfrm>
            <a:off x="5264213" y="1645474"/>
            <a:ext cx="359911" cy="4844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641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44E41A-1FEA-324D-BB86-D4F344092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925" y="-162040"/>
            <a:ext cx="8844684" cy="82714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Adobe Arabic" panose="02040503050201020203" pitchFamily="18" charset="-78"/>
              </a:rPr>
              <a:t>Zircon trace elements</a:t>
            </a:r>
            <a:endParaRPr lang="en-US" sz="4000" dirty="0">
              <a:latin typeface="+mn-lt"/>
              <a:cs typeface="Adobe Arabic" panose="02040503050201020203" pitchFamily="18" charset="-78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511F7F5-5858-2B43-A788-570E7CE4C33A}"/>
              </a:ext>
            </a:extLst>
          </p:cNvPr>
          <p:cNvGrpSpPr/>
          <p:nvPr/>
        </p:nvGrpSpPr>
        <p:grpSpPr>
          <a:xfrm>
            <a:off x="1" y="1343024"/>
            <a:ext cx="4602944" cy="4086225"/>
            <a:chOff x="222082" y="868679"/>
            <a:chExt cx="3113400" cy="2763895"/>
          </a:xfrm>
        </p:grpSpPr>
        <p:pic>
          <p:nvPicPr>
            <p:cNvPr id="5" name="Picture 4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735222B1-5112-8D40-82FD-83131CA5EA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2447" b="34787"/>
            <a:stretch/>
          </p:blipFill>
          <p:spPr>
            <a:xfrm>
              <a:off x="222082" y="868679"/>
              <a:ext cx="3113400" cy="2560321"/>
            </a:xfrm>
            <a:prstGeom prst="rect">
              <a:avLst/>
            </a:prstGeom>
          </p:spPr>
        </p:pic>
        <p:pic>
          <p:nvPicPr>
            <p:cNvPr id="7" name="Picture 6" descr="A picture containing chart&#10;&#10;Description automatically generated">
              <a:extLst>
                <a:ext uri="{FF2B5EF4-FFF2-40B4-BE49-F238E27FC236}">
                  <a16:creationId xmlns:a16="http://schemas.microsoft.com/office/drawing/2014/main" id="{AD10F08E-8075-AF44-8450-076948716C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97905"/>
            <a:stretch/>
          </p:blipFill>
          <p:spPr>
            <a:xfrm>
              <a:off x="222082" y="3468887"/>
              <a:ext cx="3113400" cy="163687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08737611-181B-7A41-B0D8-4EC9DD7251EB}"/>
              </a:ext>
            </a:extLst>
          </p:cNvPr>
          <p:cNvSpPr txBox="1"/>
          <p:nvPr/>
        </p:nvSpPr>
        <p:spPr>
          <a:xfrm>
            <a:off x="4869453" y="1382286"/>
            <a:ext cx="42745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REE features: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/>
              <a:t>Eu</a:t>
            </a:r>
            <a:r>
              <a:rPr lang="en-US" sz="2000" dirty="0"/>
              <a:t> negative anomaly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/>
              <a:t>Ce</a:t>
            </a:r>
            <a:r>
              <a:rPr lang="en-US" sz="2000" dirty="0"/>
              <a:t> positive anomaly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/>
              <a:t>M-HREE</a:t>
            </a:r>
            <a:r>
              <a:rPr lang="en-US" sz="2000" dirty="0"/>
              <a:t> content higher than other </a:t>
            </a:r>
            <a:r>
              <a:rPr lang="en-US" sz="2000" dirty="0" err="1"/>
              <a:t>Crn</a:t>
            </a:r>
            <a:r>
              <a:rPr lang="en-US" sz="2000" dirty="0"/>
              <a:t> bearing-dykes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/>
          </a:p>
          <a:p>
            <a:r>
              <a:rPr lang="en-US" sz="2000" b="1" dirty="0"/>
              <a:t>ZIRCON ARE EXTREMELY ENRICHED  IN: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B050"/>
                </a:solidFill>
              </a:rPr>
              <a:t>Hf &gt;10000 ppm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3F00F9"/>
                </a:solidFill>
              </a:rPr>
              <a:t>Nb and Ta  </a:t>
            </a:r>
            <a:r>
              <a:rPr lang="en-US" sz="2000" dirty="0"/>
              <a:t>up to </a:t>
            </a:r>
            <a:r>
              <a:rPr lang="en-US" sz="2000" b="1" dirty="0">
                <a:solidFill>
                  <a:srgbClr val="3F00F9"/>
                </a:solidFill>
              </a:rPr>
              <a:t>∼</a:t>
            </a:r>
            <a:r>
              <a:rPr lang="en-US" sz="2000" b="1" dirty="0">
                <a:solidFill>
                  <a:srgbClr val="00B0F0"/>
                </a:solidFill>
              </a:rPr>
              <a:t> </a:t>
            </a:r>
            <a:r>
              <a:rPr lang="en-US" sz="2000" b="1" dirty="0">
                <a:solidFill>
                  <a:srgbClr val="3F00F9"/>
                </a:solidFill>
              </a:rPr>
              <a:t>150 </a:t>
            </a:r>
            <a:r>
              <a:rPr lang="en-US" sz="2000" dirty="0"/>
              <a:t>and</a:t>
            </a:r>
            <a:r>
              <a:rPr lang="en-US" sz="2000" b="1" dirty="0">
                <a:solidFill>
                  <a:srgbClr val="3F00F9"/>
                </a:solidFill>
              </a:rPr>
              <a:t> ∼ 50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00B0F0"/>
                </a:solidFill>
              </a:rPr>
              <a:t>U</a:t>
            </a:r>
            <a:r>
              <a:rPr lang="en-US" sz="2000" dirty="0"/>
              <a:t> and </a:t>
            </a:r>
            <a:r>
              <a:rPr lang="en-US" sz="2000" b="1" dirty="0">
                <a:solidFill>
                  <a:srgbClr val="00B0F0"/>
                </a:solidFill>
              </a:rPr>
              <a:t>Y</a:t>
            </a:r>
            <a:r>
              <a:rPr lang="en-US" sz="2000" b="1" dirty="0"/>
              <a:t> </a:t>
            </a:r>
            <a:r>
              <a:rPr lang="en-US" sz="2000" dirty="0"/>
              <a:t>up to </a:t>
            </a:r>
            <a:r>
              <a:rPr lang="en-US" sz="2000" b="1" dirty="0">
                <a:solidFill>
                  <a:srgbClr val="00B0F0"/>
                </a:solidFill>
              </a:rPr>
              <a:t>∼3000 ppm </a:t>
            </a:r>
            <a:r>
              <a:rPr lang="en-US" sz="2000" dirty="0"/>
              <a:t>and</a:t>
            </a:r>
            <a:r>
              <a:rPr lang="en-US" sz="2000" b="1" dirty="0">
                <a:solidFill>
                  <a:srgbClr val="00B0F0"/>
                </a:solidFill>
              </a:rPr>
              <a:t> 3800 ppm </a:t>
            </a:r>
            <a:r>
              <a:rPr lang="en-US" sz="2000" dirty="0"/>
              <a:t>respectively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DBE47F-7CB2-E74F-8233-B9B1891CB728}"/>
              </a:ext>
            </a:extLst>
          </p:cNvPr>
          <p:cNvSpPr txBox="1"/>
          <p:nvPr/>
        </p:nvSpPr>
        <p:spPr>
          <a:xfrm>
            <a:off x="679554" y="5806198"/>
            <a:ext cx="32438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SB09:</a:t>
            </a:r>
            <a:r>
              <a:rPr lang="en-US" dirty="0"/>
              <a:t> 26 trace elements analysis</a:t>
            </a:r>
          </a:p>
          <a:p>
            <a:r>
              <a:rPr lang="en-US" b="1" dirty="0">
                <a:solidFill>
                  <a:srgbClr val="00B0F0"/>
                </a:solidFill>
              </a:rPr>
              <a:t>SB08:</a:t>
            </a:r>
            <a:r>
              <a:rPr lang="en-US" dirty="0">
                <a:solidFill>
                  <a:srgbClr val="00B0F0"/>
                </a:solidFill>
              </a:rPr>
              <a:t> </a:t>
            </a:r>
            <a:r>
              <a:rPr lang="en-US" dirty="0"/>
              <a:t>27 trace elements analysis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D4668A-BC8A-3945-80D6-960551AEC75E}"/>
              </a:ext>
            </a:extLst>
          </p:cNvPr>
          <p:cNvSpPr/>
          <p:nvPr/>
        </p:nvSpPr>
        <p:spPr>
          <a:xfrm>
            <a:off x="699306" y="1371598"/>
            <a:ext cx="351693" cy="4009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2403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3E73-B412-1247-BD62-4D71EA6F9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853" y="-162040"/>
            <a:ext cx="8844684" cy="827145"/>
          </a:xfrm>
        </p:spPr>
        <p:txBody>
          <a:bodyPr>
            <a:normAutofit/>
          </a:bodyPr>
          <a:lstStyle/>
          <a:p>
            <a:r>
              <a:rPr lang="en-US" sz="4000" b="1" dirty="0">
                <a:latin typeface="+mn-lt"/>
                <a:cs typeface="Adobe Arabic" panose="02040503050201020203" pitchFamily="18" charset="-78"/>
              </a:rPr>
              <a:t>Zircon Hf isotopes</a:t>
            </a:r>
            <a:endParaRPr lang="en-US" sz="4000" dirty="0">
              <a:latin typeface="+mn-lt"/>
              <a:cs typeface="Adobe Arabic" panose="02040503050201020203" pitchFamily="18" charset="-78"/>
            </a:endParaRPr>
          </a:p>
        </p:txBody>
      </p:sp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6C733D27-5F84-FC4D-8FA5-370550D988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r="-429"/>
          <a:stretch/>
        </p:blipFill>
        <p:spPr>
          <a:xfrm>
            <a:off x="575371" y="962809"/>
            <a:ext cx="8380655" cy="42537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4A6346-1912-614D-8B12-E93B61A4B381}"/>
              </a:ext>
            </a:extLst>
          </p:cNvPr>
          <p:cNvSpPr txBox="1"/>
          <p:nvPr/>
        </p:nvSpPr>
        <p:spPr>
          <a:xfrm flipH="1">
            <a:off x="1517978" y="1769942"/>
            <a:ext cx="134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DFA520-9FA7-FE4E-9E7D-1057D9992924}"/>
              </a:ext>
            </a:extLst>
          </p:cNvPr>
          <p:cNvSpPr/>
          <p:nvPr/>
        </p:nvSpPr>
        <p:spPr>
          <a:xfrm>
            <a:off x="116681" y="5784883"/>
            <a:ext cx="8986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b="1" dirty="0">
                <a:latin typeface="Helvetica" pitchFamily="2" charset="0"/>
              </a:rPr>
              <a:t>ε</a:t>
            </a:r>
            <a:r>
              <a:rPr lang="en-US" b="1" dirty="0">
                <a:latin typeface="Times" pitchFamily="2" charset="0"/>
              </a:rPr>
              <a:t>Hf</a:t>
            </a:r>
            <a:r>
              <a:rPr lang="en-US" b="1" baseline="-25000" dirty="0">
                <a:latin typeface="Times" pitchFamily="2" charset="0"/>
              </a:rPr>
              <a:t>(t</a:t>
            </a:r>
            <a:r>
              <a:rPr lang="en-US" baseline="-25000" dirty="0">
                <a:latin typeface="Times" pitchFamily="2" charset="0"/>
              </a:rPr>
              <a:t>) </a:t>
            </a:r>
            <a:r>
              <a:rPr lang="en-US" dirty="0">
                <a:latin typeface="Times" pitchFamily="2" charset="0"/>
              </a:rPr>
              <a:t>values from several magmatic bodies from IVZ. </a:t>
            </a:r>
            <a:r>
              <a:rPr lang="el-GR" b="1" dirty="0">
                <a:latin typeface="Helvetica" pitchFamily="2" charset="0"/>
              </a:rPr>
              <a:t>ε</a:t>
            </a:r>
            <a:r>
              <a:rPr lang="en-US" b="1" dirty="0">
                <a:latin typeface="Times" pitchFamily="2" charset="0"/>
              </a:rPr>
              <a:t>Hf</a:t>
            </a:r>
            <a:r>
              <a:rPr lang="en-US" b="1" baseline="-25000" dirty="0">
                <a:latin typeface="Times" pitchFamily="2" charset="0"/>
              </a:rPr>
              <a:t>(t)</a:t>
            </a:r>
            <a:r>
              <a:rPr lang="en-US" b="1" dirty="0">
                <a:latin typeface="Times" pitchFamily="2" charset="0"/>
              </a:rPr>
              <a:t> </a:t>
            </a:r>
            <a:r>
              <a:rPr lang="en-US" dirty="0">
                <a:latin typeface="Times" pitchFamily="2" charset="0"/>
              </a:rPr>
              <a:t>values are recalculated to the individual spot analysis </a:t>
            </a:r>
            <a:r>
              <a:rPr lang="en-US" b="1" baseline="30000" dirty="0">
                <a:latin typeface="Times" pitchFamily="2" charset="0"/>
              </a:rPr>
              <a:t>206</a:t>
            </a:r>
            <a:r>
              <a:rPr lang="en-US" b="1" dirty="0">
                <a:latin typeface="Times" pitchFamily="2" charset="0"/>
              </a:rPr>
              <a:t>Pb/</a:t>
            </a:r>
            <a:r>
              <a:rPr lang="en-US" b="1" baseline="30000" dirty="0">
                <a:latin typeface="Times" pitchFamily="2" charset="0"/>
              </a:rPr>
              <a:t>238</a:t>
            </a:r>
            <a:r>
              <a:rPr lang="en-US" b="1" dirty="0">
                <a:latin typeface="Times" pitchFamily="2" charset="0"/>
              </a:rPr>
              <a:t>U</a:t>
            </a:r>
            <a:r>
              <a:rPr lang="en-US" dirty="0">
                <a:latin typeface="Times" pitchFamily="2" charset="0"/>
              </a:rPr>
              <a:t> ages</a:t>
            </a:r>
            <a:endParaRPr lang="en-US" dirty="0">
              <a:effectLst/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1034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DF869E2-F1CA-1348-AB4F-4EC521D57CB4}"/>
              </a:ext>
            </a:extLst>
          </p:cNvPr>
          <p:cNvSpPr txBox="1"/>
          <p:nvPr/>
        </p:nvSpPr>
        <p:spPr>
          <a:xfrm>
            <a:off x="102131" y="101234"/>
            <a:ext cx="893973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Discussion: a possible origin for corundum-bearing felsic dykes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8E9CD51-7D9A-AC47-AE2E-6681300D0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78452"/>
            <a:ext cx="5464048" cy="428568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DD9E51E-C445-F24B-B299-DFACEB10FE03}"/>
              </a:ext>
            </a:extLst>
          </p:cNvPr>
          <p:cNvSpPr/>
          <p:nvPr/>
        </p:nvSpPr>
        <p:spPr>
          <a:xfrm>
            <a:off x="5464048" y="1147493"/>
            <a:ext cx="357782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Helvetica" pitchFamily="2" charset="0"/>
              </a:rPr>
              <a:t>Major element composition, zircon chemistry point to a segregation of these felsic dykes from extremely differentiated melts.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Helvetica" pitchFamily="2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Helvetica" pitchFamily="2" charset="0"/>
              </a:rPr>
              <a:t>Corundum oversaturation in uprising mantle melts can be preserved only in bodies/ conduits refractory host rocks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Helvetica" pitchFamily="2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Helvetica" pitchFamily="2" charset="0"/>
              </a:rPr>
              <a:t>The isotopic Hf support a derivation of the parental melts from an </a:t>
            </a:r>
            <a:r>
              <a:rPr lang="en-US" dirty="0" err="1">
                <a:latin typeface="Helvetica" pitchFamily="2" charset="0"/>
              </a:rPr>
              <a:t>asthenospheric</a:t>
            </a:r>
            <a:r>
              <a:rPr lang="en-US" dirty="0">
                <a:latin typeface="Helvetica" pitchFamily="2" charset="0"/>
              </a:rPr>
              <a:t> reservoir with depleted mantle to mildly enriched geochemical signature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1AC482-A78F-D04C-99EB-80C365A404A2}"/>
              </a:ext>
            </a:extLst>
          </p:cNvPr>
          <p:cNvSpPr/>
          <p:nvPr/>
        </p:nvSpPr>
        <p:spPr>
          <a:xfrm>
            <a:off x="5557364" y="2632560"/>
            <a:ext cx="35866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Helvetica" pitchFamily="2" charset="0"/>
              </a:rPr>
              <a:t>.</a:t>
            </a:r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FF2EF89-B1A3-084C-B19B-7B95E6E97450}"/>
              </a:ext>
            </a:extLst>
          </p:cNvPr>
          <p:cNvSpPr/>
          <p:nvPr/>
        </p:nvSpPr>
        <p:spPr>
          <a:xfrm>
            <a:off x="51066" y="6091284"/>
            <a:ext cx="904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</a:rPr>
              <a:t>These observations induced to consider such a magmatism as a result of a mantle plume activity, involving the upraise and melting of fertile asthenosphere</a:t>
            </a:r>
            <a:endParaRPr lang="en-US" b="1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81296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8F025A7-D227-7F4A-9711-2FACAA3BA8B7}"/>
              </a:ext>
            </a:extLst>
          </p:cNvPr>
          <p:cNvSpPr txBox="1">
            <a:spLocks/>
          </p:cNvSpPr>
          <p:nvPr/>
        </p:nvSpPr>
        <p:spPr>
          <a:xfrm>
            <a:off x="195417" y="50646"/>
            <a:ext cx="8753163" cy="5912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  <a:cs typeface="Adobe Arabic" panose="02040503050201020203" pitchFamily="18" charset="-78"/>
              </a:rPr>
              <a:t>Triassic magmatism: implications on the Alps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76F68D-46D3-6444-8039-19033EA2BAA4}"/>
              </a:ext>
            </a:extLst>
          </p:cNvPr>
          <p:cNvSpPr/>
          <p:nvPr/>
        </p:nvSpPr>
        <p:spPr>
          <a:xfrm>
            <a:off x="1621358" y="695479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  <a:p>
            <a:endParaRPr lang="en-US" dirty="0">
              <a:latin typeface="Helvetica" pitchFamily="2" charset="0"/>
            </a:endParaRPr>
          </a:p>
          <a:p>
            <a:endParaRPr lang="en-US" dirty="0">
              <a:effectLst/>
              <a:latin typeface="Helvetica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96860A4-F6C8-9D40-937A-895BCB07081F}"/>
              </a:ext>
            </a:extLst>
          </p:cNvPr>
          <p:cNvSpPr/>
          <p:nvPr/>
        </p:nvSpPr>
        <p:spPr>
          <a:xfrm>
            <a:off x="-1" y="394692"/>
            <a:ext cx="914400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From shoshonitic to K-rich calc-alkaline, affinity is documented in Southern Alps only in the Eastern (Dolomites area) and Central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Brescian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PreAlps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sectors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(Middle Triassic ~243–235 Ma;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Cassinis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al., 2002;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Casetta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al., 2018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 the IVZ, tectono-magmatic activity is  essentially limited to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Ladinian-</a:t>
            </a:r>
            <a:r>
              <a:rPr lang="en-US" b="1" dirty="0" err="1">
                <a:latin typeface="Calibri" panose="020F0502020204030204" pitchFamily="34" charset="0"/>
                <a:cs typeface="Calibri" panose="020F0502020204030204" pitchFamily="34" charset="0"/>
              </a:rPr>
              <a:t>Carnian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ages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provided by magmatic and metamorphic zircons  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Alkali-rich magmatism with orogenic character similar to that of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Middle Triassic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lavas and intrusives of Dolomites has been documented in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Finero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Complex by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Giovanardi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 2020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>
                <a:solidFill>
                  <a:srgbClr val="3F00F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Zircon ages found in the felsic dykes of this study 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(The Norian 224 and 223 Ma)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b="1" dirty="0">
                <a:solidFill>
                  <a:srgbClr val="3F00F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significantly younger than those attributed to the magmatic cycles with orogenic affinity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and also zircon ages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(on average, 225–226 Ma)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provided for nepheline-and sodalite-bearing felsic dykes intruding both the mantle Phlogopite Peridotite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Stähle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al., 1990;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Stähle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al., 2001)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 transition of the geochemical affinity from orogenic to anorogenic (“transitional”) was also recognized in the 217 Ma melts erupted in the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Brescian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PreAlps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Cassinis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et al., 2009)</a:t>
            </a:r>
          </a:p>
          <a:p>
            <a:pPr marL="285750" indent="-285750" algn="just">
              <a:buFont typeface="Wingdings" pitchFamily="2" charset="2"/>
              <a:buChar char="Ø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Wingdings" pitchFamily="2" charset="2"/>
              <a:buChar char="Ø"/>
            </a:pP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These felsic dykes documents the beginning of rifting stages, precursor episodes of the opening of Alpine Tethys</a:t>
            </a:r>
          </a:p>
        </p:txBody>
      </p:sp>
    </p:spTree>
    <p:extLst>
      <p:ext uri="{BB962C8B-B14F-4D97-AF65-F5344CB8AC3E}">
        <p14:creationId xmlns:p14="http://schemas.microsoft.com/office/powerpoint/2010/main" val="1012454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CB2A9-5F97-534B-8B73-54AD96BC0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4508"/>
            <a:ext cx="7886700" cy="1325563"/>
          </a:xfrm>
        </p:spPr>
        <p:txBody>
          <a:bodyPr/>
          <a:lstStyle/>
          <a:p>
            <a:r>
              <a:rPr lang="en-US" b="1" dirty="0">
                <a:latin typeface="+mn-lt"/>
                <a:cs typeface="Adobe Arabic" panose="02040503050201020203" pitchFamily="18" charset="-78"/>
              </a:rPr>
              <a:t>WHAT IS IVREA VERBANO ZONE?</a:t>
            </a:r>
          </a:p>
        </p:txBody>
      </p:sp>
      <p:sp>
        <p:nvSpPr>
          <p:cNvPr id="6" name="Rettangolo 7">
            <a:extLst>
              <a:ext uri="{FF2B5EF4-FFF2-40B4-BE49-F238E27FC236}">
                <a16:creationId xmlns:a16="http://schemas.microsoft.com/office/drawing/2014/main" id="{3D0E3F20-4E8F-1044-8FE3-C7AF5DCC5CA9}"/>
              </a:ext>
            </a:extLst>
          </p:cNvPr>
          <p:cNvSpPr/>
          <p:nvPr/>
        </p:nvSpPr>
        <p:spPr>
          <a:xfrm>
            <a:off x="0" y="6399269"/>
            <a:ext cx="4026808" cy="3174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63" dirty="0"/>
              <a:t>by </a:t>
            </a:r>
            <a:r>
              <a:rPr lang="it-IT" sz="1463" dirty="0" err="1"/>
              <a:t>Zingg</a:t>
            </a:r>
            <a:r>
              <a:rPr lang="it-IT" sz="1463" dirty="0"/>
              <a:t>, 1983 and </a:t>
            </a:r>
            <a:r>
              <a:rPr lang="it-IT" sz="1463" dirty="0" err="1"/>
              <a:t>modified</a:t>
            </a:r>
            <a:r>
              <a:rPr lang="it-IT" sz="1463" dirty="0"/>
              <a:t> by </a:t>
            </a:r>
            <a:r>
              <a:rPr lang="it-IT" sz="1463" dirty="0" err="1"/>
              <a:t>Sinigoi</a:t>
            </a:r>
            <a:r>
              <a:rPr lang="it-IT" sz="1463" dirty="0"/>
              <a:t> et al., 2010 </a:t>
            </a:r>
          </a:p>
        </p:txBody>
      </p:sp>
      <p:sp>
        <p:nvSpPr>
          <p:cNvPr id="7" name="Rettangolo 2">
            <a:extLst>
              <a:ext uri="{FF2B5EF4-FFF2-40B4-BE49-F238E27FC236}">
                <a16:creationId xmlns:a16="http://schemas.microsoft.com/office/drawing/2014/main" id="{E2BABA9F-511D-3C46-A7CB-B714797A9009}"/>
              </a:ext>
            </a:extLst>
          </p:cNvPr>
          <p:cNvSpPr/>
          <p:nvPr/>
        </p:nvSpPr>
        <p:spPr>
          <a:xfrm>
            <a:off x="5688295" y="1147197"/>
            <a:ext cx="345570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Section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continental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crust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 middle/</a:t>
            </a:r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lower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</a:p>
          <a:p>
            <a:r>
              <a:rPr lang="it-IT" dirty="0">
                <a:ea typeface="Verdana" panose="020B0604030504040204" pitchFamily="34" charset="0"/>
                <a:cs typeface="Verdana" panose="020B0604030504040204" pitchFamily="34" charset="0"/>
              </a:rPr>
              <a:t>(e.g. </a:t>
            </a:r>
            <a:r>
              <a:rPr lang="it-IT" dirty="0" err="1">
                <a:ea typeface="Verdana" panose="020B0604030504040204" pitchFamily="34" charset="0"/>
                <a:cs typeface="Verdana" panose="020B0604030504040204" pitchFamily="34" charset="0"/>
              </a:rPr>
              <a:t>Rudnick</a:t>
            </a:r>
            <a:r>
              <a:rPr lang="it-IT" dirty="0">
                <a:ea typeface="Verdana" panose="020B0604030504040204" pitchFamily="34" charset="0"/>
                <a:cs typeface="Verdana" panose="020B0604030504040204" pitchFamily="34" charset="0"/>
              </a:rPr>
              <a:t> e Gao, 2003) </a:t>
            </a:r>
          </a:p>
          <a:p>
            <a:endParaRPr lang="it-IT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it-IT" sz="2400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Kinzigite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Formation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4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Mafic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Complex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24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2400" b="1" dirty="0" err="1">
                <a:ea typeface="Verdana" panose="020B0604030504040204" pitchFamily="34" charset="0"/>
                <a:cs typeface="Verdana" panose="020B0604030504040204" pitchFamily="34" charset="0"/>
              </a:rPr>
              <a:t>Ultramafic</a:t>
            </a:r>
            <a:r>
              <a:rPr lang="it-IT" sz="2400" b="1" dirty="0">
                <a:ea typeface="Verdana" panose="020B0604030504040204" pitchFamily="34" charset="0"/>
                <a:cs typeface="Verdana" panose="020B0604030504040204" pitchFamily="34" charset="0"/>
              </a:rPr>
              <a:t> body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FF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A7951-F670-F843-B36A-B0F52B92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959" y="572810"/>
            <a:ext cx="4737235" cy="582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7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3E73-B412-1247-BD62-4D71EA6F9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169" y="4524"/>
            <a:ext cx="9184088" cy="648673"/>
          </a:xfrm>
        </p:spPr>
        <p:txBody>
          <a:bodyPr>
            <a:noAutofit/>
          </a:bodyPr>
          <a:lstStyle/>
          <a:p>
            <a:r>
              <a:rPr lang="en-US" sz="4400" b="1" dirty="0">
                <a:latin typeface="+mn-lt"/>
              </a:rPr>
              <a:t> Dykes studied in Ivrea zone</a:t>
            </a:r>
            <a:endParaRPr lang="en-US" sz="4400" b="1" dirty="0">
              <a:latin typeface="+mn-lt"/>
              <a:cs typeface="Adobe Arabic" panose="02040503050201020203" pitchFamily="18" charset="-78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FF13E4A-49D5-6346-8F4E-38C02D916509}"/>
              </a:ext>
            </a:extLst>
          </p:cNvPr>
          <p:cNvSpPr/>
          <p:nvPr/>
        </p:nvSpPr>
        <p:spPr>
          <a:xfrm>
            <a:off x="1" y="5502934"/>
            <a:ext cx="93722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dirty="0"/>
              <a:t>Presence of many dykes intruding into mantle and lower crustal lithologies of IVZ: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Many </a:t>
            </a:r>
            <a:r>
              <a:rPr lang="en-US" dirty="0" err="1"/>
              <a:t>geocronological</a:t>
            </a:r>
            <a:r>
              <a:rPr lang="en-US" dirty="0"/>
              <a:t> studies exclusively focused on the large magmatic bodies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Few geochronological studies on dykes are focused on the Northern part of Ivrea </a:t>
            </a:r>
            <a:r>
              <a:rPr lang="en-US" dirty="0" err="1"/>
              <a:t>Verbano</a:t>
            </a:r>
            <a:r>
              <a:rPr lang="en-US" dirty="0"/>
              <a:t> (near </a:t>
            </a:r>
            <a:r>
              <a:rPr lang="en-US" dirty="0" err="1"/>
              <a:t>Finero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17" name="Rettangolo 7">
            <a:extLst>
              <a:ext uri="{FF2B5EF4-FFF2-40B4-BE49-F238E27FC236}">
                <a16:creationId xmlns:a16="http://schemas.microsoft.com/office/drawing/2014/main" id="{9A789B23-6163-7842-B120-4C6EE1D76121}"/>
              </a:ext>
            </a:extLst>
          </p:cNvPr>
          <p:cNvSpPr/>
          <p:nvPr/>
        </p:nvSpPr>
        <p:spPr>
          <a:xfrm>
            <a:off x="188116" y="589248"/>
            <a:ext cx="3882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/>
              <a:t>by </a:t>
            </a:r>
            <a:r>
              <a:rPr lang="it-IT" sz="1400" dirty="0" err="1"/>
              <a:t>Zingg</a:t>
            </a:r>
            <a:r>
              <a:rPr lang="it-IT" sz="1400" dirty="0"/>
              <a:t>, 1983 and </a:t>
            </a:r>
            <a:r>
              <a:rPr lang="it-IT" sz="1400" dirty="0" err="1"/>
              <a:t>modified</a:t>
            </a:r>
            <a:r>
              <a:rPr lang="it-IT" sz="1400" dirty="0"/>
              <a:t> by </a:t>
            </a:r>
            <a:r>
              <a:rPr lang="it-IT" sz="1400" dirty="0" err="1"/>
              <a:t>Sinigoi</a:t>
            </a:r>
            <a:r>
              <a:rPr lang="it-IT" sz="1400" dirty="0"/>
              <a:t> et al., 2010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1E4726A-7365-5649-9295-6EA4AAFC8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0" y="628072"/>
            <a:ext cx="4210123" cy="51810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A8BFF0-F6F0-C24D-963C-4933334BB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376" y="-2569593"/>
            <a:ext cx="8671052" cy="1292961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BF46B52-C77E-564D-A17C-29271E2296E0}"/>
              </a:ext>
            </a:extLst>
          </p:cNvPr>
          <p:cNvSpPr/>
          <p:nvPr/>
        </p:nvSpPr>
        <p:spPr>
          <a:xfrm>
            <a:off x="230707" y="2481646"/>
            <a:ext cx="2083632" cy="209862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470B1FE-7EE2-644D-8E6D-5C4706B84439}"/>
              </a:ext>
            </a:extLst>
          </p:cNvPr>
          <p:cNvCxnSpPr/>
          <p:nvPr/>
        </p:nvCxnSpPr>
        <p:spPr>
          <a:xfrm flipV="1">
            <a:off x="1244184" y="1430633"/>
            <a:ext cx="4856813" cy="10427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5C8C38-0CFE-BD48-B0DB-8C8BFE188B0E}"/>
              </a:ext>
            </a:extLst>
          </p:cNvPr>
          <p:cNvCxnSpPr>
            <a:stCxn id="4" idx="4"/>
          </p:cNvCxnSpPr>
          <p:nvPr/>
        </p:nvCxnSpPr>
        <p:spPr>
          <a:xfrm>
            <a:off x="1272523" y="4580269"/>
            <a:ext cx="5280677" cy="8470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209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9012DD-78E0-AA4C-B883-A1A12E393CC0}"/>
              </a:ext>
            </a:extLst>
          </p:cNvPr>
          <p:cNvSpPr txBox="1"/>
          <p:nvPr/>
        </p:nvSpPr>
        <p:spPr>
          <a:xfrm flipH="1">
            <a:off x="699967" y="2801559"/>
            <a:ext cx="7820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E9ADF-3819-0641-BC91-56638FD8F40D}"/>
              </a:ext>
            </a:extLst>
          </p:cNvPr>
          <p:cNvSpPr txBox="1"/>
          <p:nvPr/>
        </p:nvSpPr>
        <p:spPr>
          <a:xfrm>
            <a:off x="125526" y="829067"/>
            <a:ext cx="90184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2C81C0"/>
              </a:solidFill>
            </a:endParaRPr>
          </a:p>
          <a:p>
            <a:r>
              <a:rPr lang="en-US" sz="2800" b="1" dirty="0">
                <a:solidFill>
                  <a:srgbClr val="2C81C0"/>
                </a:solidFill>
              </a:rPr>
              <a:t>	Why did we study corundum-bearing felsic dykes?</a:t>
            </a:r>
          </a:p>
          <a:p>
            <a:endParaRPr lang="en-US" sz="2800" b="1" dirty="0">
              <a:solidFill>
                <a:srgbClr val="2C81C0"/>
              </a:solidFill>
            </a:endParaRPr>
          </a:p>
          <a:p>
            <a:r>
              <a:rPr lang="en-US" sz="2800" b="1" dirty="0"/>
              <a:t>1) Felsic dykes are commonly zircon-bearing</a:t>
            </a:r>
          </a:p>
          <a:p>
            <a:endParaRPr lang="en-US" sz="2800" b="1" dirty="0">
              <a:solidFill>
                <a:srgbClr val="2C81C0"/>
              </a:solidFill>
            </a:endParaRPr>
          </a:p>
          <a:p>
            <a:r>
              <a:rPr lang="en-US" sz="2800" b="1" dirty="0">
                <a:solidFill>
                  <a:srgbClr val="2C81C0"/>
                </a:solidFill>
              </a:rPr>
              <a:t>2) Corundum-bearing felsic dyke</a:t>
            </a:r>
            <a:r>
              <a:rPr lang="en-US" sz="2800" b="1" dirty="0"/>
              <a:t> </a:t>
            </a:r>
            <a:r>
              <a:rPr lang="en-US" sz="2800" dirty="0"/>
              <a:t>are found in several lithologies in all part of IVZ</a:t>
            </a:r>
            <a:endParaRPr lang="en-US" sz="2800" b="1" dirty="0"/>
          </a:p>
          <a:p>
            <a:endParaRPr lang="en-US" sz="2800" b="1" dirty="0"/>
          </a:p>
          <a:p>
            <a:r>
              <a:rPr lang="en-US" sz="2800" b="1" dirty="0"/>
              <a:t>3) the origin of these dykes  is still unknown</a:t>
            </a:r>
          </a:p>
          <a:p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86B56-6FEF-8241-B3A4-742EAC009A1F}"/>
              </a:ext>
            </a:extLst>
          </p:cNvPr>
          <p:cNvSpPr txBox="1"/>
          <p:nvPr/>
        </p:nvSpPr>
        <p:spPr>
          <a:xfrm flipH="1">
            <a:off x="3056548" y="0"/>
            <a:ext cx="380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Aim of work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075475-0448-694B-ABD0-A11AB2C2BB0E}"/>
              </a:ext>
            </a:extLst>
          </p:cNvPr>
          <p:cNvSpPr/>
          <p:nvPr/>
        </p:nvSpPr>
        <p:spPr>
          <a:xfrm>
            <a:off x="373084" y="5394866"/>
            <a:ext cx="814714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2C81C0"/>
                </a:solidFill>
              </a:rPr>
              <a:t>Can the geochronology and petrogenesis of corundum-bearing felsic dyke shed light on the Triassic evolution of the IVZ?</a:t>
            </a:r>
          </a:p>
        </p:txBody>
      </p:sp>
    </p:spTree>
    <p:extLst>
      <p:ext uri="{BB962C8B-B14F-4D97-AF65-F5344CB8AC3E}">
        <p14:creationId xmlns:p14="http://schemas.microsoft.com/office/powerpoint/2010/main" val="300077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AB5E77B3-A026-8B43-86FF-E1D374021DE0}"/>
              </a:ext>
            </a:extLst>
          </p:cNvPr>
          <p:cNvSpPr/>
          <p:nvPr/>
        </p:nvSpPr>
        <p:spPr>
          <a:xfrm>
            <a:off x="4173366" y="3748720"/>
            <a:ext cx="599523" cy="733221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F3AF29D-0F8F-1144-AF9B-091717FC62BE}"/>
              </a:ext>
            </a:extLst>
          </p:cNvPr>
          <p:cNvSpPr txBox="1"/>
          <p:nvPr/>
        </p:nvSpPr>
        <p:spPr>
          <a:xfrm>
            <a:off x="1497398" y="4481941"/>
            <a:ext cx="2085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Mafic Complex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5505657-9808-6340-96FD-03BBC07BA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3095" y="245654"/>
            <a:ext cx="10426390" cy="1325563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+mn-lt"/>
              </a:rPr>
              <a:t>Contact between dykes and host rock in the Val </a:t>
            </a:r>
            <a:r>
              <a:rPr lang="en-US" sz="3600" b="1" dirty="0" err="1">
                <a:latin typeface="+mn-lt"/>
              </a:rPr>
              <a:t>Sabbiola</a:t>
            </a:r>
            <a:r>
              <a:rPr lang="en-US" sz="3600" b="1" dirty="0">
                <a:latin typeface="+mn-lt"/>
              </a:rPr>
              <a:t> </a:t>
            </a:r>
            <a:br>
              <a:rPr lang="en-US" sz="3600" b="1" dirty="0">
                <a:latin typeface="+mn-lt"/>
              </a:rPr>
            </a:br>
            <a:r>
              <a:rPr lang="en-US" sz="2400" b="1" dirty="0">
                <a:latin typeface="+mn-lt"/>
              </a:rPr>
              <a:t>(Central-sector of the Ivrea-</a:t>
            </a:r>
            <a:r>
              <a:rPr lang="en-US" sz="2400" b="1" dirty="0" err="1">
                <a:latin typeface="+mn-lt"/>
              </a:rPr>
              <a:t>Verbano</a:t>
            </a:r>
            <a:r>
              <a:rPr lang="en-US" sz="2400" b="1" dirty="0">
                <a:latin typeface="+mn-lt"/>
              </a:rPr>
              <a:t> Zone).</a:t>
            </a:r>
            <a:br>
              <a:rPr lang="en-US" sz="3600" b="1" dirty="0">
                <a:latin typeface="+mn-lt"/>
              </a:rPr>
            </a:br>
            <a:endParaRPr lang="en-US" sz="3600" b="1" dirty="0"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64B238-79B5-624B-A52B-BEF089850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955" y="2115091"/>
            <a:ext cx="4728980" cy="354673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FD5B99D-0803-7540-A582-89BA258B7F00}"/>
              </a:ext>
            </a:extLst>
          </p:cNvPr>
          <p:cNvSpPr/>
          <p:nvPr/>
        </p:nvSpPr>
        <p:spPr>
          <a:xfrm>
            <a:off x="1552814" y="2854025"/>
            <a:ext cx="409588" cy="504008"/>
          </a:xfrm>
          <a:prstGeom prst="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F75FD0-27F6-584C-9E5E-BBF34B3E65D3}"/>
              </a:ext>
            </a:extLst>
          </p:cNvPr>
          <p:cNvCxnSpPr>
            <a:cxnSpLocks/>
          </p:cNvCxnSpPr>
          <p:nvPr/>
        </p:nvCxnSpPr>
        <p:spPr>
          <a:xfrm flipV="1">
            <a:off x="1962402" y="1382208"/>
            <a:ext cx="3403390" cy="146923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ECA608F-DD28-964A-984A-A6DD8C027E5E}"/>
              </a:ext>
            </a:extLst>
          </p:cNvPr>
          <p:cNvCxnSpPr>
            <a:cxnSpLocks/>
          </p:cNvCxnSpPr>
          <p:nvPr/>
        </p:nvCxnSpPr>
        <p:spPr>
          <a:xfrm>
            <a:off x="1962402" y="3358033"/>
            <a:ext cx="3298442" cy="289491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55ADE813-C201-C44F-B8FB-FE4B17A2A5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56747" y="1991050"/>
            <a:ext cx="4870742" cy="3653059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1FB0532-9CE8-E44C-84CA-A2E75E1BD947}"/>
              </a:ext>
            </a:extLst>
          </p:cNvPr>
          <p:cNvSpPr txBox="1"/>
          <p:nvPr/>
        </p:nvSpPr>
        <p:spPr>
          <a:xfrm>
            <a:off x="573524" y="1486298"/>
            <a:ext cx="1051891" cy="76944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SB8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B4FC8F4-55BE-9243-90EC-C8348B51C658}"/>
                  </a:ext>
                </a:extLst>
              </p14:cNvPr>
              <p14:cNvContentPartPr/>
              <p14:nvPr/>
            </p14:nvContentPartPr>
            <p14:xfrm>
              <a:off x="5987293" y="1434893"/>
              <a:ext cx="1455840" cy="2935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B4FC8F4-55BE-9243-90EC-C8348B51C65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978653" y="1425893"/>
                <a:ext cx="1473480" cy="295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12924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64CD8B3-6E29-524C-82D3-FB6F43B93E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869" t="33803" r="454" b="49670"/>
          <a:stretch/>
        </p:blipFill>
        <p:spPr>
          <a:xfrm rot="5400000">
            <a:off x="-412038" y="2377071"/>
            <a:ext cx="4270535" cy="29942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14D55E-9A86-214A-8E58-F8D69AD908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788" t="32021" r="17879" b="52608"/>
          <a:stretch/>
        </p:blipFill>
        <p:spPr>
          <a:xfrm rot="5400000">
            <a:off x="5191165" y="2468294"/>
            <a:ext cx="4471713" cy="281184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25EE540-3978-1446-9FDF-8799067F1333}"/>
              </a:ext>
            </a:extLst>
          </p:cNvPr>
          <p:cNvSpPr txBox="1">
            <a:spLocks/>
          </p:cNvSpPr>
          <p:nvPr/>
        </p:nvSpPr>
        <p:spPr>
          <a:xfrm>
            <a:off x="909969" y="64294"/>
            <a:ext cx="11333899" cy="7858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550" b="1" spc="-150" dirty="0">
                <a:latin typeface="+mn-lt"/>
                <a:cs typeface="Arial" panose="020B0604020202020204" pitchFamily="34" charset="0"/>
              </a:rPr>
              <a:t>Petrography and chemical compositions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205F94-07B4-2544-B144-CF8A9D833D2C}"/>
              </a:ext>
            </a:extLst>
          </p:cNvPr>
          <p:cNvSpPr txBox="1"/>
          <p:nvPr/>
        </p:nvSpPr>
        <p:spPr>
          <a:xfrm>
            <a:off x="288199" y="869882"/>
            <a:ext cx="105189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SB9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59DE46-67E0-3540-8632-4241BBD6D794}"/>
              </a:ext>
            </a:extLst>
          </p:cNvPr>
          <p:cNvSpPr txBox="1"/>
          <p:nvPr/>
        </p:nvSpPr>
        <p:spPr>
          <a:xfrm>
            <a:off x="1483515" y="1014052"/>
            <a:ext cx="260455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Pegmatitic texture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2CA352-1E0A-0F47-B57D-3B8AF7CD3B2F}"/>
              </a:ext>
            </a:extLst>
          </p:cNvPr>
          <p:cNvSpPr txBox="1"/>
          <p:nvPr/>
        </p:nvSpPr>
        <p:spPr>
          <a:xfrm>
            <a:off x="4969207" y="881339"/>
            <a:ext cx="105189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SB8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AF76D3-CA1B-FE4D-BE12-568E017DE5F4}"/>
              </a:ext>
            </a:extLst>
          </p:cNvPr>
          <p:cNvSpPr txBox="1"/>
          <p:nvPr/>
        </p:nvSpPr>
        <p:spPr>
          <a:xfrm>
            <a:off x="6021098" y="981313"/>
            <a:ext cx="29367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err="1"/>
              <a:t>Porphyroclastic</a:t>
            </a:r>
            <a:r>
              <a:rPr lang="en-US" sz="2400" b="1" dirty="0"/>
              <a:t> fabric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174A3F9-709C-B14F-8384-B3C54FD9B7AD}"/>
              </a:ext>
            </a:extLst>
          </p:cNvPr>
          <p:cNvSpPr/>
          <p:nvPr/>
        </p:nvSpPr>
        <p:spPr>
          <a:xfrm>
            <a:off x="2334737" y="1791367"/>
            <a:ext cx="457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 err="1"/>
              <a:t>Plg</a:t>
            </a:r>
            <a:r>
              <a:rPr lang="en-US" b="1" dirty="0"/>
              <a:t> (</a:t>
            </a:r>
            <a:r>
              <a:rPr lang="en-US" b="1" dirty="0" err="1"/>
              <a:t>Olig</a:t>
            </a:r>
            <a:r>
              <a:rPr lang="en-US" b="1" dirty="0"/>
              <a:t>.)  40-80%;</a:t>
            </a:r>
          </a:p>
          <a:p>
            <a:pPr algn="ctr"/>
            <a:r>
              <a:rPr lang="en-US" b="1" dirty="0" err="1"/>
              <a:t>Crn</a:t>
            </a:r>
            <a:r>
              <a:rPr lang="en-US" b="1" dirty="0"/>
              <a:t> &gt;16%; </a:t>
            </a:r>
          </a:p>
          <a:p>
            <a:pPr algn="ctr"/>
            <a:r>
              <a:rPr lang="en-US" b="1" dirty="0" err="1"/>
              <a:t>Kfs</a:t>
            </a:r>
            <a:r>
              <a:rPr lang="en-US" b="1" dirty="0"/>
              <a:t> 0- 30%; </a:t>
            </a:r>
          </a:p>
          <a:p>
            <a:pPr algn="ctr"/>
            <a:r>
              <a:rPr lang="en-US" b="1" dirty="0" err="1"/>
              <a:t>Bt</a:t>
            </a:r>
            <a:r>
              <a:rPr lang="en-US" b="1" dirty="0"/>
              <a:t> &lt;10%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r>
              <a:rPr lang="en-US" b="1" dirty="0"/>
              <a:t>ACCESORY </a:t>
            </a:r>
          </a:p>
          <a:p>
            <a:pPr algn="ctr"/>
            <a:r>
              <a:rPr lang="en-US" b="1" dirty="0"/>
              <a:t>Zircon </a:t>
            </a:r>
          </a:p>
          <a:p>
            <a:pPr algn="ctr"/>
            <a:r>
              <a:rPr lang="en-US" b="1" dirty="0"/>
              <a:t>Spinel </a:t>
            </a:r>
          </a:p>
          <a:p>
            <a:pPr algn="ctr"/>
            <a:r>
              <a:rPr lang="en-US" b="1" dirty="0"/>
              <a:t>Hercynite </a:t>
            </a:r>
          </a:p>
          <a:p>
            <a:pPr algn="ctr"/>
            <a:r>
              <a:rPr lang="en-US" b="1" dirty="0"/>
              <a:t>Magnetite </a:t>
            </a:r>
          </a:p>
          <a:p>
            <a:pPr algn="ctr"/>
            <a:r>
              <a:rPr lang="en-US" b="1" dirty="0"/>
              <a:t>Columbite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26795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3E73-B412-1247-BD62-4D71EA6F9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104811" y="-100857"/>
            <a:ext cx="11333899" cy="785812"/>
          </a:xfrm>
        </p:spPr>
        <p:txBody>
          <a:bodyPr>
            <a:normAutofit/>
          </a:bodyPr>
          <a:lstStyle/>
          <a:p>
            <a:r>
              <a:rPr lang="en-US" sz="3550" b="1" spc="-150" dirty="0">
                <a:latin typeface="+mn-lt"/>
                <a:cs typeface="Arial" panose="020B0604020202020204" pitchFamily="34" charset="0"/>
              </a:rPr>
              <a:t>Petrography and chemical compositions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9965821-E459-FA41-B46A-422ACA9B4170}"/>
              </a:ext>
            </a:extLst>
          </p:cNvPr>
          <p:cNvSpPr txBox="1"/>
          <p:nvPr/>
        </p:nvSpPr>
        <p:spPr>
          <a:xfrm>
            <a:off x="0" y="513765"/>
            <a:ext cx="105189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SB9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88A319-5EC4-0149-A2C5-546035F2A913}"/>
              </a:ext>
            </a:extLst>
          </p:cNvPr>
          <p:cNvSpPr txBox="1"/>
          <p:nvPr/>
        </p:nvSpPr>
        <p:spPr>
          <a:xfrm>
            <a:off x="5593412" y="472752"/>
            <a:ext cx="105189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SB8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81E08-5ECD-8947-BC92-67B18B100452}"/>
              </a:ext>
            </a:extLst>
          </p:cNvPr>
          <p:cNvSpPr txBox="1"/>
          <p:nvPr/>
        </p:nvSpPr>
        <p:spPr>
          <a:xfrm>
            <a:off x="6731856" y="684955"/>
            <a:ext cx="1705339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/>
              <a:t>Anorthosite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1B07E32-CC5C-4B48-8815-E013C7388D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" y="4103645"/>
            <a:ext cx="3389659" cy="2675651"/>
          </a:xfrm>
          <a:prstGeom prst="rect">
            <a:avLst/>
          </a:prstGeom>
        </p:spPr>
      </p:pic>
      <p:pic>
        <p:nvPicPr>
          <p:cNvPr id="13" name="Picture 12" descr="A close-up of some rocks&#10;&#10;Description automatically generated with low confidence">
            <a:extLst>
              <a:ext uri="{FF2B5EF4-FFF2-40B4-BE49-F238E27FC236}">
                <a16:creationId xmlns:a16="http://schemas.microsoft.com/office/drawing/2014/main" id="{3DD55430-5F4A-D341-93D2-0F8AD20C40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031" y="1111329"/>
            <a:ext cx="3389659" cy="2661830"/>
          </a:xfrm>
          <a:prstGeom prst="rect">
            <a:avLst/>
          </a:prstGeom>
        </p:spPr>
      </p:pic>
      <p:pic>
        <p:nvPicPr>
          <p:cNvPr id="15" name="Picture 14" descr="Chart, scatter chart&#10;&#10;Description automatically generated">
            <a:extLst>
              <a:ext uri="{FF2B5EF4-FFF2-40B4-BE49-F238E27FC236}">
                <a16:creationId xmlns:a16="http://schemas.microsoft.com/office/drawing/2014/main" id="{95127518-4CAC-AE47-8F98-EAFA72B1A6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753" y="3773159"/>
            <a:ext cx="4283931" cy="30848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2AC8423-37AA-D04B-9321-DB115082B3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20" y="1189116"/>
            <a:ext cx="3230053" cy="258404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BEC7C50-DFDB-F646-951A-87D630256F35}"/>
              </a:ext>
            </a:extLst>
          </p:cNvPr>
          <p:cNvSpPr txBox="1"/>
          <p:nvPr/>
        </p:nvSpPr>
        <p:spPr>
          <a:xfrm>
            <a:off x="996457" y="667652"/>
            <a:ext cx="22885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Leucomonzonite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2CCD6D-3C9B-A746-A60B-1CBDCB98E785}"/>
              </a:ext>
            </a:extLst>
          </p:cNvPr>
          <p:cNvSpPr txBox="1"/>
          <p:nvPr/>
        </p:nvSpPr>
        <p:spPr>
          <a:xfrm>
            <a:off x="191316" y="4126206"/>
            <a:ext cx="8948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Biotite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5BD101-409F-994E-8BE1-1326E0321795}"/>
              </a:ext>
            </a:extLst>
          </p:cNvPr>
          <p:cNvSpPr txBox="1"/>
          <p:nvPr/>
        </p:nvSpPr>
        <p:spPr>
          <a:xfrm>
            <a:off x="7176860" y="4091396"/>
            <a:ext cx="13612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Plagioclase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B57A9A4-5D96-6242-BAF9-21108119FA7C}"/>
              </a:ext>
            </a:extLst>
          </p:cNvPr>
          <p:cNvSpPr/>
          <p:nvPr/>
        </p:nvSpPr>
        <p:spPr>
          <a:xfrm>
            <a:off x="1551709" y="5555673"/>
            <a:ext cx="443346" cy="2632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4296322-A763-084C-9FAE-DA1141A42A5D}"/>
              </a:ext>
            </a:extLst>
          </p:cNvPr>
          <p:cNvSpPr/>
          <p:nvPr/>
        </p:nvSpPr>
        <p:spPr>
          <a:xfrm>
            <a:off x="2147459" y="5361708"/>
            <a:ext cx="443346" cy="263236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0F44BE-DF89-8649-BB7A-6542FF7303E8}"/>
              </a:ext>
            </a:extLst>
          </p:cNvPr>
          <p:cNvSpPr txBox="1"/>
          <p:nvPr/>
        </p:nvSpPr>
        <p:spPr>
          <a:xfrm>
            <a:off x="362920" y="5745104"/>
            <a:ext cx="1377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of SB08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20BD7-1D93-D84C-9EDB-E5D8D87EDA8E}"/>
              </a:ext>
            </a:extLst>
          </p:cNvPr>
          <p:cNvSpPr txBox="1"/>
          <p:nvPr/>
        </p:nvSpPr>
        <p:spPr>
          <a:xfrm>
            <a:off x="1886145" y="5095472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SB09</a:t>
            </a:r>
          </a:p>
        </p:txBody>
      </p:sp>
    </p:spTree>
    <p:extLst>
      <p:ext uri="{BB962C8B-B14F-4D97-AF65-F5344CB8AC3E}">
        <p14:creationId xmlns:p14="http://schemas.microsoft.com/office/powerpoint/2010/main" val="3395153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E71075E-97E3-5E47-9CEB-A4C28780A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602" y="1347434"/>
            <a:ext cx="6516970" cy="41631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75EA0D-A99E-0E43-A93C-18E46C85BDA1}"/>
              </a:ext>
            </a:extLst>
          </p:cNvPr>
          <p:cNvSpPr txBox="1"/>
          <p:nvPr/>
        </p:nvSpPr>
        <p:spPr>
          <a:xfrm>
            <a:off x="1792232" y="0"/>
            <a:ext cx="5559535" cy="6540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50" b="1" dirty="0"/>
              <a:t>Thermodynamics</a:t>
            </a:r>
            <a:r>
              <a:rPr lang="en-US" sz="2800" b="1" dirty="0"/>
              <a:t> </a:t>
            </a:r>
            <a:r>
              <a:rPr lang="en-US" sz="3650" b="1" dirty="0"/>
              <a:t>modelling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F1626B-D023-A94C-993B-40946437FB04}"/>
              </a:ext>
            </a:extLst>
          </p:cNvPr>
          <p:cNvSpPr/>
          <p:nvPr/>
        </p:nvSpPr>
        <p:spPr>
          <a:xfrm>
            <a:off x="266602" y="768707"/>
            <a:ext cx="6784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P-T </a:t>
            </a:r>
            <a:r>
              <a:rPr lang="en-US" dirty="0" err="1">
                <a:latin typeface="Times" pitchFamily="2" charset="0"/>
              </a:rPr>
              <a:t>pseudosection</a:t>
            </a:r>
            <a:r>
              <a:rPr lang="en-US" dirty="0">
                <a:latin typeface="Times" pitchFamily="2" charset="0"/>
              </a:rPr>
              <a:t> calculated for the chemical composition of SB08 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D957C3-0F2D-304A-AE50-BF0E7158362A}"/>
              </a:ext>
            </a:extLst>
          </p:cNvPr>
          <p:cNvSpPr/>
          <p:nvPr/>
        </p:nvSpPr>
        <p:spPr>
          <a:xfrm>
            <a:off x="0" y="5463872"/>
            <a:ext cx="9367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dashed line indicates the pressure conditions estimated for the emplacement of the Mafic Complex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A4BDAA-17C4-C043-B086-1B8630933E1B}"/>
              </a:ext>
            </a:extLst>
          </p:cNvPr>
          <p:cNvSpPr txBox="1"/>
          <p:nvPr/>
        </p:nvSpPr>
        <p:spPr>
          <a:xfrm>
            <a:off x="7047798" y="2695421"/>
            <a:ext cx="20962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" pitchFamily="2" charset="0"/>
              </a:rPr>
              <a:t>The grey field corresponds to the mineral</a:t>
            </a:r>
          </a:p>
          <a:p>
            <a:r>
              <a:rPr lang="en-US" b="1" dirty="0">
                <a:latin typeface="Times" pitchFamily="2" charset="0"/>
              </a:rPr>
              <a:t>assemblage of SB08 rock.</a:t>
            </a:r>
            <a:endParaRPr 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3B589A-9DBE-F84E-96A9-80A8330FCB1B}"/>
              </a:ext>
            </a:extLst>
          </p:cNvPr>
          <p:cNvSpPr/>
          <p:nvPr/>
        </p:nvSpPr>
        <p:spPr>
          <a:xfrm>
            <a:off x="-32292" y="6184783"/>
            <a:ext cx="93676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mineral assemblages of SB08 is stable at T from ~700 to 950 °C for the considered Pressure interval</a:t>
            </a:r>
            <a:endParaRPr lang="en-US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44538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33E73-B412-1247-BD62-4D71EA6F97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3900" y="-243157"/>
            <a:ext cx="7772400" cy="1038068"/>
          </a:xfrm>
        </p:spPr>
        <p:txBody>
          <a:bodyPr>
            <a:noAutofit/>
          </a:bodyPr>
          <a:lstStyle/>
          <a:p>
            <a:r>
              <a:rPr lang="en-US" sz="4800" b="1" dirty="0">
                <a:latin typeface="+mn-lt"/>
                <a:cs typeface="Adobe Arabic" panose="02040503050201020203" pitchFamily="18" charset="-78"/>
              </a:rPr>
              <a:t>Zircons features</a:t>
            </a:r>
            <a:endParaRPr lang="en-US" sz="4800" dirty="0">
              <a:latin typeface="+mn-lt"/>
              <a:cs typeface="Adobe Arabic" panose="02040503050201020203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C556F8-A983-2448-9B5F-B1A33104A72E}"/>
              </a:ext>
            </a:extLst>
          </p:cNvPr>
          <p:cNvSpPr txBox="1"/>
          <p:nvPr/>
        </p:nvSpPr>
        <p:spPr>
          <a:xfrm>
            <a:off x="141431" y="696345"/>
            <a:ext cx="105189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F0"/>
                </a:solidFill>
              </a:rPr>
              <a:t>SB8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194E9F-2EFF-B24A-882A-1FD4AFC47CA4}"/>
              </a:ext>
            </a:extLst>
          </p:cNvPr>
          <p:cNvSpPr txBox="1"/>
          <p:nvPr/>
        </p:nvSpPr>
        <p:spPr>
          <a:xfrm>
            <a:off x="7894154" y="673879"/>
            <a:ext cx="105189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SB9</a:t>
            </a:r>
          </a:p>
        </p:txBody>
      </p:sp>
      <p:pic>
        <p:nvPicPr>
          <p:cNvPr id="4" name="Picture 3" descr="A picture containing text, different, bunch, several&#10;&#10;Description automatically generated">
            <a:extLst>
              <a:ext uri="{FF2B5EF4-FFF2-40B4-BE49-F238E27FC236}">
                <a16:creationId xmlns:a16="http://schemas.microsoft.com/office/drawing/2014/main" id="{F9D5B903-C5B6-E84C-9413-D4C79F30D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039" y="1443320"/>
            <a:ext cx="4282452" cy="4530003"/>
          </a:xfrm>
          <a:prstGeom prst="rect">
            <a:avLst/>
          </a:prstGeom>
        </p:spPr>
      </p:pic>
      <p:pic>
        <p:nvPicPr>
          <p:cNvPr id="6" name="Picture 5" descr="A picture containing text, black, different, bunch&#10;&#10;Description automatically generated">
            <a:extLst>
              <a:ext uri="{FF2B5EF4-FFF2-40B4-BE49-F238E27FC236}">
                <a16:creationId xmlns:a16="http://schemas.microsoft.com/office/drawing/2014/main" id="{FED7F63C-7649-E842-8EFD-3122C86C29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4510" y="1443320"/>
            <a:ext cx="4282451" cy="44977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F4148C-5304-E64C-9902-1A24B94C4C71}"/>
              </a:ext>
            </a:extLst>
          </p:cNvPr>
          <p:cNvSpPr/>
          <p:nvPr/>
        </p:nvSpPr>
        <p:spPr>
          <a:xfrm>
            <a:off x="2939758" y="6221622"/>
            <a:ext cx="32644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CL imagines of zircon crystals</a:t>
            </a:r>
          </a:p>
        </p:txBody>
      </p:sp>
    </p:spTree>
    <p:extLst>
      <p:ext uri="{BB962C8B-B14F-4D97-AF65-F5344CB8AC3E}">
        <p14:creationId xmlns:p14="http://schemas.microsoft.com/office/powerpoint/2010/main" val="4251042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69084</TotalTime>
  <Words>1050</Words>
  <Application>Microsoft Macintosh PowerPoint</Application>
  <PresentationFormat>On-screen Show (4:3)</PresentationFormat>
  <Paragraphs>139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Helvetica</vt:lpstr>
      <vt:lpstr>Times</vt:lpstr>
      <vt:lpstr>Wingdings</vt:lpstr>
      <vt:lpstr>Office Theme</vt:lpstr>
      <vt:lpstr>Corundum-rich dykes constraining Triassic alkaline magmatism in the Ivrea-Verbano Zone (Southern Alps): a zircon approach  </vt:lpstr>
      <vt:lpstr>WHAT IS IVREA VERBANO ZONE?</vt:lpstr>
      <vt:lpstr> Dykes studied in Ivrea zone</vt:lpstr>
      <vt:lpstr>PowerPoint Presentation</vt:lpstr>
      <vt:lpstr>Contact between dykes and host rock in the Val Sabbiola  (Central-sector of the Ivrea-Verbano Zone). </vt:lpstr>
      <vt:lpstr>PowerPoint Presentation</vt:lpstr>
      <vt:lpstr>Petrography and chemical compositions</vt:lpstr>
      <vt:lpstr>PowerPoint Presentation</vt:lpstr>
      <vt:lpstr>Zircons features</vt:lpstr>
      <vt:lpstr>PowerPoint Presentation</vt:lpstr>
      <vt:lpstr>Zircon trace elements</vt:lpstr>
      <vt:lpstr>Zircon Hf isotopes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PLUMASITE DYKES  FROM THE IVREA-VERBANO ZONE: EVIDENCE FOR THE TRIASSIC MAGMATISM/METASOMATISM </dc:title>
  <dc:creator>Mattia Bonazzi</dc:creator>
  <cp:lastModifiedBy>Mattia Bonazzi</cp:lastModifiedBy>
  <cp:revision>224</cp:revision>
  <cp:lastPrinted>2018-09-12T11:32:00Z</cp:lastPrinted>
  <dcterms:created xsi:type="dcterms:W3CDTF">2018-08-03T11:35:55Z</dcterms:created>
  <dcterms:modified xsi:type="dcterms:W3CDTF">2021-04-26T11:23:32Z</dcterms:modified>
</cp:coreProperties>
</file>