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61" r:id="rId2"/>
    <p:sldId id="256" r:id="rId3"/>
    <p:sldId id="257" r:id="rId4"/>
    <p:sldId id="263" r:id="rId5"/>
    <p:sldId id="264" r:id="rId6"/>
    <p:sldId id="259" r:id="rId7"/>
    <p:sldId id="269" r:id="rId8"/>
    <p:sldId id="270" r:id="rId9"/>
    <p:sldId id="262" r:id="rId10"/>
    <p:sldId id="26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09" d="100"/>
          <a:sy n="109" d="100"/>
        </p:scale>
        <p:origin x="61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435E5A-7754-4D96-B132-6478569305A6}" type="datetimeFigureOut">
              <a:rPr lang="en-GB" smtClean="0"/>
              <a:t>29/04/2021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1D8251-7BC5-4B12-8902-858F619867D0}" type="slidenum">
              <a:rPr lang="en-GB" smtClean="0"/>
              <a:t>‹#›</a:t>
            </a:fld>
            <a:endParaRPr lang="en-GB"/>
          </a:p>
        </p:txBody>
      </p:sp>
    </p:spTree>
    <p:extLst>
      <p:ext uri="{BB962C8B-B14F-4D97-AF65-F5344CB8AC3E}">
        <p14:creationId xmlns:p14="http://schemas.microsoft.com/office/powerpoint/2010/main" val="18894211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GB" dirty="0" smtClean="0"/>
              <a:t>A major ecosystem covering</a:t>
            </a:r>
            <a:r>
              <a:rPr lang="en-GB" baseline="0" dirty="0" smtClean="0"/>
              <a:t> 11 countries in sub-Sahara Africa</a:t>
            </a:r>
          </a:p>
          <a:p>
            <a:pPr marL="171450" indent="-171450">
              <a:buFont typeface="Wingdings" panose="05000000000000000000" pitchFamily="2" charset="2"/>
              <a:buChar char="§"/>
            </a:pPr>
            <a:r>
              <a:rPr lang="en-GB" baseline="0" dirty="0" smtClean="0"/>
              <a:t>A major vegetation type in one of the major Basins in Southern Africa, the Zambezi River Basin</a:t>
            </a:r>
            <a:endParaRPr lang="en-GB" dirty="0"/>
          </a:p>
        </p:txBody>
      </p:sp>
      <p:sp>
        <p:nvSpPr>
          <p:cNvPr id="4" name="Slide Number Placeholder 3"/>
          <p:cNvSpPr>
            <a:spLocks noGrp="1"/>
          </p:cNvSpPr>
          <p:nvPr>
            <p:ph type="sldNum" sz="quarter" idx="10"/>
          </p:nvPr>
        </p:nvSpPr>
        <p:spPr/>
        <p:txBody>
          <a:bodyPr/>
          <a:lstStyle/>
          <a:p>
            <a:fld id="{3A1D8251-7BC5-4B12-8902-858F619867D0}" type="slidenum">
              <a:rPr lang="en-GB" smtClean="0"/>
              <a:t>2</a:t>
            </a:fld>
            <a:endParaRPr lang="en-GB"/>
          </a:p>
        </p:txBody>
      </p:sp>
    </p:spTree>
    <p:extLst>
      <p:ext uri="{BB962C8B-B14F-4D97-AF65-F5344CB8AC3E}">
        <p14:creationId xmlns:p14="http://schemas.microsoft.com/office/powerpoint/2010/main" val="1753548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GB" dirty="0" smtClean="0"/>
              <a:t>Evaporation is</a:t>
            </a:r>
            <a:r>
              <a:rPr lang="en-GB" baseline="0" dirty="0" smtClean="0"/>
              <a:t> a major</a:t>
            </a:r>
            <a:r>
              <a:rPr lang="en-GB" dirty="0" smtClean="0"/>
              <a:t> constituent of the hydrologic</a:t>
            </a:r>
            <a:r>
              <a:rPr lang="en-GB" baseline="0" dirty="0" smtClean="0"/>
              <a:t> cycle with implications on water available for use by various competing needs.</a:t>
            </a:r>
          </a:p>
          <a:p>
            <a:pPr marL="171450" indent="-171450">
              <a:buFont typeface="Wingdings" panose="05000000000000000000" pitchFamily="2" charset="2"/>
              <a:buChar char="§"/>
            </a:pPr>
            <a:r>
              <a:rPr lang="en-GB" baseline="0" dirty="0" smtClean="0"/>
              <a:t>However, it is difficult to estimate evaporation using field methods and has several limitations including being point based </a:t>
            </a:r>
          </a:p>
          <a:p>
            <a:pPr marL="171450" indent="-171450">
              <a:buFont typeface="Wingdings" panose="05000000000000000000" pitchFamily="2" charset="2"/>
              <a:buChar char="§"/>
            </a:pPr>
            <a:r>
              <a:rPr lang="en-GB" baseline="0" dirty="0" smtClean="0"/>
              <a:t>Satellite based evaporation products as an effective alternative to field observations</a:t>
            </a:r>
          </a:p>
          <a:p>
            <a:pPr marL="171450" indent="-171450">
              <a:buFont typeface="Wingdings" panose="05000000000000000000" pitchFamily="2" charset="2"/>
              <a:buChar char="§"/>
            </a:pPr>
            <a:r>
              <a:rPr lang="en-GB" baseline="0" dirty="0" smtClean="0"/>
              <a:t>Several satellite based evaporation products exists but the major challenge facing water resources managers in the Miombo region is knowing which of these models estimates are close to actual Miombo field conditions</a:t>
            </a:r>
          </a:p>
          <a:p>
            <a:pPr marL="171450" indent="-171450">
              <a:buFont typeface="Wingdings" panose="05000000000000000000" pitchFamily="2" charset="2"/>
              <a:buChar char="§"/>
            </a:pPr>
            <a:r>
              <a:rPr lang="en-GB" baseline="0" dirty="0" smtClean="0"/>
              <a:t>There are no flux towers (to our knowledge) in the Miombo region</a:t>
            </a:r>
          </a:p>
          <a:p>
            <a:pPr marL="171450" indent="-171450">
              <a:buFont typeface="Wingdings" panose="05000000000000000000" pitchFamily="2" charset="2"/>
              <a:buChar char="§"/>
            </a:pPr>
            <a:r>
              <a:rPr lang="en-GB" baseline="0" dirty="0" smtClean="0"/>
              <a:t>The structures of these evaporation  Models are designed for non Miombo regions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baseline="0" dirty="0" smtClean="0"/>
              <a:t>Also the models have been validated with data from non Miombo regions.</a:t>
            </a:r>
          </a:p>
          <a:p>
            <a:pPr marL="171450" indent="-171450">
              <a:buFont typeface="Wingdings" panose="05000000000000000000" pitchFamily="2" charset="2"/>
              <a:buChar char="§"/>
            </a:pPr>
            <a:r>
              <a:rPr lang="en-GB" baseline="0" dirty="0" smtClean="0"/>
              <a:t>There is need to compare satellite based estimates and field estimates based on the Miombo region</a:t>
            </a:r>
            <a:endParaRPr lang="en-GB" dirty="0"/>
          </a:p>
        </p:txBody>
      </p:sp>
      <p:sp>
        <p:nvSpPr>
          <p:cNvPr id="4" name="Slide Number Placeholder 3"/>
          <p:cNvSpPr>
            <a:spLocks noGrp="1"/>
          </p:cNvSpPr>
          <p:nvPr>
            <p:ph type="sldNum" sz="quarter" idx="10"/>
          </p:nvPr>
        </p:nvSpPr>
        <p:spPr/>
        <p:txBody>
          <a:bodyPr/>
          <a:lstStyle/>
          <a:p>
            <a:fld id="{3A1D8251-7BC5-4B12-8902-858F619867D0}" type="slidenum">
              <a:rPr lang="en-GB" smtClean="0"/>
              <a:t>3</a:t>
            </a:fld>
            <a:endParaRPr lang="en-GB"/>
          </a:p>
        </p:txBody>
      </p:sp>
    </p:spTree>
    <p:extLst>
      <p:ext uri="{BB962C8B-B14F-4D97-AF65-F5344CB8AC3E}">
        <p14:creationId xmlns:p14="http://schemas.microsoft.com/office/powerpoint/2010/main" val="15023613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GB" dirty="0" smtClean="0"/>
              <a:t>We have</a:t>
            </a:r>
            <a:r>
              <a:rPr lang="en-GB" baseline="0" dirty="0" smtClean="0"/>
              <a:t> set up a flux tower to help us try to understand the evaporation dynamics in the Miombo Woodland and see how these compare with satellite based evaporation products</a:t>
            </a:r>
            <a:endParaRPr lang="en-GB" dirty="0"/>
          </a:p>
        </p:txBody>
      </p:sp>
      <p:sp>
        <p:nvSpPr>
          <p:cNvPr id="4" name="Slide Number Placeholder 3"/>
          <p:cNvSpPr>
            <a:spLocks noGrp="1"/>
          </p:cNvSpPr>
          <p:nvPr>
            <p:ph type="sldNum" sz="quarter" idx="10"/>
          </p:nvPr>
        </p:nvSpPr>
        <p:spPr/>
        <p:txBody>
          <a:bodyPr/>
          <a:lstStyle/>
          <a:p>
            <a:fld id="{3A1D8251-7BC5-4B12-8902-858F619867D0}" type="slidenum">
              <a:rPr lang="en-GB" smtClean="0"/>
              <a:t>6</a:t>
            </a:fld>
            <a:endParaRPr lang="en-GB"/>
          </a:p>
        </p:txBody>
      </p:sp>
    </p:spTree>
    <p:extLst>
      <p:ext uri="{BB962C8B-B14F-4D97-AF65-F5344CB8AC3E}">
        <p14:creationId xmlns:p14="http://schemas.microsoft.com/office/powerpoint/2010/main" val="34096156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A1D8251-7BC5-4B12-8902-858F619867D0}" type="slidenum">
              <a:rPr lang="en-GB" smtClean="0"/>
              <a:t>10</a:t>
            </a:fld>
            <a:endParaRPr lang="en-GB"/>
          </a:p>
        </p:txBody>
      </p:sp>
    </p:spTree>
    <p:extLst>
      <p:ext uri="{BB962C8B-B14F-4D97-AF65-F5344CB8AC3E}">
        <p14:creationId xmlns:p14="http://schemas.microsoft.com/office/powerpoint/2010/main" val="13494325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2850952-78D6-4FDF-BE18-5115F78C6E7C}" type="datetimeFigureOut">
              <a:rPr lang="en-GB" smtClean="0"/>
              <a:t>29/04/2021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105521-3461-4177-AFBC-C1C8862D0FC7}" type="slidenum">
              <a:rPr lang="en-GB" smtClean="0"/>
              <a:t>‹#›</a:t>
            </a:fld>
            <a:endParaRPr lang="en-GB"/>
          </a:p>
        </p:txBody>
      </p:sp>
    </p:spTree>
    <p:extLst>
      <p:ext uri="{BB962C8B-B14F-4D97-AF65-F5344CB8AC3E}">
        <p14:creationId xmlns:p14="http://schemas.microsoft.com/office/powerpoint/2010/main" val="16472891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2850952-78D6-4FDF-BE18-5115F78C6E7C}" type="datetimeFigureOut">
              <a:rPr lang="en-GB" smtClean="0"/>
              <a:t>29/04/2021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105521-3461-4177-AFBC-C1C8862D0FC7}" type="slidenum">
              <a:rPr lang="en-GB" smtClean="0"/>
              <a:t>‹#›</a:t>
            </a:fld>
            <a:endParaRPr lang="en-GB"/>
          </a:p>
        </p:txBody>
      </p:sp>
    </p:spTree>
    <p:extLst>
      <p:ext uri="{BB962C8B-B14F-4D97-AF65-F5344CB8AC3E}">
        <p14:creationId xmlns:p14="http://schemas.microsoft.com/office/powerpoint/2010/main" val="3306516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2850952-78D6-4FDF-BE18-5115F78C6E7C}" type="datetimeFigureOut">
              <a:rPr lang="en-GB" smtClean="0"/>
              <a:t>29/04/2021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105521-3461-4177-AFBC-C1C8862D0FC7}" type="slidenum">
              <a:rPr lang="en-GB" smtClean="0"/>
              <a:t>‹#›</a:t>
            </a:fld>
            <a:endParaRPr lang="en-GB"/>
          </a:p>
        </p:txBody>
      </p:sp>
    </p:spTree>
    <p:extLst>
      <p:ext uri="{BB962C8B-B14F-4D97-AF65-F5344CB8AC3E}">
        <p14:creationId xmlns:p14="http://schemas.microsoft.com/office/powerpoint/2010/main" val="3603166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2850952-78D6-4FDF-BE18-5115F78C6E7C}" type="datetimeFigureOut">
              <a:rPr lang="en-GB" smtClean="0"/>
              <a:t>29/04/2021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E105521-3461-4177-AFBC-C1C8862D0FC7}" type="slidenum">
              <a:rPr lang="en-GB" smtClean="0"/>
              <a:t>‹#›</a:t>
            </a:fld>
            <a:endParaRPr lang="en-GB"/>
          </a:p>
        </p:txBody>
      </p:sp>
    </p:spTree>
    <p:extLst>
      <p:ext uri="{BB962C8B-B14F-4D97-AF65-F5344CB8AC3E}">
        <p14:creationId xmlns:p14="http://schemas.microsoft.com/office/powerpoint/2010/main" val="2113898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2850952-78D6-4FDF-BE18-5115F78C6E7C}" type="datetimeFigureOut">
              <a:rPr lang="en-GB" smtClean="0"/>
              <a:t>29/04/2021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E105521-3461-4177-AFBC-C1C8862D0FC7}" type="slidenum">
              <a:rPr lang="en-GB" smtClean="0"/>
              <a:t>‹#›</a:t>
            </a:fld>
            <a:endParaRPr lang="en-GB"/>
          </a:p>
        </p:txBody>
      </p:sp>
    </p:spTree>
    <p:extLst>
      <p:ext uri="{BB962C8B-B14F-4D97-AF65-F5344CB8AC3E}">
        <p14:creationId xmlns:p14="http://schemas.microsoft.com/office/powerpoint/2010/main" val="3006572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2850952-78D6-4FDF-BE18-5115F78C6E7C}" type="datetimeFigureOut">
              <a:rPr lang="en-GB" smtClean="0"/>
              <a:t>29/04/2021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E105521-3461-4177-AFBC-C1C8862D0FC7}" type="slidenum">
              <a:rPr lang="en-GB" smtClean="0"/>
              <a:t>‹#›</a:t>
            </a:fld>
            <a:endParaRPr lang="en-GB"/>
          </a:p>
        </p:txBody>
      </p:sp>
    </p:spTree>
    <p:extLst>
      <p:ext uri="{BB962C8B-B14F-4D97-AF65-F5344CB8AC3E}">
        <p14:creationId xmlns:p14="http://schemas.microsoft.com/office/powerpoint/2010/main" val="3257746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850952-78D6-4FDF-BE18-5115F78C6E7C}" type="datetimeFigureOut">
              <a:rPr lang="en-GB" smtClean="0"/>
              <a:t>29/04/2021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E105521-3461-4177-AFBC-C1C8862D0FC7}" type="slidenum">
              <a:rPr lang="en-GB" smtClean="0"/>
              <a:t>‹#›</a:t>
            </a:fld>
            <a:endParaRPr lang="en-GB"/>
          </a:p>
        </p:txBody>
      </p:sp>
    </p:spTree>
    <p:extLst>
      <p:ext uri="{BB962C8B-B14F-4D97-AF65-F5344CB8AC3E}">
        <p14:creationId xmlns:p14="http://schemas.microsoft.com/office/powerpoint/2010/main" val="2554063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2850952-78D6-4FDF-BE18-5115F78C6E7C}" type="datetimeFigureOut">
              <a:rPr lang="en-GB" smtClean="0"/>
              <a:t>29/04/2021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E105521-3461-4177-AFBC-C1C8862D0FC7}" type="slidenum">
              <a:rPr lang="en-GB" smtClean="0"/>
              <a:t>‹#›</a:t>
            </a:fld>
            <a:endParaRPr lang="en-GB"/>
          </a:p>
        </p:txBody>
      </p:sp>
    </p:spTree>
    <p:extLst>
      <p:ext uri="{BB962C8B-B14F-4D97-AF65-F5344CB8AC3E}">
        <p14:creationId xmlns:p14="http://schemas.microsoft.com/office/powerpoint/2010/main" val="28748618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2850952-78D6-4FDF-BE18-5115F78C6E7C}" type="datetimeFigureOut">
              <a:rPr lang="en-GB" smtClean="0"/>
              <a:t>29/04/2021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E105521-3461-4177-AFBC-C1C8862D0FC7}" type="slidenum">
              <a:rPr lang="en-GB" smtClean="0"/>
              <a:t>‹#›</a:t>
            </a:fld>
            <a:endParaRPr lang="en-GB"/>
          </a:p>
        </p:txBody>
      </p:sp>
    </p:spTree>
    <p:extLst>
      <p:ext uri="{BB962C8B-B14F-4D97-AF65-F5344CB8AC3E}">
        <p14:creationId xmlns:p14="http://schemas.microsoft.com/office/powerpoint/2010/main" val="1150625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2850952-78D6-4FDF-BE18-5115F78C6E7C}" type="datetimeFigureOut">
              <a:rPr lang="en-GB" smtClean="0"/>
              <a:t>29/04/2021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105521-3461-4177-AFBC-C1C8862D0FC7}" type="slidenum">
              <a:rPr lang="en-GB" smtClean="0"/>
              <a:t>‹#›</a:t>
            </a:fld>
            <a:endParaRPr lang="en-GB"/>
          </a:p>
        </p:txBody>
      </p:sp>
    </p:spTree>
    <p:extLst>
      <p:ext uri="{BB962C8B-B14F-4D97-AF65-F5344CB8AC3E}">
        <p14:creationId xmlns:p14="http://schemas.microsoft.com/office/powerpoint/2010/main" val="3293105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2850952-78D6-4FDF-BE18-5115F78C6E7C}" type="datetimeFigureOut">
              <a:rPr lang="en-GB" smtClean="0"/>
              <a:t>29/04/2021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105521-3461-4177-AFBC-C1C8862D0FC7}" type="slidenum">
              <a:rPr lang="en-GB" smtClean="0"/>
              <a:t>‹#›</a:t>
            </a:fld>
            <a:endParaRPr lang="en-GB"/>
          </a:p>
        </p:txBody>
      </p:sp>
    </p:spTree>
    <p:extLst>
      <p:ext uri="{BB962C8B-B14F-4D97-AF65-F5344CB8AC3E}">
        <p14:creationId xmlns:p14="http://schemas.microsoft.com/office/powerpoint/2010/main" val="29212053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850952-78D6-4FDF-BE18-5115F78C6E7C}" type="datetimeFigureOut">
              <a:rPr lang="en-GB" smtClean="0"/>
              <a:t>29/04/2021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105521-3461-4177-AFBC-C1C8862D0FC7}" type="slidenum">
              <a:rPr lang="en-GB" smtClean="0"/>
              <a:t>‹#›</a:t>
            </a:fld>
            <a:endParaRPr lang="en-GB"/>
          </a:p>
        </p:txBody>
      </p:sp>
    </p:spTree>
    <p:extLst>
      <p:ext uri="{BB962C8B-B14F-4D97-AF65-F5344CB8AC3E}">
        <p14:creationId xmlns:p14="http://schemas.microsoft.com/office/powerpoint/2010/main" val="19507486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hyperlink" Target="https://wapor.apps.fao.org/home/WAPOR_2/1?theme=L1_AETI_D&amp;dim=DEKAD:%255B2020-08-11%252C2020-08-21" TargetMode="External"/><Relationship Id="rId2" Type="http://schemas.openxmlformats.org/officeDocument/2006/relationships/hyperlink" Target="https://clim-engine.appspot.com/climateEngine"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jpg"/></Relationships>
</file>

<file path=ppt/slides/_rels/slide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82463" y="1227518"/>
            <a:ext cx="8112824" cy="3816000"/>
          </a:xfrm>
          <a:prstGeom prst="rect">
            <a:avLst/>
          </a:prstGeom>
        </p:spPr>
      </p:pic>
      <p:sp>
        <p:nvSpPr>
          <p:cNvPr id="4" name="Rectangle 3"/>
          <p:cNvSpPr/>
          <p:nvPr/>
        </p:nvSpPr>
        <p:spPr>
          <a:xfrm>
            <a:off x="438150" y="238772"/>
            <a:ext cx="11601450" cy="954107"/>
          </a:xfrm>
          <a:prstGeom prst="rect">
            <a:avLst/>
          </a:prstGeom>
        </p:spPr>
        <p:txBody>
          <a:bodyPr wrap="square">
            <a:spAutoFit/>
          </a:bodyPr>
          <a:lstStyle/>
          <a:p>
            <a:pPr algn="ctr">
              <a:spcAft>
                <a:spcPts val="0"/>
              </a:spcAft>
            </a:pPr>
            <a:r>
              <a:rPr lang="en-US" sz="2800" b="1" dirty="0">
                <a:solidFill>
                  <a:schemeClr val="bg2">
                    <a:lumMod val="50000"/>
                  </a:schemeClr>
                </a:solidFill>
                <a:ea typeface="Segoe UI Black" panose="020B0A02040204020203" pitchFamily="34" charset="0"/>
                <a:cs typeface="Times New Roman" panose="02020603050405020304" pitchFamily="18" charset="0"/>
              </a:rPr>
              <a:t>Do field observations agree with satellite based evaporation products in the Miombo Woodland in Southern Africa?</a:t>
            </a:r>
            <a:endParaRPr lang="en-GB" dirty="0">
              <a:solidFill>
                <a:schemeClr val="bg2">
                  <a:lumMod val="50000"/>
                </a:schemeClr>
              </a:solidFill>
              <a:effectLst/>
              <a:ea typeface="Segoe UI Black" panose="020B0A02040204020203" pitchFamily="34" charset="0"/>
              <a:cs typeface="Times New Roman" panose="02020603050405020304" pitchFamily="18" charset="0"/>
            </a:endParaRPr>
          </a:p>
        </p:txBody>
      </p:sp>
      <p:sp>
        <p:nvSpPr>
          <p:cNvPr id="5" name="Rectangle 4"/>
          <p:cNvSpPr/>
          <p:nvPr/>
        </p:nvSpPr>
        <p:spPr>
          <a:xfrm>
            <a:off x="2449257" y="5136990"/>
            <a:ext cx="7422225" cy="746358"/>
          </a:xfrm>
          <a:prstGeom prst="rect">
            <a:avLst/>
          </a:prstGeom>
        </p:spPr>
        <p:txBody>
          <a:bodyPr wrap="none">
            <a:spAutoFit/>
          </a:bodyPr>
          <a:lstStyle/>
          <a:p>
            <a:pPr>
              <a:lnSpc>
                <a:spcPts val="1300"/>
              </a:lnSpc>
              <a:spcAft>
                <a:spcPts val="600"/>
              </a:spcAft>
            </a:pPr>
            <a:r>
              <a:rPr lang="en-GB" sz="1400" b="1" dirty="0">
                <a:solidFill>
                  <a:srgbClr val="000000"/>
                </a:solidFill>
                <a:latin typeface="Palatino Linotype" panose="02040502050505030304" pitchFamily="18" charset="0"/>
                <a:ea typeface="Times New Roman" panose="02020603050405020304" pitchFamily="18" charset="0"/>
                <a:cs typeface="Times New Roman" panose="02020603050405020304" pitchFamily="18" charset="0"/>
              </a:rPr>
              <a:t>*H. </a:t>
            </a:r>
            <a:r>
              <a:rPr lang="en-GB" sz="1400" b="1" dirty="0" smtClean="0">
                <a:solidFill>
                  <a:srgbClr val="000000"/>
                </a:solidFill>
                <a:latin typeface="Palatino Linotype" panose="02040502050505030304" pitchFamily="18" charset="0"/>
                <a:ea typeface="Times New Roman" panose="02020603050405020304" pitchFamily="18" charset="0"/>
                <a:cs typeface="Times New Roman" panose="02020603050405020304" pitchFamily="18" charset="0"/>
              </a:rPr>
              <a:t>Zimba, </a:t>
            </a:r>
            <a:r>
              <a:rPr lang="en-GB" sz="1400" b="1" dirty="0">
                <a:solidFill>
                  <a:srgbClr val="000000"/>
                </a:solidFill>
                <a:latin typeface="Palatino Linotype" panose="02040502050505030304" pitchFamily="18" charset="0"/>
                <a:ea typeface="Times New Roman" panose="02020603050405020304" pitchFamily="18" charset="0"/>
                <a:cs typeface="Times New Roman" panose="02020603050405020304" pitchFamily="18" charset="0"/>
              </a:rPr>
              <a:t>M. </a:t>
            </a:r>
            <a:r>
              <a:rPr lang="en-GB" sz="1400" b="1" dirty="0" smtClean="0">
                <a:solidFill>
                  <a:srgbClr val="000000"/>
                </a:solidFill>
                <a:latin typeface="Palatino Linotype" panose="02040502050505030304" pitchFamily="18" charset="0"/>
                <a:ea typeface="Times New Roman" panose="02020603050405020304" pitchFamily="18" charset="0"/>
                <a:cs typeface="Times New Roman" panose="02020603050405020304" pitchFamily="18" charset="0"/>
              </a:rPr>
              <a:t>Coenders-Gerrits, </a:t>
            </a:r>
            <a:r>
              <a:rPr lang="en-GB" sz="1400" b="1" dirty="0">
                <a:solidFill>
                  <a:srgbClr val="000000"/>
                </a:solidFill>
                <a:latin typeface="Palatino Linotype" panose="02040502050505030304" pitchFamily="18" charset="0"/>
                <a:ea typeface="Times New Roman" panose="02020603050405020304" pitchFamily="18" charset="0"/>
                <a:cs typeface="Times New Roman" panose="02020603050405020304" pitchFamily="18" charset="0"/>
              </a:rPr>
              <a:t>K. </a:t>
            </a:r>
            <a:r>
              <a:rPr lang="en-GB" sz="1400" b="1" dirty="0" smtClean="0">
                <a:solidFill>
                  <a:srgbClr val="000000"/>
                </a:solidFill>
                <a:latin typeface="Palatino Linotype" panose="02040502050505030304" pitchFamily="18" charset="0"/>
                <a:ea typeface="Times New Roman" panose="02020603050405020304" pitchFamily="18" charset="0"/>
                <a:cs typeface="Times New Roman" panose="02020603050405020304" pitchFamily="18" charset="0"/>
              </a:rPr>
              <a:t>Banda, </a:t>
            </a:r>
            <a:r>
              <a:rPr lang="en-GB" sz="1400" b="1" dirty="0">
                <a:solidFill>
                  <a:srgbClr val="000000"/>
                </a:solidFill>
                <a:latin typeface="Palatino Linotype" panose="02040502050505030304" pitchFamily="18" charset="0"/>
                <a:ea typeface="Times New Roman" panose="02020603050405020304" pitchFamily="18" charset="0"/>
                <a:cs typeface="Times New Roman" panose="02020603050405020304" pitchFamily="18" charset="0"/>
              </a:rPr>
              <a:t>B. </a:t>
            </a:r>
            <a:r>
              <a:rPr lang="en-GB" sz="1400" b="1" dirty="0" smtClean="0">
                <a:solidFill>
                  <a:srgbClr val="000000"/>
                </a:solidFill>
                <a:latin typeface="Palatino Linotype" panose="02040502050505030304" pitchFamily="18" charset="0"/>
                <a:ea typeface="Times New Roman" panose="02020603050405020304" pitchFamily="18" charset="0"/>
                <a:cs typeface="Times New Roman" panose="02020603050405020304" pitchFamily="18" charset="0"/>
              </a:rPr>
              <a:t>Schilperoort, </a:t>
            </a:r>
            <a:r>
              <a:rPr lang="en-GB" sz="1400" b="1" dirty="0">
                <a:solidFill>
                  <a:srgbClr val="000000"/>
                </a:solidFill>
                <a:latin typeface="Palatino Linotype" panose="02040502050505030304" pitchFamily="18" charset="0"/>
                <a:ea typeface="Times New Roman" panose="02020603050405020304" pitchFamily="18" charset="0"/>
                <a:cs typeface="Times New Roman" panose="02020603050405020304" pitchFamily="18" charset="0"/>
              </a:rPr>
              <a:t>I. </a:t>
            </a:r>
            <a:r>
              <a:rPr lang="en-GB" sz="1400" b="1" dirty="0" smtClean="0">
                <a:solidFill>
                  <a:srgbClr val="000000"/>
                </a:solidFill>
                <a:latin typeface="Palatino Linotype" panose="02040502050505030304" pitchFamily="18" charset="0"/>
                <a:ea typeface="Times New Roman" panose="02020603050405020304" pitchFamily="18" charset="0"/>
                <a:cs typeface="Times New Roman" panose="02020603050405020304" pitchFamily="18" charset="0"/>
              </a:rPr>
              <a:t>Nyambe, </a:t>
            </a:r>
            <a:r>
              <a:rPr lang="en-GB" sz="1400" b="1" dirty="0">
                <a:solidFill>
                  <a:srgbClr val="000000"/>
                </a:solidFill>
                <a:latin typeface="Palatino Linotype" panose="02040502050505030304" pitchFamily="18" charset="0"/>
                <a:ea typeface="Times New Roman" panose="02020603050405020304" pitchFamily="18" charset="0"/>
                <a:cs typeface="Times New Roman" panose="02020603050405020304" pitchFamily="18" charset="0"/>
              </a:rPr>
              <a:t>H. H. G. </a:t>
            </a:r>
            <a:r>
              <a:rPr lang="en-GB" sz="1400" b="1" dirty="0" smtClean="0">
                <a:solidFill>
                  <a:srgbClr val="000000"/>
                </a:solidFill>
                <a:latin typeface="Palatino Linotype" panose="02040502050505030304" pitchFamily="18" charset="0"/>
                <a:ea typeface="Times New Roman" panose="02020603050405020304" pitchFamily="18" charset="0"/>
                <a:cs typeface="Times New Roman" panose="02020603050405020304" pitchFamily="18" charset="0"/>
              </a:rPr>
              <a:t>Savenije</a:t>
            </a:r>
          </a:p>
          <a:p>
            <a:pPr algn="ctr">
              <a:lnSpc>
                <a:spcPts val="1300"/>
              </a:lnSpc>
              <a:spcAft>
                <a:spcPts val="600"/>
              </a:spcAft>
            </a:pPr>
            <a:endParaRPr lang="en-GB" sz="1400" b="1" dirty="0" smtClean="0">
              <a:solidFill>
                <a:srgbClr val="000000"/>
              </a:solidFill>
              <a:latin typeface="Palatino Linotype" panose="02040502050505030304" pitchFamily="18" charset="0"/>
              <a:ea typeface="Times New Roman" panose="02020603050405020304" pitchFamily="18" charset="0"/>
              <a:cs typeface="Times New Roman" panose="02020603050405020304" pitchFamily="18" charset="0"/>
            </a:endParaRPr>
          </a:p>
          <a:p>
            <a:pPr algn="ctr">
              <a:lnSpc>
                <a:spcPts val="1300"/>
              </a:lnSpc>
              <a:spcAft>
                <a:spcPts val="600"/>
              </a:spcAft>
            </a:pPr>
            <a:r>
              <a:rPr lang="en-GB" sz="1400" b="1" dirty="0" smtClean="0">
                <a:solidFill>
                  <a:srgbClr val="000000"/>
                </a:solidFill>
                <a:latin typeface="Palatino Linotype" panose="02040502050505030304" pitchFamily="18" charset="0"/>
                <a:ea typeface="Times New Roman" panose="02020603050405020304" pitchFamily="18" charset="0"/>
                <a:cs typeface="Times New Roman" panose="02020603050405020304" pitchFamily="18" charset="0"/>
              </a:rPr>
              <a:t>EGU 2021 </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5.png">
            <a:extLst>
              <a:ext uri="{FF2B5EF4-FFF2-40B4-BE49-F238E27FC236}">
                <a16:creationId xmlns:a16="http://schemas.microsoft.com/office/drawing/2014/main" id="{1370E838-8817-4C49-9898-BCE3A2394F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6130" y="5960762"/>
            <a:ext cx="1485900" cy="668338"/>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2.png">
            <a:extLst>
              <a:ext uri="{FF2B5EF4-FFF2-40B4-BE49-F238E27FC236}">
                <a16:creationId xmlns:a16="http://schemas.microsoft.com/office/drawing/2014/main" id="{6CBBE103-A8DC-4FD5-B49C-75A27591444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06815" y="6070986"/>
            <a:ext cx="428090" cy="57600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4.png">
            <a:extLst>
              <a:ext uri="{FF2B5EF4-FFF2-40B4-BE49-F238E27FC236}">
                <a16:creationId xmlns:a16="http://schemas.microsoft.com/office/drawing/2014/main" id="{DA33A3FD-A325-45F6-9FB5-83F2AF5ADA1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51302" y="6070986"/>
            <a:ext cx="582810" cy="504000"/>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1.png">
            <a:extLst>
              <a:ext uri="{FF2B5EF4-FFF2-40B4-BE49-F238E27FC236}">
                <a16:creationId xmlns:a16="http://schemas.microsoft.com/office/drawing/2014/main" id="{1ED66945-682E-44D2-B888-C09D890599B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02483" y="6014050"/>
            <a:ext cx="730250" cy="591891"/>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3.png" descr="https://lh5.googleusercontent.com/KwB7g5huwS25XEJ0GVbOOQoOuIe4joTNN9lLutpUG-T7a92YorUFt619Yzx9yYuyS0D3YXTE6aFmQaIEB1wzm5Iu9Wl6n0GLQH5tcmQaRkKJgDMPZyKWUtvlQay9t-XMwvNBXXZS">
            <a:extLst>
              <a:ext uri="{FF2B5EF4-FFF2-40B4-BE49-F238E27FC236}">
                <a16:creationId xmlns:a16="http://schemas.microsoft.com/office/drawing/2014/main" id="{1305A5D2-063D-404C-B4BB-4C0461ABDFF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66679" y="6051572"/>
            <a:ext cx="1320684" cy="360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798385" y="6070986"/>
            <a:ext cx="552960" cy="504000"/>
          </a:xfrm>
          <a:prstGeom prst="rect">
            <a:avLst/>
          </a:prstGeom>
        </p:spPr>
      </p:pic>
      <p:pic>
        <p:nvPicPr>
          <p:cNvPr id="12" name="Picture 11">
            <a:extLst>
              <a:ext uri="{FF2B5EF4-FFF2-40B4-BE49-F238E27FC236}">
                <a16:creationId xmlns:a16="http://schemas.microsoft.com/office/drawing/2014/main" id="{C9998609-5657-4913-9F14-C1BF09AD2D3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26135" y="6398486"/>
            <a:ext cx="592938" cy="207455"/>
          </a:xfrm>
          <a:prstGeom prst="rect">
            <a:avLst/>
          </a:prstGeom>
        </p:spPr>
      </p:pic>
      <p:pic>
        <p:nvPicPr>
          <p:cNvPr id="13" name="Picture 12" descr="Logo&#10;&#10;Description automatically generated">
            <a:extLst>
              <a:ext uri="{FF2B5EF4-FFF2-40B4-BE49-F238E27FC236}">
                <a16:creationId xmlns:a16="http://schemas.microsoft.com/office/drawing/2014/main" id="{5DF14C70-75C3-43DE-AFF7-21BDF4FB400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063776" y="715825"/>
            <a:ext cx="660447" cy="729618"/>
          </a:xfrm>
          <a:prstGeom prst="rect">
            <a:avLst/>
          </a:prstGeom>
        </p:spPr>
      </p:pic>
    </p:spTree>
    <p:extLst>
      <p:ext uri="{BB962C8B-B14F-4D97-AF65-F5344CB8AC3E}">
        <p14:creationId xmlns:p14="http://schemas.microsoft.com/office/powerpoint/2010/main" val="25059900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8151" y="531994"/>
            <a:ext cx="9934825" cy="3132000"/>
          </a:xfrm>
          <a:prstGeom prst="rect">
            <a:avLst/>
          </a:prstGeom>
        </p:spPr>
      </p:pic>
      <p:sp>
        <p:nvSpPr>
          <p:cNvPr id="7" name="Title 1"/>
          <p:cNvSpPr txBox="1">
            <a:spLocks/>
          </p:cNvSpPr>
          <p:nvPr/>
        </p:nvSpPr>
        <p:spPr>
          <a:xfrm>
            <a:off x="3525715" y="219663"/>
            <a:ext cx="6351071" cy="351837"/>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2400" dirty="0" smtClean="0">
                <a:solidFill>
                  <a:schemeClr val="accent3">
                    <a:lumMod val="75000"/>
                  </a:schemeClr>
                </a:solidFill>
                <a:latin typeface="Palatino Linotype" panose="02040502050505030304" pitchFamily="18" charset="0"/>
                <a:ea typeface="Segoe UI Black" panose="020B0A02040204020203" pitchFamily="34" charset="0"/>
              </a:rPr>
              <a:t>Loacation and Extent</a:t>
            </a:r>
            <a:endParaRPr lang="en-GB" sz="2400" dirty="0">
              <a:solidFill>
                <a:schemeClr val="accent3">
                  <a:lumMod val="75000"/>
                </a:schemeClr>
              </a:solidFill>
              <a:latin typeface="Palatino Linotype" panose="02040502050505030304" pitchFamily="18" charset="0"/>
              <a:ea typeface="Segoe UI Black" panose="020B0A02040204020203" pitchFamily="34" charset="0"/>
            </a:endParaRPr>
          </a:p>
        </p:txBody>
      </p:sp>
      <p:pic>
        <p:nvPicPr>
          <p:cNvPr id="34" name="Picture 3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95714" y="3752377"/>
            <a:ext cx="4534049" cy="3132000"/>
          </a:xfrm>
          <a:prstGeom prst="rect">
            <a:avLst/>
          </a:prstGeom>
        </p:spPr>
      </p:pic>
    </p:spTree>
    <p:extLst>
      <p:ext uri="{BB962C8B-B14F-4D97-AF65-F5344CB8AC3E}">
        <p14:creationId xmlns:p14="http://schemas.microsoft.com/office/powerpoint/2010/main" val="13622896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96019" y="1955951"/>
            <a:ext cx="5315502" cy="2376000"/>
          </a:xfrm>
          <a:prstGeom prst="rect">
            <a:avLst/>
          </a:prstGeom>
        </p:spPr>
      </p:pic>
      <p:sp>
        <p:nvSpPr>
          <p:cNvPr id="9" name="Title 1"/>
          <p:cNvSpPr txBox="1">
            <a:spLocks/>
          </p:cNvSpPr>
          <p:nvPr/>
        </p:nvSpPr>
        <p:spPr>
          <a:xfrm>
            <a:off x="1688124" y="203739"/>
            <a:ext cx="8845860" cy="49978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2000" dirty="0">
                <a:solidFill>
                  <a:schemeClr val="accent1">
                    <a:lumMod val="75000"/>
                  </a:schemeClr>
                </a:solidFill>
                <a:latin typeface="Segoe UI Black" panose="020B0A02040204020203" pitchFamily="34" charset="0"/>
                <a:ea typeface="Segoe UI Black" panose="020B0A02040204020203" pitchFamily="34" charset="0"/>
              </a:rPr>
              <a:t>S</a:t>
            </a:r>
            <a:r>
              <a:rPr lang="en-GB" sz="2000" dirty="0" smtClean="0">
                <a:solidFill>
                  <a:schemeClr val="accent1">
                    <a:lumMod val="75000"/>
                  </a:schemeClr>
                </a:solidFill>
                <a:latin typeface="Segoe UI Black" panose="020B0A02040204020203" pitchFamily="34" charset="0"/>
                <a:ea typeface="Segoe UI Black" panose="020B0A02040204020203" pitchFamily="34" charset="0"/>
              </a:rPr>
              <a:t>atellite evaporation products in the Miombo woodland</a:t>
            </a:r>
            <a:endParaRPr lang="en-GB" sz="2000" dirty="0">
              <a:solidFill>
                <a:schemeClr val="accent1">
                  <a:lumMod val="75000"/>
                </a:schemeClr>
              </a:solidFill>
              <a:latin typeface="Segoe UI Black" panose="020B0A02040204020203" pitchFamily="34" charset="0"/>
              <a:ea typeface="Segoe UI Black" panose="020B0A02040204020203" pitchFamily="34" charset="0"/>
            </a:endParaRPr>
          </a:p>
        </p:txBody>
      </p:sp>
      <p:sp>
        <p:nvSpPr>
          <p:cNvPr id="6" name="Title 1"/>
          <p:cNvSpPr txBox="1">
            <a:spLocks/>
          </p:cNvSpPr>
          <p:nvPr/>
        </p:nvSpPr>
        <p:spPr>
          <a:xfrm>
            <a:off x="8128477" y="1294449"/>
            <a:ext cx="3046547" cy="56986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1200" dirty="0" smtClean="0">
                <a:solidFill>
                  <a:schemeClr val="accent1">
                    <a:lumMod val="75000"/>
                  </a:schemeClr>
                </a:solidFill>
                <a:latin typeface="Segoe UI Black" panose="020B0A02040204020203" pitchFamily="34" charset="0"/>
                <a:ea typeface="Segoe UI Black" panose="020B0A02040204020203" pitchFamily="34" charset="0"/>
              </a:rPr>
              <a:t>Temporal variations</a:t>
            </a:r>
            <a:endParaRPr lang="en-GB" sz="1200" dirty="0" smtClean="0">
              <a:solidFill>
                <a:schemeClr val="accent1">
                  <a:lumMod val="75000"/>
                </a:schemeClr>
              </a:solidFill>
              <a:latin typeface="Segoe UI Black" panose="020B0A02040204020203" pitchFamily="34" charset="0"/>
              <a:ea typeface="Segoe UI Black" panose="020B0A02040204020203" pitchFamily="34" charset="0"/>
            </a:endParaRPr>
          </a:p>
          <a:p>
            <a:r>
              <a:rPr lang="en-GB" sz="1200" dirty="0" smtClean="0">
                <a:solidFill>
                  <a:schemeClr val="accent1">
                    <a:lumMod val="75000"/>
                  </a:schemeClr>
                </a:solidFill>
                <a:latin typeface="Segoe UI Black" panose="020B0A02040204020203" pitchFamily="34" charset="0"/>
                <a:ea typeface="Segoe UI Black" panose="020B0A02040204020203" pitchFamily="34" charset="0"/>
              </a:rPr>
              <a:t>(Five year </a:t>
            </a:r>
            <a:r>
              <a:rPr lang="en-GB" sz="1200" dirty="0" smtClean="0">
                <a:solidFill>
                  <a:schemeClr val="accent1">
                    <a:lumMod val="75000"/>
                  </a:schemeClr>
                </a:solidFill>
                <a:latin typeface="Segoe UI Black" panose="020B0A02040204020203" pitchFamily="34" charset="0"/>
                <a:ea typeface="Segoe UI Black" panose="020B0A02040204020203" pitchFamily="34" charset="0"/>
              </a:rPr>
              <a:t>averages 2015-2019)</a:t>
            </a:r>
            <a:endParaRPr lang="en-GB" sz="1200" dirty="0">
              <a:solidFill>
                <a:schemeClr val="accent1">
                  <a:lumMod val="75000"/>
                </a:schemeClr>
              </a:solidFill>
              <a:latin typeface="Segoe UI Black" panose="020B0A02040204020203" pitchFamily="34" charset="0"/>
              <a:ea typeface="Segoe UI Black" panose="020B0A02040204020203" pitchFamily="34" charset="0"/>
            </a:endParaRPr>
          </a:p>
        </p:txBody>
      </p:sp>
      <p:sp>
        <p:nvSpPr>
          <p:cNvPr id="5" name="Title 1"/>
          <p:cNvSpPr txBox="1">
            <a:spLocks/>
          </p:cNvSpPr>
          <p:nvPr/>
        </p:nvSpPr>
        <p:spPr>
          <a:xfrm>
            <a:off x="7161807" y="5008890"/>
            <a:ext cx="4383926" cy="3414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1600" dirty="0" smtClean="0">
                <a:solidFill>
                  <a:schemeClr val="accent1">
                    <a:lumMod val="75000"/>
                  </a:schemeClr>
                </a:solidFill>
                <a:latin typeface="Segoe UI Black" panose="020B0A02040204020203" pitchFamily="34" charset="0"/>
                <a:ea typeface="Segoe UI Black" panose="020B0A02040204020203" pitchFamily="34" charset="0"/>
              </a:rPr>
              <a:t>Potential reasons for discrepancies</a:t>
            </a:r>
            <a:endParaRPr lang="en-GB" sz="1600" dirty="0">
              <a:solidFill>
                <a:schemeClr val="accent1">
                  <a:lumMod val="75000"/>
                </a:schemeClr>
              </a:solidFill>
              <a:latin typeface="Segoe UI Black" panose="020B0A02040204020203" pitchFamily="34" charset="0"/>
              <a:ea typeface="Segoe UI Black" panose="020B0A02040204020203" pitchFamily="34" charset="0"/>
            </a:endParaRPr>
          </a:p>
        </p:txBody>
      </p:sp>
      <p:sp>
        <p:nvSpPr>
          <p:cNvPr id="7" name="Title 1"/>
          <p:cNvSpPr txBox="1">
            <a:spLocks/>
          </p:cNvSpPr>
          <p:nvPr/>
        </p:nvSpPr>
        <p:spPr>
          <a:xfrm>
            <a:off x="7553705" y="5179619"/>
            <a:ext cx="3775976" cy="1178558"/>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GB" sz="1200" dirty="0" smtClean="0">
              <a:solidFill>
                <a:schemeClr val="accent5">
                  <a:lumMod val="60000"/>
                  <a:lumOff val="40000"/>
                </a:schemeClr>
              </a:solidFill>
              <a:latin typeface="Segoe UI Black" panose="020B0A02040204020203" pitchFamily="34" charset="0"/>
              <a:ea typeface="Segoe UI Black" panose="020B0A02040204020203" pitchFamily="34" charset="0"/>
            </a:endParaRPr>
          </a:p>
          <a:p>
            <a:pPr marL="285750" indent="-285750" algn="l">
              <a:buFont typeface="Courier New" panose="02070309020205020404" pitchFamily="49" charset="0"/>
              <a:buChar char="o"/>
            </a:pPr>
            <a:r>
              <a:rPr lang="en-GB" sz="1200" dirty="0" smtClean="0">
                <a:solidFill>
                  <a:schemeClr val="accent5">
                    <a:lumMod val="60000"/>
                    <a:lumOff val="40000"/>
                  </a:schemeClr>
                </a:solidFill>
                <a:latin typeface="Segoe UI Black" panose="020B0A02040204020203" pitchFamily="34" charset="0"/>
                <a:ea typeface="Segoe UI Black" panose="020B0A02040204020203" pitchFamily="34" charset="0"/>
              </a:rPr>
              <a:t>Differences in </a:t>
            </a:r>
            <a:r>
              <a:rPr lang="en-GB" sz="1200" dirty="0" smtClean="0">
                <a:solidFill>
                  <a:schemeClr val="accent5">
                    <a:lumMod val="60000"/>
                    <a:lumOff val="40000"/>
                  </a:schemeClr>
                </a:solidFill>
                <a:latin typeface="Segoe UI Black" panose="020B0A02040204020203" pitchFamily="34" charset="0"/>
                <a:ea typeface="Segoe UI Black" panose="020B0A02040204020203" pitchFamily="34" charset="0"/>
              </a:rPr>
              <a:t>Model </a:t>
            </a:r>
            <a:r>
              <a:rPr lang="en-GB" sz="1200" dirty="0" smtClean="0">
                <a:solidFill>
                  <a:schemeClr val="accent5">
                    <a:lumMod val="60000"/>
                    <a:lumOff val="40000"/>
                  </a:schemeClr>
                </a:solidFill>
                <a:latin typeface="Segoe UI Black" panose="020B0A02040204020203" pitchFamily="34" charset="0"/>
                <a:ea typeface="Segoe UI Black" panose="020B0A02040204020203" pitchFamily="34" charset="0"/>
              </a:rPr>
              <a:t>structure</a:t>
            </a:r>
            <a:endParaRPr lang="en-GB" sz="1200" dirty="0">
              <a:solidFill>
                <a:schemeClr val="accent5">
                  <a:lumMod val="60000"/>
                  <a:lumOff val="40000"/>
                </a:schemeClr>
              </a:solidFill>
              <a:latin typeface="Segoe UI Black" panose="020B0A02040204020203" pitchFamily="34" charset="0"/>
              <a:ea typeface="Segoe UI Black" panose="020B0A02040204020203" pitchFamily="34" charset="0"/>
            </a:endParaRPr>
          </a:p>
          <a:p>
            <a:pPr marL="285750" indent="-285750" algn="l">
              <a:buFont typeface="Courier New" panose="02070309020205020404" pitchFamily="49" charset="0"/>
              <a:buChar char="o"/>
            </a:pPr>
            <a:endParaRPr lang="en-GB" sz="1200" dirty="0" smtClean="0">
              <a:solidFill>
                <a:schemeClr val="accent5">
                  <a:lumMod val="60000"/>
                  <a:lumOff val="40000"/>
                </a:schemeClr>
              </a:solidFill>
              <a:latin typeface="Segoe UI Black" panose="020B0A02040204020203" pitchFamily="34" charset="0"/>
              <a:ea typeface="Segoe UI Black" panose="020B0A02040204020203" pitchFamily="34" charset="0"/>
            </a:endParaRPr>
          </a:p>
          <a:p>
            <a:pPr marL="285750" indent="-285750" algn="l">
              <a:buFont typeface="Courier New" panose="02070309020205020404" pitchFamily="49" charset="0"/>
              <a:buChar char="o"/>
            </a:pPr>
            <a:r>
              <a:rPr lang="en-GB" sz="1200" dirty="0" smtClean="0">
                <a:solidFill>
                  <a:schemeClr val="accent5">
                    <a:lumMod val="60000"/>
                    <a:lumOff val="40000"/>
                  </a:schemeClr>
                </a:solidFill>
                <a:latin typeface="Segoe UI Black" panose="020B0A02040204020203" pitchFamily="34" charset="0"/>
                <a:ea typeface="Segoe UI Black" panose="020B0A02040204020203" pitchFamily="34" charset="0"/>
              </a:rPr>
              <a:t>Differences in inputs</a:t>
            </a:r>
          </a:p>
          <a:p>
            <a:pPr marL="285750" indent="-285750" algn="l">
              <a:buFont typeface="Courier New" panose="02070309020205020404" pitchFamily="49" charset="0"/>
              <a:buChar char="o"/>
            </a:pPr>
            <a:endParaRPr lang="en-GB" sz="1200" dirty="0" smtClean="0">
              <a:solidFill>
                <a:schemeClr val="accent5">
                  <a:lumMod val="60000"/>
                  <a:lumOff val="40000"/>
                </a:schemeClr>
              </a:solidFill>
              <a:latin typeface="Segoe UI Black" panose="020B0A02040204020203" pitchFamily="34" charset="0"/>
              <a:ea typeface="Segoe UI Black" panose="020B0A02040204020203" pitchFamily="34" charset="0"/>
            </a:endParaRPr>
          </a:p>
          <a:p>
            <a:pPr marL="285750" indent="-285750" algn="l">
              <a:buFont typeface="Courier New" panose="02070309020205020404" pitchFamily="49" charset="0"/>
              <a:buChar char="o"/>
            </a:pPr>
            <a:r>
              <a:rPr lang="nl-NL" sz="1200" dirty="0" smtClean="0">
                <a:solidFill>
                  <a:schemeClr val="accent5">
                    <a:lumMod val="60000"/>
                    <a:lumOff val="40000"/>
                  </a:schemeClr>
                </a:solidFill>
                <a:latin typeface="Segoe UI Black" panose="020B0A02040204020203" pitchFamily="34" charset="0"/>
                <a:ea typeface="Segoe UI Black" panose="020B0A02040204020203" pitchFamily="34" charset="0"/>
              </a:rPr>
              <a:t>Differences  in resolution (scale variability)</a:t>
            </a:r>
            <a:endParaRPr lang="en-GB" sz="1200" dirty="0">
              <a:solidFill>
                <a:schemeClr val="accent5">
                  <a:lumMod val="60000"/>
                  <a:lumOff val="40000"/>
                </a:schemeClr>
              </a:solidFill>
              <a:latin typeface="Segoe UI Black" panose="020B0A02040204020203" pitchFamily="34" charset="0"/>
              <a:ea typeface="Segoe UI Black" panose="020B0A02040204020203" pitchFamily="34" charset="0"/>
            </a:endParaRPr>
          </a:p>
          <a:p>
            <a:pPr marL="285750" indent="-285750" algn="l">
              <a:buFont typeface="Courier New" panose="02070309020205020404" pitchFamily="49" charset="0"/>
              <a:buChar char="o"/>
            </a:pPr>
            <a:endParaRPr lang="en-GB" sz="1200" dirty="0" smtClean="0">
              <a:solidFill>
                <a:schemeClr val="accent5">
                  <a:lumMod val="60000"/>
                  <a:lumOff val="40000"/>
                </a:schemeClr>
              </a:solidFill>
              <a:latin typeface="Segoe UI Black" panose="020B0A02040204020203" pitchFamily="34" charset="0"/>
              <a:ea typeface="Segoe UI Black" panose="020B0A02040204020203" pitchFamily="34" charset="0"/>
            </a:endParaRPr>
          </a:p>
          <a:p>
            <a:r>
              <a:rPr lang="en-GB" sz="1200" dirty="0" smtClean="0">
                <a:solidFill>
                  <a:schemeClr val="accent5">
                    <a:lumMod val="60000"/>
                    <a:lumOff val="40000"/>
                  </a:schemeClr>
                </a:solidFill>
                <a:latin typeface="Segoe UI Black" panose="020B0A02040204020203" pitchFamily="34" charset="0"/>
                <a:ea typeface="Segoe UI Black" panose="020B0A02040204020203" pitchFamily="34" charset="0"/>
              </a:rPr>
              <a:t> </a:t>
            </a:r>
            <a:endParaRPr lang="en-GB" sz="1200" dirty="0">
              <a:solidFill>
                <a:schemeClr val="accent5">
                  <a:lumMod val="60000"/>
                  <a:lumOff val="40000"/>
                </a:schemeClr>
              </a:solidFill>
              <a:latin typeface="Segoe UI Black" panose="020B0A02040204020203" pitchFamily="34" charset="0"/>
              <a:ea typeface="Segoe UI Black" panose="020B0A02040204020203" pitchFamily="34" charset="0"/>
            </a:endParaRPr>
          </a:p>
        </p:txBody>
      </p:sp>
      <p:sp>
        <p:nvSpPr>
          <p:cNvPr id="10" name="Title 1"/>
          <p:cNvSpPr txBox="1">
            <a:spLocks/>
          </p:cNvSpPr>
          <p:nvPr/>
        </p:nvSpPr>
        <p:spPr>
          <a:xfrm>
            <a:off x="1688124" y="1158649"/>
            <a:ext cx="3046547" cy="45034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1200" dirty="0" smtClean="0">
                <a:solidFill>
                  <a:schemeClr val="accent1">
                    <a:lumMod val="75000"/>
                  </a:schemeClr>
                </a:solidFill>
                <a:latin typeface="Segoe UI Black" panose="020B0A02040204020203" pitchFamily="34" charset="0"/>
                <a:ea typeface="Segoe UI Black" panose="020B0A02040204020203" pitchFamily="34" charset="0"/>
              </a:rPr>
              <a:t>Spatial variations</a:t>
            </a:r>
            <a:endParaRPr lang="en-GB" sz="1200" dirty="0" smtClean="0">
              <a:solidFill>
                <a:schemeClr val="accent1">
                  <a:lumMod val="75000"/>
                </a:schemeClr>
              </a:solidFill>
              <a:latin typeface="Segoe UI Black" panose="020B0A02040204020203" pitchFamily="34" charset="0"/>
              <a:ea typeface="Segoe UI Black" panose="020B0A02040204020203" pitchFamily="34" charset="0"/>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3116" y="1916898"/>
            <a:ext cx="6398582" cy="3852000"/>
          </a:xfrm>
          <a:prstGeom prst="rect">
            <a:avLst/>
          </a:prstGeom>
        </p:spPr>
      </p:pic>
      <p:sp>
        <p:nvSpPr>
          <p:cNvPr id="11" name="Title 1"/>
          <p:cNvSpPr txBox="1">
            <a:spLocks/>
          </p:cNvSpPr>
          <p:nvPr/>
        </p:nvSpPr>
        <p:spPr>
          <a:xfrm>
            <a:off x="2482361" y="5811824"/>
            <a:ext cx="1458071" cy="29794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1200" dirty="0" smtClean="0">
                <a:solidFill>
                  <a:schemeClr val="accent1">
                    <a:lumMod val="75000"/>
                  </a:schemeClr>
                </a:solidFill>
                <a:latin typeface="Segoe UI Black" panose="020B0A02040204020203" pitchFamily="34" charset="0"/>
                <a:ea typeface="Segoe UI Black" panose="020B0A02040204020203" pitchFamily="34" charset="0"/>
              </a:rPr>
              <a:t>October 2020</a:t>
            </a:r>
          </a:p>
        </p:txBody>
      </p:sp>
    </p:spTree>
    <p:extLst>
      <p:ext uri="{BB962C8B-B14F-4D97-AF65-F5344CB8AC3E}">
        <p14:creationId xmlns:p14="http://schemas.microsoft.com/office/powerpoint/2010/main" val="40653178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359682193"/>
              </p:ext>
            </p:extLst>
          </p:nvPr>
        </p:nvGraphicFramePr>
        <p:xfrm>
          <a:off x="1371598" y="193430"/>
          <a:ext cx="10489225" cy="6583008"/>
        </p:xfrm>
        <a:graphic>
          <a:graphicData uri="http://schemas.openxmlformats.org/drawingml/2006/table">
            <a:tbl>
              <a:tblPr firstRow="1" firstCol="1" bandRow="1"/>
              <a:tblGrid>
                <a:gridCol w="1336056">
                  <a:extLst>
                    <a:ext uri="{9D8B030D-6E8A-4147-A177-3AD203B41FA5}">
                      <a16:colId xmlns:a16="http://schemas.microsoft.com/office/drawing/2014/main" val="4237625163"/>
                    </a:ext>
                  </a:extLst>
                </a:gridCol>
                <a:gridCol w="991268">
                  <a:extLst>
                    <a:ext uri="{9D8B030D-6E8A-4147-A177-3AD203B41FA5}">
                      <a16:colId xmlns:a16="http://schemas.microsoft.com/office/drawing/2014/main" val="764414388"/>
                    </a:ext>
                  </a:extLst>
                </a:gridCol>
                <a:gridCol w="1136828">
                  <a:extLst>
                    <a:ext uri="{9D8B030D-6E8A-4147-A177-3AD203B41FA5}">
                      <a16:colId xmlns:a16="http://schemas.microsoft.com/office/drawing/2014/main" val="2325721985"/>
                    </a:ext>
                  </a:extLst>
                </a:gridCol>
                <a:gridCol w="905884">
                  <a:extLst>
                    <a:ext uri="{9D8B030D-6E8A-4147-A177-3AD203B41FA5}">
                      <a16:colId xmlns:a16="http://schemas.microsoft.com/office/drawing/2014/main" val="3444424098"/>
                    </a:ext>
                  </a:extLst>
                </a:gridCol>
                <a:gridCol w="1664582">
                  <a:extLst>
                    <a:ext uri="{9D8B030D-6E8A-4147-A177-3AD203B41FA5}">
                      <a16:colId xmlns:a16="http://schemas.microsoft.com/office/drawing/2014/main" val="3798935031"/>
                    </a:ext>
                  </a:extLst>
                </a:gridCol>
                <a:gridCol w="895312">
                  <a:extLst>
                    <a:ext uri="{9D8B030D-6E8A-4147-A177-3AD203B41FA5}">
                      <a16:colId xmlns:a16="http://schemas.microsoft.com/office/drawing/2014/main" val="2721518072"/>
                    </a:ext>
                  </a:extLst>
                </a:gridCol>
                <a:gridCol w="1103487">
                  <a:extLst>
                    <a:ext uri="{9D8B030D-6E8A-4147-A177-3AD203B41FA5}">
                      <a16:colId xmlns:a16="http://schemas.microsoft.com/office/drawing/2014/main" val="3941495466"/>
                    </a:ext>
                  </a:extLst>
                </a:gridCol>
                <a:gridCol w="2455808">
                  <a:extLst>
                    <a:ext uri="{9D8B030D-6E8A-4147-A177-3AD203B41FA5}">
                      <a16:colId xmlns:a16="http://schemas.microsoft.com/office/drawing/2014/main" val="856340777"/>
                    </a:ext>
                  </a:extLst>
                </a:gridCol>
              </a:tblGrid>
              <a:tr h="530126">
                <a:tc>
                  <a:txBody>
                    <a:bodyPr/>
                    <a:lstStyle/>
                    <a:p>
                      <a:pPr algn="ctr">
                        <a:lnSpc>
                          <a:spcPct val="107000"/>
                        </a:lnSpc>
                        <a:spcAft>
                          <a:spcPts val="0"/>
                        </a:spcAft>
                      </a:pPr>
                      <a:r>
                        <a:rPr lang="en-US" sz="1400" b="1">
                          <a:effectLst/>
                          <a:latin typeface="+mn-lt"/>
                          <a:ea typeface="Calibri" panose="020F0502020204030204" pitchFamily="34" charset="0"/>
                          <a:cs typeface="Times New Roman" panose="02020603050405020304" pitchFamily="18" charset="0"/>
                        </a:rPr>
                        <a:t>Evaporation product</a:t>
                      </a:r>
                      <a:endParaRPr lang="en-GB" sz="1400">
                        <a:effectLst/>
                        <a:latin typeface="+mn-lt"/>
                        <a:ea typeface="Calibri" panose="020F0502020204030204" pitchFamily="34" charset="0"/>
                        <a:cs typeface="Times New Roman" panose="02020603050405020304" pitchFamily="18" charset="0"/>
                      </a:endParaRPr>
                    </a:p>
                  </a:txBody>
                  <a:tcPr marL="59032" marR="59032"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1400" b="1">
                          <a:effectLst/>
                          <a:latin typeface="+mn-lt"/>
                          <a:ea typeface="Calibri" panose="020F0502020204030204" pitchFamily="34" charset="0"/>
                          <a:cs typeface="Times New Roman" panose="02020603050405020304" pitchFamily="18" charset="0"/>
                        </a:rPr>
                        <a:t>Spatial coverage</a:t>
                      </a:r>
                      <a:endParaRPr lang="en-GB" sz="1400">
                        <a:effectLst/>
                        <a:latin typeface="+mn-lt"/>
                        <a:ea typeface="Calibri" panose="020F0502020204030204" pitchFamily="34" charset="0"/>
                        <a:cs typeface="Times New Roman" panose="02020603050405020304" pitchFamily="18" charset="0"/>
                      </a:endParaRPr>
                    </a:p>
                  </a:txBody>
                  <a:tcPr marL="59032" marR="59032"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1400" b="1">
                          <a:effectLst/>
                          <a:latin typeface="+mn-lt"/>
                          <a:ea typeface="Calibri" panose="020F0502020204030204" pitchFamily="34" charset="0"/>
                          <a:cs typeface="Times New Roman" panose="02020603050405020304" pitchFamily="18" charset="0"/>
                        </a:rPr>
                        <a:t>Temporal resolution</a:t>
                      </a:r>
                      <a:endParaRPr lang="en-GB" sz="1400">
                        <a:effectLst/>
                        <a:latin typeface="+mn-lt"/>
                        <a:ea typeface="Calibri" panose="020F0502020204030204" pitchFamily="34" charset="0"/>
                        <a:cs typeface="Times New Roman" panose="02020603050405020304" pitchFamily="18" charset="0"/>
                      </a:endParaRPr>
                    </a:p>
                  </a:txBody>
                  <a:tcPr marL="59032" marR="59032"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1400" b="1">
                          <a:effectLst/>
                          <a:latin typeface="+mn-lt"/>
                          <a:ea typeface="Calibri" panose="020F0502020204030204" pitchFamily="34" charset="0"/>
                          <a:cs typeface="Times New Roman" panose="02020603050405020304" pitchFamily="18" charset="0"/>
                        </a:rPr>
                        <a:t>Spatial resolution</a:t>
                      </a:r>
                      <a:endParaRPr lang="en-GB" sz="1400">
                        <a:effectLst/>
                        <a:latin typeface="+mn-lt"/>
                        <a:ea typeface="Calibri" panose="020F0502020204030204" pitchFamily="34" charset="0"/>
                        <a:cs typeface="Times New Roman" panose="02020603050405020304" pitchFamily="18" charset="0"/>
                      </a:endParaRPr>
                    </a:p>
                  </a:txBody>
                  <a:tcPr marL="59032" marR="59032"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1400" b="1">
                          <a:effectLst/>
                          <a:latin typeface="+mn-lt"/>
                          <a:ea typeface="Calibri" panose="020F0502020204030204" pitchFamily="34" charset="0"/>
                          <a:cs typeface="Times New Roman" panose="02020603050405020304" pitchFamily="18" charset="0"/>
                        </a:rPr>
                        <a:t>Estimation approach</a:t>
                      </a:r>
                      <a:endParaRPr lang="en-GB" sz="1400">
                        <a:effectLst/>
                        <a:latin typeface="+mn-lt"/>
                        <a:ea typeface="Calibri" panose="020F0502020204030204" pitchFamily="34" charset="0"/>
                        <a:cs typeface="Times New Roman" panose="02020603050405020304" pitchFamily="18" charset="0"/>
                      </a:endParaRPr>
                    </a:p>
                  </a:txBody>
                  <a:tcPr marL="59032" marR="59032"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1400" b="1">
                          <a:effectLst/>
                          <a:latin typeface="+mn-lt"/>
                          <a:ea typeface="Calibri" panose="020F0502020204030204" pitchFamily="34" charset="0"/>
                          <a:cs typeface="Times New Roman" panose="02020603050405020304" pitchFamily="18" charset="0"/>
                        </a:rPr>
                        <a:t>Source of input data</a:t>
                      </a:r>
                      <a:endParaRPr lang="en-GB" sz="1400">
                        <a:effectLst/>
                        <a:latin typeface="+mn-lt"/>
                        <a:ea typeface="Calibri" panose="020F0502020204030204" pitchFamily="34" charset="0"/>
                        <a:cs typeface="Times New Roman" panose="02020603050405020304" pitchFamily="18" charset="0"/>
                      </a:endParaRPr>
                    </a:p>
                  </a:txBody>
                  <a:tcPr marL="59032" marR="59032"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1400" b="1">
                          <a:effectLst/>
                          <a:latin typeface="+mn-lt"/>
                          <a:ea typeface="Calibri" panose="020F0502020204030204" pitchFamily="34" charset="0"/>
                          <a:cs typeface="Times New Roman" panose="02020603050405020304" pitchFamily="18" charset="0"/>
                        </a:rPr>
                        <a:t>Reference</a:t>
                      </a:r>
                      <a:endParaRPr lang="en-GB" sz="1400">
                        <a:effectLst/>
                        <a:latin typeface="+mn-lt"/>
                        <a:ea typeface="Calibri" panose="020F0502020204030204" pitchFamily="34" charset="0"/>
                        <a:cs typeface="Times New Roman" panose="02020603050405020304" pitchFamily="18" charset="0"/>
                      </a:endParaRPr>
                    </a:p>
                  </a:txBody>
                  <a:tcPr marL="59032" marR="59032"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1400" b="1">
                          <a:effectLst/>
                          <a:latin typeface="+mn-lt"/>
                          <a:ea typeface="Calibri" panose="020F0502020204030204" pitchFamily="34" charset="0"/>
                          <a:cs typeface="Times New Roman" panose="02020603050405020304" pitchFamily="18" charset="0"/>
                        </a:rPr>
                        <a:t>Source of data</a:t>
                      </a:r>
                      <a:endParaRPr lang="en-GB" sz="1400">
                        <a:effectLst/>
                        <a:latin typeface="+mn-lt"/>
                        <a:ea typeface="Calibri" panose="020F0502020204030204" pitchFamily="34" charset="0"/>
                        <a:cs typeface="Times New Roman" panose="02020603050405020304" pitchFamily="18" charset="0"/>
                      </a:endParaRPr>
                    </a:p>
                  </a:txBody>
                  <a:tcPr marL="59032" marR="59032"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7785543"/>
                  </a:ext>
                </a:extLst>
              </a:tr>
              <a:tr h="1236961">
                <a:tc>
                  <a:txBody>
                    <a:bodyPr/>
                    <a:lstStyle/>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SEBS</a:t>
                      </a:r>
                      <a:endParaRPr lang="en-GB" sz="140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Global</a:t>
                      </a:r>
                      <a:endParaRPr lang="en-GB" sz="140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Daily</a:t>
                      </a:r>
                      <a:endParaRPr lang="en-GB" sz="140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5000 m</a:t>
                      </a:r>
                      <a:endParaRPr lang="en-GB" sz="140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SEBS equation, residue of the energy balance</a:t>
                      </a:r>
                      <a:endParaRPr lang="en-GB" sz="140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 </a:t>
                      </a:r>
                      <a:endParaRPr lang="en-GB" sz="1400">
                        <a:effectLst/>
                        <a:latin typeface="+mn-lt"/>
                        <a:ea typeface="Calibri" panose="020F0502020204030204" pitchFamily="34" charset="0"/>
                        <a:cs typeface="Times New Roman" panose="02020603050405020304" pitchFamily="18" charset="0"/>
                      </a:endParaRPr>
                    </a:p>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MODIS and ERA5 meteorological data</a:t>
                      </a:r>
                      <a:endParaRPr lang="en-GB" sz="140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 </a:t>
                      </a:r>
                      <a:endParaRPr lang="en-GB" sz="1400">
                        <a:effectLst/>
                        <a:latin typeface="+mn-lt"/>
                        <a:ea typeface="Calibri" panose="020F0502020204030204" pitchFamily="34" charset="0"/>
                        <a:cs typeface="Times New Roman" panose="02020603050405020304" pitchFamily="18" charset="0"/>
                      </a:endParaRPr>
                    </a:p>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Su (2002)</a:t>
                      </a:r>
                      <a:endParaRPr lang="en-GB" sz="140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University of Twente</a:t>
                      </a:r>
                      <a:endParaRPr lang="en-GB" sz="140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24855920"/>
                  </a:ext>
                </a:extLst>
              </a:tr>
              <a:tr h="176709">
                <a:tc gridSpan="8">
                  <a:txBody>
                    <a:bodyPr/>
                    <a:lstStyle/>
                    <a:p>
                      <a:pPr>
                        <a:lnSpc>
                          <a:spcPct val="107000"/>
                        </a:lnSpc>
                        <a:spcAft>
                          <a:spcPts val="0"/>
                        </a:spcAft>
                      </a:pPr>
                      <a:r>
                        <a:rPr lang="en-US" sz="1400">
                          <a:effectLst/>
                          <a:latin typeface="+mn-lt"/>
                          <a:ea typeface="Calibri" panose="020F0502020204030204" pitchFamily="34" charset="0"/>
                          <a:cs typeface="Times New Roman" panose="02020603050405020304" pitchFamily="18" charset="0"/>
                        </a:rPr>
                        <a:t> </a:t>
                      </a:r>
                      <a:endParaRPr lang="en-GB" sz="1400">
                        <a:effectLst/>
                        <a:latin typeface="+mn-lt"/>
                        <a:ea typeface="Calibri" panose="020F0502020204030204" pitchFamily="34" charset="0"/>
                        <a:cs typeface="Times New Roman" panose="02020603050405020304" pitchFamily="18" charset="0"/>
                      </a:endParaRPr>
                    </a:p>
                  </a:txBody>
                  <a:tcPr marL="59032" marR="59032"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501357785"/>
                  </a:ext>
                </a:extLst>
              </a:tr>
              <a:tr h="530126">
                <a:tc>
                  <a:txBody>
                    <a:bodyPr/>
                    <a:lstStyle/>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SSEBop</a:t>
                      </a:r>
                      <a:endParaRPr lang="en-GB" sz="140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Global</a:t>
                      </a:r>
                      <a:endParaRPr lang="en-GB" sz="140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n-US" sz="1400" dirty="0">
                          <a:effectLst/>
                          <a:latin typeface="+mn-lt"/>
                          <a:ea typeface="Calibri" panose="020F0502020204030204" pitchFamily="34" charset="0"/>
                          <a:cs typeface="Times New Roman" panose="02020603050405020304" pitchFamily="18" charset="0"/>
                        </a:rPr>
                        <a:t>Decadal</a:t>
                      </a:r>
                      <a:endParaRPr lang="en-GB" sz="1400" dirty="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1000 m</a:t>
                      </a:r>
                      <a:endParaRPr lang="en-GB" sz="140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n-GB" sz="1400">
                          <a:effectLst/>
                          <a:latin typeface="+mn-lt"/>
                          <a:ea typeface="Calibri" panose="020F0502020204030204" pitchFamily="34" charset="0"/>
                          <a:cs typeface="NimbusRomNo9L-Regu"/>
                        </a:rPr>
                        <a:t>P–M equation, ET</a:t>
                      </a:r>
                      <a:endParaRPr lang="en-GB" sz="1400">
                        <a:effectLst/>
                        <a:latin typeface="+mn-lt"/>
                        <a:ea typeface="Calibri" panose="020F0502020204030204" pitchFamily="34" charset="0"/>
                        <a:cs typeface="Times New Roman" panose="02020603050405020304" pitchFamily="18" charset="0"/>
                      </a:endParaRPr>
                    </a:p>
                    <a:p>
                      <a:pPr algn="ctr">
                        <a:lnSpc>
                          <a:spcPct val="107000"/>
                        </a:lnSpc>
                        <a:spcAft>
                          <a:spcPts val="0"/>
                        </a:spcAft>
                      </a:pPr>
                      <a:r>
                        <a:rPr lang="en-GB" sz="1400">
                          <a:effectLst/>
                          <a:latin typeface="+mn-lt"/>
                          <a:ea typeface="Calibri" panose="020F0502020204030204" pitchFamily="34" charset="0"/>
                          <a:cs typeface="NimbusRomNo9L-Regu"/>
                        </a:rPr>
                        <a:t>fractions from </a:t>
                      </a:r>
                      <a:r>
                        <a:rPr lang="en-GB" sz="1400">
                          <a:effectLst/>
                          <a:latin typeface="+mn-lt"/>
                          <a:ea typeface="Calibri" panose="020F0502020204030204" pitchFamily="34" charset="0"/>
                          <a:cs typeface="MTMI"/>
                        </a:rPr>
                        <a:t>T</a:t>
                      </a:r>
                      <a:r>
                        <a:rPr lang="en-GB" sz="1400" baseline="-25000">
                          <a:effectLst/>
                          <a:latin typeface="+mn-lt"/>
                          <a:ea typeface="Calibri" panose="020F0502020204030204" pitchFamily="34" charset="0"/>
                          <a:cs typeface="NimbusRomNo9L-Regu"/>
                        </a:rPr>
                        <a:t>s</a:t>
                      </a:r>
                      <a:endParaRPr lang="en-GB" sz="1400">
                        <a:effectLst/>
                        <a:latin typeface="+mn-lt"/>
                        <a:ea typeface="Calibri" panose="020F0502020204030204" pitchFamily="34" charset="0"/>
                        <a:cs typeface="Times New Roman" panose="02020603050405020304" pitchFamily="18" charset="0"/>
                      </a:endParaRPr>
                    </a:p>
                    <a:p>
                      <a:pPr algn="ctr">
                        <a:lnSpc>
                          <a:spcPct val="107000"/>
                        </a:lnSpc>
                        <a:spcAft>
                          <a:spcPts val="0"/>
                        </a:spcAft>
                      </a:pPr>
                      <a:r>
                        <a:rPr lang="en-GB" sz="1400">
                          <a:effectLst/>
                          <a:latin typeface="+mn-lt"/>
                          <a:ea typeface="Calibri" panose="020F0502020204030204" pitchFamily="34" charset="0"/>
                          <a:cs typeface="NimbusRomNo9L-Regu"/>
                        </a:rPr>
                        <a:t>estimates</a:t>
                      </a:r>
                      <a:endParaRPr lang="en-GB" sz="140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 </a:t>
                      </a:r>
                      <a:endParaRPr lang="en-GB" sz="1400">
                        <a:effectLst/>
                        <a:latin typeface="+mn-lt"/>
                        <a:ea typeface="Calibri" panose="020F0502020204030204" pitchFamily="34" charset="0"/>
                        <a:cs typeface="Times New Roman" panose="02020603050405020304" pitchFamily="18" charset="0"/>
                      </a:endParaRPr>
                    </a:p>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MODIS</a:t>
                      </a:r>
                      <a:endParaRPr lang="en-GB" sz="140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 </a:t>
                      </a:r>
                      <a:endParaRPr lang="en-GB" sz="1400">
                        <a:effectLst/>
                        <a:latin typeface="+mn-lt"/>
                        <a:ea typeface="Calibri" panose="020F0502020204030204" pitchFamily="34" charset="0"/>
                        <a:cs typeface="Times New Roman" panose="02020603050405020304" pitchFamily="18" charset="0"/>
                      </a:endParaRPr>
                    </a:p>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(Savoca et al., 2013).</a:t>
                      </a:r>
                      <a:endParaRPr lang="en-GB" sz="140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 </a:t>
                      </a:r>
                      <a:endParaRPr lang="en-GB" sz="1400">
                        <a:effectLst/>
                        <a:latin typeface="+mn-lt"/>
                        <a:ea typeface="Calibri" panose="020F0502020204030204" pitchFamily="34" charset="0"/>
                        <a:cs typeface="Times New Roman" panose="02020603050405020304" pitchFamily="18" charset="0"/>
                      </a:endParaRPr>
                    </a:p>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Climate engine</a:t>
                      </a:r>
                      <a:endParaRPr lang="en-GB" sz="1400">
                        <a:effectLst/>
                        <a:latin typeface="+mn-lt"/>
                        <a:ea typeface="Calibri" panose="020F0502020204030204" pitchFamily="34" charset="0"/>
                        <a:cs typeface="Times New Roman" panose="02020603050405020304" pitchFamily="18" charset="0"/>
                      </a:endParaRPr>
                    </a:p>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 </a:t>
                      </a:r>
                      <a:endParaRPr lang="en-GB" sz="140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762383875"/>
                  </a:ext>
                </a:extLst>
              </a:tr>
              <a:tr h="353418">
                <a:tc gridSpan="8">
                  <a:txBody>
                    <a:bodyPr/>
                    <a:lstStyle/>
                    <a:p>
                      <a:pPr algn="ctr">
                        <a:lnSpc>
                          <a:spcPct val="107000"/>
                        </a:lnSpc>
                        <a:spcAft>
                          <a:spcPts val="0"/>
                        </a:spcAft>
                      </a:pPr>
                      <a:r>
                        <a:rPr lang="en-US" sz="1400" dirty="0">
                          <a:effectLst/>
                          <a:latin typeface="+mn-lt"/>
                          <a:ea typeface="Calibri" panose="020F0502020204030204" pitchFamily="34" charset="0"/>
                          <a:cs typeface="Times New Roman" panose="02020603050405020304" pitchFamily="18" charset="0"/>
                        </a:rPr>
                        <a:t>Access: </a:t>
                      </a:r>
                      <a:r>
                        <a:rPr lang="en-US" sz="1400" u="sng" dirty="0">
                          <a:solidFill>
                            <a:srgbClr val="0000FF"/>
                          </a:solidFill>
                          <a:effectLst/>
                          <a:latin typeface="+mn-lt"/>
                          <a:ea typeface="Calibri" panose="020F0502020204030204" pitchFamily="34" charset="0"/>
                          <a:cs typeface="Times New Roman" panose="02020603050405020304" pitchFamily="18" charset="0"/>
                          <a:hlinkClick r:id="rId2"/>
                        </a:rPr>
                        <a:t>https://clim-engine.appspot.com/climateEngine</a:t>
                      </a:r>
                      <a:r>
                        <a:rPr lang="en-US" sz="1400" dirty="0">
                          <a:effectLst/>
                          <a:latin typeface="+mn-lt"/>
                          <a:ea typeface="Calibri" panose="020F0502020204030204" pitchFamily="34" charset="0"/>
                          <a:cs typeface="Times New Roman" panose="02020603050405020304" pitchFamily="18" charset="0"/>
                        </a:rPr>
                        <a:t> (Accessed 2020)</a:t>
                      </a:r>
                      <a:endParaRPr lang="en-GB" sz="1400" dirty="0">
                        <a:effectLst/>
                        <a:latin typeface="+mn-lt"/>
                        <a:ea typeface="Calibri" panose="020F0502020204030204" pitchFamily="34" charset="0"/>
                        <a:cs typeface="Times New Roman" panose="02020603050405020304" pitchFamily="18" charset="0"/>
                      </a:endParaRPr>
                    </a:p>
                    <a:p>
                      <a:pPr algn="ctr">
                        <a:lnSpc>
                          <a:spcPct val="107000"/>
                        </a:lnSpc>
                        <a:spcAft>
                          <a:spcPts val="0"/>
                        </a:spcAft>
                      </a:pPr>
                      <a:r>
                        <a:rPr lang="en-US" sz="1400" dirty="0">
                          <a:effectLst/>
                          <a:latin typeface="+mn-lt"/>
                          <a:ea typeface="Calibri" panose="020F0502020204030204" pitchFamily="34" charset="0"/>
                          <a:cs typeface="Times New Roman" panose="02020603050405020304" pitchFamily="18" charset="0"/>
                        </a:rPr>
                        <a:t> </a:t>
                      </a:r>
                      <a:endParaRPr lang="en-GB" sz="1400" dirty="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23065250"/>
                  </a:ext>
                </a:extLst>
              </a:tr>
              <a:tr h="706834">
                <a:tc>
                  <a:txBody>
                    <a:bodyPr/>
                    <a:lstStyle/>
                    <a:p>
                      <a:pPr algn="ctr">
                        <a:lnSpc>
                          <a:spcPct val="107000"/>
                        </a:lnSpc>
                        <a:spcAft>
                          <a:spcPts val="0"/>
                        </a:spcAft>
                      </a:pPr>
                      <a:r>
                        <a:rPr lang="en-US" sz="1400" dirty="0">
                          <a:effectLst/>
                          <a:latin typeface="+mn-lt"/>
                          <a:ea typeface="Calibri" panose="020F0502020204030204" pitchFamily="34" charset="0"/>
                          <a:cs typeface="Times New Roman" panose="02020603050405020304" pitchFamily="18" charset="0"/>
                        </a:rPr>
                        <a:t>WaPOR </a:t>
                      </a:r>
                      <a:r>
                        <a:rPr lang="en-US" sz="1400" dirty="0" smtClean="0">
                          <a:effectLst/>
                          <a:latin typeface="+mn-lt"/>
                          <a:ea typeface="Calibri" panose="020F0502020204030204" pitchFamily="34" charset="0"/>
                          <a:cs typeface="Times New Roman" panose="02020603050405020304" pitchFamily="18" charset="0"/>
                        </a:rPr>
                        <a:t>v 3.5b. </a:t>
                      </a:r>
                      <a:endParaRPr lang="en-GB" sz="1400" dirty="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Continental</a:t>
                      </a:r>
                      <a:endParaRPr lang="en-GB" sz="140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Decadal</a:t>
                      </a:r>
                      <a:endParaRPr lang="en-GB" sz="140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250 m</a:t>
                      </a:r>
                      <a:endParaRPr lang="en-GB" sz="140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n-GB" sz="1400">
                          <a:effectLst/>
                          <a:latin typeface="+mn-lt"/>
                          <a:ea typeface="Calibri" panose="020F0502020204030204" pitchFamily="34" charset="0"/>
                          <a:cs typeface="NimbusRomNo9L-Regu"/>
                        </a:rPr>
                        <a:t>P–M Equation,</a:t>
                      </a:r>
                      <a:endParaRPr lang="en-GB" sz="1400">
                        <a:effectLst/>
                        <a:latin typeface="+mn-lt"/>
                        <a:ea typeface="Calibri" panose="020F0502020204030204" pitchFamily="34" charset="0"/>
                        <a:cs typeface="Times New Roman" panose="02020603050405020304" pitchFamily="18" charset="0"/>
                      </a:endParaRPr>
                    </a:p>
                    <a:p>
                      <a:pPr algn="ctr">
                        <a:lnSpc>
                          <a:spcPct val="107000"/>
                        </a:lnSpc>
                        <a:spcAft>
                          <a:spcPts val="0"/>
                        </a:spcAft>
                      </a:pPr>
                      <a:r>
                        <a:rPr lang="en-GB" sz="1400">
                          <a:effectLst/>
                          <a:latin typeface="+mn-lt"/>
                          <a:ea typeface="Calibri" panose="020F0502020204030204" pitchFamily="34" charset="0"/>
                          <a:cs typeface="NimbusRomNo9L-Regu"/>
                        </a:rPr>
                        <a:t>calculates </a:t>
                      </a:r>
                      <a:r>
                        <a:rPr lang="en-GB" sz="1400">
                          <a:effectLst/>
                          <a:latin typeface="+mn-lt"/>
                          <a:ea typeface="Calibri" panose="020F0502020204030204" pitchFamily="34" charset="0"/>
                          <a:cs typeface="MTMI"/>
                        </a:rPr>
                        <a:t>E</a:t>
                      </a:r>
                      <a:r>
                        <a:rPr lang="en-GB" sz="1400">
                          <a:effectLst/>
                          <a:latin typeface="+mn-lt"/>
                          <a:ea typeface="Calibri" panose="020F0502020204030204" pitchFamily="34" charset="0"/>
                          <a:cs typeface="NimbusRomNo9L-Regu"/>
                        </a:rPr>
                        <a:t>, </a:t>
                      </a:r>
                      <a:r>
                        <a:rPr lang="en-GB" sz="1400">
                          <a:effectLst/>
                          <a:latin typeface="+mn-lt"/>
                          <a:ea typeface="Calibri" panose="020F0502020204030204" pitchFamily="34" charset="0"/>
                          <a:cs typeface="MTMI"/>
                        </a:rPr>
                        <a:t>T </a:t>
                      </a:r>
                      <a:r>
                        <a:rPr lang="en-GB" sz="1400">
                          <a:effectLst/>
                          <a:latin typeface="+mn-lt"/>
                          <a:ea typeface="Calibri" panose="020F0502020204030204" pitchFamily="34" charset="0"/>
                          <a:cs typeface="NimbusRomNo9L-Regu"/>
                        </a:rPr>
                        <a:t>and </a:t>
                      </a:r>
                      <a:r>
                        <a:rPr lang="en-GB" sz="1400">
                          <a:effectLst/>
                          <a:latin typeface="+mn-lt"/>
                          <a:ea typeface="Calibri" panose="020F0502020204030204" pitchFamily="34" charset="0"/>
                          <a:cs typeface="MTMI"/>
                        </a:rPr>
                        <a:t>I</a:t>
                      </a:r>
                      <a:endParaRPr lang="en-GB" sz="1400">
                        <a:effectLst/>
                        <a:latin typeface="+mn-lt"/>
                        <a:ea typeface="Calibri" panose="020F0502020204030204" pitchFamily="34" charset="0"/>
                        <a:cs typeface="Times New Roman" panose="02020603050405020304" pitchFamily="18" charset="0"/>
                      </a:endParaRPr>
                    </a:p>
                    <a:p>
                      <a:pPr algn="ctr">
                        <a:lnSpc>
                          <a:spcPct val="107000"/>
                        </a:lnSpc>
                        <a:spcAft>
                          <a:spcPts val="0"/>
                        </a:spcAft>
                      </a:pPr>
                      <a:r>
                        <a:rPr lang="en-GB" sz="1400">
                          <a:effectLst/>
                          <a:latin typeface="+mn-lt"/>
                          <a:ea typeface="Calibri" panose="020F0502020204030204" pitchFamily="34" charset="0"/>
                          <a:cs typeface="NimbusRomNo9L-Regu"/>
                        </a:rPr>
                        <a:t>separately</a:t>
                      </a:r>
                      <a:endParaRPr lang="en-GB" sz="140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 </a:t>
                      </a:r>
                      <a:endParaRPr lang="en-GB" sz="1400">
                        <a:effectLst/>
                        <a:latin typeface="+mn-lt"/>
                        <a:ea typeface="Calibri" panose="020F0502020204030204" pitchFamily="34" charset="0"/>
                        <a:cs typeface="Times New Roman" panose="02020603050405020304" pitchFamily="18" charset="0"/>
                      </a:endParaRPr>
                    </a:p>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MODIS</a:t>
                      </a:r>
                      <a:endParaRPr lang="en-GB" sz="140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 </a:t>
                      </a:r>
                      <a:endParaRPr lang="en-GB" sz="140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WaPOR Portal</a:t>
                      </a:r>
                      <a:endParaRPr lang="en-GB" sz="140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252497503"/>
                  </a:ext>
                </a:extLst>
              </a:tr>
              <a:tr h="353418">
                <a:tc gridSpan="8">
                  <a:txBody>
                    <a:bodyPr/>
                    <a:lstStyle/>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Access: </a:t>
                      </a:r>
                      <a:r>
                        <a:rPr lang="en-US" sz="1400" u="sng">
                          <a:solidFill>
                            <a:srgbClr val="0000FF"/>
                          </a:solidFill>
                          <a:effectLst/>
                          <a:latin typeface="+mn-lt"/>
                          <a:ea typeface="Calibri" panose="020F0502020204030204" pitchFamily="34" charset="0"/>
                          <a:cs typeface="Times New Roman" panose="02020603050405020304" pitchFamily="18" charset="0"/>
                          <a:hlinkClick r:id="rId3"/>
                        </a:rPr>
                        <a:t>https://wapor.apps.fao.org/home/WAPOR_2/1?theme=L1_AETI_D&amp;dim=DEKAD:%255B2020-08-11%252C2020-08-21</a:t>
                      </a:r>
                      <a:r>
                        <a:rPr lang="en-US" sz="1400">
                          <a:effectLst/>
                          <a:latin typeface="+mn-lt"/>
                          <a:ea typeface="Calibri" panose="020F0502020204030204" pitchFamily="34" charset="0"/>
                          <a:cs typeface="Times New Roman" panose="02020603050405020304" pitchFamily="18" charset="0"/>
                        </a:rPr>
                        <a:t>)</a:t>
                      </a:r>
                      <a:endParaRPr lang="en-GB" sz="1400">
                        <a:effectLst/>
                        <a:latin typeface="+mn-lt"/>
                        <a:ea typeface="Calibri" panose="020F0502020204030204" pitchFamily="34" charset="0"/>
                        <a:cs typeface="Times New Roman" panose="02020603050405020304" pitchFamily="18" charset="0"/>
                      </a:endParaRPr>
                    </a:p>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 </a:t>
                      </a:r>
                      <a:endParaRPr lang="en-GB" sz="140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914250824"/>
                  </a:ext>
                </a:extLst>
              </a:tr>
              <a:tr h="706834">
                <a:tc>
                  <a:txBody>
                    <a:bodyPr/>
                    <a:lstStyle/>
                    <a:p>
                      <a:pPr algn="ctr">
                        <a:lnSpc>
                          <a:spcPct val="107000"/>
                        </a:lnSpc>
                        <a:spcAft>
                          <a:spcPts val="0"/>
                        </a:spcAft>
                      </a:pPr>
                      <a:r>
                        <a:rPr lang="en-GB" sz="1400" dirty="0">
                          <a:effectLst/>
                          <a:latin typeface="+mn-lt"/>
                          <a:ea typeface="Calibri" panose="020F0502020204030204" pitchFamily="34" charset="0"/>
                          <a:cs typeface="NimbusRomNo9L-Regu"/>
                        </a:rPr>
                        <a:t>GLEAM</a:t>
                      </a:r>
                      <a:endParaRPr lang="en-GB" sz="1400" dirty="0">
                        <a:effectLst/>
                        <a:latin typeface="+mn-lt"/>
                        <a:ea typeface="Calibri" panose="020F0502020204030204" pitchFamily="34" charset="0"/>
                        <a:cs typeface="Times New Roman" panose="02020603050405020304" pitchFamily="18" charset="0"/>
                      </a:endParaRPr>
                    </a:p>
                    <a:p>
                      <a:pPr algn="ctr">
                        <a:lnSpc>
                          <a:spcPct val="107000"/>
                        </a:lnSpc>
                        <a:spcAft>
                          <a:spcPts val="0"/>
                        </a:spcAft>
                      </a:pPr>
                      <a:r>
                        <a:rPr lang="en-GB" sz="1400" dirty="0">
                          <a:effectLst/>
                          <a:latin typeface="+mn-lt"/>
                          <a:ea typeface="Calibri" panose="020F0502020204030204" pitchFamily="34" charset="0"/>
                          <a:cs typeface="NimbusRomNo9L-Regu"/>
                        </a:rPr>
                        <a:t>(</a:t>
                      </a:r>
                      <a:r>
                        <a:rPr lang="en-GB" sz="1400" dirty="0" smtClean="0">
                          <a:effectLst/>
                          <a:latin typeface="+mn-lt"/>
                          <a:ea typeface="Calibri" panose="020F0502020204030204" pitchFamily="34" charset="0"/>
                          <a:cs typeface="NimbusRomNo9L-Regu"/>
                        </a:rPr>
                        <a:t>v3.5b)</a:t>
                      </a:r>
                      <a:endParaRPr lang="en-GB" sz="1400" dirty="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Global</a:t>
                      </a:r>
                      <a:endParaRPr lang="en-GB" sz="140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Daily</a:t>
                      </a:r>
                      <a:endParaRPr lang="en-GB" sz="140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25000 m</a:t>
                      </a:r>
                      <a:endParaRPr lang="en-GB" sz="140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n-GB" sz="1400">
                          <a:effectLst/>
                          <a:latin typeface="+mn-lt"/>
                          <a:ea typeface="Calibri" panose="020F0502020204030204" pitchFamily="34" charset="0"/>
                          <a:cs typeface="NimbusRomNo9L-Regu"/>
                        </a:rPr>
                        <a:t>P–T equation, soil</a:t>
                      </a:r>
                      <a:endParaRPr lang="en-GB" sz="1400">
                        <a:effectLst/>
                        <a:latin typeface="+mn-lt"/>
                        <a:ea typeface="Calibri" panose="020F0502020204030204" pitchFamily="34" charset="0"/>
                        <a:cs typeface="Times New Roman" panose="02020603050405020304" pitchFamily="18" charset="0"/>
                      </a:endParaRPr>
                    </a:p>
                    <a:p>
                      <a:pPr algn="ctr">
                        <a:lnSpc>
                          <a:spcPct val="107000"/>
                        </a:lnSpc>
                        <a:spcAft>
                          <a:spcPts val="0"/>
                        </a:spcAft>
                      </a:pPr>
                      <a:r>
                        <a:rPr lang="en-GB" sz="1400">
                          <a:effectLst/>
                          <a:latin typeface="+mn-lt"/>
                          <a:ea typeface="Calibri" panose="020F0502020204030204" pitchFamily="34" charset="0"/>
                          <a:cs typeface="NimbusRomNo9L-Regu"/>
                        </a:rPr>
                        <a:t>stress factor</a:t>
                      </a:r>
                      <a:endParaRPr lang="en-GB" sz="140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AMSR-E,</a:t>
                      </a:r>
                      <a:endParaRPr lang="en-GB" sz="1400">
                        <a:effectLst/>
                        <a:latin typeface="+mn-lt"/>
                        <a:ea typeface="Calibri" panose="020F0502020204030204" pitchFamily="34" charset="0"/>
                        <a:cs typeface="Times New Roman" panose="02020603050405020304" pitchFamily="18" charset="0"/>
                      </a:endParaRPr>
                    </a:p>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LPRM,</a:t>
                      </a:r>
                      <a:endParaRPr lang="en-GB" sz="1400">
                        <a:effectLst/>
                        <a:latin typeface="+mn-lt"/>
                        <a:ea typeface="Calibri" panose="020F0502020204030204" pitchFamily="34" charset="0"/>
                        <a:cs typeface="Times New Roman" panose="02020603050405020304" pitchFamily="18" charset="0"/>
                      </a:endParaRPr>
                    </a:p>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TRMM</a:t>
                      </a:r>
                      <a:endParaRPr lang="en-GB" sz="140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nl-NL" sz="1400">
                          <a:effectLst/>
                          <a:latin typeface="+mn-lt"/>
                          <a:ea typeface="Calibri" panose="020F0502020204030204" pitchFamily="34" charset="0"/>
                          <a:cs typeface="Times New Roman" panose="02020603050405020304" pitchFamily="18" charset="0"/>
                        </a:rPr>
                        <a:t>(Martens et al., 2017);</a:t>
                      </a:r>
                      <a:endParaRPr lang="en-GB" sz="1400">
                        <a:effectLst/>
                        <a:latin typeface="+mn-lt"/>
                        <a:ea typeface="Calibri" panose="020F0502020204030204" pitchFamily="34" charset="0"/>
                        <a:cs typeface="Times New Roman" panose="02020603050405020304" pitchFamily="18" charset="0"/>
                      </a:endParaRPr>
                    </a:p>
                    <a:p>
                      <a:pPr algn="ctr">
                        <a:lnSpc>
                          <a:spcPct val="107000"/>
                        </a:lnSpc>
                        <a:spcAft>
                          <a:spcPts val="0"/>
                        </a:spcAft>
                      </a:pPr>
                      <a:r>
                        <a:rPr lang="nl-NL" sz="1400">
                          <a:effectLst/>
                          <a:latin typeface="+mn-lt"/>
                          <a:ea typeface="Calibri" panose="020F0502020204030204" pitchFamily="34" charset="0"/>
                          <a:cs typeface="Times New Roman" panose="02020603050405020304" pitchFamily="18" charset="0"/>
                        </a:rPr>
                        <a:t>(Miralles et al., 2011)</a:t>
                      </a:r>
                      <a:endParaRPr lang="en-GB" sz="140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n-GB" sz="1400">
                          <a:effectLst/>
                          <a:latin typeface="+mn-lt"/>
                          <a:ea typeface="Calibri" panose="020F0502020204030204" pitchFamily="34" charset="0"/>
                          <a:cs typeface="Times New Roman" panose="02020603050405020304" pitchFamily="18" charset="0"/>
                        </a:rPr>
                        <a:t>FTP server</a:t>
                      </a: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910892440"/>
                  </a:ext>
                </a:extLst>
              </a:tr>
              <a:tr h="353418">
                <a:tc gridSpan="8">
                  <a:txBody>
                    <a:bodyPr/>
                    <a:lstStyle/>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Access: https://www.gleam.eu/</a:t>
                      </a:r>
                      <a:endParaRPr lang="en-GB" sz="1400">
                        <a:effectLst/>
                        <a:latin typeface="+mn-lt"/>
                        <a:ea typeface="Calibri" panose="020F0502020204030204" pitchFamily="34" charset="0"/>
                        <a:cs typeface="Times New Roman" panose="02020603050405020304" pitchFamily="18" charset="0"/>
                      </a:endParaRPr>
                    </a:p>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 </a:t>
                      </a:r>
                      <a:endParaRPr lang="en-GB" sz="140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82322234"/>
                  </a:ext>
                </a:extLst>
              </a:tr>
              <a:tr h="530126">
                <a:tc>
                  <a:txBody>
                    <a:bodyPr/>
                    <a:lstStyle/>
                    <a:p>
                      <a:pPr algn="ctr">
                        <a:lnSpc>
                          <a:spcPct val="107000"/>
                        </a:lnSpc>
                        <a:spcAft>
                          <a:spcPts val="0"/>
                        </a:spcAft>
                      </a:pPr>
                      <a:r>
                        <a:rPr lang="en-US" sz="1400" dirty="0">
                          <a:effectLst/>
                          <a:latin typeface="+mn-lt"/>
                          <a:ea typeface="Calibri" panose="020F0502020204030204" pitchFamily="34" charset="0"/>
                          <a:cs typeface="Times New Roman" panose="02020603050405020304" pitchFamily="18" charset="0"/>
                        </a:rPr>
                        <a:t>MOD16</a:t>
                      </a:r>
                      <a:endParaRPr lang="en-GB" sz="1400" dirty="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Global</a:t>
                      </a:r>
                      <a:endParaRPr lang="en-GB" sz="140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8-day</a:t>
                      </a:r>
                      <a:endParaRPr lang="en-GB" sz="140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500 m</a:t>
                      </a:r>
                      <a:endParaRPr lang="en-GB" sz="140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n-GB" sz="1400">
                          <a:effectLst/>
                          <a:latin typeface="+mn-lt"/>
                          <a:ea typeface="Calibri" panose="020F0502020204030204" pitchFamily="34" charset="0"/>
                          <a:cs typeface="NimbusRomNo9L-Regu"/>
                        </a:rPr>
                        <a:t>P–M equation, surface</a:t>
                      </a:r>
                      <a:endParaRPr lang="en-GB" sz="1400">
                        <a:effectLst/>
                        <a:latin typeface="+mn-lt"/>
                        <a:ea typeface="Calibri" panose="020F0502020204030204" pitchFamily="34" charset="0"/>
                        <a:cs typeface="Times New Roman" panose="02020603050405020304" pitchFamily="18" charset="0"/>
                      </a:endParaRPr>
                    </a:p>
                    <a:p>
                      <a:pPr algn="ctr">
                        <a:lnSpc>
                          <a:spcPct val="107000"/>
                        </a:lnSpc>
                        <a:spcAft>
                          <a:spcPts val="0"/>
                        </a:spcAft>
                      </a:pPr>
                      <a:r>
                        <a:rPr lang="en-GB" sz="1400">
                          <a:effectLst/>
                          <a:latin typeface="+mn-lt"/>
                          <a:ea typeface="Calibri" panose="020F0502020204030204" pitchFamily="34" charset="0"/>
                          <a:cs typeface="NimbusRomNo9L-Regu"/>
                        </a:rPr>
                        <a:t>conductance model</a:t>
                      </a:r>
                      <a:endParaRPr lang="en-GB" sz="140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 </a:t>
                      </a:r>
                      <a:endParaRPr lang="en-GB" sz="1400">
                        <a:effectLst/>
                        <a:latin typeface="+mn-lt"/>
                        <a:ea typeface="Calibri" panose="020F0502020204030204" pitchFamily="34" charset="0"/>
                        <a:cs typeface="Times New Roman" panose="02020603050405020304" pitchFamily="18" charset="0"/>
                      </a:endParaRPr>
                    </a:p>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MODIS</a:t>
                      </a:r>
                      <a:endParaRPr lang="en-GB" sz="140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 </a:t>
                      </a:r>
                      <a:endParaRPr lang="en-GB" sz="1400">
                        <a:effectLst/>
                        <a:latin typeface="+mn-lt"/>
                        <a:ea typeface="Calibri" panose="020F0502020204030204" pitchFamily="34" charset="0"/>
                        <a:cs typeface="Times New Roman" panose="02020603050405020304" pitchFamily="18" charset="0"/>
                      </a:endParaRPr>
                    </a:p>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(Mu et al., 2011)</a:t>
                      </a:r>
                      <a:endParaRPr lang="en-GB" sz="140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en-US" sz="1400">
                          <a:effectLst/>
                          <a:latin typeface="+mn-lt"/>
                          <a:ea typeface="Calibri" panose="020F0502020204030204" pitchFamily="34" charset="0"/>
                          <a:cs typeface="Times New Roman" panose="02020603050405020304" pitchFamily="18" charset="0"/>
                        </a:rPr>
                        <a:t>Global subsets tool: MODIS/VIIRS Land Products</a:t>
                      </a:r>
                      <a:endParaRPr lang="en-GB" sz="140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47943515"/>
                  </a:ext>
                </a:extLst>
              </a:tr>
              <a:tr h="176709">
                <a:tc gridSpan="8">
                  <a:txBody>
                    <a:bodyPr/>
                    <a:lstStyle/>
                    <a:p>
                      <a:pPr algn="ctr">
                        <a:lnSpc>
                          <a:spcPct val="107000"/>
                        </a:lnSpc>
                        <a:spcAft>
                          <a:spcPts val="0"/>
                        </a:spcAft>
                      </a:pPr>
                      <a:r>
                        <a:rPr lang="en-US" sz="1400" dirty="0">
                          <a:effectLst/>
                          <a:latin typeface="+mn-lt"/>
                          <a:ea typeface="Calibri" panose="020F0502020204030204" pitchFamily="34" charset="0"/>
                          <a:cs typeface="Times New Roman" panose="02020603050405020304" pitchFamily="18" charset="0"/>
                        </a:rPr>
                        <a:t>Access: https://modis.ornl.gov/globalsubset/ </a:t>
                      </a:r>
                      <a:endParaRPr lang="en-GB" sz="1400" dirty="0">
                        <a:effectLst/>
                        <a:latin typeface="+mn-lt"/>
                        <a:ea typeface="Calibri" panose="020F0502020204030204" pitchFamily="34" charset="0"/>
                        <a:cs typeface="Times New Roman" panose="02020603050405020304" pitchFamily="18" charset="0"/>
                      </a:endParaRPr>
                    </a:p>
                  </a:txBody>
                  <a:tcPr marL="59032" marR="5903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791906142"/>
                  </a:ext>
                </a:extLst>
              </a:tr>
            </a:tbl>
          </a:graphicData>
        </a:graphic>
      </p:graphicFrame>
      <p:sp>
        <p:nvSpPr>
          <p:cNvPr id="3" name="Title 1"/>
          <p:cNvSpPr txBox="1">
            <a:spLocks/>
          </p:cNvSpPr>
          <p:nvPr/>
        </p:nvSpPr>
        <p:spPr>
          <a:xfrm rot="16200000">
            <a:off x="-2144755" y="3042704"/>
            <a:ext cx="5662413" cy="649331"/>
          </a:xfrm>
          <a:prstGeom prst="rect">
            <a:avLst/>
          </a:prstGeom>
        </p:spPr>
        <p:txBody>
          <a:bodyPr vert="horz" lIns="91440" tIns="45720" rIns="91440" bIns="45720" rtlCol="0" anchor="b">
            <a:normAutofit fontScale="8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2800" dirty="0" smtClean="0">
                <a:solidFill>
                  <a:schemeClr val="accent1">
                    <a:lumMod val="60000"/>
                    <a:lumOff val="40000"/>
                  </a:schemeClr>
                </a:solidFill>
                <a:latin typeface="Segoe UI Black" panose="020B0A02040204020203" pitchFamily="34" charset="0"/>
                <a:ea typeface="Segoe UI Black" panose="020B0A02040204020203" pitchFamily="34" charset="0"/>
              </a:rPr>
              <a:t>Satellite data based evaporation products</a:t>
            </a:r>
            <a:endParaRPr lang="en-GB" sz="2800" dirty="0">
              <a:solidFill>
                <a:schemeClr val="accent1">
                  <a:lumMod val="60000"/>
                  <a:lumOff val="40000"/>
                </a:schemeClr>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24498718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409592" y="0"/>
            <a:ext cx="1686738" cy="4797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2000" dirty="0" smtClean="0">
                <a:latin typeface="Segoe UI Black" panose="020B0A02040204020203" pitchFamily="34" charset="0"/>
                <a:ea typeface="Segoe UI Black" panose="020B0A02040204020203" pitchFamily="34" charset="0"/>
              </a:rPr>
              <a:t>Study site</a:t>
            </a:r>
            <a:endParaRPr lang="en-GB" sz="2000" dirty="0">
              <a:latin typeface="Segoe UI Black" panose="020B0A02040204020203" pitchFamily="34" charset="0"/>
              <a:ea typeface="Segoe UI Black" panose="020B0A02040204020203" pitchFamily="34" charset="0"/>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00000" y="931181"/>
            <a:ext cx="5292000" cy="2771517"/>
          </a:xfrm>
          <a:prstGeom prst="rect">
            <a:avLst/>
          </a:prstGeom>
        </p:spPr>
      </p:pic>
      <p:sp>
        <p:nvSpPr>
          <p:cNvPr id="7" name="Title 1"/>
          <p:cNvSpPr txBox="1">
            <a:spLocks/>
          </p:cNvSpPr>
          <p:nvPr/>
        </p:nvSpPr>
        <p:spPr>
          <a:xfrm>
            <a:off x="8634046" y="596639"/>
            <a:ext cx="3557954" cy="33454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GB" sz="1400" dirty="0" smtClean="0">
                <a:solidFill>
                  <a:schemeClr val="accent1">
                    <a:lumMod val="75000"/>
                  </a:schemeClr>
                </a:solidFill>
                <a:latin typeface="Segoe UI Black" panose="020B0A02040204020203" pitchFamily="34" charset="0"/>
                <a:ea typeface="Segoe UI Black" panose="020B0A02040204020203" pitchFamily="34" charset="0"/>
              </a:rPr>
              <a:t>Aerial view of canopy 22/10/2020 </a:t>
            </a:r>
            <a:endParaRPr lang="en-GB" sz="1400" dirty="0">
              <a:solidFill>
                <a:schemeClr val="accent1">
                  <a:lumMod val="75000"/>
                </a:schemeClr>
              </a:solidFill>
              <a:latin typeface="Segoe UI Black" panose="020B0A02040204020203" pitchFamily="34" charset="0"/>
              <a:ea typeface="Segoe UI Black" panose="020B0A02040204020203" pitchFamily="34" charset="0"/>
            </a:endParaRPr>
          </a:p>
        </p:txBody>
      </p:sp>
      <p:pic>
        <p:nvPicPr>
          <p:cNvPr id="17" name="Picture 16"/>
          <p:cNvPicPr>
            <a:picLocks noChangeAspect="1"/>
          </p:cNvPicPr>
          <p:nvPr/>
        </p:nvPicPr>
        <p:blipFill>
          <a:blip r:embed="rId3"/>
          <a:stretch>
            <a:fillRect/>
          </a:stretch>
        </p:blipFill>
        <p:spPr>
          <a:xfrm>
            <a:off x="162019" y="239870"/>
            <a:ext cx="5647409" cy="3744000"/>
          </a:xfrm>
          <a:prstGeom prst="rect">
            <a:avLst/>
          </a:prstGeom>
        </p:spPr>
      </p:pic>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57295" y="4132078"/>
            <a:ext cx="5334705" cy="2592000"/>
          </a:xfrm>
          <a:prstGeom prst="rect">
            <a:avLst/>
          </a:prstGeom>
        </p:spPr>
      </p:pic>
      <p:sp>
        <p:nvSpPr>
          <p:cNvPr id="19" name="Title 1"/>
          <p:cNvSpPr txBox="1">
            <a:spLocks/>
          </p:cNvSpPr>
          <p:nvPr/>
        </p:nvSpPr>
        <p:spPr>
          <a:xfrm>
            <a:off x="9379408" y="3797536"/>
            <a:ext cx="2812592" cy="33454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GB" sz="1400" dirty="0" smtClean="0">
                <a:solidFill>
                  <a:schemeClr val="accent1">
                    <a:lumMod val="75000"/>
                  </a:schemeClr>
                </a:solidFill>
                <a:latin typeface="Segoe UI Black" panose="020B0A02040204020203" pitchFamily="34" charset="0"/>
                <a:ea typeface="Segoe UI Black" panose="020B0A02040204020203" pitchFamily="34" charset="0"/>
              </a:rPr>
              <a:t>Under canopy 23/10/2020</a:t>
            </a:r>
            <a:endParaRPr lang="en-GB" sz="1400" dirty="0">
              <a:solidFill>
                <a:schemeClr val="accent1">
                  <a:lumMod val="75000"/>
                </a:schemeClr>
              </a:solidFill>
              <a:latin typeface="Segoe UI Black" panose="020B0A02040204020203" pitchFamily="34" charset="0"/>
              <a:ea typeface="Segoe UI Black" panose="020B0A02040204020203" pitchFamily="34" charset="0"/>
            </a:endParaRPr>
          </a:p>
        </p:txBody>
      </p:sp>
      <p:pic>
        <p:nvPicPr>
          <p:cNvPr id="20" name="Picture 19" descr="C:\Users\LocalAdmin\Desktop\PhD_Dec2020_Analysis\Paper2_data\rainfalltemperatureterraclimate.pn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51204" y="4168078"/>
            <a:ext cx="3348000" cy="2556000"/>
          </a:xfrm>
          <a:prstGeom prst="rect">
            <a:avLst/>
          </a:prstGeom>
          <a:noFill/>
          <a:ln>
            <a:noFill/>
          </a:ln>
        </p:spPr>
      </p:pic>
    </p:spTree>
    <p:extLst>
      <p:ext uri="{BB962C8B-B14F-4D97-AF65-F5344CB8AC3E}">
        <p14:creationId xmlns:p14="http://schemas.microsoft.com/office/powerpoint/2010/main" val="16932719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6916" y="656945"/>
            <a:ext cx="7146643" cy="6012000"/>
          </a:xfrm>
          <a:prstGeom prst="rect">
            <a:avLst/>
          </a:prstGeom>
        </p:spPr>
      </p:pic>
      <p:sp>
        <p:nvSpPr>
          <p:cNvPr id="3" name="Title 1"/>
          <p:cNvSpPr txBox="1">
            <a:spLocks/>
          </p:cNvSpPr>
          <p:nvPr/>
        </p:nvSpPr>
        <p:spPr>
          <a:xfrm>
            <a:off x="5055576" y="577468"/>
            <a:ext cx="2136530" cy="44115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2400" dirty="0" smtClean="0">
                <a:solidFill>
                  <a:schemeClr val="accent1">
                    <a:lumMod val="75000"/>
                  </a:schemeClr>
                </a:solidFill>
                <a:latin typeface="Segoe UI Black" panose="020B0A02040204020203" pitchFamily="34" charset="0"/>
                <a:ea typeface="Segoe UI Black" panose="020B0A02040204020203" pitchFamily="34" charset="0"/>
              </a:rPr>
              <a:t>Field set up</a:t>
            </a:r>
            <a:endParaRPr lang="en-GB" sz="2400" dirty="0">
              <a:solidFill>
                <a:schemeClr val="accent1">
                  <a:lumMod val="75000"/>
                </a:schemeClr>
              </a:solidFill>
              <a:latin typeface="Segoe UI Black" panose="020B0A02040204020203" pitchFamily="34" charset="0"/>
              <a:ea typeface="Segoe UI Black" panose="020B0A02040204020203" pitchFamily="34" charset="0"/>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1035" y="798048"/>
            <a:ext cx="2027335" cy="1224000"/>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8974" y="2777473"/>
            <a:ext cx="1764000" cy="1332335"/>
          </a:xfrm>
          <a:prstGeom prst="rect">
            <a:avLst/>
          </a:prstGeom>
        </p:spPr>
      </p:pic>
      <p:sp>
        <p:nvSpPr>
          <p:cNvPr id="6" name="Title 1"/>
          <p:cNvSpPr txBox="1">
            <a:spLocks/>
          </p:cNvSpPr>
          <p:nvPr/>
        </p:nvSpPr>
        <p:spPr>
          <a:xfrm>
            <a:off x="401433" y="1922436"/>
            <a:ext cx="1548000" cy="56082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1000" dirty="0" smtClean="0">
                <a:solidFill>
                  <a:schemeClr val="accent1">
                    <a:lumMod val="75000"/>
                  </a:schemeClr>
                </a:solidFill>
                <a:latin typeface="Berlin Sans FB" panose="020E0602020502020306" pitchFamily="34" charset="0"/>
              </a:rPr>
              <a:t>Distributed Temperature Sensing System using the Silixa XT DTS</a:t>
            </a:r>
            <a:endParaRPr lang="en-GB" sz="1000" dirty="0">
              <a:solidFill>
                <a:schemeClr val="accent1">
                  <a:lumMod val="75000"/>
                </a:schemeClr>
              </a:solidFill>
              <a:latin typeface="Berlin Sans FB" panose="020E0602020502020306" pitchFamily="34" charset="0"/>
            </a:endParaRPr>
          </a:p>
        </p:txBody>
      </p:sp>
      <p:sp>
        <p:nvSpPr>
          <p:cNvPr id="7" name="Title 1"/>
          <p:cNvSpPr txBox="1">
            <a:spLocks/>
          </p:cNvSpPr>
          <p:nvPr/>
        </p:nvSpPr>
        <p:spPr>
          <a:xfrm>
            <a:off x="491858" y="4290609"/>
            <a:ext cx="1367150" cy="45859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1200" dirty="0" smtClean="0">
                <a:solidFill>
                  <a:schemeClr val="accent5">
                    <a:lumMod val="75000"/>
                  </a:schemeClr>
                </a:solidFill>
                <a:latin typeface="Berlin Sans FB" panose="020E0602020502020306" pitchFamily="34" charset="0"/>
              </a:rPr>
              <a:t>ATMOS – 41  weather station</a:t>
            </a:r>
            <a:endParaRPr lang="en-GB" sz="1200" dirty="0">
              <a:solidFill>
                <a:schemeClr val="accent5">
                  <a:lumMod val="75000"/>
                </a:schemeClr>
              </a:solidFill>
              <a:latin typeface="Berlin Sans FB" panose="020E0602020502020306" pitchFamily="34" charset="0"/>
            </a:endParaRPr>
          </a:p>
        </p:txBody>
      </p:sp>
      <p:sp>
        <p:nvSpPr>
          <p:cNvPr id="10" name="Title 1"/>
          <p:cNvSpPr txBox="1">
            <a:spLocks/>
          </p:cNvSpPr>
          <p:nvPr/>
        </p:nvSpPr>
        <p:spPr>
          <a:xfrm>
            <a:off x="884463" y="219806"/>
            <a:ext cx="2793899" cy="44115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2400" dirty="0" smtClean="0">
                <a:solidFill>
                  <a:schemeClr val="accent1">
                    <a:lumMod val="75000"/>
                  </a:schemeClr>
                </a:solidFill>
                <a:latin typeface="Segoe UI Black" panose="020B0A02040204020203" pitchFamily="34" charset="0"/>
                <a:ea typeface="Segoe UI Black" panose="020B0A02040204020203" pitchFamily="34" charset="0"/>
              </a:rPr>
              <a:t>Approach</a:t>
            </a:r>
            <a:endParaRPr lang="en-GB" sz="2400" dirty="0">
              <a:solidFill>
                <a:schemeClr val="accent1">
                  <a:lumMod val="75000"/>
                </a:schemeClr>
              </a:solidFill>
              <a:latin typeface="Segoe UI Black" panose="020B0A02040204020203" pitchFamily="34" charset="0"/>
              <a:ea typeface="Segoe UI Black" panose="020B0A02040204020203" pitchFamily="34" charset="0"/>
            </a:endParaRPr>
          </a:p>
        </p:txBody>
      </p:sp>
      <p:sp>
        <p:nvSpPr>
          <p:cNvPr id="12" name="Title 1"/>
          <p:cNvSpPr txBox="1">
            <a:spLocks/>
          </p:cNvSpPr>
          <p:nvPr/>
        </p:nvSpPr>
        <p:spPr>
          <a:xfrm>
            <a:off x="8403559" y="851151"/>
            <a:ext cx="3606562" cy="5623587"/>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1400" dirty="0" smtClean="0">
                <a:solidFill>
                  <a:schemeClr val="accent5">
                    <a:lumMod val="50000"/>
                  </a:schemeClr>
                </a:solidFill>
                <a:latin typeface="Palatino Linotype" panose="02040502050505030304" pitchFamily="18" charset="0"/>
                <a:ea typeface="Segoe UI Black" panose="020B0A02040204020203" pitchFamily="34" charset="0"/>
              </a:rPr>
              <a:t>Set </a:t>
            </a:r>
            <a:r>
              <a:rPr lang="nl-NL" sz="1400" dirty="0" smtClean="0">
                <a:solidFill>
                  <a:schemeClr val="accent5">
                    <a:lumMod val="50000"/>
                  </a:schemeClr>
                </a:solidFill>
                <a:latin typeface="Palatino Linotype" panose="02040502050505030304" pitchFamily="18" charset="0"/>
                <a:ea typeface="Segoe UI Black" panose="020B0A02040204020203" pitchFamily="34" charset="0"/>
              </a:rPr>
              <a:t>up a flux </a:t>
            </a:r>
            <a:r>
              <a:rPr lang="nl-NL" sz="1400" dirty="0" err="1" smtClean="0">
                <a:solidFill>
                  <a:schemeClr val="accent5">
                    <a:lumMod val="50000"/>
                  </a:schemeClr>
                </a:solidFill>
                <a:latin typeface="Palatino Linotype" panose="02040502050505030304" pitchFamily="18" charset="0"/>
                <a:ea typeface="Segoe UI Black" panose="020B0A02040204020203" pitchFamily="34" charset="0"/>
              </a:rPr>
              <a:t>observation</a:t>
            </a:r>
            <a:r>
              <a:rPr lang="nl-NL" sz="1400" dirty="0" smtClean="0">
                <a:solidFill>
                  <a:schemeClr val="accent5">
                    <a:lumMod val="50000"/>
                  </a:schemeClr>
                </a:solidFill>
                <a:latin typeface="Palatino Linotype" panose="02040502050505030304" pitchFamily="18" charset="0"/>
                <a:ea typeface="Segoe UI Black" panose="020B0A02040204020203" pitchFamily="34" charset="0"/>
              </a:rPr>
              <a:t> </a:t>
            </a:r>
            <a:r>
              <a:rPr lang="nl-NL" sz="1400" dirty="0" err="1" smtClean="0">
                <a:solidFill>
                  <a:schemeClr val="accent5">
                    <a:lumMod val="50000"/>
                  </a:schemeClr>
                </a:solidFill>
                <a:latin typeface="Palatino Linotype" panose="02040502050505030304" pitchFamily="18" charset="0"/>
                <a:ea typeface="Segoe UI Black" panose="020B0A02040204020203" pitchFamily="34" charset="0"/>
              </a:rPr>
              <a:t>tower</a:t>
            </a:r>
            <a:r>
              <a:rPr lang="nl-NL" sz="1400" dirty="0" smtClean="0">
                <a:solidFill>
                  <a:schemeClr val="accent5">
                    <a:lumMod val="50000"/>
                  </a:schemeClr>
                </a:solidFill>
                <a:latin typeface="Palatino Linotype" panose="02040502050505030304" pitchFamily="18" charset="0"/>
                <a:ea typeface="Segoe UI Black" panose="020B0A02040204020203" pitchFamily="34" charset="0"/>
              </a:rPr>
              <a:t> </a:t>
            </a:r>
            <a:r>
              <a:rPr lang="nl-NL" sz="1400" dirty="0" smtClean="0">
                <a:solidFill>
                  <a:schemeClr val="accent5">
                    <a:lumMod val="50000"/>
                  </a:schemeClr>
                </a:solidFill>
                <a:latin typeface="Palatino Linotype" panose="02040502050505030304" pitchFamily="18" charset="0"/>
                <a:ea typeface="Segoe UI Black" panose="020B0A02040204020203" pitchFamily="34" charset="0"/>
              </a:rPr>
              <a:t>in a dense Miombo Woodland on the north western side of the Luangwa Basin in Zambia. </a:t>
            </a:r>
            <a:endParaRPr lang="nl-NL" sz="1400" dirty="0" smtClean="0">
              <a:solidFill>
                <a:schemeClr val="accent5">
                  <a:lumMod val="50000"/>
                </a:schemeClr>
              </a:solidFill>
              <a:latin typeface="Palatino Linotype" panose="02040502050505030304" pitchFamily="18" charset="0"/>
              <a:ea typeface="Segoe UI Black" panose="020B0A02040204020203" pitchFamily="34" charset="0"/>
            </a:endParaRPr>
          </a:p>
          <a:p>
            <a:pPr algn="l"/>
            <a:endParaRPr lang="nl-NL" sz="1400" dirty="0">
              <a:solidFill>
                <a:schemeClr val="accent5">
                  <a:lumMod val="50000"/>
                </a:schemeClr>
              </a:solidFill>
              <a:latin typeface="Palatino Linotype" panose="02040502050505030304" pitchFamily="18" charset="0"/>
              <a:ea typeface="Segoe UI Black" panose="020B0A02040204020203" pitchFamily="34" charset="0"/>
            </a:endParaRPr>
          </a:p>
          <a:p>
            <a:pPr algn="l"/>
            <a:r>
              <a:rPr lang="nl-NL" sz="1400" dirty="0" err="1" smtClean="0">
                <a:solidFill>
                  <a:schemeClr val="accent5">
                    <a:lumMod val="50000"/>
                  </a:schemeClr>
                </a:solidFill>
                <a:latin typeface="Palatino Linotype" panose="02040502050505030304" pitchFamily="18" charset="0"/>
                <a:ea typeface="Segoe UI Black" panose="020B0A02040204020203" pitchFamily="34" charset="0"/>
              </a:rPr>
              <a:t>Use</a:t>
            </a:r>
            <a:r>
              <a:rPr lang="nl-NL" sz="1400" dirty="0" smtClean="0">
                <a:solidFill>
                  <a:schemeClr val="accent5">
                    <a:lumMod val="50000"/>
                  </a:schemeClr>
                </a:solidFill>
                <a:latin typeface="Palatino Linotype" panose="02040502050505030304" pitchFamily="18" charset="0"/>
                <a:ea typeface="Segoe UI Black" panose="020B0A02040204020203" pitchFamily="34" charset="0"/>
              </a:rPr>
              <a:t> </a:t>
            </a:r>
            <a:r>
              <a:rPr lang="nl-NL" sz="1400" dirty="0" smtClean="0">
                <a:solidFill>
                  <a:schemeClr val="accent5">
                    <a:lumMod val="50000"/>
                  </a:schemeClr>
                </a:solidFill>
                <a:latin typeface="Palatino Linotype" panose="02040502050505030304" pitchFamily="18" charset="0"/>
                <a:ea typeface="Segoe UI Black" panose="020B0A02040204020203" pitchFamily="34" charset="0"/>
              </a:rPr>
              <a:t>the Distributed Temperature Sensing (DTS) system to measure the  Bowen ratio. The Bowen ratio is calculated  using the differences in temperature and actual </a:t>
            </a:r>
            <a:r>
              <a:rPr lang="nl-NL" sz="1400" dirty="0" err="1" smtClean="0">
                <a:solidFill>
                  <a:schemeClr val="accent5">
                    <a:lumMod val="50000"/>
                  </a:schemeClr>
                </a:solidFill>
                <a:latin typeface="Palatino Linotype" panose="02040502050505030304" pitchFamily="18" charset="0"/>
                <a:ea typeface="Segoe UI Black" panose="020B0A02040204020203" pitchFamily="34" charset="0"/>
              </a:rPr>
              <a:t>vapour</a:t>
            </a:r>
            <a:r>
              <a:rPr lang="nl-NL" sz="1400" dirty="0" smtClean="0">
                <a:solidFill>
                  <a:schemeClr val="accent5">
                    <a:lumMod val="50000"/>
                  </a:schemeClr>
                </a:solidFill>
                <a:latin typeface="Palatino Linotype" panose="02040502050505030304" pitchFamily="18" charset="0"/>
                <a:ea typeface="Segoe UI Black" panose="020B0A02040204020203" pitchFamily="34" charset="0"/>
              </a:rPr>
              <a:t> pressure gradients </a:t>
            </a:r>
            <a:r>
              <a:rPr lang="nl-NL" sz="1400" dirty="0" err="1" smtClean="0">
                <a:solidFill>
                  <a:schemeClr val="accent5">
                    <a:lumMod val="50000"/>
                  </a:schemeClr>
                </a:solidFill>
                <a:latin typeface="Palatino Linotype" panose="02040502050505030304" pitchFamily="18" charset="0"/>
                <a:ea typeface="Segoe UI Black" panose="020B0A02040204020203" pitchFamily="34" charset="0"/>
              </a:rPr>
              <a:t>along</a:t>
            </a:r>
            <a:r>
              <a:rPr lang="nl-NL" sz="1400" dirty="0" smtClean="0">
                <a:solidFill>
                  <a:schemeClr val="accent5">
                    <a:lumMod val="50000"/>
                  </a:schemeClr>
                </a:solidFill>
                <a:latin typeface="Palatino Linotype" panose="02040502050505030304" pitchFamily="18" charset="0"/>
                <a:ea typeface="Segoe UI Black" panose="020B0A02040204020203" pitchFamily="34" charset="0"/>
              </a:rPr>
              <a:t> the verticle profile (</a:t>
            </a:r>
            <a:r>
              <a:rPr lang="nl-NL" sz="1400" dirty="0" err="1" smtClean="0">
                <a:solidFill>
                  <a:schemeClr val="accent5">
                    <a:lumMod val="50000"/>
                  </a:schemeClr>
                </a:solidFill>
                <a:latin typeface="Palatino Linotype" panose="02040502050505030304" pitchFamily="18" charset="0"/>
                <a:ea typeface="Segoe UI Black" panose="020B0A02040204020203" pitchFamily="34" charset="0"/>
              </a:rPr>
              <a:t>from</a:t>
            </a:r>
            <a:r>
              <a:rPr lang="nl-NL" sz="1400" dirty="0" smtClean="0">
                <a:solidFill>
                  <a:schemeClr val="accent5">
                    <a:lumMod val="50000"/>
                  </a:schemeClr>
                </a:solidFill>
                <a:latin typeface="Palatino Linotype" panose="02040502050505030304" pitchFamily="18" charset="0"/>
                <a:ea typeface="Segoe UI Black" panose="020B0A02040204020203" pitchFamily="34" charset="0"/>
              </a:rPr>
              <a:t> the </a:t>
            </a:r>
            <a:r>
              <a:rPr lang="nl-NL" sz="1400" dirty="0" err="1" smtClean="0">
                <a:solidFill>
                  <a:schemeClr val="accent5">
                    <a:lumMod val="50000"/>
                  </a:schemeClr>
                </a:solidFill>
                <a:latin typeface="Palatino Linotype" panose="02040502050505030304" pitchFamily="18" charset="0"/>
                <a:ea typeface="Segoe UI Black" panose="020B0A02040204020203" pitchFamily="34" charset="0"/>
              </a:rPr>
              <a:t>forest</a:t>
            </a:r>
            <a:r>
              <a:rPr lang="nl-NL" sz="1400" dirty="0" smtClean="0">
                <a:solidFill>
                  <a:schemeClr val="accent5">
                    <a:lumMod val="50000"/>
                  </a:schemeClr>
                </a:solidFill>
                <a:latin typeface="Palatino Linotype" panose="02040502050505030304" pitchFamily="18" charset="0"/>
                <a:ea typeface="Segoe UI Black" panose="020B0A02040204020203" pitchFamily="34" charset="0"/>
              </a:rPr>
              <a:t> floor </a:t>
            </a:r>
            <a:r>
              <a:rPr lang="nl-NL" sz="1400" dirty="0" err="1" smtClean="0">
                <a:solidFill>
                  <a:schemeClr val="accent5">
                    <a:lumMod val="50000"/>
                  </a:schemeClr>
                </a:solidFill>
                <a:latin typeface="Palatino Linotype" panose="02040502050505030304" pitchFamily="18" charset="0"/>
                <a:ea typeface="Segoe UI Black" panose="020B0A02040204020203" pitchFamily="34" charset="0"/>
              </a:rPr>
              <a:t>to</a:t>
            </a:r>
            <a:r>
              <a:rPr lang="nl-NL" sz="1400" dirty="0" smtClean="0">
                <a:solidFill>
                  <a:schemeClr val="accent5">
                    <a:lumMod val="50000"/>
                  </a:schemeClr>
                </a:solidFill>
                <a:latin typeface="Palatino Linotype" panose="02040502050505030304" pitchFamily="18" charset="0"/>
                <a:ea typeface="Segoe UI Black" panose="020B0A02040204020203" pitchFamily="34" charset="0"/>
              </a:rPr>
              <a:t> the top of the flux </a:t>
            </a:r>
            <a:r>
              <a:rPr lang="nl-NL" sz="1400" dirty="0" err="1" smtClean="0">
                <a:solidFill>
                  <a:schemeClr val="accent5">
                    <a:lumMod val="50000"/>
                  </a:schemeClr>
                </a:solidFill>
                <a:latin typeface="Palatino Linotype" panose="02040502050505030304" pitchFamily="18" charset="0"/>
                <a:ea typeface="Segoe UI Black" panose="020B0A02040204020203" pitchFamily="34" charset="0"/>
              </a:rPr>
              <a:t>tower</a:t>
            </a:r>
            <a:r>
              <a:rPr lang="nl-NL" sz="1400" dirty="0" smtClean="0">
                <a:solidFill>
                  <a:schemeClr val="accent5">
                    <a:lumMod val="50000"/>
                  </a:schemeClr>
                </a:solidFill>
                <a:latin typeface="Palatino Linotype" panose="02040502050505030304" pitchFamily="18" charset="0"/>
                <a:ea typeface="Segoe UI Black" panose="020B0A02040204020203" pitchFamily="34" charset="0"/>
              </a:rPr>
              <a:t>).  </a:t>
            </a:r>
            <a:endParaRPr lang="nl-NL" sz="1400" dirty="0" smtClean="0">
              <a:solidFill>
                <a:schemeClr val="accent5">
                  <a:lumMod val="50000"/>
                </a:schemeClr>
              </a:solidFill>
              <a:latin typeface="Palatino Linotype" panose="02040502050505030304" pitchFamily="18" charset="0"/>
              <a:ea typeface="Segoe UI Black" panose="020B0A02040204020203" pitchFamily="34" charset="0"/>
            </a:endParaRPr>
          </a:p>
          <a:p>
            <a:pPr algn="l"/>
            <a:endParaRPr lang="nl-NL" sz="1400" dirty="0">
              <a:solidFill>
                <a:schemeClr val="accent5">
                  <a:lumMod val="50000"/>
                </a:schemeClr>
              </a:solidFill>
              <a:latin typeface="Palatino Linotype" panose="02040502050505030304" pitchFamily="18" charset="0"/>
              <a:ea typeface="Segoe UI Black" panose="020B0A02040204020203" pitchFamily="34" charset="0"/>
            </a:endParaRPr>
          </a:p>
          <a:p>
            <a:pPr algn="l"/>
            <a:r>
              <a:rPr lang="nl-NL" sz="1400" dirty="0" err="1" smtClean="0">
                <a:solidFill>
                  <a:schemeClr val="accent5">
                    <a:lumMod val="50000"/>
                  </a:schemeClr>
                </a:solidFill>
                <a:latin typeface="Palatino Linotype" panose="02040502050505030304" pitchFamily="18" charset="0"/>
                <a:ea typeface="Segoe UI Black" panose="020B0A02040204020203" pitchFamily="34" charset="0"/>
              </a:rPr>
              <a:t>Estimate</a:t>
            </a:r>
            <a:r>
              <a:rPr lang="nl-NL" sz="1400" dirty="0" smtClean="0">
                <a:solidFill>
                  <a:schemeClr val="accent5">
                    <a:lumMod val="50000"/>
                  </a:schemeClr>
                </a:solidFill>
                <a:latin typeface="Palatino Linotype" panose="02040502050505030304" pitchFamily="18" charset="0"/>
                <a:ea typeface="Segoe UI Black" panose="020B0A02040204020203" pitchFamily="34" charset="0"/>
              </a:rPr>
              <a:t> </a:t>
            </a:r>
            <a:r>
              <a:rPr lang="nl-NL" sz="1400" dirty="0" smtClean="0">
                <a:solidFill>
                  <a:schemeClr val="accent5">
                    <a:lumMod val="50000"/>
                  </a:schemeClr>
                </a:solidFill>
                <a:latin typeface="Palatino Linotype" panose="02040502050505030304" pitchFamily="18" charset="0"/>
                <a:ea typeface="Segoe UI Black" panose="020B0A02040204020203" pitchFamily="34" charset="0"/>
              </a:rPr>
              <a:t>actual evaporation as </a:t>
            </a:r>
            <a:r>
              <a:rPr lang="nl-NL" sz="1400" dirty="0" err="1" smtClean="0">
                <a:solidFill>
                  <a:schemeClr val="accent5">
                    <a:lumMod val="50000"/>
                  </a:schemeClr>
                </a:solidFill>
                <a:latin typeface="Palatino Linotype" panose="02040502050505030304" pitchFamily="18" charset="0"/>
                <a:ea typeface="Segoe UI Black" panose="020B0A02040204020203" pitchFamily="34" charset="0"/>
              </a:rPr>
              <a:t>residue</a:t>
            </a:r>
            <a:r>
              <a:rPr lang="nl-NL" sz="1400" dirty="0" smtClean="0">
                <a:solidFill>
                  <a:schemeClr val="accent5">
                    <a:lumMod val="50000"/>
                  </a:schemeClr>
                </a:solidFill>
                <a:latin typeface="Palatino Linotype" panose="02040502050505030304" pitchFamily="18" charset="0"/>
                <a:ea typeface="Segoe UI Black" panose="020B0A02040204020203" pitchFamily="34" charset="0"/>
              </a:rPr>
              <a:t> of the energy </a:t>
            </a:r>
            <a:r>
              <a:rPr lang="nl-NL" sz="1400" dirty="0" err="1" smtClean="0">
                <a:solidFill>
                  <a:schemeClr val="accent5">
                    <a:lumMod val="50000"/>
                  </a:schemeClr>
                </a:solidFill>
                <a:latin typeface="Palatino Linotype" panose="02040502050505030304" pitchFamily="18" charset="0"/>
                <a:ea typeface="Segoe UI Black" panose="020B0A02040204020203" pitchFamily="34" charset="0"/>
              </a:rPr>
              <a:t>balance</a:t>
            </a:r>
            <a:r>
              <a:rPr lang="nl-NL" sz="1400" dirty="0" smtClean="0">
                <a:solidFill>
                  <a:schemeClr val="accent5">
                    <a:lumMod val="50000"/>
                  </a:schemeClr>
                </a:solidFill>
                <a:latin typeface="Palatino Linotype" panose="02040502050505030304" pitchFamily="18" charset="0"/>
                <a:ea typeface="Segoe UI Black" panose="020B0A02040204020203" pitchFamily="34" charset="0"/>
              </a:rPr>
              <a:t> at 15 minutes, 30 minutes, </a:t>
            </a:r>
            <a:r>
              <a:rPr lang="nl-NL" sz="1400" dirty="0" err="1" smtClean="0">
                <a:solidFill>
                  <a:schemeClr val="accent5">
                    <a:lumMod val="50000"/>
                  </a:schemeClr>
                </a:solidFill>
                <a:latin typeface="Palatino Linotype" panose="02040502050505030304" pitchFamily="18" charset="0"/>
                <a:ea typeface="Segoe UI Black" panose="020B0A02040204020203" pitchFamily="34" charset="0"/>
              </a:rPr>
              <a:t>hourly</a:t>
            </a:r>
            <a:r>
              <a:rPr lang="nl-NL" sz="1400" dirty="0" smtClean="0">
                <a:solidFill>
                  <a:schemeClr val="accent5">
                    <a:lumMod val="50000"/>
                  </a:schemeClr>
                </a:solidFill>
                <a:latin typeface="Palatino Linotype" panose="02040502050505030304" pitchFamily="18" charset="0"/>
                <a:ea typeface="Segoe UI Black" panose="020B0A02040204020203" pitchFamily="34" charset="0"/>
              </a:rPr>
              <a:t> and </a:t>
            </a:r>
            <a:r>
              <a:rPr lang="nl-NL" sz="1400" dirty="0" err="1" smtClean="0">
                <a:solidFill>
                  <a:schemeClr val="accent5">
                    <a:lumMod val="50000"/>
                  </a:schemeClr>
                </a:solidFill>
                <a:latin typeface="Palatino Linotype" panose="02040502050505030304" pitchFamily="18" charset="0"/>
                <a:ea typeface="Segoe UI Black" panose="020B0A02040204020203" pitchFamily="34" charset="0"/>
              </a:rPr>
              <a:t>daily</a:t>
            </a:r>
            <a:r>
              <a:rPr lang="nl-NL" sz="1400" dirty="0" smtClean="0">
                <a:solidFill>
                  <a:schemeClr val="accent5">
                    <a:lumMod val="50000"/>
                  </a:schemeClr>
                </a:solidFill>
                <a:latin typeface="Palatino Linotype" panose="02040502050505030304" pitchFamily="18" charset="0"/>
                <a:ea typeface="Segoe UI Black" panose="020B0A02040204020203" pitchFamily="34" charset="0"/>
              </a:rPr>
              <a:t> </a:t>
            </a:r>
            <a:r>
              <a:rPr lang="nl-NL" sz="1400" dirty="0" err="1" smtClean="0">
                <a:solidFill>
                  <a:schemeClr val="accent5">
                    <a:lumMod val="50000"/>
                  </a:schemeClr>
                </a:solidFill>
                <a:latin typeface="Palatino Linotype" panose="02040502050505030304" pitchFamily="18" charset="0"/>
                <a:ea typeface="Segoe UI Black" panose="020B0A02040204020203" pitchFamily="34" charset="0"/>
              </a:rPr>
              <a:t>intervals</a:t>
            </a:r>
            <a:r>
              <a:rPr lang="nl-NL" sz="1400" dirty="0" smtClean="0">
                <a:solidFill>
                  <a:schemeClr val="accent5">
                    <a:lumMod val="50000"/>
                  </a:schemeClr>
                </a:solidFill>
                <a:latin typeface="Palatino Linotype" panose="02040502050505030304" pitchFamily="18" charset="0"/>
                <a:ea typeface="Segoe UI Black" panose="020B0A02040204020203" pitchFamily="34" charset="0"/>
              </a:rPr>
              <a:t>. We then </a:t>
            </a:r>
            <a:r>
              <a:rPr lang="nl-NL" sz="1400" dirty="0" err="1" smtClean="0">
                <a:solidFill>
                  <a:schemeClr val="accent5">
                    <a:lumMod val="50000"/>
                  </a:schemeClr>
                </a:solidFill>
                <a:latin typeface="Palatino Linotype" panose="02040502050505030304" pitchFamily="18" charset="0"/>
                <a:ea typeface="Segoe UI Black" panose="020B0A02040204020203" pitchFamily="34" charset="0"/>
              </a:rPr>
              <a:t>compare</a:t>
            </a:r>
            <a:r>
              <a:rPr lang="nl-NL" sz="1400" dirty="0" smtClean="0">
                <a:solidFill>
                  <a:schemeClr val="accent5">
                    <a:lumMod val="50000"/>
                  </a:schemeClr>
                </a:solidFill>
                <a:latin typeface="Palatino Linotype" panose="02040502050505030304" pitchFamily="18" charset="0"/>
                <a:ea typeface="Segoe UI Black" panose="020B0A02040204020203" pitchFamily="34" charset="0"/>
              </a:rPr>
              <a:t> the satellite evaporation products estimates to the DTS based evaporation measurements. </a:t>
            </a:r>
            <a:endParaRPr lang="nl-NL" sz="1400" dirty="0" smtClean="0">
              <a:solidFill>
                <a:schemeClr val="accent5">
                  <a:lumMod val="50000"/>
                </a:schemeClr>
              </a:solidFill>
              <a:latin typeface="Palatino Linotype" panose="02040502050505030304" pitchFamily="18" charset="0"/>
              <a:ea typeface="Segoe UI Black" panose="020B0A02040204020203" pitchFamily="34" charset="0"/>
            </a:endParaRPr>
          </a:p>
          <a:p>
            <a:pPr algn="l"/>
            <a:endParaRPr lang="nl-NL" sz="1400" dirty="0">
              <a:solidFill>
                <a:schemeClr val="accent5">
                  <a:lumMod val="50000"/>
                </a:schemeClr>
              </a:solidFill>
              <a:latin typeface="Palatino Linotype" panose="02040502050505030304" pitchFamily="18" charset="0"/>
              <a:ea typeface="Segoe UI Black" panose="020B0A02040204020203" pitchFamily="34" charset="0"/>
            </a:endParaRPr>
          </a:p>
          <a:p>
            <a:pPr algn="l"/>
            <a:r>
              <a:rPr lang="nl-NL" sz="1400" dirty="0" smtClean="0">
                <a:solidFill>
                  <a:schemeClr val="accent5">
                    <a:lumMod val="50000"/>
                  </a:schemeClr>
                </a:solidFill>
                <a:latin typeface="Palatino Linotype" panose="02040502050505030304" pitchFamily="18" charset="0"/>
                <a:ea typeface="Segoe UI Black" panose="020B0A02040204020203" pitchFamily="34" charset="0"/>
              </a:rPr>
              <a:t>The </a:t>
            </a:r>
            <a:r>
              <a:rPr lang="nl-NL" sz="1400" dirty="0" smtClean="0">
                <a:solidFill>
                  <a:schemeClr val="accent5">
                    <a:lumMod val="50000"/>
                  </a:schemeClr>
                </a:solidFill>
                <a:latin typeface="Palatino Linotype" panose="02040502050505030304" pitchFamily="18" charset="0"/>
                <a:ea typeface="Segoe UI Black" panose="020B0A02040204020203" pitchFamily="34" charset="0"/>
              </a:rPr>
              <a:t>satellite products </a:t>
            </a:r>
            <a:r>
              <a:rPr lang="nl-NL" sz="1400" dirty="0" err="1" smtClean="0">
                <a:solidFill>
                  <a:schemeClr val="accent5">
                    <a:lumMod val="50000"/>
                  </a:schemeClr>
                </a:solidFill>
                <a:latin typeface="Palatino Linotype" panose="02040502050505030304" pitchFamily="18" charset="0"/>
                <a:ea typeface="Segoe UI Black" panose="020B0A02040204020203" pitchFamily="34" charset="0"/>
              </a:rPr>
              <a:t>being</a:t>
            </a:r>
            <a:r>
              <a:rPr lang="nl-NL" sz="1400" dirty="0" smtClean="0">
                <a:solidFill>
                  <a:schemeClr val="accent5">
                    <a:lumMod val="50000"/>
                  </a:schemeClr>
                </a:solidFill>
                <a:latin typeface="Palatino Linotype" panose="02040502050505030304" pitchFamily="18" charset="0"/>
                <a:ea typeface="Segoe UI Black" panose="020B0A02040204020203" pitchFamily="34" charset="0"/>
              </a:rPr>
              <a:t> </a:t>
            </a:r>
            <a:r>
              <a:rPr lang="nl-NL" sz="1400" dirty="0" err="1" smtClean="0">
                <a:solidFill>
                  <a:schemeClr val="accent5">
                    <a:lumMod val="50000"/>
                  </a:schemeClr>
                </a:solidFill>
                <a:latin typeface="Palatino Linotype" panose="02040502050505030304" pitchFamily="18" charset="0"/>
                <a:ea typeface="Segoe UI Black" panose="020B0A02040204020203" pitchFamily="34" charset="0"/>
              </a:rPr>
              <a:t>evaluated</a:t>
            </a:r>
            <a:r>
              <a:rPr lang="nl-NL" sz="1400" dirty="0" smtClean="0">
                <a:solidFill>
                  <a:schemeClr val="accent5">
                    <a:lumMod val="50000"/>
                  </a:schemeClr>
                </a:solidFill>
                <a:latin typeface="Palatino Linotype" panose="02040502050505030304" pitchFamily="18" charset="0"/>
                <a:ea typeface="Segoe UI Black" panose="020B0A02040204020203" pitchFamily="34" charset="0"/>
              </a:rPr>
              <a:t> </a:t>
            </a:r>
            <a:r>
              <a:rPr lang="nl-NL" sz="1400" dirty="0" err="1" smtClean="0">
                <a:solidFill>
                  <a:schemeClr val="accent5">
                    <a:lumMod val="50000"/>
                  </a:schemeClr>
                </a:solidFill>
                <a:latin typeface="Palatino Linotype" panose="02040502050505030304" pitchFamily="18" charset="0"/>
                <a:ea typeface="Segoe UI Black" panose="020B0A02040204020203" pitchFamily="34" charset="0"/>
              </a:rPr>
              <a:t>include</a:t>
            </a:r>
            <a:r>
              <a:rPr lang="nl-NL" sz="1400" dirty="0" smtClean="0">
                <a:solidFill>
                  <a:schemeClr val="accent5">
                    <a:lumMod val="50000"/>
                  </a:schemeClr>
                </a:solidFill>
                <a:latin typeface="Palatino Linotype" panose="02040502050505030304" pitchFamily="18" charset="0"/>
                <a:ea typeface="Segoe UI Black" panose="020B0A02040204020203" pitchFamily="34" charset="0"/>
              </a:rPr>
              <a:t> the surface energy </a:t>
            </a:r>
            <a:r>
              <a:rPr lang="nl-NL" sz="1400" dirty="0" err="1" smtClean="0">
                <a:solidFill>
                  <a:schemeClr val="accent5">
                    <a:lumMod val="50000"/>
                  </a:schemeClr>
                </a:solidFill>
                <a:latin typeface="Palatino Linotype" panose="02040502050505030304" pitchFamily="18" charset="0"/>
                <a:ea typeface="Segoe UI Black" panose="020B0A02040204020203" pitchFamily="34" charset="0"/>
              </a:rPr>
              <a:t>balance</a:t>
            </a:r>
            <a:r>
              <a:rPr lang="nl-NL" sz="1400" dirty="0" smtClean="0">
                <a:solidFill>
                  <a:schemeClr val="accent5">
                    <a:lumMod val="50000"/>
                  </a:schemeClr>
                </a:solidFill>
                <a:latin typeface="Palatino Linotype" panose="02040502050505030304" pitchFamily="18" charset="0"/>
                <a:ea typeface="Segoe UI Black" panose="020B0A02040204020203" pitchFamily="34" charset="0"/>
              </a:rPr>
              <a:t> (SEBS) model, </a:t>
            </a:r>
            <a:r>
              <a:rPr lang="en-GB" sz="1400" dirty="0">
                <a:solidFill>
                  <a:schemeClr val="accent5">
                    <a:lumMod val="50000"/>
                  </a:schemeClr>
                </a:solidFill>
                <a:latin typeface="Palatino Linotype" panose="02040502050505030304" pitchFamily="18" charset="0"/>
                <a:ea typeface="Segoe UI Black" panose="020B0A02040204020203" pitchFamily="34" charset="0"/>
              </a:rPr>
              <a:t>Global Land Evaporation Amsterdam Model </a:t>
            </a:r>
            <a:r>
              <a:rPr lang="en-GB" sz="1400" dirty="0" smtClean="0">
                <a:solidFill>
                  <a:schemeClr val="accent5">
                    <a:lumMod val="50000"/>
                  </a:schemeClr>
                </a:solidFill>
                <a:latin typeface="Palatino Linotype" panose="02040502050505030304" pitchFamily="18" charset="0"/>
                <a:ea typeface="Segoe UI Black" panose="020B0A02040204020203" pitchFamily="34" charset="0"/>
              </a:rPr>
              <a:t>(</a:t>
            </a:r>
            <a:r>
              <a:rPr lang="nl-NL" sz="1400" dirty="0">
                <a:solidFill>
                  <a:schemeClr val="accent5">
                    <a:lumMod val="50000"/>
                  </a:schemeClr>
                </a:solidFill>
                <a:latin typeface="Palatino Linotype" panose="02040502050505030304" pitchFamily="18" charset="0"/>
                <a:ea typeface="Segoe UI Black" panose="020B0A02040204020203" pitchFamily="34" charset="0"/>
              </a:rPr>
              <a:t>GLEAM), Moderate-</a:t>
            </a:r>
            <a:r>
              <a:rPr lang="nl-NL" sz="1400" dirty="0" err="1">
                <a:solidFill>
                  <a:schemeClr val="accent5">
                    <a:lumMod val="50000"/>
                  </a:schemeClr>
                </a:solidFill>
                <a:latin typeface="Palatino Linotype" panose="02040502050505030304" pitchFamily="18" charset="0"/>
                <a:ea typeface="Segoe UI Black" panose="020B0A02040204020203" pitchFamily="34" charset="0"/>
              </a:rPr>
              <a:t>resolution</a:t>
            </a:r>
            <a:r>
              <a:rPr lang="nl-NL" sz="1400" dirty="0">
                <a:solidFill>
                  <a:schemeClr val="accent5">
                    <a:lumMod val="50000"/>
                  </a:schemeClr>
                </a:solidFill>
                <a:latin typeface="Palatino Linotype" panose="02040502050505030304" pitchFamily="18" charset="0"/>
                <a:ea typeface="Segoe UI Black" panose="020B0A02040204020203" pitchFamily="34" charset="0"/>
              </a:rPr>
              <a:t> Imaging Spectrometer </a:t>
            </a:r>
            <a:r>
              <a:rPr lang="nl-NL" sz="1400" dirty="0" smtClean="0">
                <a:solidFill>
                  <a:schemeClr val="accent5">
                    <a:lumMod val="50000"/>
                  </a:schemeClr>
                </a:solidFill>
                <a:latin typeface="Palatino Linotype" panose="02040502050505030304" pitchFamily="18" charset="0"/>
                <a:ea typeface="Segoe UI Black" panose="020B0A02040204020203" pitchFamily="34" charset="0"/>
              </a:rPr>
              <a:t>(MODIS16) and the </a:t>
            </a:r>
            <a:r>
              <a:rPr lang="en-GB" sz="1400" dirty="0" err="1">
                <a:solidFill>
                  <a:schemeClr val="accent5">
                    <a:lumMod val="50000"/>
                  </a:schemeClr>
                </a:solidFill>
                <a:latin typeface="Palatino Linotype" panose="02040502050505030304" pitchFamily="18" charset="0"/>
                <a:ea typeface="Segoe UI Black" panose="020B0A02040204020203" pitchFamily="34" charset="0"/>
              </a:rPr>
              <a:t>WAter</a:t>
            </a:r>
            <a:r>
              <a:rPr lang="en-GB" sz="1400" dirty="0">
                <a:solidFill>
                  <a:schemeClr val="accent5">
                    <a:lumMod val="50000"/>
                  </a:schemeClr>
                </a:solidFill>
                <a:latin typeface="Palatino Linotype" panose="02040502050505030304" pitchFamily="18" charset="0"/>
                <a:ea typeface="Segoe UI Black" panose="020B0A02040204020203" pitchFamily="34" charset="0"/>
              </a:rPr>
              <a:t> Productivity through Open access of Remotely sensed derived data</a:t>
            </a:r>
          </a:p>
          <a:p>
            <a:pPr algn="l"/>
            <a:r>
              <a:rPr lang="en-GB" sz="1400" dirty="0" smtClean="0">
                <a:solidFill>
                  <a:schemeClr val="accent5">
                    <a:lumMod val="50000"/>
                  </a:schemeClr>
                </a:solidFill>
                <a:latin typeface="Palatino Linotype" panose="02040502050505030304" pitchFamily="18" charset="0"/>
                <a:ea typeface="Segoe UI Black" panose="020B0A02040204020203" pitchFamily="34" charset="0"/>
              </a:rPr>
              <a:t>Map (WaPOR)</a:t>
            </a:r>
            <a:endParaRPr lang="en-GB" sz="1400" dirty="0">
              <a:solidFill>
                <a:schemeClr val="accent5">
                  <a:lumMod val="50000"/>
                </a:schemeClr>
              </a:solidFill>
              <a:latin typeface="Palatino Linotype" panose="02040502050505030304" pitchFamily="18" charset="0"/>
              <a:ea typeface="Segoe UI Black" panose="020B0A02040204020203" pitchFamily="34" charset="0"/>
            </a:endParaRPr>
          </a:p>
          <a:p>
            <a:pPr algn="l"/>
            <a:endParaRPr lang="en-GB" sz="1400" dirty="0" smtClean="0">
              <a:solidFill>
                <a:schemeClr val="accent5">
                  <a:lumMod val="50000"/>
                </a:schemeClr>
              </a:solidFill>
              <a:latin typeface="Palatino Linotype" panose="02040502050505030304" pitchFamily="18" charset="0"/>
              <a:ea typeface="Segoe UI Black" panose="020B0A02040204020203" pitchFamily="34" charset="0"/>
            </a:endParaRPr>
          </a:p>
          <a:p>
            <a:pPr algn="l"/>
            <a:endParaRPr lang="en-GB" sz="1400" dirty="0">
              <a:solidFill>
                <a:schemeClr val="accent5">
                  <a:lumMod val="50000"/>
                </a:schemeClr>
              </a:solidFill>
              <a:latin typeface="Palatino Linotype" panose="02040502050505030304" pitchFamily="18" charset="0"/>
              <a:ea typeface="Segoe UI Black" panose="020B0A02040204020203" pitchFamily="34" charset="0"/>
            </a:endParaRPr>
          </a:p>
        </p:txBody>
      </p:sp>
    </p:spTree>
    <p:extLst>
      <p:ext uri="{BB962C8B-B14F-4D97-AF65-F5344CB8AC3E}">
        <p14:creationId xmlns:p14="http://schemas.microsoft.com/office/powerpoint/2010/main" val="25912669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rot="16200000">
            <a:off x="-1380394" y="3244849"/>
            <a:ext cx="4080418" cy="4797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2400" dirty="0" smtClean="0">
                <a:solidFill>
                  <a:schemeClr val="accent1">
                    <a:lumMod val="50000"/>
                  </a:schemeClr>
                </a:solidFill>
                <a:latin typeface="Segoe UI Black" panose="020B0A02040204020203" pitchFamily="34" charset="0"/>
                <a:ea typeface="Segoe UI Black" panose="020B0A02040204020203" pitchFamily="34" charset="0"/>
              </a:rPr>
              <a:t>Preliminary observations</a:t>
            </a:r>
            <a:endParaRPr lang="en-GB" sz="2400" dirty="0">
              <a:solidFill>
                <a:schemeClr val="accent1">
                  <a:lumMod val="50000"/>
                </a:schemeClr>
              </a:solidFill>
              <a:latin typeface="Segoe UI Black" panose="020B0A02040204020203" pitchFamily="34" charset="0"/>
              <a:ea typeface="Segoe UI Black" panose="020B0A02040204020203" pitchFamily="34" charset="0"/>
            </a:endParaRPr>
          </a:p>
        </p:txBody>
      </p:sp>
      <p:sp>
        <p:nvSpPr>
          <p:cNvPr id="5" name="Title 1"/>
          <p:cNvSpPr txBox="1">
            <a:spLocks/>
          </p:cNvSpPr>
          <p:nvPr/>
        </p:nvSpPr>
        <p:spPr>
          <a:xfrm>
            <a:off x="4197602" y="694685"/>
            <a:ext cx="3957868" cy="33658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1200" dirty="0" smtClean="0">
                <a:solidFill>
                  <a:schemeClr val="accent1">
                    <a:lumMod val="50000"/>
                  </a:schemeClr>
                </a:solidFill>
                <a:latin typeface="Segoe UI Black" panose="020B0A02040204020203" pitchFamily="34" charset="0"/>
                <a:ea typeface="Segoe UI Black" panose="020B0A02040204020203" pitchFamily="34" charset="0"/>
              </a:rPr>
              <a:t>Diurnal energy flux, Bowen ratio and evaporation</a:t>
            </a:r>
            <a:endParaRPr lang="en-GB" sz="1200" dirty="0">
              <a:solidFill>
                <a:schemeClr val="accent1">
                  <a:lumMod val="50000"/>
                </a:schemeClr>
              </a:solidFill>
              <a:latin typeface="Segoe UI Black" panose="020B0A02040204020203" pitchFamily="34" charset="0"/>
              <a:ea typeface="Segoe UI Black" panose="020B0A02040204020203" pitchFamily="34" charset="0"/>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6408" y="1224702"/>
            <a:ext cx="8640000" cy="4759249"/>
          </a:xfrm>
          <a:prstGeom prst="rect">
            <a:avLst/>
          </a:prstGeom>
        </p:spPr>
      </p:pic>
    </p:spTree>
    <p:extLst>
      <p:ext uri="{BB962C8B-B14F-4D97-AF65-F5344CB8AC3E}">
        <p14:creationId xmlns:p14="http://schemas.microsoft.com/office/powerpoint/2010/main" val="530827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rot="16200000">
            <a:off x="-397495" y="2912102"/>
            <a:ext cx="2475741" cy="72097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1800" dirty="0" smtClean="0">
                <a:solidFill>
                  <a:schemeClr val="accent1">
                    <a:lumMod val="50000"/>
                  </a:schemeClr>
                </a:solidFill>
                <a:latin typeface="Segoe UI Black" panose="020B0A02040204020203" pitchFamily="34" charset="0"/>
                <a:ea typeface="Segoe UI Black" panose="020B0A02040204020203" pitchFamily="34" charset="0"/>
              </a:rPr>
              <a:t>Daily comparison</a:t>
            </a:r>
            <a:endParaRPr lang="en-GB" sz="1800" dirty="0">
              <a:solidFill>
                <a:schemeClr val="accent1">
                  <a:lumMod val="50000"/>
                </a:schemeClr>
              </a:solidFill>
              <a:latin typeface="Segoe UI Black" panose="020B0A02040204020203" pitchFamily="34" charset="0"/>
              <a:ea typeface="Segoe UI Black" panose="020B0A02040204020203" pitchFamily="34"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5708" y="801071"/>
            <a:ext cx="8522601" cy="4716000"/>
          </a:xfrm>
          <a:prstGeom prst="rect">
            <a:avLst/>
          </a:prstGeom>
        </p:spPr>
      </p:pic>
    </p:spTree>
    <p:extLst>
      <p:ext uri="{BB962C8B-B14F-4D97-AF65-F5344CB8AC3E}">
        <p14:creationId xmlns:p14="http://schemas.microsoft.com/office/powerpoint/2010/main" val="752627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rot="16200000">
            <a:off x="-553917" y="3174022"/>
            <a:ext cx="3047246" cy="42713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1800" dirty="0" smtClean="0">
                <a:solidFill>
                  <a:schemeClr val="accent1">
                    <a:lumMod val="50000"/>
                  </a:schemeClr>
                </a:solidFill>
                <a:latin typeface="Segoe UI Black" panose="020B0A02040204020203" pitchFamily="34" charset="0"/>
                <a:ea typeface="Segoe UI Black" panose="020B0A02040204020203" pitchFamily="34" charset="0"/>
              </a:rPr>
              <a:t>Decadal comparisons </a:t>
            </a:r>
            <a:endParaRPr lang="en-GB" sz="1800" dirty="0">
              <a:solidFill>
                <a:schemeClr val="accent1">
                  <a:lumMod val="50000"/>
                </a:schemeClr>
              </a:solidFill>
              <a:latin typeface="Segoe UI Black" panose="020B0A02040204020203" pitchFamily="34" charset="0"/>
              <a:ea typeface="Segoe UI Black" panose="020B0A02040204020203"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54560" y="3501057"/>
            <a:ext cx="7380000" cy="2820312"/>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5451" y="430683"/>
            <a:ext cx="8136000" cy="2866568"/>
          </a:xfrm>
          <a:prstGeom prst="rect">
            <a:avLst/>
          </a:prstGeom>
        </p:spPr>
      </p:pic>
      <p:sp>
        <p:nvSpPr>
          <p:cNvPr id="9" name="Title 1"/>
          <p:cNvSpPr txBox="1">
            <a:spLocks/>
          </p:cNvSpPr>
          <p:nvPr/>
        </p:nvSpPr>
        <p:spPr>
          <a:xfrm>
            <a:off x="9366737" y="1178169"/>
            <a:ext cx="2617178" cy="400899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l">
              <a:buFont typeface="Courier New" panose="02070309020205020404" pitchFamily="49" charset="0"/>
              <a:buChar char="o"/>
            </a:pPr>
            <a:r>
              <a:rPr lang="en-GB" sz="1800" dirty="0" smtClean="0">
                <a:solidFill>
                  <a:schemeClr val="accent1">
                    <a:lumMod val="50000"/>
                  </a:schemeClr>
                </a:solidFill>
                <a:latin typeface="Palatino Linotype" panose="02040502050505030304" pitchFamily="18" charset="0"/>
                <a:ea typeface="Segoe UI Black" panose="020B0A02040204020203" pitchFamily="34" charset="0"/>
              </a:rPr>
              <a:t>Significant variations during period of low root zone soil moisture and partial canopy cover</a:t>
            </a:r>
          </a:p>
          <a:p>
            <a:pPr algn="l"/>
            <a:endParaRPr lang="en-GB" sz="1800" dirty="0" smtClean="0">
              <a:solidFill>
                <a:schemeClr val="accent1">
                  <a:lumMod val="50000"/>
                </a:schemeClr>
              </a:solidFill>
              <a:latin typeface="Palatino Linotype" panose="02040502050505030304" pitchFamily="18" charset="0"/>
              <a:ea typeface="Segoe UI Black" panose="020B0A02040204020203" pitchFamily="34" charset="0"/>
            </a:endParaRPr>
          </a:p>
          <a:p>
            <a:pPr marL="285750" indent="-285750" algn="l">
              <a:buFont typeface="Courier New" panose="02070309020205020404" pitchFamily="49" charset="0"/>
              <a:buChar char="o"/>
            </a:pPr>
            <a:r>
              <a:rPr lang="en-GB" sz="1800" dirty="0" smtClean="0">
                <a:solidFill>
                  <a:schemeClr val="accent1">
                    <a:lumMod val="50000"/>
                  </a:schemeClr>
                </a:solidFill>
                <a:latin typeface="Palatino Linotype" panose="02040502050505030304" pitchFamily="18" charset="0"/>
                <a:ea typeface="Segoe UI Black" panose="020B0A02040204020203" pitchFamily="34" charset="0"/>
              </a:rPr>
              <a:t>Reduced variations during periods of high root zone soil moisture content and full canopy cover</a:t>
            </a:r>
            <a:endParaRPr lang="en-GB" sz="1800" dirty="0" smtClean="0">
              <a:solidFill>
                <a:schemeClr val="accent1">
                  <a:lumMod val="50000"/>
                </a:schemeClr>
              </a:solidFill>
              <a:latin typeface="Palatino Linotype" panose="02040502050505030304" pitchFamily="18" charset="0"/>
              <a:ea typeface="Segoe UI Black" panose="020B0A02040204020203" pitchFamily="34" charset="0"/>
            </a:endParaRPr>
          </a:p>
          <a:p>
            <a:pPr algn="l"/>
            <a:endParaRPr lang="en-GB" sz="1800" dirty="0">
              <a:solidFill>
                <a:schemeClr val="accent1">
                  <a:lumMod val="50000"/>
                </a:schemeClr>
              </a:solidFill>
              <a:latin typeface="Palatino Linotype" panose="02040502050505030304" pitchFamily="18" charset="0"/>
              <a:ea typeface="Segoe UI Black" panose="020B0A02040204020203" pitchFamily="34" charset="0"/>
            </a:endParaRPr>
          </a:p>
        </p:txBody>
      </p:sp>
    </p:spTree>
    <p:extLst>
      <p:ext uri="{BB962C8B-B14F-4D97-AF65-F5344CB8AC3E}">
        <p14:creationId xmlns:p14="http://schemas.microsoft.com/office/powerpoint/2010/main" val="41948286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041330" y="386324"/>
            <a:ext cx="4566650" cy="44115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2800" b="1" dirty="0" smtClean="0">
                <a:solidFill>
                  <a:srgbClr val="00B0F0"/>
                </a:solidFill>
                <a:latin typeface="Segoe UI Black" panose="020B0A02040204020203" pitchFamily="34" charset="0"/>
                <a:ea typeface="Segoe UI Black" panose="020B0A02040204020203" pitchFamily="34" charset="0"/>
              </a:rPr>
              <a:t>Preliminary indications</a:t>
            </a:r>
            <a:endParaRPr lang="en-GB" sz="2800" b="1" dirty="0">
              <a:solidFill>
                <a:srgbClr val="00B0F0"/>
              </a:solidFill>
              <a:latin typeface="Segoe UI Black" panose="020B0A02040204020203" pitchFamily="34" charset="0"/>
              <a:ea typeface="Segoe UI Black" panose="020B0A02040204020203" pitchFamily="34" charset="0"/>
            </a:endParaRPr>
          </a:p>
        </p:txBody>
      </p:sp>
      <p:sp>
        <p:nvSpPr>
          <p:cNvPr id="6" name="Title 1"/>
          <p:cNvSpPr txBox="1">
            <a:spLocks/>
          </p:cNvSpPr>
          <p:nvPr/>
        </p:nvSpPr>
        <p:spPr>
          <a:xfrm>
            <a:off x="876412" y="1304864"/>
            <a:ext cx="10720642" cy="44115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1800" dirty="0" smtClean="0">
                <a:solidFill>
                  <a:schemeClr val="bg2">
                    <a:lumMod val="50000"/>
                  </a:schemeClr>
                </a:solidFill>
                <a:latin typeface="Segoe UI Black" panose="020B0A02040204020203" pitchFamily="34" charset="0"/>
                <a:ea typeface="Segoe UI Black" panose="020B0A02040204020203" pitchFamily="34" charset="0"/>
              </a:rPr>
              <a:t>Relative to the point measurement and methods used in this study</a:t>
            </a:r>
            <a:endParaRPr lang="en-GB" sz="1800" dirty="0">
              <a:solidFill>
                <a:schemeClr val="bg2">
                  <a:lumMod val="50000"/>
                </a:schemeClr>
              </a:solidFill>
              <a:latin typeface="Segoe UI Black" panose="020B0A02040204020203" pitchFamily="34" charset="0"/>
              <a:ea typeface="Segoe UI Black" panose="020B0A02040204020203" pitchFamily="34" charset="0"/>
            </a:endParaRPr>
          </a:p>
        </p:txBody>
      </p:sp>
      <p:sp>
        <p:nvSpPr>
          <p:cNvPr id="7" name="Title 1"/>
          <p:cNvSpPr txBox="1">
            <a:spLocks/>
          </p:cNvSpPr>
          <p:nvPr/>
        </p:nvSpPr>
        <p:spPr>
          <a:xfrm>
            <a:off x="1034673" y="1746023"/>
            <a:ext cx="9331457" cy="269409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71450" indent="-171450" algn="l">
              <a:buFont typeface="Courier New" panose="02070309020205020404" pitchFamily="49" charset="0"/>
              <a:buChar char="o"/>
            </a:pPr>
            <a:r>
              <a:rPr lang="nl-NL" sz="2000" dirty="0" err="1">
                <a:solidFill>
                  <a:schemeClr val="accent5">
                    <a:lumMod val="50000"/>
                  </a:schemeClr>
                </a:solidFill>
                <a:latin typeface="Palatino Linotype" panose="02040502050505030304" pitchFamily="18" charset="0"/>
                <a:ea typeface="Segoe UI Black" panose="020B0A02040204020203" pitchFamily="34" charset="0"/>
              </a:rPr>
              <a:t>Satellite</a:t>
            </a:r>
            <a:r>
              <a:rPr lang="nl-NL" sz="2000" dirty="0">
                <a:solidFill>
                  <a:schemeClr val="accent5">
                    <a:lumMod val="50000"/>
                  </a:schemeClr>
                </a:solidFill>
                <a:latin typeface="Palatino Linotype" panose="02040502050505030304" pitchFamily="18" charset="0"/>
                <a:ea typeface="Segoe UI Black" panose="020B0A02040204020203" pitchFamily="34" charset="0"/>
              </a:rPr>
              <a:t> </a:t>
            </a:r>
            <a:r>
              <a:rPr lang="nl-NL" sz="2000" dirty="0" err="1">
                <a:solidFill>
                  <a:schemeClr val="accent5">
                    <a:lumMod val="50000"/>
                  </a:schemeClr>
                </a:solidFill>
                <a:latin typeface="Palatino Linotype" panose="02040502050505030304" pitchFamily="18" charset="0"/>
                <a:ea typeface="Segoe UI Black" panose="020B0A02040204020203" pitchFamily="34" charset="0"/>
              </a:rPr>
              <a:t>evaporation</a:t>
            </a:r>
            <a:r>
              <a:rPr lang="nl-NL" sz="2000" dirty="0">
                <a:solidFill>
                  <a:schemeClr val="accent5">
                    <a:lumMod val="50000"/>
                  </a:schemeClr>
                </a:solidFill>
                <a:latin typeface="Palatino Linotype" panose="02040502050505030304" pitchFamily="18" charset="0"/>
                <a:ea typeface="Segoe UI Black" panose="020B0A02040204020203" pitchFamily="34" charset="0"/>
              </a:rPr>
              <a:t> </a:t>
            </a:r>
            <a:r>
              <a:rPr lang="nl-NL" sz="2000" dirty="0" err="1">
                <a:solidFill>
                  <a:schemeClr val="accent5">
                    <a:lumMod val="50000"/>
                  </a:schemeClr>
                </a:solidFill>
                <a:latin typeface="Palatino Linotype" panose="02040502050505030304" pitchFamily="18" charset="0"/>
                <a:ea typeface="Segoe UI Black" panose="020B0A02040204020203" pitchFamily="34" charset="0"/>
              </a:rPr>
              <a:t>products</a:t>
            </a:r>
            <a:r>
              <a:rPr lang="nl-NL" sz="2000" dirty="0">
                <a:solidFill>
                  <a:schemeClr val="accent5">
                    <a:lumMod val="50000"/>
                  </a:schemeClr>
                </a:solidFill>
                <a:latin typeface="Palatino Linotype" panose="02040502050505030304" pitchFamily="18" charset="0"/>
                <a:ea typeface="Segoe UI Black" panose="020B0A02040204020203" pitchFamily="34" charset="0"/>
              </a:rPr>
              <a:t> </a:t>
            </a:r>
            <a:r>
              <a:rPr lang="nl-NL" sz="2000" dirty="0" err="1">
                <a:solidFill>
                  <a:schemeClr val="accent5">
                    <a:lumMod val="50000"/>
                  </a:schemeClr>
                </a:solidFill>
                <a:latin typeface="Palatino Linotype" panose="02040502050505030304" pitchFamily="18" charset="0"/>
                <a:ea typeface="Segoe UI Black" panose="020B0A02040204020203" pitchFamily="34" charset="0"/>
              </a:rPr>
              <a:t>seem</a:t>
            </a:r>
            <a:r>
              <a:rPr lang="nl-NL" sz="2000" dirty="0">
                <a:solidFill>
                  <a:schemeClr val="accent5">
                    <a:lumMod val="50000"/>
                  </a:schemeClr>
                </a:solidFill>
                <a:latin typeface="Palatino Linotype" panose="02040502050505030304" pitchFamily="18" charset="0"/>
                <a:ea typeface="Segoe UI Black" panose="020B0A02040204020203" pitchFamily="34" charset="0"/>
              </a:rPr>
              <a:t> </a:t>
            </a:r>
            <a:r>
              <a:rPr lang="nl-NL" sz="2000" dirty="0" err="1">
                <a:solidFill>
                  <a:schemeClr val="accent5">
                    <a:lumMod val="50000"/>
                  </a:schemeClr>
                </a:solidFill>
                <a:latin typeface="Palatino Linotype" panose="02040502050505030304" pitchFamily="18" charset="0"/>
                <a:ea typeface="Segoe UI Black" panose="020B0A02040204020203" pitchFamily="34" charset="0"/>
              </a:rPr>
              <a:t>to</a:t>
            </a:r>
            <a:r>
              <a:rPr lang="nl-NL" sz="2000" dirty="0">
                <a:solidFill>
                  <a:schemeClr val="accent5">
                    <a:lumMod val="50000"/>
                  </a:schemeClr>
                </a:solidFill>
                <a:latin typeface="Palatino Linotype" panose="02040502050505030304" pitchFamily="18" charset="0"/>
                <a:ea typeface="Segoe UI Black" panose="020B0A02040204020203" pitchFamily="34" charset="0"/>
              </a:rPr>
              <a:t> have </a:t>
            </a:r>
            <a:r>
              <a:rPr lang="nl-NL" sz="2000" dirty="0" err="1">
                <a:solidFill>
                  <a:schemeClr val="accent5">
                    <a:lumMod val="50000"/>
                  </a:schemeClr>
                </a:solidFill>
                <a:latin typeface="Palatino Linotype" panose="02040502050505030304" pitchFamily="18" charset="0"/>
                <a:ea typeface="Segoe UI Black" panose="020B0A02040204020203" pitchFamily="34" charset="0"/>
              </a:rPr>
              <a:t>difficulties</a:t>
            </a:r>
            <a:r>
              <a:rPr lang="nl-NL" sz="2000" dirty="0">
                <a:solidFill>
                  <a:schemeClr val="accent5">
                    <a:lumMod val="50000"/>
                  </a:schemeClr>
                </a:solidFill>
                <a:latin typeface="Palatino Linotype" panose="02040502050505030304" pitchFamily="18" charset="0"/>
                <a:ea typeface="Segoe UI Black" panose="020B0A02040204020203" pitchFamily="34" charset="0"/>
              </a:rPr>
              <a:t> </a:t>
            </a:r>
            <a:r>
              <a:rPr lang="nl-NL" sz="2000" dirty="0" err="1">
                <a:solidFill>
                  <a:schemeClr val="accent5">
                    <a:lumMod val="50000"/>
                  </a:schemeClr>
                </a:solidFill>
                <a:latin typeface="Palatino Linotype" panose="02040502050505030304" pitchFamily="18" charset="0"/>
                <a:ea typeface="Segoe UI Black" panose="020B0A02040204020203" pitchFamily="34" charset="0"/>
              </a:rPr>
              <a:t>estimating</a:t>
            </a:r>
            <a:r>
              <a:rPr lang="nl-NL" sz="2000" dirty="0">
                <a:solidFill>
                  <a:schemeClr val="accent5">
                    <a:lumMod val="50000"/>
                  </a:schemeClr>
                </a:solidFill>
                <a:latin typeface="Palatino Linotype" panose="02040502050505030304" pitchFamily="18" charset="0"/>
                <a:ea typeface="Segoe UI Black" panose="020B0A02040204020203" pitchFamily="34" charset="0"/>
              </a:rPr>
              <a:t> </a:t>
            </a:r>
            <a:r>
              <a:rPr lang="nl-NL" sz="2000" dirty="0" err="1">
                <a:solidFill>
                  <a:schemeClr val="accent5">
                    <a:lumMod val="50000"/>
                  </a:schemeClr>
                </a:solidFill>
                <a:latin typeface="Palatino Linotype" panose="02040502050505030304" pitchFamily="18" charset="0"/>
                <a:ea typeface="Segoe UI Black" panose="020B0A02040204020203" pitchFamily="34" charset="0"/>
              </a:rPr>
              <a:t>evaporation</a:t>
            </a:r>
            <a:r>
              <a:rPr lang="nl-NL" sz="2000" dirty="0">
                <a:solidFill>
                  <a:schemeClr val="accent5">
                    <a:lumMod val="50000"/>
                  </a:schemeClr>
                </a:solidFill>
                <a:latin typeface="Palatino Linotype" panose="02040502050505030304" pitchFamily="18" charset="0"/>
                <a:ea typeface="Segoe UI Black" panose="020B0A02040204020203" pitchFamily="34" charset="0"/>
              </a:rPr>
              <a:t> during </a:t>
            </a:r>
            <a:r>
              <a:rPr lang="nl-NL" sz="2000" dirty="0" err="1">
                <a:solidFill>
                  <a:schemeClr val="accent5">
                    <a:lumMod val="50000"/>
                  </a:schemeClr>
                </a:solidFill>
                <a:latin typeface="Palatino Linotype" panose="02040502050505030304" pitchFamily="18" charset="0"/>
                <a:ea typeface="Segoe UI Black" panose="020B0A02040204020203" pitchFamily="34" charset="0"/>
              </a:rPr>
              <a:t>period</a:t>
            </a:r>
            <a:r>
              <a:rPr lang="nl-NL" sz="2000" dirty="0">
                <a:solidFill>
                  <a:schemeClr val="accent5">
                    <a:lumMod val="50000"/>
                  </a:schemeClr>
                </a:solidFill>
                <a:latin typeface="Palatino Linotype" panose="02040502050505030304" pitchFamily="18" charset="0"/>
                <a:ea typeface="Segoe UI Black" panose="020B0A02040204020203" pitchFamily="34" charset="0"/>
              </a:rPr>
              <a:t> of low root zone </a:t>
            </a:r>
            <a:r>
              <a:rPr lang="nl-NL" sz="2000" dirty="0" err="1">
                <a:solidFill>
                  <a:schemeClr val="accent5">
                    <a:lumMod val="50000"/>
                  </a:schemeClr>
                </a:solidFill>
                <a:latin typeface="Palatino Linotype" panose="02040502050505030304" pitchFamily="18" charset="0"/>
                <a:ea typeface="Segoe UI Black" panose="020B0A02040204020203" pitchFamily="34" charset="0"/>
              </a:rPr>
              <a:t>soil</a:t>
            </a:r>
            <a:r>
              <a:rPr lang="nl-NL" sz="2000" dirty="0">
                <a:solidFill>
                  <a:schemeClr val="accent5">
                    <a:lumMod val="50000"/>
                  </a:schemeClr>
                </a:solidFill>
                <a:latin typeface="Palatino Linotype" panose="02040502050505030304" pitchFamily="18" charset="0"/>
                <a:ea typeface="Segoe UI Black" panose="020B0A02040204020203" pitchFamily="34" charset="0"/>
              </a:rPr>
              <a:t> moisture and </a:t>
            </a:r>
            <a:r>
              <a:rPr lang="nl-NL" sz="2000" dirty="0" err="1">
                <a:solidFill>
                  <a:schemeClr val="accent5">
                    <a:lumMod val="50000"/>
                  </a:schemeClr>
                </a:solidFill>
                <a:latin typeface="Palatino Linotype" panose="02040502050505030304" pitchFamily="18" charset="0"/>
                <a:ea typeface="Segoe UI Black" panose="020B0A02040204020203" pitchFamily="34" charset="0"/>
              </a:rPr>
              <a:t>partial</a:t>
            </a:r>
            <a:r>
              <a:rPr lang="nl-NL" sz="2000" dirty="0">
                <a:solidFill>
                  <a:schemeClr val="accent5">
                    <a:lumMod val="50000"/>
                  </a:schemeClr>
                </a:solidFill>
                <a:latin typeface="Palatino Linotype" panose="02040502050505030304" pitchFamily="18" charset="0"/>
                <a:ea typeface="Segoe UI Black" panose="020B0A02040204020203" pitchFamily="34" charset="0"/>
              </a:rPr>
              <a:t> </a:t>
            </a:r>
            <a:r>
              <a:rPr lang="nl-NL" sz="2000" dirty="0" err="1">
                <a:solidFill>
                  <a:schemeClr val="accent5">
                    <a:lumMod val="50000"/>
                  </a:schemeClr>
                </a:solidFill>
                <a:latin typeface="Palatino Linotype" panose="02040502050505030304" pitchFamily="18" charset="0"/>
                <a:ea typeface="Segoe UI Black" panose="020B0A02040204020203" pitchFamily="34" charset="0"/>
              </a:rPr>
              <a:t>canopy</a:t>
            </a:r>
            <a:r>
              <a:rPr lang="nl-NL" sz="2000" dirty="0">
                <a:solidFill>
                  <a:schemeClr val="accent5">
                    <a:lumMod val="50000"/>
                  </a:schemeClr>
                </a:solidFill>
                <a:latin typeface="Palatino Linotype" panose="02040502050505030304" pitchFamily="18" charset="0"/>
                <a:ea typeface="Segoe UI Black" panose="020B0A02040204020203" pitchFamily="34" charset="0"/>
              </a:rPr>
              <a:t> cover but </a:t>
            </a:r>
            <a:r>
              <a:rPr lang="nl-NL" sz="2000" dirty="0" err="1">
                <a:solidFill>
                  <a:schemeClr val="accent5">
                    <a:lumMod val="50000"/>
                  </a:schemeClr>
                </a:solidFill>
                <a:latin typeface="Palatino Linotype" panose="02040502050505030304" pitchFamily="18" charset="0"/>
                <a:ea typeface="Segoe UI Black" panose="020B0A02040204020203" pitchFamily="34" charset="0"/>
              </a:rPr>
              <a:t>seem</a:t>
            </a:r>
            <a:r>
              <a:rPr lang="nl-NL" sz="2000" dirty="0">
                <a:solidFill>
                  <a:schemeClr val="accent5">
                    <a:lumMod val="50000"/>
                  </a:schemeClr>
                </a:solidFill>
                <a:latin typeface="Palatino Linotype" panose="02040502050505030304" pitchFamily="18" charset="0"/>
                <a:ea typeface="Segoe UI Black" panose="020B0A02040204020203" pitchFamily="34" charset="0"/>
              </a:rPr>
              <a:t> </a:t>
            </a:r>
            <a:r>
              <a:rPr lang="nl-NL" sz="2000" dirty="0" err="1">
                <a:solidFill>
                  <a:schemeClr val="accent5">
                    <a:lumMod val="50000"/>
                  </a:schemeClr>
                </a:solidFill>
                <a:latin typeface="Palatino Linotype" panose="02040502050505030304" pitchFamily="18" charset="0"/>
                <a:ea typeface="Segoe UI Black" panose="020B0A02040204020203" pitchFamily="34" charset="0"/>
              </a:rPr>
              <a:t>to</a:t>
            </a:r>
            <a:r>
              <a:rPr lang="nl-NL" sz="2000" dirty="0">
                <a:solidFill>
                  <a:schemeClr val="accent5">
                    <a:lumMod val="50000"/>
                  </a:schemeClr>
                </a:solidFill>
                <a:latin typeface="Palatino Linotype" panose="02040502050505030304" pitchFamily="18" charset="0"/>
                <a:ea typeface="Segoe UI Black" panose="020B0A02040204020203" pitchFamily="34" charset="0"/>
              </a:rPr>
              <a:t> </a:t>
            </a:r>
            <a:r>
              <a:rPr lang="nl-NL" sz="2000" dirty="0" err="1">
                <a:solidFill>
                  <a:schemeClr val="accent5">
                    <a:lumMod val="50000"/>
                  </a:schemeClr>
                </a:solidFill>
                <a:latin typeface="Palatino Linotype" panose="02040502050505030304" pitchFamily="18" charset="0"/>
                <a:ea typeface="Segoe UI Black" panose="020B0A02040204020203" pitchFamily="34" charset="0"/>
              </a:rPr>
              <a:t>perform</a:t>
            </a:r>
            <a:r>
              <a:rPr lang="nl-NL" sz="2000" dirty="0">
                <a:solidFill>
                  <a:schemeClr val="accent5">
                    <a:lumMod val="50000"/>
                  </a:schemeClr>
                </a:solidFill>
                <a:latin typeface="Palatino Linotype" panose="02040502050505030304" pitchFamily="18" charset="0"/>
                <a:ea typeface="Segoe UI Black" panose="020B0A02040204020203" pitchFamily="34" charset="0"/>
              </a:rPr>
              <a:t> </a:t>
            </a:r>
            <a:r>
              <a:rPr lang="nl-NL" sz="2000" dirty="0" err="1">
                <a:solidFill>
                  <a:schemeClr val="accent5">
                    <a:lumMod val="50000"/>
                  </a:schemeClr>
                </a:solidFill>
                <a:latin typeface="Palatino Linotype" panose="02040502050505030304" pitchFamily="18" charset="0"/>
                <a:ea typeface="Segoe UI Black" panose="020B0A02040204020203" pitchFamily="34" charset="0"/>
              </a:rPr>
              <a:t>better</a:t>
            </a:r>
            <a:r>
              <a:rPr lang="nl-NL" sz="2000" dirty="0">
                <a:solidFill>
                  <a:schemeClr val="accent5">
                    <a:lumMod val="50000"/>
                  </a:schemeClr>
                </a:solidFill>
                <a:latin typeface="Palatino Linotype" panose="02040502050505030304" pitchFamily="18" charset="0"/>
                <a:ea typeface="Segoe UI Black" panose="020B0A02040204020203" pitchFamily="34" charset="0"/>
              </a:rPr>
              <a:t> during the </a:t>
            </a:r>
            <a:r>
              <a:rPr lang="nl-NL" sz="2000" dirty="0" err="1">
                <a:solidFill>
                  <a:schemeClr val="accent5">
                    <a:lumMod val="50000"/>
                  </a:schemeClr>
                </a:solidFill>
                <a:latin typeface="Palatino Linotype" panose="02040502050505030304" pitchFamily="18" charset="0"/>
                <a:ea typeface="Segoe UI Black" panose="020B0A02040204020203" pitchFamily="34" charset="0"/>
              </a:rPr>
              <a:t>period</a:t>
            </a:r>
            <a:r>
              <a:rPr lang="nl-NL" sz="2000" dirty="0">
                <a:solidFill>
                  <a:schemeClr val="accent5">
                    <a:lumMod val="50000"/>
                  </a:schemeClr>
                </a:solidFill>
                <a:latin typeface="Palatino Linotype" panose="02040502050505030304" pitchFamily="18" charset="0"/>
                <a:ea typeface="Segoe UI Black" panose="020B0A02040204020203" pitchFamily="34" charset="0"/>
              </a:rPr>
              <a:t> of high root zone </a:t>
            </a:r>
            <a:r>
              <a:rPr lang="nl-NL" sz="2000" dirty="0" err="1">
                <a:solidFill>
                  <a:schemeClr val="accent5">
                    <a:lumMod val="50000"/>
                  </a:schemeClr>
                </a:solidFill>
                <a:latin typeface="Palatino Linotype" panose="02040502050505030304" pitchFamily="18" charset="0"/>
                <a:ea typeface="Segoe UI Black" panose="020B0A02040204020203" pitchFamily="34" charset="0"/>
              </a:rPr>
              <a:t>soil</a:t>
            </a:r>
            <a:r>
              <a:rPr lang="nl-NL" sz="2000" dirty="0">
                <a:solidFill>
                  <a:schemeClr val="accent5">
                    <a:lumMod val="50000"/>
                  </a:schemeClr>
                </a:solidFill>
                <a:latin typeface="Palatino Linotype" panose="02040502050505030304" pitchFamily="18" charset="0"/>
                <a:ea typeface="Segoe UI Black" panose="020B0A02040204020203" pitchFamily="34" charset="0"/>
              </a:rPr>
              <a:t> moisture content and full </a:t>
            </a:r>
            <a:r>
              <a:rPr lang="nl-NL" sz="2000" dirty="0" err="1">
                <a:solidFill>
                  <a:schemeClr val="accent5">
                    <a:lumMod val="50000"/>
                  </a:schemeClr>
                </a:solidFill>
                <a:latin typeface="Palatino Linotype" panose="02040502050505030304" pitchFamily="18" charset="0"/>
                <a:ea typeface="Segoe UI Black" panose="020B0A02040204020203" pitchFamily="34" charset="0"/>
              </a:rPr>
              <a:t>canopy</a:t>
            </a:r>
            <a:r>
              <a:rPr lang="nl-NL" sz="2000" dirty="0">
                <a:solidFill>
                  <a:schemeClr val="accent5">
                    <a:lumMod val="50000"/>
                  </a:schemeClr>
                </a:solidFill>
                <a:latin typeface="Palatino Linotype" panose="02040502050505030304" pitchFamily="18" charset="0"/>
                <a:ea typeface="Segoe UI Black" panose="020B0A02040204020203" pitchFamily="34" charset="0"/>
              </a:rPr>
              <a:t> cover</a:t>
            </a:r>
          </a:p>
          <a:p>
            <a:pPr algn="l"/>
            <a:endParaRPr lang="en-GB" sz="2000" dirty="0" smtClean="0">
              <a:solidFill>
                <a:schemeClr val="accent5">
                  <a:lumMod val="75000"/>
                </a:schemeClr>
              </a:solidFill>
              <a:latin typeface="Palatino Linotype" panose="02040502050505030304" pitchFamily="18" charset="0"/>
              <a:ea typeface="Segoe UI Black" panose="020B0A02040204020203" pitchFamily="34" charset="0"/>
            </a:endParaRPr>
          </a:p>
          <a:p>
            <a:pPr marL="171450" indent="-171450" algn="l">
              <a:buFont typeface="Courier New" panose="02070309020205020404" pitchFamily="49" charset="0"/>
              <a:buChar char="o"/>
            </a:pPr>
            <a:r>
              <a:rPr lang="nl-NL" sz="2000" dirty="0">
                <a:solidFill>
                  <a:schemeClr val="accent5">
                    <a:lumMod val="50000"/>
                  </a:schemeClr>
                </a:solidFill>
                <a:latin typeface="Palatino Linotype" panose="02040502050505030304" pitchFamily="18" charset="0"/>
                <a:ea typeface="Segoe UI Black" panose="020B0A02040204020203" pitchFamily="34" charset="0"/>
              </a:rPr>
              <a:t>Overall, </a:t>
            </a:r>
            <a:r>
              <a:rPr lang="nl-NL" sz="2000" dirty="0" err="1">
                <a:solidFill>
                  <a:schemeClr val="accent5">
                    <a:lumMod val="50000"/>
                  </a:schemeClr>
                </a:solidFill>
                <a:latin typeface="Palatino Linotype" panose="02040502050505030304" pitchFamily="18" charset="0"/>
                <a:ea typeface="Segoe UI Black" panose="020B0A02040204020203" pitchFamily="34" charset="0"/>
              </a:rPr>
              <a:t>satellite</a:t>
            </a:r>
            <a:r>
              <a:rPr lang="nl-NL" sz="2000" dirty="0">
                <a:solidFill>
                  <a:schemeClr val="accent5">
                    <a:lumMod val="50000"/>
                  </a:schemeClr>
                </a:solidFill>
                <a:latin typeface="Palatino Linotype" panose="02040502050505030304" pitchFamily="18" charset="0"/>
                <a:ea typeface="Segoe UI Black" panose="020B0A02040204020203" pitchFamily="34" charset="0"/>
              </a:rPr>
              <a:t> </a:t>
            </a:r>
            <a:r>
              <a:rPr lang="nl-NL" sz="2000" dirty="0" err="1">
                <a:solidFill>
                  <a:schemeClr val="accent5">
                    <a:lumMod val="50000"/>
                  </a:schemeClr>
                </a:solidFill>
                <a:latin typeface="Palatino Linotype" panose="02040502050505030304" pitchFamily="18" charset="0"/>
                <a:ea typeface="Segoe UI Black" panose="020B0A02040204020203" pitchFamily="34" charset="0"/>
              </a:rPr>
              <a:t>evaporation</a:t>
            </a:r>
            <a:r>
              <a:rPr lang="nl-NL" sz="2000" dirty="0">
                <a:solidFill>
                  <a:schemeClr val="accent5">
                    <a:lumMod val="50000"/>
                  </a:schemeClr>
                </a:solidFill>
                <a:latin typeface="Palatino Linotype" panose="02040502050505030304" pitchFamily="18" charset="0"/>
                <a:ea typeface="Segoe UI Black" panose="020B0A02040204020203" pitchFamily="34" charset="0"/>
              </a:rPr>
              <a:t> </a:t>
            </a:r>
            <a:r>
              <a:rPr lang="nl-NL" sz="2000" dirty="0" err="1">
                <a:solidFill>
                  <a:schemeClr val="accent5">
                    <a:lumMod val="50000"/>
                  </a:schemeClr>
                </a:solidFill>
                <a:latin typeface="Palatino Linotype" panose="02040502050505030304" pitchFamily="18" charset="0"/>
                <a:ea typeface="Segoe UI Black" panose="020B0A02040204020203" pitchFamily="34" charset="0"/>
              </a:rPr>
              <a:t>products</a:t>
            </a:r>
            <a:r>
              <a:rPr lang="nl-NL" sz="2000" dirty="0">
                <a:solidFill>
                  <a:schemeClr val="accent5">
                    <a:lumMod val="50000"/>
                  </a:schemeClr>
                </a:solidFill>
                <a:latin typeface="Palatino Linotype" panose="02040502050505030304" pitchFamily="18" charset="0"/>
                <a:ea typeface="Segoe UI Black" panose="020B0A02040204020203" pitchFamily="34" charset="0"/>
              </a:rPr>
              <a:t> </a:t>
            </a:r>
            <a:r>
              <a:rPr lang="nl-NL" sz="2000" dirty="0" err="1">
                <a:solidFill>
                  <a:schemeClr val="accent5">
                    <a:lumMod val="50000"/>
                  </a:schemeClr>
                </a:solidFill>
                <a:latin typeface="Palatino Linotype" panose="02040502050505030304" pitchFamily="18" charset="0"/>
                <a:ea typeface="Segoe UI Black" panose="020B0A02040204020203" pitchFamily="34" charset="0"/>
              </a:rPr>
              <a:t>seem</a:t>
            </a:r>
            <a:r>
              <a:rPr lang="nl-NL" sz="2000" dirty="0">
                <a:solidFill>
                  <a:schemeClr val="accent5">
                    <a:lumMod val="50000"/>
                  </a:schemeClr>
                </a:solidFill>
                <a:latin typeface="Palatino Linotype" panose="02040502050505030304" pitchFamily="18" charset="0"/>
                <a:ea typeface="Segoe UI Black" panose="020B0A02040204020203" pitchFamily="34" charset="0"/>
              </a:rPr>
              <a:t> </a:t>
            </a:r>
            <a:r>
              <a:rPr lang="nl-NL" sz="2000" dirty="0" err="1">
                <a:solidFill>
                  <a:schemeClr val="accent5">
                    <a:lumMod val="50000"/>
                  </a:schemeClr>
                </a:solidFill>
                <a:latin typeface="Palatino Linotype" panose="02040502050505030304" pitchFamily="18" charset="0"/>
                <a:ea typeface="Segoe UI Black" panose="020B0A02040204020203" pitchFamily="34" charset="0"/>
              </a:rPr>
              <a:t>to</a:t>
            </a:r>
            <a:r>
              <a:rPr lang="nl-NL" sz="2000" dirty="0">
                <a:solidFill>
                  <a:schemeClr val="accent5">
                    <a:lumMod val="50000"/>
                  </a:schemeClr>
                </a:solidFill>
                <a:latin typeface="Palatino Linotype" panose="02040502050505030304" pitchFamily="18" charset="0"/>
                <a:ea typeface="Segoe UI Black" panose="020B0A02040204020203" pitchFamily="34" charset="0"/>
              </a:rPr>
              <a:t> </a:t>
            </a:r>
            <a:r>
              <a:rPr lang="nl-NL" sz="2000" dirty="0" err="1">
                <a:solidFill>
                  <a:schemeClr val="accent5">
                    <a:lumMod val="50000"/>
                  </a:schemeClr>
                </a:solidFill>
                <a:latin typeface="Palatino Linotype" panose="02040502050505030304" pitchFamily="18" charset="0"/>
                <a:ea typeface="Segoe UI Black" panose="020B0A02040204020203" pitchFamily="34" charset="0"/>
              </a:rPr>
              <a:t>underestimate</a:t>
            </a:r>
            <a:r>
              <a:rPr lang="nl-NL" sz="2000" dirty="0">
                <a:solidFill>
                  <a:schemeClr val="accent5">
                    <a:lumMod val="50000"/>
                  </a:schemeClr>
                </a:solidFill>
                <a:latin typeface="Palatino Linotype" panose="02040502050505030304" pitchFamily="18" charset="0"/>
                <a:ea typeface="Segoe UI Black" panose="020B0A02040204020203" pitchFamily="34" charset="0"/>
              </a:rPr>
              <a:t> </a:t>
            </a:r>
            <a:r>
              <a:rPr lang="nl-NL" sz="2000" dirty="0" err="1">
                <a:solidFill>
                  <a:schemeClr val="accent5">
                    <a:lumMod val="50000"/>
                  </a:schemeClr>
                </a:solidFill>
                <a:latin typeface="Palatino Linotype" panose="02040502050505030304" pitchFamily="18" charset="0"/>
                <a:ea typeface="Segoe UI Black" panose="020B0A02040204020203" pitchFamily="34" charset="0"/>
              </a:rPr>
              <a:t>evaporation</a:t>
            </a:r>
            <a:r>
              <a:rPr lang="nl-NL" sz="2000" dirty="0">
                <a:solidFill>
                  <a:schemeClr val="accent5">
                    <a:lumMod val="50000"/>
                  </a:schemeClr>
                </a:solidFill>
                <a:latin typeface="Palatino Linotype" panose="02040502050505030304" pitchFamily="18" charset="0"/>
                <a:ea typeface="Segoe UI Black" panose="020B0A02040204020203" pitchFamily="34" charset="0"/>
              </a:rPr>
              <a:t> in the Miombo </a:t>
            </a:r>
            <a:r>
              <a:rPr lang="nl-NL" sz="2000" dirty="0" err="1">
                <a:solidFill>
                  <a:schemeClr val="accent5">
                    <a:lumMod val="50000"/>
                  </a:schemeClr>
                </a:solidFill>
                <a:latin typeface="Palatino Linotype" panose="02040502050505030304" pitchFamily="18" charset="0"/>
                <a:ea typeface="Segoe UI Black" panose="020B0A02040204020203" pitchFamily="34" charset="0"/>
              </a:rPr>
              <a:t>woodland</a:t>
            </a:r>
            <a:endParaRPr lang="en-GB" sz="2000" dirty="0">
              <a:solidFill>
                <a:schemeClr val="accent5">
                  <a:lumMod val="50000"/>
                </a:schemeClr>
              </a:solidFill>
              <a:latin typeface="Palatino Linotype" panose="02040502050505030304" pitchFamily="18" charset="0"/>
              <a:ea typeface="Segoe UI Black" panose="020B0A02040204020203" pitchFamily="34" charset="0"/>
            </a:endParaRPr>
          </a:p>
          <a:p>
            <a:pPr algn="l"/>
            <a:endParaRPr lang="en-GB" sz="2000" dirty="0" smtClean="0">
              <a:solidFill>
                <a:schemeClr val="accent5">
                  <a:lumMod val="75000"/>
                </a:schemeClr>
              </a:solidFill>
              <a:latin typeface="Palatino Linotype" panose="02040502050505030304" pitchFamily="18" charset="0"/>
              <a:ea typeface="Segoe UI Black" panose="020B0A02040204020203" pitchFamily="34" charset="0"/>
            </a:endParaRPr>
          </a:p>
          <a:p>
            <a:pPr algn="l"/>
            <a:endParaRPr lang="en-GB" sz="2000" dirty="0">
              <a:solidFill>
                <a:schemeClr val="accent5">
                  <a:lumMod val="75000"/>
                </a:schemeClr>
              </a:solidFill>
              <a:latin typeface="Palatino Linotype" panose="02040502050505030304" pitchFamily="18" charset="0"/>
              <a:ea typeface="Segoe UI Black" panose="020B0A02040204020203" pitchFamily="34" charset="0"/>
            </a:endParaRPr>
          </a:p>
        </p:txBody>
      </p:sp>
    </p:spTree>
    <p:extLst>
      <p:ext uri="{BB962C8B-B14F-4D97-AF65-F5344CB8AC3E}">
        <p14:creationId xmlns:p14="http://schemas.microsoft.com/office/powerpoint/2010/main" val="129773027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4110</TotalTime>
  <Words>771</Words>
  <Application>Microsoft Office PowerPoint</Application>
  <PresentationFormat>Widescreen</PresentationFormat>
  <Paragraphs>137</Paragraphs>
  <Slides>10</Slides>
  <Notes>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10</vt:i4>
      </vt:variant>
    </vt:vector>
  </HeadingPairs>
  <TitlesOfParts>
    <vt:vector size="22" baseType="lpstr">
      <vt:lpstr>Arial</vt:lpstr>
      <vt:lpstr>Berlin Sans FB</vt:lpstr>
      <vt:lpstr>Calibri</vt:lpstr>
      <vt:lpstr>Calibri Light</vt:lpstr>
      <vt:lpstr>Courier New</vt:lpstr>
      <vt:lpstr>MTMI</vt:lpstr>
      <vt:lpstr>NimbusRomNo9L-Regu</vt:lpstr>
      <vt:lpstr>Palatino Linotype</vt:lpstr>
      <vt:lpstr>Segoe UI Black</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TU Delft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Local Administrator</dc:creator>
  <cp:lastModifiedBy>Local Administrator</cp:lastModifiedBy>
  <cp:revision>148</cp:revision>
  <dcterms:created xsi:type="dcterms:W3CDTF">2021-02-24T21:33:59Z</dcterms:created>
  <dcterms:modified xsi:type="dcterms:W3CDTF">2021-04-29T08:34:57Z</dcterms:modified>
</cp:coreProperties>
</file>