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314" r:id="rId2"/>
    <p:sldId id="325" r:id="rId3"/>
    <p:sldId id="326" r:id="rId4"/>
    <p:sldId id="324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quale marino" initials="pm" lastIdx="1" clrIdx="0">
    <p:extLst>
      <p:ext uri="{19B8F6BF-5375-455C-9EA6-DF929625EA0E}">
        <p15:presenceInfo xmlns:p15="http://schemas.microsoft.com/office/powerpoint/2012/main" userId="e8d8828ab83e61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777"/>
    <a:srgbClr val="FFFFFF"/>
    <a:srgbClr val="F8FDFE"/>
    <a:srgbClr val="866600"/>
    <a:srgbClr val="F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ile chiaro 3 - Color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ile chiaro 3 - Color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249" autoAdjust="0"/>
  </p:normalViewPr>
  <p:slideViewPr>
    <p:cSldViewPr snapToGrid="0">
      <p:cViewPr varScale="1">
        <p:scale>
          <a:sx n="68" d="100"/>
          <a:sy n="68" d="100"/>
        </p:scale>
        <p:origin x="118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3504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856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582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418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921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238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0373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853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1412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7507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8578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4159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3487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6474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1413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94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77C04-7678-445A-8EF8-DD32F0951F34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F55AD80-819E-4D17-BF81-96632554991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096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11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png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15.gif"/><Relationship Id="rId10" Type="http://schemas.openxmlformats.org/officeDocument/2006/relationships/image" Target="../media/image17.png"/><Relationship Id="rId4" Type="http://schemas.openxmlformats.org/officeDocument/2006/relationships/image" Target="../media/image14.gi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18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magine 32">
            <a:extLst>
              <a:ext uri="{FF2B5EF4-FFF2-40B4-BE49-F238E27FC236}">
                <a16:creationId xmlns:a16="http://schemas.microsoft.com/office/drawing/2014/main" id="{0E3181BF-DA9C-43A0-B146-2B9F74C47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77" y="1170136"/>
            <a:ext cx="4353423" cy="311292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7" name="Text Box 374">
            <a:extLst>
              <a:ext uri="{FF2B5EF4-FFF2-40B4-BE49-F238E27FC236}">
                <a16:creationId xmlns:a16="http://schemas.microsoft.com/office/drawing/2014/main" id="{B02C3E21-1813-4CD3-80BF-33CD0650A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" y="6574721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2952750">
              <a:spcBef>
                <a:spcPct val="50000"/>
              </a:spcBef>
            </a:pPr>
            <a:r>
              <a:rPr lang="it-IT" altLang="it-IT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EGU General Assembly 2021 	                                                                                Vienna Austria 19-30 April 2021                  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F88ADD25-41C5-4D47-B3CF-6619DD1B9A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008" y="1252779"/>
            <a:ext cx="1857471" cy="2785367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0" name="Picture 2" descr="Immagine correlata">
            <a:extLst>
              <a:ext uri="{FF2B5EF4-FFF2-40B4-BE49-F238E27FC236}">
                <a16:creationId xmlns:a16="http://schemas.microsoft.com/office/drawing/2014/main" id="{72164481-24BF-42B1-8B28-C5B81C9C1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470" y="979769"/>
            <a:ext cx="2305484" cy="1605490"/>
          </a:xfrm>
          <a:prstGeom prst="rect">
            <a:avLst/>
          </a:prstGeom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A5D25B44-B8F7-4DBC-8FE6-386C12FD77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5737" y="2642421"/>
            <a:ext cx="2267469" cy="15612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F56A4E79-7F6E-4AD6-ABF5-40FD203DB19C}"/>
              </a:ext>
            </a:extLst>
          </p:cNvPr>
          <p:cNvCxnSpPr>
            <a:cxnSpLocks/>
          </p:cNvCxnSpPr>
          <p:nvPr/>
        </p:nvCxnSpPr>
        <p:spPr>
          <a:xfrm flipH="1">
            <a:off x="2248306" y="2172615"/>
            <a:ext cx="2537702" cy="89546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7E88FB67-351D-4DFA-A545-AA35B512EB62}"/>
              </a:ext>
            </a:extLst>
          </p:cNvPr>
          <p:cNvSpPr txBox="1"/>
          <p:nvPr/>
        </p:nvSpPr>
        <p:spPr>
          <a:xfrm>
            <a:off x="4678705" y="4057283"/>
            <a:ext cx="203032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 err="1"/>
              <a:t>Scarp</a:t>
            </a:r>
            <a:r>
              <a:rPr lang="it-IT" sz="1050" dirty="0"/>
              <a:t> of the </a:t>
            </a:r>
            <a:r>
              <a:rPr lang="it-IT" sz="1050" dirty="0" err="1"/>
              <a:t>landslide</a:t>
            </a:r>
            <a:r>
              <a:rPr lang="it-IT" sz="1050" dirty="0"/>
              <a:t> of 1999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1745F1B9-735C-4E38-B386-9F0042CFDDDF}"/>
              </a:ext>
            </a:extLst>
          </p:cNvPr>
          <p:cNvSpPr txBox="1"/>
          <p:nvPr/>
        </p:nvSpPr>
        <p:spPr>
          <a:xfrm>
            <a:off x="903072" y="3019620"/>
            <a:ext cx="10262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Monte </a:t>
            </a:r>
            <a:r>
              <a:rPr lang="it-IT" sz="1100" dirty="0" err="1"/>
              <a:t>Cornito</a:t>
            </a:r>
            <a:endParaRPr lang="it-IT" sz="1100" dirty="0"/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060DC36E-BB70-4DE1-B110-23682FED8DEC}"/>
              </a:ext>
            </a:extLst>
          </p:cNvPr>
          <p:cNvSpPr/>
          <p:nvPr/>
        </p:nvSpPr>
        <p:spPr>
          <a:xfrm>
            <a:off x="0" y="4502092"/>
            <a:ext cx="68157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RAINFALL DATASET: 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synthetic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hourly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rainfall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series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been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generated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the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Neyman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-Scott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Rectangular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Pulse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(NSRP) model (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calibrated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with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from 1</a:t>
            </a:r>
            <a:r>
              <a:rPr lang="it-IT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January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 to 31</a:t>
            </a:r>
            <a:r>
              <a:rPr lang="it-IT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December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2017 )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450AA89D-3395-4DB5-BC25-A112831DB5B6}"/>
              </a:ext>
            </a:extLst>
          </p:cNvPr>
          <p:cNvSpPr/>
          <p:nvPr/>
        </p:nvSpPr>
        <p:spPr>
          <a:xfrm>
            <a:off x="272918" y="693643"/>
            <a:ext cx="39051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study: </a:t>
            </a:r>
            <a:r>
              <a:rPr lang="it-IT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Cervinara </a:t>
            </a:r>
            <a:r>
              <a:rPr lang="it-IT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slope</a:t>
            </a:r>
            <a:endParaRPr lang="it-IT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F0DB1199-7127-4BF6-BEFD-823F802EF1AA}"/>
              </a:ext>
            </a:extLst>
          </p:cNvPr>
          <p:cNvSpPr txBox="1"/>
          <p:nvPr/>
        </p:nvSpPr>
        <p:spPr>
          <a:xfrm>
            <a:off x="-8784" y="5278036"/>
            <a:ext cx="68350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PHYSICALLY-BASED MODEL OF INFILTRATION: </a:t>
            </a:r>
            <a:r>
              <a:rPr lang="it-IT" sz="1400">
                <a:latin typeface="Times New Roman" panose="02020603050405020304" pitchFamily="18" charset="0"/>
                <a:cs typeface="Times New Roman" panose="02020603050405020304" pitchFamily="18" charset="0"/>
              </a:rPr>
              <a:t>Richards 1D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equation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parameters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been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assigned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laboratory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field monitoring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observations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C4094AB-1F0C-48F3-9226-9429309D7CA4}"/>
              </a:ext>
            </a:extLst>
          </p:cNvPr>
          <p:cNvSpPr txBox="1"/>
          <p:nvPr/>
        </p:nvSpPr>
        <p:spPr>
          <a:xfrm>
            <a:off x="-8784" y="6022694"/>
            <a:ext cx="66998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SLOPE STABILITY ANALYSIS: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geotechnical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evaluation of the factor of safety under the inﬁnite slope hypothesis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D4DDADF-B0CC-4254-81D9-DC7B3D41B7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4663" y="4415320"/>
            <a:ext cx="2601920" cy="112838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9FDCB34-3411-421D-86FF-8CD04C0FFE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5119" y="5393692"/>
            <a:ext cx="1920731" cy="1166030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E035E60D-559B-4C31-97E3-C5B377919BC6}"/>
              </a:ext>
            </a:extLst>
          </p:cNvPr>
          <p:cNvSpPr/>
          <p:nvPr/>
        </p:nvSpPr>
        <p:spPr>
          <a:xfrm>
            <a:off x="0" y="-18885"/>
            <a:ext cx="9144000" cy="6141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B2D532A3-023F-4C1C-A5D3-48742AACE443}"/>
              </a:ext>
            </a:extLst>
          </p:cNvPr>
          <p:cNvSpPr txBox="1"/>
          <p:nvPr/>
        </p:nvSpPr>
        <p:spPr>
          <a:xfrm>
            <a:off x="1642069" y="86122"/>
            <a:ext cx="61232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HYDRO-METEOROLOGICAL THRESHOLDS FOR RAINFALL-INDUCED LANDSLIDE PREDICTION WITH CLUSTERING TECHNIQUES</a:t>
            </a:r>
            <a:endParaRPr lang="en-US" altLang="it-IT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F1E531C6-37A6-4247-A497-5408CEF8E7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" y="42649"/>
            <a:ext cx="1616436" cy="49009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57043579-4FF0-4891-B76A-4EF036CDB0C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20775" r="70700" b="3844"/>
          <a:stretch/>
        </p:blipFill>
        <p:spPr bwMode="auto">
          <a:xfrm>
            <a:off x="7679292" y="-83588"/>
            <a:ext cx="1490341" cy="756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6B634CB0-251A-4896-98B3-D9E82B34B5A4}"/>
              </a:ext>
            </a:extLst>
          </p:cNvPr>
          <p:cNvSpPr/>
          <p:nvPr/>
        </p:nvSpPr>
        <p:spPr>
          <a:xfrm>
            <a:off x="47438" y="4422236"/>
            <a:ext cx="9007632" cy="213384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5B63DC7-D081-4565-8A72-A200A3FE3DE0}"/>
              </a:ext>
            </a:extLst>
          </p:cNvPr>
          <p:cNvSpPr/>
          <p:nvPr/>
        </p:nvSpPr>
        <p:spPr>
          <a:xfrm rot="20491693">
            <a:off x="7756675" y="6233431"/>
            <a:ext cx="91098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Leakage</a:t>
            </a:r>
            <a:endParaRPr lang="it-IT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FB4B9D9-AF66-4A4D-946D-6849855189D8}"/>
              </a:ext>
            </a:extLst>
          </p:cNvPr>
          <p:cNvSpPr txBox="1"/>
          <p:nvPr/>
        </p:nvSpPr>
        <p:spPr>
          <a:xfrm>
            <a:off x="272918" y="3722123"/>
            <a:ext cx="526106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900" dirty="0" err="1"/>
              <a:t>Naples</a:t>
            </a:r>
            <a:endParaRPr lang="it-IT" sz="9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ACECAB3-227A-4B7B-8179-C3509885CF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01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912"/>
    </mc:Choice>
    <mc:Fallback xmlns="">
      <p:transition spd="slow" advTm="73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E73F3F5-8BDD-4534-BF15-4792CEE5A6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29" y="1190510"/>
            <a:ext cx="3405600" cy="2224247"/>
          </a:xfrm>
          <a:prstGeom prst="rect">
            <a:avLst/>
          </a:prstGeom>
        </p:spPr>
      </p:pic>
      <p:sp>
        <p:nvSpPr>
          <p:cNvPr id="27" name="Text Box 374">
            <a:extLst>
              <a:ext uri="{FF2B5EF4-FFF2-40B4-BE49-F238E27FC236}">
                <a16:creationId xmlns:a16="http://schemas.microsoft.com/office/drawing/2014/main" id="{B02C3E21-1813-4CD3-80BF-33CD0650A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" y="6574721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2952750">
              <a:spcBef>
                <a:spcPct val="50000"/>
              </a:spcBef>
            </a:pPr>
            <a:r>
              <a:rPr lang="it-IT" altLang="it-IT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EGU General Assembly 2021 	                                                                                Vienna Austria 19-30 April 2021                  </a:t>
            </a:r>
          </a:p>
        </p:txBody>
      </p:sp>
      <p:sp>
        <p:nvSpPr>
          <p:cNvPr id="43" name="Rettangolo 42">
            <a:extLst>
              <a:ext uri="{FF2B5EF4-FFF2-40B4-BE49-F238E27FC236}">
                <a16:creationId xmlns:a16="http://schemas.microsoft.com/office/drawing/2014/main" id="{450AA89D-3395-4DB5-BC25-A112831DB5B6}"/>
              </a:ext>
            </a:extLst>
          </p:cNvPr>
          <p:cNvSpPr/>
          <p:nvPr/>
        </p:nvSpPr>
        <p:spPr>
          <a:xfrm>
            <a:off x="150280" y="624595"/>
            <a:ext cx="89835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Landslide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prediction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meteorological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hydro-meteorological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thresholds</a:t>
            </a:r>
            <a:endParaRPr lang="it-IT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AE4EE20-FC71-4D45-9ACC-B68C5A9EA09D}"/>
              </a:ext>
            </a:extLst>
          </p:cNvPr>
          <p:cNvSpPr/>
          <p:nvPr/>
        </p:nvSpPr>
        <p:spPr>
          <a:xfrm>
            <a:off x="23659" y="3952095"/>
            <a:ext cx="23512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red lines, obtained by maximising the true skill statistic (TSS)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years long synthetic data sets (rainfall and water content)</a:t>
            </a:r>
            <a:r>
              <a:rPr lang="en-GB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represents the thresholds separating landslides (P) and no landslides event (N)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ttangolo 18">
                <a:extLst>
                  <a:ext uri="{FF2B5EF4-FFF2-40B4-BE49-F238E27FC236}">
                    <a16:creationId xmlns:a16="http://schemas.microsoft.com/office/drawing/2014/main" id="{194AC8CB-1E8F-4A47-9077-E1CA03276BDE}"/>
                  </a:ext>
                </a:extLst>
              </p:cNvPr>
              <p:cNvSpPr/>
              <p:nvPr/>
            </p:nvSpPr>
            <p:spPr>
              <a:xfrm>
                <a:off x="74676" y="5809527"/>
                <a:ext cx="2025298" cy="527773"/>
              </a:xfrm>
              <a:prstGeom prst="rect">
                <a:avLst/>
              </a:prstGeom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it-I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TSS </a:t>
                </a:r>
                <a14:m>
                  <m:oMath xmlns:m="http://schemas.openxmlformats.org/officeDocument/2006/math">
                    <m:r>
                      <a:rPr lang="it-IT" sz="2000" i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it-IT" sz="2000" i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it-I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ttangolo 18">
                <a:extLst>
                  <a:ext uri="{FF2B5EF4-FFF2-40B4-BE49-F238E27FC236}">
                    <a16:creationId xmlns:a16="http://schemas.microsoft.com/office/drawing/2014/main" id="{194AC8CB-1E8F-4A47-9077-E1CA03276B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" y="5809527"/>
                <a:ext cx="2025298" cy="527773"/>
              </a:xfrm>
              <a:prstGeom prst="rect">
                <a:avLst/>
              </a:prstGeom>
              <a:blipFill>
                <a:blip r:embed="rId5"/>
                <a:stretch>
                  <a:fillRect l="-2695" b="-5618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ella 20">
                <a:extLst>
                  <a:ext uri="{FF2B5EF4-FFF2-40B4-BE49-F238E27FC236}">
                    <a16:creationId xmlns:a16="http://schemas.microsoft.com/office/drawing/2014/main" id="{8BDD8357-C6A5-49F8-9F9C-1DF08A911BA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6075966"/>
                  </p:ext>
                </p:extLst>
              </p:nvPr>
            </p:nvGraphicFramePr>
            <p:xfrm>
              <a:off x="2374901" y="4159434"/>
              <a:ext cx="6347068" cy="2270995"/>
            </p:xfrm>
            <a:graphic>
              <a:graphicData uri="http://schemas.openxmlformats.org/drawingml/2006/table">
                <a:tbl>
                  <a:tblPr firstRow="1" firstCol="1" bandRow="1">
                    <a:tableStyleId>{69012ECD-51FC-41F1-AA8D-1B2483CD663E}</a:tableStyleId>
                  </a:tblPr>
                  <a:tblGrid>
                    <a:gridCol w="413288">
                      <a:extLst>
                        <a:ext uri="{9D8B030D-6E8A-4147-A177-3AD203B41FA5}">
                          <a16:colId xmlns:a16="http://schemas.microsoft.com/office/drawing/2014/main" val="3450487054"/>
                        </a:ext>
                      </a:extLst>
                    </a:gridCol>
                    <a:gridCol w="1219047">
                      <a:extLst>
                        <a:ext uri="{9D8B030D-6E8A-4147-A177-3AD203B41FA5}">
                          <a16:colId xmlns:a16="http://schemas.microsoft.com/office/drawing/2014/main" val="1249032036"/>
                        </a:ext>
                      </a:extLst>
                    </a:gridCol>
                    <a:gridCol w="993788">
                      <a:extLst>
                        <a:ext uri="{9D8B030D-6E8A-4147-A177-3AD203B41FA5}">
                          <a16:colId xmlns:a16="http://schemas.microsoft.com/office/drawing/2014/main" val="1954188437"/>
                        </a:ext>
                      </a:extLst>
                    </a:gridCol>
                    <a:gridCol w="901034">
                      <a:extLst>
                        <a:ext uri="{9D8B030D-6E8A-4147-A177-3AD203B41FA5}">
                          <a16:colId xmlns:a16="http://schemas.microsoft.com/office/drawing/2014/main" val="1919385596"/>
                        </a:ext>
                      </a:extLst>
                    </a:gridCol>
                    <a:gridCol w="904170">
                      <a:extLst>
                        <a:ext uri="{9D8B030D-6E8A-4147-A177-3AD203B41FA5}">
                          <a16:colId xmlns:a16="http://schemas.microsoft.com/office/drawing/2014/main" val="679530816"/>
                        </a:ext>
                      </a:extLst>
                    </a:gridCol>
                    <a:gridCol w="912894">
                      <a:extLst>
                        <a:ext uri="{9D8B030D-6E8A-4147-A177-3AD203B41FA5}">
                          <a16:colId xmlns:a16="http://schemas.microsoft.com/office/drawing/2014/main" val="876873739"/>
                        </a:ext>
                      </a:extLst>
                    </a:gridCol>
                    <a:gridCol w="1002847">
                      <a:extLst>
                        <a:ext uri="{9D8B030D-6E8A-4147-A177-3AD203B41FA5}">
                          <a16:colId xmlns:a16="http://schemas.microsoft.com/office/drawing/2014/main" val="3257667243"/>
                        </a:ext>
                      </a:extLst>
                    </a:gridCol>
                  </a:tblGrid>
                  <a:tr h="22339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sz="1300" b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300" b="1" kern="1200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Cervinara</a:t>
                          </a:r>
                          <a:r>
                            <a:rPr lang="en-GB" sz="1300" b="1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 slope (total rainfall events = 53061)</a:t>
                          </a:r>
                          <a:endParaRPr lang="it-IT" sz="1300" b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sz="1400" b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2247943"/>
                      </a:ext>
                    </a:extLst>
                  </a:tr>
                  <a:tr h="145343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Threshold law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Plane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1" dirty="0">
                              <a:effectLst/>
                            </a:rPr>
                            <a:t>True skill </a:t>
                          </a:r>
                          <a:r>
                            <a:rPr lang="it-IT" sz="1300" b="1" dirty="0" err="1">
                              <a:effectLst/>
                            </a:rPr>
                            <a:t>statistic</a:t>
                          </a:r>
                          <a:r>
                            <a:rPr lang="it-IT" sz="1300" b="1" dirty="0">
                              <a:effectLst/>
                            </a:rPr>
                            <a:t> (TSS)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1" dirty="0">
                              <a:effectLst/>
                            </a:rPr>
                            <a:t>N. of </a:t>
                          </a:r>
                          <a:r>
                            <a:rPr lang="it-IT" sz="1300" b="1" dirty="0" err="1">
                              <a:effectLst/>
                            </a:rPr>
                            <a:t>landslides</a:t>
                          </a:r>
                          <a:r>
                            <a:rPr lang="it-IT" sz="1300" b="1" dirty="0">
                              <a:effectLst/>
                            </a:rPr>
                            <a:t> (</a:t>
                          </a:r>
                          <a:r>
                            <a:rPr lang="it-IT" sz="1300" b="1" dirty="0" err="1">
                              <a:effectLst/>
                            </a:rPr>
                            <a:t>Positives</a:t>
                          </a:r>
                          <a:r>
                            <a:rPr lang="it-IT" sz="1300" b="1" dirty="0">
                              <a:effectLst/>
                            </a:rPr>
                            <a:t>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Missed Alarms (M)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False Alarms (F)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43444933"/>
                      </a:ext>
                    </a:extLst>
                  </a:tr>
                  <a:tr h="332613">
                    <a:tc>
                      <a:txBody>
                        <a:bodyPr/>
                        <a:lstStyle/>
                        <a:p>
                          <a:pPr algn="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1)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3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𝑌</m:t>
                                </m:r>
                                <m:r>
                                  <a:rPr lang="it-IT" sz="1300" b="0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it-IT" sz="1300" b="0" i="1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𝐴</m:t>
                                </m:r>
                                <m:r>
                                  <a:rPr lang="it-IT" sz="1300" b="0" kern="1200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it-IT" sz="1300" b="0" i="1" kern="12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it-IT" sz="1300" b="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𝑋</m:t>
                                    </m:r>
                                  </m:e>
                                  <m:sup>
                                    <m:r>
                                      <a:rPr lang="it-IT" sz="1300" b="0" i="1" kern="120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𝐵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it-IT" sz="1300" b="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log(D)–log(I)</a:t>
                          </a:r>
                          <a:endParaRPr lang="it-IT" sz="1300" b="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0.908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effectLst/>
                            </a:rPr>
                            <a:t>42</a:t>
                          </a:r>
                          <a:endParaRPr lang="it-IT" sz="1300" b="0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effectLst/>
                            </a:rPr>
                            <a:t>3</a:t>
                          </a:r>
                          <a:endParaRPr lang="it-IT" sz="1300" b="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1107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58872467"/>
                      </a:ext>
                    </a:extLst>
                  </a:tr>
                  <a:tr h="233702">
                    <a:tc>
                      <a:txBody>
                        <a:bodyPr/>
                        <a:lstStyle/>
                        <a:p>
                          <a:pPr marL="0" marR="0" lvl="0" indent="0" algn="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300" b="0" i="1" kern="1200" dirty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2)</a:t>
                          </a:r>
                          <a:endParaRPr lang="it-IT" sz="1300" b="0" i="1" dirty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it-IT" sz="13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it-IT" sz="1300" b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it-IT" sz="13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oMath>
                          </a14:m>
                          <a:r>
                            <a:rPr lang="it-IT" sz="1300" b="0" dirty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 X + B</a:t>
                          </a:r>
                          <a:endParaRPr lang="it-IT" sz="1300" b="0" i="1" dirty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it-IT" sz="130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30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it-IT" sz="1300" b="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𝐴𝑉𝐺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300" i="1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- H</a:t>
                          </a:r>
                          <a:endParaRPr lang="it-IT" sz="13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300" b="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0.971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42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solidFill>
                                <a:srgbClr val="FF0000"/>
                              </a:solidFill>
                              <a:effectLst/>
                            </a:rPr>
                            <a:t>1</a:t>
                          </a:r>
                          <a:endParaRPr lang="it-IT" sz="1300" b="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457200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290</a:t>
                          </a: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490500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ella 20">
                <a:extLst>
                  <a:ext uri="{FF2B5EF4-FFF2-40B4-BE49-F238E27FC236}">
                    <a16:creationId xmlns:a16="http://schemas.microsoft.com/office/drawing/2014/main" id="{8BDD8357-C6A5-49F8-9F9C-1DF08A911BA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6075966"/>
                  </p:ext>
                </p:extLst>
              </p:nvPr>
            </p:nvGraphicFramePr>
            <p:xfrm>
              <a:off x="2374901" y="4159434"/>
              <a:ext cx="6347068" cy="2270995"/>
            </p:xfrm>
            <a:graphic>
              <a:graphicData uri="http://schemas.openxmlformats.org/drawingml/2006/table">
                <a:tbl>
                  <a:tblPr firstRow="1" firstCol="1" bandRow="1">
                    <a:tableStyleId>{69012ECD-51FC-41F1-AA8D-1B2483CD663E}</a:tableStyleId>
                  </a:tblPr>
                  <a:tblGrid>
                    <a:gridCol w="413288">
                      <a:extLst>
                        <a:ext uri="{9D8B030D-6E8A-4147-A177-3AD203B41FA5}">
                          <a16:colId xmlns:a16="http://schemas.microsoft.com/office/drawing/2014/main" val="3450487054"/>
                        </a:ext>
                      </a:extLst>
                    </a:gridCol>
                    <a:gridCol w="1219047">
                      <a:extLst>
                        <a:ext uri="{9D8B030D-6E8A-4147-A177-3AD203B41FA5}">
                          <a16:colId xmlns:a16="http://schemas.microsoft.com/office/drawing/2014/main" val="1249032036"/>
                        </a:ext>
                      </a:extLst>
                    </a:gridCol>
                    <a:gridCol w="993788">
                      <a:extLst>
                        <a:ext uri="{9D8B030D-6E8A-4147-A177-3AD203B41FA5}">
                          <a16:colId xmlns:a16="http://schemas.microsoft.com/office/drawing/2014/main" val="1954188437"/>
                        </a:ext>
                      </a:extLst>
                    </a:gridCol>
                    <a:gridCol w="901034">
                      <a:extLst>
                        <a:ext uri="{9D8B030D-6E8A-4147-A177-3AD203B41FA5}">
                          <a16:colId xmlns:a16="http://schemas.microsoft.com/office/drawing/2014/main" val="1919385596"/>
                        </a:ext>
                      </a:extLst>
                    </a:gridCol>
                    <a:gridCol w="904170">
                      <a:extLst>
                        <a:ext uri="{9D8B030D-6E8A-4147-A177-3AD203B41FA5}">
                          <a16:colId xmlns:a16="http://schemas.microsoft.com/office/drawing/2014/main" val="679530816"/>
                        </a:ext>
                      </a:extLst>
                    </a:gridCol>
                    <a:gridCol w="912894">
                      <a:extLst>
                        <a:ext uri="{9D8B030D-6E8A-4147-A177-3AD203B41FA5}">
                          <a16:colId xmlns:a16="http://schemas.microsoft.com/office/drawing/2014/main" val="876873739"/>
                        </a:ext>
                      </a:extLst>
                    </a:gridCol>
                    <a:gridCol w="1002847">
                      <a:extLst>
                        <a:ext uri="{9D8B030D-6E8A-4147-A177-3AD203B41FA5}">
                          <a16:colId xmlns:a16="http://schemas.microsoft.com/office/drawing/2014/main" val="3257667243"/>
                        </a:ext>
                      </a:extLst>
                    </a:gridCol>
                  </a:tblGrid>
                  <a:tr h="22339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sz="1300" b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 gridSpan="6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300" b="1" kern="1200" dirty="0" err="1">
                              <a:solidFill>
                                <a:schemeClr val="tx1"/>
                              </a:solidFill>
                              <a:effectLst/>
                            </a:rPr>
                            <a:t>Cervinara</a:t>
                          </a:r>
                          <a:r>
                            <a:rPr lang="en-GB" sz="1300" b="1" kern="1200" dirty="0">
                              <a:solidFill>
                                <a:schemeClr val="tx1"/>
                              </a:solidFill>
                              <a:effectLst/>
                            </a:rPr>
                            <a:t> slope (total rainfall events = 53061)</a:t>
                          </a:r>
                          <a:endParaRPr lang="it-IT" sz="1300" b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sz="1400" b="1" kern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+mn-ea"/>
                            <a:cs typeface="Times New Roman" panose="020206030504050203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52247943"/>
                      </a:ext>
                    </a:extLst>
                  </a:tr>
                  <a:tr h="145343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Threshold law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Plane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1" dirty="0">
                              <a:effectLst/>
                            </a:rPr>
                            <a:t>True skill </a:t>
                          </a:r>
                          <a:r>
                            <a:rPr lang="it-IT" sz="1300" b="1" dirty="0" err="1">
                              <a:effectLst/>
                            </a:rPr>
                            <a:t>statistic</a:t>
                          </a:r>
                          <a:r>
                            <a:rPr lang="it-IT" sz="1300" b="1" dirty="0">
                              <a:effectLst/>
                            </a:rPr>
                            <a:t> (TSS)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1" dirty="0">
                              <a:effectLst/>
                            </a:rPr>
                            <a:t>N. of </a:t>
                          </a:r>
                          <a:r>
                            <a:rPr lang="it-IT" sz="1300" b="1" dirty="0" err="1">
                              <a:effectLst/>
                            </a:rPr>
                            <a:t>landslides</a:t>
                          </a:r>
                          <a:r>
                            <a:rPr lang="it-IT" sz="1300" b="1" dirty="0">
                              <a:effectLst/>
                            </a:rPr>
                            <a:t> (</a:t>
                          </a:r>
                          <a:r>
                            <a:rPr lang="it-IT" sz="1300" b="1" dirty="0" err="1">
                              <a:effectLst/>
                            </a:rPr>
                            <a:t>Positives</a:t>
                          </a:r>
                          <a:r>
                            <a:rPr lang="it-IT" sz="1300" b="1" dirty="0">
                              <a:effectLst/>
                            </a:rPr>
                            <a:t>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Missed Alarms (M)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1" dirty="0">
                              <a:effectLst/>
                            </a:rPr>
                            <a:t>False Alarms (F)</a:t>
                          </a:r>
                          <a:endParaRPr lang="it-IT" sz="1300" b="1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243444933"/>
                      </a:ext>
                    </a:extLst>
                  </a:tr>
                  <a:tr h="332613">
                    <a:tc>
                      <a:txBody>
                        <a:bodyPr/>
                        <a:lstStyle/>
                        <a:p>
                          <a:pPr algn="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1)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4500" t="-510909" r="-388000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300" b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log(D)–log(I)</a:t>
                          </a:r>
                          <a:endParaRPr lang="it-IT" sz="1300" b="0" kern="12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0.908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effectLst/>
                            </a:rPr>
                            <a:t>42</a:t>
                          </a:r>
                          <a:endParaRPr lang="it-IT" sz="1300" b="0" dirty="0">
                            <a:effectLst/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effectLst/>
                            </a:rPr>
                            <a:t>3</a:t>
                          </a:r>
                          <a:endParaRPr lang="it-IT" sz="1300" b="0" dirty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1107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58872467"/>
                      </a:ext>
                    </a:extLst>
                  </a:tr>
                  <a:tr h="261557">
                    <a:tc>
                      <a:txBody>
                        <a:bodyPr/>
                        <a:lstStyle/>
                        <a:p>
                          <a:pPr marL="0" marR="0" lvl="0" indent="0" algn="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300" b="0" i="1" kern="1200" dirty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a:t>2)</a:t>
                          </a:r>
                          <a:endParaRPr lang="it-IT" sz="1300" b="0" i="1" dirty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4500" t="-781395" r="-388000" b="-39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65031" t="-781395" r="-376074" b="-39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sz="1300" b="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0.971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42</a:t>
                          </a:r>
                        </a:p>
                      </a:txBody>
                      <a:tcPr marL="49328" marR="49328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dirty="0">
                              <a:solidFill>
                                <a:srgbClr val="FF0000"/>
                              </a:solidFill>
                              <a:effectLst/>
                            </a:rPr>
                            <a:t>1</a:t>
                          </a:r>
                          <a:endParaRPr lang="it-IT" sz="1300" b="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457200" rtl="0" eaLnBrk="1" latinLnBrk="0" hangingPunct="1">
                            <a:lnSpc>
                              <a:spcPct val="150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it-IT" sz="1300" b="0" kern="12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290</a:t>
                          </a:r>
                        </a:p>
                      </a:txBody>
                      <a:tcPr marL="51435" marR="51435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4905003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Rettangolo 13">
            <a:extLst>
              <a:ext uri="{FF2B5EF4-FFF2-40B4-BE49-F238E27FC236}">
                <a16:creationId xmlns:a16="http://schemas.microsoft.com/office/drawing/2014/main" id="{6CA275AB-9501-437F-BD12-1F37F60BB714}"/>
              </a:ext>
            </a:extLst>
          </p:cNvPr>
          <p:cNvSpPr/>
          <p:nvPr/>
        </p:nvSpPr>
        <p:spPr>
          <a:xfrm>
            <a:off x="0" y="-18885"/>
            <a:ext cx="9144000" cy="6141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9039DB2-6A29-479F-BB8B-4A991306C01C}"/>
              </a:ext>
            </a:extLst>
          </p:cNvPr>
          <p:cNvSpPr txBox="1"/>
          <p:nvPr/>
        </p:nvSpPr>
        <p:spPr>
          <a:xfrm>
            <a:off x="1642069" y="86122"/>
            <a:ext cx="61232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HYDRO-METEOROLOGICAL THRESHOLDS FOR RAINFALL-INDUCED LANDSLIDE PREDICTION WITH CLUSTERING TECHNIQUES</a:t>
            </a:r>
            <a:endParaRPr lang="en-US" altLang="it-IT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50E7C85D-7FC6-479F-BD88-171923829C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" y="42649"/>
            <a:ext cx="1616436" cy="49009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4C7E13B5-14CC-4A23-8567-FCFF5DA7E41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20775" r="70700" b="3844"/>
          <a:stretch/>
        </p:blipFill>
        <p:spPr bwMode="auto">
          <a:xfrm>
            <a:off x="7679292" y="-83588"/>
            <a:ext cx="1490341" cy="756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42C4C88-457E-43C1-933C-45218A7CEA44}"/>
              </a:ext>
            </a:extLst>
          </p:cNvPr>
          <p:cNvSpPr txBox="1"/>
          <p:nvPr/>
        </p:nvSpPr>
        <p:spPr>
          <a:xfrm>
            <a:off x="150280" y="3513538"/>
            <a:ext cx="53958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 err="1"/>
              <a:t>Rainfall</a:t>
            </a:r>
            <a:r>
              <a:rPr lang="it-IT" sz="1400" dirty="0"/>
              <a:t> events after </a:t>
            </a:r>
            <a:r>
              <a:rPr lang="it-IT" sz="1400" dirty="0" err="1"/>
              <a:t>which</a:t>
            </a:r>
            <a:r>
              <a:rPr lang="it-IT" sz="1400" dirty="0"/>
              <a:t> no </a:t>
            </a:r>
            <a:r>
              <a:rPr lang="it-IT" sz="1400" dirty="0" err="1"/>
              <a:t>landslide</a:t>
            </a:r>
            <a:r>
              <a:rPr lang="it-IT" sz="1400" dirty="0"/>
              <a:t> </a:t>
            </a:r>
            <a:r>
              <a:rPr lang="it-IT" sz="1400" dirty="0" err="1"/>
              <a:t>is</a:t>
            </a:r>
            <a:r>
              <a:rPr lang="it-IT" sz="1400" dirty="0"/>
              <a:t> </a:t>
            </a:r>
            <a:r>
              <a:rPr lang="it-IT" sz="1400" dirty="0" err="1"/>
              <a:t>triggered</a:t>
            </a:r>
            <a:r>
              <a:rPr lang="it-IT" sz="1400" dirty="0"/>
              <a:t>;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AD93344-C322-4F95-B689-1A33EF03C531}"/>
              </a:ext>
            </a:extLst>
          </p:cNvPr>
          <p:cNvSpPr txBox="1"/>
          <p:nvPr/>
        </p:nvSpPr>
        <p:spPr>
          <a:xfrm>
            <a:off x="4543864" y="3502769"/>
            <a:ext cx="50063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 err="1"/>
              <a:t>Rainfall</a:t>
            </a:r>
            <a:r>
              <a:rPr lang="it-IT" sz="1400" dirty="0"/>
              <a:t> events </a:t>
            </a:r>
            <a:r>
              <a:rPr lang="it-IT" sz="1400" dirty="0" err="1"/>
              <a:t>followed</a:t>
            </a:r>
            <a:r>
              <a:rPr lang="it-IT" sz="1400" dirty="0"/>
              <a:t> by the </a:t>
            </a:r>
            <a:r>
              <a:rPr lang="it-IT" sz="1400" dirty="0" err="1"/>
              <a:t>triggering</a:t>
            </a:r>
            <a:r>
              <a:rPr lang="it-IT" sz="1400" dirty="0"/>
              <a:t> of a </a:t>
            </a:r>
            <a:r>
              <a:rPr lang="it-IT" sz="1400" dirty="0" err="1"/>
              <a:t>landslide</a:t>
            </a:r>
            <a:r>
              <a:rPr lang="it-IT" sz="1400" dirty="0"/>
              <a:t>;</a:t>
            </a: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0DF20183-8CE9-43C9-A6FC-81F353C4EA9C}"/>
              </a:ext>
            </a:extLst>
          </p:cNvPr>
          <p:cNvSpPr/>
          <p:nvPr/>
        </p:nvSpPr>
        <p:spPr>
          <a:xfrm>
            <a:off x="105908" y="3599358"/>
            <a:ext cx="108000" cy="10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B31029A6-AD68-4EC4-9EE7-DCB21538F7B4}"/>
              </a:ext>
            </a:extLst>
          </p:cNvPr>
          <p:cNvSpPr/>
          <p:nvPr/>
        </p:nvSpPr>
        <p:spPr>
          <a:xfrm>
            <a:off x="4496931" y="3609666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7EFA04D-412D-4ED8-B855-ECD6E7F2D01C}"/>
              </a:ext>
            </a:extLst>
          </p:cNvPr>
          <p:cNvSpPr txBox="1"/>
          <p:nvPr/>
        </p:nvSpPr>
        <p:spPr>
          <a:xfrm>
            <a:off x="3347388" y="1386353"/>
            <a:ext cx="545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1)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73200945-7D25-454B-9E84-7F31F8E218EB}"/>
              </a:ext>
            </a:extLst>
          </p:cNvPr>
          <p:cNvSpPr txBox="1"/>
          <p:nvPr/>
        </p:nvSpPr>
        <p:spPr>
          <a:xfrm>
            <a:off x="7133860" y="1386352"/>
            <a:ext cx="545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2)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1BB0DAC4-3C49-46DB-B624-68D242A2CBBB}"/>
              </a:ext>
            </a:extLst>
          </p:cNvPr>
          <p:cNvSpPr txBox="1"/>
          <p:nvPr/>
        </p:nvSpPr>
        <p:spPr>
          <a:xfrm>
            <a:off x="1331578" y="1046869"/>
            <a:ext cx="2319383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Meteorological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threshold</a:t>
            </a:r>
            <a:r>
              <a:rPr lang="it-I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D-I</a:t>
            </a:r>
            <a:endParaRPr lang="it-IT" sz="1400" i="1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76E0AD3-5AFD-4DA0-B84A-B6C9E803A1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B93DB7-2C31-426E-8794-4D3EF0DC87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73692" y="1221388"/>
            <a:ext cx="3405600" cy="22250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52C47386-190C-45E2-8DF9-CB39A47E356B}"/>
                  </a:ext>
                </a:extLst>
              </p:cNvPr>
              <p:cNvSpPr txBox="1"/>
              <p:nvPr/>
            </p:nvSpPr>
            <p:spPr>
              <a:xfrm>
                <a:off x="4428910" y="1047927"/>
                <a:ext cx="3250382" cy="3110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it-IT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Hydro-meteorological</a:t>
                </a:r>
                <a:r>
                  <a:rPr lang="it-IT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threshold</a:t>
                </a:r>
                <a:r>
                  <a:rPr lang="it-IT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1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it-IT" sz="14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𝐴𝑉𝐺</m:t>
                        </m:r>
                      </m:sub>
                    </m:sSub>
                  </m:oMath>
                </a14:m>
                <a:r>
                  <a:rPr lang="en-GB" sz="1400" b="0" i="1" dirty="0">
                    <a:solidFill>
                      <a:schemeClr val="tx1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</a:rPr>
                  <a:t> - H</a:t>
                </a:r>
                <a:endParaRPr lang="en-GB" sz="1400" b="0" i="1" dirty="0">
                  <a:solidFill>
                    <a:schemeClr val="tx1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CasellaDiTesto 27">
                <a:extLst>
                  <a:ext uri="{FF2B5EF4-FFF2-40B4-BE49-F238E27FC236}">
                    <a16:creationId xmlns:a16="http://schemas.microsoft.com/office/drawing/2014/main" id="{52C47386-190C-45E2-8DF9-CB39A47E3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910" y="1047927"/>
                <a:ext cx="3250382" cy="311077"/>
              </a:xfrm>
              <a:prstGeom prst="rect">
                <a:avLst/>
              </a:prstGeom>
              <a:blipFill>
                <a:blip r:embed="rId12"/>
                <a:stretch>
                  <a:fillRect l="-374" t="-3774" b="-1509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2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42"/>
    </mc:Choice>
    <mc:Fallback xmlns="">
      <p:transition spd="slow" advTm="509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76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30000"/>
                <a:lumOff val="7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C0C4745-A7DF-481D-9FAE-7D40C558B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5" y="1720992"/>
            <a:ext cx="5325134" cy="419388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A898DC8-EF54-4E9A-B96B-CBA86F20D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108" y="1186345"/>
            <a:ext cx="3600000" cy="3098799"/>
          </a:xfrm>
          <a:prstGeom prst="rect">
            <a:avLst/>
          </a:prstGeom>
        </p:spPr>
      </p:pic>
      <p:sp>
        <p:nvSpPr>
          <p:cNvPr id="27" name="Text Box 374">
            <a:extLst>
              <a:ext uri="{FF2B5EF4-FFF2-40B4-BE49-F238E27FC236}">
                <a16:creationId xmlns:a16="http://schemas.microsoft.com/office/drawing/2014/main" id="{B02C3E21-1813-4CD3-80BF-33CD0650A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46" y="6574721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2952750">
              <a:spcBef>
                <a:spcPct val="50000"/>
              </a:spcBef>
            </a:pPr>
            <a:r>
              <a:rPr lang="it-IT" altLang="it-IT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EGU General Assembly 2021 	                                                                                Vienna Austria 19-30 April 2021                 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8529C6B-4391-49C3-A361-B5F673DE613C}"/>
              </a:ext>
            </a:extLst>
          </p:cNvPr>
          <p:cNvSpPr/>
          <p:nvPr/>
        </p:nvSpPr>
        <p:spPr>
          <a:xfrm>
            <a:off x="5471717" y="1137046"/>
            <a:ext cx="3522003" cy="46166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it-IT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 3D clustering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4E11F4E-D5FB-4EAF-84B0-C6DC33B635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6518" y="3853951"/>
            <a:ext cx="1080000" cy="241277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9821D668-920E-401B-A16A-294619697138}"/>
              </a:ext>
            </a:extLst>
          </p:cNvPr>
          <p:cNvSpPr/>
          <p:nvPr/>
        </p:nvSpPr>
        <p:spPr>
          <a:xfrm>
            <a:off x="0" y="-18885"/>
            <a:ext cx="9144000" cy="6141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D1AEE6A-2289-4192-BF16-C1CA31BA5ADB}"/>
              </a:ext>
            </a:extLst>
          </p:cNvPr>
          <p:cNvSpPr txBox="1"/>
          <p:nvPr/>
        </p:nvSpPr>
        <p:spPr>
          <a:xfrm>
            <a:off x="1642069" y="86122"/>
            <a:ext cx="61232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HYDRO-METEOROLOGICAL THRESHOLDS FOR RAINFALL-INDUCED LANDSLIDE PREDICTION WITH CLUSTERING TECHNIQUES</a:t>
            </a:r>
            <a:endParaRPr lang="en-US" altLang="it-IT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9D792FD-B8A4-4126-92C7-7F4805D099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1" y="42649"/>
            <a:ext cx="1616436" cy="49009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C540DF6-C45A-4290-9DC2-667684E1BD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20775" r="70700" b="3844"/>
          <a:stretch/>
        </p:blipFill>
        <p:spPr bwMode="auto">
          <a:xfrm>
            <a:off x="7679292" y="-83588"/>
            <a:ext cx="1490341" cy="7561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55A1A2C8-AECC-4840-88B2-EFCE1671B2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2459" y="4496087"/>
            <a:ext cx="3296462" cy="2051607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6D2F0570-AC2E-4DBC-989C-1D4EAEE48D3F}"/>
              </a:ext>
            </a:extLst>
          </p:cNvPr>
          <p:cNvSpPr/>
          <p:nvPr/>
        </p:nvSpPr>
        <p:spPr>
          <a:xfrm>
            <a:off x="5921472" y="4157533"/>
            <a:ext cx="28640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LANDSLIDE FREQUENCY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4FB00E2-7C25-4F94-B638-7E4D08CB2815}"/>
              </a:ext>
            </a:extLst>
          </p:cNvPr>
          <p:cNvSpPr/>
          <p:nvPr/>
        </p:nvSpPr>
        <p:spPr>
          <a:xfrm>
            <a:off x="150280" y="656859"/>
            <a:ext cx="55418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Landslide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prediction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clustering techniques</a:t>
            </a:r>
            <a:endParaRPr lang="it-IT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2670954-1641-48E2-B557-08005CCC5089}"/>
              </a:ext>
            </a:extLst>
          </p:cNvPr>
          <p:cNvSpPr/>
          <p:nvPr/>
        </p:nvSpPr>
        <p:spPr>
          <a:xfrm>
            <a:off x="75874" y="1642139"/>
            <a:ext cx="5395843" cy="493258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B0EA05C7-E6AF-47C7-994C-6E8F64042BFC}"/>
              </a:ext>
            </a:extLst>
          </p:cNvPr>
          <p:cNvSpPr/>
          <p:nvPr/>
        </p:nvSpPr>
        <p:spPr>
          <a:xfrm>
            <a:off x="150280" y="1741967"/>
            <a:ext cx="108000" cy="1080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28A24ECA-9C38-42A2-9AE9-7BD9509AFB1F}"/>
              </a:ext>
            </a:extLst>
          </p:cNvPr>
          <p:cNvSpPr/>
          <p:nvPr/>
        </p:nvSpPr>
        <p:spPr>
          <a:xfrm>
            <a:off x="122192" y="1943690"/>
            <a:ext cx="108000" cy="108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FB0050E1-3C4A-4557-8E7A-044B0490E657}"/>
              </a:ext>
            </a:extLst>
          </p:cNvPr>
          <p:cNvSpPr/>
          <p:nvPr/>
        </p:nvSpPr>
        <p:spPr>
          <a:xfrm>
            <a:off x="265749" y="1943612"/>
            <a:ext cx="108000" cy="108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/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7C4DF6C4-6E51-42D9-9424-503344C239F3}"/>
              </a:ext>
            </a:extLst>
          </p:cNvPr>
          <p:cNvSpPr txBox="1"/>
          <p:nvPr/>
        </p:nvSpPr>
        <p:spPr>
          <a:xfrm>
            <a:off x="188238" y="1663907"/>
            <a:ext cx="30256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landslides events (</a:t>
            </a:r>
            <a:r>
              <a:rPr lang="it-IT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Negatives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53019)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5415C90D-4C59-4DB6-BAA9-ACC3D20FDD3F}"/>
              </a:ext>
            </a:extLst>
          </p:cNvPr>
          <p:cNvSpPr txBox="1"/>
          <p:nvPr/>
        </p:nvSpPr>
        <p:spPr>
          <a:xfrm>
            <a:off x="326778" y="1873509"/>
            <a:ext cx="26297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 err="1"/>
              <a:t>Landslides</a:t>
            </a:r>
            <a:r>
              <a:rPr lang="it-IT" sz="1100" dirty="0"/>
              <a:t> events (</a:t>
            </a:r>
            <a:r>
              <a:rPr lang="it-IT" sz="1100" dirty="0" err="1"/>
              <a:t>Positives</a:t>
            </a:r>
            <a:r>
              <a:rPr lang="it-IT" sz="1100" dirty="0"/>
              <a:t> = 42)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6A57290-74CC-48AE-8BE4-DBA52F90C3A7}"/>
              </a:ext>
            </a:extLst>
          </p:cNvPr>
          <p:cNvSpPr/>
          <p:nvPr/>
        </p:nvSpPr>
        <p:spPr>
          <a:xfrm>
            <a:off x="5607103" y="4122255"/>
            <a:ext cx="3329415" cy="242543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B09001A-7B7A-45EB-B39F-1D72399A6D73}"/>
              </a:ext>
            </a:extLst>
          </p:cNvPr>
          <p:cNvSpPr txBox="1"/>
          <p:nvPr/>
        </p:nvSpPr>
        <p:spPr>
          <a:xfrm>
            <a:off x="-31404" y="1322843"/>
            <a:ext cx="4252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Cervinara</a:t>
            </a:r>
            <a:r>
              <a:rPr lang="en-GB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slope (rainfall events = 53061)</a:t>
            </a:r>
            <a:endParaRPr lang="it-IT" b="1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4299B22F-242A-4B72-95EA-1EE5C44D0D5D}"/>
                  </a:ext>
                </a:extLst>
              </p:cNvPr>
              <p:cNvSpPr txBox="1"/>
              <p:nvPr/>
            </p:nvSpPr>
            <p:spPr>
              <a:xfrm>
                <a:off x="-157972" y="5966399"/>
                <a:ext cx="4811881" cy="5078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sz="1800" b="0" i="0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</m:t>
                      </m:r>
                      <m:r>
                        <a:rPr lang="it-IT" sz="1800" b="0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it-IT" sz="1800" b="0" i="0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1.62</m:t>
                      </m:r>
                      <m:r>
                        <a:rPr lang="it-IT" sz="1800" b="0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p>
                        <m:sSupPr>
                          <m:ctrlPr>
                            <a:rPr lang="it-IT" sz="18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it-IT" sz="18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𝑡𝑒𝑡𝑎</m:t>
                          </m:r>
                          <m:r>
                            <a:rPr lang="it-IT" sz="18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_</m:t>
                          </m:r>
                          <m:r>
                            <a:rPr lang="it-IT" sz="18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𝐴𝑣𝑔</m:t>
                          </m:r>
                        </m:e>
                        <m:sup>
                          <m:r>
                            <a:rPr lang="it-IT" sz="18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−2.89</m:t>
                          </m:r>
                        </m:sup>
                      </m:sSup>
                      <m:sSup>
                        <m:sSup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𝑙𝑒𝑎𝑘𝑎𝑔𝑒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0.010</m:t>
                          </m:r>
                        </m:sup>
                      </m:sSup>
                    </m:oMath>
                  </m:oMathPara>
                </a14:m>
                <a:endParaRPr lang="it-IT" sz="1800" b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4299B22F-242A-4B72-95EA-1EE5C44D0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7972" y="5966399"/>
                <a:ext cx="4811881" cy="5078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F01E5A3-85DF-469E-9545-C7FC1E0D5A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18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25"/>
    </mc:Choice>
    <mc:Fallback>
      <p:transition spd="slow" advTm="29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9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74">
            <a:extLst>
              <a:ext uri="{FF2B5EF4-FFF2-40B4-BE49-F238E27FC236}">
                <a16:creationId xmlns:a16="http://schemas.microsoft.com/office/drawing/2014/main" id="{2558E5E2-DD46-4D90-A9AF-2C4DCC8EC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6537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2952750">
              <a:spcBef>
                <a:spcPct val="50000"/>
              </a:spcBef>
            </a:pPr>
            <a:r>
              <a:rPr lang="it-IT" altLang="it-IT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EGU General Assembly 2021 	                                                                                Vienna Austria 19-30 April 2021                 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13EE6E8-8E07-407F-A92C-B273BD94D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82" y="2147198"/>
            <a:ext cx="84752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hydro-meteorological thresholds for rainfall-induced landslide prediction with clustering techniques</a:t>
            </a:r>
            <a:endParaRPr lang="en-US" altLang="it-IT" sz="1050" b="1" dirty="0">
              <a:latin typeface="Tahoma" pitchFamily="34" charset="0"/>
            </a:endParaRPr>
          </a:p>
          <a:p>
            <a:endParaRPr lang="it-IT" sz="1200" b="1" i="0" dirty="0">
              <a:effectLst/>
              <a:latin typeface="Open Sans"/>
            </a:endParaRPr>
          </a:p>
          <a:p>
            <a:pPr algn="just"/>
            <a:r>
              <a:rPr lang="it-IT" sz="1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Pasquale Marino</a:t>
            </a:r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Carlo </a:t>
            </a:r>
            <a:r>
              <a:rPr lang="it-IT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Giudicianni</a:t>
            </a:r>
            <a:r>
              <a:rPr 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Giovanni Francesco Santonastaso, and Roberto Greco </a:t>
            </a:r>
          </a:p>
          <a:p>
            <a:pPr algn="just"/>
            <a:r>
              <a:rPr lang="it-IT" alt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Università della Campania ‘Luigi Vanvitelli’ – Dipartimento di Ingegneria - Aversa (CE), </a:t>
            </a:r>
            <a:r>
              <a:rPr lang="it-IT" altLang="it-IT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Italy</a:t>
            </a:r>
            <a:r>
              <a:rPr lang="it-IT" altLang="it-IT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C68E087-0864-41BB-8557-0B8E48D73FC9}"/>
              </a:ext>
            </a:extLst>
          </p:cNvPr>
          <p:cNvSpPr/>
          <p:nvPr/>
        </p:nvSpPr>
        <p:spPr>
          <a:xfrm>
            <a:off x="-285751" y="4055494"/>
            <a:ext cx="9265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ATTENTION!!! </a:t>
            </a:r>
          </a:p>
          <a:p>
            <a:pPr algn="ctr"/>
            <a:r>
              <a:rPr lang="en-US" sz="3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ANY QUESTION ASK IN CHAT</a:t>
            </a:r>
            <a:endParaRPr lang="it-IT" sz="3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2DBDC1D-68BD-4B27-8AAC-6C20798365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20775" r="70700" b="3844"/>
          <a:stretch/>
        </p:blipFill>
        <p:spPr bwMode="auto">
          <a:xfrm>
            <a:off x="4414018" y="-131474"/>
            <a:ext cx="2843009" cy="1442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39" descr="egu2011">
            <a:extLst>
              <a:ext uri="{FF2B5EF4-FFF2-40B4-BE49-F238E27FC236}">
                <a16:creationId xmlns:a16="http://schemas.microsoft.com/office/drawing/2014/main" id="{FAF3B749-8BE0-4471-8BCD-1348DDF78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74188" t="5815" b="15990"/>
          <a:stretch>
            <a:fillRect/>
          </a:stretch>
        </p:blipFill>
        <p:spPr bwMode="auto">
          <a:xfrm>
            <a:off x="2565779" y="84853"/>
            <a:ext cx="1848239" cy="103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7AC2993-2DE0-4DE8-85BB-CB03644766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7" y="84853"/>
            <a:ext cx="2395964" cy="726436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F1AC29A-FBB5-4788-9B3D-6A2DAD9FBD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16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14"/>
    </mc:Choice>
    <mc:Fallback>
      <p:transition spd="slow" advTm="19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13997</TotalTime>
  <Words>422</Words>
  <Application>Microsoft Office PowerPoint</Application>
  <PresentationFormat>Presentazione su schermo (4:3)</PresentationFormat>
  <Paragraphs>58</Paragraphs>
  <Slides>4</Slides>
  <Notes>0</Notes>
  <HiddenSlides>0</HiddenSlides>
  <MMClips>4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2" baseType="lpstr">
      <vt:lpstr>Arial</vt:lpstr>
      <vt:lpstr>Cambria Math</vt:lpstr>
      <vt:lpstr>Open Sans</vt:lpstr>
      <vt:lpstr>Tahoma</vt:lpstr>
      <vt:lpstr>Times New Roman</vt:lpstr>
      <vt:lpstr>Trebuchet MS</vt:lpstr>
      <vt:lpstr>Wingdings 3</vt:lpstr>
      <vt:lpstr>Sfaccettatura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Elenù</dc:creator>
  <cp:lastModifiedBy>pasquale marino</cp:lastModifiedBy>
  <cp:revision>1158</cp:revision>
  <dcterms:created xsi:type="dcterms:W3CDTF">2015-02-05T14:07:34Z</dcterms:created>
  <dcterms:modified xsi:type="dcterms:W3CDTF">2021-04-26T17:55:40Z</dcterms:modified>
</cp:coreProperties>
</file>