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830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63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E149-7AFF-4DA3-B5EC-3CE04F38A7C8}" type="datetimeFigureOut">
              <a:rPr lang="en-AU" smtClean="0"/>
              <a:t>23/04/2021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CE3F1-074D-4C22-ADE7-3B1BE97192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524908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E149-7AFF-4DA3-B5EC-3CE04F38A7C8}" type="datetimeFigureOut">
              <a:rPr lang="en-AU" smtClean="0"/>
              <a:t>23/04/2021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CE3F1-074D-4C22-ADE7-3B1BE97192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099618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E149-7AFF-4DA3-B5EC-3CE04F38A7C8}" type="datetimeFigureOut">
              <a:rPr lang="en-AU" smtClean="0"/>
              <a:t>23/04/2021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CE3F1-074D-4C22-ADE7-3B1BE97192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954004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E149-7AFF-4DA3-B5EC-3CE04F38A7C8}" type="datetimeFigureOut">
              <a:rPr lang="en-AU" smtClean="0"/>
              <a:t>23/04/2021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CE3F1-074D-4C22-ADE7-3B1BE97192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77599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E149-7AFF-4DA3-B5EC-3CE04F38A7C8}" type="datetimeFigureOut">
              <a:rPr lang="en-AU" smtClean="0"/>
              <a:t>23/04/2021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CE3F1-074D-4C22-ADE7-3B1BE97192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695315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E149-7AFF-4DA3-B5EC-3CE04F38A7C8}" type="datetimeFigureOut">
              <a:rPr lang="en-AU" smtClean="0"/>
              <a:t>23/04/2021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CE3F1-074D-4C22-ADE7-3B1BE97192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891267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E149-7AFF-4DA3-B5EC-3CE04F38A7C8}" type="datetimeFigureOut">
              <a:rPr lang="en-AU" smtClean="0"/>
              <a:t>23/04/2021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CE3F1-074D-4C22-ADE7-3B1BE97192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852328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E149-7AFF-4DA3-B5EC-3CE04F38A7C8}" type="datetimeFigureOut">
              <a:rPr lang="en-AU" smtClean="0"/>
              <a:t>23/04/2021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CE3F1-074D-4C22-ADE7-3B1BE97192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412109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E149-7AFF-4DA3-B5EC-3CE04F38A7C8}" type="datetimeFigureOut">
              <a:rPr lang="en-AU" smtClean="0"/>
              <a:t>23/04/2021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CE3F1-074D-4C22-ADE7-3B1BE97192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761191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E149-7AFF-4DA3-B5EC-3CE04F38A7C8}" type="datetimeFigureOut">
              <a:rPr lang="en-AU" smtClean="0"/>
              <a:t>23/04/2021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CE3F1-074D-4C22-ADE7-3B1BE97192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48617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E149-7AFF-4DA3-B5EC-3CE04F38A7C8}" type="datetimeFigureOut">
              <a:rPr lang="en-AU" smtClean="0"/>
              <a:t>23/04/2021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CE3F1-074D-4C22-ADE7-3B1BE97192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115894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4AE149-7AFF-4DA3-B5EC-3CE04F38A7C8}" type="datetimeFigureOut">
              <a:rPr lang="en-AU" smtClean="0"/>
              <a:t>23/04/2021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8CE3F1-074D-4C22-ADE7-3B1BE97192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12269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6777006" y="2095361"/>
            <a:ext cx="7912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/>
              <a:t>All Data</a:t>
            </a:r>
            <a:endParaRPr lang="en-AU" sz="12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7955009" y="2102473"/>
            <a:ext cx="11354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/>
              <a:t>Morph/IR</a:t>
            </a:r>
            <a:endParaRPr lang="en-AU" sz="12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10334132" y="2083066"/>
            <a:ext cx="61493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/>
              <a:t>PMW</a:t>
            </a:r>
            <a:endParaRPr lang="en-AU" sz="12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16472" y="5634712"/>
            <a:ext cx="8107248" cy="1215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b="1" i="1" u="sng" dirty="0">
                <a:solidFill>
                  <a:srgbClr val="C00000"/>
                </a:solidFill>
              </a:rPr>
              <a:t>Take Home Messages:</a:t>
            </a:r>
          </a:p>
          <a:p>
            <a:pPr algn="just"/>
            <a:endParaRPr lang="en-US" sz="700" b="1" i="1" u="sng" dirty="0">
              <a:solidFill>
                <a:srgbClr val="C00000"/>
              </a:solidFill>
            </a:endParaRPr>
          </a:p>
          <a:p>
            <a:pPr marL="342900" indent="-342900" algn="just">
              <a:buAutoNum type="arabicParenR"/>
            </a:pPr>
            <a:r>
              <a:rPr lang="en-US" sz="1200" dirty="0"/>
              <a:t>PMW Sensors tend to represent the storms with smaller areas and higher average intensity compared to morphed/IR data</a:t>
            </a:r>
          </a:p>
          <a:p>
            <a:pPr marL="342900" indent="-342900" algn="just">
              <a:buAutoNum type="arabicParenR"/>
            </a:pPr>
            <a:r>
              <a:rPr lang="en-US" sz="1200" dirty="0"/>
              <a:t>The quality of morph/IR data deteriorates with the longer absence of the PMW observations</a:t>
            </a:r>
          </a:p>
          <a:p>
            <a:pPr marL="342900" indent="-342900" algn="just">
              <a:buAutoNum type="arabicParenR"/>
            </a:pPr>
            <a:r>
              <a:rPr lang="en-US" sz="1200" dirty="0"/>
              <a:t>The hierarchy of selecting PMW sensors should be adjusted based on the storm properties  when there are two or more overpasses over a grid box at a time step</a:t>
            </a:r>
            <a:endParaRPr lang="en-AU" sz="1200" b="1" dirty="0"/>
          </a:p>
        </p:txBody>
      </p:sp>
      <p:sp>
        <p:nvSpPr>
          <p:cNvPr id="24" name="Rectangle 23"/>
          <p:cNvSpPr/>
          <p:nvPr/>
        </p:nvSpPr>
        <p:spPr>
          <a:xfrm>
            <a:off x="76182" y="54658"/>
            <a:ext cx="1219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/>
              <a:t>The effect of different contributing sensors in IMERG-Final precipitation estimates</a:t>
            </a:r>
          </a:p>
          <a:p>
            <a:pPr algn="ctr"/>
            <a:r>
              <a:rPr lang="en-US" sz="1400" b="1" dirty="0"/>
              <a:t>Hooman Ayat</a:t>
            </a:r>
            <a:r>
              <a:rPr lang="en-US" sz="1400" b="1" baseline="30000" dirty="0"/>
              <a:t>1</a:t>
            </a:r>
            <a:r>
              <a:rPr lang="en-US" sz="1400" b="1" dirty="0"/>
              <a:t>, Jason Evans</a:t>
            </a:r>
            <a:r>
              <a:rPr lang="en-US" sz="1400" b="1" baseline="30000" dirty="0"/>
              <a:t>1</a:t>
            </a:r>
            <a:r>
              <a:rPr lang="en-US" sz="1400" b="1" dirty="0"/>
              <a:t>, Ali Behrangi</a:t>
            </a:r>
            <a:r>
              <a:rPr lang="en-US" sz="1400" b="1" baseline="30000" dirty="0"/>
              <a:t>2</a:t>
            </a:r>
          </a:p>
          <a:p>
            <a:pPr algn="ctr"/>
            <a:r>
              <a:rPr lang="en-US" sz="1100" b="1" dirty="0"/>
              <a:t>(1) Climate Change Research Centre and ARC Centre of Excellence for Climate Extremes, University of New South Wales, </a:t>
            </a:r>
          </a:p>
          <a:p>
            <a:pPr algn="ctr"/>
            <a:r>
              <a:rPr lang="en-US" sz="1100" b="1" dirty="0"/>
              <a:t>(2) University of Arizona, Department of Hydrology and Atmospheric Sciences</a:t>
            </a:r>
            <a:endParaRPr lang="en-AU" sz="1100" b="1" dirty="0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042" y="2143693"/>
            <a:ext cx="5383577" cy="1602658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113122" y="897452"/>
            <a:ext cx="6959941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500" b="1" i="1" u="sng" dirty="0">
                <a:solidFill>
                  <a:srgbClr val="C00000"/>
                </a:solidFill>
              </a:rPr>
              <a:t>Motivation:</a:t>
            </a:r>
          </a:p>
          <a:p>
            <a:pPr algn="just"/>
            <a:r>
              <a:rPr lang="en-US" sz="1200" dirty="0"/>
              <a:t>Satellites observe the storms in the globe with a better coverage. However, it is not still wide enough to cover the whole earth at the same time. So, it is unavoidable to merge multiple sources of data to have a global dataset with high spatio-temporal resolution.</a:t>
            </a:r>
            <a:endParaRPr lang="en-US" sz="1200" b="1" dirty="0"/>
          </a:p>
          <a:p>
            <a:pPr algn="just"/>
            <a:r>
              <a:rPr lang="en-US" sz="1200" b="1" i="1" dirty="0"/>
              <a:t>The question is how the uncertainty of contributing different sources data impact the final merged products?</a:t>
            </a:r>
            <a:endParaRPr lang="en-US" sz="700" b="1" i="1" u="sng" dirty="0">
              <a:solidFill>
                <a:srgbClr val="C00000"/>
              </a:solidFill>
            </a:endParaRP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0556" y="2326827"/>
            <a:ext cx="6372225" cy="3095080"/>
          </a:xfrm>
          <a:prstGeom prst="rect">
            <a:avLst/>
          </a:prstGeom>
        </p:spPr>
      </p:pic>
      <p:cxnSp>
        <p:nvCxnSpPr>
          <p:cNvPr id="37" name="Straight Connector 36"/>
          <p:cNvCxnSpPr/>
          <p:nvPr/>
        </p:nvCxnSpPr>
        <p:spPr>
          <a:xfrm>
            <a:off x="7652873" y="2361533"/>
            <a:ext cx="0" cy="80724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9253073" y="2361533"/>
            <a:ext cx="0" cy="80724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7652873" y="3403832"/>
            <a:ext cx="0" cy="80724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9253073" y="3403832"/>
            <a:ext cx="0" cy="80724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7652873" y="4442057"/>
            <a:ext cx="0" cy="80724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9253073" y="4442057"/>
            <a:ext cx="0" cy="80724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7073063" y="996469"/>
            <a:ext cx="486520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200" i="1" u="sng" dirty="0">
                <a:solidFill>
                  <a:srgbClr val="C00000"/>
                </a:solidFill>
              </a:rPr>
              <a:t>Study Domain</a:t>
            </a:r>
            <a:r>
              <a:rPr lang="en-US" sz="1200" dirty="0">
                <a:solidFill>
                  <a:srgbClr val="C00000"/>
                </a:solidFill>
              </a:rPr>
              <a:t>: </a:t>
            </a:r>
            <a:r>
              <a:rPr lang="en-US" sz="1200" dirty="0"/>
              <a:t>Eastern United States.</a:t>
            </a:r>
          </a:p>
          <a:p>
            <a:pPr algn="just"/>
            <a:r>
              <a:rPr lang="en-US" sz="1200" i="1" u="sng" dirty="0">
                <a:solidFill>
                  <a:srgbClr val="C00000"/>
                </a:solidFill>
              </a:rPr>
              <a:t>Study Period</a:t>
            </a:r>
            <a:r>
              <a:rPr lang="en-US" sz="1200" dirty="0">
                <a:solidFill>
                  <a:srgbClr val="C00000"/>
                </a:solidFill>
              </a:rPr>
              <a:t>: </a:t>
            </a:r>
            <a:r>
              <a:rPr lang="en-US" sz="1200" dirty="0"/>
              <a:t>2016-2018 focused on 7 land-falling Hurricanes: </a:t>
            </a:r>
          </a:p>
          <a:p>
            <a:pPr algn="just"/>
            <a:r>
              <a:rPr lang="en-US" sz="1200" i="1" dirty="0"/>
              <a:t>Florence, Irma, Nate, </a:t>
            </a:r>
            <a:r>
              <a:rPr lang="en-US" sz="1200" i="1" dirty="0" err="1"/>
              <a:t>Hermine</a:t>
            </a:r>
            <a:r>
              <a:rPr lang="en-US" sz="1200" i="1" dirty="0"/>
              <a:t>, Harvey, Mathew, </a:t>
            </a:r>
            <a:r>
              <a:rPr lang="en-US" sz="1200" i="1" dirty="0" err="1"/>
              <a:t>Micheal</a:t>
            </a:r>
            <a:endParaRPr lang="en-US" sz="1200" i="1" dirty="0"/>
          </a:p>
          <a:p>
            <a:pPr algn="just"/>
            <a:r>
              <a:rPr lang="en-US" sz="1200" i="1" u="sng" dirty="0">
                <a:solidFill>
                  <a:srgbClr val="C00000"/>
                </a:solidFill>
              </a:rPr>
              <a:t>Satellite Data:</a:t>
            </a:r>
            <a:r>
              <a:rPr lang="en-US" sz="1200" dirty="0"/>
              <a:t> Integrated Multi-</a:t>
            </a:r>
            <a:r>
              <a:rPr lang="en-US" sz="1200" dirty="0" err="1"/>
              <a:t>satellitE</a:t>
            </a:r>
            <a:r>
              <a:rPr lang="en-US" sz="1200" dirty="0"/>
              <a:t> Retrievals for GPM (IMERG)</a:t>
            </a:r>
          </a:p>
          <a:p>
            <a:pPr algn="just"/>
            <a:r>
              <a:rPr lang="en-US" sz="1200" i="1" u="sng" dirty="0">
                <a:solidFill>
                  <a:srgbClr val="C00000"/>
                </a:solidFill>
              </a:rPr>
              <a:t>Reference Data:</a:t>
            </a:r>
            <a:r>
              <a:rPr lang="en-US" sz="1200" dirty="0"/>
              <a:t> Multi-Radar/Multi-Sensor System (MRMS)</a:t>
            </a:r>
            <a:endParaRPr lang="en-AU" sz="1200" i="1" u="sng" dirty="0">
              <a:solidFill>
                <a:srgbClr val="C00000"/>
              </a:solidFill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3862B046-D796-4654-95D5-B5D67165F2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182" y="3779133"/>
            <a:ext cx="2023079" cy="1780024"/>
          </a:xfrm>
          <a:prstGeom prst="rect">
            <a:avLst/>
          </a:prstGeom>
        </p:spPr>
      </p:pic>
      <p:pic>
        <p:nvPicPr>
          <p:cNvPr id="25" name="Picture 2" descr="Centre of Excellence Co-Funding 2017 | Chief Scientist">
            <a:extLst>
              <a:ext uri="{FF2B5EF4-FFF2-40B4-BE49-F238E27FC236}">
                <a16:creationId xmlns:a16="http://schemas.microsoft.com/office/drawing/2014/main" id="{8AACB1D5-0F8F-4F4E-B422-73EE2923D4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82" y="402088"/>
            <a:ext cx="2478024" cy="480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6" descr="University of New South Wales (UNSW) - Sydney Build Expo 2021 - Australia's  Leading Construction, Architecture &amp; Infrastructure Exhibition">
            <a:extLst>
              <a:ext uri="{FF2B5EF4-FFF2-40B4-BE49-F238E27FC236}">
                <a16:creationId xmlns:a16="http://schemas.microsoft.com/office/drawing/2014/main" id="{C8CA4EF2-A682-4BCF-9C93-E6F880CFCE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7976" y="189397"/>
            <a:ext cx="937553" cy="937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Logo | University of Arizona Brand Resources">
            <a:extLst>
              <a:ext uri="{FF2B5EF4-FFF2-40B4-BE49-F238E27FC236}">
                <a16:creationId xmlns:a16="http://schemas.microsoft.com/office/drawing/2014/main" id="{B0F174F8-FC77-4694-A22A-4BD0FE8646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4306" y="313394"/>
            <a:ext cx="833670" cy="781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CFE4FAC4-09B4-460C-9EFC-DC2CC228DA1A}"/>
              </a:ext>
            </a:extLst>
          </p:cNvPr>
          <p:cNvSpPr txBox="1"/>
          <p:nvPr/>
        </p:nvSpPr>
        <p:spPr>
          <a:xfrm>
            <a:off x="8123720" y="5725226"/>
            <a:ext cx="3909353" cy="11233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200" b="1" i="1" u="sng" dirty="0">
                <a:solidFill>
                  <a:srgbClr val="C00000"/>
                </a:solidFill>
              </a:rPr>
              <a:t>Published paper:</a:t>
            </a:r>
          </a:p>
          <a:p>
            <a:pPr algn="just"/>
            <a:r>
              <a:rPr lang="en-US" sz="1200" dirty="0"/>
              <a:t>Ayat, H., J. P. Evans, and A. </a:t>
            </a:r>
            <a:r>
              <a:rPr lang="en-US" sz="1200" dirty="0" err="1"/>
              <a:t>Behrangi</a:t>
            </a:r>
            <a:r>
              <a:rPr lang="en-US" sz="1200" dirty="0"/>
              <a:t>, 2021: “</a:t>
            </a:r>
            <a:r>
              <a:rPr lang="en-US" sz="1200" i="1" dirty="0"/>
              <a:t>How do different sensors impact IMERG precipitation estimates during hurricane days?”</a:t>
            </a:r>
            <a:r>
              <a:rPr lang="en-US" sz="1200" dirty="0"/>
              <a:t> Remote Sens. Environ., 259, 112417, </a:t>
            </a:r>
            <a:r>
              <a:rPr lang="en-US" sz="1200" u="sng" dirty="0">
                <a:solidFill>
                  <a:srgbClr val="0070C0"/>
                </a:solidFill>
              </a:rPr>
              <a:t>https://doi.org/10.1016/j.rse.2021.112417.</a:t>
            </a:r>
          </a:p>
          <a:p>
            <a:pPr algn="just"/>
            <a:endParaRPr lang="en-US" sz="700" b="1" i="1" u="sng" dirty="0">
              <a:solidFill>
                <a:srgbClr val="C0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1FE737A-3D03-4FEF-8319-A39BFE22B1F8}"/>
              </a:ext>
            </a:extLst>
          </p:cNvPr>
          <p:cNvSpPr txBox="1"/>
          <p:nvPr/>
        </p:nvSpPr>
        <p:spPr>
          <a:xfrm rot="16200000">
            <a:off x="1536194" y="4465914"/>
            <a:ext cx="12897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     Data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5772A1-0CC8-41A1-A8EE-147BE75733C3}"/>
              </a:ext>
            </a:extLst>
          </p:cNvPr>
          <p:cNvSpPr txBox="1"/>
          <p:nvPr/>
        </p:nvSpPr>
        <p:spPr>
          <a:xfrm>
            <a:off x="805395" y="2005158"/>
            <a:ext cx="1045183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dirty="0"/>
              <a:t>IMERG-Final</a:t>
            </a:r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469C90A-F7D1-47AA-B7DC-45B03C78C2C2}"/>
              </a:ext>
            </a:extLst>
          </p:cNvPr>
          <p:cNvSpPr txBox="1"/>
          <p:nvPr/>
        </p:nvSpPr>
        <p:spPr>
          <a:xfrm rot="16200000">
            <a:off x="5521594" y="2548898"/>
            <a:ext cx="807244" cy="4308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100" dirty="0"/>
              <a:t>Area Bias </a:t>
            </a:r>
          </a:p>
          <a:p>
            <a:pPr algn="ctr"/>
            <a:r>
              <a:rPr lang="en-US" sz="1100" dirty="0"/>
              <a:t>(100 km</a:t>
            </a:r>
            <a:r>
              <a:rPr lang="en-US" sz="1100" baseline="30000" dirty="0"/>
              <a:t>2</a:t>
            </a:r>
            <a:r>
              <a:rPr lang="en-US" sz="1100" dirty="0"/>
              <a:t>)</a:t>
            </a:r>
            <a:endParaRPr lang="en-US" sz="1600" baseline="30000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1B8C4F1-DA39-4F56-97C0-2B69E4269CBF}"/>
              </a:ext>
            </a:extLst>
          </p:cNvPr>
          <p:cNvSpPr txBox="1"/>
          <p:nvPr/>
        </p:nvSpPr>
        <p:spPr>
          <a:xfrm rot="16200000">
            <a:off x="5398253" y="3700559"/>
            <a:ext cx="1034457" cy="4308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100" dirty="0"/>
              <a:t>Intensity Bias </a:t>
            </a:r>
          </a:p>
          <a:p>
            <a:pPr algn="ctr"/>
            <a:r>
              <a:rPr lang="en-US" sz="1100" dirty="0"/>
              <a:t>(mm/</a:t>
            </a:r>
            <a:r>
              <a:rPr lang="en-US" sz="1100" dirty="0" err="1"/>
              <a:t>hr</a:t>
            </a:r>
            <a:r>
              <a:rPr lang="en-US" sz="1100" dirty="0"/>
              <a:t>)</a:t>
            </a:r>
            <a:endParaRPr lang="en-US" sz="1600" baseline="30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5BAD910-04B1-4A49-A44E-FE967BFA6F5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24068" y="3770128"/>
            <a:ext cx="3418067" cy="1802777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0D7E4730-6910-4BB2-833E-C9A777A6909A}"/>
              </a:ext>
            </a:extLst>
          </p:cNvPr>
          <p:cNvSpPr txBox="1"/>
          <p:nvPr/>
        </p:nvSpPr>
        <p:spPr>
          <a:xfrm rot="16200000">
            <a:off x="5569394" y="4714874"/>
            <a:ext cx="861452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100" dirty="0"/>
              <a:t>Correlation</a:t>
            </a:r>
            <a:endParaRPr lang="en-US" sz="1600" baseline="30000" dirty="0"/>
          </a:p>
        </p:txBody>
      </p:sp>
    </p:spTree>
    <p:extLst>
      <p:ext uri="{BB962C8B-B14F-4D97-AF65-F5344CB8AC3E}">
        <p14:creationId xmlns:p14="http://schemas.microsoft.com/office/powerpoint/2010/main" val="14671360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2097</TotalTime>
  <Words>322</Words>
  <Application>Microsoft Office PowerPoint</Application>
  <PresentationFormat>Widescreen</PresentationFormat>
  <Paragraphs>29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Hooman Ayat</dc:creator>
  <cp:lastModifiedBy>Hooman Ayat</cp:lastModifiedBy>
  <cp:revision>34</cp:revision>
  <dcterms:created xsi:type="dcterms:W3CDTF">2020-11-10T08:14:01Z</dcterms:created>
  <dcterms:modified xsi:type="dcterms:W3CDTF">2021-04-23T02:36:20Z</dcterms:modified>
</cp:coreProperties>
</file>