
<file path=[Content_Types].xml><?xml version="1.0" encoding="utf-8"?>
<Types xmlns="http://schemas.openxmlformats.org/package/2006/content-types">
  <Default Extension="gif" ContentType="image/gif"/>
  <Default Extension="jpeg" ContentType="image/jpeg"/>
  <Default Extension="mp4" ContentType="video/mp4"/>
  <Default Extension="png" ContentType="image/pn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243"/>
    <p:restoredTop sz="96327"/>
  </p:normalViewPr>
  <p:slideViewPr>
    <p:cSldViewPr snapToGrid="0" snapToObjects="1">
      <p:cViewPr varScale="1">
        <p:scale>
          <a:sx n="104" d="100"/>
          <a:sy n="104" d="100"/>
        </p:scale>
        <p:origin x="232" y="7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DE5A3E-72F5-464C-B296-7874B39C5D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C771134-9AB6-964D-90E2-6F2673E72026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831BD83-B4BD-7849-94E3-73A6274A71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413B-DE14-704D-B281-94587C0993AA}" type="datetimeFigureOut">
              <a:rPr lang="en-US" smtClean="0"/>
              <a:t>4/29/21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9853CA3-CDFC-C149-94E8-B36C5910C9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709DA21-3087-E146-B79E-DA04AC592A2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DDBDC-FB41-AC42-BF98-550E365BC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330159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4323074-87CD-1C4D-B36B-21BB1B4973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8296919-3058-D74F-872C-3DFF12E2785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24A5AF5-A80F-FC46-8D43-159A65CDC98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413B-DE14-704D-B281-94587C0993AA}" type="datetimeFigureOut">
              <a:rPr lang="en-US" smtClean="0"/>
              <a:t>4/29/21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7240FB7-031C-CC4A-BA9B-B3EBD68904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1DBE9AA-8EFB-1D40-B0F4-9C460B32B3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DDBDC-FB41-AC42-BF98-550E365BC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40508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540286E-202A-7749-9D36-CAED3ADF451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1E258BB-75FA-D240-B19B-AC1E147C32A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167EDA3-E1F3-E848-9B10-BAFA9FB0274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413B-DE14-704D-B281-94587C0993AA}" type="datetimeFigureOut">
              <a:rPr lang="en-US" smtClean="0"/>
              <a:t>4/29/21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912536E-ACE3-CE4E-BF00-40B2AB96F6E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6476704-7B60-314A-9A0A-D6EA9D052DA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DDBDC-FB41-AC42-BF98-550E365BC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5481197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8114777-D7EE-C348-A8E0-1D6696A933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20FAD30-133A-EC4B-ADF4-0C6840D0DDB3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FC7D19FB-F005-2D4C-9357-696294E0111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2191BC8-E9D0-7F49-B68C-7C1472C518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413B-DE14-704D-B281-94587C0993AA}" type="datetimeFigureOut">
              <a:rPr lang="en-US" smtClean="0"/>
              <a:t>4/29/21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E56DBE5-2964-5749-BBF8-465CA48FEC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5D210D4-D57E-D94E-9D34-3944EA6A06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DDBDC-FB41-AC42-BF98-550E365BC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694874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5A88A8-249D-5449-80B4-1EC422A17AC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C11ABFD-2D7A-8642-9C7B-33F41692F32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739CCD41-96DC-9C4B-97C2-F79CE83F0D7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C1C362C9-15C8-4347-9F1E-0132C1A83FC3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7B61FAB-1690-FB49-9B53-5FF9618B91C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EFB3931-2ACF-C04C-B22D-3EB6AC54D61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413B-DE14-704D-B281-94587C0993AA}" type="datetimeFigureOut">
              <a:rPr lang="en-US" smtClean="0"/>
              <a:t>4/29/21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A7655B5-F34B-7C43-9366-71BD054FFCA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62114C4-1BF6-0841-B0FE-9BDE6F1E031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DDBDC-FB41-AC42-BF98-550E365BC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553080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EC7C4CC-133F-2F4D-9410-0C986A69CBD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B544B76B-B0CC-104A-B165-13E236B281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413B-DE14-704D-B281-94587C0993AA}" type="datetimeFigureOut">
              <a:rPr lang="en-US" smtClean="0"/>
              <a:t>4/29/21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F302081-0A42-F84A-BBB0-CD030D92BFB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BFBCC7D-A39E-254B-9D07-6274B4098D8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DDBDC-FB41-AC42-BF98-550E365BC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508229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D835BDA-3634-FA4C-90A2-B67D2E7BB05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413B-DE14-704D-B281-94587C0993AA}" type="datetimeFigureOut">
              <a:rPr lang="en-US" smtClean="0"/>
              <a:t>4/29/21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D7971CF-8C4A-C149-ADFE-4C0013498D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4D5881DD-6795-7546-9CD3-DBFFC04ECF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DDBDC-FB41-AC42-BF98-550E365BC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947710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7EA2BB5-564A-B141-B893-33813096D76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51650DE-DE17-B340-9643-AA0EBAD04E40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EFC762A-8CF2-8544-A3DB-9B663A9B7EC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6502F61-FAF7-CC4A-84D4-EC1306517B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413B-DE14-704D-B281-94587C0993AA}" type="datetimeFigureOut">
              <a:rPr lang="en-US" smtClean="0"/>
              <a:t>4/29/21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355D98E8-E12E-B845-AF0D-6F3E5009A0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BEB893C-B755-4A4F-B95B-A8F25991493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DDBDC-FB41-AC42-BF98-550E365BC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43431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EA6BA7D-893B-AA41-A9EF-A122F02FA55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648428AA-C20F-A243-8D5A-EF8AFA55DB8F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27FF94FC-36BC-C741-B5B3-5CFA76B26F1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35AE86-44BC-CD42-9640-631F2BAFB4C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413B-DE14-704D-B281-94587C0993AA}" type="datetimeFigureOut">
              <a:rPr lang="en-US" smtClean="0"/>
              <a:t>4/29/21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DCB359B-2422-1247-B4D6-02AEB54570C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57E748C8-744B-474B-ADFA-664AF0F9E1A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DDBDC-FB41-AC42-BF98-550E365BC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972277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B00BD3-14E5-EE4E-B6CA-4E2EC86DC22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21EEDC6E-0FEC-B744-A7FC-09140FB8747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703E626-C15F-974A-962F-50237CEA311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413B-DE14-704D-B281-94587C0993AA}" type="datetimeFigureOut">
              <a:rPr lang="en-US" smtClean="0"/>
              <a:t>4/29/21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4F1FA6D-1E79-6948-8861-D9847F3DC2B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E732BEA-C64E-7F4D-A6D1-932B8100F1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DDBDC-FB41-AC42-BF98-550E365BC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93495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B2B046A-18FB-8F43-A483-645040676A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BC8993B0-D08F-DE47-BB98-A25FA54FEFC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3C1E589-7F00-D74D-B16D-7A48ECBC73E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6B1413B-DE14-704D-B281-94587C0993AA}" type="datetimeFigureOut">
              <a:rPr lang="en-US" smtClean="0"/>
              <a:t>4/29/21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A971BE-27E8-3345-BECB-058187ED80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9332B2E-A868-B54E-8DF9-B7A5A6A6CE4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3DDBDC-FB41-AC42-BF98-550E365BC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866076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4DAB0FF0-50FF-474F-AE37-B2F2BDF0DC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3928391-C7DE-4248-91B4-4907B8D838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66B1A1-1925-F14B-B5CD-A97303EAF22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6B1413B-DE14-704D-B281-94587C0993AA}" type="datetimeFigureOut">
              <a:rPr lang="en-US" smtClean="0"/>
              <a:t>4/29/21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77BC707-ADB5-0142-BE93-321232BCD49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0EB2179-6D1A-B64B-A250-7E7F88A602D2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A3DDBDC-FB41-AC42-BF98-550E365BCE40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03638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13" Type="http://schemas.openxmlformats.org/officeDocument/2006/relationships/hyperlink" Target="https://doi.org/10.5194/se-12-869-2021" TargetMode="External"/><Relationship Id="rId3" Type="http://schemas.openxmlformats.org/officeDocument/2006/relationships/slideLayout" Target="../slideLayouts/slideLayout1.xml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video" Target="../media/media1.mp4"/><Relationship Id="rId1" Type="http://schemas.microsoft.com/office/2007/relationships/media" Target="../media/media1.mp4"/><Relationship Id="rId6" Type="http://schemas.openxmlformats.org/officeDocument/2006/relationships/image" Target="../media/image3.png"/><Relationship Id="rId11" Type="http://schemas.openxmlformats.org/officeDocument/2006/relationships/image" Target="../media/image8.png"/><Relationship Id="rId5" Type="http://schemas.openxmlformats.org/officeDocument/2006/relationships/image" Target="../media/image2.png"/><Relationship Id="rId10" Type="http://schemas.openxmlformats.org/officeDocument/2006/relationships/image" Target="../media/image7.png"/><Relationship Id="rId4" Type="http://schemas.openxmlformats.org/officeDocument/2006/relationships/image" Target="../media/image1.tiff"/><Relationship Id="rId9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CFFA2AE5-E687-144B-9F22-E4BBA127E8BA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5889" r="72147" b="80378"/>
          <a:stretch/>
        </p:blipFill>
        <p:spPr>
          <a:xfrm>
            <a:off x="473766" y="448729"/>
            <a:ext cx="3395869" cy="104644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9AE9949C-D2AB-FD41-B757-1389D88D4776}"/>
              </a:ext>
            </a:extLst>
          </p:cNvPr>
          <p:cNvSpPr/>
          <p:nvPr/>
        </p:nvSpPr>
        <p:spPr>
          <a:xfrm>
            <a:off x="3869635" y="133281"/>
            <a:ext cx="8079348" cy="12311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de-AT" sz="2400" b="1" dirty="0">
                <a:solidFill>
                  <a:schemeClr val="accent1">
                    <a:lumMod val="75000"/>
                  </a:schemeClr>
                </a:solidFill>
              </a:rPr>
              <a:t>Quasi-</a:t>
            </a:r>
            <a:r>
              <a:rPr lang="de-AT" sz="2400" b="1" dirty="0" err="1">
                <a:solidFill>
                  <a:schemeClr val="accent1">
                    <a:lumMod val="75000"/>
                  </a:schemeClr>
                </a:solidFill>
              </a:rPr>
              <a:t>solitary</a:t>
            </a:r>
            <a:r>
              <a:rPr lang="de-AT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de-AT" sz="2400" b="1" dirty="0" err="1">
                <a:solidFill>
                  <a:schemeClr val="accent1">
                    <a:lumMod val="75000"/>
                  </a:schemeClr>
                </a:solidFill>
              </a:rPr>
              <a:t>multiscale</a:t>
            </a:r>
            <a:r>
              <a:rPr lang="de-AT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de-AT" sz="2400" b="1" dirty="0" err="1">
                <a:solidFill>
                  <a:schemeClr val="accent1">
                    <a:lumMod val="75000"/>
                  </a:schemeClr>
                </a:solidFill>
              </a:rPr>
              <a:t>cross</a:t>
            </a:r>
            <a:r>
              <a:rPr lang="de-AT" sz="2400" b="1" dirty="0">
                <a:solidFill>
                  <a:schemeClr val="accent1">
                    <a:lumMod val="75000"/>
                  </a:schemeClr>
                </a:solidFill>
              </a:rPr>
              <a:t>-diffusion </a:t>
            </a:r>
            <a:r>
              <a:rPr lang="de-AT" sz="2400" b="1" dirty="0" err="1">
                <a:solidFill>
                  <a:schemeClr val="accent1">
                    <a:lumMod val="75000"/>
                  </a:schemeClr>
                </a:solidFill>
              </a:rPr>
              <a:t>waves</a:t>
            </a:r>
            <a:r>
              <a:rPr lang="de-AT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de-AT" sz="2400" b="1" dirty="0" err="1">
                <a:solidFill>
                  <a:schemeClr val="accent1">
                    <a:lumMod val="75000"/>
                  </a:schemeClr>
                </a:solidFill>
              </a:rPr>
              <a:t>as</a:t>
            </a:r>
            <a:r>
              <a:rPr lang="de-AT" sz="2400" b="1" dirty="0">
                <a:solidFill>
                  <a:schemeClr val="accent1">
                    <a:lumMod val="75000"/>
                  </a:schemeClr>
                </a:solidFill>
              </a:rPr>
              <a:t> a </a:t>
            </a:r>
            <a:r>
              <a:rPr lang="de-AT" sz="2400" b="1" dirty="0" err="1">
                <a:solidFill>
                  <a:schemeClr val="accent1">
                    <a:lumMod val="75000"/>
                  </a:schemeClr>
                </a:solidFill>
              </a:rPr>
              <a:t>precursor</a:t>
            </a:r>
            <a:r>
              <a:rPr lang="de-AT" sz="2400" b="1" dirty="0">
                <a:solidFill>
                  <a:schemeClr val="accent1">
                    <a:lumMod val="75000"/>
                  </a:schemeClr>
                </a:solidFill>
              </a:rPr>
              <a:t> </a:t>
            </a:r>
            <a:r>
              <a:rPr lang="de-AT" sz="2400" b="1" dirty="0" err="1">
                <a:solidFill>
                  <a:schemeClr val="accent1">
                    <a:lumMod val="75000"/>
                  </a:schemeClr>
                </a:solidFill>
              </a:rPr>
              <a:t>to</a:t>
            </a:r>
            <a:r>
              <a:rPr lang="de-AT" sz="2400" b="1" dirty="0">
                <a:solidFill>
                  <a:schemeClr val="accent1">
                    <a:lumMod val="75000"/>
                  </a:schemeClr>
                </a:solidFill>
              </a:rPr>
              <a:t> Earth </a:t>
            </a:r>
            <a:r>
              <a:rPr lang="de-AT" sz="2400" b="1" dirty="0" err="1">
                <a:solidFill>
                  <a:schemeClr val="accent1">
                    <a:lumMod val="75000"/>
                  </a:schemeClr>
                </a:solidFill>
              </a:rPr>
              <a:t>instabilities</a:t>
            </a:r>
            <a:br>
              <a:rPr lang="de-AT" b="1" dirty="0">
                <a:solidFill>
                  <a:schemeClr val="accent1">
                    <a:lumMod val="75000"/>
                  </a:schemeClr>
                </a:solidFill>
              </a:rPr>
            </a:br>
            <a:r>
              <a:rPr lang="de-AT" sz="800" b="1" dirty="0">
                <a:solidFill>
                  <a:schemeClr val="accent1">
                    <a:lumMod val="75000"/>
                  </a:schemeClr>
                </a:solidFill>
              </a:rPr>
              <a:t> </a:t>
            </a:r>
            <a:br>
              <a:rPr lang="de-AT" b="1" dirty="0">
                <a:solidFill>
                  <a:schemeClr val="accent1">
                    <a:lumMod val="75000"/>
                  </a:schemeClr>
                </a:solidFill>
              </a:rPr>
            </a:b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0F13D76E-B333-1E47-BF8D-A0CC1F571CDD}"/>
              </a:ext>
            </a:extLst>
          </p:cNvPr>
          <p:cNvSpPr/>
          <p:nvPr/>
        </p:nvSpPr>
        <p:spPr>
          <a:xfrm>
            <a:off x="5305278" y="878462"/>
            <a:ext cx="7209183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1200" b="1" dirty="0">
                <a:cs typeface="Times New Roman" panose="02020603050405020304" pitchFamily="18" charset="0"/>
              </a:rPr>
              <a:t>Klaus Regenauer-Lieb</a:t>
            </a:r>
            <a:r>
              <a:rPr lang="en-AU" sz="1200" b="1" baseline="30000" dirty="0">
                <a:cs typeface="Times New Roman" panose="02020603050405020304" pitchFamily="18" charset="0"/>
              </a:rPr>
              <a:t>1</a:t>
            </a:r>
            <a:r>
              <a:rPr lang="en-AU" sz="1200" dirty="0">
                <a:cs typeface="Times New Roman" panose="02020603050405020304" pitchFamily="18" charset="0"/>
              </a:rPr>
              <a:t>, </a:t>
            </a:r>
            <a:r>
              <a:rPr lang="en-AU" sz="1200" dirty="0" err="1">
                <a:cs typeface="Times New Roman" panose="02020603050405020304" pitchFamily="18" charset="0"/>
              </a:rPr>
              <a:t>Manman</a:t>
            </a:r>
            <a:r>
              <a:rPr lang="en-AU" sz="1200" dirty="0">
                <a:cs typeface="Times New Roman" panose="02020603050405020304" pitchFamily="18" charset="0"/>
              </a:rPr>
              <a:t> Hu</a:t>
            </a:r>
            <a:r>
              <a:rPr lang="en-AU" sz="1200" baseline="30000" dirty="0">
                <a:cs typeface="Times New Roman" panose="02020603050405020304" pitchFamily="18" charset="0"/>
              </a:rPr>
              <a:t>2</a:t>
            </a:r>
            <a:r>
              <a:rPr lang="en-AU" sz="1200" dirty="0">
                <a:cs typeface="Times New Roman" panose="02020603050405020304" pitchFamily="18" charset="0"/>
              </a:rPr>
              <a:t>, </a:t>
            </a:r>
            <a:r>
              <a:rPr lang="en-AU" sz="1200" dirty="0" err="1">
                <a:cs typeface="Times New Roman" panose="02020603050405020304" pitchFamily="18" charset="0"/>
              </a:rPr>
              <a:t>Qinpei</a:t>
            </a:r>
            <a:r>
              <a:rPr lang="en-AU" sz="1200" dirty="0">
                <a:cs typeface="Times New Roman" panose="02020603050405020304" pitchFamily="18" charset="0"/>
              </a:rPr>
              <a:t> Sun</a:t>
            </a:r>
            <a:r>
              <a:rPr lang="en-AU" sz="1200" baseline="30000" dirty="0">
                <a:cs typeface="Times New Roman" panose="02020603050405020304" pitchFamily="18" charset="0"/>
              </a:rPr>
              <a:t>2</a:t>
            </a:r>
            <a:r>
              <a:rPr lang="en-AU" sz="1200" dirty="0">
                <a:cs typeface="Times New Roman" panose="02020603050405020304" pitchFamily="18" charset="0"/>
              </a:rPr>
              <a:t>, Xiao Chen</a:t>
            </a:r>
            <a:r>
              <a:rPr lang="en-AU" sz="1200" baseline="30000" dirty="0">
                <a:cs typeface="Times New Roman" panose="02020603050405020304" pitchFamily="18" charset="0"/>
              </a:rPr>
              <a:t>1</a:t>
            </a:r>
            <a:r>
              <a:rPr lang="en-AU" sz="1200" dirty="0">
                <a:cs typeface="Times New Roman" panose="02020603050405020304" pitchFamily="18" charset="0"/>
              </a:rPr>
              <a:t>  &amp; Christoph Schrank</a:t>
            </a:r>
            <a:r>
              <a:rPr lang="en-AU" sz="1200" baseline="30000" dirty="0">
                <a:cs typeface="Times New Roman" panose="02020603050405020304" pitchFamily="18" charset="0"/>
              </a:rPr>
              <a:t>3</a:t>
            </a:r>
            <a:br>
              <a:rPr lang="en-AU" sz="1200" dirty="0">
                <a:cs typeface="Times New Roman" panose="02020603050405020304" pitchFamily="18" charset="0"/>
              </a:rPr>
            </a:br>
            <a:r>
              <a:rPr lang="en-AU" sz="1200" baseline="30000" dirty="0">
                <a:cs typeface="Times New Roman" panose="02020603050405020304" pitchFamily="18" charset="0"/>
              </a:rPr>
              <a:t>1</a:t>
            </a:r>
            <a:r>
              <a:rPr lang="en-AU" sz="1200" dirty="0">
                <a:cs typeface="Times New Roman" panose="02020603050405020304" pitchFamily="18" charset="0"/>
              </a:rPr>
              <a:t>UNSW Sydney, </a:t>
            </a:r>
            <a:r>
              <a:rPr lang="en-AU" sz="1200" baseline="30000" dirty="0">
                <a:solidFill>
                  <a:srgbClr val="000000"/>
                </a:solidFill>
              </a:rPr>
              <a:t>2</a:t>
            </a:r>
            <a:r>
              <a:rPr lang="en-AU" sz="1200" dirty="0">
                <a:solidFill>
                  <a:srgbClr val="000000"/>
                </a:solidFill>
              </a:rPr>
              <a:t>Hong Kong University </a:t>
            </a:r>
            <a:r>
              <a:rPr lang="en-AU" sz="1200" baseline="30000" dirty="0">
                <a:solidFill>
                  <a:srgbClr val="000000"/>
                </a:solidFill>
              </a:rPr>
              <a:t>3</a:t>
            </a:r>
            <a:r>
              <a:rPr lang="en-AU" sz="1200" dirty="0">
                <a:solidFill>
                  <a:srgbClr val="000000"/>
                </a:solidFill>
              </a:rPr>
              <a:t>Queensland University of Technology</a:t>
            </a:r>
            <a:br>
              <a:rPr lang="en-AU" sz="1600" dirty="0">
                <a:solidFill>
                  <a:srgbClr val="000000"/>
                </a:solidFill>
              </a:rPr>
            </a:br>
            <a:endParaRPr lang="en-US" dirty="0"/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0E2ACF43-4E64-FE47-94DE-5061E9B171E7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8094" y="1543591"/>
            <a:ext cx="3830594" cy="3362832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C3DF1D3D-5EA8-1F49-A628-EF6CA0F7173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35310" y="1328626"/>
            <a:ext cx="2859429" cy="2920505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tx1">
                <a:lumMod val="85000"/>
                <a:lumOff val="15000"/>
              </a:schemeClr>
            </a:solidFill>
          </a:ln>
        </p:spPr>
      </p:pic>
      <p:pic>
        <p:nvPicPr>
          <p:cNvPr id="24" name="Picture 23" descr="A flat screen tv&#10;&#10;Description automatically generated">
            <a:extLst>
              <a:ext uri="{FF2B5EF4-FFF2-40B4-BE49-F238E27FC236}">
                <a16:creationId xmlns:a16="http://schemas.microsoft.com/office/drawing/2014/main" id="{9116D647-9394-2D4B-AFD1-621F6A9B72FA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08102" y="2226786"/>
            <a:ext cx="1245470" cy="1698778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64B28361-8CCC-1544-941B-2F917674C599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r="13836"/>
          <a:stretch/>
        </p:blipFill>
        <p:spPr>
          <a:xfrm>
            <a:off x="7840933" y="1352601"/>
            <a:ext cx="4110772" cy="300933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pic>
        <p:nvPicPr>
          <p:cNvPr id="26" name="Picture 25">
            <a:extLst>
              <a:ext uri="{FF2B5EF4-FFF2-40B4-BE49-F238E27FC236}">
                <a16:creationId xmlns:a16="http://schemas.microsoft.com/office/drawing/2014/main" id="{D005769E-243E-D847-BFA8-6D3550CCB41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r="21630"/>
          <a:stretch/>
        </p:blipFill>
        <p:spPr>
          <a:xfrm>
            <a:off x="8765856" y="4583674"/>
            <a:ext cx="3221620" cy="2167753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pic>
        <p:nvPicPr>
          <p:cNvPr id="27" name="Soliton.mp4" descr="Soliton.mp4">
            <a:hlinkClick r:id="" action="ppaction://media"/>
            <a:extLst>
              <a:ext uri="{FF2B5EF4-FFF2-40B4-BE49-F238E27FC236}">
                <a16:creationId xmlns:a16="http://schemas.microsoft.com/office/drawing/2014/main" id="{6CAA09CA-FD9E-0445-AAC1-4AB882E43C12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 rotWithShape="1">
          <a:blip r:embed="rId10"/>
          <a:srcRect r="853"/>
          <a:stretch/>
        </p:blipFill>
        <p:spPr>
          <a:xfrm>
            <a:off x="8610629" y="5640842"/>
            <a:ext cx="1473347" cy="1113998"/>
          </a:xfrm>
          <a:prstGeom prst="rect">
            <a:avLst/>
          </a:prstGeom>
        </p:spPr>
      </p:pic>
      <p:pic>
        <p:nvPicPr>
          <p:cNvPr id="35" name="Picture 34">
            <a:extLst>
              <a:ext uri="{FF2B5EF4-FFF2-40B4-BE49-F238E27FC236}">
                <a16:creationId xmlns:a16="http://schemas.microsoft.com/office/drawing/2014/main" id="{FEA663F7-CDD9-9D45-B371-98809804BF87}"/>
              </a:ext>
            </a:extLst>
          </p:cNvPr>
          <p:cNvPicPr>
            <a:picLocks noChangeAspect="1"/>
          </p:cNvPicPr>
          <p:nvPr/>
        </p:nvPicPr>
        <p:blipFill rotWithShape="1">
          <a:blip r:embed="rId11"/>
          <a:srcRect t="4483" r="30852"/>
          <a:stretch/>
        </p:blipFill>
        <p:spPr>
          <a:xfrm>
            <a:off x="4625048" y="4361935"/>
            <a:ext cx="2893261" cy="2450754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</p:pic>
      <p:pic>
        <p:nvPicPr>
          <p:cNvPr id="43" name="图片 8">
            <a:extLst>
              <a:ext uri="{FF2B5EF4-FFF2-40B4-BE49-F238E27FC236}">
                <a16:creationId xmlns:a16="http://schemas.microsoft.com/office/drawing/2014/main" id="{5F3DBF2D-9FA8-8F42-979B-75C0373F214C}"/>
              </a:ext>
            </a:extLst>
          </p:cNvPr>
          <p:cNvPicPr>
            <a:picLocks noChangeAspect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0773" y="5064360"/>
            <a:ext cx="1082961" cy="1541036"/>
          </a:xfrm>
          <a:prstGeom prst="rect">
            <a:avLst/>
          </a:prstGeom>
        </p:spPr>
      </p:pic>
      <p:pic>
        <p:nvPicPr>
          <p:cNvPr id="44" name="Picture 43">
            <a:extLst>
              <a:ext uri="{FF2B5EF4-FFF2-40B4-BE49-F238E27FC236}">
                <a16:creationId xmlns:a16="http://schemas.microsoft.com/office/drawing/2014/main" id="{FBC96B5A-6772-D84F-B72D-3BEDFF89792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t="35780" r="58418" b="44262"/>
          <a:stretch/>
        </p:blipFill>
        <p:spPr>
          <a:xfrm>
            <a:off x="204524" y="5554602"/>
            <a:ext cx="3649693" cy="1094862"/>
          </a:xfrm>
          <a:prstGeom prst="rect">
            <a:avLst/>
          </a:prstGeom>
        </p:spPr>
      </p:pic>
      <p:sp>
        <p:nvSpPr>
          <p:cNvPr id="45" name="Rectangle 44">
            <a:extLst>
              <a:ext uri="{FF2B5EF4-FFF2-40B4-BE49-F238E27FC236}">
                <a16:creationId xmlns:a16="http://schemas.microsoft.com/office/drawing/2014/main" id="{FF92F9C8-16EE-6244-A0DD-186CAB19A035}"/>
              </a:ext>
            </a:extLst>
          </p:cNvPr>
          <p:cNvSpPr/>
          <p:nvPr/>
        </p:nvSpPr>
        <p:spPr>
          <a:xfrm>
            <a:off x="147400" y="113288"/>
            <a:ext cx="6096000" cy="461665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AU" sz="1200" dirty="0"/>
              <a:t>EGU21-3584 available on: Solid Earth, 12, 869–883, 2021</a:t>
            </a:r>
            <a:br>
              <a:rPr lang="en-AU" sz="1200" dirty="0"/>
            </a:br>
            <a:r>
              <a:rPr lang="en-AU" sz="1200" dirty="0">
                <a:hlinkClick r:id="rId13"/>
              </a:rPr>
              <a:t>https://doi.org/10.5194/se-12-869-2021 </a:t>
            </a:r>
            <a:endParaRPr lang="en-AU" sz="1200" dirty="0"/>
          </a:p>
        </p:txBody>
      </p:sp>
      <p:sp>
        <p:nvSpPr>
          <p:cNvPr id="46" name="Rectangle 45">
            <a:extLst>
              <a:ext uri="{FF2B5EF4-FFF2-40B4-BE49-F238E27FC236}">
                <a16:creationId xmlns:a16="http://schemas.microsoft.com/office/drawing/2014/main" id="{79007497-7B89-7649-816D-9E6043CC0A21}"/>
              </a:ext>
            </a:extLst>
          </p:cNvPr>
          <p:cNvSpPr/>
          <p:nvPr/>
        </p:nvSpPr>
        <p:spPr>
          <a:xfrm>
            <a:off x="244773" y="5059854"/>
            <a:ext cx="382391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AU" sz="1200" i="1" dirty="0">
                <a:solidFill>
                  <a:schemeClr val="tx2"/>
                </a:solidFill>
              </a:rPr>
              <a:t>For application to hydro-mechanical forces and fluxes see </a:t>
            </a:r>
          </a:p>
          <a:p>
            <a:r>
              <a:rPr lang="en-AU" sz="1200" i="1" dirty="0">
                <a:solidFill>
                  <a:schemeClr val="tx2"/>
                </a:solidFill>
              </a:rPr>
              <a:t>Next </a:t>
            </a:r>
            <a:r>
              <a:rPr lang="en-AU" sz="1200" i="1" dirty="0" err="1">
                <a:solidFill>
                  <a:schemeClr val="tx2"/>
                </a:solidFill>
              </a:rPr>
              <a:t>vPico</a:t>
            </a:r>
            <a:r>
              <a:rPr lang="en-AU" sz="1200" i="1" dirty="0">
                <a:solidFill>
                  <a:schemeClr val="tx2"/>
                </a:solidFill>
              </a:rPr>
              <a:t> EGU21-8133</a:t>
            </a:r>
          </a:p>
        </p:txBody>
      </p:sp>
      <p:sp>
        <p:nvSpPr>
          <p:cNvPr id="47" name="Notched Right Arrow 46">
            <a:extLst>
              <a:ext uri="{FF2B5EF4-FFF2-40B4-BE49-F238E27FC236}">
                <a16:creationId xmlns:a16="http://schemas.microsoft.com/office/drawing/2014/main" id="{DED6CC1C-8047-FD45-AFC3-96988EB500A8}"/>
              </a:ext>
            </a:extLst>
          </p:cNvPr>
          <p:cNvSpPr/>
          <p:nvPr/>
        </p:nvSpPr>
        <p:spPr>
          <a:xfrm>
            <a:off x="4201297" y="2857268"/>
            <a:ext cx="222422" cy="218907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8" name="Notched Right Arrow 47">
            <a:extLst>
              <a:ext uri="{FF2B5EF4-FFF2-40B4-BE49-F238E27FC236}">
                <a16:creationId xmlns:a16="http://schemas.microsoft.com/office/drawing/2014/main" id="{907B84F2-6D6C-8F43-8E8A-EF5EE1292BAC}"/>
              </a:ext>
            </a:extLst>
          </p:cNvPr>
          <p:cNvSpPr/>
          <p:nvPr/>
        </p:nvSpPr>
        <p:spPr>
          <a:xfrm>
            <a:off x="7543023" y="2823675"/>
            <a:ext cx="222422" cy="218907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Notched Right Arrow 48">
            <a:extLst>
              <a:ext uri="{FF2B5EF4-FFF2-40B4-BE49-F238E27FC236}">
                <a16:creationId xmlns:a16="http://schemas.microsoft.com/office/drawing/2014/main" id="{BD1DC529-A92A-DE4E-BE93-F13F0FB63BDF}"/>
              </a:ext>
            </a:extLst>
          </p:cNvPr>
          <p:cNvSpPr/>
          <p:nvPr/>
        </p:nvSpPr>
        <p:spPr>
          <a:xfrm rot="5400000">
            <a:off x="10154244" y="4361354"/>
            <a:ext cx="222422" cy="218907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Notched Right Arrow 49">
            <a:extLst>
              <a:ext uri="{FF2B5EF4-FFF2-40B4-BE49-F238E27FC236}">
                <a16:creationId xmlns:a16="http://schemas.microsoft.com/office/drawing/2014/main" id="{8B6286C8-9B7E-A845-92AD-354D5187BFB0}"/>
              </a:ext>
            </a:extLst>
          </p:cNvPr>
          <p:cNvSpPr/>
          <p:nvPr/>
        </p:nvSpPr>
        <p:spPr>
          <a:xfrm rot="10800000">
            <a:off x="8129471" y="5667550"/>
            <a:ext cx="222422" cy="218907"/>
          </a:xfrm>
          <a:prstGeom prst="notched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035246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350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repeatCount="indefinite" fill="hold" display="0">
                  <p:stCondLst>
                    <p:cond delay="indefinite"/>
                  </p:stCondLst>
                </p:cTn>
                <p:tgtEl>
                  <p:spTgt spid="27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7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62</TotalTime>
  <Words>72</Words>
  <Application>Microsoft Macintosh PowerPoint</Application>
  <PresentationFormat>Widescreen</PresentationFormat>
  <Paragraphs>5</Paragraphs>
  <Slides>1</Slides>
  <Notes>0</Notes>
  <HiddenSlides>0</HiddenSlides>
  <MMClips>1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Klaus Regenauer-Lieb</dc:creator>
  <cp:lastModifiedBy>Klaus Regenauer-Lieb</cp:lastModifiedBy>
  <cp:revision>7</cp:revision>
  <dcterms:created xsi:type="dcterms:W3CDTF">2021-04-28T22:29:55Z</dcterms:created>
  <dcterms:modified xsi:type="dcterms:W3CDTF">2021-04-28T23:33:07Z</dcterms:modified>
</cp:coreProperties>
</file>