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1" r:id="rId1"/>
  </p:sldMasterIdLst>
  <p:notesMasterIdLst>
    <p:notesMasterId r:id="rId13"/>
  </p:notesMasterIdLst>
  <p:sldIdLst>
    <p:sldId id="450" r:id="rId2"/>
    <p:sldId id="259" r:id="rId3"/>
    <p:sldId id="506" r:id="rId4"/>
    <p:sldId id="507" r:id="rId5"/>
    <p:sldId id="520" r:id="rId6"/>
    <p:sldId id="521" r:id="rId7"/>
    <p:sldId id="472" r:id="rId8"/>
    <p:sldId id="477" r:id="rId9"/>
    <p:sldId id="479" r:id="rId10"/>
    <p:sldId id="482" r:id="rId11"/>
    <p:sldId id="522"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67"/>
    <p:restoredTop sz="94297"/>
  </p:normalViewPr>
  <p:slideViewPr>
    <p:cSldViewPr snapToGrid="0" snapToObjects="1">
      <p:cViewPr varScale="1">
        <p:scale>
          <a:sx n="65" d="100"/>
          <a:sy n="65" d="100"/>
        </p:scale>
        <p:origin x="1120"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75A72C-0DB5-4148-9CA3-614D932277A3}" type="doc">
      <dgm:prSet loTypeId="urn:microsoft.com/office/officeart/2005/8/layout/list1" loCatId="" qsTypeId="urn:microsoft.com/office/officeart/2005/8/quickstyle/simple1" qsCatId="simple" csTypeId="urn:microsoft.com/office/officeart/2005/8/colors/accent1_1" csCatId="accent1" phldr="1"/>
      <dgm:spPr/>
      <dgm:t>
        <a:bodyPr/>
        <a:lstStyle/>
        <a:p>
          <a:endParaRPr lang="en-GB"/>
        </a:p>
      </dgm:t>
    </dgm:pt>
    <dgm:pt modelId="{EF2CCA74-6A90-754A-92EF-0309F3B178CF}">
      <dgm:prSet phldrT="[Text]"/>
      <dgm:spPr/>
      <dgm:t>
        <a:bodyPr/>
        <a:lstStyle/>
        <a:p>
          <a:r>
            <a:rPr lang="en-GB" dirty="0"/>
            <a:t>Strain rate</a:t>
          </a:r>
        </a:p>
      </dgm:t>
    </dgm:pt>
    <dgm:pt modelId="{89DDDC3F-C1F1-FF48-8692-67C754895E94}" type="parTrans" cxnId="{6F885239-AE5D-244D-AE7A-DA8BF154145D}">
      <dgm:prSet/>
      <dgm:spPr/>
      <dgm:t>
        <a:bodyPr/>
        <a:lstStyle/>
        <a:p>
          <a:endParaRPr lang="en-GB"/>
        </a:p>
      </dgm:t>
    </dgm:pt>
    <dgm:pt modelId="{3789A8DF-C91C-CB47-AF41-E08250C8804D}" type="sibTrans" cxnId="{6F885239-AE5D-244D-AE7A-DA8BF154145D}">
      <dgm:prSet/>
      <dgm:spPr/>
      <dgm:t>
        <a:bodyPr/>
        <a:lstStyle/>
        <a:p>
          <a:endParaRPr lang="en-GB"/>
        </a:p>
      </dgm:t>
    </dgm:pt>
    <dgm:pt modelId="{47E918B6-8F38-2B4F-B567-6401ACE688D6}">
      <dgm:prSet phldrT="[Text]"/>
      <dgm:spPr/>
      <dgm:t>
        <a:bodyPr/>
        <a:lstStyle/>
        <a:p>
          <a:r>
            <a:rPr lang="en-US" dirty="0"/>
            <a:t>Dispersion (pore fluid effects)</a:t>
          </a:r>
          <a:endParaRPr lang="en-GB" dirty="0"/>
        </a:p>
      </dgm:t>
    </dgm:pt>
    <dgm:pt modelId="{CF16A9A9-9266-874B-BE44-715A3B18884A}" type="parTrans" cxnId="{80017D9D-B528-6241-82C3-DF6CA706E710}">
      <dgm:prSet/>
      <dgm:spPr/>
      <dgm:t>
        <a:bodyPr/>
        <a:lstStyle/>
        <a:p>
          <a:endParaRPr lang="en-GB"/>
        </a:p>
      </dgm:t>
    </dgm:pt>
    <dgm:pt modelId="{3B430259-3220-F543-A079-840904104324}" type="sibTrans" cxnId="{80017D9D-B528-6241-82C3-DF6CA706E710}">
      <dgm:prSet/>
      <dgm:spPr/>
      <dgm:t>
        <a:bodyPr/>
        <a:lstStyle/>
        <a:p>
          <a:endParaRPr lang="en-GB"/>
        </a:p>
      </dgm:t>
    </dgm:pt>
    <dgm:pt modelId="{2B266CC5-16BA-1349-A301-2AE9F882DBE3}">
      <dgm:prSet phldrT="[Text]"/>
      <dgm:spPr/>
      <dgm:t>
        <a:bodyPr/>
        <a:lstStyle/>
        <a:p>
          <a:r>
            <a:rPr lang="en-US" dirty="0"/>
            <a:t>Insufficient characterization of anisotropy</a:t>
          </a:r>
          <a:endParaRPr lang="en-GB" dirty="0"/>
        </a:p>
      </dgm:t>
    </dgm:pt>
    <dgm:pt modelId="{56FA2AF0-78A7-304C-9297-C9C7AEA7D696}" type="parTrans" cxnId="{616D656D-F7D0-1F4A-B82E-176A70EA792F}">
      <dgm:prSet/>
      <dgm:spPr/>
      <dgm:t>
        <a:bodyPr/>
        <a:lstStyle/>
        <a:p>
          <a:endParaRPr lang="en-GB"/>
        </a:p>
      </dgm:t>
    </dgm:pt>
    <dgm:pt modelId="{7DDFDEFF-7679-F84F-ABEA-D498028CEB71}" type="sibTrans" cxnId="{616D656D-F7D0-1F4A-B82E-176A70EA792F}">
      <dgm:prSet/>
      <dgm:spPr/>
      <dgm:t>
        <a:bodyPr/>
        <a:lstStyle/>
        <a:p>
          <a:endParaRPr lang="en-GB"/>
        </a:p>
      </dgm:t>
    </dgm:pt>
    <dgm:pt modelId="{9A94EBA8-FB43-314C-92F1-0AC79AFC46A1}">
      <dgm:prSet/>
      <dgm:spPr/>
      <dgm:t>
        <a:bodyPr/>
        <a:lstStyle/>
        <a:p>
          <a:r>
            <a:rPr lang="en-US"/>
            <a:t>Different drainage conditions</a:t>
          </a:r>
        </a:p>
      </dgm:t>
    </dgm:pt>
    <dgm:pt modelId="{F31114B3-D44D-8E49-9D69-2219F12F95F1}" type="parTrans" cxnId="{E04BD785-D6B9-534E-AF36-8443C537C982}">
      <dgm:prSet/>
      <dgm:spPr/>
      <dgm:t>
        <a:bodyPr/>
        <a:lstStyle/>
        <a:p>
          <a:endParaRPr lang="en-GB"/>
        </a:p>
      </dgm:t>
    </dgm:pt>
    <dgm:pt modelId="{573D350A-B3BC-2C45-AD8F-77297AD1D0F0}" type="sibTrans" cxnId="{E04BD785-D6B9-534E-AF36-8443C537C982}">
      <dgm:prSet/>
      <dgm:spPr/>
      <dgm:t>
        <a:bodyPr/>
        <a:lstStyle/>
        <a:p>
          <a:endParaRPr lang="en-GB"/>
        </a:p>
      </dgm:t>
    </dgm:pt>
    <dgm:pt modelId="{9D83B7CF-35FA-4F42-8905-00BFAF165A30}">
      <dgm:prSet/>
      <dgm:spPr/>
      <dgm:t>
        <a:bodyPr/>
        <a:lstStyle/>
        <a:p>
          <a:r>
            <a:rPr lang="en-US" dirty="0"/>
            <a:t>Heterogeneities</a:t>
          </a:r>
        </a:p>
      </dgm:t>
    </dgm:pt>
    <dgm:pt modelId="{B40A2FC2-C03C-F844-AE21-A8CD92CD4116}" type="parTrans" cxnId="{CBAA6298-8C7B-2045-8EB2-CED59578EA42}">
      <dgm:prSet/>
      <dgm:spPr/>
      <dgm:t>
        <a:bodyPr/>
        <a:lstStyle/>
        <a:p>
          <a:endParaRPr lang="en-GB"/>
        </a:p>
      </dgm:t>
    </dgm:pt>
    <dgm:pt modelId="{840F77CD-860E-C84D-98B3-2C6552AF5A18}" type="sibTrans" cxnId="{CBAA6298-8C7B-2045-8EB2-CED59578EA42}">
      <dgm:prSet/>
      <dgm:spPr/>
      <dgm:t>
        <a:bodyPr/>
        <a:lstStyle/>
        <a:p>
          <a:endParaRPr lang="en-GB"/>
        </a:p>
      </dgm:t>
    </dgm:pt>
    <dgm:pt modelId="{DCD0318A-55BC-D342-827E-C6455C549486}" type="pres">
      <dgm:prSet presAssocID="{D475A72C-0DB5-4148-9CA3-614D932277A3}" presName="linear" presStyleCnt="0">
        <dgm:presLayoutVars>
          <dgm:dir/>
          <dgm:animLvl val="lvl"/>
          <dgm:resizeHandles val="exact"/>
        </dgm:presLayoutVars>
      </dgm:prSet>
      <dgm:spPr/>
      <dgm:t>
        <a:bodyPr/>
        <a:lstStyle/>
        <a:p>
          <a:endParaRPr lang="en-US"/>
        </a:p>
      </dgm:t>
    </dgm:pt>
    <dgm:pt modelId="{86EE7E44-5BD7-634C-9669-EA13B76658C1}" type="pres">
      <dgm:prSet presAssocID="{EF2CCA74-6A90-754A-92EF-0309F3B178CF}" presName="parentLin" presStyleCnt="0"/>
      <dgm:spPr/>
    </dgm:pt>
    <dgm:pt modelId="{56DA0C2E-B49C-5D47-B1F1-42BE58DB1639}" type="pres">
      <dgm:prSet presAssocID="{EF2CCA74-6A90-754A-92EF-0309F3B178CF}" presName="parentLeftMargin" presStyleLbl="node1" presStyleIdx="0" presStyleCnt="5"/>
      <dgm:spPr/>
      <dgm:t>
        <a:bodyPr/>
        <a:lstStyle/>
        <a:p>
          <a:endParaRPr lang="en-US"/>
        </a:p>
      </dgm:t>
    </dgm:pt>
    <dgm:pt modelId="{91F7DB51-7370-3E4A-8D46-C45FB13C19EE}" type="pres">
      <dgm:prSet presAssocID="{EF2CCA74-6A90-754A-92EF-0309F3B178CF}" presName="parentText" presStyleLbl="node1" presStyleIdx="0" presStyleCnt="5">
        <dgm:presLayoutVars>
          <dgm:chMax val="0"/>
          <dgm:bulletEnabled val="1"/>
        </dgm:presLayoutVars>
      </dgm:prSet>
      <dgm:spPr/>
      <dgm:t>
        <a:bodyPr/>
        <a:lstStyle/>
        <a:p>
          <a:endParaRPr lang="en-US"/>
        </a:p>
      </dgm:t>
    </dgm:pt>
    <dgm:pt modelId="{83F1FD00-CAA9-E44E-95EC-3E9B4F28A989}" type="pres">
      <dgm:prSet presAssocID="{EF2CCA74-6A90-754A-92EF-0309F3B178CF}" presName="negativeSpace" presStyleCnt="0"/>
      <dgm:spPr/>
    </dgm:pt>
    <dgm:pt modelId="{3C8EBBEE-BC79-7046-A3EC-05AFB8D6EA34}" type="pres">
      <dgm:prSet presAssocID="{EF2CCA74-6A90-754A-92EF-0309F3B178CF}" presName="childText" presStyleLbl="conFgAcc1" presStyleIdx="0" presStyleCnt="5">
        <dgm:presLayoutVars>
          <dgm:bulletEnabled val="1"/>
        </dgm:presLayoutVars>
      </dgm:prSet>
      <dgm:spPr/>
    </dgm:pt>
    <dgm:pt modelId="{223729F4-777A-F841-8CB6-2B44CFBB610E}" type="pres">
      <dgm:prSet presAssocID="{3789A8DF-C91C-CB47-AF41-E08250C8804D}" presName="spaceBetweenRectangles" presStyleCnt="0"/>
      <dgm:spPr/>
    </dgm:pt>
    <dgm:pt modelId="{7553E3C8-360D-3146-9211-47945E27E6F1}" type="pres">
      <dgm:prSet presAssocID="{9D83B7CF-35FA-4F42-8905-00BFAF165A30}" presName="parentLin" presStyleCnt="0"/>
      <dgm:spPr/>
    </dgm:pt>
    <dgm:pt modelId="{D73C65DD-C625-3448-84F7-9B45E7F51E3C}" type="pres">
      <dgm:prSet presAssocID="{9D83B7CF-35FA-4F42-8905-00BFAF165A30}" presName="parentLeftMargin" presStyleLbl="node1" presStyleIdx="0" presStyleCnt="5"/>
      <dgm:spPr/>
      <dgm:t>
        <a:bodyPr/>
        <a:lstStyle/>
        <a:p>
          <a:endParaRPr lang="en-US"/>
        </a:p>
      </dgm:t>
    </dgm:pt>
    <dgm:pt modelId="{1950FD7F-8749-6B46-BD0C-A4A254DD315F}" type="pres">
      <dgm:prSet presAssocID="{9D83B7CF-35FA-4F42-8905-00BFAF165A30}" presName="parentText" presStyleLbl="node1" presStyleIdx="1" presStyleCnt="5">
        <dgm:presLayoutVars>
          <dgm:chMax val="0"/>
          <dgm:bulletEnabled val="1"/>
        </dgm:presLayoutVars>
      </dgm:prSet>
      <dgm:spPr/>
      <dgm:t>
        <a:bodyPr/>
        <a:lstStyle/>
        <a:p>
          <a:endParaRPr lang="en-US"/>
        </a:p>
      </dgm:t>
    </dgm:pt>
    <dgm:pt modelId="{AFD47F65-CB51-5445-AC0A-FF853353C45D}" type="pres">
      <dgm:prSet presAssocID="{9D83B7CF-35FA-4F42-8905-00BFAF165A30}" presName="negativeSpace" presStyleCnt="0"/>
      <dgm:spPr/>
    </dgm:pt>
    <dgm:pt modelId="{D03FAB32-802E-5E42-8B10-EA28E5BD4960}" type="pres">
      <dgm:prSet presAssocID="{9D83B7CF-35FA-4F42-8905-00BFAF165A30}" presName="childText" presStyleLbl="conFgAcc1" presStyleIdx="1" presStyleCnt="5">
        <dgm:presLayoutVars>
          <dgm:bulletEnabled val="1"/>
        </dgm:presLayoutVars>
      </dgm:prSet>
      <dgm:spPr/>
    </dgm:pt>
    <dgm:pt modelId="{93EA309F-85B6-D747-A3E5-36B8310CE888}" type="pres">
      <dgm:prSet presAssocID="{840F77CD-860E-C84D-98B3-2C6552AF5A18}" presName="spaceBetweenRectangles" presStyleCnt="0"/>
      <dgm:spPr/>
    </dgm:pt>
    <dgm:pt modelId="{1DA562FD-7B02-1B46-9897-6D8D60B6F52E}" type="pres">
      <dgm:prSet presAssocID="{9A94EBA8-FB43-314C-92F1-0AC79AFC46A1}" presName="parentLin" presStyleCnt="0"/>
      <dgm:spPr/>
    </dgm:pt>
    <dgm:pt modelId="{8B89DF20-01C4-FE44-980F-433C5A381650}" type="pres">
      <dgm:prSet presAssocID="{9A94EBA8-FB43-314C-92F1-0AC79AFC46A1}" presName="parentLeftMargin" presStyleLbl="node1" presStyleIdx="1" presStyleCnt="5"/>
      <dgm:spPr/>
      <dgm:t>
        <a:bodyPr/>
        <a:lstStyle/>
        <a:p>
          <a:endParaRPr lang="en-US"/>
        </a:p>
      </dgm:t>
    </dgm:pt>
    <dgm:pt modelId="{F986D464-3D0C-F94E-8CAE-D863AED67BF9}" type="pres">
      <dgm:prSet presAssocID="{9A94EBA8-FB43-314C-92F1-0AC79AFC46A1}" presName="parentText" presStyleLbl="node1" presStyleIdx="2" presStyleCnt="5">
        <dgm:presLayoutVars>
          <dgm:chMax val="0"/>
          <dgm:bulletEnabled val="1"/>
        </dgm:presLayoutVars>
      </dgm:prSet>
      <dgm:spPr/>
      <dgm:t>
        <a:bodyPr/>
        <a:lstStyle/>
        <a:p>
          <a:endParaRPr lang="en-US"/>
        </a:p>
      </dgm:t>
    </dgm:pt>
    <dgm:pt modelId="{5C8CE230-25FC-A84B-8EE7-ED4C4F8BDEB2}" type="pres">
      <dgm:prSet presAssocID="{9A94EBA8-FB43-314C-92F1-0AC79AFC46A1}" presName="negativeSpace" presStyleCnt="0"/>
      <dgm:spPr/>
    </dgm:pt>
    <dgm:pt modelId="{D1D354E5-57A0-4C42-A469-EC61367F9E9D}" type="pres">
      <dgm:prSet presAssocID="{9A94EBA8-FB43-314C-92F1-0AC79AFC46A1}" presName="childText" presStyleLbl="conFgAcc1" presStyleIdx="2" presStyleCnt="5">
        <dgm:presLayoutVars>
          <dgm:bulletEnabled val="1"/>
        </dgm:presLayoutVars>
      </dgm:prSet>
      <dgm:spPr/>
    </dgm:pt>
    <dgm:pt modelId="{58621D1F-71F5-ED4E-A6E3-B1594334D042}" type="pres">
      <dgm:prSet presAssocID="{573D350A-B3BC-2C45-AD8F-77297AD1D0F0}" presName="spaceBetweenRectangles" presStyleCnt="0"/>
      <dgm:spPr/>
    </dgm:pt>
    <dgm:pt modelId="{AE3F7DAA-A8BA-134D-86DC-C9F17D31CF72}" type="pres">
      <dgm:prSet presAssocID="{47E918B6-8F38-2B4F-B567-6401ACE688D6}" presName="parentLin" presStyleCnt="0"/>
      <dgm:spPr/>
    </dgm:pt>
    <dgm:pt modelId="{F62A985E-AD47-7745-8A8F-EC8F748D972D}" type="pres">
      <dgm:prSet presAssocID="{47E918B6-8F38-2B4F-B567-6401ACE688D6}" presName="parentLeftMargin" presStyleLbl="node1" presStyleIdx="2" presStyleCnt="5"/>
      <dgm:spPr/>
      <dgm:t>
        <a:bodyPr/>
        <a:lstStyle/>
        <a:p>
          <a:endParaRPr lang="en-US"/>
        </a:p>
      </dgm:t>
    </dgm:pt>
    <dgm:pt modelId="{C804159F-F006-5B48-A345-E2C0E846815F}" type="pres">
      <dgm:prSet presAssocID="{47E918B6-8F38-2B4F-B567-6401ACE688D6}" presName="parentText" presStyleLbl="node1" presStyleIdx="3" presStyleCnt="5">
        <dgm:presLayoutVars>
          <dgm:chMax val="0"/>
          <dgm:bulletEnabled val="1"/>
        </dgm:presLayoutVars>
      </dgm:prSet>
      <dgm:spPr/>
      <dgm:t>
        <a:bodyPr/>
        <a:lstStyle/>
        <a:p>
          <a:endParaRPr lang="en-US"/>
        </a:p>
      </dgm:t>
    </dgm:pt>
    <dgm:pt modelId="{38E4FCC1-0979-ED4A-9206-6243B9151540}" type="pres">
      <dgm:prSet presAssocID="{47E918B6-8F38-2B4F-B567-6401ACE688D6}" presName="negativeSpace" presStyleCnt="0"/>
      <dgm:spPr/>
    </dgm:pt>
    <dgm:pt modelId="{358CE5A6-7A80-6642-8CFB-29C93C5EA7B8}" type="pres">
      <dgm:prSet presAssocID="{47E918B6-8F38-2B4F-B567-6401ACE688D6}" presName="childText" presStyleLbl="conFgAcc1" presStyleIdx="3" presStyleCnt="5">
        <dgm:presLayoutVars>
          <dgm:bulletEnabled val="1"/>
        </dgm:presLayoutVars>
      </dgm:prSet>
      <dgm:spPr/>
    </dgm:pt>
    <dgm:pt modelId="{826F2A16-8AFD-6F4A-B070-4266000256E1}" type="pres">
      <dgm:prSet presAssocID="{3B430259-3220-F543-A079-840904104324}" presName="spaceBetweenRectangles" presStyleCnt="0"/>
      <dgm:spPr/>
    </dgm:pt>
    <dgm:pt modelId="{F54E55E1-1442-8642-9775-7ADBDD6467B7}" type="pres">
      <dgm:prSet presAssocID="{2B266CC5-16BA-1349-A301-2AE9F882DBE3}" presName="parentLin" presStyleCnt="0"/>
      <dgm:spPr/>
    </dgm:pt>
    <dgm:pt modelId="{DF3D744E-299F-2549-BC7C-E8FE55910671}" type="pres">
      <dgm:prSet presAssocID="{2B266CC5-16BA-1349-A301-2AE9F882DBE3}" presName="parentLeftMargin" presStyleLbl="node1" presStyleIdx="3" presStyleCnt="5"/>
      <dgm:spPr/>
      <dgm:t>
        <a:bodyPr/>
        <a:lstStyle/>
        <a:p>
          <a:endParaRPr lang="en-US"/>
        </a:p>
      </dgm:t>
    </dgm:pt>
    <dgm:pt modelId="{B64CDA10-16CD-B74F-BA11-2E5BE748CD03}" type="pres">
      <dgm:prSet presAssocID="{2B266CC5-16BA-1349-A301-2AE9F882DBE3}" presName="parentText" presStyleLbl="node1" presStyleIdx="4" presStyleCnt="5">
        <dgm:presLayoutVars>
          <dgm:chMax val="0"/>
          <dgm:bulletEnabled val="1"/>
        </dgm:presLayoutVars>
      </dgm:prSet>
      <dgm:spPr/>
      <dgm:t>
        <a:bodyPr/>
        <a:lstStyle/>
        <a:p>
          <a:endParaRPr lang="en-US"/>
        </a:p>
      </dgm:t>
    </dgm:pt>
    <dgm:pt modelId="{D6899652-948E-8C41-88C9-735E176F2100}" type="pres">
      <dgm:prSet presAssocID="{2B266CC5-16BA-1349-A301-2AE9F882DBE3}" presName="negativeSpace" presStyleCnt="0"/>
      <dgm:spPr/>
    </dgm:pt>
    <dgm:pt modelId="{CB1C5F58-3861-C648-B30F-115E2A35E19C}" type="pres">
      <dgm:prSet presAssocID="{2B266CC5-16BA-1349-A301-2AE9F882DBE3}" presName="childText" presStyleLbl="conFgAcc1" presStyleIdx="4" presStyleCnt="5">
        <dgm:presLayoutVars>
          <dgm:bulletEnabled val="1"/>
        </dgm:presLayoutVars>
      </dgm:prSet>
      <dgm:spPr/>
    </dgm:pt>
  </dgm:ptLst>
  <dgm:cxnLst>
    <dgm:cxn modelId="{D8515134-461C-F24D-875B-B516998C2280}" type="presOf" srcId="{2B266CC5-16BA-1349-A301-2AE9F882DBE3}" destId="{B64CDA10-16CD-B74F-BA11-2E5BE748CD03}" srcOrd="1" destOrd="0" presId="urn:microsoft.com/office/officeart/2005/8/layout/list1"/>
    <dgm:cxn modelId="{CA724C31-5787-3944-A02E-25D09AECD8A3}" type="presOf" srcId="{EF2CCA74-6A90-754A-92EF-0309F3B178CF}" destId="{56DA0C2E-B49C-5D47-B1F1-42BE58DB1639}" srcOrd="0" destOrd="0" presId="urn:microsoft.com/office/officeart/2005/8/layout/list1"/>
    <dgm:cxn modelId="{5B36D739-98E9-4243-A9CB-7BB1B2837340}" type="presOf" srcId="{9D83B7CF-35FA-4F42-8905-00BFAF165A30}" destId="{1950FD7F-8749-6B46-BD0C-A4A254DD315F}" srcOrd="1" destOrd="0" presId="urn:microsoft.com/office/officeart/2005/8/layout/list1"/>
    <dgm:cxn modelId="{B57D7F2B-B657-5B4E-9630-A8BB673E2680}" type="presOf" srcId="{2B266CC5-16BA-1349-A301-2AE9F882DBE3}" destId="{DF3D744E-299F-2549-BC7C-E8FE55910671}" srcOrd="0" destOrd="0" presId="urn:microsoft.com/office/officeart/2005/8/layout/list1"/>
    <dgm:cxn modelId="{6F885239-AE5D-244D-AE7A-DA8BF154145D}" srcId="{D475A72C-0DB5-4148-9CA3-614D932277A3}" destId="{EF2CCA74-6A90-754A-92EF-0309F3B178CF}" srcOrd="0" destOrd="0" parTransId="{89DDDC3F-C1F1-FF48-8692-67C754895E94}" sibTransId="{3789A8DF-C91C-CB47-AF41-E08250C8804D}"/>
    <dgm:cxn modelId="{08B4FD1B-C094-3149-AAAE-685F17077B28}" type="presOf" srcId="{D475A72C-0DB5-4148-9CA3-614D932277A3}" destId="{DCD0318A-55BC-D342-827E-C6455C549486}" srcOrd="0" destOrd="0" presId="urn:microsoft.com/office/officeart/2005/8/layout/list1"/>
    <dgm:cxn modelId="{CBAA6298-8C7B-2045-8EB2-CED59578EA42}" srcId="{D475A72C-0DB5-4148-9CA3-614D932277A3}" destId="{9D83B7CF-35FA-4F42-8905-00BFAF165A30}" srcOrd="1" destOrd="0" parTransId="{B40A2FC2-C03C-F844-AE21-A8CD92CD4116}" sibTransId="{840F77CD-860E-C84D-98B3-2C6552AF5A18}"/>
    <dgm:cxn modelId="{D0B216CA-842E-F746-8356-9D8F258E858A}" type="presOf" srcId="{47E918B6-8F38-2B4F-B567-6401ACE688D6}" destId="{F62A985E-AD47-7745-8A8F-EC8F748D972D}" srcOrd="0" destOrd="0" presId="urn:microsoft.com/office/officeart/2005/8/layout/list1"/>
    <dgm:cxn modelId="{E04BD785-D6B9-534E-AF36-8443C537C982}" srcId="{D475A72C-0DB5-4148-9CA3-614D932277A3}" destId="{9A94EBA8-FB43-314C-92F1-0AC79AFC46A1}" srcOrd="2" destOrd="0" parTransId="{F31114B3-D44D-8E49-9D69-2219F12F95F1}" sibTransId="{573D350A-B3BC-2C45-AD8F-77297AD1D0F0}"/>
    <dgm:cxn modelId="{1438E9F0-271C-6E4F-82ED-145B832D923C}" type="presOf" srcId="{9A94EBA8-FB43-314C-92F1-0AC79AFC46A1}" destId="{8B89DF20-01C4-FE44-980F-433C5A381650}" srcOrd="0" destOrd="0" presId="urn:microsoft.com/office/officeart/2005/8/layout/list1"/>
    <dgm:cxn modelId="{B891480F-5B0F-8A4D-9224-3083B39B2BA3}" type="presOf" srcId="{EF2CCA74-6A90-754A-92EF-0309F3B178CF}" destId="{91F7DB51-7370-3E4A-8D46-C45FB13C19EE}" srcOrd="1" destOrd="0" presId="urn:microsoft.com/office/officeart/2005/8/layout/list1"/>
    <dgm:cxn modelId="{616D656D-F7D0-1F4A-B82E-176A70EA792F}" srcId="{D475A72C-0DB5-4148-9CA3-614D932277A3}" destId="{2B266CC5-16BA-1349-A301-2AE9F882DBE3}" srcOrd="4" destOrd="0" parTransId="{56FA2AF0-78A7-304C-9297-C9C7AEA7D696}" sibTransId="{7DDFDEFF-7679-F84F-ABEA-D498028CEB71}"/>
    <dgm:cxn modelId="{2147ABE4-D272-7642-8BD6-B383DF36BF7A}" type="presOf" srcId="{9A94EBA8-FB43-314C-92F1-0AC79AFC46A1}" destId="{F986D464-3D0C-F94E-8CAE-D863AED67BF9}" srcOrd="1" destOrd="0" presId="urn:microsoft.com/office/officeart/2005/8/layout/list1"/>
    <dgm:cxn modelId="{74B1F484-235A-8E40-BAC1-3CB194201BAC}" type="presOf" srcId="{9D83B7CF-35FA-4F42-8905-00BFAF165A30}" destId="{D73C65DD-C625-3448-84F7-9B45E7F51E3C}" srcOrd="0" destOrd="0" presId="urn:microsoft.com/office/officeart/2005/8/layout/list1"/>
    <dgm:cxn modelId="{80017D9D-B528-6241-82C3-DF6CA706E710}" srcId="{D475A72C-0DB5-4148-9CA3-614D932277A3}" destId="{47E918B6-8F38-2B4F-B567-6401ACE688D6}" srcOrd="3" destOrd="0" parTransId="{CF16A9A9-9266-874B-BE44-715A3B18884A}" sibTransId="{3B430259-3220-F543-A079-840904104324}"/>
    <dgm:cxn modelId="{28818C49-E4EA-4B4F-A93A-C5A37A6FBFDC}" type="presOf" srcId="{47E918B6-8F38-2B4F-B567-6401ACE688D6}" destId="{C804159F-F006-5B48-A345-E2C0E846815F}" srcOrd="1" destOrd="0" presId="urn:microsoft.com/office/officeart/2005/8/layout/list1"/>
    <dgm:cxn modelId="{FE76AB6A-FF72-0F45-9859-53500FBFB95B}" type="presParOf" srcId="{DCD0318A-55BC-D342-827E-C6455C549486}" destId="{86EE7E44-5BD7-634C-9669-EA13B76658C1}" srcOrd="0" destOrd="0" presId="urn:microsoft.com/office/officeart/2005/8/layout/list1"/>
    <dgm:cxn modelId="{077BDAC8-6AFB-9C4E-819C-F5EE370455A8}" type="presParOf" srcId="{86EE7E44-5BD7-634C-9669-EA13B76658C1}" destId="{56DA0C2E-B49C-5D47-B1F1-42BE58DB1639}" srcOrd="0" destOrd="0" presId="urn:microsoft.com/office/officeart/2005/8/layout/list1"/>
    <dgm:cxn modelId="{A55C4C61-8D07-2742-BDBB-251AA2C4AA0E}" type="presParOf" srcId="{86EE7E44-5BD7-634C-9669-EA13B76658C1}" destId="{91F7DB51-7370-3E4A-8D46-C45FB13C19EE}" srcOrd="1" destOrd="0" presId="urn:microsoft.com/office/officeart/2005/8/layout/list1"/>
    <dgm:cxn modelId="{C110A15D-0804-0F44-9A65-B7E26914A9A5}" type="presParOf" srcId="{DCD0318A-55BC-D342-827E-C6455C549486}" destId="{83F1FD00-CAA9-E44E-95EC-3E9B4F28A989}" srcOrd="1" destOrd="0" presId="urn:microsoft.com/office/officeart/2005/8/layout/list1"/>
    <dgm:cxn modelId="{8FD1E053-B807-EA4A-AF55-E573EE7157E5}" type="presParOf" srcId="{DCD0318A-55BC-D342-827E-C6455C549486}" destId="{3C8EBBEE-BC79-7046-A3EC-05AFB8D6EA34}" srcOrd="2" destOrd="0" presId="urn:microsoft.com/office/officeart/2005/8/layout/list1"/>
    <dgm:cxn modelId="{31A79C40-D231-314E-BC00-9B5071984EB8}" type="presParOf" srcId="{DCD0318A-55BC-D342-827E-C6455C549486}" destId="{223729F4-777A-F841-8CB6-2B44CFBB610E}" srcOrd="3" destOrd="0" presId="urn:microsoft.com/office/officeart/2005/8/layout/list1"/>
    <dgm:cxn modelId="{BA8B0A02-50A8-184E-962C-CC400B6FA194}" type="presParOf" srcId="{DCD0318A-55BC-D342-827E-C6455C549486}" destId="{7553E3C8-360D-3146-9211-47945E27E6F1}" srcOrd="4" destOrd="0" presId="urn:microsoft.com/office/officeart/2005/8/layout/list1"/>
    <dgm:cxn modelId="{B727CD0A-7168-124C-B06A-43A5D35F8B49}" type="presParOf" srcId="{7553E3C8-360D-3146-9211-47945E27E6F1}" destId="{D73C65DD-C625-3448-84F7-9B45E7F51E3C}" srcOrd="0" destOrd="0" presId="urn:microsoft.com/office/officeart/2005/8/layout/list1"/>
    <dgm:cxn modelId="{769ECFBD-DEFE-FB43-B448-7A82140D1387}" type="presParOf" srcId="{7553E3C8-360D-3146-9211-47945E27E6F1}" destId="{1950FD7F-8749-6B46-BD0C-A4A254DD315F}" srcOrd="1" destOrd="0" presId="urn:microsoft.com/office/officeart/2005/8/layout/list1"/>
    <dgm:cxn modelId="{42D0E1A4-A011-6149-AE35-B7E565575129}" type="presParOf" srcId="{DCD0318A-55BC-D342-827E-C6455C549486}" destId="{AFD47F65-CB51-5445-AC0A-FF853353C45D}" srcOrd="5" destOrd="0" presId="urn:microsoft.com/office/officeart/2005/8/layout/list1"/>
    <dgm:cxn modelId="{BF956653-301F-4C41-9CE6-D9EC144EB1F2}" type="presParOf" srcId="{DCD0318A-55BC-D342-827E-C6455C549486}" destId="{D03FAB32-802E-5E42-8B10-EA28E5BD4960}" srcOrd="6" destOrd="0" presId="urn:microsoft.com/office/officeart/2005/8/layout/list1"/>
    <dgm:cxn modelId="{022FBB26-4D94-464C-8313-6B5E173D8361}" type="presParOf" srcId="{DCD0318A-55BC-D342-827E-C6455C549486}" destId="{93EA309F-85B6-D747-A3E5-36B8310CE888}" srcOrd="7" destOrd="0" presId="urn:microsoft.com/office/officeart/2005/8/layout/list1"/>
    <dgm:cxn modelId="{FB032F5D-5F52-8A45-9A83-12DD0EED7301}" type="presParOf" srcId="{DCD0318A-55BC-D342-827E-C6455C549486}" destId="{1DA562FD-7B02-1B46-9897-6D8D60B6F52E}" srcOrd="8" destOrd="0" presId="urn:microsoft.com/office/officeart/2005/8/layout/list1"/>
    <dgm:cxn modelId="{07C70179-E114-DA4E-93D1-30055D94876A}" type="presParOf" srcId="{1DA562FD-7B02-1B46-9897-6D8D60B6F52E}" destId="{8B89DF20-01C4-FE44-980F-433C5A381650}" srcOrd="0" destOrd="0" presId="urn:microsoft.com/office/officeart/2005/8/layout/list1"/>
    <dgm:cxn modelId="{63E020A8-1FC2-0E49-AF19-046E24B702B0}" type="presParOf" srcId="{1DA562FD-7B02-1B46-9897-6D8D60B6F52E}" destId="{F986D464-3D0C-F94E-8CAE-D863AED67BF9}" srcOrd="1" destOrd="0" presId="urn:microsoft.com/office/officeart/2005/8/layout/list1"/>
    <dgm:cxn modelId="{D9E651B3-28EC-C244-9B56-E6354A4CA59C}" type="presParOf" srcId="{DCD0318A-55BC-D342-827E-C6455C549486}" destId="{5C8CE230-25FC-A84B-8EE7-ED4C4F8BDEB2}" srcOrd="9" destOrd="0" presId="urn:microsoft.com/office/officeart/2005/8/layout/list1"/>
    <dgm:cxn modelId="{C0C95C98-E2AE-6147-ADB7-84626B87887C}" type="presParOf" srcId="{DCD0318A-55BC-D342-827E-C6455C549486}" destId="{D1D354E5-57A0-4C42-A469-EC61367F9E9D}" srcOrd="10" destOrd="0" presId="urn:microsoft.com/office/officeart/2005/8/layout/list1"/>
    <dgm:cxn modelId="{873BA723-B0E4-0849-83BA-D45ADD91FBBC}" type="presParOf" srcId="{DCD0318A-55BC-D342-827E-C6455C549486}" destId="{58621D1F-71F5-ED4E-A6E3-B1594334D042}" srcOrd="11" destOrd="0" presId="urn:microsoft.com/office/officeart/2005/8/layout/list1"/>
    <dgm:cxn modelId="{A9B5E62B-C2D2-3243-93AE-8B58F93E7640}" type="presParOf" srcId="{DCD0318A-55BC-D342-827E-C6455C549486}" destId="{AE3F7DAA-A8BA-134D-86DC-C9F17D31CF72}" srcOrd="12" destOrd="0" presId="urn:microsoft.com/office/officeart/2005/8/layout/list1"/>
    <dgm:cxn modelId="{4BAB08E6-D12C-D747-B8E0-12576150543A}" type="presParOf" srcId="{AE3F7DAA-A8BA-134D-86DC-C9F17D31CF72}" destId="{F62A985E-AD47-7745-8A8F-EC8F748D972D}" srcOrd="0" destOrd="0" presId="urn:microsoft.com/office/officeart/2005/8/layout/list1"/>
    <dgm:cxn modelId="{48A644D1-98AB-F44F-9A7C-A166CD12AF39}" type="presParOf" srcId="{AE3F7DAA-A8BA-134D-86DC-C9F17D31CF72}" destId="{C804159F-F006-5B48-A345-E2C0E846815F}" srcOrd="1" destOrd="0" presId="urn:microsoft.com/office/officeart/2005/8/layout/list1"/>
    <dgm:cxn modelId="{F17CC4A1-8640-A74F-8019-016CE4A6FF18}" type="presParOf" srcId="{DCD0318A-55BC-D342-827E-C6455C549486}" destId="{38E4FCC1-0979-ED4A-9206-6243B9151540}" srcOrd="13" destOrd="0" presId="urn:microsoft.com/office/officeart/2005/8/layout/list1"/>
    <dgm:cxn modelId="{267E320E-789C-1849-9345-513381B43C04}" type="presParOf" srcId="{DCD0318A-55BC-D342-827E-C6455C549486}" destId="{358CE5A6-7A80-6642-8CFB-29C93C5EA7B8}" srcOrd="14" destOrd="0" presId="urn:microsoft.com/office/officeart/2005/8/layout/list1"/>
    <dgm:cxn modelId="{5204DF9B-284E-AA48-AF9B-2A9E6913C789}" type="presParOf" srcId="{DCD0318A-55BC-D342-827E-C6455C549486}" destId="{826F2A16-8AFD-6F4A-B070-4266000256E1}" srcOrd="15" destOrd="0" presId="urn:microsoft.com/office/officeart/2005/8/layout/list1"/>
    <dgm:cxn modelId="{B3E399AD-1C14-DE4B-82DE-345A38B0CB97}" type="presParOf" srcId="{DCD0318A-55BC-D342-827E-C6455C549486}" destId="{F54E55E1-1442-8642-9775-7ADBDD6467B7}" srcOrd="16" destOrd="0" presId="urn:microsoft.com/office/officeart/2005/8/layout/list1"/>
    <dgm:cxn modelId="{3C3DB24A-0361-7946-BAA9-C487345805CE}" type="presParOf" srcId="{F54E55E1-1442-8642-9775-7ADBDD6467B7}" destId="{DF3D744E-299F-2549-BC7C-E8FE55910671}" srcOrd="0" destOrd="0" presId="urn:microsoft.com/office/officeart/2005/8/layout/list1"/>
    <dgm:cxn modelId="{ECE5370F-FDC2-354C-918A-8F5B50575297}" type="presParOf" srcId="{F54E55E1-1442-8642-9775-7ADBDD6467B7}" destId="{B64CDA10-16CD-B74F-BA11-2E5BE748CD03}" srcOrd="1" destOrd="0" presId="urn:microsoft.com/office/officeart/2005/8/layout/list1"/>
    <dgm:cxn modelId="{CC765CC5-055C-A841-B30D-8BF24F6EC549}" type="presParOf" srcId="{DCD0318A-55BC-D342-827E-C6455C549486}" destId="{D6899652-948E-8C41-88C9-735E176F2100}" srcOrd="17" destOrd="0" presId="urn:microsoft.com/office/officeart/2005/8/layout/list1"/>
    <dgm:cxn modelId="{DC0775A4-5C4A-3048-BED4-9A8BDD5F50ED}" type="presParOf" srcId="{DCD0318A-55BC-D342-827E-C6455C549486}" destId="{CB1C5F58-3861-C648-B30F-115E2A35E19C}"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A5929C-84FC-4F77-924D-426692DC4B6E}" type="doc">
      <dgm:prSet loTypeId="urn:microsoft.com/office/officeart/2005/8/layout/process2" loCatId="process" qsTypeId="urn:microsoft.com/office/officeart/2005/8/quickstyle/simple3" qsCatId="simple" csTypeId="urn:microsoft.com/office/officeart/2005/8/colors/colorful2" csCatId="colorful" phldr="1"/>
      <dgm:spPr/>
    </dgm:pt>
    <dgm:pt modelId="{5894F89A-9C94-45CF-847E-186B47C5B4CF}">
      <dgm:prSet phldrT="[Text]" custT="1"/>
      <dgm:spPr/>
      <dgm:t>
        <a:bodyPr/>
        <a:lstStyle/>
        <a:p>
          <a:r>
            <a:rPr lang="en-US" sz="1800" dirty="0"/>
            <a:t>document the </a:t>
          </a:r>
          <a:r>
            <a:rPr lang="en-US" sz="1800" dirty="0" smtClean="0"/>
            <a:t>dynamic elements </a:t>
          </a:r>
          <a:r>
            <a:rPr lang="en-US" sz="1800" dirty="0"/>
            <a:t>in precise details (system and method)</a:t>
          </a:r>
          <a:endParaRPr lang="en-AU" sz="1800" dirty="0"/>
        </a:p>
      </dgm:t>
    </dgm:pt>
    <dgm:pt modelId="{A683D43C-A270-4612-9596-CC4C85966A02}" type="parTrans" cxnId="{872F451C-C926-41C0-BAD1-9E649BE87DC1}">
      <dgm:prSet/>
      <dgm:spPr/>
      <dgm:t>
        <a:bodyPr/>
        <a:lstStyle/>
        <a:p>
          <a:endParaRPr lang="en-AU" sz="2000"/>
        </a:p>
      </dgm:t>
    </dgm:pt>
    <dgm:pt modelId="{58F4C4CF-3FD1-4BB0-BC78-A9005842764A}" type="sibTrans" cxnId="{872F451C-C926-41C0-BAD1-9E649BE87DC1}">
      <dgm:prSet custT="1"/>
      <dgm:spPr/>
      <dgm:t>
        <a:bodyPr/>
        <a:lstStyle/>
        <a:p>
          <a:endParaRPr lang="en-AU" sz="1600"/>
        </a:p>
      </dgm:t>
    </dgm:pt>
    <dgm:pt modelId="{651F1E61-7C3C-4238-8E15-DA6F3530E7DA}">
      <dgm:prSet phldrT="[Text]" custT="1"/>
      <dgm:spPr/>
      <dgm:t>
        <a:bodyPr/>
        <a:lstStyle/>
        <a:p>
          <a:r>
            <a:rPr lang="en-AU" sz="1800" dirty="0"/>
            <a:t>Acoustic </a:t>
          </a:r>
          <a:r>
            <a:rPr lang="en-AU" sz="1800" dirty="0" smtClean="0"/>
            <a:t>system and PEEK calibration (time delay)</a:t>
          </a:r>
          <a:endParaRPr lang="en-AU" sz="1800" dirty="0"/>
        </a:p>
      </dgm:t>
    </dgm:pt>
    <dgm:pt modelId="{BEBC4CDD-41EF-4AE3-A047-BCB9A136E1B0}" type="parTrans" cxnId="{D47C6641-0DDF-4D35-BD37-C1C044AC7536}">
      <dgm:prSet/>
      <dgm:spPr/>
      <dgm:t>
        <a:bodyPr/>
        <a:lstStyle/>
        <a:p>
          <a:endParaRPr lang="en-AU" sz="2000"/>
        </a:p>
      </dgm:t>
    </dgm:pt>
    <dgm:pt modelId="{C628B54E-F6A0-4C08-8BA2-84FE8E4599CE}" type="sibTrans" cxnId="{D47C6641-0DDF-4D35-BD37-C1C044AC7536}">
      <dgm:prSet custT="1"/>
      <dgm:spPr/>
      <dgm:t>
        <a:bodyPr/>
        <a:lstStyle/>
        <a:p>
          <a:endParaRPr lang="en-AU" sz="1600"/>
        </a:p>
      </dgm:t>
    </dgm:pt>
    <dgm:pt modelId="{82E70DEF-59FC-4079-BDE6-9A220D8C4E75}">
      <dgm:prSet phldrT="[Text]" custT="1"/>
      <dgm:spPr/>
      <dgm:t>
        <a:bodyPr/>
        <a:lstStyle/>
        <a:p>
          <a:r>
            <a:rPr lang="en-AU" sz="1800" dirty="0"/>
            <a:t>Independent</a:t>
          </a:r>
          <a:r>
            <a:rPr lang="en-AU" sz="1800" baseline="0" dirty="0"/>
            <a:t> measurements of </a:t>
          </a:r>
          <a:r>
            <a:rPr lang="en-AU" sz="1800" baseline="0" dirty="0" err="1"/>
            <a:t>Vp</a:t>
          </a:r>
          <a:r>
            <a:rPr lang="en-AU" sz="1800" baseline="0" dirty="0"/>
            <a:t> and Vs</a:t>
          </a:r>
          <a:endParaRPr lang="en-AU" sz="1800" dirty="0"/>
        </a:p>
      </dgm:t>
    </dgm:pt>
    <dgm:pt modelId="{5FC217BA-1BF0-4C8A-BF83-E4E6CADD7E29}" type="parTrans" cxnId="{09C68953-FF64-4CAD-9AD4-2065E12B25DA}">
      <dgm:prSet/>
      <dgm:spPr/>
      <dgm:t>
        <a:bodyPr/>
        <a:lstStyle/>
        <a:p>
          <a:endParaRPr lang="en-AU" sz="2000"/>
        </a:p>
      </dgm:t>
    </dgm:pt>
    <dgm:pt modelId="{C42BCA13-09E8-4D1E-A3C1-DD2061884B6B}" type="sibTrans" cxnId="{09C68953-FF64-4CAD-9AD4-2065E12B25DA}">
      <dgm:prSet custT="1"/>
      <dgm:spPr/>
      <dgm:t>
        <a:bodyPr/>
        <a:lstStyle/>
        <a:p>
          <a:endParaRPr lang="en-AU" sz="1600"/>
        </a:p>
      </dgm:t>
    </dgm:pt>
    <dgm:pt modelId="{8A8674AF-275D-4014-B879-97CD7910B79B}">
      <dgm:prSet phldrT="[Text]" custT="1"/>
      <dgm:spPr/>
      <dgm:t>
        <a:bodyPr/>
        <a:lstStyle/>
        <a:p>
          <a:r>
            <a:rPr lang="en-AU" sz="1800" dirty="0"/>
            <a:t>Correct S-wave picking </a:t>
          </a:r>
          <a:r>
            <a:rPr lang="en-AU" sz="1800" dirty="0" smtClean="0"/>
            <a:t>method (three peak picking)</a:t>
          </a:r>
          <a:endParaRPr lang="en-AU" sz="1800" dirty="0"/>
        </a:p>
      </dgm:t>
    </dgm:pt>
    <dgm:pt modelId="{56CD202B-20AC-44FA-82F4-37B9F320F028}" type="parTrans" cxnId="{00348B40-F0C8-4D7E-8C7F-B7BCFA232195}">
      <dgm:prSet/>
      <dgm:spPr/>
      <dgm:t>
        <a:bodyPr/>
        <a:lstStyle/>
        <a:p>
          <a:endParaRPr lang="en-AU" sz="2000"/>
        </a:p>
      </dgm:t>
    </dgm:pt>
    <dgm:pt modelId="{0FFDB777-8B27-4EBB-BB36-D9B714D1A79C}" type="sibTrans" cxnId="{00348B40-F0C8-4D7E-8C7F-B7BCFA232195}">
      <dgm:prSet custT="1"/>
      <dgm:spPr/>
      <dgm:t>
        <a:bodyPr/>
        <a:lstStyle/>
        <a:p>
          <a:endParaRPr lang="en-AU" sz="1600"/>
        </a:p>
      </dgm:t>
    </dgm:pt>
    <dgm:pt modelId="{E24787B0-8101-CE48-B12E-F14D39E7DC02}">
      <dgm:prSet phldrT="[Text]"/>
      <dgm:spPr/>
      <dgm:t>
        <a:bodyPr/>
        <a:lstStyle/>
        <a:p>
          <a:r>
            <a:rPr lang="en-AU" dirty="0"/>
            <a:t>Strain</a:t>
          </a:r>
          <a:r>
            <a:rPr lang="en-AU" baseline="0" dirty="0"/>
            <a:t> amplitude effect on velocity (P and S-waves)</a:t>
          </a:r>
          <a:endParaRPr lang="en-AU" dirty="0"/>
        </a:p>
      </dgm:t>
    </dgm:pt>
    <dgm:pt modelId="{04C36182-9883-1241-98F5-A6E4C89169FB}" type="parTrans" cxnId="{F0F51583-DE9A-7344-A851-0E4644304CA1}">
      <dgm:prSet/>
      <dgm:spPr/>
      <dgm:t>
        <a:bodyPr/>
        <a:lstStyle/>
        <a:p>
          <a:endParaRPr lang="en-GB"/>
        </a:p>
      </dgm:t>
    </dgm:pt>
    <dgm:pt modelId="{75A4C892-02AA-7548-BDD5-62E0D3DC1304}" type="sibTrans" cxnId="{F0F51583-DE9A-7344-A851-0E4644304CA1}">
      <dgm:prSet/>
      <dgm:spPr/>
      <dgm:t>
        <a:bodyPr/>
        <a:lstStyle/>
        <a:p>
          <a:endParaRPr lang="en-GB"/>
        </a:p>
      </dgm:t>
    </dgm:pt>
    <dgm:pt modelId="{03E1B931-9713-495F-9D3A-4805AEA0D73D}" type="pres">
      <dgm:prSet presAssocID="{F5A5929C-84FC-4F77-924D-426692DC4B6E}" presName="linearFlow" presStyleCnt="0">
        <dgm:presLayoutVars>
          <dgm:resizeHandles val="exact"/>
        </dgm:presLayoutVars>
      </dgm:prSet>
      <dgm:spPr/>
    </dgm:pt>
    <dgm:pt modelId="{5E72BB13-F2D2-49B6-91D2-763A9248BF46}" type="pres">
      <dgm:prSet presAssocID="{5894F89A-9C94-45CF-847E-186B47C5B4CF}" presName="node" presStyleLbl="node1" presStyleIdx="0" presStyleCnt="5" custScaleX="168954">
        <dgm:presLayoutVars>
          <dgm:bulletEnabled val="1"/>
        </dgm:presLayoutVars>
      </dgm:prSet>
      <dgm:spPr/>
      <dgm:t>
        <a:bodyPr/>
        <a:lstStyle/>
        <a:p>
          <a:endParaRPr lang="en-US"/>
        </a:p>
      </dgm:t>
    </dgm:pt>
    <dgm:pt modelId="{9CCA1B32-47AC-4FA6-A730-07CC92BE52E9}" type="pres">
      <dgm:prSet presAssocID="{58F4C4CF-3FD1-4BB0-BC78-A9005842764A}" presName="sibTrans" presStyleLbl="sibTrans2D1" presStyleIdx="0" presStyleCnt="4"/>
      <dgm:spPr/>
      <dgm:t>
        <a:bodyPr/>
        <a:lstStyle/>
        <a:p>
          <a:endParaRPr lang="en-US"/>
        </a:p>
      </dgm:t>
    </dgm:pt>
    <dgm:pt modelId="{92B20DA5-AAE1-4DEE-8DD4-4E85DDCE32E3}" type="pres">
      <dgm:prSet presAssocID="{58F4C4CF-3FD1-4BB0-BC78-A9005842764A}" presName="connectorText" presStyleLbl="sibTrans2D1" presStyleIdx="0" presStyleCnt="4"/>
      <dgm:spPr/>
      <dgm:t>
        <a:bodyPr/>
        <a:lstStyle/>
        <a:p>
          <a:endParaRPr lang="en-US"/>
        </a:p>
      </dgm:t>
    </dgm:pt>
    <dgm:pt modelId="{B6EF6DEE-584E-3E44-A0C4-1A4E0ABD566C}" type="pres">
      <dgm:prSet presAssocID="{E24787B0-8101-CE48-B12E-F14D39E7DC02}" presName="node" presStyleLbl="node1" presStyleIdx="1" presStyleCnt="5" custScaleX="168954">
        <dgm:presLayoutVars>
          <dgm:bulletEnabled val="1"/>
        </dgm:presLayoutVars>
      </dgm:prSet>
      <dgm:spPr/>
      <dgm:t>
        <a:bodyPr/>
        <a:lstStyle/>
        <a:p>
          <a:endParaRPr lang="en-US"/>
        </a:p>
      </dgm:t>
    </dgm:pt>
    <dgm:pt modelId="{978D2A87-A7DB-0A44-98F6-F56110929855}" type="pres">
      <dgm:prSet presAssocID="{75A4C892-02AA-7548-BDD5-62E0D3DC1304}" presName="sibTrans" presStyleLbl="sibTrans2D1" presStyleIdx="1" presStyleCnt="4"/>
      <dgm:spPr/>
      <dgm:t>
        <a:bodyPr/>
        <a:lstStyle/>
        <a:p>
          <a:endParaRPr lang="en-US"/>
        </a:p>
      </dgm:t>
    </dgm:pt>
    <dgm:pt modelId="{AD4446E6-B3AD-934A-9A5D-4AF6F97E62A3}" type="pres">
      <dgm:prSet presAssocID="{75A4C892-02AA-7548-BDD5-62E0D3DC1304}" presName="connectorText" presStyleLbl="sibTrans2D1" presStyleIdx="1" presStyleCnt="4"/>
      <dgm:spPr/>
      <dgm:t>
        <a:bodyPr/>
        <a:lstStyle/>
        <a:p>
          <a:endParaRPr lang="en-US"/>
        </a:p>
      </dgm:t>
    </dgm:pt>
    <dgm:pt modelId="{2EBEB9E3-4407-4BB9-A49D-F9EFC52EBF74}" type="pres">
      <dgm:prSet presAssocID="{651F1E61-7C3C-4238-8E15-DA6F3530E7DA}" presName="node" presStyleLbl="node1" presStyleIdx="2" presStyleCnt="5" custScaleX="175062">
        <dgm:presLayoutVars>
          <dgm:bulletEnabled val="1"/>
        </dgm:presLayoutVars>
      </dgm:prSet>
      <dgm:spPr/>
      <dgm:t>
        <a:bodyPr/>
        <a:lstStyle/>
        <a:p>
          <a:endParaRPr lang="en-US"/>
        </a:p>
      </dgm:t>
    </dgm:pt>
    <dgm:pt modelId="{073AD4F5-4520-4283-B3F8-E8122950CAF8}" type="pres">
      <dgm:prSet presAssocID="{C628B54E-F6A0-4C08-8BA2-84FE8E4599CE}" presName="sibTrans" presStyleLbl="sibTrans2D1" presStyleIdx="2" presStyleCnt="4"/>
      <dgm:spPr/>
      <dgm:t>
        <a:bodyPr/>
        <a:lstStyle/>
        <a:p>
          <a:endParaRPr lang="en-US"/>
        </a:p>
      </dgm:t>
    </dgm:pt>
    <dgm:pt modelId="{5C35B377-B407-49A9-81D4-24FBB711CF52}" type="pres">
      <dgm:prSet presAssocID="{C628B54E-F6A0-4C08-8BA2-84FE8E4599CE}" presName="connectorText" presStyleLbl="sibTrans2D1" presStyleIdx="2" presStyleCnt="4"/>
      <dgm:spPr/>
      <dgm:t>
        <a:bodyPr/>
        <a:lstStyle/>
        <a:p>
          <a:endParaRPr lang="en-US"/>
        </a:p>
      </dgm:t>
    </dgm:pt>
    <dgm:pt modelId="{FA92B857-E682-47D6-A30A-0D2A17E2FAD0}" type="pres">
      <dgm:prSet presAssocID="{82E70DEF-59FC-4079-BDE6-9A220D8C4E75}" presName="node" presStyleLbl="node1" presStyleIdx="3" presStyleCnt="5" custScaleX="180161">
        <dgm:presLayoutVars>
          <dgm:bulletEnabled val="1"/>
        </dgm:presLayoutVars>
      </dgm:prSet>
      <dgm:spPr/>
      <dgm:t>
        <a:bodyPr/>
        <a:lstStyle/>
        <a:p>
          <a:endParaRPr lang="en-US"/>
        </a:p>
      </dgm:t>
    </dgm:pt>
    <dgm:pt modelId="{D587C7A0-DEAC-492B-891D-A4031DDCFFFE}" type="pres">
      <dgm:prSet presAssocID="{C42BCA13-09E8-4D1E-A3C1-DD2061884B6B}" presName="sibTrans" presStyleLbl="sibTrans2D1" presStyleIdx="3" presStyleCnt="4"/>
      <dgm:spPr/>
      <dgm:t>
        <a:bodyPr/>
        <a:lstStyle/>
        <a:p>
          <a:endParaRPr lang="en-US"/>
        </a:p>
      </dgm:t>
    </dgm:pt>
    <dgm:pt modelId="{4FACD20E-C1CA-4194-BE2E-5DE9CD32A4AE}" type="pres">
      <dgm:prSet presAssocID="{C42BCA13-09E8-4D1E-A3C1-DD2061884B6B}" presName="connectorText" presStyleLbl="sibTrans2D1" presStyleIdx="3" presStyleCnt="4"/>
      <dgm:spPr/>
      <dgm:t>
        <a:bodyPr/>
        <a:lstStyle/>
        <a:p>
          <a:endParaRPr lang="en-US"/>
        </a:p>
      </dgm:t>
    </dgm:pt>
    <dgm:pt modelId="{9817083E-3B5D-4D9C-A4CD-5C3A1ECEAFB2}" type="pres">
      <dgm:prSet presAssocID="{8A8674AF-275D-4014-B879-97CD7910B79B}" presName="node" presStyleLbl="node1" presStyleIdx="4" presStyleCnt="5" custScaleX="160374">
        <dgm:presLayoutVars>
          <dgm:bulletEnabled val="1"/>
        </dgm:presLayoutVars>
      </dgm:prSet>
      <dgm:spPr/>
      <dgm:t>
        <a:bodyPr/>
        <a:lstStyle/>
        <a:p>
          <a:endParaRPr lang="en-US"/>
        </a:p>
      </dgm:t>
    </dgm:pt>
  </dgm:ptLst>
  <dgm:cxnLst>
    <dgm:cxn modelId="{ED410DC7-B92A-48ED-AF55-D8B7C1693AA1}" type="presOf" srcId="{651F1E61-7C3C-4238-8E15-DA6F3530E7DA}" destId="{2EBEB9E3-4407-4BB9-A49D-F9EFC52EBF74}" srcOrd="0" destOrd="0" presId="urn:microsoft.com/office/officeart/2005/8/layout/process2"/>
    <dgm:cxn modelId="{50A13B49-9BB0-45C7-86DC-745105B2386E}" type="presOf" srcId="{C628B54E-F6A0-4C08-8BA2-84FE8E4599CE}" destId="{073AD4F5-4520-4283-B3F8-E8122950CAF8}" srcOrd="0" destOrd="0" presId="urn:microsoft.com/office/officeart/2005/8/layout/process2"/>
    <dgm:cxn modelId="{EA42F126-09E4-42CF-99C9-E47629153975}" type="presOf" srcId="{C42BCA13-09E8-4D1E-A3C1-DD2061884B6B}" destId="{4FACD20E-C1CA-4194-BE2E-5DE9CD32A4AE}" srcOrd="1" destOrd="0" presId="urn:microsoft.com/office/officeart/2005/8/layout/process2"/>
    <dgm:cxn modelId="{00348B40-F0C8-4D7E-8C7F-B7BCFA232195}" srcId="{F5A5929C-84FC-4F77-924D-426692DC4B6E}" destId="{8A8674AF-275D-4014-B879-97CD7910B79B}" srcOrd="4" destOrd="0" parTransId="{56CD202B-20AC-44FA-82F4-37B9F320F028}" sibTransId="{0FFDB777-8B27-4EBB-BB36-D9B714D1A79C}"/>
    <dgm:cxn modelId="{09C68953-FF64-4CAD-9AD4-2065E12B25DA}" srcId="{F5A5929C-84FC-4F77-924D-426692DC4B6E}" destId="{82E70DEF-59FC-4079-BDE6-9A220D8C4E75}" srcOrd="3" destOrd="0" parTransId="{5FC217BA-1BF0-4C8A-BF83-E4E6CADD7E29}" sibTransId="{C42BCA13-09E8-4D1E-A3C1-DD2061884B6B}"/>
    <dgm:cxn modelId="{F0F51583-DE9A-7344-A851-0E4644304CA1}" srcId="{F5A5929C-84FC-4F77-924D-426692DC4B6E}" destId="{E24787B0-8101-CE48-B12E-F14D39E7DC02}" srcOrd="1" destOrd="0" parTransId="{04C36182-9883-1241-98F5-A6E4C89169FB}" sibTransId="{75A4C892-02AA-7548-BDD5-62E0D3DC1304}"/>
    <dgm:cxn modelId="{F8345201-16B5-437B-AEEA-B4485136C083}" type="presOf" srcId="{58F4C4CF-3FD1-4BB0-BC78-A9005842764A}" destId="{92B20DA5-AAE1-4DEE-8DD4-4E85DDCE32E3}" srcOrd="1" destOrd="0" presId="urn:microsoft.com/office/officeart/2005/8/layout/process2"/>
    <dgm:cxn modelId="{5D7FBA05-04AC-4305-B2A5-1FD83780496D}" type="presOf" srcId="{F5A5929C-84FC-4F77-924D-426692DC4B6E}" destId="{03E1B931-9713-495F-9D3A-4805AEA0D73D}" srcOrd="0" destOrd="0" presId="urn:microsoft.com/office/officeart/2005/8/layout/process2"/>
    <dgm:cxn modelId="{D47C6641-0DDF-4D35-BD37-C1C044AC7536}" srcId="{F5A5929C-84FC-4F77-924D-426692DC4B6E}" destId="{651F1E61-7C3C-4238-8E15-DA6F3530E7DA}" srcOrd="2" destOrd="0" parTransId="{BEBC4CDD-41EF-4AE3-A047-BCB9A136E1B0}" sibTransId="{C628B54E-F6A0-4C08-8BA2-84FE8E4599CE}"/>
    <dgm:cxn modelId="{49963442-EE3E-47D8-98E3-F49556C5E109}" type="presOf" srcId="{58F4C4CF-3FD1-4BB0-BC78-A9005842764A}" destId="{9CCA1B32-47AC-4FA6-A730-07CC92BE52E9}" srcOrd="0" destOrd="0" presId="urn:microsoft.com/office/officeart/2005/8/layout/process2"/>
    <dgm:cxn modelId="{DE962F9A-1C12-2440-B635-D925D7EA9138}" type="presOf" srcId="{E24787B0-8101-CE48-B12E-F14D39E7DC02}" destId="{B6EF6DEE-584E-3E44-A0C4-1A4E0ABD566C}" srcOrd="0" destOrd="0" presId="urn:microsoft.com/office/officeart/2005/8/layout/process2"/>
    <dgm:cxn modelId="{EB3F2500-F07E-4D18-9491-2E4471DD3860}" type="presOf" srcId="{C628B54E-F6A0-4C08-8BA2-84FE8E4599CE}" destId="{5C35B377-B407-49A9-81D4-24FBB711CF52}" srcOrd="1" destOrd="0" presId="urn:microsoft.com/office/officeart/2005/8/layout/process2"/>
    <dgm:cxn modelId="{1E5C546D-CC93-4B5A-943C-801ADCF81564}" type="presOf" srcId="{5894F89A-9C94-45CF-847E-186B47C5B4CF}" destId="{5E72BB13-F2D2-49B6-91D2-763A9248BF46}" srcOrd="0" destOrd="0" presId="urn:microsoft.com/office/officeart/2005/8/layout/process2"/>
    <dgm:cxn modelId="{872F451C-C926-41C0-BAD1-9E649BE87DC1}" srcId="{F5A5929C-84FC-4F77-924D-426692DC4B6E}" destId="{5894F89A-9C94-45CF-847E-186B47C5B4CF}" srcOrd="0" destOrd="0" parTransId="{A683D43C-A270-4612-9596-CC4C85966A02}" sibTransId="{58F4C4CF-3FD1-4BB0-BC78-A9005842764A}"/>
    <dgm:cxn modelId="{16A16340-929D-43E3-938E-75649B16CAFC}" type="presOf" srcId="{8A8674AF-275D-4014-B879-97CD7910B79B}" destId="{9817083E-3B5D-4D9C-A4CD-5C3A1ECEAFB2}" srcOrd="0" destOrd="0" presId="urn:microsoft.com/office/officeart/2005/8/layout/process2"/>
    <dgm:cxn modelId="{ED356FF2-C3D0-4A35-A8A5-0C1FA6E51A9A}" type="presOf" srcId="{82E70DEF-59FC-4079-BDE6-9A220D8C4E75}" destId="{FA92B857-E682-47D6-A30A-0D2A17E2FAD0}" srcOrd="0" destOrd="0" presId="urn:microsoft.com/office/officeart/2005/8/layout/process2"/>
    <dgm:cxn modelId="{5D516905-7E6A-4803-B9DE-46163C8C9215}" type="presOf" srcId="{C42BCA13-09E8-4D1E-A3C1-DD2061884B6B}" destId="{D587C7A0-DEAC-492B-891D-A4031DDCFFFE}" srcOrd="0" destOrd="0" presId="urn:microsoft.com/office/officeart/2005/8/layout/process2"/>
    <dgm:cxn modelId="{7DA327CB-C83C-CB40-8242-23E9A600BCEB}" type="presOf" srcId="{75A4C892-02AA-7548-BDD5-62E0D3DC1304}" destId="{AD4446E6-B3AD-934A-9A5D-4AF6F97E62A3}" srcOrd="1" destOrd="0" presId="urn:microsoft.com/office/officeart/2005/8/layout/process2"/>
    <dgm:cxn modelId="{0D4AAE42-DCFA-8D46-9E98-CE953F9DDC9A}" type="presOf" srcId="{75A4C892-02AA-7548-BDD5-62E0D3DC1304}" destId="{978D2A87-A7DB-0A44-98F6-F56110929855}" srcOrd="0" destOrd="0" presId="urn:microsoft.com/office/officeart/2005/8/layout/process2"/>
    <dgm:cxn modelId="{C5BC1950-9075-435A-955F-EB2F492474CE}" type="presParOf" srcId="{03E1B931-9713-495F-9D3A-4805AEA0D73D}" destId="{5E72BB13-F2D2-49B6-91D2-763A9248BF46}" srcOrd="0" destOrd="0" presId="urn:microsoft.com/office/officeart/2005/8/layout/process2"/>
    <dgm:cxn modelId="{1A7D94D6-BD79-413D-90CB-0A5368B13C90}" type="presParOf" srcId="{03E1B931-9713-495F-9D3A-4805AEA0D73D}" destId="{9CCA1B32-47AC-4FA6-A730-07CC92BE52E9}" srcOrd="1" destOrd="0" presId="urn:microsoft.com/office/officeart/2005/8/layout/process2"/>
    <dgm:cxn modelId="{2186AF8F-4027-4CB9-8216-41C3F5956863}" type="presParOf" srcId="{9CCA1B32-47AC-4FA6-A730-07CC92BE52E9}" destId="{92B20DA5-AAE1-4DEE-8DD4-4E85DDCE32E3}" srcOrd="0" destOrd="0" presId="urn:microsoft.com/office/officeart/2005/8/layout/process2"/>
    <dgm:cxn modelId="{BE120318-EA7B-FA4F-A24E-860B4695FFC7}" type="presParOf" srcId="{03E1B931-9713-495F-9D3A-4805AEA0D73D}" destId="{B6EF6DEE-584E-3E44-A0C4-1A4E0ABD566C}" srcOrd="2" destOrd="0" presId="urn:microsoft.com/office/officeart/2005/8/layout/process2"/>
    <dgm:cxn modelId="{1E23C358-067B-9E44-9190-86EC4D0E19F1}" type="presParOf" srcId="{03E1B931-9713-495F-9D3A-4805AEA0D73D}" destId="{978D2A87-A7DB-0A44-98F6-F56110929855}" srcOrd="3" destOrd="0" presId="urn:microsoft.com/office/officeart/2005/8/layout/process2"/>
    <dgm:cxn modelId="{E11A7AAA-2ECB-2849-8AB7-A25436B52157}" type="presParOf" srcId="{978D2A87-A7DB-0A44-98F6-F56110929855}" destId="{AD4446E6-B3AD-934A-9A5D-4AF6F97E62A3}" srcOrd="0" destOrd="0" presId="urn:microsoft.com/office/officeart/2005/8/layout/process2"/>
    <dgm:cxn modelId="{1B720E0D-8F5F-4FD6-8738-D6EE09A2C0AB}" type="presParOf" srcId="{03E1B931-9713-495F-9D3A-4805AEA0D73D}" destId="{2EBEB9E3-4407-4BB9-A49D-F9EFC52EBF74}" srcOrd="4" destOrd="0" presId="urn:microsoft.com/office/officeart/2005/8/layout/process2"/>
    <dgm:cxn modelId="{047CB041-9D02-4E3A-855F-5F1D20F0FA19}" type="presParOf" srcId="{03E1B931-9713-495F-9D3A-4805AEA0D73D}" destId="{073AD4F5-4520-4283-B3F8-E8122950CAF8}" srcOrd="5" destOrd="0" presId="urn:microsoft.com/office/officeart/2005/8/layout/process2"/>
    <dgm:cxn modelId="{2F087AB7-564B-46DF-BC09-FC805B2248A8}" type="presParOf" srcId="{073AD4F5-4520-4283-B3F8-E8122950CAF8}" destId="{5C35B377-B407-49A9-81D4-24FBB711CF52}" srcOrd="0" destOrd="0" presId="urn:microsoft.com/office/officeart/2005/8/layout/process2"/>
    <dgm:cxn modelId="{8D23C96A-2DBF-4012-AB88-07B45C76F38E}" type="presParOf" srcId="{03E1B931-9713-495F-9D3A-4805AEA0D73D}" destId="{FA92B857-E682-47D6-A30A-0D2A17E2FAD0}" srcOrd="6" destOrd="0" presId="urn:microsoft.com/office/officeart/2005/8/layout/process2"/>
    <dgm:cxn modelId="{4149CF3B-065F-4AD4-ACE3-BB21B93A1840}" type="presParOf" srcId="{03E1B931-9713-495F-9D3A-4805AEA0D73D}" destId="{D587C7A0-DEAC-492B-891D-A4031DDCFFFE}" srcOrd="7" destOrd="0" presId="urn:microsoft.com/office/officeart/2005/8/layout/process2"/>
    <dgm:cxn modelId="{C24C3406-36D0-48D7-869E-04888727DE73}" type="presParOf" srcId="{D587C7A0-DEAC-492B-891D-A4031DDCFFFE}" destId="{4FACD20E-C1CA-4194-BE2E-5DE9CD32A4AE}" srcOrd="0" destOrd="0" presId="urn:microsoft.com/office/officeart/2005/8/layout/process2"/>
    <dgm:cxn modelId="{BF3229E7-9CE5-4158-A1AB-27AB273CB770}" type="presParOf" srcId="{03E1B931-9713-495F-9D3A-4805AEA0D73D}" destId="{9817083E-3B5D-4D9C-A4CD-5C3A1ECEAFB2}"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EBBEE-BC79-7046-A3EC-05AFB8D6EA34}">
      <dsp:nvSpPr>
        <dsp:cNvPr id="0" name=""/>
        <dsp:cNvSpPr/>
      </dsp:nvSpPr>
      <dsp:spPr>
        <a:xfrm>
          <a:off x="0" y="293910"/>
          <a:ext cx="6641689" cy="352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F7DB51-7370-3E4A-8D46-C45FB13C19EE}">
      <dsp:nvSpPr>
        <dsp:cNvPr id="0" name=""/>
        <dsp:cNvSpPr/>
      </dsp:nvSpPr>
      <dsp:spPr>
        <a:xfrm>
          <a:off x="332084" y="87270"/>
          <a:ext cx="4649183"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728" tIns="0" rIns="175728" bIns="0" numCol="1" spcCol="1270" anchor="ctr" anchorCtr="0">
          <a:noAutofit/>
        </a:bodyPr>
        <a:lstStyle/>
        <a:p>
          <a:pPr lvl="0" algn="l" defTabSz="622300">
            <a:lnSpc>
              <a:spcPct val="90000"/>
            </a:lnSpc>
            <a:spcBef>
              <a:spcPct val="0"/>
            </a:spcBef>
            <a:spcAft>
              <a:spcPct val="35000"/>
            </a:spcAft>
          </a:pPr>
          <a:r>
            <a:rPr lang="en-GB" sz="1400" kern="1200" dirty="0"/>
            <a:t>Strain rate</a:t>
          </a:r>
        </a:p>
      </dsp:txBody>
      <dsp:txXfrm>
        <a:off x="352259" y="107445"/>
        <a:ext cx="4608833" cy="372930"/>
      </dsp:txXfrm>
    </dsp:sp>
    <dsp:sp modelId="{D03FAB32-802E-5E42-8B10-EA28E5BD4960}">
      <dsp:nvSpPr>
        <dsp:cNvPr id="0" name=""/>
        <dsp:cNvSpPr/>
      </dsp:nvSpPr>
      <dsp:spPr>
        <a:xfrm>
          <a:off x="0" y="928950"/>
          <a:ext cx="6641689" cy="352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50FD7F-8749-6B46-BD0C-A4A254DD315F}">
      <dsp:nvSpPr>
        <dsp:cNvPr id="0" name=""/>
        <dsp:cNvSpPr/>
      </dsp:nvSpPr>
      <dsp:spPr>
        <a:xfrm>
          <a:off x="332084" y="722310"/>
          <a:ext cx="4649183"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728" tIns="0" rIns="175728" bIns="0" numCol="1" spcCol="1270" anchor="ctr" anchorCtr="0">
          <a:noAutofit/>
        </a:bodyPr>
        <a:lstStyle/>
        <a:p>
          <a:pPr lvl="0" algn="l" defTabSz="622300">
            <a:lnSpc>
              <a:spcPct val="90000"/>
            </a:lnSpc>
            <a:spcBef>
              <a:spcPct val="0"/>
            </a:spcBef>
            <a:spcAft>
              <a:spcPct val="35000"/>
            </a:spcAft>
          </a:pPr>
          <a:r>
            <a:rPr lang="en-US" sz="1400" kern="1200" dirty="0"/>
            <a:t>Heterogeneities</a:t>
          </a:r>
        </a:p>
      </dsp:txBody>
      <dsp:txXfrm>
        <a:off x="352259" y="742485"/>
        <a:ext cx="4608833" cy="372930"/>
      </dsp:txXfrm>
    </dsp:sp>
    <dsp:sp modelId="{D1D354E5-57A0-4C42-A469-EC61367F9E9D}">
      <dsp:nvSpPr>
        <dsp:cNvPr id="0" name=""/>
        <dsp:cNvSpPr/>
      </dsp:nvSpPr>
      <dsp:spPr>
        <a:xfrm>
          <a:off x="0" y="1563990"/>
          <a:ext cx="6641689" cy="352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86D464-3D0C-F94E-8CAE-D863AED67BF9}">
      <dsp:nvSpPr>
        <dsp:cNvPr id="0" name=""/>
        <dsp:cNvSpPr/>
      </dsp:nvSpPr>
      <dsp:spPr>
        <a:xfrm>
          <a:off x="332084" y="1357351"/>
          <a:ext cx="4649183"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728" tIns="0" rIns="175728" bIns="0" numCol="1" spcCol="1270" anchor="ctr" anchorCtr="0">
          <a:noAutofit/>
        </a:bodyPr>
        <a:lstStyle/>
        <a:p>
          <a:pPr lvl="0" algn="l" defTabSz="622300">
            <a:lnSpc>
              <a:spcPct val="90000"/>
            </a:lnSpc>
            <a:spcBef>
              <a:spcPct val="0"/>
            </a:spcBef>
            <a:spcAft>
              <a:spcPct val="35000"/>
            </a:spcAft>
          </a:pPr>
          <a:r>
            <a:rPr lang="en-US" sz="1400" kern="1200"/>
            <a:t>Different drainage conditions</a:t>
          </a:r>
        </a:p>
      </dsp:txBody>
      <dsp:txXfrm>
        <a:off x="352259" y="1377526"/>
        <a:ext cx="4608833" cy="372930"/>
      </dsp:txXfrm>
    </dsp:sp>
    <dsp:sp modelId="{358CE5A6-7A80-6642-8CFB-29C93C5EA7B8}">
      <dsp:nvSpPr>
        <dsp:cNvPr id="0" name=""/>
        <dsp:cNvSpPr/>
      </dsp:nvSpPr>
      <dsp:spPr>
        <a:xfrm>
          <a:off x="0" y="2199031"/>
          <a:ext cx="6641689" cy="352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04159F-F006-5B48-A345-E2C0E846815F}">
      <dsp:nvSpPr>
        <dsp:cNvPr id="0" name=""/>
        <dsp:cNvSpPr/>
      </dsp:nvSpPr>
      <dsp:spPr>
        <a:xfrm>
          <a:off x="332084" y="1992391"/>
          <a:ext cx="4649183"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728" tIns="0" rIns="175728" bIns="0" numCol="1" spcCol="1270" anchor="ctr" anchorCtr="0">
          <a:noAutofit/>
        </a:bodyPr>
        <a:lstStyle/>
        <a:p>
          <a:pPr lvl="0" algn="l" defTabSz="622300">
            <a:lnSpc>
              <a:spcPct val="90000"/>
            </a:lnSpc>
            <a:spcBef>
              <a:spcPct val="0"/>
            </a:spcBef>
            <a:spcAft>
              <a:spcPct val="35000"/>
            </a:spcAft>
          </a:pPr>
          <a:r>
            <a:rPr lang="en-US" sz="1400" kern="1200" dirty="0"/>
            <a:t>Dispersion (pore fluid effects)</a:t>
          </a:r>
          <a:endParaRPr lang="en-GB" sz="1400" kern="1200" dirty="0"/>
        </a:p>
      </dsp:txBody>
      <dsp:txXfrm>
        <a:off x="352259" y="2012566"/>
        <a:ext cx="4608833" cy="372930"/>
      </dsp:txXfrm>
    </dsp:sp>
    <dsp:sp modelId="{CB1C5F58-3861-C648-B30F-115E2A35E19C}">
      <dsp:nvSpPr>
        <dsp:cNvPr id="0" name=""/>
        <dsp:cNvSpPr/>
      </dsp:nvSpPr>
      <dsp:spPr>
        <a:xfrm>
          <a:off x="0" y="2834071"/>
          <a:ext cx="6641689" cy="352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4CDA10-16CD-B74F-BA11-2E5BE748CD03}">
      <dsp:nvSpPr>
        <dsp:cNvPr id="0" name=""/>
        <dsp:cNvSpPr/>
      </dsp:nvSpPr>
      <dsp:spPr>
        <a:xfrm>
          <a:off x="332084" y="2627431"/>
          <a:ext cx="4649183"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728" tIns="0" rIns="175728" bIns="0" numCol="1" spcCol="1270" anchor="ctr" anchorCtr="0">
          <a:noAutofit/>
        </a:bodyPr>
        <a:lstStyle/>
        <a:p>
          <a:pPr lvl="0" algn="l" defTabSz="622300">
            <a:lnSpc>
              <a:spcPct val="90000"/>
            </a:lnSpc>
            <a:spcBef>
              <a:spcPct val="0"/>
            </a:spcBef>
            <a:spcAft>
              <a:spcPct val="35000"/>
            </a:spcAft>
          </a:pPr>
          <a:r>
            <a:rPr lang="en-US" sz="1400" kern="1200" dirty="0"/>
            <a:t>Insufficient characterization of anisotropy</a:t>
          </a:r>
          <a:endParaRPr lang="en-GB" sz="1400" kern="1200" dirty="0"/>
        </a:p>
      </dsp:txBody>
      <dsp:txXfrm>
        <a:off x="352259" y="2647606"/>
        <a:ext cx="4608833"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2BB13-F2D2-49B6-91D2-763A9248BF46}">
      <dsp:nvSpPr>
        <dsp:cNvPr id="0" name=""/>
        <dsp:cNvSpPr/>
      </dsp:nvSpPr>
      <dsp:spPr>
        <a:xfrm>
          <a:off x="700713" y="2415"/>
          <a:ext cx="3816650" cy="564747"/>
        </a:xfrm>
        <a:prstGeom prst="roundRect">
          <a:avLst>
            <a:gd name="adj" fmla="val 10000"/>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document the </a:t>
          </a:r>
          <a:r>
            <a:rPr lang="en-US" sz="1800" kern="1200" dirty="0" smtClean="0"/>
            <a:t>dynamic elements </a:t>
          </a:r>
          <a:r>
            <a:rPr lang="en-US" sz="1800" kern="1200" dirty="0"/>
            <a:t>in precise details (system and method)</a:t>
          </a:r>
          <a:endParaRPr lang="en-AU" sz="1800" kern="1200" dirty="0"/>
        </a:p>
      </dsp:txBody>
      <dsp:txXfrm>
        <a:off x="717254" y="18956"/>
        <a:ext cx="3783568" cy="531665"/>
      </dsp:txXfrm>
    </dsp:sp>
    <dsp:sp modelId="{9CCA1B32-47AC-4FA6-A730-07CC92BE52E9}">
      <dsp:nvSpPr>
        <dsp:cNvPr id="0" name=""/>
        <dsp:cNvSpPr/>
      </dsp:nvSpPr>
      <dsp:spPr>
        <a:xfrm rot="5400000">
          <a:off x="2503148" y="581281"/>
          <a:ext cx="211780" cy="25413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AU" sz="1600" kern="1200"/>
        </a:p>
      </dsp:txBody>
      <dsp:txXfrm rot="-5400000">
        <a:off x="2532797" y="602459"/>
        <a:ext cx="152482" cy="148246"/>
      </dsp:txXfrm>
    </dsp:sp>
    <dsp:sp modelId="{B6EF6DEE-584E-3E44-A0C4-1A4E0ABD566C}">
      <dsp:nvSpPr>
        <dsp:cNvPr id="0" name=""/>
        <dsp:cNvSpPr/>
      </dsp:nvSpPr>
      <dsp:spPr>
        <a:xfrm>
          <a:off x="700713" y="849535"/>
          <a:ext cx="3816650" cy="564747"/>
        </a:xfrm>
        <a:prstGeom prst="roundRect">
          <a:avLst>
            <a:gd name="adj" fmla="val 10000"/>
          </a:avLst>
        </a:prstGeom>
        <a:solidFill>
          <a:schemeClr val="accent2">
            <a:hueOff val="-1835281"/>
            <a:satOff val="8098"/>
            <a:lumOff val="-1373"/>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AU" sz="1400" kern="1200" dirty="0"/>
            <a:t>Strain</a:t>
          </a:r>
          <a:r>
            <a:rPr lang="en-AU" sz="1400" kern="1200" baseline="0" dirty="0"/>
            <a:t> amplitude effect on velocity (P and S-waves)</a:t>
          </a:r>
          <a:endParaRPr lang="en-AU" sz="1400" kern="1200" dirty="0"/>
        </a:p>
      </dsp:txBody>
      <dsp:txXfrm>
        <a:off x="717254" y="866076"/>
        <a:ext cx="3783568" cy="531665"/>
      </dsp:txXfrm>
    </dsp:sp>
    <dsp:sp modelId="{978D2A87-A7DB-0A44-98F6-F56110929855}">
      <dsp:nvSpPr>
        <dsp:cNvPr id="0" name=""/>
        <dsp:cNvSpPr/>
      </dsp:nvSpPr>
      <dsp:spPr>
        <a:xfrm rot="5400000">
          <a:off x="2503148" y="1428401"/>
          <a:ext cx="211780" cy="254136"/>
        </a:xfrm>
        <a:prstGeom prst="rightArrow">
          <a:avLst>
            <a:gd name="adj1" fmla="val 60000"/>
            <a:gd name="adj2" fmla="val 50000"/>
          </a:avLst>
        </a:prstGeom>
        <a:solidFill>
          <a:schemeClr val="accent2">
            <a:hueOff val="-2447042"/>
            <a:satOff val="10798"/>
            <a:lumOff val="-183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5400000">
        <a:off x="2532797" y="1449579"/>
        <a:ext cx="152482" cy="148246"/>
      </dsp:txXfrm>
    </dsp:sp>
    <dsp:sp modelId="{2EBEB9E3-4407-4BB9-A49D-F9EFC52EBF74}">
      <dsp:nvSpPr>
        <dsp:cNvPr id="0" name=""/>
        <dsp:cNvSpPr/>
      </dsp:nvSpPr>
      <dsp:spPr>
        <a:xfrm>
          <a:off x="631724" y="1696656"/>
          <a:ext cx="3954629" cy="564747"/>
        </a:xfrm>
        <a:prstGeom prst="roundRect">
          <a:avLst>
            <a:gd name="adj" fmla="val 10000"/>
          </a:avLst>
        </a:prstGeom>
        <a:solidFill>
          <a:schemeClr val="accent2">
            <a:hueOff val="-3670562"/>
            <a:satOff val="16196"/>
            <a:lumOff val="-2745"/>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AU" sz="1800" kern="1200" dirty="0"/>
            <a:t>Acoustic </a:t>
          </a:r>
          <a:r>
            <a:rPr lang="en-AU" sz="1800" kern="1200" dirty="0" smtClean="0"/>
            <a:t>system and PEEK calibration (time delay)</a:t>
          </a:r>
          <a:endParaRPr lang="en-AU" sz="1800" kern="1200" dirty="0"/>
        </a:p>
      </dsp:txBody>
      <dsp:txXfrm>
        <a:off x="648265" y="1713197"/>
        <a:ext cx="3921547" cy="531665"/>
      </dsp:txXfrm>
    </dsp:sp>
    <dsp:sp modelId="{073AD4F5-4520-4283-B3F8-E8122950CAF8}">
      <dsp:nvSpPr>
        <dsp:cNvPr id="0" name=""/>
        <dsp:cNvSpPr/>
      </dsp:nvSpPr>
      <dsp:spPr>
        <a:xfrm rot="5400000">
          <a:off x="2503148" y="2275522"/>
          <a:ext cx="211780" cy="254136"/>
        </a:xfrm>
        <a:prstGeom prst="rightArrow">
          <a:avLst>
            <a:gd name="adj1" fmla="val 60000"/>
            <a:gd name="adj2" fmla="val 50000"/>
          </a:avLst>
        </a:prstGeom>
        <a:solidFill>
          <a:schemeClr val="accent2">
            <a:hueOff val="-4894083"/>
            <a:satOff val="21595"/>
            <a:lumOff val="-366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AU" sz="1600" kern="1200"/>
        </a:p>
      </dsp:txBody>
      <dsp:txXfrm rot="-5400000">
        <a:off x="2532797" y="2296700"/>
        <a:ext cx="152482" cy="148246"/>
      </dsp:txXfrm>
    </dsp:sp>
    <dsp:sp modelId="{FA92B857-E682-47D6-A30A-0D2A17E2FAD0}">
      <dsp:nvSpPr>
        <dsp:cNvPr id="0" name=""/>
        <dsp:cNvSpPr/>
      </dsp:nvSpPr>
      <dsp:spPr>
        <a:xfrm>
          <a:off x="574131" y="2543777"/>
          <a:ext cx="4069815" cy="564747"/>
        </a:xfrm>
        <a:prstGeom prst="roundRect">
          <a:avLst>
            <a:gd name="adj" fmla="val 10000"/>
          </a:avLst>
        </a:prstGeom>
        <a:solidFill>
          <a:schemeClr val="accent2">
            <a:hueOff val="-5505844"/>
            <a:satOff val="24295"/>
            <a:lumOff val="-4118"/>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AU" sz="1800" kern="1200" dirty="0"/>
            <a:t>Independent</a:t>
          </a:r>
          <a:r>
            <a:rPr lang="en-AU" sz="1800" kern="1200" baseline="0" dirty="0"/>
            <a:t> measurements of </a:t>
          </a:r>
          <a:r>
            <a:rPr lang="en-AU" sz="1800" kern="1200" baseline="0" dirty="0" err="1"/>
            <a:t>Vp</a:t>
          </a:r>
          <a:r>
            <a:rPr lang="en-AU" sz="1800" kern="1200" baseline="0" dirty="0"/>
            <a:t> and Vs</a:t>
          </a:r>
          <a:endParaRPr lang="en-AU" sz="1800" kern="1200" dirty="0"/>
        </a:p>
      </dsp:txBody>
      <dsp:txXfrm>
        <a:off x="590672" y="2560318"/>
        <a:ext cx="4036733" cy="531665"/>
      </dsp:txXfrm>
    </dsp:sp>
    <dsp:sp modelId="{D587C7A0-DEAC-492B-891D-A4031DDCFFFE}">
      <dsp:nvSpPr>
        <dsp:cNvPr id="0" name=""/>
        <dsp:cNvSpPr/>
      </dsp:nvSpPr>
      <dsp:spPr>
        <a:xfrm rot="5400000">
          <a:off x="2503148" y="3122642"/>
          <a:ext cx="211780" cy="254136"/>
        </a:xfrm>
        <a:prstGeom prst="rightArrow">
          <a:avLst>
            <a:gd name="adj1" fmla="val 60000"/>
            <a:gd name="adj2" fmla="val 50000"/>
          </a:avLst>
        </a:prstGeom>
        <a:solidFill>
          <a:schemeClr val="accent2">
            <a:hueOff val="-7341125"/>
            <a:satOff val="32393"/>
            <a:lumOff val="-5490"/>
            <a:alphaOff val="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AU" sz="1600" kern="1200"/>
        </a:p>
      </dsp:txBody>
      <dsp:txXfrm rot="-5400000">
        <a:off x="2532797" y="3143820"/>
        <a:ext cx="152482" cy="148246"/>
      </dsp:txXfrm>
    </dsp:sp>
    <dsp:sp modelId="{9817083E-3B5D-4D9C-A4CD-5C3A1ECEAFB2}">
      <dsp:nvSpPr>
        <dsp:cNvPr id="0" name=""/>
        <dsp:cNvSpPr/>
      </dsp:nvSpPr>
      <dsp:spPr>
        <a:xfrm>
          <a:off x="797624" y="3390897"/>
          <a:ext cx="3622829" cy="564747"/>
        </a:xfrm>
        <a:prstGeom prst="roundRect">
          <a:avLst>
            <a:gd name="adj" fmla="val 10000"/>
          </a:avLst>
        </a:prstGeom>
        <a:solidFill>
          <a:schemeClr val="accent2">
            <a:hueOff val="-7341125"/>
            <a:satOff val="32393"/>
            <a:lumOff val="-549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AU" sz="1800" kern="1200" dirty="0"/>
            <a:t>Correct S-wave picking </a:t>
          </a:r>
          <a:r>
            <a:rPr lang="en-AU" sz="1800" kern="1200" dirty="0" smtClean="0"/>
            <a:t>method (three peak picking)</a:t>
          </a:r>
          <a:endParaRPr lang="en-AU" sz="1800" kern="1200" dirty="0"/>
        </a:p>
      </dsp:txBody>
      <dsp:txXfrm>
        <a:off x="814165" y="3407438"/>
        <a:ext cx="3589747" cy="53166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9B41AB19-A015-D34E-98F6-76072BA2E479}" type="datetimeFigureOut">
              <a:rPr lang="en-US" smtClean="0"/>
              <a:t>4/28/2021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EEEC902-964B-3549-B303-F56E73FD3B76}" type="slidenum">
              <a:rPr lang="en-US" smtClean="0"/>
              <a:t>‹#›</a:t>
            </a:fld>
            <a:endParaRPr lang="en-US"/>
          </a:p>
        </p:txBody>
      </p:sp>
    </p:spTree>
    <p:extLst>
      <p:ext uri="{BB962C8B-B14F-4D97-AF65-F5344CB8AC3E}">
        <p14:creationId xmlns:p14="http://schemas.microsoft.com/office/powerpoint/2010/main" val="38295073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r>
              <a:rPr lang="en-AU"/>
              <a:t>Olivia Collet</a:t>
            </a:r>
          </a:p>
        </p:txBody>
      </p:sp>
      <p:sp>
        <p:nvSpPr>
          <p:cNvPr id="5" name="Slide Number Placeholder 4"/>
          <p:cNvSpPr>
            <a:spLocks noGrp="1"/>
          </p:cNvSpPr>
          <p:nvPr>
            <p:ph type="sldNum" sz="quarter" idx="11"/>
          </p:nvPr>
        </p:nvSpPr>
        <p:spPr/>
        <p:txBody>
          <a:bodyPr/>
          <a:lstStyle/>
          <a:p>
            <a:fld id="{D80485B7-CAA8-4533-980E-195AC0A9E90B}" type="slidenum">
              <a:rPr lang="en-AU" smtClean="0"/>
              <a:t>2</a:t>
            </a:fld>
            <a:endParaRPr lang="en-AU"/>
          </a:p>
        </p:txBody>
      </p:sp>
    </p:spTree>
    <p:extLst>
      <p:ext uri="{BB962C8B-B14F-4D97-AF65-F5344CB8AC3E}">
        <p14:creationId xmlns:p14="http://schemas.microsoft.com/office/powerpoint/2010/main" val="3391469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AU"/>
              <a:t>Olivia Collet</a:t>
            </a:r>
          </a:p>
        </p:txBody>
      </p:sp>
      <p:sp>
        <p:nvSpPr>
          <p:cNvPr id="5" name="Slide Number Placeholder 4"/>
          <p:cNvSpPr>
            <a:spLocks noGrp="1"/>
          </p:cNvSpPr>
          <p:nvPr>
            <p:ph type="sldNum" sz="quarter" idx="11"/>
          </p:nvPr>
        </p:nvSpPr>
        <p:spPr/>
        <p:txBody>
          <a:bodyPr/>
          <a:lstStyle/>
          <a:p>
            <a:fld id="{D80485B7-CAA8-4533-980E-195AC0A9E90B}" type="slidenum">
              <a:rPr lang="en-AU" smtClean="0"/>
              <a:t>11</a:t>
            </a:fld>
            <a:endParaRPr lang="en-AU"/>
          </a:p>
        </p:txBody>
      </p:sp>
    </p:spTree>
    <p:extLst>
      <p:ext uri="{BB962C8B-B14F-4D97-AF65-F5344CB8AC3E}">
        <p14:creationId xmlns:p14="http://schemas.microsoft.com/office/powerpoint/2010/main" val="2764137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AU"/>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dirty="0"/>
          </a:p>
        </p:txBody>
      </p:sp>
      <p:sp>
        <p:nvSpPr>
          <p:cNvPr id="4" name="Date Placeholder 3"/>
          <p:cNvSpPr>
            <a:spLocks noGrp="1"/>
          </p:cNvSpPr>
          <p:nvPr>
            <p:ph type="dt" sz="half" idx="10"/>
          </p:nvPr>
        </p:nvSpPr>
        <p:spPr/>
        <p:txBody>
          <a:bodyPr/>
          <a:lstStyle/>
          <a:p>
            <a:fld id="{7324B60E-CF9D-F54D-B6D9-63737E660528}" type="datetime1">
              <a:rPr lang="en-AU" smtClean="0"/>
              <a:t>28/04/2021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24CA7940-88C4-E54C-B2F2-CAD5F874A8F2}" type="datetime1">
              <a:rPr lang="en-AU" smtClean="0"/>
              <a:t>28/04/2021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AU"/>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6ACDA7F5-72F9-E849-BBC7-6888C42CF60B}" type="datetime1">
              <a:rPr lang="en-AU" smtClean="0"/>
              <a:t>28/04/2021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5" name="Date Placeholder 4"/>
          <p:cNvSpPr>
            <a:spLocks noGrp="1"/>
          </p:cNvSpPr>
          <p:nvPr>
            <p:ph type="dt" sz="half" idx="10"/>
          </p:nvPr>
        </p:nvSpPr>
        <p:spPr/>
        <p:txBody>
          <a:bodyPr/>
          <a:lstStyle/>
          <a:p>
            <a:fld id="{69DD241D-2520-6A43-98A8-A59191132958}" type="datetime1">
              <a:rPr lang="en-AU" smtClean="0"/>
              <a:t>28/04/2021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31C75863-D11A-6D49-87AA-1A2A45B4349F}" type="datetime1">
              <a:rPr lang="en-AU" smtClean="0"/>
              <a:t>28/04/2021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p:cNvSpPr>
            <a:spLocks noGrp="1"/>
          </p:cNvSpPr>
          <p:nvPr>
            <p:ph type="dt" sz="half" idx="10"/>
          </p:nvPr>
        </p:nvSpPr>
        <p:spPr/>
        <p:txBody>
          <a:bodyPr/>
          <a:lstStyle/>
          <a:p>
            <a:fld id="{64C9319D-F72A-EA41-8234-10D74E168BAD}" type="datetime1">
              <a:rPr lang="en-AU" smtClean="0"/>
              <a:t>28/04/2021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4C57DC-C7CF-8349-B5DC-11F90721850D}" type="datetime1">
              <a:rPr lang="en-AU" smtClean="0"/>
              <a:t>28/04/2021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AU"/>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A5C76399-4C45-C84B-BC9E-EAC3185D6BAA}" type="datetime1">
              <a:rPr lang="en-AU" smtClean="0"/>
              <a:t>28/04/2021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AU"/>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8" name="Date Placeholder 7"/>
          <p:cNvSpPr>
            <a:spLocks noGrp="1"/>
          </p:cNvSpPr>
          <p:nvPr>
            <p:ph type="dt" sz="half" idx="10"/>
          </p:nvPr>
        </p:nvSpPr>
        <p:spPr/>
        <p:txBody>
          <a:bodyPr/>
          <a:lstStyle/>
          <a:p>
            <a:fld id="{1C9E753F-89EC-2A4C-A60A-A139A0E199A1}" type="datetime1">
              <a:rPr lang="en-AU" smtClean="0"/>
              <a:t>28/04/2021</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B1DBB47F-345D-954A-B3DF-570C597F5EA3}" type="datetime1">
              <a:rPr lang="en-AU" smtClean="0"/>
              <a:t>28/04/2021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AU"/>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D0A87528-54A6-A047-AF21-8096CDBA4896}" type="datetime1">
              <a:rPr lang="en-AU" smtClean="0"/>
              <a:t>28/04/2021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AU"/>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6294B44-777F-F747-BF12-5074E68A6E70}" type="datetime1">
              <a:rPr lang="en-AU" smtClean="0"/>
              <a:t>28/04/2021</a:t>
            </a:fld>
            <a:endParaRPr lang="en-US" dirty="0"/>
          </a:p>
        </p:txBody>
      </p:sp>
    </p:spTree>
  </p:cSld>
  <p:clrMap bg1="lt1" tx1="dk1" bg2="lt2" tx2="dk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1D4D0-DFF3-AF47-AD86-D7DD5DC2B42F}"/>
              </a:ext>
            </a:extLst>
          </p:cNvPr>
          <p:cNvSpPr>
            <a:spLocks noGrp="1"/>
          </p:cNvSpPr>
          <p:nvPr>
            <p:ph type="title"/>
          </p:nvPr>
        </p:nvSpPr>
        <p:spPr>
          <a:xfrm>
            <a:off x="594852" y="4000316"/>
            <a:ext cx="7620000" cy="1143000"/>
          </a:xfrm>
        </p:spPr>
        <p:txBody>
          <a:bodyPr/>
          <a:lstStyle/>
          <a:p>
            <a:r>
              <a:rPr lang="en-AU" sz="3200" b="1" dirty="0"/>
              <a:t>Improved estimation method for dynamic bulk moduli of sandstones subjected to hydrostatic stress</a:t>
            </a:r>
            <a:r>
              <a:rPr lang="en-AU" sz="3200" dirty="0"/>
              <a:t/>
            </a:r>
            <a:br>
              <a:rPr lang="en-AU" sz="3200" dirty="0"/>
            </a:br>
            <a:endParaRPr lang="en-US" sz="3200" dirty="0"/>
          </a:p>
        </p:txBody>
      </p:sp>
      <p:sp>
        <p:nvSpPr>
          <p:cNvPr id="3" name="Content Placeholder 2">
            <a:extLst>
              <a:ext uri="{FF2B5EF4-FFF2-40B4-BE49-F238E27FC236}">
                <a16:creationId xmlns:a16="http://schemas.microsoft.com/office/drawing/2014/main" id="{14A96B66-EE13-8C49-9F5D-CD98D00C6F6B}"/>
              </a:ext>
            </a:extLst>
          </p:cNvPr>
          <p:cNvSpPr>
            <a:spLocks noGrp="1"/>
          </p:cNvSpPr>
          <p:nvPr>
            <p:ph idx="1"/>
          </p:nvPr>
        </p:nvSpPr>
        <p:spPr>
          <a:xfrm>
            <a:off x="457200" y="5139403"/>
            <a:ext cx="7620000" cy="794479"/>
          </a:xfrm>
        </p:spPr>
        <p:txBody>
          <a:bodyPr/>
          <a:lstStyle/>
          <a:p>
            <a:pPr marL="114300" indent="0">
              <a:buNone/>
            </a:pPr>
            <a:r>
              <a:rPr lang="en-US" dirty="0"/>
              <a:t>Nazanin Nourifard, Elena Pasternak, Maxim Lebedev.</a:t>
            </a:r>
          </a:p>
        </p:txBody>
      </p:sp>
      <p:pic>
        <p:nvPicPr>
          <p:cNvPr id="6" name="Picture 5">
            <a:extLst>
              <a:ext uri="{FF2B5EF4-FFF2-40B4-BE49-F238E27FC236}">
                <a16:creationId xmlns:a16="http://schemas.microsoft.com/office/drawing/2014/main" id="{5F66A294-E4B1-6843-8080-F6891E9076D1}"/>
              </a:ext>
            </a:extLst>
          </p:cNvPr>
          <p:cNvPicPr>
            <a:picLocks noChangeAspect="1"/>
          </p:cNvPicPr>
          <p:nvPr/>
        </p:nvPicPr>
        <p:blipFill>
          <a:blip r:embed="rId2"/>
          <a:stretch>
            <a:fillRect/>
          </a:stretch>
        </p:blipFill>
        <p:spPr>
          <a:xfrm>
            <a:off x="757082" y="5916151"/>
            <a:ext cx="2859989" cy="596375"/>
          </a:xfrm>
          <a:prstGeom prst="rect">
            <a:avLst/>
          </a:prstGeom>
        </p:spPr>
      </p:pic>
      <p:pic>
        <p:nvPicPr>
          <p:cNvPr id="7" name="Picture 6">
            <a:extLst>
              <a:ext uri="{FF2B5EF4-FFF2-40B4-BE49-F238E27FC236}">
                <a16:creationId xmlns:a16="http://schemas.microsoft.com/office/drawing/2014/main" id="{12DC792B-69AE-6541-BF4D-2699C70AC26A}"/>
              </a:ext>
            </a:extLst>
          </p:cNvPr>
          <p:cNvPicPr>
            <a:picLocks noChangeAspect="1"/>
          </p:cNvPicPr>
          <p:nvPr/>
        </p:nvPicPr>
        <p:blipFill>
          <a:blip r:embed="rId3"/>
          <a:stretch>
            <a:fillRect/>
          </a:stretch>
        </p:blipFill>
        <p:spPr>
          <a:xfrm>
            <a:off x="4296696" y="5916151"/>
            <a:ext cx="1781688" cy="585318"/>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23219" y="426409"/>
            <a:ext cx="5687961" cy="2995263"/>
          </a:xfrm>
          <a:prstGeom prst="rect">
            <a:avLst/>
          </a:prstGeom>
        </p:spPr>
      </p:pic>
    </p:spTree>
    <p:extLst>
      <p:ext uri="{BB962C8B-B14F-4D97-AF65-F5344CB8AC3E}">
        <p14:creationId xmlns:p14="http://schemas.microsoft.com/office/powerpoint/2010/main" val="21877566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sz="3600" dirty="0"/>
              <a:t>Significance</a:t>
            </a:r>
          </a:p>
        </p:txBody>
      </p:sp>
      <p:sp>
        <p:nvSpPr>
          <p:cNvPr id="3" name="Content Placeholder 2"/>
          <p:cNvSpPr>
            <a:spLocks noGrp="1"/>
          </p:cNvSpPr>
          <p:nvPr>
            <p:ph idx="1"/>
          </p:nvPr>
        </p:nvSpPr>
        <p:spPr>
          <a:xfrm>
            <a:off x="179512" y="1258009"/>
            <a:ext cx="7897688" cy="5328592"/>
          </a:xfrm>
          <a:noFill/>
        </p:spPr>
        <p:txBody>
          <a:bodyPr>
            <a:normAutofit/>
          </a:bodyPr>
          <a:lstStyle/>
          <a:p>
            <a:pPr indent="-342900"/>
            <a:r>
              <a:rPr lang="en-AU" sz="2000" dirty="0"/>
              <a:t>Static moduli of rocks are usually different from the corresponding dynamic moduli.</a:t>
            </a:r>
          </a:p>
          <a:p>
            <a:pPr indent="-342900"/>
            <a:r>
              <a:rPr lang="en-US" sz="2000" dirty="0" smtClean="0"/>
              <a:t>The </a:t>
            </a:r>
            <a:r>
              <a:rPr lang="en-US" sz="2000" dirty="0"/>
              <a:t>simultaneous measurement of static and dynamic bulk moduli is rarely reported in </a:t>
            </a:r>
            <a:r>
              <a:rPr lang="en-US" sz="2000" dirty="0" smtClean="0"/>
              <a:t>literature due to difficult nature of conducting a valid test on soft rocks (sandstones).  </a:t>
            </a:r>
            <a:endParaRPr lang="en-US" sz="2000" dirty="0"/>
          </a:p>
          <a:p>
            <a:pPr marL="0" indent="0">
              <a:buNone/>
            </a:pPr>
            <a:endParaRPr lang="en-US" sz="2000" dirty="0"/>
          </a:p>
          <a:p>
            <a:pPr marL="0" indent="0">
              <a:buNone/>
            </a:pPr>
            <a:endParaRPr lang="en-US" sz="2000" dirty="0"/>
          </a:p>
          <a:p>
            <a:pPr marL="0" indent="0">
              <a:buNone/>
            </a:pPr>
            <a:endParaRPr lang="en-US" sz="2000" dirty="0"/>
          </a:p>
          <a:p>
            <a:pPr indent="-342900"/>
            <a:r>
              <a:rPr lang="en-AU" sz="2000" dirty="0"/>
              <a:t>The dynamic elastic moduli method is cost efficient, non-destructive and fast to perform. </a:t>
            </a:r>
          </a:p>
          <a:p>
            <a:pPr indent="-342900"/>
            <a:r>
              <a:rPr lang="en-AU" sz="2000" dirty="0"/>
              <a:t>High precision dynamic </a:t>
            </a:r>
            <a:r>
              <a:rPr lang="en-AU" sz="2000" dirty="0" smtClean="0"/>
              <a:t>measurements provides </a:t>
            </a:r>
            <a:r>
              <a:rPr lang="en-AU" sz="2000" dirty="0"/>
              <a:t>useful tools for analyses and prediction of rock </a:t>
            </a:r>
            <a:r>
              <a:rPr lang="en-AU" sz="2000" dirty="0" smtClean="0"/>
              <a:t>behaviour.</a:t>
            </a:r>
          </a:p>
          <a:p>
            <a:pPr indent="-342900"/>
            <a:r>
              <a:rPr lang="en-AU" sz="2000" dirty="0" smtClean="0"/>
              <a:t>Modification of this method by knowing the ultrasonic system itself.</a:t>
            </a:r>
            <a:endParaRPr lang="en-AU" sz="2000" dirty="0"/>
          </a:p>
          <a:p>
            <a:pPr indent="-342900"/>
            <a:endParaRPr lang="en-AU" sz="2000" dirty="0"/>
          </a:p>
        </p:txBody>
      </p:sp>
      <p:sp>
        <p:nvSpPr>
          <p:cNvPr id="4" name="Slide Number Placeholder 3">
            <a:extLst>
              <a:ext uri="{FF2B5EF4-FFF2-40B4-BE49-F238E27FC236}">
                <a16:creationId xmlns:a16="http://schemas.microsoft.com/office/drawing/2014/main" id="{D2CAF1DD-2AF9-0647-8183-6C27CA252BA4}"/>
              </a:ext>
            </a:extLst>
          </p:cNvPr>
          <p:cNvSpPr>
            <a:spLocks noGrp="1"/>
          </p:cNvSpPr>
          <p:nvPr>
            <p:ph type="sldNum" sz="quarter" idx="12"/>
          </p:nvPr>
        </p:nvSpPr>
        <p:spPr/>
        <p:txBody>
          <a:bodyPr/>
          <a:lstStyle/>
          <a:p>
            <a:fld id="{6E2D2B3B-882E-40F3-A32F-6DD516915044}" type="slidenum">
              <a:rPr lang="en-US" smtClean="0"/>
              <a:pPr/>
              <a:t>2</a:t>
            </a:fld>
            <a:endParaRPr lang="en-US"/>
          </a:p>
        </p:txBody>
      </p:sp>
      <p:sp>
        <p:nvSpPr>
          <p:cNvPr id="6" name="Rectangle 5">
            <a:extLst>
              <a:ext uri="{FF2B5EF4-FFF2-40B4-BE49-F238E27FC236}">
                <a16:creationId xmlns:a16="http://schemas.microsoft.com/office/drawing/2014/main" id="{E356620B-6653-844A-B406-A25F9D083DEE}"/>
              </a:ext>
            </a:extLst>
          </p:cNvPr>
          <p:cNvSpPr/>
          <p:nvPr/>
        </p:nvSpPr>
        <p:spPr>
          <a:xfrm>
            <a:off x="1337733" y="3113443"/>
            <a:ext cx="1574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Same sample</a:t>
            </a:r>
          </a:p>
        </p:txBody>
      </p:sp>
      <p:sp>
        <p:nvSpPr>
          <p:cNvPr id="7" name="Rectangle 6">
            <a:extLst>
              <a:ext uri="{FF2B5EF4-FFF2-40B4-BE49-F238E27FC236}">
                <a16:creationId xmlns:a16="http://schemas.microsoft.com/office/drawing/2014/main" id="{1EC98611-B97D-1647-96E1-CDB992D99967}"/>
              </a:ext>
            </a:extLst>
          </p:cNvPr>
          <p:cNvSpPr/>
          <p:nvPr/>
        </p:nvSpPr>
        <p:spPr>
          <a:xfrm>
            <a:off x="3090333" y="3113443"/>
            <a:ext cx="1574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Same cycle</a:t>
            </a:r>
          </a:p>
        </p:txBody>
      </p:sp>
      <p:sp>
        <p:nvSpPr>
          <p:cNvPr id="8" name="Rectangle 7">
            <a:extLst>
              <a:ext uri="{FF2B5EF4-FFF2-40B4-BE49-F238E27FC236}">
                <a16:creationId xmlns:a16="http://schemas.microsoft.com/office/drawing/2014/main" id="{CBC23CB2-468B-B04A-9EB5-075EB18D5DE8}"/>
              </a:ext>
            </a:extLst>
          </p:cNvPr>
          <p:cNvSpPr/>
          <p:nvPr/>
        </p:nvSpPr>
        <p:spPr>
          <a:xfrm>
            <a:off x="4842933" y="3113444"/>
            <a:ext cx="181186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Same orientation</a:t>
            </a:r>
          </a:p>
        </p:txBody>
      </p:sp>
    </p:spTree>
    <p:extLst>
      <p:ext uri="{BB962C8B-B14F-4D97-AF65-F5344CB8AC3E}">
        <p14:creationId xmlns:p14="http://schemas.microsoft.com/office/powerpoint/2010/main" val="12544056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FF74-0948-954E-8AC6-D497E8768BD2}"/>
              </a:ext>
            </a:extLst>
          </p:cNvPr>
          <p:cNvSpPr>
            <a:spLocks noGrp="1"/>
          </p:cNvSpPr>
          <p:nvPr>
            <p:ph type="title"/>
          </p:nvPr>
        </p:nvSpPr>
        <p:spPr>
          <a:xfrm>
            <a:off x="203200" y="274638"/>
            <a:ext cx="8328588" cy="1143000"/>
          </a:xfrm>
        </p:spPr>
        <p:txBody>
          <a:bodyPr/>
          <a:lstStyle/>
          <a:p>
            <a:r>
              <a:rPr lang="en-US" sz="3600" dirty="0"/>
              <a:t>Potential reasons for the difference between static and dynamic moduli </a:t>
            </a:r>
            <a:r>
              <a:rPr lang="en-US" sz="2000" dirty="0"/>
              <a:t>(Fjaer2019)</a:t>
            </a:r>
          </a:p>
        </p:txBody>
      </p:sp>
      <p:graphicFrame>
        <p:nvGraphicFramePr>
          <p:cNvPr id="5" name="Content Placeholder 4">
            <a:extLst>
              <a:ext uri="{FF2B5EF4-FFF2-40B4-BE49-F238E27FC236}">
                <a16:creationId xmlns:a16="http://schemas.microsoft.com/office/drawing/2014/main" id="{CD901CFF-742E-4946-8B38-EFC87609B9C1}"/>
              </a:ext>
            </a:extLst>
          </p:cNvPr>
          <p:cNvGraphicFramePr>
            <a:graphicFrameLocks noGrp="1"/>
          </p:cNvGraphicFramePr>
          <p:nvPr>
            <p:ph idx="1"/>
            <p:extLst>
              <p:ext uri="{D42A27DB-BD31-4B8C-83A1-F6EECF244321}">
                <p14:modId xmlns:p14="http://schemas.microsoft.com/office/powerpoint/2010/main" val="3874933030"/>
              </p:ext>
            </p:extLst>
          </p:nvPr>
        </p:nvGraphicFramePr>
        <p:xfrm>
          <a:off x="231936" y="1489587"/>
          <a:ext cx="6641690" cy="3274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B77EDC8-55BB-3446-B15D-8C5CCE9864D6}"/>
              </a:ext>
            </a:extLst>
          </p:cNvPr>
          <p:cNvSpPr>
            <a:spLocks noGrp="1"/>
          </p:cNvSpPr>
          <p:nvPr>
            <p:ph type="sldNum" sz="quarter" idx="12"/>
          </p:nvPr>
        </p:nvSpPr>
        <p:spPr/>
        <p:txBody>
          <a:bodyPr/>
          <a:lstStyle/>
          <a:p>
            <a:fld id="{6E2D2B3B-882E-40F3-A32F-6DD516915044}" type="slidenum">
              <a:rPr lang="en-US" smtClean="0"/>
              <a:pPr/>
              <a:t>3</a:t>
            </a:fld>
            <a:endParaRPr lang="en-US"/>
          </a:p>
        </p:txBody>
      </p:sp>
      <p:sp>
        <p:nvSpPr>
          <p:cNvPr id="6" name="Rounded Rectangle 5">
            <a:extLst>
              <a:ext uri="{FF2B5EF4-FFF2-40B4-BE49-F238E27FC236}">
                <a16:creationId xmlns:a16="http://schemas.microsoft.com/office/drawing/2014/main" id="{582C2090-51CC-B94B-A010-BDFA8640FC62}"/>
              </a:ext>
            </a:extLst>
          </p:cNvPr>
          <p:cNvSpPr/>
          <p:nvPr/>
        </p:nvSpPr>
        <p:spPr>
          <a:xfrm>
            <a:off x="128122" y="5093273"/>
            <a:ext cx="8478743" cy="15076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How about </a:t>
            </a:r>
            <a:r>
              <a:rPr lang="en-US" sz="2400" i="1" dirty="0" smtClean="0">
                <a:solidFill>
                  <a:schemeClr val="tx1"/>
                </a:solidFill>
              </a:rPr>
              <a:t>accurate </a:t>
            </a:r>
            <a:r>
              <a:rPr lang="en-US" sz="2400" i="1" dirty="0">
                <a:solidFill>
                  <a:schemeClr val="tx1"/>
                </a:solidFill>
              </a:rPr>
              <a:t>calculation </a:t>
            </a:r>
            <a:r>
              <a:rPr lang="en-US" sz="2400" dirty="0">
                <a:solidFill>
                  <a:schemeClr val="tx1"/>
                </a:solidFill>
              </a:rPr>
              <a:t>of dynamic </a:t>
            </a:r>
            <a:r>
              <a:rPr lang="en-US" sz="2400" dirty="0" smtClean="0">
                <a:solidFill>
                  <a:schemeClr val="tx1"/>
                </a:solidFill>
              </a:rPr>
              <a:t>moduli?</a:t>
            </a:r>
          </a:p>
          <a:p>
            <a:r>
              <a:rPr lang="en-US" sz="2400" dirty="0" smtClean="0">
                <a:solidFill>
                  <a:schemeClr val="tx1"/>
                </a:solidFill>
              </a:rPr>
              <a:t>How about </a:t>
            </a:r>
            <a:r>
              <a:rPr lang="en-US" sz="2400" i="1" dirty="0" smtClean="0">
                <a:solidFill>
                  <a:schemeClr val="tx1"/>
                </a:solidFill>
              </a:rPr>
              <a:t>system calibration</a:t>
            </a:r>
            <a:r>
              <a:rPr lang="en-US" sz="2400" dirty="0" smtClean="0">
                <a:solidFill>
                  <a:schemeClr val="tx1"/>
                </a:solidFill>
              </a:rPr>
              <a:t>?</a:t>
            </a:r>
            <a:endParaRPr lang="en-US" sz="2400" dirty="0">
              <a:solidFill>
                <a:schemeClr val="tx1"/>
              </a:solidFill>
            </a:endParaRPr>
          </a:p>
        </p:txBody>
      </p:sp>
    </p:spTree>
    <p:extLst>
      <p:ext uri="{BB962C8B-B14F-4D97-AF65-F5344CB8AC3E}">
        <p14:creationId xmlns:p14="http://schemas.microsoft.com/office/powerpoint/2010/main" val="2361091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54C9-4963-8D4D-9933-69CA0896D60A}"/>
              </a:ext>
            </a:extLst>
          </p:cNvPr>
          <p:cNvSpPr>
            <a:spLocks noGrp="1"/>
          </p:cNvSpPr>
          <p:nvPr>
            <p:ph type="title"/>
          </p:nvPr>
        </p:nvSpPr>
        <p:spPr>
          <a:xfrm>
            <a:off x="145026" y="274638"/>
            <a:ext cx="8244348" cy="1143000"/>
          </a:xfrm>
        </p:spPr>
        <p:txBody>
          <a:bodyPr/>
          <a:lstStyle/>
          <a:p>
            <a:r>
              <a:rPr lang="en-US" sz="3600" dirty="0" smtClean="0"/>
              <a:t>Reducing the unknowns for this experiment</a:t>
            </a:r>
            <a:endParaRPr lang="en-US" sz="3600" dirty="0"/>
          </a:p>
        </p:txBody>
      </p:sp>
      <p:sp>
        <p:nvSpPr>
          <p:cNvPr id="3" name="Content Placeholder 2">
            <a:extLst>
              <a:ext uri="{FF2B5EF4-FFF2-40B4-BE49-F238E27FC236}">
                <a16:creationId xmlns:a16="http://schemas.microsoft.com/office/drawing/2014/main" id="{84339917-6FC5-004B-819B-01CC2C564268}"/>
              </a:ext>
            </a:extLst>
          </p:cNvPr>
          <p:cNvSpPr>
            <a:spLocks noGrp="1"/>
          </p:cNvSpPr>
          <p:nvPr>
            <p:ph idx="1"/>
          </p:nvPr>
        </p:nvSpPr>
        <p:spPr>
          <a:xfrm>
            <a:off x="80962" y="1396045"/>
            <a:ext cx="8450826" cy="4800600"/>
          </a:xfrm>
        </p:spPr>
        <p:txBody>
          <a:bodyPr>
            <a:normAutofit/>
          </a:bodyPr>
          <a:lstStyle/>
          <a:p>
            <a:pPr marL="114300" indent="0">
              <a:buNone/>
            </a:pPr>
            <a:r>
              <a:rPr lang="en-AU" dirty="0" smtClean="0"/>
              <a:t>We designed an experiment to isolate </a:t>
            </a:r>
            <a:r>
              <a:rPr lang="en-AU" dirty="0"/>
              <a:t>the </a:t>
            </a:r>
            <a:r>
              <a:rPr lang="en-AU" dirty="0" smtClean="0"/>
              <a:t>potential reasons for the difference between static and dynamic moduli  </a:t>
            </a:r>
            <a:r>
              <a:rPr lang="en-AU" sz="3200" b="1" dirty="0" smtClean="0"/>
              <a:t>+</a:t>
            </a:r>
            <a:r>
              <a:rPr lang="en-AU" dirty="0" smtClean="0"/>
              <a:t>  accurate calculation of the dynamic moduli.</a:t>
            </a:r>
            <a:endParaRPr lang="en-AU" dirty="0"/>
          </a:p>
        </p:txBody>
      </p:sp>
      <p:sp>
        <p:nvSpPr>
          <p:cNvPr id="4" name="Slide Number Placeholder 3">
            <a:extLst>
              <a:ext uri="{FF2B5EF4-FFF2-40B4-BE49-F238E27FC236}">
                <a16:creationId xmlns:a16="http://schemas.microsoft.com/office/drawing/2014/main" id="{BA2454FF-60B5-4D4D-ADE7-EEA188C2E260}"/>
              </a:ext>
            </a:extLst>
          </p:cNvPr>
          <p:cNvSpPr>
            <a:spLocks noGrp="1"/>
          </p:cNvSpPr>
          <p:nvPr>
            <p:ph type="sldNum" sz="quarter" idx="12"/>
          </p:nvPr>
        </p:nvSpPr>
        <p:spPr/>
        <p:txBody>
          <a:bodyPr/>
          <a:lstStyle/>
          <a:p>
            <a:fld id="{6E2D2B3B-882E-40F3-A32F-6DD516915044}" type="slidenum">
              <a:rPr lang="en-US" smtClean="0"/>
              <a:pPr/>
              <a:t>4</a:t>
            </a:fld>
            <a:endParaRPr lang="en-US"/>
          </a:p>
        </p:txBody>
      </p:sp>
      <p:sp>
        <p:nvSpPr>
          <p:cNvPr id="8" name="Rounded Rectangle 7">
            <a:extLst>
              <a:ext uri="{FF2B5EF4-FFF2-40B4-BE49-F238E27FC236}">
                <a16:creationId xmlns:a16="http://schemas.microsoft.com/office/drawing/2014/main" id="{675F5738-D3F5-934A-9610-BBD6E4382A4F}"/>
              </a:ext>
            </a:extLst>
          </p:cNvPr>
          <p:cNvSpPr/>
          <p:nvPr/>
        </p:nvSpPr>
        <p:spPr>
          <a:xfrm>
            <a:off x="610221" y="2743515"/>
            <a:ext cx="1947334" cy="81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Berea sandstones</a:t>
            </a:r>
          </a:p>
        </p:txBody>
      </p:sp>
      <p:sp>
        <p:nvSpPr>
          <p:cNvPr id="9" name="Rounded Rectangle 8">
            <a:extLst>
              <a:ext uri="{FF2B5EF4-FFF2-40B4-BE49-F238E27FC236}">
                <a16:creationId xmlns:a16="http://schemas.microsoft.com/office/drawing/2014/main" id="{CE415093-FFC7-6942-9FFB-94DF70C57B1B}"/>
              </a:ext>
            </a:extLst>
          </p:cNvPr>
          <p:cNvSpPr/>
          <p:nvPr/>
        </p:nvSpPr>
        <p:spPr>
          <a:xfrm>
            <a:off x="615760" y="3576319"/>
            <a:ext cx="1947334" cy="81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Dry condition</a:t>
            </a:r>
          </a:p>
        </p:txBody>
      </p:sp>
      <p:sp>
        <p:nvSpPr>
          <p:cNvPr id="11" name="Rounded Rectangle 10">
            <a:extLst>
              <a:ext uri="{FF2B5EF4-FFF2-40B4-BE49-F238E27FC236}">
                <a16:creationId xmlns:a16="http://schemas.microsoft.com/office/drawing/2014/main" id="{B8A490FE-95EE-D342-A165-864394A2312A}"/>
              </a:ext>
            </a:extLst>
          </p:cNvPr>
          <p:cNvSpPr/>
          <p:nvPr/>
        </p:nvSpPr>
        <p:spPr>
          <a:xfrm>
            <a:off x="598156" y="4394994"/>
            <a:ext cx="1947334" cy="81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Hydrostatic </a:t>
            </a:r>
            <a:r>
              <a:rPr lang="en-US" dirty="0"/>
              <a:t>stress</a:t>
            </a:r>
          </a:p>
        </p:txBody>
      </p:sp>
      <p:sp>
        <p:nvSpPr>
          <p:cNvPr id="12" name="Rounded Rectangle 11">
            <a:extLst>
              <a:ext uri="{FF2B5EF4-FFF2-40B4-BE49-F238E27FC236}">
                <a16:creationId xmlns:a16="http://schemas.microsoft.com/office/drawing/2014/main" id="{33891F9D-DA6D-4B45-8BEB-84C6E44734F1}"/>
              </a:ext>
            </a:extLst>
          </p:cNvPr>
          <p:cNvSpPr/>
          <p:nvPr/>
        </p:nvSpPr>
        <p:spPr>
          <a:xfrm>
            <a:off x="594851" y="5227798"/>
            <a:ext cx="1947334" cy="1049227"/>
          </a:xfrm>
          <a:prstGeom prst="roundRect">
            <a:avLst/>
          </a:prstGeom>
          <a:ln w="4762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Accurate calculation of dynamic moduli</a:t>
            </a:r>
          </a:p>
        </p:txBody>
      </p:sp>
      <p:graphicFrame>
        <p:nvGraphicFramePr>
          <p:cNvPr id="13" name="Diagram 12">
            <a:extLst>
              <a:ext uri="{FF2B5EF4-FFF2-40B4-BE49-F238E27FC236}">
                <a16:creationId xmlns:a16="http://schemas.microsoft.com/office/drawing/2014/main" id="{DB302F82-51A3-9444-9EE6-589A01469BA9}"/>
              </a:ext>
            </a:extLst>
          </p:cNvPr>
          <p:cNvGraphicFramePr/>
          <p:nvPr>
            <p:extLst>
              <p:ext uri="{D42A27DB-BD31-4B8C-83A1-F6EECF244321}">
                <p14:modId xmlns:p14="http://schemas.microsoft.com/office/powerpoint/2010/main" val="2801249132"/>
              </p:ext>
            </p:extLst>
          </p:nvPr>
        </p:nvGraphicFramePr>
        <p:xfrm>
          <a:off x="3244975" y="2410089"/>
          <a:ext cx="5218078" cy="3958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Connector 6">
            <a:extLst>
              <a:ext uri="{FF2B5EF4-FFF2-40B4-BE49-F238E27FC236}">
                <a16:creationId xmlns:a16="http://schemas.microsoft.com/office/drawing/2014/main" id="{5FE823C6-D8FD-E943-A07C-7EEF5856ABC6}"/>
              </a:ext>
            </a:extLst>
          </p:cNvPr>
          <p:cNvCxnSpPr>
            <a:cxnSpLocks/>
          </p:cNvCxnSpPr>
          <p:nvPr/>
        </p:nvCxnSpPr>
        <p:spPr>
          <a:xfrm flipV="1">
            <a:off x="2591952" y="2743515"/>
            <a:ext cx="1306047" cy="2866194"/>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656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9A0AE4-87F3-2843-919F-1D1B9B6DAB31}"/>
              </a:ext>
            </a:extLst>
          </p:cNvPr>
          <p:cNvSpPr>
            <a:spLocks noGrp="1"/>
          </p:cNvSpPr>
          <p:nvPr>
            <p:ph type="sldNum" sz="quarter" idx="12"/>
          </p:nvPr>
        </p:nvSpPr>
        <p:spPr/>
        <p:txBody>
          <a:bodyPr/>
          <a:lstStyle/>
          <a:p>
            <a:fld id="{6E2D2B3B-882E-40F3-A32F-6DD516915044}" type="slidenum">
              <a:rPr lang="en-US" smtClean="0"/>
              <a:pPr/>
              <a:t>5</a:t>
            </a:fld>
            <a:endParaRPr lang="en-US"/>
          </a:p>
        </p:txBody>
      </p:sp>
      <p:pic>
        <p:nvPicPr>
          <p:cNvPr id="5" name="Picture 4">
            <a:extLst>
              <a:ext uri="{FF2B5EF4-FFF2-40B4-BE49-F238E27FC236}">
                <a16:creationId xmlns:a16="http://schemas.microsoft.com/office/drawing/2014/main" id="{0B652C27-A35E-4440-AA94-3DE8AE100353}"/>
              </a:ext>
            </a:extLst>
          </p:cNvPr>
          <p:cNvPicPr>
            <a:picLocks noChangeAspect="1"/>
          </p:cNvPicPr>
          <p:nvPr/>
        </p:nvPicPr>
        <p:blipFill>
          <a:blip r:embed="rId2"/>
          <a:stretch>
            <a:fillRect/>
          </a:stretch>
        </p:blipFill>
        <p:spPr>
          <a:xfrm>
            <a:off x="58420" y="1520534"/>
            <a:ext cx="8811260" cy="4524666"/>
          </a:xfrm>
          <a:prstGeom prst="rect">
            <a:avLst/>
          </a:prstGeom>
        </p:spPr>
      </p:pic>
      <p:sp>
        <p:nvSpPr>
          <p:cNvPr id="6" name="Title 1">
            <a:extLst>
              <a:ext uri="{FF2B5EF4-FFF2-40B4-BE49-F238E27FC236}">
                <a16:creationId xmlns:a16="http://schemas.microsoft.com/office/drawing/2014/main" id="{DD76C1B1-499C-D348-B820-E0FA1EA9D62E}"/>
              </a:ext>
            </a:extLst>
          </p:cNvPr>
          <p:cNvSpPr>
            <a:spLocks noGrp="1"/>
          </p:cNvSpPr>
          <p:nvPr>
            <p:ph type="title"/>
          </p:nvPr>
        </p:nvSpPr>
        <p:spPr>
          <a:xfrm>
            <a:off x="58420" y="530670"/>
            <a:ext cx="7620000" cy="1143000"/>
          </a:xfrm>
        </p:spPr>
        <p:txBody>
          <a:bodyPr/>
          <a:lstStyle/>
          <a:p>
            <a:r>
              <a:rPr lang="en-US" sz="3600" dirty="0"/>
              <a:t>Experimental set-up</a:t>
            </a:r>
          </a:p>
        </p:txBody>
      </p:sp>
      <p:sp>
        <p:nvSpPr>
          <p:cNvPr id="2" name="Rectangle 1"/>
          <p:cNvSpPr/>
          <p:nvPr/>
        </p:nvSpPr>
        <p:spPr>
          <a:xfrm>
            <a:off x="137653" y="6061108"/>
            <a:ext cx="8042786" cy="646331"/>
          </a:xfrm>
          <a:prstGeom prst="rect">
            <a:avLst/>
          </a:prstGeom>
        </p:spPr>
        <p:txBody>
          <a:bodyPr wrap="square">
            <a:spAutoFit/>
          </a:bodyPr>
          <a:lstStyle/>
          <a:p>
            <a:r>
              <a:rPr lang="en-AU" dirty="0"/>
              <a:t>1) </a:t>
            </a:r>
            <a:r>
              <a:rPr lang="en-AU" dirty="0" smtClean="0"/>
              <a:t>Oscilloscope</a:t>
            </a:r>
            <a:r>
              <a:rPr lang="en-AU" dirty="0"/>
              <a:t>, 2) </a:t>
            </a:r>
            <a:r>
              <a:rPr lang="en-AU" dirty="0" err="1" smtClean="0"/>
              <a:t>pulser</a:t>
            </a:r>
            <a:r>
              <a:rPr lang="en-AU" dirty="0" smtClean="0"/>
              <a:t> (attached to transducers at top an </a:t>
            </a:r>
            <a:r>
              <a:rPr lang="en-AU" dirty="0" err="1" smtClean="0"/>
              <a:t>dbottom</a:t>
            </a:r>
            <a:r>
              <a:rPr lang="en-AU" dirty="0" smtClean="0"/>
              <a:t> of the sample inside the cell), </a:t>
            </a:r>
            <a:r>
              <a:rPr lang="en-AU" dirty="0"/>
              <a:t>3) </a:t>
            </a:r>
            <a:r>
              <a:rPr lang="en-AU" dirty="0" smtClean="0"/>
              <a:t>Hook’s cell, </a:t>
            </a:r>
            <a:r>
              <a:rPr lang="en-AU" dirty="0"/>
              <a:t>4) pumps, and 5) </a:t>
            </a:r>
            <a:r>
              <a:rPr lang="en-AU" dirty="0" smtClean="0"/>
              <a:t>voltmeters (Nourifard 2019).</a:t>
            </a:r>
            <a:endParaRPr lang="en-AU" dirty="0"/>
          </a:p>
        </p:txBody>
      </p:sp>
    </p:spTree>
    <p:extLst>
      <p:ext uri="{BB962C8B-B14F-4D97-AF65-F5344CB8AC3E}">
        <p14:creationId xmlns:p14="http://schemas.microsoft.com/office/powerpoint/2010/main" val="13858204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6618" y="422787"/>
            <a:ext cx="8997382" cy="6195896"/>
          </a:xfrm>
          <a:prstGeom prst="rect">
            <a:avLst/>
          </a:prstGeom>
        </p:spPr>
      </p:pic>
    </p:spTree>
    <p:extLst>
      <p:ext uri="{BB962C8B-B14F-4D97-AF65-F5344CB8AC3E}">
        <p14:creationId xmlns:p14="http://schemas.microsoft.com/office/powerpoint/2010/main" val="2996043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058983-D76E-6045-840B-7B8EE0B99B2A}"/>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425" y="1240676"/>
            <a:ext cx="2611615" cy="1930664"/>
          </a:xfrm>
          <a:prstGeom prst="rect">
            <a:avLst/>
          </a:prstGeom>
          <a:noFill/>
        </p:spPr>
      </p:pic>
      <p:pic>
        <p:nvPicPr>
          <p:cNvPr id="5" name="Picture 4">
            <a:extLst>
              <a:ext uri="{FF2B5EF4-FFF2-40B4-BE49-F238E27FC236}">
                <a16:creationId xmlns:a16="http://schemas.microsoft.com/office/drawing/2014/main" id="{B8B7EA2B-AC45-DD43-8D8B-D81DD934D9BF}"/>
              </a:ext>
            </a:extLst>
          </p:cNvPr>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71118" y="1234203"/>
            <a:ext cx="2782528" cy="1963301"/>
          </a:xfrm>
          <a:prstGeom prst="rect">
            <a:avLst/>
          </a:prstGeom>
          <a:noFill/>
        </p:spPr>
      </p:pic>
      <p:pic>
        <p:nvPicPr>
          <p:cNvPr id="6" name="Picture 5">
            <a:extLst>
              <a:ext uri="{FF2B5EF4-FFF2-40B4-BE49-F238E27FC236}">
                <a16:creationId xmlns:a16="http://schemas.microsoft.com/office/drawing/2014/main" id="{C8A898A1-2F2A-B94D-9DFA-C20C78DB759C}"/>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59098" y="1290273"/>
            <a:ext cx="2788595" cy="1945412"/>
          </a:xfrm>
          <a:prstGeom prst="rect">
            <a:avLst/>
          </a:prstGeom>
          <a:noFill/>
        </p:spPr>
      </p:pic>
      <p:pic>
        <p:nvPicPr>
          <p:cNvPr id="7" name="Picture 6">
            <a:extLst>
              <a:ext uri="{FF2B5EF4-FFF2-40B4-BE49-F238E27FC236}">
                <a16:creationId xmlns:a16="http://schemas.microsoft.com/office/drawing/2014/main" id="{62A76BD8-974A-A34B-B602-2A232143330E}"/>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3276164"/>
            <a:ext cx="2821349" cy="2151244"/>
          </a:xfrm>
          <a:prstGeom prst="rect">
            <a:avLst/>
          </a:prstGeom>
          <a:noFill/>
        </p:spPr>
      </p:pic>
      <p:sp>
        <p:nvSpPr>
          <p:cNvPr id="2" name="Slide Number Placeholder 1">
            <a:extLst>
              <a:ext uri="{FF2B5EF4-FFF2-40B4-BE49-F238E27FC236}">
                <a16:creationId xmlns:a16="http://schemas.microsoft.com/office/drawing/2014/main" id="{A35A7170-AA98-284E-8192-B9745ACF53BB}"/>
              </a:ext>
            </a:extLst>
          </p:cNvPr>
          <p:cNvSpPr>
            <a:spLocks noGrp="1"/>
          </p:cNvSpPr>
          <p:nvPr>
            <p:ph type="sldNum" sz="quarter" idx="12"/>
          </p:nvPr>
        </p:nvSpPr>
        <p:spPr/>
        <p:txBody>
          <a:bodyPr/>
          <a:lstStyle/>
          <a:p>
            <a:fld id="{6E2D2B3B-882E-40F3-A32F-6DD516915044}" type="slidenum">
              <a:rPr lang="en-US" smtClean="0"/>
              <a:pPr/>
              <a:t>7</a:t>
            </a:fld>
            <a:endParaRPr lang="en-US"/>
          </a:p>
        </p:txBody>
      </p:sp>
      <p:sp>
        <p:nvSpPr>
          <p:cNvPr id="8" name="Content Placeholder 2">
            <a:extLst>
              <a:ext uri="{FF2B5EF4-FFF2-40B4-BE49-F238E27FC236}">
                <a16:creationId xmlns:a16="http://schemas.microsoft.com/office/drawing/2014/main" id="{69C8395E-17A2-CD44-93CC-7668FE745110}"/>
              </a:ext>
            </a:extLst>
          </p:cNvPr>
          <p:cNvSpPr>
            <a:spLocks noGrp="1"/>
          </p:cNvSpPr>
          <p:nvPr>
            <p:ph idx="1"/>
          </p:nvPr>
        </p:nvSpPr>
        <p:spPr>
          <a:xfrm>
            <a:off x="59503" y="149013"/>
            <a:ext cx="8188190" cy="929979"/>
          </a:xfrm>
        </p:spPr>
        <p:txBody>
          <a:bodyPr>
            <a:normAutofit fontScale="92500" lnSpcReduction="10000"/>
          </a:bodyPr>
          <a:lstStyle/>
          <a:p>
            <a:pPr marL="114300" indent="0" algn="ctr">
              <a:buNone/>
            </a:pPr>
            <a:r>
              <a:rPr lang="en-US" dirty="0"/>
              <a:t>Static and dynamic Bulk moduli as a function of hydrostatic stress for five tested sandstones (Bandara gray, </a:t>
            </a:r>
            <a:r>
              <a:rPr lang="en-US" dirty="0" err="1"/>
              <a:t>Castlegate</a:t>
            </a:r>
            <a:r>
              <a:rPr lang="en-US" dirty="0"/>
              <a:t>, Sister gray, Upper gray) and PMMA.</a:t>
            </a:r>
          </a:p>
        </p:txBody>
      </p:sp>
      <p:pic>
        <p:nvPicPr>
          <p:cNvPr id="9" name="Picture 8">
            <a:extLst>
              <a:ext uri="{FF2B5EF4-FFF2-40B4-BE49-F238E27FC236}">
                <a16:creationId xmlns:a16="http://schemas.microsoft.com/office/drawing/2014/main" id="{F21DFB73-3A19-A44D-B38A-16B28B4995B8}"/>
              </a:ext>
            </a:extLst>
          </p:cNvPr>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671118" y="3314345"/>
            <a:ext cx="2923437" cy="2113063"/>
          </a:xfrm>
          <a:prstGeom prst="rect">
            <a:avLst/>
          </a:prstGeom>
          <a:noFill/>
        </p:spPr>
      </p:pic>
      <p:pic>
        <p:nvPicPr>
          <p:cNvPr id="10" name="Picture 9">
            <a:extLst>
              <a:ext uri="{FF2B5EF4-FFF2-40B4-BE49-F238E27FC236}">
                <a16:creationId xmlns:a16="http://schemas.microsoft.com/office/drawing/2014/main" id="{ABF51148-544C-CE4A-849C-E78CAF29F02B}"/>
              </a:ext>
            </a:extLst>
          </p:cNvPr>
          <p:cNvPicPr>
            <a:picLocks noChangeAspect="1"/>
          </p:cNvPicPr>
          <p:nvPr/>
        </p:nvPicPr>
        <p:blipFill>
          <a:blip r:embed="rId7"/>
          <a:stretch>
            <a:fillRect/>
          </a:stretch>
        </p:blipFill>
        <p:spPr>
          <a:xfrm>
            <a:off x="5792138" y="3446966"/>
            <a:ext cx="2352172" cy="3133601"/>
          </a:xfrm>
          <a:prstGeom prst="rect">
            <a:avLst/>
          </a:prstGeom>
        </p:spPr>
      </p:pic>
    </p:spTree>
    <p:extLst>
      <p:ext uri="{BB962C8B-B14F-4D97-AF65-F5344CB8AC3E}">
        <p14:creationId xmlns:p14="http://schemas.microsoft.com/office/powerpoint/2010/main" val="3360242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E7B967-7D43-A845-8BD4-F8DC5B498121}"/>
              </a:ext>
            </a:extLst>
          </p:cNvPr>
          <p:cNvSpPr>
            <a:spLocks noGrp="1"/>
          </p:cNvSpPr>
          <p:nvPr>
            <p:ph idx="1"/>
          </p:nvPr>
        </p:nvSpPr>
        <p:spPr>
          <a:xfrm>
            <a:off x="457200" y="5732206"/>
            <a:ext cx="7620000" cy="1219200"/>
          </a:xfrm>
        </p:spPr>
        <p:txBody>
          <a:bodyPr/>
          <a:lstStyle/>
          <a:p>
            <a:pPr marL="114300" indent="0">
              <a:buNone/>
            </a:pPr>
            <a:r>
              <a:rPr lang="en-US" dirty="0"/>
              <a:t>The plot of </a:t>
            </a:r>
            <a:r>
              <a:rPr lang="en-US" dirty="0" err="1"/>
              <a:t>Vp</a:t>
            </a:r>
            <a:r>
              <a:rPr lang="en-US" dirty="0"/>
              <a:t>/Vs ratio in pre- and post-stressed conditions for all the tested samples outside the stress cell.</a:t>
            </a:r>
          </a:p>
        </p:txBody>
      </p:sp>
      <p:pic>
        <p:nvPicPr>
          <p:cNvPr id="4" name="Picture 3">
            <a:extLst>
              <a:ext uri="{FF2B5EF4-FFF2-40B4-BE49-F238E27FC236}">
                <a16:creationId xmlns:a16="http://schemas.microsoft.com/office/drawing/2014/main" id="{BE2AA008-2AFE-204C-8360-50F26E3D2264}"/>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7200" y="1066800"/>
            <a:ext cx="7240516" cy="4724400"/>
          </a:xfrm>
          <a:prstGeom prst="rect">
            <a:avLst/>
          </a:prstGeom>
          <a:noFill/>
        </p:spPr>
      </p:pic>
      <p:sp>
        <p:nvSpPr>
          <p:cNvPr id="2" name="Slide Number Placeholder 1">
            <a:extLst>
              <a:ext uri="{FF2B5EF4-FFF2-40B4-BE49-F238E27FC236}">
                <a16:creationId xmlns:a16="http://schemas.microsoft.com/office/drawing/2014/main" id="{567185FD-96EE-B34B-B71F-73CBA75A47FB}"/>
              </a:ext>
            </a:extLst>
          </p:cNvPr>
          <p:cNvSpPr>
            <a:spLocks noGrp="1"/>
          </p:cNvSpPr>
          <p:nvPr>
            <p:ph type="sldNum" sz="quarter" idx="12"/>
          </p:nvPr>
        </p:nvSpPr>
        <p:spPr/>
        <p:txBody>
          <a:bodyPr/>
          <a:lstStyle/>
          <a:p>
            <a:fld id="{6E2D2B3B-882E-40F3-A32F-6DD516915044}" type="slidenum">
              <a:rPr lang="en-US" smtClean="0"/>
              <a:pPr/>
              <a:t>8</a:t>
            </a:fld>
            <a:endParaRPr lang="en-US"/>
          </a:p>
        </p:txBody>
      </p:sp>
      <p:sp>
        <p:nvSpPr>
          <p:cNvPr id="5" name="Content Placeholder 2">
            <a:extLst>
              <a:ext uri="{FF2B5EF4-FFF2-40B4-BE49-F238E27FC236}">
                <a16:creationId xmlns:a16="http://schemas.microsoft.com/office/drawing/2014/main" id="{ECC0963B-D5A4-824D-BC18-79C323D5EBE6}"/>
              </a:ext>
            </a:extLst>
          </p:cNvPr>
          <p:cNvSpPr txBox="1">
            <a:spLocks/>
          </p:cNvSpPr>
          <p:nvPr/>
        </p:nvSpPr>
        <p:spPr>
          <a:xfrm>
            <a:off x="457199" y="211393"/>
            <a:ext cx="7811729" cy="1066800"/>
          </a:xfrm>
          <a:prstGeom prst="rect">
            <a:avLst/>
          </a:prstGeom>
        </p:spPr>
        <p:txBody>
          <a:bodyPr vert="horz" lIns="91440" tIns="45720" rIns="91440" bIns="45720" rtlCol="0">
            <a:normAutofit fontScale="925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114300" indent="0">
              <a:buNone/>
            </a:pPr>
            <a:r>
              <a:rPr lang="en-US" b="1" dirty="0" smtClean="0"/>
              <a:t>P-and S-wave velocities measured before, immediately after, 20 days after and 60 days after loading cycles to study the effect of the relaxation of stress on velocities (another plus for dynamic method)</a:t>
            </a:r>
            <a:endParaRPr lang="en-US" b="1" dirty="0"/>
          </a:p>
        </p:txBody>
      </p:sp>
    </p:spTree>
    <p:extLst>
      <p:ext uri="{BB962C8B-B14F-4D97-AF65-F5344CB8AC3E}">
        <p14:creationId xmlns:p14="http://schemas.microsoft.com/office/powerpoint/2010/main" val="18321547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A7C7D9-F2BA-DD49-90F6-22C187C64C0E}"/>
              </a:ext>
            </a:extLst>
          </p:cNvPr>
          <p:cNvSpPr>
            <a:spLocks noGrp="1"/>
          </p:cNvSpPr>
          <p:nvPr>
            <p:ph idx="1"/>
          </p:nvPr>
        </p:nvSpPr>
        <p:spPr>
          <a:xfrm>
            <a:off x="-1" y="5941603"/>
            <a:ext cx="8731046" cy="1337733"/>
          </a:xfrm>
        </p:spPr>
        <p:txBody>
          <a:bodyPr>
            <a:normAutofit/>
          </a:bodyPr>
          <a:lstStyle/>
          <a:p>
            <a:pPr marL="114300" indent="0">
              <a:buNone/>
            </a:pPr>
            <a:r>
              <a:rPr lang="en-US" dirty="0"/>
              <a:t>The estimated UCS by empirical equations in </a:t>
            </a:r>
            <a:r>
              <a:rPr lang="en-US" dirty="0" smtClean="0"/>
              <a:t>table </a:t>
            </a:r>
            <a:r>
              <a:rPr lang="en-US" dirty="0"/>
              <a:t>compared to experimental dynamic UCS measured in the </a:t>
            </a:r>
            <a:r>
              <a:rPr lang="en-US" dirty="0" smtClean="0"/>
              <a:t>lab (illustrated in lines).</a:t>
            </a:r>
            <a:endParaRPr lang="en-US" dirty="0"/>
          </a:p>
        </p:txBody>
      </p:sp>
      <p:pic>
        <p:nvPicPr>
          <p:cNvPr id="4" name="Picture 3">
            <a:extLst>
              <a:ext uri="{FF2B5EF4-FFF2-40B4-BE49-F238E27FC236}">
                <a16:creationId xmlns:a16="http://schemas.microsoft.com/office/drawing/2014/main" id="{74154999-5E7B-5544-9C78-77B96252110D}"/>
              </a:ext>
            </a:extLst>
          </p:cNvPr>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3047682"/>
            <a:ext cx="4169761" cy="2997518"/>
          </a:xfrm>
          <a:prstGeom prst="rect">
            <a:avLst/>
          </a:prstGeom>
          <a:noFill/>
        </p:spPr>
      </p:pic>
      <p:graphicFrame>
        <p:nvGraphicFramePr>
          <p:cNvPr id="5" name="Table 4">
            <a:extLst>
              <a:ext uri="{FF2B5EF4-FFF2-40B4-BE49-F238E27FC236}">
                <a16:creationId xmlns:a16="http://schemas.microsoft.com/office/drawing/2014/main" id="{8D2DFF0E-70E5-4E43-AAA9-B66515ED27EE}"/>
              </a:ext>
            </a:extLst>
          </p:cNvPr>
          <p:cNvGraphicFramePr>
            <a:graphicFrameLocks noGrp="1"/>
          </p:cNvGraphicFramePr>
          <p:nvPr>
            <p:extLst>
              <p:ext uri="{D42A27DB-BD31-4B8C-83A1-F6EECF244321}">
                <p14:modId xmlns:p14="http://schemas.microsoft.com/office/powerpoint/2010/main" val="3351782475"/>
              </p:ext>
            </p:extLst>
          </p:nvPr>
        </p:nvGraphicFramePr>
        <p:xfrm>
          <a:off x="3640666" y="1800759"/>
          <a:ext cx="4710112" cy="3084576"/>
        </p:xfrm>
        <a:graphic>
          <a:graphicData uri="http://schemas.openxmlformats.org/drawingml/2006/table">
            <a:tbl>
              <a:tblPr firstRow="1" firstCol="1" bandRow="1">
                <a:tableStyleId>{5C22544A-7EE6-4342-B048-85BDC9FD1C3A}</a:tableStyleId>
              </a:tblPr>
              <a:tblGrid>
                <a:gridCol w="326477">
                  <a:extLst>
                    <a:ext uri="{9D8B030D-6E8A-4147-A177-3AD203B41FA5}">
                      <a16:colId xmlns:a16="http://schemas.microsoft.com/office/drawing/2014/main" val="3516333445"/>
                    </a:ext>
                  </a:extLst>
                </a:gridCol>
                <a:gridCol w="912047">
                  <a:extLst>
                    <a:ext uri="{9D8B030D-6E8A-4147-A177-3AD203B41FA5}">
                      <a16:colId xmlns:a16="http://schemas.microsoft.com/office/drawing/2014/main" val="167062909"/>
                    </a:ext>
                  </a:extLst>
                </a:gridCol>
                <a:gridCol w="2052396">
                  <a:extLst>
                    <a:ext uri="{9D8B030D-6E8A-4147-A177-3AD203B41FA5}">
                      <a16:colId xmlns:a16="http://schemas.microsoft.com/office/drawing/2014/main" val="2733040805"/>
                    </a:ext>
                  </a:extLst>
                </a:gridCol>
                <a:gridCol w="411874">
                  <a:extLst>
                    <a:ext uri="{9D8B030D-6E8A-4147-A177-3AD203B41FA5}">
                      <a16:colId xmlns:a16="http://schemas.microsoft.com/office/drawing/2014/main" val="4247263145"/>
                    </a:ext>
                  </a:extLst>
                </a:gridCol>
                <a:gridCol w="1007318">
                  <a:extLst>
                    <a:ext uri="{9D8B030D-6E8A-4147-A177-3AD203B41FA5}">
                      <a16:colId xmlns:a16="http://schemas.microsoft.com/office/drawing/2014/main" val="380574360"/>
                    </a:ext>
                  </a:extLst>
                </a:gridCol>
              </a:tblGrid>
              <a:tr h="151474">
                <a:tc>
                  <a:txBody>
                    <a:bodyPr/>
                    <a:lstStyle/>
                    <a:p>
                      <a:pPr algn="just">
                        <a:lnSpc>
                          <a:spcPct val="115000"/>
                        </a:lnSpc>
                      </a:pPr>
                      <a:r>
                        <a:rPr lang="en-AU" sz="1100">
                          <a:effectLst/>
                        </a:rPr>
                        <a:t>Eq.</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Reference</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Relationship</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R</a:t>
                      </a:r>
                      <a:r>
                        <a:rPr lang="en-AU" sz="1100" baseline="30000">
                          <a:effectLst/>
                        </a:rPr>
                        <a:t>2</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Rock formation</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897598691"/>
                  </a:ext>
                </a:extLst>
              </a:tr>
              <a:tr h="354042">
                <a:tc>
                  <a:txBody>
                    <a:bodyPr/>
                    <a:lstStyle/>
                    <a:p>
                      <a:pPr algn="just">
                        <a:lnSpc>
                          <a:spcPct val="115000"/>
                        </a:lnSpc>
                      </a:pPr>
                      <a:r>
                        <a:rPr lang="en-AU" sz="1100">
                          <a:effectLst/>
                        </a:rPr>
                        <a:t>18</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err="1">
                          <a:effectLst/>
                        </a:rPr>
                        <a:t>Kahraman</a:t>
                      </a:r>
                      <a:r>
                        <a:rPr lang="en-AU" sz="1100" dirty="0">
                          <a:effectLst/>
                        </a:rPr>
                        <a:t> (2001)</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UCS=9.95Vp</a:t>
                      </a:r>
                      <a:r>
                        <a:rPr lang="en-AU" sz="1100" baseline="30000">
                          <a:effectLst/>
                        </a:rPr>
                        <a:t>1.21</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.83</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Sandstone and limestone</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179101684"/>
                  </a:ext>
                </a:extLst>
              </a:tr>
              <a:tr h="354042">
                <a:tc>
                  <a:txBody>
                    <a:bodyPr/>
                    <a:lstStyle/>
                    <a:p>
                      <a:pPr algn="just">
                        <a:lnSpc>
                          <a:spcPct val="115000"/>
                        </a:lnSpc>
                      </a:pPr>
                      <a:r>
                        <a:rPr lang="en-AU" sz="1100">
                          <a:effectLst/>
                        </a:rPr>
                        <a:t>19</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err="1">
                          <a:effectLst/>
                        </a:rPr>
                        <a:t>Kilic</a:t>
                      </a:r>
                      <a:r>
                        <a:rPr lang="en-AU" sz="1100" dirty="0">
                          <a:effectLst/>
                        </a:rPr>
                        <a:t> and </a:t>
                      </a:r>
                      <a:r>
                        <a:rPr lang="en-AU" sz="1100" dirty="0" err="1">
                          <a:effectLst/>
                        </a:rPr>
                        <a:t>Teymen</a:t>
                      </a:r>
                      <a:r>
                        <a:rPr lang="en-AU" sz="1100" dirty="0">
                          <a:effectLst/>
                        </a:rPr>
                        <a:t> (2008)</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UCS=2.304Vp</a:t>
                      </a:r>
                      <a:r>
                        <a:rPr lang="en-AU" sz="1100" baseline="30000" dirty="0">
                          <a:effectLst/>
                        </a:rPr>
                        <a:t>2.4315</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.94</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All types</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330190854"/>
                  </a:ext>
                </a:extLst>
              </a:tr>
              <a:tr h="354042">
                <a:tc>
                  <a:txBody>
                    <a:bodyPr/>
                    <a:lstStyle/>
                    <a:p>
                      <a:pPr algn="just">
                        <a:lnSpc>
                          <a:spcPct val="115000"/>
                        </a:lnSpc>
                      </a:pPr>
                      <a:r>
                        <a:rPr lang="en-AU" sz="1100">
                          <a:effectLst/>
                        </a:rPr>
                        <a:t>20</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Sharma and Singh (2008)</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UCS=0.0642Vp-117.99</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0.9</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All types</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993399157"/>
                  </a:ext>
                </a:extLst>
              </a:tr>
              <a:tr h="354042">
                <a:tc>
                  <a:txBody>
                    <a:bodyPr/>
                    <a:lstStyle/>
                    <a:p>
                      <a:pPr algn="just">
                        <a:lnSpc>
                          <a:spcPct val="115000"/>
                        </a:lnSpc>
                      </a:pPr>
                      <a:r>
                        <a:rPr lang="en-AU" sz="1100">
                          <a:effectLst/>
                        </a:rPr>
                        <a:t>21</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Mishra and </a:t>
                      </a:r>
                      <a:r>
                        <a:rPr lang="en-AU" sz="1100" dirty="0" err="1">
                          <a:effectLst/>
                        </a:rPr>
                        <a:t>Basu</a:t>
                      </a:r>
                      <a:r>
                        <a:rPr lang="en-AU" sz="1100" dirty="0">
                          <a:effectLst/>
                        </a:rPr>
                        <a:t> (2013)  </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UCS=0.05Vp-126.4</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.82</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Sandstone</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643760439"/>
                  </a:ext>
                </a:extLst>
              </a:tr>
              <a:tr h="354042">
                <a:tc>
                  <a:txBody>
                    <a:bodyPr/>
                    <a:lstStyle/>
                    <a:p>
                      <a:pPr algn="just">
                        <a:lnSpc>
                          <a:spcPct val="115000"/>
                        </a:lnSpc>
                      </a:pPr>
                      <a:r>
                        <a:rPr lang="en-AU" sz="1100">
                          <a:effectLst/>
                        </a:rPr>
                        <a:t>22</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err="1">
                          <a:effectLst/>
                        </a:rPr>
                        <a:t>Minaeian</a:t>
                      </a:r>
                      <a:r>
                        <a:rPr lang="en-AU" sz="1100" dirty="0">
                          <a:effectLst/>
                        </a:rPr>
                        <a:t> and </a:t>
                      </a:r>
                      <a:r>
                        <a:rPr lang="en-AU" sz="1100" dirty="0" err="1">
                          <a:effectLst/>
                        </a:rPr>
                        <a:t>Ahangari</a:t>
                      </a:r>
                      <a:r>
                        <a:rPr lang="en-AU" sz="1100" dirty="0">
                          <a:effectLst/>
                        </a:rPr>
                        <a:t> (2013) </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UCS=0.005Vp</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.94</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Weak rocks</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098651861"/>
                  </a:ext>
                </a:extLst>
              </a:tr>
              <a:tr h="354042">
                <a:tc>
                  <a:txBody>
                    <a:bodyPr/>
                    <a:lstStyle/>
                    <a:p>
                      <a:pPr algn="just">
                        <a:lnSpc>
                          <a:spcPct val="115000"/>
                        </a:lnSpc>
                      </a:pPr>
                      <a:r>
                        <a:rPr lang="en-AU" sz="1100">
                          <a:effectLst/>
                        </a:rPr>
                        <a:t>23</a:t>
                      </a:r>
                      <a:endParaRPr lang="en-AU" sz="12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Khandelwal (2013)</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a:effectLst/>
                        </a:rPr>
                        <a:t>UCS=0.033Vp-34.83</a:t>
                      </a:r>
                      <a:endParaRPr lang="en-AU" sz="11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.87</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lnSpc>
                          <a:spcPct val="115000"/>
                        </a:lnSpc>
                      </a:pPr>
                      <a:r>
                        <a:rPr lang="en-AU" sz="1100" dirty="0">
                          <a:effectLst/>
                        </a:rPr>
                        <a:t>All types</a:t>
                      </a:r>
                      <a:endParaRPr lang="en-AU"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181122686"/>
                  </a:ext>
                </a:extLst>
              </a:tr>
            </a:tbl>
          </a:graphicData>
        </a:graphic>
      </p:graphicFrame>
      <p:sp>
        <p:nvSpPr>
          <p:cNvPr id="6" name="Rectangle 5">
            <a:extLst>
              <a:ext uri="{FF2B5EF4-FFF2-40B4-BE49-F238E27FC236}">
                <a16:creationId xmlns:a16="http://schemas.microsoft.com/office/drawing/2014/main" id="{56AC59CC-7EBB-B647-85B1-39DBDA5C1E17}"/>
              </a:ext>
            </a:extLst>
          </p:cNvPr>
          <p:cNvSpPr/>
          <p:nvPr/>
        </p:nvSpPr>
        <p:spPr>
          <a:xfrm>
            <a:off x="-1" y="286115"/>
            <a:ext cx="8350779" cy="729430"/>
          </a:xfrm>
          <a:prstGeom prst="rect">
            <a:avLst/>
          </a:prstGeom>
        </p:spPr>
        <p:txBody>
          <a:bodyPr wrap="square">
            <a:spAutoFit/>
          </a:bodyPr>
          <a:lstStyle/>
          <a:p>
            <a:pPr lvl="1">
              <a:lnSpc>
                <a:spcPct val="115000"/>
              </a:lnSpc>
              <a:spcBef>
                <a:spcPts val="200"/>
              </a:spcBef>
              <a:buClr>
                <a:srgbClr val="0D0D0D"/>
              </a:buClr>
            </a:pPr>
            <a:r>
              <a:rPr lang="en-AU" sz="3600" spc="-100" dirty="0">
                <a:solidFill>
                  <a:schemeClr val="tx2"/>
                </a:solidFill>
                <a:latin typeface="+mj-lt"/>
                <a:ea typeface="+mj-ea"/>
                <a:cs typeface="+mj-cs"/>
              </a:rPr>
              <a:t>Strength Analogues </a:t>
            </a:r>
            <a:r>
              <a:rPr lang="en-AU" sz="3600" spc="-100" dirty="0" smtClean="0">
                <a:solidFill>
                  <a:schemeClr val="tx2"/>
                </a:solidFill>
                <a:latin typeface="+mj-lt"/>
                <a:ea typeface="+mj-ea"/>
                <a:cs typeface="+mj-cs"/>
              </a:rPr>
              <a:t>(</a:t>
            </a:r>
            <a:r>
              <a:rPr lang="en-AU" sz="3600" spc="-100" dirty="0">
                <a:solidFill>
                  <a:schemeClr val="tx2"/>
                </a:solidFill>
                <a:latin typeface="+mj-lt"/>
                <a:ea typeface="+mj-ea"/>
                <a:cs typeface="+mj-cs"/>
              </a:rPr>
              <a:t>UCS)</a:t>
            </a:r>
          </a:p>
        </p:txBody>
      </p:sp>
      <p:sp>
        <p:nvSpPr>
          <p:cNvPr id="2" name="Slide Number Placeholder 1">
            <a:extLst>
              <a:ext uri="{FF2B5EF4-FFF2-40B4-BE49-F238E27FC236}">
                <a16:creationId xmlns:a16="http://schemas.microsoft.com/office/drawing/2014/main" id="{73844988-CA7E-0344-A444-3D2226C31B28}"/>
              </a:ext>
            </a:extLst>
          </p:cNvPr>
          <p:cNvSpPr>
            <a:spLocks noGrp="1"/>
          </p:cNvSpPr>
          <p:nvPr>
            <p:ph type="sldNum" sz="quarter" idx="12"/>
          </p:nvPr>
        </p:nvSpPr>
        <p:spPr/>
        <p:txBody>
          <a:bodyPr/>
          <a:lstStyle/>
          <a:p>
            <a:fld id="{6E2D2B3B-882E-40F3-A32F-6DD516915044}" type="slidenum">
              <a:rPr lang="en-US" smtClean="0"/>
              <a:pPr/>
              <a:t>9</a:t>
            </a:fld>
            <a:endParaRPr lang="en-US"/>
          </a:p>
        </p:txBody>
      </p:sp>
    </p:spTree>
    <p:extLst>
      <p:ext uri="{BB962C8B-B14F-4D97-AF65-F5344CB8AC3E}">
        <p14:creationId xmlns:p14="http://schemas.microsoft.com/office/powerpoint/2010/main" val="1704493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A193C-AF4D-7146-8C36-36194F4F8255}"/>
              </a:ext>
            </a:extLst>
          </p:cNvPr>
          <p:cNvSpPr>
            <a:spLocks noGrp="1"/>
          </p:cNvSpPr>
          <p:nvPr>
            <p:ph type="title"/>
          </p:nvPr>
        </p:nvSpPr>
        <p:spPr/>
        <p:txBody>
          <a:bodyPr/>
          <a:lstStyle/>
          <a:p>
            <a:r>
              <a:rPr lang="en-US" sz="3600" dirty="0"/>
              <a:t>Conclusion</a:t>
            </a:r>
          </a:p>
        </p:txBody>
      </p:sp>
      <p:sp>
        <p:nvSpPr>
          <p:cNvPr id="3" name="Content Placeholder 2">
            <a:extLst>
              <a:ext uri="{FF2B5EF4-FFF2-40B4-BE49-F238E27FC236}">
                <a16:creationId xmlns:a16="http://schemas.microsoft.com/office/drawing/2014/main" id="{BB8D8FD6-C1FB-374C-95C6-F531979DB9F6}"/>
              </a:ext>
            </a:extLst>
          </p:cNvPr>
          <p:cNvSpPr>
            <a:spLocks noGrp="1"/>
          </p:cNvSpPr>
          <p:nvPr>
            <p:ph idx="1"/>
          </p:nvPr>
        </p:nvSpPr>
        <p:spPr>
          <a:xfrm>
            <a:off x="226142" y="1600200"/>
            <a:ext cx="7851058" cy="5105400"/>
          </a:xfrm>
        </p:spPr>
        <p:txBody>
          <a:bodyPr>
            <a:normAutofit fontScale="85000" lnSpcReduction="20000"/>
          </a:bodyPr>
          <a:lstStyle/>
          <a:p>
            <a:pPr marL="114300" indent="0" algn="just">
              <a:buNone/>
            </a:pPr>
            <a:endParaRPr lang="en-AU" dirty="0"/>
          </a:p>
          <a:p>
            <a:pPr algn="just"/>
            <a:r>
              <a:rPr lang="en-US" dirty="0" smtClean="0"/>
              <a:t>Simultaneous </a:t>
            </a:r>
            <a:r>
              <a:rPr lang="en-US" dirty="0"/>
              <a:t>results show that the dynamic Bulk modulus is higher than the static Bulk modulus for </a:t>
            </a:r>
            <a:r>
              <a:rPr lang="en-US" b="1" dirty="0"/>
              <a:t>sandstones</a:t>
            </a:r>
            <a:r>
              <a:rPr lang="en-US" dirty="0"/>
              <a:t> </a:t>
            </a:r>
            <a:r>
              <a:rPr lang="en-US" dirty="0" smtClean="0"/>
              <a:t>from 5% </a:t>
            </a:r>
            <a:r>
              <a:rPr lang="en-US" dirty="0"/>
              <a:t>to 40%, which is in agreement with </a:t>
            </a:r>
            <a:r>
              <a:rPr lang="en-US" i="1" dirty="0" smtClean="0"/>
              <a:t>hard rocks</a:t>
            </a:r>
            <a:r>
              <a:rPr lang="en-US" dirty="0"/>
              <a:t> </a:t>
            </a:r>
            <a:r>
              <a:rPr lang="en-US" dirty="0" smtClean="0"/>
              <a:t>results.</a:t>
            </a:r>
            <a:endParaRPr lang="en-US" dirty="0"/>
          </a:p>
          <a:p>
            <a:pPr marL="114300" indent="0" algn="just">
              <a:buNone/>
            </a:pPr>
            <a:endParaRPr lang="en-US" dirty="0"/>
          </a:p>
          <a:p>
            <a:pPr algn="just"/>
            <a:r>
              <a:rPr lang="en-US" dirty="0"/>
              <a:t>Our direct measurement for both P- and S-waves </a:t>
            </a:r>
            <a:r>
              <a:rPr lang="en-US" dirty="0" smtClean="0"/>
              <a:t>by P and S wave transducers shows </a:t>
            </a:r>
            <a:r>
              <a:rPr lang="en-US" dirty="0"/>
              <a:t>that the rough estimation of S-wave from its P-wave is not accurate, and the </a:t>
            </a:r>
            <a:r>
              <a:rPr lang="en-US" dirty="0" err="1"/>
              <a:t>Vp</a:t>
            </a:r>
            <a:r>
              <a:rPr lang="en-US" dirty="0"/>
              <a:t>/Vs ratio does not obey the classic ratio of 1.5 </a:t>
            </a:r>
            <a:r>
              <a:rPr lang="en-US" dirty="0" smtClean="0"/>
              <a:t>(especially </a:t>
            </a:r>
            <a:r>
              <a:rPr lang="en-US" dirty="0"/>
              <a:t>for porous </a:t>
            </a:r>
            <a:r>
              <a:rPr lang="en-US" dirty="0" smtClean="0"/>
              <a:t>materials). </a:t>
            </a:r>
            <a:endParaRPr lang="en-US" dirty="0"/>
          </a:p>
          <a:p>
            <a:pPr marL="114300" indent="0" algn="just">
              <a:buNone/>
            </a:pPr>
            <a:endParaRPr lang="en-US" dirty="0"/>
          </a:p>
          <a:p>
            <a:pPr algn="just"/>
            <a:r>
              <a:rPr lang="en-US" dirty="0"/>
              <a:t>By applying the accurate P-wave velocity to existing empirical equations, designed for a wide range of the rocks, the UCS value can be accurately estimated, which shows the importance of correct picking of the first arrivals.</a:t>
            </a:r>
          </a:p>
          <a:p>
            <a:pPr marL="114300" indent="0" algn="just">
              <a:buNone/>
            </a:pPr>
            <a:endParaRPr lang="en-US" dirty="0"/>
          </a:p>
          <a:p>
            <a:pPr algn="just"/>
            <a:r>
              <a:rPr lang="en-AU" dirty="0"/>
              <a:t>Consistency of dynamic data  (pre-post loading)  greatly expands the understanding of the process of changing the magnitude of elastic modules. </a:t>
            </a:r>
          </a:p>
        </p:txBody>
      </p:sp>
      <p:sp>
        <p:nvSpPr>
          <p:cNvPr id="4" name="Slide Number Placeholder 3">
            <a:extLst>
              <a:ext uri="{FF2B5EF4-FFF2-40B4-BE49-F238E27FC236}">
                <a16:creationId xmlns:a16="http://schemas.microsoft.com/office/drawing/2014/main" id="{8ED5A3C0-2776-314F-90A9-6005AAC15954}"/>
              </a:ext>
            </a:extLst>
          </p:cNvPr>
          <p:cNvSpPr>
            <a:spLocks noGrp="1"/>
          </p:cNvSpPr>
          <p:nvPr>
            <p:ph type="sldNum" sz="quarter" idx="12"/>
          </p:nvPr>
        </p:nvSpPr>
        <p:spPr/>
        <p:txBody>
          <a:bodyPr/>
          <a:lstStyle/>
          <a:p>
            <a:fld id="{6E2D2B3B-882E-40F3-A32F-6DD516915044}" type="slidenum">
              <a:rPr lang="en-US" smtClean="0"/>
              <a:pPr/>
              <a:t>10</a:t>
            </a:fld>
            <a:endParaRPr lang="en-US"/>
          </a:p>
        </p:txBody>
      </p:sp>
    </p:spTree>
    <p:extLst>
      <p:ext uri="{BB962C8B-B14F-4D97-AF65-F5344CB8AC3E}">
        <p14:creationId xmlns:p14="http://schemas.microsoft.com/office/powerpoint/2010/main" val="1410053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DFF5E62-20CE-B14E-ACB9-10F03AD5E0A5}"/>
              </a:ext>
            </a:extLst>
          </p:cNvPr>
          <p:cNvGraphicFramePr>
            <a:graphicFrameLocks/>
          </p:cNvGraphicFramePr>
          <p:nvPr>
            <p:extLst>
              <p:ext uri="{D42A27DB-BD31-4B8C-83A1-F6EECF244321}">
                <p14:modId xmlns:p14="http://schemas.microsoft.com/office/powerpoint/2010/main" val="2590335781"/>
              </p:ext>
            </p:extLst>
          </p:nvPr>
        </p:nvGraphicFramePr>
        <p:xfrm>
          <a:off x="138103" y="3429000"/>
          <a:ext cx="8043334" cy="3397156"/>
        </p:xfrm>
        <a:graphic>
          <a:graphicData uri="http://schemas.openxmlformats.org/drawingml/2006/table">
            <a:tbl>
              <a:tblPr firstRow="1" firstCol="1" bandRow="1" bandCol="1">
                <a:tableStyleId>{5C22544A-7EE6-4342-B048-85BDC9FD1C3A}</a:tableStyleId>
              </a:tblPr>
              <a:tblGrid>
                <a:gridCol w="1947157">
                  <a:extLst>
                    <a:ext uri="{9D8B030D-6E8A-4147-A177-3AD203B41FA5}">
                      <a16:colId xmlns:a16="http://schemas.microsoft.com/office/drawing/2014/main" val="1841253102"/>
                    </a:ext>
                  </a:extLst>
                </a:gridCol>
                <a:gridCol w="3841133">
                  <a:extLst>
                    <a:ext uri="{9D8B030D-6E8A-4147-A177-3AD203B41FA5}">
                      <a16:colId xmlns:a16="http://schemas.microsoft.com/office/drawing/2014/main" val="949316921"/>
                    </a:ext>
                  </a:extLst>
                </a:gridCol>
                <a:gridCol w="1674723">
                  <a:extLst>
                    <a:ext uri="{9D8B030D-6E8A-4147-A177-3AD203B41FA5}">
                      <a16:colId xmlns:a16="http://schemas.microsoft.com/office/drawing/2014/main" val="79244438"/>
                    </a:ext>
                  </a:extLst>
                </a:gridCol>
                <a:gridCol w="580321">
                  <a:extLst>
                    <a:ext uri="{9D8B030D-6E8A-4147-A177-3AD203B41FA5}">
                      <a16:colId xmlns:a16="http://schemas.microsoft.com/office/drawing/2014/main" val="428149085"/>
                    </a:ext>
                  </a:extLst>
                </a:gridCol>
              </a:tblGrid>
              <a:tr h="116144">
                <a:tc>
                  <a:txBody>
                    <a:bodyPr/>
                    <a:lstStyle/>
                    <a:p>
                      <a:pPr algn="just">
                        <a:lnSpc>
                          <a:spcPct val="115000"/>
                        </a:lnSpc>
                        <a:spcBef>
                          <a:spcPts val="500"/>
                        </a:spcBef>
                        <a:spcAft>
                          <a:spcPts val="1000"/>
                        </a:spcAft>
                      </a:pPr>
                      <a:r>
                        <a:rPr lang="en-AU" sz="1200" dirty="0">
                          <a:solidFill>
                            <a:schemeClr val="bg1"/>
                          </a:solidFill>
                          <a:effectLst/>
                        </a:rPr>
                        <a:t>Authors</a:t>
                      </a:r>
                      <a:endParaRPr lang="en-AU" sz="1200" dirty="0">
                        <a:solidFill>
                          <a:schemeClr val="bg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dirty="0">
                          <a:solidFill>
                            <a:schemeClr val="tx1"/>
                          </a:solidFill>
                          <a:effectLst/>
                        </a:rPr>
                        <a:t>Title</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dirty="0">
                          <a:solidFill>
                            <a:schemeClr val="tx1"/>
                          </a:solidFill>
                          <a:effectLst/>
                        </a:rPr>
                        <a:t>Publication</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dirty="0">
                          <a:effectLst/>
                        </a:rPr>
                        <a:t>Year</a:t>
                      </a:r>
                      <a:endParaRPr lang="en-AU" sz="1200" dirty="0">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2209221010"/>
                  </a:ext>
                </a:extLst>
              </a:tr>
              <a:tr h="324122">
                <a:tc>
                  <a:txBody>
                    <a:bodyPr/>
                    <a:lstStyle/>
                    <a:p>
                      <a:r>
                        <a:rPr lang="en-AU" sz="1200" dirty="0">
                          <a:solidFill>
                            <a:schemeClr val="tx1"/>
                          </a:solidFill>
                          <a:effectLst/>
                        </a:rPr>
                        <a:t>Nourifard, N., Pasternak, E., Lebedev, M.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“Simultaneous experimental study of dynamic and static Young’s moduli in sandstones”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Exploration Geophysics</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pPr algn="just">
                        <a:lnSpc>
                          <a:spcPct val="115000"/>
                        </a:lnSpc>
                        <a:spcBef>
                          <a:spcPts val="500"/>
                        </a:spcBef>
                        <a:spcAft>
                          <a:spcPts val="1000"/>
                        </a:spcAft>
                      </a:pPr>
                      <a:r>
                        <a:rPr lang="en-AU" sz="1200" dirty="0">
                          <a:solidFill>
                            <a:schemeClr val="tx1"/>
                          </a:solidFill>
                          <a:effectLst/>
                        </a:rPr>
                        <a:t>2021</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1220654616"/>
                  </a:ext>
                </a:extLst>
              </a:tr>
              <a:tr h="324122">
                <a:tc>
                  <a:txBody>
                    <a:bodyPr/>
                    <a:lstStyle/>
                    <a:p>
                      <a:r>
                        <a:rPr lang="en-AU" sz="1200" dirty="0">
                          <a:solidFill>
                            <a:schemeClr val="tx1"/>
                          </a:solidFill>
                          <a:effectLst/>
                        </a:rPr>
                        <a:t>Nourifard, N., Lebedev, M.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“Bulk moduli of sandstones subjected to isotropic </a:t>
                      </a:r>
                      <a:r>
                        <a:rPr lang="en-AU" sz="1200" dirty="0" smtClean="0">
                          <a:solidFill>
                            <a:schemeClr val="tx1"/>
                          </a:solidFill>
                          <a:effectLst/>
                        </a:rPr>
                        <a:t>stress”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pPr algn="just">
                        <a:lnSpc>
                          <a:spcPct val="115000"/>
                        </a:lnSpc>
                        <a:spcBef>
                          <a:spcPts val="500"/>
                        </a:spcBef>
                        <a:spcAft>
                          <a:spcPts val="1000"/>
                        </a:spcAft>
                      </a:pPr>
                      <a:r>
                        <a:rPr lang="en-AU" sz="1200">
                          <a:solidFill>
                            <a:schemeClr val="tx1"/>
                          </a:solidFill>
                          <a:effectLst/>
                        </a:rPr>
                        <a:t>Applied geophysics</a:t>
                      </a:r>
                      <a:endParaRPr lang="en-AU" sz="120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dirty="0" smtClean="0">
                          <a:solidFill>
                            <a:schemeClr val="tx1"/>
                          </a:solidFill>
                          <a:effectLst/>
                        </a:rPr>
                        <a:t>2021</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2544203136"/>
                  </a:ext>
                </a:extLst>
              </a:tr>
              <a:tr h="485282">
                <a:tc>
                  <a:txBody>
                    <a:bodyPr/>
                    <a:lstStyle/>
                    <a:p>
                      <a:r>
                        <a:rPr lang="en-AU" sz="1200" dirty="0">
                          <a:solidFill>
                            <a:schemeClr val="tx1"/>
                          </a:solidFill>
                          <a:effectLst/>
                        </a:rPr>
                        <a:t>Nourifard, N., </a:t>
                      </a:r>
                      <a:r>
                        <a:rPr lang="en-AU" sz="1200" dirty="0" err="1">
                          <a:solidFill>
                            <a:schemeClr val="tx1"/>
                          </a:solidFill>
                          <a:effectLst/>
                        </a:rPr>
                        <a:t>Pervukhinab</a:t>
                      </a:r>
                      <a:r>
                        <a:rPr lang="en-AU" sz="1200" dirty="0">
                          <a:solidFill>
                            <a:schemeClr val="tx1"/>
                          </a:solidFill>
                          <a:effectLst/>
                        </a:rPr>
                        <a:t>, M., </a:t>
                      </a:r>
                      <a:r>
                        <a:rPr lang="en-AU" sz="1200" dirty="0" err="1">
                          <a:solidFill>
                            <a:schemeClr val="tx1"/>
                          </a:solidFill>
                          <a:effectLst/>
                        </a:rPr>
                        <a:t>Urosevica</a:t>
                      </a:r>
                      <a:r>
                        <a:rPr lang="en-AU" sz="1200" dirty="0">
                          <a:solidFill>
                            <a:schemeClr val="tx1"/>
                          </a:solidFill>
                          <a:effectLst/>
                        </a:rPr>
                        <a:t>, M., </a:t>
                      </a:r>
                      <a:r>
                        <a:rPr lang="en-AU" sz="1200" dirty="0" err="1">
                          <a:solidFill>
                            <a:schemeClr val="tx1"/>
                          </a:solidFill>
                          <a:effectLst/>
                        </a:rPr>
                        <a:t>Lebedev</a:t>
                      </a:r>
                      <a:r>
                        <a:rPr lang="en-AU" sz="1200" dirty="0">
                          <a:solidFill>
                            <a:schemeClr val="tx1"/>
                          </a:solidFill>
                          <a:effectLst/>
                        </a:rPr>
                        <a:t>, M.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“The effects of stress and fluid on the anisotropy of reservoir rock: case study of a sandstone from the Harvey 3 CCS site, Western Australia”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Exploration Geophysics</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dirty="0" smtClean="0">
                          <a:solidFill>
                            <a:schemeClr val="tx1"/>
                          </a:solidFill>
                          <a:effectLst/>
                        </a:rPr>
                        <a:t>2020</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3842054717"/>
                  </a:ext>
                </a:extLst>
              </a:tr>
              <a:tr h="485282">
                <a:tc>
                  <a:txBody>
                    <a:bodyPr/>
                    <a:lstStyle/>
                    <a:p>
                      <a:r>
                        <a:rPr lang="en-AU" sz="1200" dirty="0" smtClean="0">
                          <a:solidFill>
                            <a:schemeClr val="tx1"/>
                          </a:solidFill>
                          <a:effectLst/>
                        </a:rPr>
                        <a:t>Nourifard, N.</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Effect of stress magnitude and stress rate on elastic properties of the rocks “</a:t>
                      </a:r>
                      <a:endParaRPr lang="en-AU" sz="1200" kern="1200" dirty="0">
                        <a:solidFill>
                          <a:schemeClr val="tx1"/>
                        </a:solidFill>
                        <a:effectLst/>
                        <a:latin typeface="+mn-lt"/>
                        <a:ea typeface="+mn-ea"/>
                        <a:cs typeface="+mn-cs"/>
                      </a:endParaRPr>
                    </a:p>
                  </a:txBody>
                  <a:tcPr marL="48618" marR="48618" marT="0" marB="0"/>
                </a:tc>
                <a:tc>
                  <a:txBody>
                    <a:bodyPr/>
                    <a:lstStyle/>
                    <a:p>
                      <a:pPr marL="0" algn="l" defTabSz="914400" rtl="0" eaLnBrk="1" latinLnBrk="0" hangingPunct="1"/>
                      <a:r>
                        <a:rPr lang="en-AU" sz="1200" kern="1200" dirty="0" smtClean="0">
                          <a:solidFill>
                            <a:schemeClr val="tx1"/>
                          </a:solidFill>
                          <a:effectLst/>
                          <a:latin typeface="+mn-lt"/>
                          <a:ea typeface="+mn-ea"/>
                          <a:cs typeface="+mn-cs"/>
                        </a:rPr>
                        <a:t>PhD thesis</a:t>
                      </a:r>
                      <a:endParaRPr lang="en-AU" sz="1200" kern="1200" dirty="0">
                        <a:solidFill>
                          <a:schemeClr val="tx1"/>
                        </a:solidFill>
                        <a:effectLst/>
                        <a:latin typeface="+mn-lt"/>
                        <a:ea typeface="+mn-ea"/>
                        <a:cs typeface="+mn-cs"/>
                      </a:endParaRPr>
                    </a:p>
                  </a:txBody>
                  <a:tcPr marL="48618" marR="48618" marT="0" marB="0"/>
                </a:tc>
                <a:tc>
                  <a:txBody>
                    <a:bodyPr/>
                    <a:lstStyle/>
                    <a:p>
                      <a:pPr marL="0" algn="just" defTabSz="914400" rtl="0" eaLnBrk="1" latinLnBrk="0" hangingPunct="1">
                        <a:lnSpc>
                          <a:spcPct val="115000"/>
                        </a:lnSpc>
                        <a:spcBef>
                          <a:spcPts val="500"/>
                        </a:spcBef>
                        <a:spcAft>
                          <a:spcPts val="1000"/>
                        </a:spcAft>
                      </a:pPr>
                      <a:r>
                        <a:rPr lang="en-AU" sz="1200" kern="1200" dirty="0" smtClean="0">
                          <a:solidFill>
                            <a:schemeClr val="tx1"/>
                          </a:solidFill>
                          <a:effectLst/>
                          <a:latin typeface="+mn-lt"/>
                          <a:ea typeface="+mn-ea"/>
                          <a:cs typeface="+mn-cs"/>
                        </a:rPr>
                        <a:t>2019</a:t>
                      </a:r>
                      <a:endParaRPr lang="en-AU" sz="1200" kern="1200" dirty="0">
                        <a:solidFill>
                          <a:schemeClr val="tx1"/>
                        </a:solidFill>
                        <a:effectLst/>
                        <a:latin typeface="+mn-lt"/>
                        <a:ea typeface="+mn-ea"/>
                        <a:cs typeface="+mn-cs"/>
                      </a:endParaRPr>
                    </a:p>
                  </a:txBody>
                  <a:tcPr marL="48618" marR="48618" marT="0" marB="0"/>
                </a:tc>
                <a:extLst>
                  <a:ext uri="{0D108BD9-81ED-4DB2-BD59-A6C34878D82A}">
                    <a16:rowId xmlns:a16="http://schemas.microsoft.com/office/drawing/2014/main" val="442817064"/>
                  </a:ext>
                </a:extLst>
              </a:tr>
              <a:tr h="324122">
                <a:tc>
                  <a:txBody>
                    <a:bodyPr/>
                    <a:lstStyle/>
                    <a:p>
                      <a:r>
                        <a:rPr lang="en-AU" sz="1200">
                          <a:solidFill>
                            <a:schemeClr val="tx1"/>
                          </a:solidFill>
                          <a:effectLst/>
                        </a:rPr>
                        <a:t>Nourifard, N., Mashinskii, E.I., Lebedev, M. </a:t>
                      </a:r>
                      <a:endParaRPr lang="en-AU" sz="120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“The effect of wave amplitude on S-wave velocity in porous media: An experimental study by Laser Doppler Interferometry”</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Exploration Geophysics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pPr algn="just">
                        <a:lnSpc>
                          <a:spcPct val="115000"/>
                        </a:lnSpc>
                        <a:spcBef>
                          <a:spcPts val="500"/>
                        </a:spcBef>
                        <a:spcAft>
                          <a:spcPts val="1000"/>
                        </a:spcAft>
                      </a:pPr>
                      <a:r>
                        <a:rPr lang="en-AU" sz="1200">
                          <a:solidFill>
                            <a:schemeClr val="tx1"/>
                          </a:solidFill>
                          <a:effectLst/>
                        </a:rPr>
                        <a:t>2019</a:t>
                      </a:r>
                      <a:endParaRPr lang="en-AU" sz="120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1723806126"/>
                  </a:ext>
                </a:extLst>
              </a:tr>
              <a:tr h="324122">
                <a:tc>
                  <a:txBody>
                    <a:bodyPr/>
                    <a:lstStyle/>
                    <a:p>
                      <a:r>
                        <a:rPr lang="en-AU" sz="1200">
                          <a:solidFill>
                            <a:schemeClr val="tx1"/>
                          </a:solidFill>
                          <a:effectLst/>
                        </a:rPr>
                        <a:t>Yurikov, A., Nourifard, N., Pervukhina, M., and Lebedev, M. </a:t>
                      </a:r>
                      <a:endParaRPr lang="en-AU" sz="120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“Laboratory ultrasonic measurements: Shear transducers for compressional waves” </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pPr>
                        <a:lnSpc>
                          <a:spcPct val="115000"/>
                        </a:lnSpc>
                        <a:spcBef>
                          <a:spcPts val="500"/>
                        </a:spcBef>
                        <a:spcAft>
                          <a:spcPts val="1000"/>
                        </a:spcAft>
                      </a:pPr>
                      <a:r>
                        <a:rPr lang="en-AU" sz="1200">
                          <a:solidFill>
                            <a:schemeClr val="tx1"/>
                          </a:solidFill>
                          <a:effectLst/>
                        </a:rPr>
                        <a:t>Leading Edge Quarterly</a:t>
                      </a:r>
                      <a:endParaRPr lang="en-AU" sz="120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a:solidFill>
                            <a:schemeClr val="tx1"/>
                          </a:solidFill>
                          <a:effectLst/>
                        </a:rPr>
                        <a:t>2019</a:t>
                      </a:r>
                      <a:endParaRPr lang="en-AU" sz="120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3950491782"/>
                  </a:ext>
                </a:extLst>
              </a:tr>
              <a:tr h="364637">
                <a:tc>
                  <a:txBody>
                    <a:bodyPr/>
                    <a:lstStyle/>
                    <a:p>
                      <a:r>
                        <a:rPr lang="en-AU" sz="1200">
                          <a:solidFill>
                            <a:schemeClr val="tx1"/>
                          </a:solidFill>
                          <a:effectLst/>
                        </a:rPr>
                        <a:t>Nourifard, N., Lebedev, M. </a:t>
                      </a:r>
                      <a:endParaRPr lang="en-AU" sz="120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r>
                        <a:rPr lang="en-AU" sz="1200" dirty="0">
                          <a:solidFill>
                            <a:schemeClr val="tx1"/>
                          </a:solidFill>
                          <a:effectLst/>
                        </a:rPr>
                        <a:t>“Effect of strain amplitude produced by ultrasonic wave on its velocity”</a:t>
                      </a:r>
                      <a:endParaRPr lang="en-AU" sz="1200" dirty="0">
                        <a:solidFill>
                          <a:schemeClr val="tx1"/>
                        </a:solidFill>
                        <a:effectLst/>
                        <a:latin typeface="Century Gothic" panose="020B0502020202020204" pitchFamily="34" charset="0"/>
                        <a:ea typeface="Times New Roman" panose="02020603050405020304" pitchFamily="18" charset="0"/>
                      </a:endParaRPr>
                    </a:p>
                  </a:txBody>
                  <a:tcPr marL="48618" marR="48618" marT="0" marB="0"/>
                </a:tc>
                <a:tc>
                  <a:txBody>
                    <a:bodyPr/>
                    <a:lstStyle/>
                    <a:p>
                      <a:pPr>
                        <a:lnSpc>
                          <a:spcPct val="115000"/>
                        </a:lnSpc>
                        <a:spcBef>
                          <a:spcPts val="500"/>
                        </a:spcBef>
                        <a:spcAft>
                          <a:spcPts val="1000"/>
                        </a:spcAft>
                      </a:pPr>
                      <a:r>
                        <a:rPr lang="en-AU" sz="1200" dirty="0">
                          <a:solidFill>
                            <a:schemeClr val="tx1"/>
                          </a:solidFill>
                          <a:effectLst/>
                        </a:rPr>
                        <a:t>Geophysical Prospecting </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tc>
                  <a:txBody>
                    <a:bodyPr/>
                    <a:lstStyle/>
                    <a:p>
                      <a:pPr algn="just">
                        <a:lnSpc>
                          <a:spcPct val="115000"/>
                        </a:lnSpc>
                        <a:spcBef>
                          <a:spcPts val="500"/>
                        </a:spcBef>
                        <a:spcAft>
                          <a:spcPts val="1000"/>
                        </a:spcAft>
                      </a:pPr>
                      <a:r>
                        <a:rPr lang="en-AU" sz="1200" dirty="0">
                          <a:solidFill>
                            <a:schemeClr val="tx1"/>
                          </a:solidFill>
                          <a:effectLst/>
                        </a:rPr>
                        <a:t>2018</a:t>
                      </a:r>
                      <a:endParaRPr lang="en-AU" sz="1200" dirty="0">
                        <a:solidFill>
                          <a:schemeClr val="tx1"/>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48618" marR="48618" marT="0" marB="0"/>
                </a:tc>
                <a:extLst>
                  <a:ext uri="{0D108BD9-81ED-4DB2-BD59-A6C34878D82A}">
                    <a16:rowId xmlns:a16="http://schemas.microsoft.com/office/drawing/2014/main" val="1658289589"/>
                  </a:ext>
                </a:extLst>
              </a:tr>
            </a:tbl>
          </a:graphicData>
        </a:graphic>
      </p:graphicFrame>
      <p:sp>
        <p:nvSpPr>
          <p:cNvPr id="6" name="Title 1">
            <a:extLst>
              <a:ext uri="{FF2B5EF4-FFF2-40B4-BE49-F238E27FC236}">
                <a16:creationId xmlns:a16="http://schemas.microsoft.com/office/drawing/2014/main" id="{CB689058-B900-7046-84D4-5CF0AAE91EDD}"/>
              </a:ext>
            </a:extLst>
          </p:cNvPr>
          <p:cNvSpPr txBox="1">
            <a:spLocks/>
          </p:cNvSpPr>
          <p:nvPr/>
        </p:nvSpPr>
        <p:spPr>
          <a:xfrm>
            <a:off x="138103" y="2072324"/>
            <a:ext cx="10733003" cy="996950"/>
          </a:xfrm>
          <a:prstGeom prst="rect">
            <a:avLst/>
          </a:prstGeom>
          <a:noFill/>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r>
              <a:rPr lang="en-US" sz="4400" b="1" dirty="0" smtClean="0"/>
              <a:t>More references on this topic</a:t>
            </a:r>
            <a:endParaRPr lang="en-US" sz="4400" b="1" dirty="0"/>
          </a:p>
        </p:txBody>
      </p:sp>
    </p:spTree>
    <p:extLst>
      <p:ext uri="{BB962C8B-B14F-4D97-AF65-F5344CB8AC3E}">
        <p14:creationId xmlns:p14="http://schemas.microsoft.com/office/powerpoint/2010/main" val="5817682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1349</TotalTime>
  <Words>847</Words>
  <Application>Microsoft Office PowerPoint</Application>
  <PresentationFormat>On-screen Show (4:3)</PresentationFormat>
  <Paragraphs>129</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Cambria</vt:lpstr>
      <vt:lpstr>Century Gothic</vt:lpstr>
      <vt:lpstr>MS Mincho</vt:lpstr>
      <vt:lpstr>Times New Roman</vt:lpstr>
      <vt:lpstr>Adjacency</vt:lpstr>
      <vt:lpstr>Improved estimation method for dynamic bulk moduli of sandstones subjected to hydrostatic stress </vt:lpstr>
      <vt:lpstr>Significance</vt:lpstr>
      <vt:lpstr>Potential reasons for the difference between static and dynamic moduli (Fjaer2019)</vt:lpstr>
      <vt:lpstr>Reducing the unknowns for this experiment</vt:lpstr>
      <vt:lpstr>Experimental set-up</vt:lpstr>
      <vt:lpstr>PowerPoint Presentation</vt:lpstr>
      <vt:lpstr>PowerPoint Presentation</vt:lpstr>
      <vt:lpstr>PowerPoint Presentation</vt:lpstr>
      <vt:lpstr>PowerPoint Presentation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Nazanin Nourifard</dc:creator>
  <cp:lastModifiedBy>Nazanin Nourifard</cp:lastModifiedBy>
  <cp:revision>300</cp:revision>
  <dcterms:created xsi:type="dcterms:W3CDTF">2020-02-27T09:39:58Z</dcterms:created>
  <dcterms:modified xsi:type="dcterms:W3CDTF">2021-04-28T10:42:56Z</dcterms:modified>
</cp:coreProperties>
</file>