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3" r:id="rId2"/>
    <p:sldId id="296" r:id="rId3"/>
    <p:sldId id="258" r:id="rId4"/>
    <p:sldId id="271" r:id="rId5"/>
    <p:sldId id="286" r:id="rId6"/>
    <p:sldId id="285" r:id="rId7"/>
    <p:sldId id="288" r:id="rId8"/>
    <p:sldId id="295" r:id="rId9"/>
    <p:sldId id="265" r:id="rId10"/>
    <p:sldId id="297" r:id="rId11"/>
  </p:sldIdLst>
  <p:sldSz cx="9144000" cy="6858000" type="screen4x3"/>
  <p:notesSz cx="6858000" cy="9144000"/>
  <p:defaultTextStyle>
    <a:defPPr>
      <a:defRPr lang="ru-RU"/>
    </a:defPPr>
    <a:lvl1pPr algn="l" rtl="0" fontAlgn="base">
      <a:spcBef>
        <a:spcPct val="0"/>
      </a:spcBef>
      <a:spcAft>
        <a:spcPct val="0"/>
      </a:spcAft>
      <a:defRPr kern="1200">
        <a:solidFill>
          <a:schemeClr val="tx2"/>
        </a:solidFill>
        <a:latin typeface="Times New Roman" pitchFamily="18" charset="0"/>
        <a:ea typeface="+mn-ea"/>
        <a:cs typeface="Times New Roman" pitchFamily="18" charset="0"/>
      </a:defRPr>
    </a:lvl1pPr>
    <a:lvl2pPr marL="457200" algn="l" rtl="0" fontAlgn="base">
      <a:spcBef>
        <a:spcPct val="0"/>
      </a:spcBef>
      <a:spcAft>
        <a:spcPct val="0"/>
      </a:spcAft>
      <a:defRPr kern="1200">
        <a:solidFill>
          <a:schemeClr val="tx2"/>
        </a:solidFill>
        <a:latin typeface="Times New Roman" pitchFamily="18" charset="0"/>
        <a:ea typeface="+mn-ea"/>
        <a:cs typeface="Times New Roman" pitchFamily="18" charset="0"/>
      </a:defRPr>
    </a:lvl2pPr>
    <a:lvl3pPr marL="914400" algn="l" rtl="0" fontAlgn="base">
      <a:spcBef>
        <a:spcPct val="0"/>
      </a:spcBef>
      <a:spcAft>
        <a:spcPct val="0"/>
      </a:spcAft>
      <a:defRPr kern="1200">
        <a:solidFill>
          <a:schemeClr val="tx2"/>
        </a:solidFill>
        <a:latin typeface="Times New Roman" pitchFamily="18" charset="0"/>
        <a:ea typeface="+mn-ea"/>
        <a:cs typeface="Times New Roman" pitchFamily="18" charset="0"/>
      </a:defRPr>
    </a:lvl3pPr>
    <a:lvl4pPr marL="1371600" algn="l" rtl="0" fontAlgn="base">
      <a:spcBef>
        <a:spcPct val="0"/>
      </a:spcBef>
      <a:spcAft>
        <a:spcPct val="0"/>
      </a:spcAft>
      <a:defRPr kern="1200">
        <a:solidFill>
          <a:schemeClr val="tx2"/>
        </a:solidFill>
        <a:latin typeface="Times New Roman" pitchFamily="18" charset="0"/>
        <a:ea typeface="+mn-ea"/>
        <a:cs typeface="Times New Roman" pitchFamily="18" charset="0"/>
      </a:defRPr>
    </a:lvl4pPr>
    <a:lvl5pPr marL="1828800" algn="l" rtl="0" fontAlgn="base">
      <a:spcBef>
        <a:spcPct val="0"/>
      </a:spcBef>
      <a:spcAft>
        <a:spcPct val="0"/>
      </a:spcAft>
      <a:defRPr kern="1200">
        <a:solidFill>
          <a:schemeClr val="tx2"/>
        </a:solidFill>
        <a:latin typeface="Times New Roman" pitchFamily="18" charset="0"/>
        <a:ea typeface="+mn-ea"/>
        <a:cs typeface="Times New Roman" pitchFamily="18" charset="0"/>
      </a:defRPr>
    </a:lvl5pPr>
    <a:lvl6pPr marL="2286000" algn="l" defTabSz="914400" rtl="0" eaLnBrk="1" latinLnBrk="0" hangingPunct="1">
      <a:defRPr kern="1200">
        <a:solidFill>
          <a:schemeClr val="tx2"/>
        </a:solidFill>
        <a:latin typeface="Times New Roman" pitchFamily="18" charset="0"/>
        <a:ea typeface="+mn-ea"/>
        <a:cs typeface="Times New Roman" pitchFamily="18" charset="0"/>
      </a:defRPr>
    </a:lvl6pPr>
    <a:lvl7pPr marL="2743200" algn="l" defTabSz="914400" rtl="0" eaLnBrk="1" latinLnBrk="0" hangingPunct="1">
      <a:defRPr kern="1200">
        <a:solidFill>
          <a:schemeClr val="tx2"/>
        </a:solidFill>
        <a:latin typeface="Times New Roman" pitchFamily="18" charset="0"/>
        <a:ea typeface="+mn-ea"/>
        <a:cs typeface="Times New Roman" pitchFamily="18" charset="0"/>
      </a:defRPr>
    </a:lvl7pPr>
    <a:lvl8pPr marL="3200400" algn="l" defTabSz="914400" rtl="0" eaLnBrk="1" latinLnBrk="0" hangingPunct="1">
      <a:defRPr kern="1200">
        <a:solidFill>
          <a:schemeClr val="tx2"/>
        </a:solidFill>
        <a:latin typeface="Times New Roman" pitchFamily="18" charset="0"/>
        <a:ea typeface="+mn-ea"/>
        <a:cs typeface="Times New Roman" pitchFamily="18" charset="0"/>
      </a:defRPr>
    </a:lvl8pPr>
    <a:lvl9pPr marL="3657600" algn="l" defTabSz="914400" rtl="0" eaLnBrk="1" latinLnBrk="0" hangingPunct="1">
      <a:defRPr kern="1200">
        <a:solidFill>
          <a:schemeClr val="tx2"/>
        </a:solidFill>
        <a:latin typeface="Times New Roman" pitchFamily="18"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FF"/>
    <a:srgbClr val="0099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712" autoAdjust="0"/>
    <p:restoredTop sz="94660"/>
  </p:normalViewPr>
  <p:slideViewPr>
    <p:cSldViewPr>
      <p:cViewPr varScale="1">
        <p:scale>
          <a:sx n="110" d="100"/>
          <a:sy n="110" d="100"/>
        </p:scale>
        <p:origin x="-163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6.wmf"/><Relationship Id="rId13" Type="http://schemas.openxmlformats.org/officeDocument/2006/relationships/image" Target="../media/image21.wmf"/><Relationship Id="rId3" Type="http://schemas.openxmlformats.org/officeDocument/2006/relationships/image" Target="../media/image11.wmf"/><Relationship Id="rId7" Type="http://schemas.openxmlformats.org/officeDocument/2006/relationships/image" Target="../media/image15.wmf"/><Relationship Id="rId12" Type="http://schemas.openxmlformats.org/officeDocument/2006/relationships/image" Target="../media/image20.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11" Type="http://schemas.openxmlformats.org/officeDocument/2006/relationships/image" Target="../media/image19.wmf"/><Relationship Id="rId5" Type="http://schemas.openxmlformats.org/officeDocument/2006/relationships/image" Target="../media/image13.wmf"/><Relationship Id="rId10" Type="http://schemas.openxmlformats.org/officeDocument/2006/relationships/image" Target="../media/image18.wmf"/><Relationship Id="rId4" Type="http://schemas.openxmlformats.org/officeDocument/2006/relationships/image" Target="../media/image12.wmf"/><Relationship Id="rId9" Type="http://schemas.openxmlformats.org/officeDocument/2006/relationships/image" Target="../media/image1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E2C6669-091D-45EB-8402-949B2BB604D9}"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CB2C987-A17E-4032-AE71-F25E7D5CC36D}"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11489B4-CCB8-4C53-8DA2-81D50F2CC948}"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F685166-FD1D-4D23-B92E-C451C2056E6F}"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6EE4A5A1-AB05-4460-9A1B-AA869BE88481}"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2779AF1C-75C7-492F-B46A-19D3D2B9AC09}"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AFFE024F-B661-472A-A79F-C9F52D47F260}"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409E019-0963-4078-862B-6FDAF213CC71}"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F8080E3E-4112-4D6C-9D2C-15336E6A25F8}"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C9196E2-7B07-410A-BBAA-11EF1DBD64DC}"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C0BF429-D93B-4133-B520-48FBE87CFBCC}"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pPr>
              <a:defRPr/>
            </a:pPr>
            <a:fld id="{6A799231-0645-4B60-9812-514EB304C178}"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cs typeface="Times New Roman" pitchFamily="18" charset="0"/>
        </a:defRPr>
      </a:lvl5pPr>
      <a:lvl6pPr marL="457200" algn="ctr" rtl="0" fontAlgn="base">
        <a:spcBef>
          <a:spcPct val="0"/>
        </a:spcBef>
        <a:spcAft>
          <a:spcPct val="0"/>
        </a:spcAft>
        <a:defRPr sz="4400">
          <a:solidFill>
            <a:schemeClr val="tx2"/>
          </a:solidFill>
          <a:latin typeface="Times New Roman" pitchFamily="18" charset="0"/>
          <a:cs typeface="Times New Roman" pitchFamily="18" charset="0"/>
        </a:defRPr>
      </a:lvl6pPr>
      <a:lvl7pPr marL="914400" algn="ctr" rtl="0" fontAlgn="base">
        <a:spcBef>
          <a:spcPct val="0"/>
        </a:spcBef>
        <a:spcAft>
          <a:spcPct val="0"/>
        </a:spcAft>
        <a:defRPr sz="4400">
          <a:solidFill>
            <a:schemeClr val="tx2"/>
          </a:solidFill>
          <a:latin typeface="Times New Roman" pitchFamily="18" charset="0"/>
          <a:cs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cs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11.bin"/><Relationship Id="rId3" Type="http://schemas.openxmlformats.org/officeDocument/2006/relationships/oleObject" Target="../embeddings/oleObject1.bin"/><Relationship Id="rId7" Type="http://schemas.openxmlformats.org/officeDocument/2006/relationships/oleObject" Target="../embeddings/oleObject5.bin"/><Relationship Id="rId12" Type="http://schemas.openxmlformats.org/officeDocument/2006/relationships/oleObject" Target="../embeddings/oleObject10.bin"/><Relationship Id="rId2" Type="http://schemas.openxmlformats.org/officeDocument/2006/relationships/slideLayout" Target="../slideLayouts/slideLayout2.xml"/><Relationship Id="rId16" Type="http://schemas.openxmlformats.org/officeDocument/2006/relationships/image" Target="../media/image22.jpeg"/><Relationship Id="rId1" Type="http://schemas.openxmlformats.org/officeDocument/2006/relationships/vmlDrawing" Target="../drawings/vmlDrawing1.vml"/><Relationship Id="rId6" Type="http://schemas.openxmlformats.org/officeDocument/2006/relationships/oleObject" Target="../embeddings/oleObject4.bin"/><Relationship Id="rId11" Type="http://schemas.openxmlformats.org/officeDocument/2006/relationships/oleObject" Target="../embeddings/oleObject9.bin"/><Relationship Id="rId5" Type="http://schemas.openxmlformats.org/officeDocument/2006/relationships/oleObject" Target="../embeddings/oleObject3.bin"/><Relationship Id="rId15" Type="http://schemas.openxmlformats.org/officeDocument/2006/relationships/oleObject" Target="../embeddings/oleObject13.bin"/><Relationship Id="rId10" Type="http://schemas.openxmlformats.org/officeDocument/2006/relationships/oleObject" Target="../embeddings/oleObject8.bin"/><Relationship Id="rId4" Type="http://schemas.openxmlformats.org/officeDocument/2006/relationships/oleObject" Target="../embeddings/oleObject2.bin"/><Relationship Id="rId9" Type="http://schemas.openxmlformats.org/officeDocument/2006/relationships/oleObject" Target="../embeddings/oleObject7.bin"/><Relationship Id="rId14" Type="http://schemas.openxmlformats.org/officeDocument/2006/relationships/oleObject" Target="../embeddings/oleObject12.bin"/></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dx.doi.org/10.1175/jpo-d-12-079.1" TargetMode="External"/><Relationship Id="rId3" Type="http://schemas.openxmlformats.org/officeDocument/2006/relationships/hyperlink" Target="https://doi.org/10.1007/s11110-009-9034-x" TargetMode="External"/><Relationship Id="rId7" Type="http://schemas.openxmlformats.org/officeDocument/2006/relationships/hyperlink" Target="https://doi.org/10.1002/2016JC012644" TargetMode="External"/><Relationship Id="rId2" Type="http://schemas.openxmlformats.org/officeDocument/2006/relationships/hyperlink" Target="https://doi.org/10.1134/S0001433812010021" TargetMode="External"/><Relationship Id="rId1" Type="http://schemas.openxmlformats.org/officeDocument/2006/relationships/slideLayout" Target="../slideLayouts/slideLayout2.xml"/><Relationship Id="rId6" Type="http://schemas.openxmlformats.org/officeDocument/2006/relationships/hyperlink" Target="https://doi.org/10.1029/RG020i004p00851" TargetMode="External"/><Relationship Id="rId11" Type="http://schemas.openxmlformats.org/officeDocument/2006/relationships/hyperlink" Target="https://doi.org/10.1007/s10236-018-1200-6" TargetMode="External"/><Relationship Id="rId5" Type="http://schemas.openxmlformats.org/officeDocument/2006/relationships/hyperlink" Target="https://www.researchgate.net/publication/236853664" TargetMode="External"/><Relationship Id="rId10" Type="http://schemas.openxmlformats.org/officeDocument/2006/relationships/hyperlink" Target="https://doi.org/10.22449/1573-160X-2017-3-45-57" TargetMode="External"/><Relationship Id="rId4" Type="http://schemas.openxmlformats.org/officeDocument/2006/relationships/hyperlink" Target="https://doi.org/10.1134/S0001433817020025" TargetMode="External"/><Relationship Id="rId9" Type="http://schemas.openxmlformats.org/officeDocument/2006/relationships/hyperlink" Target="https://doi.org/10.1134/S000143381604004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5"/>
          <p:cNvSpPr txBox="1">
            <a:spLocks noChangeArrowheads="1"/>
          </p:cNvSpPr>
          <p:nvPr/>
        </p:nvSpPr>
        <p:spPr bwMode="auto">
          <a:xfrm>
            <a:off x="3122613" y="428625"/>
            <a:ext cx="4378325" cy="1077913"/>
          </a:xfrm>
          <a:prstGeom prst="rect">
            <a:avLst/>
          </a:prstGeom>
          <a:noFill/>
          <a:ln w="9525">
            <a:noFill/>
            <a:miter lim="800000"/>
            <a:headEnd/>
            <a:tailEnd/>
          </a:ln>
        </p:spPr>
        <p:txBody>
          <a:bodyPr>
            <a:spAutoFit/>
          </a:bodyPr>
          <a:lstStyle/>
          <a:p>
            <a:pPr algn="ctr">
              <a:spcBef>
                <a:spcPts val="0"/>
              </a:spcBef>
              <a:defRPr/>
            </a:pPr>
            <a:r>
              <a:rPr lang="en-US" altLang="ru-RU" sz="2000" spc="30" dirty="0"/>
              <a:t>Marine Hydrophysical Institute</a:t>
            </a:r>
            <a:endParaRPr lang="ru-RU" altLang="ru-RU" sz="2000" spc="30" dirty="0"/>
          </a:p>
          <a:p>
            <a:pPr algn="ctr">
              <a:spcBef>
                <a:spcPts val="0"/>
              </a:spcBef>
              <a:defRPr/>
            </a:pPr>
            <a:r>
              <a:rPr lang="en-US" altLang="ru-RU" sz="2000" spc="30" dirty="0"/>
              <a:t>Russian Academy of Sciences</a:t>
            </a:r>
            <a:endParaRPr lang="ru-RU" altLang="ru-RU" sz="2000" spc="30" dirty="0"/>
          </a:p>
          <a:p>
            <a:pPr>
              <a:spcBef>
                <a:spcPct val="50000"/>
              </a:spcBef>
              <a:defRPr/>
            </a:pPr>
            <a:endParaRPr lang="ru-RU" sz="1600" b="1" dirty="0"/>
          </a:p>
        </p:txBody>
      </p:sp>
      <p:sp>
        <p:nvSpPr>
          <p:cNvPr id="6" name="Rectangle 2"/>
          <p:cNvSpPr>
            <a:spLocks noChangeArrowheads="1"/>
          </p:cNvSpPr>
          <p:nvPr/>
        </p:nvSpPr>
        <p:spPr bwMode="auto">
          <a:xfrm>
            <a:off x="0" y="1357313"/>
            <a:ext cx="9107488" cy="5099050"/>
          </a:xfrm>
          <a:prstGeom prst="rect">
            <a:avLst/>
          </a:prstGeom>
          <a:noFill/>
          <a:ln w="9525">
            <a:noFill/>
            <a:miter lim="800000"/>
            <a:headEnd/>
            <a:tailEnd/>
          </a:ln>
          <a:effectLst/>
        </p:spPr>
        <p:txBody>
          <a:bodyPr lIns="0" tIns="0" rIns="0" bIns="0" anchor="ctr"/>
          <a:lstStyle/>
          <a:p>
            <a:pPr marL="107950" algn="ctr">
              <a:spcBef>
                <a:spcPct val="50000"/>
              </a:spcBef>
              <a:defRPr/>
            </a:pPr>
            <a:endParaRPr lang="ru-RU" sz="2400" b="1" dirty="0"/>
          </a:p>
          <a:p>
            <a:pPr algn="ctr">
              <a:lnSpc>
                <a:spcPct val="120000"/>
              </a:lnSpc>
              <a:spcBef>
                <a:spcPts val="0"/>
              </a:spcBef>
              <a:defRPr/>
            </a:pPr>
            <a:r>
              <a:rPr lang="en-US" altLang="zh-CN" sz="2800" b="1" spc="120" dirty="0">
                <a:solidFill>
                  <a:srgbClr val="0000FF"/>
                </a:solidFill>
                <a:effectLst>
                  <a:outerShdw blurRad="38100" dist="38100" dir="2700000" algn="tl">
                    <a:srgbClr val="000000">
                      <a:alpha val="43137"/>
                    </a:srgbClr>
                  </a:outerShdw>
                </a:effectLst>
              </a:rPr>
              <a:t>ANALYSIS of MEAN and EDDY ENERGY </a:t>
            </a:r>
          </a:p>
          <a:p>
            <a:pPr algn="ctr">
              <a:lnSpc>
                <a:spcPct val="120000"/>
              </a:lnSpc>
              <a:spcBef>
                <a:spcPts val="0"/>
              </a:spcBef>
              <a:defRPr/>
            </a:pPr>
            <a:r>
              <a:rPr lang="en-US" altLang="zh-CN" sz="2800" b="1" spc="120" dirty="0">
                <a:solidFill>
                  <a:srgbClr val="0000FF"/>
                </a:solidFill>
                <a:effectLst>
                  <a:outerShdw blurRad="38100" dist="38100" dir="2700000" algn="tl">
                    <a:srgbClr val="000000">
                      <a:alpha val="43137"/>
                    </a:srgbClr>
                  </a:outerShdw>
                </a:effectLst>
              </a:rPr>
              <a:t>of the BLACK SEA CIRCULATION </a:t>
            </a:r>
          </a:p>
          <a:p>
            <a:pPr algn="ctr">
              <a:lnSpc>
                <a:spcPct val="120000"/>
              </a:lnSpc>
              <a:spcBef>
                <a:spcPts val="0"/>
              </a:spcBef>
              <a:defRPr/>
            </a:pPr>
            <a:r>
              <a:rPr lang="en-US" altLang="zh-CN" sz="2800" b="1" spc="120" dirty="0">
                <a:solidFill>
                  <a:srgbClr val="0000FF"/>
                </a:solidFill>
                <a:effectLst>
                  <a:outerShdw blurRad="38100" dist="38100" dir="2700000" algn="tl">
                    <a:srgbClr val="000000">
                      <a:alpha val="43137"/>
                    </a:srgbClr>
                  </a:outerShdw>
                </a:effectLst>
              </a:rPr>
              <a:t>DERIVED under account the CLIMATICAL </a:t>
            </a:r>
          </a:p>
          <a:p>
            <a:pPr algn="ctr">
              <a:lnSpc>
                <a:spcPct val="120000"/>
              </a:lnSpc>
              <a:spcBef>
                <a:spcPts val="0"/>
              </a:spcBef>
              <a:defRPr/>
            </a:pPr>
            <a:r>
              <a:rPr lang="en-US" altLang="zh-CN" sz="2800" b="1" spc="120" dirty="0">
                <a:solidFill>
                  <a:srgbClr val="0000FF"/>
                </a:solidFill>
                <a:effectLst>
                  <a:outerShdw blurRad="38100" dist="38100" dir="2700000" algn="tl">
                    <a:srgbClr val="000000">
                      <a:alpha val="43137"/>
                    </a:srgbClr>
                  </a:outerShdw>
                </a:effectLst>
              </a:rPr>
              <a:t>and REAL ATMOSPHERIC FORCING </a:t>
            </a:r>
            <a:endParaRPr lang="ru-RU" altLang="zh-CN" sz="2800" b="1" spc="120" dirty="0">
              <a:solidFill>
                <a:srgbClr val="0000FF"/>
              </a:solidFill>
              <a:effectLst>
                <a:outerShdw blurRad="38100" dist="38100" dir="2700000" algn="tl">
                  <a:srgbClr val="000000">
                    <a:alpha val="43137"/>
                  </a:srgbClr>
                </a:outerShdw>
              </a:effectLst>
            </a:endParaRPr>
          </a:p>
          <a:p>
            <a:pPr marL="107950" algn="ctr">
              <a:spcBef>
                <a:spcPct val="50000"/>
              </a:spcBef>
              <a:defRPr/>
            </a:pPr>
            <a:r>
              <a:rPr lang="ru-RU" altLang="ru-RU" sz="2000" dirty="0"/>
              <a:t/>
            </a:r>
            <a:br>
              <a:rPr lang="ru-RU" altLang="ru-RU" sz="2000" dirty="0"/>
            </a:br>
            <a:r>
              <a:rPr lang="ru-RU" altLang="ru-RU" sz="2000" dirty="0"/>
              <a:t> </a:t>
            </a:r>
            <a:r>
              <a:rPr lang="en-US" altLang="ru-RU" sz="2000" b="1" dirty="0"/>
              <a:t>Olga Dymova</a:t>
            </a:r>
            <a:r>
              <a:rPr lang="en-US" altLang="ru-RU" sz="2000" dirty="0"/>
              <a:t>, Sergey Demyshev and Dmitry </a:t>
            </a:r>
            <a:r>
              <a:rPr lang="en-US" altLang="ru-RU" sz="2000" dirty="0" err="1"/>
              <a:t>Alexeev</a:t>
            </a:r>
            <a:r>
              <a:rPr lang="en-US" altLang="ru-RU" sz="2000" b="1" dirty="0"/>
              <a:t/>
            </a:r>
            <a:br>
              <a:rPr lang="en-US" altLang="ru-RU" sz="2000" b="1" dirty="0"/>
            </a:br>
            <a:r>
              <a:rPr lang="ru-RU" altLang="ru-RU" sz="2000" u="sng" dirty="0" err="1">
                <a:solidFill>
                  <a:schemeClr val="tx1"/>
                </a:solidFill>
              </a:rPr>
              <a:t>o</a:t>
            </a:r>
            <a:r>
              <a:rPr lang="en-US" altLang="ru-RU" sz="2000" u="sng" dirty="0">
                <a:solidFill>
                  <a:schemeClr val="tx1"/>
                </a:solidFill>
              </a:rPr>
              <a:t>lgadym@yahoo.com</a:t>
            </a:r>
            <a:r>
              <a:rPr lang="en-US" altLang="ru-RU" sz="2000" b="1" dirty="0"/>
              <a:t/>
            </a:r>
            <a:br>
              <a:rPr lang="en-US" altLang="ru-RU" sz="2000" b="1" dirty="0"/>
            </a:br>
            <a:r>
              <a:rPr lang="ru-RU" altLang="ru-RU" sz="2000" b="1" dirty="0"/>
              <a:t/>
            </a:r>
            <a:br>
              <a:rPr lang="ru-RU" altLang="ru-RU" sz="2000" b="1" dirty="0"/>
            </a:br>
            <a:r>
              <a:rPr lang="ru-RU" altLang="ru-RU" sz="2000" b="1" dirty="0"/>
              <a:t/>
            </a:r>
            <a:br>
              <a:rPr lang="ru-RU" altLang="ru-RU" sz="2000" b="1" dirty="0"/>
            </a:br>
            <a:r>
              <a:rPr lang="ru-RU" altLang="ru-RU" sz="2000" b="1" dirty="0"/>
              <a:t/>
            </a:r>
            <a:br>
              <a:rPr lang="ru-RU" altLang="ru-RU" sz="2000" b="1" dirty="0"/>
            </a:br>
            <a:r>
              <a:rPr lang="ru-RU" altLang="ru-RU" sz="2000" b="1" dirty="0"/>
              <a:t/>
            </a:r>
            <a:br>
              <a:rPr lang="ru-RU" altLang="ru-RU" sz="2000" b="1" dirty="0"/>
            </a:br>
            <a:r>
              <a:rPr lang="en-US" sz="2000" dirty="0"/>
              <a:t>vEGU21: Gather Online | 19 – 30 April 2021</a:t>
            </a:r>
            <a:endParaRPr lang="ru-RU" altLang="ru-RU" sz="2000" b="1" i="1" dirty="0">
              <a:solidFill>
                <a:schemeClr val="tx1"/>
              </a:solidFill>
              <a:effectLst>
                <a:outerShdw blurRad="38100" dist="38100" dir="2700000" algn="tl">
                  <a:srgbClr val="FFFFFF"/>
                </a:outerShdw>
              </a:effectLst>
            </a:endParaRPr>
          </a:p>
        </p:txBody>
      </p:sp>
      <p:pic>
        <p:nvPicPr>
          <p:cNvPr id="3076" name="Picture 6"/>
          <p:cNvPicPr>
            <a:picLocks noChangeAspect="1" noChangeArrowheads="1"/>
          </p:cNvPicPr>
          <p:nvPr/>
        </p:nvPicPr>
        <p:blipFill>
          <a:blip r:embed="rId2"/>
          <a:srcRect/>
          <a:stretch>
            <a:fillRect/>
          </a:stretch>
        </p:blipFill>
        <p:spPr bwMode="auto">
          <a:xfrm>
            <a:off x="161925" y="285750"/>
            <a:ext cx="3195638" cy="949325"/>
          </a:xfrm>
          <a:prstGeom prst="rect">
            <a:avLst/>
          </a:prstGeom>
          <a:noFill/>
          <a:ln w="9525">
            <a:noFill/>
            <a:miter lim="800000"/>
            <a:headEnd/>
            <a:tailEnd/>
          </a:ln>
        </p:spPr>
      </p:pic>
      <p:pic>
        <p:nvPicPr>
          <p:cNvPr id="3077" name="Picture 8"/>
          <p:cNvPicPr>
            <a:picLocks noChangeAspect="1" noChangeArrowheads="1"/>
          </p:cNvPicPr>
          <p:nvPr/>
        </p:nvPicPr>
        <p:blipFill>
          <a:blip r:embed="rId3"/>
          <a:srcRect/>
          <a:stretch>
            <a:fillRect/>
          </a:stretch>
        </p:blipFill>
        <p:spPr bwMode="auto">
          <a:xfrm>
            <a:off x="7643813" y="285750"/>
            <a:ext cx="1054100" cy="1009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786063" y="142875"/>
            <a:ext cx="3857625" cy="490538"/>
          </a:xfrm>
          <a:prstGeom prst="rect">
            <a:avLst/>
          </a:prstGeom>
          <a:noFill/>
          <a:ln w="9525">
            <a:noFill/>
            <a:miter lim="800000"/>
            <a:headEnd/>
            <a:tailEnd/>
          </a:ln>
          <a:effectLst/>
        </p:spPr>
        <p:txBody>
          <a:bodyPr anchor="ctr"/>
          <a:lstStyle/>
          <a:p>
            <a:pPr algn="ctr">
              <a:defRPr/>
            </a:pPr>
            <a:r>
              <a:rPr lang="en-US" altLang="ru-RU" sz="2800" b="1" dirty="0">
                <a:solidFill>
                  <a:srgbClr val="0000FF"/>
                </a:solidFill>
                <a:effectLst>
                  <a:outerShdw blurRad="38100" dist="38100" dir="2700000" algn="tl">
                    <a:srgbClr val="FFFFFF"/>
                  </a:outerShdw>
                </a:effectLst>
              </a:rPr>
              <a:t>MOTIVATION</a:t>
            </a:r>
            <a:r>
              <a:rPr lang="ru-RU" altLang="ru-RU" sz="2800" b="1" dirty="0">
                <a:solidFill>
                  <a:srgbClr val="0000FF"/>
                </a:solidFill>
              </a:rPr>
              <a:t> </a:t>
            </a:r>
          </a:p>
        </p:txBody>
      </p:sp>
      <p:sp>
        <p:nvSpPr>
          <p:cNvPr id="4099" name="TextBox 2"/>
          <p:cNvSpPr txBox="1">
            <a:spLocks noChangeArrowheads="1"/>
          </p:cNvSpPr>
          <p:nvPr/>
        </p:nvSpPr>
        <p:spPr bwMode="auto">
          <a:xfrm>
            <a:off x="5286375" y="857250"/>
            <a:ext cx="3857625" cy="2462213"/>
          </a:xfrm>
          <a:prstGeom prst="rect">
            <a:avLst/>
          </a:prstGeom>
          <a:noFill/>
          <a:ln w="9525">
            <a:noFill/>
            <a:miter lim="800000"/>
            <a:headEnd/>
            <a:tailEnd/>
          </a:ln>
        </p:spPr>
        <p:txBody>
          <a:bodyPr>
            <a:spAutoFit/>
          </a:bodyPr>
          <a:lstStyle/>
          <a:p>
            <a:r>
              <a:rPr lang="en-US" sz="2200"/>
              <a:t>The </a:t>
            </a:r>
            <a:r>
              <a:rPr lang="en-US" sz="2200" b="1"/>
              <a:t>Black Sea </a:t>
            </a:r>
            <a:r>
              <a:rPr lang="en-US" sz="2200"/>
              <a:t>is a unique semi-enclosed basin with a narrow shelf and a steep continental slope, where the dynamics and energy strongly depends on annual and seasonal variability of external conditions.</a:t>
            </a:r>
            <a:endParaRPr lang="ru-RU" sz="2200"/>
          </a:p>
        </p:txBody>
      </p:sp>
      <p:pic>
        <p:nvPicPr>
          <p:cNvPr id="4100" name="Picture 3"/>
          <p:cNvPicPr>
            <a:picLocks noChangeAspect="1" noChangeArrowheads="1"/>
          </p:cNvPicPr>
          <p:nvPr/>
        </p:nvPicPr>
        <p:blipFill>
          <a:blip r:embed="rId2"/>
          <a:srcRect b="12193"/>
          <a:stretch>
            <a:fillRect/>
          </a:stretch>
        </p:blipFill>
        <p:spPr bwMode="auto">
          <a:xfrm>
            <a:off x="5076825" y="3429000"/>
            <a:ext cx="3976688" cy="1357313"/>
          </a:xfrm>
          <a:prstGeom prst="rect">
            <a:avLst/>
          </a:prstGeom>
          <a:noFill/>
          <a:ln w="9525">
            <a:noFill/>
            <a:miter lim="800000"/>
            <a:headEnd/>
            <a:tailEnd/>
          </a:ln>
        </p:spPr>
      </p:pic>
      <p:pic>
        <p:nvPicPr>
          <p:cNvPr id="4101" name="Picture 5"/>
          <p:cNvPicPr>
            <a:picLocks noChangeAspect="1" noChangeArrowheads="1"/>
          </p:cNvPicPr>
          <p:nvPr/>
        </p:nvPicPr>
        <p:blipFill>
          <a:blip r:embed="rId3"/>
          <a:srcRect/>
          <a:stretch>
            <a:fillRect/>
          </a:stretch>
        </p:blipFill>
        <p:spPr bwMode="auto">
          <a:xfrm>
            <a:off x="214282" y="714375"/>
            <a:ext cx="4770437" cy="5715000"/>
          </a:xfrm>
          <a:prstGeom prst="rect">
            <a:avLst/>
          </a:prstGeom>
          <a:noFill/>
          <a:ln w="9525">
            <a:noFill/>
            <a:miter lim="800000"/>
            <a:headEnd/>
            <a:tailEnd/>
          </a:ln>
        </p:spPr>
      </p:pic>
      <p:pic>
        <p:nvPicPr>
          <p:cNvPr id="4102" name="Picture 6"/>
          <p:cNvPicPr>
            <a:picLocks noChangeAspect="1" noChangeArrowheads="1"/>
          </p:cNvPicPr>
          <p:nvPr/>
        </p:nvPicPr>
        <p:blipFill>
          <a:blip r:embed="rId4"/>
          <a:srcRect/>
          <a:stretch>
            <a:fillRect/>
          </a:stretch>
        </p:blipFill>
        <p:spPr bwMode="auto">
          <a:xfrm>
            <a:off x="5072063" y="5143500"/>
            <a:ext cx="4003675" cy="1357313"/>
          </a:xfrm>
          <a:prstGeom prst="rect">
            <a:avLst/>
          </a:prstGeom>
          <a:noFill/>
          <a:ln w="9525">
            <a:noFill/>
            <a:miter lim="800000"/>
            <a:headEnd/>
            <a:tailEnd/>
          </a:ln>
        </p:spPr>
      </p:pic>
      <p:sp>
        <p:nvSpPr>
          <p:cNvPr id="4103" name="TextBox 8"/>
          <p:cNvSpPr txBox="1">
            <a:spLocks noChangeArrowheads="1"/>
          </p:cNvSpPr>
          <p:nvPr/>
        </p:nvSpPr>
        <p:spPr bwMode="auto">
          <a:xfrm>
            <a:off x="5929313" y="4733925"/>
            <a:ext cx="2643187" cy="338138"/>
          </a:xfrm>
          <a:prstGeom prst="rect">
            <a:avLst/>
          </a:prstGeom>
          <a:noFill/>
          <a:ln w="9525">
            <a:noFill/>
            <a:miter lim="800000"/>
            <a:headEnd/>
            <a:tailEnd/>
          </a:ln>
        </p:spPr>
        <p:txBody>
          <a:bodyPr>
            <a:spAutoFit/>
          </a:bodyPr>
          <a:lstStyle/>
          <a:p>
            <a:r>
              <a:rPr lang="en-US" sz="1600" i="1"/>
              <a:t>from</a:t>
            </a:r>
            <a:r>
              <a:rPr lang="en-US" sz="1600"/>
              <a:t> (</a:t>
            </a:r>
            <a:r>
              <a:rPr lang="en-US" sz="1600" i="1"/>
              <a:t>Miladinova</a:t>
            </a:r>
            <a:r>
              <a:rPr lang="en-US" sz="1600"/>
              <a:t> et al 2017)</a:t>
            </a:r>
            <a:endParaRPr lang="ru-RU" sz="1600"/>
          </a:p>
        </p:txBody>
      </p:sp>
      <p:sp>
        <p:nvSpPr>
          <p:cNvPr id="4104" name="TextBox 9"/>
          <p:cNvSpPr txBox="1">
            <a:spLocks noChangeArrowheads="1"/>
          </p:cNvSpPr>
          <p:nvPr/>
        </p:nvSpPr>
        <p:spPr bwMode="auto">
          <a:xfrm>
            <a:off x="5715000" y="6429375"/>
            <a:ext cx="3429000" cy="338138"/>
          </a:xfrm>
          <a:prstGeom prst="rect">
            <a:avLst/>
          </a:prstGeom>
          <a:noFill/>
          <a:ln w="9525">
            <a:noFill/>
            <a:miter lim="800000"/>
            <a:headEnd/>
            <a:tailEnd/>
          </a:ln>
        </p:spPr>
        <p:txBody>
          <a:bodyPr>
            <a:spAutoFit/>
          </a:bodyPr>
          <a:lstStyle/>
          <a:p>
            <a:r>
              <a:rPr lang="en-US" sz="1600" i="1"/>
              <a:t>from</a:t>
            </a:r>
            <a:r>
              <a:rPr lang="en-US" sz="1600"/>
              <a:t> (</a:t>
            </a:r>
            <a:r>
              <a:rPr lang="en-US" sz="1600" i="1"/>
              <a:t>Dorofeev and Sukhikh  </a:t>
            </a:r>
            <a:r>
              <a:rPr lang="en-US" sz="1600"/>
              <a:t>2017)</a:t>
            </a:r>
            <a:endParaRPr lang="ru-RU" sz="1600"/>
          </a:p>
        </p:txBody>
      </p:sp>
      <p:sp>
        <p:nvSpPr>
          <p:cNvPr id="4105" name="TextBox 10"/>
          <p:cNvSpPr txBox="1">
            <a:spLocks noChangeArrowheads="1"/>
          </p:cNvSpPr>
          <p:nvPr/>
        </p:nvSpPr>
        <p:spPr bwMode="auto">
          <a:xfrm>
            <a:off x="1000094" y="6357938"/>
            <a:ext cx="3357563" cy="338137"/>
          </a:xfrm>
          <a:prstGeom prst="rect">
            <a:avLst/>
          </a:prstGeom>
          <a:noFill/>
          <a:ln w="9525">
            <a:noFill/>
            <a:miter lim="800000"/>
            <a:headEnd/>
            <a:tailEnd/>
          </a:ln>
        </p:spPr>
        <p:txBody>
          <a:bodyPr>
            <a:spAutoFit/>
          </a:bodyPr>
          <a:lstStyle/>
          <a:p>
            <a:r>
              <a:rPr lang="en-US" sz="1600" i="1"/>
              <a:t>from</a:t>
            </a:r>
            <a:r>
              <a:rPr lang="en-US" sz="1600"/>
              <a:t> (</a:t>
            </a:r>
            <a:r>
              <a:rPr lang="en-US" sz="1600" i="1"/>
              <a:t>Ivanov and Belokopytov  </a:t>
            </a:r>
            <a:r>
              <a:rPr lang="en-US" sz="1600"/>
              <a:t>2013)</a:t>
            </a:r>
            <a:endParaRPr lang="ru-RU" sz="16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ChangeArrowheads="1"/>
          </p:cNvSpPr>
          <p:nvPr/>
        </p:nvSpPr>
        <p:spPr bwMode="auto">
          <a:xfrm>
            <a:off x="1476375" y="260350"/>
            <a:ext cx="6203950" cy="490538"/>
          </a:xfrm>
          <a:prstGeom prst="rect">
            <a:avLst/>
          </a:prstGeom>
          <a:noFill/>
          <a:ln w="9525">
            <a:noFill/>
            <a:miter lim="800000"/>
            <a:headEnd/>
            <a:tailEnd/>
          </a:ln>
          <a:effectLst/>
        </p:spPr>
        <p:txBody>
          <a:bodyPr anchor="ctr"/>
          <a:lstStyle/>
          <a:p>
            <a:pPr algn="ctr">
              <a:defRPr/>
            </a:pPr>
            <a:r>
              <a:rPr lang="en-US" altLang="ru-RU" sz="2800" b="1" dirty="0">
                <a:solidFill>
                  <a:srgbClr val="0000FF"/>
                </a:solidFill>
                <a:effectLst>
                  <a:outerShdw blurRad="38100" dist="38100" dir="2700000" algn="tl">
                    <a:srgbClr val="FFFFFF"/>
                  </a:outerShdw>
                </a:effectLst>
              </a:rPr>
              <a:t>AIM</a:t>
            </a:r>
            <a:r>
              <a:rPr lang="ru-RU" altLang="ru-RU" sz="2800" b="1" dirty="0">
                <a:solidFill>
                  <a:srgbClr val="0000FF"/>
                </a:solidFill>
              </a:rPr>
              <a:t> </a:t>
            </a:r>
          </a:p>
        </p:txBody>
      </p:sp>
      <p:sp>
        <p:nvSpPr>
          <p:cNvPr id="6147" name="Text Box 5"/>
          <p:cNvSpPr txBox="1">
            <a:spLocks noChangeArrowheads="1"/>
          </p:cNvSpPr>
          <p:nvPr/>
        </p:nvSpPr>
        <p:spPr bwMode="auto">
          <a:xfrm>
            <a:off x="642938" y="3357563"/>
            <a:ext cx="8143875" cy="3046412"/>
          </a:xfrm>
          <a:prstGeom prst="rect">
            <a:avLst/>
          </a:prstGeom>
          <a:noFill/>
          <a:ln w="9525">
            <a:noFill/>
            <a:miter lim="800000"/>
            <a:headEnd/>
            <a:tailEnd/>
          </a:ln>
        </p:spPr>
        <p:txBody>
          <a:bodyPr>
            <a:spAutoFit/>
          </a:bodyPr>
          <a:lstStyle/>
          <a:p>
            <a:pPr>
              <a:spcBef>
                <a:spcPts val="0"/>
              </a:spcBef>
              <a:buClr>
                <a:srgbClr val="0000FF"/>
              </a:buClr>
              <a:buSzPct val="150000"/>
              <a:buFontTx/>
              <a:buChar char="•"/>
              <a:defRPr/>
            </a:pPr>
            <a:r>
              <a:rPr lang="ru-RU" sz="2400" dirty="0">
                <a:solidFill>
                  <a:schemeClr val="tx1"/>
                </a:solidFill>
              </a:rPr>
              <a:t> </a:t>
            </a:r>
            <a:r>
              <a:rPr lang="en-US" sz="2400" spc="20" dirty="0" err="1">
                <a:solidFill>
                  <a:schemeClr val="tx1"/>
                </a:solidFill>
              </a:rPr>
              <a:t>climatological</a:t>
            </a:r>
            <a:r>
              <a:rPr lang="en-US" sz="2400" spc="20" dirty="0">
                <a:solidFill>
                  <a:schemeClr val="tx1"/>
                </a:solidFill>
              </a:rPr>
              <a:t> and real-forcing simulations of the Black Sea circulation</a:t>
            </a:r>
            <a:r>
              <a:rPr lang="ru-RU" sz="2400" spc="20" dirty="0">
                <a:solidFill>
                  <a:schemeClr val="tx1"/>
                </a:solidFill>
              </a:rPr>
              <a:t> </a:t>
            </a:r>
          </a:p>
          <a:p>
            <a:pPr>
              <a:spcBef>
                <a:spcPts val="0"/>
              </a:spcBef>
              <a:buClr>
                <a:srgbClr val="990000"/>
              </a:buClr>
              <a:buSzPct val="150000"/>
              <a:buFontTx/>
              <a:buChar char="•"/>
              <a:defRPr/>
            </a:pPr>
            <a:endParaRPr lang="ru-RU" sz="2400" spc="20" dirty="0">
              <a:solidFill>
                <a:schemeClr val="tx1"/>
              </a:solidFill>
            </a:endParaRPr>
          </a:p>
          <a:p>
            <a:pPr>
              <a:spcBef>
                <a:spcPts val="0"/>
              </a:spcBef>
              <a:buClr>
                <a:srgbClr val="0000FF"/>
              </a:buClr>
              <a:buSzPct val="150000"/>
              <a:buFontTx/>
              <a:buChar char="•"/>
              <a:defRPr/>
            </a:pPr>
            <a:r>
              <a:rPr lang="ru-RU" sz="2400" spc="20" dirty="0">
                <a:solidFill>
                  <a:schemeClr val="tx1"/>
                </a:solidFill>
              </a:rPr>
              <a:t> </a:t>
            </a:r>
            <a:r>
              <a:rPr lang="en-US" sz="2400" spc="20" dirty="0">
                <a:solidFill>
                  <a:schemeClr val="tx1"/>
                </a:solidFill>
              </a:rPr>
              <a:t>estimation of the LEC-components by the simulation results</a:t>
            </a:r>
            <a:endParaRPr lang="ru-RU" sz="2400" spc="20" dirty="0">
              <a:solidFill>
                <a:schemeClr val="tx1"/>
              </a:solidFill>
            </a:endParaRPr>
          </a:p>
          <a:p>
            <a:pPr>
              <a:spcBef>
                <a:spcPts val="0"/>
              </a:spcBef>
              <a:buClr>
                <a:srgbClr val="990000"/>
              </a:buClr>
              <a:buSzPct val="150000"/>
              <a:defRPr/>
            </a:pPr>
            <a:endParaRPr lang="ru-RU" sz="2400" spc="20" dirty="0">
              <a:solidFill>
                <a:schemeClr val="tx1"/>
              </a:solidFill>
            </a:endParaRPr>
          </a:p>
          <a:p>
            <a:pPr>
              <a:spcBef>
                <a:spcPts val="0"/>
              </a:spcBef>
              <a:buClr>
                <a:srgbClr val="0000FF"/>
              </a:buClr>
              <a:buSzPct val="150000"/>
              <a:buFontTx/>
              <a:buChar char="•"/>
              <a:defRPr/>
            </a:pPr>
            <a:r>
              <a:rPr lang="ru-RU" sz="2400" spc="20" dirty="0">
                <a:solidFill>
                  <a:schemeClr val="tx1"/>
                </a:solidFill>
              </a:rPr>
              <a:t> </a:t>
            </a:r>
            <a:r>
              <a:rPr lang="en-US" sz="2400" spc="20" dirty="0"/>
              <a:t>analysis of the contributions of energy generation and dissipation, the barotropic and baroclinic instabilities to the Black Sea dynamics</a:t>
            </a:r>
            <a:endParaRPr lang="ru-RU" sz="2400" spc="20" dirty="0">
              <a:solidFill>
                <a:schemeClr val="tx1"/>
              </a:solidFill>
            </a:endParaRPr>
          </a:p>
        </p:txBody>
      </p:sp>
      <p:sp>
        <p:nvSpPr>
          <p:cNvPr id="4346" name="Rectangle 2"/>
          <p:cNvSpPr>
            <a:spLocks noChangeArrowheads="1"/>
          </p:cNvSpPr>
          <p:nvPr/>
        </p:nvSpPr>
        <p:spPr bwMode="auto">
          <a:xfrm>
            <a:off x="1500188" y="2714625"/>
            <a:ext cx="6203950" cy="490538"/>
          </a:xfrm>
          <a:prstGeom prst="rect">
            <a:avLst/>
          </a:prstGeom>
          <a:noFill/>
          <a:ln w="9525">
            <a:noFill/>
            <a:miter lim="800000"/>
            <a:headEnd/>
            <a:tailEnd/>
          </a:ln>
          <a:effectLst/>
        </p:spPr>
        <p:txBody>
          <a:bodyPr anchor="ctr"/>
          <a:lstStyle/>
          <a:p>
            <a:pPr algn="ctr">
              <a:defRPr/>
            </a:pPr>
            <a:r>
              <a:rPr lang="en-US" altLang="ru-RU" sz="2800" b="1" dirty="0">
                <a:solidFill>
                  <a:srgbClr val="0000FF"/>
                </a:solidFill>
                <a:effectLst>
                  <a:outerShdw blurRad="38100" dist="38100" dir="2700000" algn="tl">
                    <a:srgbClr val="FFFFFF"/>
                  </a:outerShdw>
                </a:effectLst>
              </a:rPr>
              <a:t>TASKS</a:t>
            </a:r>
            <a:endParaRPr lang="ru-RU" altLang="ru-RU" sz="2800" b="1" dirty="0">
              <a:solidFill>
                <a:srgbClr val="0000FF"/>
              </a:solidFill>
            </a:endParaRPr>
          </a:p>
        </p:txBody>
      </p:sp>
      <p:sp>
        <p:nvSpPr>
          <p:cNvPr id="5125" name="Text Box 252"/>
          <p:cNvSpPr txBox="1">
            <a:spLocks noChangeArrowheads="1"/>
          </p:cNvSpPr>
          <p:nvPr/>
        </p:nvSpPr>
        <p:spPr bwMode="auto">
          <a:xfrm>
            <a:off x="1044575" y="869950"/>
            <a:ext cx="7272338" cy="1773238"/>
          </a:xfrm>
          <a:prstGeom prst="rect">
            <a:avLst/>
          </a:prstGeom>
          <a:noFill/>
          <a:ln w="9525">
            <a:noFill/>
            <a:miter lim="800000"/>
            <a:headEnd/>
            <a:tailEnd/>
          </a:ln>
        </p:spPr>
        <p:txBody>
          <a:bodyPr>
            <a:spAutoFit/>
          </a:bodyPr>
          <a:lstStyle/>
          <a:p>
            <a:pPr algn="ctr">
              <a:lnSpc>
                <a:spcPct val="130000"/>
              </a:lnSpc>
            </a:pPr>
            <a:r>
              <a:rPr lang="en-US" sz="2800" b="1"/>
              <a:t>to study variability mechanisms of the Black Sea circulation based on analysis of the Lorenz energy cycles (LEC)</a:t>
            </a:r>
            <a:endParaRPr lang="ru-RU" sz="2800" b="1"/>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Text Box 4"/>
          <p:cNvSpPr txBox="1">
            <a:spLocks noChangeArrowheads="1"/>
          </p:cNvSpPr>
          <p:nvPr/>
        </p:nvSpPr>
        <p:spPr bwMode="auto">
          <a:xfrm>
            <a:off x="2357438" y="500063"/>
            <a:ext cx="5761037" cy="461962"/>
          </a:xfrm>
          <a:prstGeom prst="rect">
            <a:avLst/>
          </a:prstGeom>
          <a:noFill/>
          <a:ln w="9525">
            <a:noFill/>
            <a:miter lim="800000"/>
            <a:headEnd/>
            <a:tailEnd/>
          </a:ln>
          <a:effectLst/>
        </p:spPr>
        <p:txBody>
          <a:bodyPr>
            <a:spAutoFit/>
          </a:bodyPr>
          <a:lstStyle/>
          <a:p>
            <a:pPr>
              <a:spcBef>
                <a:spcPct val="50000"/>
              </a:spcBef>
              <a:defRPr/>
            </a:pPr>
            <a:r>
              <a:rPr lang="en-US" altLang="ru-RU" sz="2400" b="1" dirty="0">
                <a:solidFill>
                  <a:srgbClr val="0000FF"/>
                </a:solidFill>
                <a:effectLst>
                  <a:outerShdw blurRad="38100" dist="38100" dir="2700000" algn="tl">
                    <a:srgbClr val="FFFFFF"/>
                  </a:outerShdw>
                </a:effectLst>
              </a:rPr>
              <a:t>NUMERICAL EXPERIMENTS</a:t>
            </a:r>
            <a:endParaRPr lang="ru-RU" altLang="ru-RU" sz="2400" b="1" dirty="0">
              <a:solidFill>
                <a:srgbClr val="0000FF"/>
              </a:solidFill>
              <a:effectLst>
                <a:outerShdw blurRad="38100" dist="38100" dir="2700000" algn="tl">
                  <a:srgbClr val="FFFFFF"/>
                </a:outerShdw>
              </a:effectLst>
            </a:endParaRPr>
          </a:p>
        </p:txBody>
      </p:sp>
      <p:sp>
        <p:nvSpPr>
          <p:cNvPr id="6147" name="Text Box 6"/>
          <p:cNvSpPr txBox="1">
            <a:spLocks noChangeArrowheads="1"/>
          </p:cNvSpPr>
          <p:nvPr/>
        </p:nvSpPr>
        <p:spPr bwMode="auto">
          <a:xfrm>
            <a:off x="431800" y="1319213"/>
            <a:ext cx="8316913" cy="4894262"/>
          </a:xfrm>
          <a:prstGeom prst="rect">
            <a:avLst/>
          </a:prstGeom>
          <a:noFill/>
          <a:ln w="9525">
            <a:noFill/>
            <a:miter lim="800000"/>
            <a:headEnd/>
            <a:tailEnd/>
          </a:ln>
        </p:spPr>
        <p:txBody>
          <a:bodyPr>
            <a:spAutoFit/>
          </a:bodyPr>
          <a:lstStyle/>
          <a:p>
            <a:pPr marL="609600" indent="-609600"/>
            <a:r>
              <a:rPr lang="ru-RU" altLang="ru-RU" sz="2400" b="1">
                <a:solidFill>
                  <a:srgbClr val="0000FF"/>
                </a:solidFill>
              </a:rPr>
              <a:t>1.</a:t>
            </a:r>
            <a:r>
              <a:rPr lang="ru-RU" altLang="ru-RU" sz="2400">
                <a:solidFill>
                  <a:schemeClr val="tx1"/>
                </a:solidFill>
              </a:rPr>
              <a:t> </a:t>
            </a:r>
            <a:r>
              <a:rPr lang="en-US" altLang="ru-RU" sz="2400">
                <a:solidFill>
                  <a:schemeClr val="tx1"/>
                </a:solidFill>
              </a:rPr>
              <a:t>Eddy-resolving MHI-model with horizontal resolution about of 1.6 km on latitude and longitude</a:t>
            </a:r>
            <a:r>
              <a:rPr lang="ru-RU" altLang="ru-RU" sz="2400">
                <a:solidFill>
                  <a:schemeClr val="tx1"/>
                </a:solidFill>
              </a:rPr>
              <a:t> </a:t>
            </a:r>
            <a:r>
              <a:rPr lang="en-US" altLang="ru-RU" sz="2400">
                <a:solidFill>
                  <a:schemeClr val="tx1"/>
                </a:solidFill>
              </a:rPr>
              <a:t>and </a:t>
            </a:r>
            <a:r>
              <a:rPr lang="ru-RU" altLang="ru-RU" sz="2400">
                <a:solidFill>
                  <a:schemeClr val="tx1"/>
                </a:solidFill>
                <a:sym typeface="Symbol" pitchFamily="18" charset="2"/>
              </a:rPr>
              <a:t>27 </a:t>
            </a:r>
            <a:r>
              <a:rPr lang="en-US" altLang="ru-RU" sz="2400">
                <a:solidFill>
                  <a:schemeClr val="tx1"/>
                </a:solidFill>
                <a:sym typeface="Symbol" pitchFamily="18" charset="2"/>
              </a:rPr>
              <a:t>vertical z-levels </a:t>
            </a:r>
            <a:r>
              <a:rPr lang="en-US" altLang="ru-RU" sz="2000">
                <a:solidFill>
                  <a:schemeClr val="tx1"/>
                </a:solidFill>
                <a:sym typeface="Symbol" pitchFamily="18" charset="2"/>
              </a:rPr>
              <a:t>(</a:t>
            </a:r>
            <a:r>
              <a:rPr lang="en-US" altLang="ru-RU" sz="2000" i="1">
                <a:solidFill>
                  <a:schemeClr val="tx1"/>
                </a:solidFill>
              </a:rPr>
              <a:t>Demyshev</a:t>
            </a:r>
            <a:r>
              <a:rPr lang="ru-RU" altLang="ru-RU" sz="2000">
                <a:solidFill>
                  <a:schemeClr val="tx1"/>
                </a:solidFill>
              </a:rPr>
              <a:t> </a:t>
            </a:r>
            <a:r>
              <a:rPr lang="en-US" altLang="ru-RU" sz="2000">
                <a:solidFill>
                  <a:schemeClr val="tx1"/>
                </a:solidFill>
              </a:rPr>
              <a:t>2012)</a:t>
            </a:r>
            <a:r>
              <a:rPr lang="ru-RU" altLang="ru-RU" sz="2400">
                <a:solidFill>
                  <a:schemeClr val="tx1"/>
                </a:solidFill>
              </a:rPr>
              <a:t>.</a:t>
            </a:r>
          </a:p>
          <a:p>
            <a:pPr marL="609600" indent="-609600"/>
            <a:r>
              <a:rPr lang="ru-RU" altLang="ru-RU" sz="2400">
                <a:solidFill>
                  <a:schemeClr val="tx1"/>
                </a:solidFill>
              </a:rPr>
              <a:t> </a:t>
            </a:r>
            <a:r>
              <a:rPr lang="ru-RU" altLang="ru-RU" sz="2400" b="1">
                <a:solidFill>
                  <a:srgbClr val="0000FF"/>
                </a:solidFill>
              </a:rPr>
              <a:t>2.</a:t>
            </a:r>
            <a:r>
              <a:rPr lang="ru-RU" altLang="ru-RU" sz="2400" b="1">
                <a:solidFill>
                  <a:schemeClr val="tx1"/>
                </a:solidFill>
              </a:rPr>
              <a:t> </a:t>
            </a:r>
            <a:r>
              <a:rPr lang="en-US" altLang="ru-RU" sz="2400">
                <a:solidFill>
                  <a:schemeClr val="tx1"/>
                </a:solidFill>
              </a:rPr>
              <a:t>Vertical mixing</a:t>
            </a:r>
            <a:r>
              <a:rPr lang="ru-RU" altLang="ru-RU" sz="2400">
                <a:solidFill>
                  <a:schemeClr val="tx1"/>
                </a:solidFill>
              </a:rPr>
              <a:t> </a:t>
            </a:r>
            <a:r>
              <a:rPr lang="en-US" altLang="ru-RU" sz="2400">
                <a:solidFill>
                  <a:schemeClr val="tx1"/>
                </a:solidFill>
              </a:rPr>
              <a:t>by the Mellor-Yamada closure model 2.5 </a:t>
            </a:r>
            <a:r>
              <a:rPr lang="en-US" altLang="ru-RU" sz="2000">
                <a:solidFill>
                  <a:schemeClr val="tx1"/>
                </a:solidFill>
              </a:rPr>
              <a:t>(</a:t>
            </a:r>
            <a:r>
              <a:rPr lang="en-US" sz="2000" i="1"/>
              <a:t>Mellor and Yamada </a:t>
            </a:r>
            <a:r>
              <a:rPr lang="en-US" sz="2000"/>
              <a:t>1982</a:t>
            </a:r>
            <a:r>
              <a:rPr lang="en-US" altLang="ru-RU" sz="2000">
                <a:solidFill>
                  <a:schemeClr val="tx1"/>
                </a:solidFill>
              </a:rPr>
              <a:t>)</a:t>
            </a:r>
            <a:r>
              <a:rPr lang="en-US" altLang="ru-RU" sz="2400">
                <a:solidFill>
                  <a:schemeClr val="tx1"/>
                </a:solidFill>
              </a:rPr>
              <a:t>.</a:t>
            </a:r>
            <a:r>
              <a:rPr lang="ru-RU" altLang="ru-RU" sz="2400">
                <a:solidFill>
                  <a:schemeClr val="tx1"/>
                </a:solidFill>
              </a:rPr>
              <a:t> </a:t>
            </a:r>
          </a:p>
          <a:p>
            <a:pPr marL="609600" indent="-609600"/>
            <a:r>
              <a:rPr lang="en-US" altLang="ru-RU" sz="2400" b="1">
                <a:solidFill>
                  <a:srgbClr val="0000FF"/>
                </a:solidFill>
              </a:rPr>
              <a:t>3</a:t>
            </a:r>
            <a:r>
              <a:rPr lang="ru-RU" altLang="ru-RU" sz="2400" b="1">
                <a:solidFill>
                  <a:srgbClr val="0000FF"/>
                </a:solidFill>
              </a:rPr>
              <a:t>.</a:t>
            </a:r>
            <a:r>
              <a:rPr lang="ru-RU" altLang="ru-RU" sz="2400" b="1">
                <a:solidFill>
                  <a:schemeClr val="tx1"/>
                </a:solidFill>
              </a:rPr>
              <a:t> </a:t>
            </a:r>
            <a:r>
              <a:rPr lang="en-US" altLang="ru-RU" sz="2400">
                <a:solidFill>
                  <a:schemeClr val="tx1"/>
                </a:solidFill>
              </a:rPr>
              <a:t>Atmospheric forcing is</a:t>
            </a:r>
            <a:r>
              <a:rPr lang="ru-RU" altLang="ru-RU" sz="2400">
                <a:solidFill>
                  <a:schemeClr val="tx1"/>
                </a:solidFill>
              </a:rPr>
              <a:t> </a:t>
            </a:r>
            <a:r>
              <a:rPr lang="en-US" altLang="ru-RU" sz="2400">
                <a:solidFill>
                  <a:schemeClr val="tx1"/>
                </a:solidFill>
              </a:rPr>
              <a:t>wind stress</a:t>
            </a:r>
            <a:r>
              <a:rPr lang="ru-RU" altLang="ru-RU" sz="2400">
                <a:solidFill>
                  <a:schemeClr val="tx1"/>
                </a:solidFill>
              </a:rPr>
              <a:t>, </a:t>
            </a:r>
            <a:r>
              <a:rPr lang="en-US" altLang="ru-RU" sz="2400">
                <a:solidFill>
                  <a:schemeClr val="tx1"/>
                </a:solidFill>
              </a:rPr>
              <a:t>heat fluxes, precipitation and evaporation.</a:t>
            </a:r>
          </a:p>
          <a:p>
            <a:pPr marL="609600" indent="-609600"/>
            <a:r>
              <a:rPr lang="en-US" altLang="ru-RU" sz="2400">
                <a:solidFill>
                  <a:schemeClr val="tx1"/>
                </a:solidFill>
              </a:rPr>
              <a:t>         </a:t>
            </a:r>
            <a:r>
              <a:rPr lang="ru-RU" altLang="ru-RU" sz="2400">
                <a:solidFill>
                  <a:schemeClr val="tx1"/>
                </a:solidFill>
              </a:rPr>
              <a:t>   </a:t>
            </a:r>
            <a:r>
              <a:rPr lang="en-US" altLang="ru-RU" sz="2400" b="1">
                <a:solidFill>
                  <a:srgbClr val="FF0000"/>
                </a:solidFill>
              </a:rPr>
              <a:t>Exp 1</a:t>
            </a:r>
            <a:r>
              <a:rPr lang="ru-RU" altLang="ru-RU" sz="2400">
                <a:solidFill>
                  <a:schemeClr val="tx1"/>
                </a:solidFill>
              </a:rPr>
              <a:t> – </a:t>
            </a:r>
            <a:r>
              <a:rPr lang="en-US" altLang="ru-RU" sz="2400" b="1">
                <a:solidFill>
                  <a:srgbClr val="FF0000"/>
                </a:solidFill>
              </a:rPr>
              <a:t>climatological</a:t>
            </a:r>
            <a:r>
              <a:rPr lang="en-US" altLang="ru-RU" sz="2400">
                <a:solidFill>
                  <a:schemeClr val="tx1"/>
                </a:solidFill>
              </a:rPr>
              <a:t> forcing (</a:t>
            </a:r>
            <a:r>
              <a:rPr lang="en-US" altLang="ru-RU" sz="2000">
                <a:solidFill>
                  <a:schemeClr val="tx1"/>
                </a:solidFill>
              </a:rPr>
              <a:t>monthly-mean wind and fluxes by long-term data (</a:t>
            </a:r>
            <a:r>
              <a:rPr lang="en-US" altLang="ru-RU" sz="2000" i="1">
                <a:solidFill>
                  <a:schemeClr val="tx1"/>
                </a:solidFill>
              </a:rPr>
              <a:t>Demyshev</a:t>
            </a:r>
            <a:r>
              <a:rPr lang="ru-RU" altLang="ru-RU" sz="2000">
                <a:solidFill>
                  <a:schemeClr val="tx1"/>
                </a:solidFill>
              </a:rPr>
              <a:t> </a:t>
            </a:r>
            <a:r>
              <a:rPr lang="en-US" altLang="ru-RU" sz="2000" i="1">
                <a:solidFill>
                  <a:schemeClr val="tx1"/>
                </a:solidFill>
              </a:rPr>
              <a:t>et al </a:t>
            </a:r>
            <a:r>
              <a:rPr lang="en-US" altLang="ru-RU" sz="2000">
                <a:solidFill>
                  <a:schemeClr val="tx1"/>
                </a:solidFill>
              </a:rPr>
              <a:t>2009)</a:t>
            </a:r>
            <a:r>
              <a:rPr lang="en-US" altLang="ru-RU" sz="2400">
                <a:solidFill>
                  <a:schemeClr val="tx1"/>
                </a:solidFill>
              </a:rPr>
              <a:t>)</a:t>
            </a:r>
          </a:p>
          <a:p>
            <a:pPr marL="609600" indent="-609600"/>
            <a:r>
              <a:rPr lang="en-US" altLang="ru-RU" sz="2400" b="1">
                <a:solidFill>
                  <a:schemeClr val="tx1"/>
                </a:solidFill>
              </a:rPr>
              <a:t>		</a:t>
            </a:r>
            <a:r>
              <a:rPr lang="en-US" altLang="ru-RU" sz="2400" b="1">
                <a:solidFill>
                  <a:srgbClr val="009900"/>
                </a:solidFill>
              </a:rPr>
              <a:t>Exp 2</a:t>
            </a:r>
            <a:r>
              <a:rPr lang="ru-RU" altLang="ru-RU" sz="2400">
                <a:solidFill>
                  <a:schemeClr val="tx1"/>
                </a:solidFill>
              </a:rPr>
              <a:t> –</a:t>
            </a:r>
            <a:r>
              <a:rPr lang="en-US" altLang="ru-RU" sz="2400">
                <a:solidFill>
                  <a:schemeClr val="tx1"/>
                </a:solidFill>
              </a:rPr>
              <a:t> SKIRON</a:t>
            </a:r>
            <a:r>
              <a:rPr lang="ru-RU" altLang="ru-RU" sz="2400">
                <a:solidFill>
                  <a:schemeClr val="tx1"/>
                </a:solidFill>
              </a:rPr>
              <a:t> </a:t>
            </a:r>
            <a:r>
              <a:rPr lang="en-US" altLang="ru-RU" sz="2400">
                <a:solidFill>
                  <a:schemeClr val="tx1"/>
                </a:solidFill>
              </a:rPr>
              <a:t>for</a:t>
            </a:r>
            <a:r>
              <a:rPr lang="ru-RU" altLang="ru-RU" sz="2400">
                <a:solidFill>
                  <a:schemeClr val="tx1"/>
                </a:solidFill>
              </a:rPr>
              <a:t> </a:t>
            </a:r>
            <a:r>
              <a:rPr lang="ru-RU" altLang="ru-RU" sz="2400" b="1">
                <a:solidFill>
                  <a:srgbClr val="009900"/>
                </a:solidFill>
              </a:rPr>
              <a:t>2011</a:t>
            </a:r>
            <a:r>
              <a:rPr lang="ru-RU" altLang="ru-RU" sz="2400">
                <a:solidFill>
                  <a:schemeClr val="tx1"/>
                </a:solidFill>
              </a:rPr>
              <a:t> </a:t>
            </a:r>
            <a:r>
              <a:rPr lang="en-US" altLang="ru-RU" sz="2400">
                <a:solidFill>
                  <a:schemeClr val="tx1"/>
                </a:solidFill>
              </a:rPr>
              <a:t>(</a:t>
            </a:r>
            <a:r>
              <a:rPr lang="en-US" altLang="ru-RU" sz="2000" u="sng">
                <a:solidFill>
                  <a:schemeClr val="tx1"/>
                </a:solidFill>
              </a:rPr>
              <a:t>https://forecast.uoa.gr/en/forecast-maps/skiron/europe</a:t>
            </a:r>
            <a:r>
              <a:rPr lang="en-US" altLang="ru-RU" sz="2400">
                <a:solidFill>
                  <a:schemeClr val="tx1"/>
                </a:solidFill>
              </a:rPr>
              <a:t>)</a:t>
            </a:r>
          </a:p>
          <a:p>
            <a:pPr marL="609600" indent="-609600"/>
            <a:r>
              <a:rPr lang="en-US" altLang="ru-RU" sz="2400" b="1">
                <a:solidFill>
                  <a:schemeClr val="tx1"/>
                </a:solidFill>
              </a:rPr>
              <a:t>		</a:t>
            </a:r>
            <a:r>
              <a:rPr lang="en-US" altLang="ru-RU" sz="2400" b="1">
                <a:solidFill>
                  <a:srgbClr val="FF00FF"/>
                </a:solidFill>
              </a:rPr>
              <a:t>Exp 3</a:t>
            </a:r>
            <a:r>
              <a:rPr lang="ru-RU" altLang="ru-RU" sz="2400">
                <a:solidFill>
                  <a:schemeClr val="tx1"/>
                </a:solidFill>
              </a:rPr>
              <a:t> –</a:t>
            </a:r>
            <a:r>
              <a:rPr lang="en-US" altLang="ru-RU" sz="2400">
                <a:solidFill>
                  <a:schemeClr val="tx1"/>
                </a:solidFill>
              </a:rPr>
              <a:t> SKIRON</a:t>
            </a:r>
            <a:r>
              <a:rPr lang="ru-RU" altLang="ru-RU" sz="2400">
                <a:solidFill>
                  <a:schemeClr val="tx1"/>
                </a:solidFill>
              </a:rPr>
              <a:t> </a:t>
            </a:r>
            <a:r>
              <a:rPr lang="en-US" altLang="ru-RU" sz="2400">
                <a:solidFill>
                  <a:schemeClr val="tx1"/>
                </a:solidFill>
              </a:rPr>
              <a:t>for </a:t>
            </a:r>
            <a:r>
              <a:rPr lang="ru-RU" altLang="ru-RU" sz="2400" b="1">
                <a:solidFill>
                  <a:srgbClr val="FF00FF"/>
                </a:solidFill>
              </a:rPr>
              <a:t>2016</a:t>
            </a:r>
            <a:r>
              <a:rPr lang="ru-RU" altLang="ru-RU" sz="2400">
                <a:solidFill>
                  <a:schemeClr val="tx1"/>
                </a:solidFill>
              </a:rPr>
              <a:t> </a:t>
            </a:r>
          </a:p>
          <a:p>
            <a:pPr marL="609600" indent="-609600"/>
            <a:r>
              <a:rPr lang="en-US" altLang="ru-RU" sz="2400" b="1">
                <a:solidFill>
                  <a:srgbClr val="0000FF"/>
                </a:solidFill>
              </a:rPr>
              <a:t>4</a:t>
            </a:r>
            <a:r>
              <a:rPr lang="ru-RU" altLang="ru-RU" sz="2400" b="1">
                <a:solidFill>
                  <a:srgbClr val="0000FF"/>
                </a:solidFill>
              </a:rPr>
              <a:t>.</a:t>
            </a:r>
            <a:r>
              <a:rPr lang="ru-RU" altLang="ru-RU" sz="2400">
                <a:solidFill>
                  <a:schemeClr val="tx1"/>
                </a:solidFill>
              </a:rPr>
              <a:t> </a:t>
            </a:r>
            <a:r>
              <a:rPr lang="en-US" altLang="ru-RU" sz="2400">
                <a:solidFill>
                  <a:schemeClr val="tx1"/>
                </a:solidFill>
              </a:rPr>
              <a:t>Duration of all experiments is one year</a:t>
            </a:r>
            <a:r>
              <a:rPr lang="ru-RU" altLang="ru-RU" sz="2400">
                <a:solidFill>
                  <a:schemeClr val="tx1"/>
                </a:solidFill>
              </a:rPr>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4"/>
          <p:cNvSpPr txBox="1">
            <a:spLocks noChangeArrowheads="1"/>
          </p:cNvSpPr>
          <p:nvPr/>
        </p:nvSpPr>
        <p:spPr bwMode="auto">
          <a:xfrm>
            <a:off x="1763713" y="142875"/>
            <a:ext cx="6094412" cy="400050"/>
          </a:xfrm>
          <a:prstGeom prst="rect">
            <a:avLst/>
          </a:prstGeom>
          <a:noFill/>
          <a:ln w="9525">
            <a:noFill/>
            <a:miter lim="800000"/>
            <a:headEnd/>
            <a:tailEnd/>
          </a:ln>
          <a:effectLst/>
        </p:spPr>
        <p:txBody>
          <a:bodyPr>
            <a:spAutoFit/>
          </a:bodyPr>
          <a:lstStyle/>
          <a:p>
            <a:pPr algn="ctr">
              <a:spcBef>
                <a:spcPct val="50000"/>
              </a:spcBef>
              <a:defRPr/>
            </a:pPr>
            <a:r>
              <a:rPr lang="en-US" altLang="ru-RU" sz="2000" b="1" dirty="0">
                <a:solidFill>
                  <a:srgbClr val="0000FF"/>
                </a:solidFill>
                <a:effectLst>
                  <a:outerShdw blurRad="38100" dist="38100" dir="2700000" algn="tl">
                    <a:srgbClr val="FFFFFF"/>
                  </a:outerShdw>
                </a:effectLst>
              </a:rPr>
              <a:t>MID-ANNUAL  SURFACE  VELOCITY  FIELDS</a:t>
            </a:r>
            <a:endParaRPr lang="ru-RU" altLang="ru-RU" sz="2000" b="1" dirty="0">
              <a:solidFill>
                <a:srgbClr val="0000FF"/>
              </a:solidFill>
              <a:effectLst>
                <a:outerShdw blurRad="38100" dist="38100" dir="2700000" algn="tl">
                  <a:srgbClr val="FFFFFF"/>
                </a:outerShdw>
              </a:effectLst>
            </a:endParaRPr>
          </a:p>
        </p:txBody>
      </p:sp>
      <p:sp>
        <p:nvSpPr>
          <p:cNvPr id="7171" name="Text Box 5"/>
          <p:cNvSpPr txBox="1">
            <a:spLocks noChangeArrowheads="1"/>
          </p:cNvSpPr>
          <p:nvPr/>
        </p:nvSpPr>
        <p:spPr bwMode="auto">
          <a:xfrm>
            <a:off x="5357813" y="714375"/>
            <a:ext cx="1439862" cy="400050"/>
          </a:xfrm>
          <a:prstGeom prst="rect">
            <a:avLst/>
          </a:prstGeom>
          <a:noFill/>
          <a:ln w="9525">
            <a:noFill/>
            <a:miter lim="800000"/>
            <a:headEnd/>
            <a:tailEnd/>
          </a:ln>
        </p:spPr>
        <p:txBody>
          <a:bodyPr>
            <a:spAutoFit/>
          </a:bodyPr>
          <a:lstStyle/>
          <a:p>
            <a:pPr>
              <a:spcBef>
                <a:spcPct val="50000"/>
              </a:spcBef>
            </a:pPr>
            <a:r>
              <a:rPr lang="en-US" sz="2000" b="1">
                <a:solidFill>
                  <a:srgbClr val="FF0000"/>
                </a:solidFill>
              </a:rPr>
              <a:t>climatology</a:t>
            </a:r>
            <a:endParaRPr lang="ru-RU" sz="2000" b="1">
              <a:solidFill>
                <a:srgbClr val="FF0000"/>
              </a:solidFill>
            </a:endParaRPr>
          </a:p>
        </p:txBody>
      </p:sp>
      <p:sp>
        <p:nvSpPr>
          <p:cNvPr id="7172" name="Text Box 7"/>
          <p:cNvSpPr txBox="1">
            <a:spLocks noChangeArrowheads="1"/>
          </p:cNvSpPr>
          <p:nvPr/>
        </p:nvSpPr>
        <p:spPr bwMode="auto">
          <a:xfrm>
            <a:off x="5715000" y="2500313"/>
            <a:ext cx="792163" cy="396875"/>
          </a:xfrm>
          <a:prstGeom prst="rect">
            <a:avLst/>
          </a:prstGeom>
          <a:noFill/>
          <a:ln w="9525">
            <a:noFill/>
            <a:miter lim="800000"/>
            <a:headEnd/>
            <a:tailEnd/>
          </a:ln>
        </p:spPr>
        <p:txBody>
          <a:bodyPr>
            <a:spAutoFit/>
          </a:bodyPr>
          <a:lstStyle/>
          <a:p>
            <a:pPr>
              <a:spcBef>
                <a:spcPct val="50000"/>
              </a:spcBef>
            </a:pPr>
            <a:r>
              <a:rPr lang="ru-RU" sz="2000" b="1">
                <a:solidFill>
                  <a:srgbClr val="009900"/>
                </a:solidFill>
              </a:rPr>
              <a:t>2011</a:t>
            </a:r>
          </a:p>
        </p:txBody>
      </p:sp>
      <p:sp>
        <p:nvSpPr>
          <p:cNvPr id="7173" name="Text Box 9"/>
          <p:cNvSpPr txBox="1">
            <a:spLocks noChangeArrowheads="1"/>
          </p:cNvSpPr>
          <p:nvPr/>
        </p:nvSpPr>
        <p:spPr bwMode="auto">
          <a:xfrm>
            <a:off x="5643563" y="4572000"/>
            <a:ext cx="792162" cy="396875"/>
          </a:xfrm>
          <a:prstGeom prst="rect">
            <a:avLst/>
          </a:prstGeom>
          <a:noFill/>
          <a:ln w="9525">
            <a:noFill/>
            <a:miter lim="800000"/>
            <a:headEnd/>
            <a:tailEnd/>
          </a:ln>
        </p:spPr>
        <p:txBody>
          <a:bodyPr>
            <a:spAutoFit/>
          </a:bodyPr>
          <a:lstStyle/>
          <a:p>
            <a:pPr>
              <a:spcBef>
                <a:spcPct val="50000"/>
              </a:spcBef>
            </a:pPr>
            <a:r>
              <a:rPr lang="ru-RU" sz="2000" b="1">
                <a:solidFill>
                  <a:srgbClr val="FF00FF"/>
                </a:solidFill>
              </a:rPr>
              <a:t>2016</a:t>
            </a:r>
          </a:p>
        </p:txBody>
      </p:sp>
      <p:pic>
        <p:nvPicPr>
          <p:cNvPr id="7174" name="Рисунок 9" descr="UV_clim.jpg"/>
          <p:cNvPicPr>
            <a:picLocks noChangeAspect="1"/>
          </p:cNvPicPr>
          <p:nvPr/>
        </p:nvPicPr>
        <p:blipFill>
          <a:blip r:embed="rId2"/>
          <a:srcRect/>
          <a:stretch>
            <a:fillRect/>
          </a:stretch>
        </p:blipFill>
        <p:spPr bwMode="auto">
          <a:xfrm>
            <a:off x="285750" y="592138"/>
            <a:ext cx="3386138" cy="1979612"/>
          </a:xfrm>
          <a:prstGeom prst="rect">
            <a:avLst/>
          </a:prstGeom>
          <a:noFill/>
          <a:ln w="9525">
            <a:noFill/>
            <a:miter lim="800000"/>
            <a:headEnd/>
            <a:tailEnd/>
          </a:ln>
        </p:spPr>
      </p:pic>
      <p:pic>
        <p:nvPicPr>
          <p:cNvPr id="7175" name="Рисунок 10" descr="UV_2011.jpg"/>
          <p:cNvPicPr>
            <a:picLocks noChangeAspect="1"/>
          </p:cNvPicPr>
          <p:nvPr/>
        </p:nvPicPr>
        <p:blipFill>
          <a:blip r:embed="rId3"/>
          <a:srcRect/>
          <a:stretch>
            <a:fillRect/>
          </a:stretch>
        </p:blipFill>
        <p:spPr bwMode="auto">
          <a:xfrm>
            <a:off x="260350" y="2624138"/>
            <a:ext cx="3409950" cy="1979612"/>
          </a:xfrm>
          <a:prstGeom prst="rect">
            <a:avLst/>
          </a:prstGeom>
          <a:noFill/>
          <a:ln w="9525">
            <a:noFill/>
            <a:miter lim="800000"/>
            <a:headEnd/>
            <a:tailEnd/>
          </a:ln>
        </p:spPr>
      </p:pic>
      <p:pic>
        <p:nvPicPr>
          <p:cNvPr id="7176" name="Рисунок 12" descr="UV_2016.jpg"/>
          <p:cNvPicPr>
            <a:picLocks noChangeAspect="1"/>
          </p:cNvPicPr>
          <p:nvPr/>
        </p:nvPicPr>
        <p:blipFill>
          <a:blip r:embed="rId4"/>
          <a:srcRect/>
          <a:stretch>
            <a:fillRect/>
          </a:stretch>
        </p:blipFill>
        <p:spPr bwMode="auto">
          <a:xfrm>
            <a:off x="261938" y="4664075"/>
            <a:ext cx="3430587" cy="1979613"/>
          </a:xfrm>
          <a:prstGeom prst="rect">
            <a:avLst/>
          </a:prstGeom>
          <a:noFill/>
          <a:ln w="9525">
            <a:noFill/>
            <a:miter lim="800000"/>
            <a:headEnd/>
            <a:tailEnd/>
          </a:ln>
        </p:spPr>
      </p:pic>
      <p:sp>
        <p:nvSpPr>
          <p:cNvPr id="7177" name="TextBox 13"/>
          <p:cNvSpPr txBox="1">
            <a:spLocks noChangeArrowheads="1"/>
          </p:cNvSpPr>
          <p:nvPr/>
        </p:nvSpPr>
        <p:spPr bwMode="auto">
          <a:xfrm>
            <a:off x="3786188" y="1143000"/>
            <a:ext cx="4857750" cy="923925"/>
          </a:xfrm>
          <a:prstGeom prst="rect">
            <a:avLst/>
          </a:prstGeom>
          <a:noFill/>
          <a:ln w="9525">
            <a:noFill/>
            <a:miter lim="800000"/>
            <a:headEnd/>
            <a:tailEnd/>
          </a:ln>
        </p:spPr>
        <p:txBody>
          <a:bodyPr>
            <a:spAutoFit/>
          </a:bodyPr>
          <a:lstStyle/>
          <a:p>
            <a:r>
              <a:rPr lang="en-US"/>
              <a:t>Steady large-scale cyclonic jet current (the Rim Current) and anticyclonic mesoscale coastal eddies (Sevastopol and Batumi anticyclones).</a:t>
            </a:r>
            <a:endParaRPr lang="ru-RU"/>
          </a:p>
        </p:txBody>
      </p:sp>
      <p:sp>
        <p:nvSpPr>
          <p:cNvPr id="7178" name="TextBox 14"/>
          <p:cNvSpPr txBox="1">
            <a:spLocks noChangeArrowheads="1"/>
          </p:cNvSpPr>
          <p:nvPr/>
        </p:nvSpPr>
        <p:spPr bwMode="auto">
          <a:xfrm>
            <a:off x="3857625" y="3000375"/>
            <a:ext cx="4857750" cy="1200150"/>
          </a:xfrm>
          <a:prstGeom prst="rect">
            <a:avLst/>
          </a:prstGeom>
          <a:noFill/>
          <a:ln w="9525">
            <a:noFill/>
            <a:miter lim="800000"/>
            <a:headEnd/>
            <a:tailEnd/>
          </a:ln>
        </p:spPr>
        <p:txBody>
          <a:bodyPr>
            <a:spAutoFit/>
          </a:bodyPr>
          <a:lstStyle/>
          <a:p>
            <a:r>
              <a:rPr lang="en-US"/>
              <a:t>Large-scale circulation structure is closure to climatic pattern, but current velocities are weaker.</a:t>
            </a:r>
          </a:p>
          <a:p>
            <a:r>
              <a:rPr lang="en-US"/>
              <a:t>There is significant variability in the north-western shelf area.</a:t>
            </a:r>
          </a:p>
        </p:txBody>
      </p:sp>
      <p:sp>
        <p:nvSpPr>
          <p:cNvPr id="7179" name="TextBox 15"/>
          <p:cNvSpPr txBox="1">
            <a:spLocks noChangeArrowheads="1"/>
          </p:cNvSpPr>
          <p:nvPr/>
        </p:nvSpPr>
        <p:spPr bwMode="auto">
          <a:xfrm>
            <a:off x="3857625" y="5072063"/>
            <a:ext cx="4857750" cy="923925"/>
          </a:xfrm>
          <a:prstGeom prst="rect">
            <a:avLst/>
          </a:prstGeom>
          <a:noFill/>
          <a:ln w="9525">
            <a:noFill/>
            <a:miter lim="800000"/>
            <a:headEnd/>
            <a:tailEnd/>
          </a:ln>
        </p:spPr>
        <p:txBody>
          <a:bodyPr>
            <a:spAutoFit/>
          </a:bodyPr>
          <a:lstStyle/>
          <a:p>
            <a:r>
              <a:rPr lang="en-US"/>
              <a:t>The Rim Current is destroyed, strong mesoscale variability is observed in the southern part. Current velocities are smallest by the experiments result.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2500313" y="142875"/>
            <a:ext cx="4500562" cy="523875"/>
          </a:xfrm>
          <a:prstGeom prst="rect">
            <a:avLst/>
          </a:prstGeom>
          <a:noFill/>
          <a:ln w="9525">
            <a:noFill/>
            <a:miter lim="800000"/>
            <a:headEnd/>
            <a:tailEnd/>
          </a:ln>
          <a:effectLst/>
        </p:spPr>
        <p:txBody>
          <a:bodyPr>
            <a:spAutoFit/>
          </a:bodyPr>
          <a:lstStyle/>
          <a:p>
            <a:pPr>
              <a:spcBef>
                <a:spcPct val="50000"/>
              </a:spcBef>
              <a:defRPr/>
            </a:pPr>
            <a:r>
              <a:rPr lang="en-US" altLang="ru-RU" sz="2800" b="1" dirty="0">
                <a:solidFill>
                  <a:srgbClr val="0000FF"/>
                </a:solidFill>
                <a:effectLst>
                  <a:outerShdw blurRad="38100" dist="38100" dir="2700000" algn="tl">
                    <a:srgbClr val="FFFFFF"/>
                  </a:outerShdw>
                </a:effectLst>
              </a:rPr>
              <a:t>LEC</a:t>
            </a:r>
            <a:r>
              <a:rPr lang="ru-RU" altLang="ru-RU" sz="2800" b="1" dirty="0">
                <a:solidFill>
                  <a:srgbClr val="0000FF"/>
                </a:solidFill>
                <a:effectLst>
                  <a:outerShdw blurRad="38100" dist="38100" dir="2700000" algn="tl">
                    <a:srgbClr val="FFFFFF"/>
                  </a:outerShdw>
                </a:effectLst>
              </a:rPr>
              <a:t>-</a:t>
            </a:r>
            <a:r>
              <a:rPr lang="en-US" altLang="ru-RU" sz="2800" b="1" dirty="0">
                <a:solidFill>
                  <a:srgbClr val="0000FF"/>
                </a:solidFill>
                <a:effectLst>
                  <a:outerShdw blurRad="38100" dist="38100" dir="2700000" algn="tl">
                    <a:srgbClr val="FFFFFF"/>
                  </a:outerShdw>
                </a:effectLst>
              </a:rPr>
              <a:t>diagram in the ocean</a:t>
            </a:r>
            <a:endParaRPr lang="ru-RU" altLang="ru-RU" sz="2800" b="1" dirty="0">
              <a:solidFill>
                <a:srgbClr val="0000FF"/>
              </a:solidFill>
              <a:effectLst>
                <a:outerShdw blurRad="38100" dist="38100" dir="2700000" algn="tl">
                  <a:srgbClr val="FFFFFF"/>
                </a:outerShdw>
              </a:effectLst>
            </a:endParaRPr>
          </a:p>
        </p:txBody>
      </p:sp>
      <p:graphicFrame>
        <p:nvGraphicFramePr>
          <p:cNvPr id="1026" name="Object 12"/>
          <p:cNvGraphicFramePr>
            <a:graphicFrameLocks noChangeAspect="1"/>
          </p:cNvGraphicFramePr>
          <p:nvPr/>
        </p:nvGraphicFramePr>
        <p:xfrm>
          <a:off x="320675" y="3500438"/>
          <a:ext cx="1924050" cy="649287"/>
        </p:xfrm>
        <a:graphic>
          <a:graphicData uri="http://schemas.openxmlformats.org/presentationml/2006/ole">
            <p:oleObj spid="_x0000_s1026" name="Формула" r:id="rId3" imgW="1282680" imgH="431640" progId="Equation.3">
              <p:embed/>
            </p:oleObj>
          </a:graphicData>
        </a:graphic>
      </p:graphicFrame>
      <p:graphicFrame>
        <p:nvGraphicFramePr>
          <p:cNvPr id="1027" name="Object 11"/>
          <p:cNvGraphicFramePr>
            <a:graphicFrameLocks noChangeAspect="1"/>
          </p:cNvGraphicFramePr>
          <p:nvPr/>
        </p:nvGraphicFramePr>
        <p:xfrm>
          <a:off x="285750" y="4143375"/>
          <a:ext cx="2249488" cy="647700"/>
        </p:xfrm>
        <a:graphic>
          <a:graphicData uri="http://schemas.openxmlformats.org/presentationml/2006/ole">
            <p:oleObj spid="_x0000_s1027" name="Формула" r:id="rId4" imgW="1498320" imgH="431640" progId="Equation.3">
              <p:embed/>
            </p:oleObj>
          </a:graphicData>
        </a:graphic>
      </p:graphicFrame>
      <p:graphicFrame>
        <p:nvGraphicFramePr>
          <p:cNvPr id="1028" name="Object 10"/>
          <p:cNvGraphicFramePr>
            <a:graphicFrameLocks noChangeAspect="1"/>
          </p:cNvGraphicFramePr>
          <p:nvPr/>
        </p:nvGraphicFramePr>
        <p:xfrm>
          <a:off x="2892425" y="3500438"/>
          <a:ext cx="1865313" cy="646112"/>
        </p:xfrm>
        <a:graphic>
          <a:graphicData uri="http://schemas.openxmlformats.org/presentationml/2006/ole">
            <p:oleObj spid="_x0000_s1028" name="Формула" r:id="rId5" imgW="1257120" imgH="431640" progId="Equation.3">
              <p:embed/>
            </p:oleObj>
          </a:graphicData>
        </a:graphic>
      </p:graphicFrame>
      <p:graphicFrame>
        <p:nvGraphicFramePr>
          <p:cNvPr id="1029" name="Object 9"/>
          <p:cNvGraphicFramePr>
            <a:graphicFrameLocks noChangeAspect="1"/>
          </p:cNvGraphicFramePr>
          <p:nvPr/>
        </p:nvGraphicFramePr>
        <p:xfrm>
          <a:off x="2820988" y="4138613"/>
          <a:ext cx="2287587" cy="647700"/>
        </p:xfrm>
        <a:graphic>
          <a:graphicData uri="http://schemas.openxmlformats.org/presentationml/2006/ole">
            <p:oleObj spid="_x0000_s1029" name="Формула" r:id="rId6" imgW="1523880" imgH="431640" progId="Equation.3">
              <p:embed/>
            </p:oleObj>
          </a:graphicData>
        </a:graphic>
      </p:graphicFrame>
      <p:graphicFrame>
        <p:nvGraphicFramePr>
          <p:cNvPr id="1030" name="Object 20"/>
          <p:cNvGraphicFramePr>
            <a:graphicFrameLocks noChangeAspect="1"/>
          </p:cNvGraphicFramePr>
          <p:nvPr/>
        </p:nvGraphicFramePr>
        <p:xfrm>
          <a:off x="342900" y="4849813"/>
          <a:ext cx="2906713" cy="646112"/>
        </p:xfrm>
        <a:graphic>
          <a:graphicData uri="http://schemas.openxmlformats.org/presentationml/2006/ole">
            <p:oleObj spid="_x0000_s1030" name="Формула" r:id="rId7" imgW="1955520" imgH="431640" progId="Equation.3">
              <p:embed/>
            </p:oleObj>
          </a:graphicData>
        </a:graphic>
      </p:graphicFrame>
      <p:graphicFrame>
        <p:nvGraphicFramePr>
          <p:cNvPr id="1031" name="Object 19"/>
          <p:cNvGraphicFramePr>
            <a:graphicFrameLocks noChangeAspect="1"/>
          </p:cNvGraphicFramePr>
          <p:nvPr/>
        </p:nvGraphicFramePr>
        <p:xfrm>
          <a:off x="3635375" y="4951413"/>
          <a:ext cx="3757613" cy="549275"/>
        </p:xfrm>
        <a:graphic>
          <a:graphicData uri="http://schemas.openxmlformats.org/presentationml/2006/ole">
            <p:oleObj spid="_x0000_s1031" name="Формула" r:id="rId8" imgW="2489040" imgH="368280" progId="Equation.3">
              <p:embed/>
            </p:oleObj>
          </a:graphicData>
        </a:graphic>
      </p:graphicFrame>
      <p:graphicFrame>
        <p:nvGraphicFramePr>
          <p:cNvPr id="1032" name="Object 18"/>
          <p:cNvGraphicFramePr>
            <a:graphicFrameLocks noChangeAspect="1"/>
          </p:cNvGraphicFramePr>
          <p:nvPr/>
        </p:nvGraphicFramePr>
        <p:xfrm>
          <a:off x="5249863" y="3571875"/>
          <a:ext cx="2259012" cy="550863"/>
        </p:xfrm>
        <a:graphic>
          <a:graphicData uri="http://schemas.openxmlformats.org/presentationml/2006/ole">
            <p:oleObj spid="_x0000_s1032" name="Формула" r:id="rId9" imgW="1498320" imgH="368280" progId="Equation.3">
              <p:embed/>
            </p:oleObj>
          </a:graphicData>
        </a:graphic>
      </p:graphicFrame>
      <p:graphicFrame>
        <p:nvGraphicFramePr>
          <p:cNvPr id="1033" name="Object 17"/>
          <p:cNvGraphicFramePr>
            <a:graphicFrameLocks noChangeAspect="1"/>
          </p:cNvGraphicFramePr>
          <p:nvPr/>
        </p:nvGraphicFramePr>
        <p:xfrm>
          <a:off x="5249863" y="4237038"/>
          <a:ext cx="2241550" cy="549275"/>
        </p:xfrm>
        <a:graphic>
          <a:graphicData uri="http://schemas.openxmlformats.org/presentationml/2006/ole">
            <p:oleObj spid="_x0000_s1033" name="Формула" r:id="rId10" imgW="1485720" imgH="368280" progId="Equation.3">
              <p:embed/>
            </p:oleObj>
          </a:graphicData>
        </a:graphic>
      </p:graphicFrame>
      <p:graphicFrame>
        <p:nvGraphicFramePr>
          <p:cNvPr id="1034" name="Object 25"/>
          <p:cNvGraphicFramePr>
            <a:graphicFrameLocks noChangeAspect="1"/>
          </p:cNvGraphicFramePr>
          <p:nvPr/>
        </p:nvGraphicFramePr>
        <p:xfrm>
          <a:off x="5680075" y="6045200"/>
          <a:ext cx="1422400" cy="352425"/>
        </p:xfrm>
        <a:graphic>
          <a:graphicData uri="http://schemas.openxmlformats.org/presentationml/2006/ole">
            <p:oleObj spid="_x0000_s1034" name="Формула" r:id="rId11" imgW="1066680" imgH="266400" progId="Equation.3">
              <p:embed/>
            </p:oleObj>
          </a:graphicData>
        </a:graphic>
      </p:graphicFrame>
      <p:graphicFrame>
        <p:nvGraphicFramePr>
          <p:cNvPr id="1035" name="Object 30"/>
          <p:cNvGraphicFramePr>
            <a:graphicFrameLocks noChangeAspect="1"/>
          </p:cNvGraphicFramePr>
          <p:nvPr/>
        </p:nvGraphicFramePr>
        <p:xfrm>
          <a:off x="2981325" y="5572125"/>
          <a:ext cx="1774825" cy="303213"/>
        </p:xfrm>
        <a:graphic>
          <a:graphicData uri="http://schemas.openxmlformats.org/presentationml/2006/ole">
            <p:oleObj spid="_x0000_s1035" name="Формула" r:id="rId12" imgW="1193760" imgH="203040" progId="Equation.3">
              <p:embed/>
            </p:oleObj>
          </a:graphicData>
        </a:graphic>
      </p:graphicFrame>
      <p:graphicFrame>
        <p:nvGraphicFramePr>
          <p:cNvPr id="1036" name="Object 32"/>
          <p:cNvGraphicFramePr>
            <a:graphicFrameLocks noChangeAspect="1"/>
          </p:cNvGraphicFramePr>
          <p:nvPr/>
        </p:nvGraphicFramePr>
        <p:xfrm>
          <a:off x="4965700" y="5581650"/>
          <a:ext cx="1820863" cy="284163"/>
        </p:xfrm>
        <a:graphic>
          <a:graphicData uri="http://schemas.openxmlformats.org/presentationml/2006/ole">
            <p:oleObj spid="_x0000_s1036" name="Формула" r:id="rId13" imgW="1219200" imgH="190500" progId="Equation.3">
              <p:embed/>
            </p:oleObj>
          </a:graphicData>
        </a:graphic>
      </p:graphicFrame>
      <p:graphicFrame>
        <p:nvGraphicFramePr>
          <p:cNvPr id="1037" name="Object 34"/>
          <p:cNvGraphicFramePr>
            <a:graphicFrameLocks noChangeAspect="1"/>
          </p:cNvGraphicFramePr>
          <p:nvPr/>
        </p:nvGraphicFramePr>
        <p:xfrm>
          <a:off x="7264400" y="5940425"/>
          <a:ext cx="1379538" cy="561975"/>
        </p:xfrm>
        <a:graphic>
          <a:graphicData uri="http://schemas.openxmlformats.org/presentationml/2006/ole">
            <p:oleObj spid="_x0000_s1037" name="Формула" r:id="rId14" imgW="1015920" imgH="419040" progId="Equation.3">
              <p:embed/>
            </p:oleObj>
          </a:graphicData>
        </a:graphic>
      </p:graphicFrame>
      <p:sp>
        <p:nvSpPr>
          <p:cNvPr id="1040" name="Rectangle 3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ru-RU"/>
          </a:p>
        </p:txBody>
      </p:sp>
      <p:graphicFrame>
        <p:nvGraphicFramePr>
          <p:cNvPr id="1038" name="Object 31"/>
          <p:cNvGraphicFramePr>
            <a:graphicFrameLocks noChangeAspect="1"/>
          </p:cNvGraphicFramePr>
          <p:nvPr/>
        </p:nvGraphicFramePr>
        <p:xfrm>
          <a:off x="571500" y="5929313"/>
          <a:ext cx="4929188" cy="635000"/>
        </p:xfrm>
        <a:graphic>
          <a:graphicData uri="http://schemas.openxmlformats.org/presentationml/2006/ole">
            <p:oleObj spid="_x0000_s1038" name="Формула" r:id="rId15" imgW="3619440" imgH="469800" progId="Equation.3">
              <p:embed/>
            </p:oleObj>
          </a:graphicData>
        </a:graphic>
      </p:graphicFrame>
      <p:pic>
        <p:nvPicPr>
          <p:cNvPr id="1041" name="Рисунок 32" descr="LEC.jpg"/>
          <p:cNvPicPr>
            <a:picLocks noChangeAspect="1"/>
          </p:cNvPicPr>
          <p:nvPr/>
        </p:nvPicPr>
        <p:blipFill>
          <a:blip r:embed="rId16"/>
          <a:srcRect/>
          <a:stretch>
            <a:fillRect/>
          </a:stretch>
        </p:blipFill>
        <p:spPr bwMode="auto">
          <a:xfrm>
            <a:off x="357188" y="785813"/>
            <a:ext cx="4319587" cy="2657475"/>
          </a:xfrm>
          <a:prstGeom prst="rect">
            <a:avLst/>
          </a:prstGeom>
          <a:noFill/>
          <a:ln w="9525">
            <a:noFill/>
            <a:miter lim="800000"/>
            <a:headEnd/>
            <a:tailEnd/>
          </a:ln>
        </p:spPr>
      </p:pic>
      <p:sp>
        <p:nvSpPr>
          <p:cNvPr id="1042" name="TextBox 33"/>
          <p:cNvSpPr txBox="1">
            <a:spLocks noChangeArrowheads="1"/>
          </p:cNvSpPr>
          <p:nvPr/>
        </p:nvSpPr>
        <p:spPr bwMode="auto">
          <a:xfrm>
            <a:off x="5072063" y="785813"/>
            <a:ext cx="3643312" cy="2554287"/>
          </a:xfrm>
          <a:prstGeom prst="rect">
            <a:avLst/>
          </a:prstGeom>
          <a:noFill/>
          <a:ln w="9525">
            <a:noFill/>
            <a:miter lim="800000"/>
            <a:headEnd/>
            <a:tailEnd/>
          </a:ln>
        </p:spPr>
        <p:txBody>
          <a:bodyPr>
            <a:spAutoFit/>
          </a:bodyPr>
          <a:lstStyle/>
          <a:p>
            <a:r>
              <a:rPr lang="en-US" sz="2000"/>
              <a:t>Schematic diagram of the energy fluxes in the ocean. </a:t>
            </a:r>
            <a:r>
              <a:rPr lang="en-US" sz="2000" i="1"/>
              <a:t>K</a:t>
            </a:r>
            <a:r>
              <a:rPr lang="en-US" sz="2000"/>
              <a:t> and </a:t>
            </a:r>
            <a:r>
              <a:rPr lang="en-US" sz="2000" i="1"/>
              <a:t>P</a:t>
            </a:r>
            <a:r>
              <a:rPr lang="en-US" sz="2000"/>
              <a:t> are the kinetic and available potential energy; </a:t>
            </a:r>
            <a:r>
              <a:rPr lang="en-US" sz="2000" i="1"/>
              <a:t>m</a:t>
            </a:r>
            <a:r>
              <a:rPr lang="en-US" sz="2000"/>
              <a:t> and </a:t>
            </a:r>
            <a:r>
              <a:rPr lang="en-US" sz="2000" i="1"/>
              <a:t>e</a:t>
            </a:r>
            <a:r>
              <a:rPr lang="en-US" sz="2000"/>
              <a:t> are the time-mean (mean) and time-varying (eddy) values; the rates of energy conversion, generation and dissipation are </a:t>
            </a:r>
            <a:r>
              <a:rPr lang="en-US" sz="2000" i="1"/>
              <a:t>C</a:t>
            </a:r>
            <a:r>
              <a:rPr lang="en-US" sz="2000"/>
              <a:t>, </a:t>
            </a:r>
            <a:r>
              <a:rPr lang="en-US" sz="2000" i="1"/>
              <a:t>G</a:t>
            </a:r>
            <a:r>
              <a:rPr lang="en-US" sz="2000"/>
              <a:t> and </a:t>
            </a:r>
            <a:r>
              <a:rPr lang="en-US" sz="2000" i="1"/>
              <a:t>D.</a:t>
            </a:r>
            <a:endParaRPr lang="ru-RU" sz="2000" i="1"/>
          </a:p>
        </p:txBody>
      </p:sp>
      <p:sp>
        <p:nvSpPr>
          <p:cNvPr id="1043" name="Правая фигурная скобка 34"/>
          <p:cNvSpPr>
            <a:spLocks/>
          </p:cNvSpPr>
          <p:nvPr/>
        </p:nvSpPr>
        <p:spPr bwMode="auto">
          <a:xfrm>
            <a:off x="7715250" y="3571875"/>
            <a:ext cx="357188" cy="1785938"/>
          </a:xfrm>
          <a:prstGeom prst="rightBrace">
            <a:avLst>
              <a:gd name="adj1" fmla="val 8333"/>
              <a:gd name="adj2" fmla="val 50000"/>
            </a:avLst>
          </a:prstGeom>
          <a:noFill/>
          <a:ln w="9525" algn="ctr">
            <a:solidFill>
              <a:schemeClr val="tx1"/>
            </a:solidFill>
            <a:round/>
            <a:headEnd/>
            <a:tailEnd/>
          </a:ln>
        </p:spPr>
        <p:txBody>
          <a:bodyPr/>
          <a:lstStyle/>
          <a:p>
            <a:endParaRPr lang="ru-RU"/>
          </a:p>
        </p:txBody>
      </p:sp>
      <p:sp>
        <p:nvSpPr>
          <p:cNvPr id="1044" name="TextBox 35"/>
          <p:cNvSpPr txBox="1">
            <a:spLocks noChangeArrowheads="1"/>
          </p:cNvSpPr>
          <p:nvPr/>
        </p:nvSpPr>
        <p:spPr bwMode="auto">
          <a:xfrm rot="-5400000">
            <a:off x="7545388" y="4143375"/>
            <a:ext cx="1843087" cy="646113"/>
          </a:xfrm>
          <a:prstGeom prst="rect">
            <a:avLst/>
          </a:prstGeom>
          <a:noFill/>
          <a:ln w="9525">
            <a:noFill/>
            <a:miter lim="800000"/>
            <a:headEnd/>
            <a:tailEnd/>
          </a:ln>
        </p:spPr>
        <p:txBody>
          <a:bodyPr wrap="none">
            <a:spAutoFit/>
          </a:bodyPr>
          <a:lstStyle/>
          <a:p>
            <a:pPr algn="ctr"/>
            <a:r>
              <a:rPr lang="en-US" i="1"/>
              <a:t>from</a:t>
            </a:r>
            <a:r>
              <a:rPr lang="en-US"/>
              <a:t> </a:t>
            </a:r>
          </a:p>
          <a:p>
            <a:pPr algn="ctr"/>
            <a:r>
              <a:rPr lang="en-US"/>
              <a:t>(</a:t>
            </a:r>
            <a:r>
              <a:rPr lang="en-US" i="1"/>
              <a:t>von Storch </a:t>
            </a:r>
            <a:r>
              <a:rPr lang="en-US"/>
              <a:t>2012)</a:t>
            </a:r>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Рисунок 18" descr="Fig2.tif"/>
          <p:cNvPicPr>
            <a:picLocks noChangeAspect="1"/>
          </p:cNvPicPr>
          <p:nvPr/>
        </p:nvPicPr>
        <p:blipFill>
          <a:blip r:embed="rId2"/>
          <a:srcRect/>
          <a:stretch>
            <a:fillRect/>
          </a:stretch>
        </p:blipFill>
        <p:spPr bwMode="auto">
          <a:xfrm>
            <a:off x="285750" y="357188"/>
            <a:ext cx="3613150" cy="6119812"/>
          </a:xfrm>
          <a:prstGeom prst="rect">
            <a:avLst/>
          </a:prstGeom>
          <a:noFill/>
          <a:ln w="9525">
            <a:noFill/>
            <a:miter lim="800000"/>
            <a:headEnd/>
            <a:tailEnd/>
          </a:ln>
        </p:spPr>
      </p:pic>
      <p:sp>
        <p:nvSpPr>
          <p:cNvPr id="44042" name="Text Box 4"/>
          <p:cNvSpPr txBox="1">
            <a:spLocks noChangeArrowheads="1"/>
          </p:cNvSpPr>
          <p:nvPr/>
        </p:nvSpPr>
        <p:spPr bwMode="auto">
          <a:xfrm>
            <a:off x="4071938" y="142875"/>
            <a:ext cx="4643437" cy="461963"/>
          </a:xfrm>
          <a:prstGeom prst="rect">
            <a:avLst/>
          </a:prstGeom>
          <a:noFill/>
          <a:ln w="9525">
            <a:noFill/>
            <a:miter lim="800000"/>
            <a:headEnd/>
            <a:tailEnd/>
          </a:ln>
          <a:effectLst/>
        </p:spPr>
        <p:txBody>
          <a:bodyPr>
            <a:spAutoFit/>
          </a:bodyPr>
          <a:lstStyle/>
          <a:p>
            <a:pPr algn="ctr">
              <a:spcBef>
                <a:spcPts val="0"/>
              </a:spcBef>
              <a:defRPr/>
            </a:pPr>
            <a:r>
              <a:rPr lang="en-US" altLang="ru-RU" sz="2400" b="1" dirty="0">
                <a:solidFill>
                  <a:srgbClr val="0000FF"/>
                </a:solidFill>
                <a:effectLst>
                  <a:outerShdw blurRad="38100" dist="38100" dir="2700000" algn="tl">
                    <a:srgbClr val="FFFFFF"/>
                  </a:outerShdw>
                </a:effectLst>
              </a:rPr>
              <a:t>LEC in the Black Sea</a:t>
            </a:r>
            <a:endParaRPr lang="ru-RU" altLang="ru-RU" sz="2400" b="1" dirty="0">
              <a:solidFill>
                <a:srgbClr val="0000FF"/>
              </a:solidFill>
              <a:effectLst>
                <a:outerShdw blurRad="38100" dist="38100" dir="2700000" algn="tl">
                  <a:srgbClr val="FFFFFF"/>
                </a:outerShdw>
              </a:effectLst>
            </a:endParaRPr>
          </a:p>
        </p:txBody>
      </p:sp>
      <p:sp>
        <p:nvSpPr>
          <p:cNvPr id="8196" name="Text Box 11"/>
          <p:cNvSpPr txBox="1">
            <a:spLocks noChangeArrowheads="1"/>
          </p:cNvSpPr>
          <p:nvPr/>
        </p:nvSpPr>
        <p:spPr bwMode="auto">
          <a:xfrm>
            <a:off x="1000125" y="6478588"/>
            <a:ext cx="2643188" cy="307975"/>
          </a:xfrm>
          <a:prstGeom prst="rect">
            <a:avLst/>
          </a:prstGeom>
          <a:noFill/>
          <a:ln w="9525">
            <a:noFill/>
            <a:miter lim="800000"/>
            <a:headEnd/>
            <a:tailEnd/>
          </a:ln>
        </p:spPr>
        <p:txBody>
          <a:bodyPr>
            <a:spAutoFit/>
          </a:bodyPr>
          <a:lstStyle/>
          <a:p>
            <a:pPr>
              <a:spcBef>
                <a:spcPct val="50000"/>
              </a:spcBef>
            </a:pPr>
            <a:r>
              <a:rPr lang="en-US" sz="1400"/>
              <a:t>PJ = 10</a:t>
            </a:r>
            <a:r>
              <a:rPr lang="en-US" sz="1400" baseline="30000"/>
              <a:t>15</a:t>
            </a:r>
            <a:r>
              <a:rPr lang="en-US" sz="1400"/>
              <a:t> J </a:t>
            </a:r>
            <a:r>
              <a:rPr lang="ru-RU" sz="1400"/>
              <a:t>         </a:t>
            </a:r>
            <a:r>
              <a:rPr lang="en-US" sz="1400"/>
              <a:t>GW = 10</a:t>
            </a:r>
            <a:r>
              <a:rPr lang="en-US" sz="1400" baseline="30000"/>
              <a:t>9</a:t>
            </a:r>
            <a:r>
              <a:rPr lang="en-US" sz="1400"/>
              <a:t> W </a:t>
            </a:r>
            <a:endParaRPr lang="ru-RU" sz="1400"/>
          </a:p>
        </p:txBody>
      </p:sp>
      <p:sp>
        <p:nvSpPr>
          <p:cNvPr id="8197" name="Oval 13"/>
          <p:cNvSpPr>
            <a:spLocks noChangeArrowheads="1"/>
          </p:cNvSpPr>
          <p:nvPr/>
        </p:nvSpPr>
        <p:spPr bwMode="auto">
          <a:xfrm>
            <a:off x="2332038" y="3151188"/>
            <a:ext cx="571500" cy="304800"/>
          </a:xfrm>
          <a:prstGeom prst="ellipse">
            <a:avLst/>
          </a:prstGeom>
          <a:noFill/>
          <a:ln w="25400">
            <a:solidFill>
              <a:srgbClr val="008000"/>
            </a:solidFill>
            <a:round/>
            <a:headEnd/>
            <a:tailEnd/>
          </a:ln>
        </p:spPr>
        <p:txBody>
          <a:bodyPr wrap="none" anchor="ctr"/>
          <a:lstStyle/>
          <a:p>
            <a:endParaRPr lang="ru-RU"/>
          </a:p>
        </p:txBody>
      </p:sp>
      <p:sp>
        <p:nvSpPr>
          <p:cNvPr id="8198" name="Oval 17"/>
          <p:cNvSpPr>
            <a:spLocks noChangeArrowheads="1"/>
          </p:cNvSpPr>
          <p:nvPr/>
        </p:nvSpPr>
        <p:spPr bwMode="auto">
          <a:xfrm>
            <a:off x="1857375" y="5553075"/>
            <a:ext cx="579438" cy="304800"/>
          </a:xfrm>
          <a:prstGeom prst="ellipse">
            <a:avLst/>
          </a:prstGeom>
          <a:noFill/>
          <a:ln w="25400">
            <a:solidFill>
              <a:srgbClr val="FF00FF"/>
            </a:solidFill>
            <a:round/>
            <a:headEnd/>
            <a:tailEnd/>
          </a:ln>
        </p:spPr>
        <p:txBody>
          <a:bodyPr wrap="none" anchor="ctr"/>
          <a:lstStyle/>
          <a:p>
            <a:endParaRPr lang="ru-RU"/>
          </a:p>
        </p:txBody>
      </p:sp>
      <p:sp>
        <p:nvSpPr>
          <p:cNvPr id="8199" name="Oval 25"/>
          <p:cNvSpPr>
            <a:spLocks noChangeArrowheads="1"/>
          </p:cNvSpPr>
          <p:nvPr/>
        </p:nvSpPr>
        <p:spPr bwMode="auto">
          <a:xfrm>
            <a:off x="2332038" y="1123950"/>
            <a:ext cx="571500" cy="285750"/>
          </a:xfrm>
          <a:prstGeom prst="ellipse">
            <a:avLst/>
          </a:prstGeom>
          <a:noFill/>
          <a:ln w="25400">
            <a:solidFill>
              <a:srgbClr val="FF0000"/>
            </a:solidFill>
            <a:round/>
            <a:headEnd/>
            <a:tailEnd/>
          </a:ln>
        </p:spPr>
        <p:txBody>
          <a:bodyPr wrap="none" anchor="ctr"/>
          <a:lstStyle/>
          <a:p>
            <a:endParaRPr lang="ru-RU"/>
          </a:p>
        </p:txBody>
      </p:sp>
      <p:sp>
        <p:nvSpPr>
          <p:cNvPr id="8200" name="Oval 24"/>
          <p:cNvSpPr>
            <a:spLocks noChangeArrowheads="1"/>
          </p:cNvSpPr>
          <p:nvPr/>
        </p:nvSpPr>
        <p:spPr bwMode="auto">
          <a:xfrm>
            <a:off x="1863725" y="1428750"/>
            <a:ext cx="579438" cy="285750"/>
          </a:xfrm>
          <a:prstGeom prst="ellipse">
            <a:avLst/>
          </a:prstGeom>
          <a:noFill/>
          <a:ln w="25400">
            <a:solidFill>
              <a:srgbClr val="FF0000"/>
            </a:solidFill>
            <a:round/>
            <a:headEnd/>
            <a:tailEnd/>
          </a:ln>
        </p:spPr>
        <p:txBody>
          <a:bodyPr wrap="none" anchor="ctr"/>
          <a:lstStyle/>
          <a:p>
            <a:endParaRPr lang="ru-RU"/>
          </a:p>
        </p:txBody>
      </p:sp>
      <p:sp>
        <p:nvSpPr>
          <p:cNvPr id="8201" name="Text Box 7"/>
          <p:cNvSpPr txBox="1">
            <a:spLocks noChangeArrowheads="1"/>
          </p:cNvSpPr>
          <p:nvPr/>
        </p:nvSpPr>
        <p:spPr bwMode="auto">
          <a:xfrm>
            <a:off x="5857875" y="2603500"/>
            <a:ext cx="792163" cy="396875"/>
          </a:xfrm>
          <a:prstGeom prst="rect">
            <a:avLst/>
          </a:prstGeom>
          <a:noFill/>
          <a:ln w="9525">
            <a:noFill/>
            <a:miter lim="800000"/>
            <a:headEnd/>
            <a:tailEnd/>
          </a:ln>
        </p:spPr>
        <p:txBody>
          <a:bodyPr>
            <a:spAutoFit/>
          </a:bodyPr>
          <a:lstStyle/>
          <a:p>
            <a:pPr>
              <a:spcBef>
                <a:spcPct val="50000"/>
              </a:spcBef>
            </a:pPr>
            <a:r>
              <a:rPr lang="ru-RU" sz="2000" b="1">
                <a:solidFill>
                  <a:srgbClr val="009900"/>
                </a:solidFill>
              </a:rPr>
              <a:t>2011</a:t>
            </a:r>
          </a:p>
        </p:txBody>
      </p:sp>
      <p:sp>
        <p:nvSpPr>
          <p:cNvPr id="8202" name="Text Box 9"/>
          <p:cNvSpPr txBox="1">
            <a:spLocks noChangeArrowheads="1"/>
          </p:cNvSpPr>
          <p:nvPr/>
        </p:nvSpPr>
        <p:spPr bwMode="auto">
          <a:xfrm>
            <a:off x="5857875" y="4500563"/>
            <a:ext cx="792163" cy="396875"/>
          </a:xfrm>
          <a:prstGeom prst="rect">
            <a:avLst/>
          </a:prstGeom>
          <a:noFill/>
          <a:ln w="9525">
            <a:noFill/>
            <a:miter lim="800000"/>
            <a:headEnd/>
            <a:tailEnd/>
          </a:ln>
        </p:spPr>
        <p:txBody>
          <a:bodyPr>
            <a:spAutoFit/>
          </a:bodyPr>
          <a:lstStyle/>
          <a:p>
            <a:pPr>
              <a:spcBef>
                <a:spcPct val="50000"/>
              </a:spcBef>
            </a:pPr>
            <a:r>
              <a:rPr lang="ru-RU" sz="2000" b="1">
                <a:solidFill>
                  <a:srgbClr val="FF00FF"/>
                </a:solidFill>
              </a:rPr>
              <a:t>2016</a:t>
            </a:r>
          </a:p>
        </p:txBody>
      </p:sp>
      <p:sp>
        <p:nvSpPr>
          <p:cNvPr id="8203" name="TextBox 22"/>
          <p:cNvSpPr txBox="1">
            <a:spLocks noChangeArrowheads="1"/>
          </p:cNvSpPr>
          <p:nvPr/>
        </p:nvSpPr>
        <p:spPr bwMode="auto">
          <a:xfrm>
            <a:off x="4000500" y="1143000"/>
            <a:ext cx="4857750" cy="1200150"/>
          </a:xfrm>
          <a:prstGeom prst="rect">
            <a:avLst/>
          </a:prstGeom>
          <a:noFill/>
          <a:ln w="9525">
            <a:noFill/>
            <a:miter lim="800000"/>
            <a:headEnd/>
            <a:tailEnd/>
          </a:ln>
        </p:spPr>
        <p:txBody>
          <a:bodyPr>
            <a:spAutoFit/>
          </a:bodyPr>
          <a:lstStyle/>
          <a:p>
            <a:r>
              <a:rPr lang="en-US"/>
              <a:t>Mean circulation is defined by wind inflow </a:t>
            </a:r>
            <a:r>
              <a:rPr lang="en-US" i="1"/>
              <a:t>G</a:t>
            </a:r>
            <a:r>
              <a:rPr lang="en-US"/>
              <a:t>(</a:t>
            </a:r>
            <a:r>
              <a:rPr lang="en-US" i="1"/>
              <a:t>K</a:t>
            </a:r>
            <a:r>
              <a:rPr lang="en-US" i="1" baseline="-25000"/>
              <a:t>m</a:t>
            </a:r>
            <a:r>
              <a:rPr lang="en-US"/>
              <a:t>) and buoyancy work (</a:t>
            </a:r>
            <a:r>
              <a:rPr lang="en-US" i="1"/>
              <a:t>P</a:t>
            </a:r>
            <a:r>
              <a:rPr lang="en-US" i="1" baseline="-25000"/>
              <a:t>m</a:t>
            </a:r>
            <a:r>
              <a:rPr lang="en-US">
                <a:sym typeface="Symbol" pitchFamily="18" charset="2"/>
              </a:rPr>
              <a:t>  </a:t>
            </a:r>
            <a:r>
              <a:rPr lang="en-US" i="1"/>
              <a:t>K</a:t>
            </a:r>
            <a:r>
              <a:rPr lang="en-US" i="1" baseline="-25000"/>
              <a:t>m</a:t>
            </a:r>
            <a:r>
              <a:rPr lang="en-US"/>
              <a:t>). Eddy variability is due to both barotropic (</a:t>
            </a:r>
            <a:r>
              <a:rPr lang="en-US" i="1"/>
              <a:t>K</a:t>
            </a:r>
            <a:r>
              <a:rPr lang="en-US" i="1" baseline="-25000"/>
              <a:t>m</a:t>
            </a:r>
            <a:r>
              <a:rPr lang="en-US">
                <a:sym typeface="Symbol" pitchFamily="18" charset="2"/>
              </a:rPr>
              <a:t></a:t>
            </a:r>
            <a:r>
              <a:rPr lang="en-US" i="1">
                <a:sym typeface="Symbol" pitchFamily="18" charset="2"/>
              </a:rPr>
              <a:t>K</a:t>
            </a:r>
            <a:r>
              <a:rPr lang="en-US" i="1" baseline="-25000">
                <a:sym typeface="Symbol" pitchFamily="18" charset="2"/>
              </a:rPr>
              <a:t>e</a:t>
            </a:r>
            <a:r>
              <a:rPr lang="en-US"/>
              <a:t>) and baroclinic (</a:t>
            </a:r>
            <a:r>
              <a:rPr lang="en-US" i="1"/>
              <a:t>P</a:t>
            </a:r>
            <a:r>
              <a:rPr lang="en-US" i="1" baseline="-25000"/>
              <a:t>m</a:t>
            </a:r>
            <a:r>
              <a:rPr lang="en-US">
                <a:sym typeface="Symbol" pitchFamily="18" charset="2"/>
              </a:rPr>
              <a:t>  </a:t>
            </a:r>
            <a:r>
              <a:rPr lang="en-US" i="1"/>
              <a:t>P</a:t>
            </a:r>
            <a:r>
              <a:rPr lang="en-US" i="1" baseline="-25000"/>
              <a:t>e</a:t>
            </a:r>
            <a:r>
              <a:rPr lang="en-US">
                <a:sym typeface="Symbol" pitchFamily="18" charset="2"/>
              </a:rPr>
              <a:t>  </a:t>
            </a:r>
            <a:r>
              <a:rPr lang="en-US" i="1"/>
              <a:t>K</a:t>
            </a:r>
            <a:r>
              <a:rPr lang="en-US" i="1" baseline="-25000"/>
              <a:t>e</a:t>
            </a:r>
            <a:r>
              <a:rPr lang="en-US"/>
              <a:t>) instabilities.</a:t>
            </a:r>
            <a:endParaRPr lang="ru-RU"/>
          </a:p>
        </p:txBody>
      </p:sp>
      <p:sp>
        <p:nvSpPr>
          <p:cNvPr id="8204" name="TextBox 23"/>
          <p:cNvSpPr txBox="1">
            <a:spLocks noChangeArrowheads="1"/>
          </p:cNvSpPr>
          <p:nvPr/>
        </p:nvSpPr>
        <p:spPr bwMode="auto">
          <a:xfrm>
            <a:off x="4071938" y="3076575"/>
            <a:ext cx="4857750" cy="923925"/>
          </a:xfrm>
          <a:prstGeom prst="rect">
            <a:avLst/>
          </a:prstGeom>
          <a:noFill/>
          <a:ln w="9525">
            <a:noFill/>
            <a:miter lim="800000"/>
            <a:headEnd/>
            <a:tailEnd/>
          </a:ln>
        </p:spPr>
        <p:txBody>
          <a:bodyPr>
            <a:spAutoFit/>
          </a:bodyPr>
          <a:lstStyle/>
          <a:p>
            <a:r>
              <a:rPr lang="en-US"/>
              <a:t>Mean circulation is defined by wind inflow </a:t>
            </a:r>
            <a:r>
              <a:rPr lang="en-US" i="1"/>
              <a:t>G</a:t>
            </a:r>
            <a:r>
              <a:rPr lang="en-US"/>
              <a:t>(</a:t>
            </a:r>
            <a:r>
              <a:rPr lang="en-US" i="1"/>
              <a:t>K</a:t>
            </a:r>
            <a:r>
              <a:rPr lang="en-US" i="1" baseline="-25000"/>
              <a:t>m</a:t>
            </a:r>
            <a:r>
              <a:rPr lang="en-US"/>
              <a:t>).</a:t>
            </a:r>
          </a:p>
          <a:p>
            <a:r>
              <a:rPr lang="en-US"/>
              <a:t>The barotropic instability (</a:t>
            </a:r>
            <a:r>
              <a:rPr lang="en-US" i="1"/>
              <a:t>K</a:t>
            </a:r>
            <a:r>
              <a:rPr lang="en-US" i="1" baseline="-25000"/>
              <a:t>m</a:t>
            </a:r>
            <a:r>
              <a:rPr lang="en-US">
                <a:sym typeface="Symbol" pitchFamily="18" charset="2"/>
              </a:rPr>
              <a:t></a:t>
            </a:r>
            <a:r>
              <a:rPr lang="en-US" i="1">
                <a:sym typeface="Symbol" pitchFamily="18" charset="2"/>
              </a:rPr>
              <a:t>K</a:t>
            </a:r>
            <a:r>
              <a:rPr lang="en-US" i="1" baseline="-25000">
                <a:sym typeface="Symbol" pitchFamily="18" charset="2"/>
              </a:rPr>
              <a:t>e</a:t>
            </a:r>
            <a:r>
              <a:rPr lang="en-US"/>
              <a:t>) is the main mechanism of the eddy variability.</a:t>
            </a:r>
          </a:p>
        </p:txBody>
      </p:sp>
      <p:sp>
        <p:nvSpPr>
          <p:cNvPr id="8205" name="TextBox 24"/>
          <p:cNvSpPr txBox="1">
            <a:spLocks noChangeArrowheads="1"/>
          </p:cNvSpPr>
          <p:nvPr/>
        </p:nvSpPr>
        <p:spPr bwMode="auto">
          <a:xfrm>
            <a:off x="4071938" y="5000625"/>
            <a:ext cx="4857750" cy="1477963"/>
          </a:xfrm>
          <a:prstGeom prst="rect">
            <a:avLst/>
          </a:prstGeom>
          <a:noFill/>
          <a:ln w="9525">
            <a:noFill/>
            <a:miter lim="800000"/>
            <a:headEnd/>
            <a:tailEnd/>
          </a:ln>
        </p:spPr>
        <p:txBody>
          <a:bodyPr>
            <a:spAutoFit/>
          </a:bodyPr>
          <a:lstStyle/>
          <a:p>
            <a:r>
              <a:rPr lang="en-US"/>
              <a:t>Inflow from the wind </a:t>
            </a:r>
            <a:r>
              <a:rPr lang="en-US" i="1"/>
              <a:t>G</a:t>
            </a:r>
            <a:r>
              <a:rPr lang="en-US"/>
              <a:t>(</a:t>
            </a:r>
            <a:r>
              <a:rPr lang="en-US" i="1"/>
              <a:t>K</a:t>
            </a:r>
            <a:r>
              <a:rPr lang="en-US" i="1" baseline="-25000"/>
              <a:t>m</a:t>
            </a:r>
            <a:r>
              <a:rPr lang="en-US"/>
              <a:t>) and buoyancy work (</a:t>
            </a:r>
            <a:r>
              <a:rPr lang="en-US" i="1"/>
              <a:t>P</a:t>
            </a:r>
            <a:r>
              <a:rPr lang="en-US" i="1" baseline="-25000"/>
              <a:t>m</a:t>
            </a:r>
            <a:r>
              <a:rPr lang="en-US">
                <a:sym typeface="Symbol" pitchFamily="18" charset="2"/>
              </a:rPr>
              <a:t>  </a:t>
            </a:r>
            <a:r>
              <a:rPr lang="en-US" i="1"/>
              <a:t>K</a:t>
            </a:r>
            <a:r>
              <a:rPr lang="en-US" i="1" baseline="-25000"/>
              <a:t>m</a:t>
            </a:r>
            <a:r>
              <a:rPr lang="en-US"/>
              <a:t>) are comparable to each other (but these values are much less than climate). Intensive mesoscale variability is associated with baroclinic instability (</a:t>
            </a:r>
            <a:r>
              <a:rPr lang="en-US" i="1"/>
              <a:t>P</a:t>
            </a:r>
            <a:r>
              <a:rPr lang="en-US" i="1" baseline="-25000"/>
              <a:t>m</a:t>
            </a:r>
            <a:r>
              <a:rPr lang="en-US">
                <a:sym typeface="Symbol" pitchFamily="18" charset="2"/>
              </a:rPr>
              <a:t>  </a:t>
            </a:r>
            <a:r>
              <a:rPr lang="en-US" i="1"/>
              <a:t>P</a:t>
            </a:r>
            <a:r>
              <a:rPr lang="en-US" i="1" baseline="-25000"/>
              <a:t>e</a:t>
            </a:r>
            <a:r>
              <a:rPr lang="en-US">
                <a:sym typeface="Symbol" pitchFamily="18" charset="2"/>
              </a:rPr>
              <a:t>  </a:t>
            </a:r>
            <a:r>
              <a:rPr lang="en-US" i="1"/>
              <a:t>K</a:t>
            </a:r>
            <a:r>
              <a:rPr lang="en-US" i="1" baseline="-25000"/>
              <a:t>e</a:t>
            </a:r>
            <a:r>
              <a:rPr lang="en-US"/>
              <a:t>).</a:t>
            </a:r>
          </a:p>
        </p:txBody>
      </p:sp>
      <p:sp>
        <p:nvSpPr>
          <p:cNvPr id="8206" name="Text Box 5"/>
          <p:cNvSpPr txBox="1">
            <a:spLocks noChangeArrowheads="1"/>
          </p:cNvSpPr>
          <p:nvPr/>
        </p:nvSpPr>
        <p:spPr bwMode="auto">
          <a:xfrm>
            <a:off x="5489575" y="714375"/>
            <a:ext cx="1439863" cy="400050"/>
          </a:xfrm>
          <a:prstGeom prst="rect">
            <a:avLst/>
          </a:prstGeom>
          <a:noFill/>
          <a:ln w="9525">
            <a:noFill/>
            <a:miter lim="800000"/>
            <a:headEnd/>
            <a:tailEnd/>
          </a:ln>
        </p:spPr>
        <p:txBody>
          <a:bodyPr>
            <a:spAutoFit/>
          </a:bodyPr>
          <a:lstStyle/>
          <a:p>
            <a:pPr>
              <a:spcBef>
                <a:spcPct val="50000"/>
              </a:spcBef>
            </a:pPr>
            <a:r>
              <a:rPr lang="en-US" sz="2000" b="1">
                <a:solidFill>
                  <a:srgbClr val="FF0000"/>
                </a:solidFill>
              </a:rPr>
              <a:t>climatology</a:t>
            </a:r>
            <a:endParaRPr lang="ru-RU" sz="2000" b="1">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1428750" y="214313"/>
            <a:ext cx="6737350" cy="830262"/>
          </a:xfrm>
          <a:prstGeom prst="rect">
            <a:avLst/>
          </a:prstGeom>
          <a:noFill/>
          <a:ln w="9525">
            <a:noFill/>
            <a:miter lim="800000"/>
            <a:headEnd/>
            <a:tailEnd/>
          </a:ln>
        </p:spPr>
        <p:txBody>
          <a:bodyPr>
            <a:spAutoFit/>
          </a:bodyPr>
          <a:lstStyle/>
          <a:p>
            <a:pPr algn="ctr"/>
            <a:r>
              <a:rPr lang="en-US" altLang="ru-RU" sz="2400" b="1">
                <a:solidFill>
                  <a:srgbClr val="0000FF"/>
                </a:solidFill>
              </a:rPr>
              <a:t>Contribution of the mid-annual wind stress work </a:t>
            </a:r>
          </a:p>
          <a:p>
            <a:pPr algn="ctr"/>
            <a:r>
              <a:rPr lang="en-US" altLang="ru-RU" sz="2400" b="1">
                <a:solidFill>
                  <a:srgbClr val="0000FF"/>
                </a:solidFill>
              </a:rPr>
              <a:t>to the mean kinetic energy</a:t>
            </a:r>
            <a:endParaRPr lang="ru-RU" altLang="ru-RU" sz="2400" b="1">
              <a:solidFill>
                <a:srgbClr val="0000FF"/>
              </a:solidFill>
            </a:endParaRPr>
          </a:p>
        </p:txBody>
      </p:sp>
      <p:sp>
        <p:nvSpPr>
          <p:cNvPr id="9219" name="Text Box 9"/>
          <p:cNvSpPr txBox="1">
            <a:spLocks noChangeArrowheads="1"/>
          </p:cNvSpPr>
          <p:nvPr/>
        </p:nvSpPr>
        <p:spPr bwMode="auto">
          <a:xfrm>
            <a:off x="6929438" y="1357313"/>
            <a:ext cx="792162" cy="396875"/>
          </a:xfrm>
          <a:prstGeom prst="rect">
            <a:avLst/>
          </a:prstGeom>
          <a:noFill/>
          <a:ln w="9525">
            <a:noFill/>
            <a:miter lim="800000"/>
            <a:headEnd/>
            <a:tailEnd/>
          </a:ln>
        </p:spPr>
        <p:txBody>
          <a:bodyPr>
            <a:spAutoFit/>
          </a:bodyPr>
          <a:lstStyle/>
          <a:p>
            <a:pPr>
              <a:spcBef>
                <a:spcPct val="50000"/>
              </a:spcBef>
            </a:pPr>
            <a:r>
              <a:rPr lang="ru-RU" sz="2000" b="1">
                <a:solidFill>
                  <a:srgbClr val="FF00FF"/>
                </a:solidFill>
              </a:rPr>
              <a:t>2016</a:t>
            </a:r>
          </a:p>
        </p:txBody>
      </p:sp>
      <p:sp>
        <p:nvSpPr>
          <p:cNvPr id="9220" name="Text Box 7"/>
          <p:cNvSpPr txBox="1">
            <a:spLocks noChangeArrowheads="1"/>
          </p:cNvSpPr>
          <p:nvPr/>
        </p:nvSpPr>
        <p:spPr bwMode="auto">
          <a:xfrm>
            <a:off x="4143375" y="1357313"/>
            <a:ext cx="792163" cy="396875"/>
          </a:xfrm>
          <a:prstGeom prst="rect">
            <a:avLst/>
          </a:prstGeom>
          <a:noFill/>
          <a:ln w="9525">
            <a:noFill/>
            <a:miter lim="800000"/>
            <a:headEnd/>
            <a:tailEnd/>
          </a:ln>
        </p:spPr>
        <p:txBody>
          <a:bodyPr>
            <a:spAutoFit/>
          </a:bodyPr>
          <a:lstStyle/>
          <a:p>
            <a:pPr>
              <a:spcBef>
                <a:spcPct val="50000"/>
              </a:spcBef>
            </a:pPr>
            <a:r>
              <a:rPr lang="ru-RU" sz="2000" b="1">
                <a:solidFill>
                  <a:srgbClr val="009900"/>
                </a:solidFill>
              </a:rPr>
              <a:t>2011</a:t>
            </a:r>
          </a:p>
        </p:txBody>
      </p:sp>
      <p:sp>
        <p:nvSpPr>
          <p:cNvPr id="9221" name="TextBox 13"/>
          <p:cNvSpPr txBox="1">
            <a:spLocks noChangeArrowheads="1"/>
          </p:cNvSpPr>
          <p:nvPr/>
        </p:nvSpPr>
        <p:spPr bwMode="auto">
          <a:xfrm>
            <a:off x="142875" y="5429250"/>
            <a:ext cx="9001125" cy="923925"/>
          </a:xfrm>
          <a:prstGeom prst="rect">
            <a:avLst/>
          </a:prstGeom>
          <a:noFill/>
          <a:ln w="9525">
            <a:noFill/>
            <a:miter lim="800000"/>
            <a:headEnd/>
            <a:tailEnd/>
          </a:ln>
        </p:spPr>
        <p:txBody>
          <a:bodyPr>
            <a:spAutoFit/>
          </a:bodyPr>
          <a:lstStyle/>
          <a:p>
            <a:r>
              <a:rPr lang="en-US"/>
              <a:t>The contribution of the wind stress work to </a:t>
            </a:r>
            <a:r>
              <a:rPr lang="en-US" i="1"/>
              <a:t>K</a:t>
            </a:r>
            <a:r>
              <a:rPr lang="en-US" i="1" baseline="-25000"/>
              <a:t>m</a:t>
            </a:r>
            <a:r>
              <a:rPr lang="en-US"/>
              <a:t> was decreased for 2011 and 2016, so as a result, it was observed weakening in the mean current, intensive stream meandering and generation of mesoscale eddies not only in the coastal zones but also in the abyssal part of the sea.</a:t>
            </a:r>
            <a:endParaRPr lang="ru-RU"/>
          </a:p>
        </p:txBody>
      </p:sp>
      <p:pic>
        <p:nvPicPr>
          <p:cNvPr id="9222" name="Рисунок 12" descr="MKE_cl.jpg"/>
          <p:cNvPicPr>
            <a:picLocks noChangeAspect="1"/>
          </p:cNvPicPr>
          <p:nvPr/>
        </p:nvPicPr>
        <p:blipFill>
          <a:blip r:embed="rId2"/>
          <a:srcRect/>
          <a:stretch>
            <a:fillRect/>
          </a:stretch>
        </p:blipFill>
        <p:spPr bwMode="auto">
          <a:xfrm>
            <a:off x="71438" y="3500438"/>
            <a:ext cx="2879725" cy="1697037"/>
          </a:xfrm>
          <a:prstGeom prst="rect">
            <a:avLst/>
          </a:prstGeom>
          <a:noFill/>
          <a:ln w="9525">
            <a:noFill/>
            <a:miter lim="800000"/>
            <a:headEnd/>
            <a:tailEnd/>
          </a:ln>
        </p:spPr>
      </p:pic>
      <p:pic>
        <p:nvPicPr>
          <p:cNvPr id="9223" name="Рисунок 13" descr="MKE_2011.jpg"/>
          <p:cNvPicPr>
            <a:picLocks noChangeAspect="1"/>
          </p:cNvPicPr>
          <p:nvPr/>
        </p:nvPicPr>
        <p:blipFill>
          <a:blip r:embed="rId3"/>
          <a:srcRect/>
          <a:stretch>
            <a:fillRect/>
          </a:stretch>
        </p:blipFill>
        <p:spPr bwMode="auto">
          <a:xfrm>
            <a:off x="3049588" y="3522663"/>
            <a:ext cx="2879725" cy="1692275"/>
          </a:xfrm>
          <a:prstGeom prst="rect">
            <a:avLst/>
          </a:prstGeom>
          <a:noFill/>
          <a:ln w="9525">
            <a:noFill/>
            <a:miter lim="800000"/>
            <a:headEnd/>
            <a:tailEnd/>
          </a:ln>
        </p:spPr>
      </p:pic>
      <p:pic>
        <p:nvPicPr>
          <p:cNvPr id="9224" name="Рисунок 14" descr="MKE_2016.jpg"/>
          <p:cNvPicPr>
            <a:picLocks noChangeAspect="1"/>
          </p:cNvPicPr>
          <p:nvPr/>
        </p:nvPicPr>
        <p:blipFill>
          <a:blip r:embed="rId4" cstate="print"/>
          <a:srcRect/>
          <a:stretch>
            <a:fillRect/>
          </a:stretch>
        </p:blipFill>
        <p:spPr bwMode="auto">
          <a:xfrm>
            <a:off x="6072188" y="3536950"/>
            <a:ext cx="2879725" cy="1660525"/>
          </a:xfrm>
          <a:prstGeom prst="rect">
            <a:avLst/>
          </a:prstGeom>
          <a:noFill/>
          <a:ln w="9525">
            <a:noFill/>
            <a:miter lim="800000"/>
            <a:headEnd/>
            <a:tailEnd/>
          </a:ln>
        </p:spPr>
      </p:pic>
      <p:pic>
        <p:nvPicPr>
          <p:cNvPr id="9225" name="Рисунок 15" descr="wind_cl.jpg"/>
          <p:cNvPicPr>
            <a:picLocks noChangeAspect="1"/>
          </p:cNvPicPr>
          <p:nvPr/>
        </p:nvPicPr>
        <p:blipFill>
          <a:blip r:embed="rId5"/>
          <a:srcRect/>
          <a:stretch>
            <a:fillRect/>
          </a:stretch>
        </p:blipFill>
        <p:spPr bwMode="auto">
          <a:xfrm>
            <a:off x="71438" y="1785938"/>
            <a:ext cx="2952750" cy="1684337"/>
          </a:xfrm>
          <a:prstGeom prst="rect">
            <a:avLst/>
          </a:prstGeom>
          <a:noFill/>
          <a:ln w="9525">
            <a:noFill/>
            <a:miter lim="800000"/>
            <a:headEnd/>
            <a:tailEnd/>
          </a:ln>
        </p:spPr>
      </p:pic>
      <p:pic>
        <p:nvPicPr>
          <p:cNvPr id="9226" name="Рисунок 16" descr="wind_2011.jpg"/>
          <p:cNvPicPr>
            <a:picLocks noChangeAspect="1"/>
          </p:cNvPicPr>
          <p:nvPr/>
        </p:nvPicPr>
        <p:blipFill>
          <a:blip r:embed="rId6"/>
          <a:srcRect/>
          <a:stretch>
            <a:fillRect/>
          </a:stretch>
        </p:blipFill>
        <p:spPr bwMode="auto">
          <a:xfrm>
            <a:off x="3048000" y="1803400"/>
            <a:ext cx="2952750" cy="1658938"/>
          </a:xfrm>
          <a:prstGeom prst="rect">
            <a:avLst/>
          </a:prstGeom>
          <a:noFill/>
          <a:ln w="9525">
            <a:noFill/>
            <a:miter lim="800000"/>
            <a:headEnd/>
            <a:tailEnd/>
          </a:ln>
        </p:spPr>
      </p:pic>
      <p:pic>
        <p:nvPicPr>
          <p:cNvPr id="9227" name="Рисунок 17" descr="wind_2016.jpg"/>
          <p:cNvPicPr>
            <a:picLocks noChangeAspect="1"/>
          </p:cNvPicPr>
          <p:nvPr/>
        </p:nvPicPr>
        <p:blipFill>
          <a:blip r:embed="rId7"/>
          <a:srcRect/>
          <a:stretch>
            <a:fillRect/>
          </a:stretch>
        </p:blipFill>
        <p:spPr bwMode="auto">
          <a:xfrm>
            <a:off x="6065838" y="1797050"/>
            <a:ext cx="2952750" cy="1668463"/>
          </a:xfrm>
          <a:prstGeom prst="rect">
            <a:avLst/>
          </a:prstGeom>
          <a:noFill/>
          <a:ln w="9525">
            <a:noFill/>
            <a:miter lim="800000"/>
            <a:headEnd/>
            <a:tailEnd/>
          </a:ln>
        </p:spPr>
      </p:pic>
      <p:sp>
        <p:nvSpPr>
          <p:cNvPr id="9228" name="Text Box 5"/>
          <p:cNvSpPr txBox="1">
            <a:spLocks noChangeArrowheads="1"/>
          </p:cNvSpPr>
          <p:nvPr/>
        </p:nvSpPr>
        <p:spPr bwMode="auto">
          <a:xfrm>
            <a:off x="774700" y="1314450"/>
            <a:ext cx="1439863" cy="400050"/>
          </a:xfrm>
          <a:prstGeom prst="rect">
            <a:avLst/>
          </a:prstGeom>
          <a:noFill/>
          <a:ln w="9525">
            <a:noFill/>
            <a:miter lim="800000"/>
            <a:headEnd/>
            <a:tailEnd/>
          </a:ln>
        </p:spPr>
        <p:txBody>
          <a:bodyPr>
            <a:spAutoFit/>
          </a:bodyPr>
          <a:lstStyle/>
          <a:p>
            <a:pPr>
              <a:spcBef>
                <a:spcPct val="50000"/>
              </a:spcBef>
            </a:pPr>
            <a:r>
              <a:rPr lang="en-US" sz="2000" b="1">
                <a:solidFill>
                  <a:srgbClr val="FF0000"/>
                </a:solidFill>
              </a:rPr>
              <a:t>climatology</a:t>
            </a:r>
            <a:endParaRPr lang="ru-RU" sz="2000" b="1">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150813"/>
            <a:ext cx="8229600" cy="706437"/>
          </a:xfrm>
        </p:spPr>
        <p:txBody>
          <a:bodyPr/>
          <a:lstStyle/>
          <a:p>
            <a:pPr eaLnBrk="1" hangingPunct="1"/>
            <a:r>
              <a:rPr lang="en-US" sz="2800" b="1" smtClean="0">
                <a:solidFill>
                  <a:srgbClr val="0000FF"/>
                </a:solidFill>
              </a:rPr>
              <a:t>CONCLUSION</a:t>
            </a:r>
            <a:endParaRPr lang="ru-RU" sz="2800" b="1" smtClean="0">
              <a:solidFill>
                <a:srgbClr val="0000FF"/>
              </a:solidFill>
            </a:endParaRPr>
          </a:p>
        </p:txBody>
      </p:sp>
      <p:sp>
        <p:nvSpPr>
          <p:cNvPr id="10243" name="Rectangle 3"/>
          <p:cNvSpPr>
            <a:spLocks noGrp="1" noChangeArrowheads="1"/>
          </p:cNvSpPr>
          <p:nvPr>
            <p:ph type="body" idx="1"/>
          </p:nvPr>
        </p:nvSpPr>
        <p:spPr>
          <a:xfrm>
            <a:off x="36513" y="928688"/>
            <a:ext cx="9036050" cy="5572125"/>
          </a:xfrm>
        </p:spPr>
        <p:txBody>
          <a:bodyPr/>
          <a:lstStyle/>
          <a:p>
            <a:pPr eaLnBrk="1" hangingPunct="1">
              <a:buClr>
                <a:srgbClr val="0000FF"/>
              </a:buClr>
            </a:pPr>
            <a:r>
              <a:rPr lang="en-US" sz="2000" smtClean="0"/>
              <a:t>Transports of kinetic and available potential energies from mean to eddy motions are observed in all experiments, thus it indicates the predominance of mean energy as a reservoir for the formation of eddy energy in the mid-annual energy cycle.</a:t>
            </a:r>
            <a:r>
              <a:rPr lang="ru-RU" sz="2000" smtClean="0"/>
              <a:t> </a:t>
            </a:r>
          </a:p>
          <a:p>
            <a:pPr eaLnBrk="1" hangingPunct="1">
              <a:buClr>
                <a:srgbClr val="0000FF"/>
              </a:buClr>
            </a:pPr>
            <a:r>
              <a:rPr lang="en-US" sz="2000" smtClean="0"/>
              <a:t>The time-mean buoyancy work enhances the mean current for all experiments, thus the energy transport from </a:t>
            </a:r>
            <a:r>
              <a:rPr lang="en-US" sz="2000" i="1" smtClean="0"/>
              <a:t>P</a:t>
            </a:r>
            <a:r>
              <a:rPr lang="en-US" sz="2000" i="1" baseline="-25000" smtClean="0"/>
              <a:t>m</a:t>
            </a:r>
            <a:r>
              <a:rPr lang="en-US" sz="2000" smtClean="0"/>
              <a:t> leads to the barotropization of the mean circulation.</a:t>
            </a:r>
            <a:r>
              <a:rPr lang="ru-RU" sz="2000" smtClean="0"/>
              <a:t> </a:t>
            </a:r>
          </a:p>
          <a:p>
            <a:pPr eaLnBrk="1" hangingPunct="1">
              <a:buClr>
                <a:srgbClr val="0000FF"/>
              </a:buClr>
            </a:pPr>
            <a:r>
              <a:rPr lang="en-US" sz="2000" smtClean="0"/>
              <a:t>A qualitative difference between the climatology and experiments with real atmospheric forcing is revealed: it is the direction of mid-annual energy transport between </a:t>
            </a:r>
            <a:r>
              <a:rPr lang="en-US" sz="2000" i="1" smtClean="0"/>
              <a:t>K</a:t>
            </a:r>
            <a:r>
              <a:rPr lang="en-US" sz="2000" i="1" baseline="-25000" smtClean="0"/>
              <a:t>e</a:t>
            </a:r>
            <a:r>
              <a:rPr lang="en-US" sz="2000" smtClean="0"/>
              <a:t> and </a:t>
            </a:r>
            <a:r>
              <a:rPr lang="en-US" sz="2000" i="1" smtClean="0"/>
              <a:t>P</a:t>
            </a:r>
            <a:r>
              <a:rPr lang="en-US" sz="2000" i="1" baseline="-25000" smtClean="0"/>
              <a:t>e</a:t>
            </a:r>
            <a:r>
              <a:rPr lang="en-US" sz="2000" smtClean="0"/>
              <a:t>. </a:t>
            </a:r>
            <a:r>
              <a:rPr lang="en-US" sz="2000" i="1" smtClean="0"/>
              <a:t>K</a:t>
            </a:r>
            <a:r>
              <a:rPr lang="en-US" sz="2000" i="1" baseline="-25000" smtClean="0"/>
              <a:t>e</a:t>
            </a:r>
            <a:r>
              <a:rPr lang="en-US" sz="2000" smtClean="0"/>
              <a:t> increases </a:t>
            </a:r>
            <a:r>
              <a:rPr lang="en-US" sz="2000" i="1" smtClean="0"/>
              <a:t>P</a:t>
            </a:r>
            <a:r>
              <a:rPr lang="en-US" sz="2000" i="1" baseline="-25000" smtClean="0"/>
              <a:t>e</a:t>
            </a:r>
            <a:r>
              <a:rPr lang="en-US" sz="2000" smtClean="0"/>
              <a:t> in the climatology; by contrast, the energy from </a:t>
            </a:r>
            <a:r>
              <a:rPr lang="en-US" sz="2000" i="1" smtClean="0"/>
              <a:t>P</a:t>
            </a:r>
            <a:r>
              <a:rPr lang="en-US" sz="2000" i="1" baseline="-25000" smtClean="0"/>
              <a:t>e</a:t>
            </a:r>
            <a:r>
              <a:rPr lang="en-US" sz="2000" smtClean="0"/>
              <a:t> is conversed to </a:t>
            </a:r>
            <a:r>
              <a:rPr lang="en-US" sz="2000" i="1" smtClean="0"/>
              <a:t>K</a:t>
            </a:r>
            <a:r>
              <a:rPr lang="en-US" sz="2000" i="1" baseline="-25000" smtClean="0"/>
              <a:t>e</a:t>
            </a:r>
            <a:r>
              <a:rPr lang="en-US" sz="2000" smtClean="0"/>
              <a:t> for the other two experiments. </a:t>
            </a:r>
          </a:p>
          <a:p>
            <a:pPr eaLnBrk="1" hangingPunct="1">
              <a:buClr>
                <a:srgbClr val="0000FF"/>
              </a:buClr>
            </a:pPr>
            <a:r>
              <a:rPr lang="en-US" sz="2000" smtClean="0"/>
              <a:t>Energy fluxes associated with barotropic and baroclinic instabilities were comparable in the experiment 1, while the ratio between of them has changed almost six times in the experiments 2 and 3. The barotropic instability prevailed in 2011, but the baroclinic one dominated in 2016.</a:t>
            </a:r>
            <a:endParaRPr lang="ru-RU" sz="2000" smtClean="0"/>
          </a:p>
          <a:p>
            <a:pPr eaLnBrk="1" hangingPunct="1">
              <a:buClr>
                <a:srgbClr val="0000FF"/>
              </a:buClr>
            </a:pPr>
            <a:r>
              <a:rPr lang="ru-RU" sz="2000" smtClean="0"/>
              <a:t> </a:t>
            </a:r>
            <a:r>
              <a:rPr lang="en-US" sz="2000" smtClean="0"/>
              <a:t>The mean Black Sea circulation is defined by wind stress work and buoyancy work. The eddy variability is determined by barotropic instability or by the combined contribution of barotropic and baroclinic instabilities under intense wind; and is due to baroclinic instability under weak wind.</a:t>
            </a:r>
            <a:endParaRPr lang="ru-RU" sz="20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00063" y="79375"/>
            <a:ext cx="8229600" cy="492125"/>
          </a:xfrm>
        </p:spPr>
        <p:txBody>
          <a:bodyPr lIns="0" tIns="0" rIns="0" bIns="0"/>
          <a:lstStyle/>
          <a:p>
            <a:pPr eaLnBrk="1" hangingPunct="1"/>
            <a:r>
              <a:rPr lang="en-US" sz="2000" b="1" smtClean="0">
                <a:solidFill>
                  <a:srgbClr val="0000FF"/>
                </a:solidFill>
              </a:rPr>
              <a:t>REFERENCES</a:t>
            </a:r>
            <a:endParaRPr lang="ru-RU" sz="2000" b="1" smtClean="0">
              <a:solidFill>
                <a:srgbClr val="0000FF"/>
              </a:solidFill>
            </a:endParaRPr>
          </a:p>
        </p:txBody>
      </p:sp>
      <p:sp>
        <p:nvSpPr>
          <p:cNvPr id="11267" name="TextBox 5"/>
          <p:cNvSpPr txBox="1">
            <a:spLocks noChangeArrowheads="1"/>
          </p:cNvSpPr>
          <p:nvPr/>
        </p:nvSpPr>
        <p:spPr bwMode="auto">
          <a:xfrm>
            <a:off x="214313" y="603250"/>
            <a:ext cx="8572500" cy="3754438"/>
          </a:xfrm>
          <a:prstGeom prst="rect">
            <a:avLst/>
          </a:prstGeom>
          <a:noFill/>
          <a:ln w="9525">
            <a:noFill/>
            <a:miter lim="800000"/>
            <a:headEnd/>
            <a:tailEnd/>
          </a:ln>
        </p:spPr>
        <p:txBody>
          <a:bodyPr>
            <a:spAutoFit/>
          </a:bodyPr>
          <a:lstStyle/>
          <a:p>
            <a:pPr marL="342900" indent="-342900">
              <a:buClr>
                <a:srgbClr val="0000FF"/>
              </a:buClr>
              <a:buFont typeface="Times New Roman" pitchFamily="18" charset="0"/>
              <a:buAutoNum type="arabicPeriod"/>
            </a:pPr>
            <a:r>
              <a:rPr lang="en-US" sz="1400"/>
              <a:t>Demyshev SG (2012) A numerical model of online forecasting Black Sea currents </a:t>
            </a:r>
            <a:r>
              <a:rPr lang="en-US" sz="1400" i="1"/>
              <a:t>Izv Atmos Ocean Phys</a:t>
            </a:r>
            <a:r>
              <a:rPr lang="en-US" sz="1400"/>
              <a:t> 48(1):120-132. </a:t>
            </a:r>
            <a:r>
              <a:rPr lang="en-US" sz="1400" u="sng">
                <a:hlinkClick r:id="rId2"/>
              </a:rPr>
              <a:t>https://doi.org/10.1134/S0001433812010021</a:t>
            </a:r>
            <a:r>
              <a:rPr lang="ru-RU" sz="1400"/>
              <a:t> </a:t>
            </a:r>
          </a:p>
          <a:p>
            <a:pPr marL="342900" indent="-342900">
              <a:buClr>
                <a:srgbClr val="0000FF"/>
              </a:buClr>
              <a:buFont typeface="Times New Roman" pitchFamily="18" charset="0"/>
              <a:buAutoNum type="arabicPeriod"/>
            </a:pPr>
            <a:r>
              <a:rPr lang="en-US" sz="1400"/>
              <a:t>Demyshev SG, Ivanov VA and Markova NV (2009) Analysis of the Black-Sea climatic fields below the main pycnocline obtained on the basis of assimilation of the archival data on temperature and salinity in the numerical hydrodynamic model </a:t>
            </a:r>
            <a:r>
              <a:rPr lang="en-US" sz="1400" i="1"/>
              <a:t>Phys Oceanogr </a:t>
            </a:r>
            <a:r>
              <a:rPr lang="en-US" sz="1400"/>
              <a:t>19:</a:t>
            </a:r>
            <a:r>
              <a:rPr lang="en-US" sz="1400" b="1"/>
              <a:t> </a:t>
            </a:r>
            <a:r>
              <a:rPr lang="en-US" sz="1400"/>
              <a:t>1–12 (2009). </a:t>
            </a:r>
            <a:r>
              <a:rPr lang="en-US" sz="1400" u="sng">
                <a:hlinkClick r:id="rId3"/>
              </a:rPr>
              <a:t>https://doi.org/10.1007/s11110-009-9034-x</a:t>
            </a:r>
            <a:r>
              <a:rPr lang="ru-RU" sz="1400"/>
              <a:t> </a:t>
            </a:r>
          </a:p>
          <a:p>
            <a:pPr marL="342900" indent="-342900">
              <a:buClr>
                <a:srgbClr val="0000FF"/>
              </a:buClr>
              <a:buFont typeface="Times New Roman" pitchFamily="18" charset="0"/>
              <a:buAutoNum type="arabicPeriod"/>
            </a:pPr>
            <a:r>
              <a:rPr lang="en-US" sz="1400"/>
              <a:t>Dorofeev VL and Sukhikh LI (2017) Study of long-term variability of black sea dynamics on the basis of circulation model assimilation of remote measurements </a:t>
            </a:r>
            <a:r>
              <a:rPr lang="en-US" sz="1400" i="1"/>
              <a:t>Izv Atmos Ocean Phys </a:t>
            </a:r>
            <a:r>
              <a:rPr lang="en-US" sz="1400"/>
              <a:t>53(2): 224-232. </a:t>
            </a:r>
            <a:r>
              <a:rPr lang="en-US" sz="1400" u="sng">
                <a:hlinkClick r:id="rId4"/>
              </a:rPr>
              <a:t>https://doi.org/10.1134/S0001433817020025</a:t>
            </a:r>
            <a:r>
              <a:rPr lang="ru-RU" sz="1400"/>
              <a:t> </a:t>
            </a:r>
          </a:p>
          <a:p>
            <a:pPr marL="342900" indent="-342900">
              <a:buClr>
                <a:srgbClr val="0000FF"/>
              </a:buClr>
              <a:buFont typeface="Times New Roman" pitchFamily="18" charset="0"/>
              <a:buAutoNum type="arabicPeriod"/>
            </a:pPr>
            <a:r>
              <a:rPr lang="en-US" sz="1400"/>
              <a:t>Ivanov VA and Belokopytov VN (2013) Oceanography of the Black Sea </a:t>
            </a:r>
            <a:r>
              <a:rPr lang="en-US" sz="1400" i="1"/>
              <a:t>National Academy of Sciences of Ukraine, Marine Hydrophysical Institute</a:t>
            </a:r>
            <a:r>
              <a:rPr lang="en-US" sz="1400"/>
              <a:t>, Sevastopol.  </a:t>
            </a:r>
            <a:r>
              <a:rPr lang="en-US" sz="1400" u="sng">
                <a:hlinkClick r:id="rId5"/>
              </a:rPr>
              <a:t>https://www.researchgate.net/publication/236853664</a:t>
            </a:r>
            <a:r>
              <a:rPr lang="ru-RU" sz="1400"/>
              <a:t> </a:t>
            </a:r>
          </a:p>
          <a:p>
            <a:pPr marL="342900" indent="-342900">
              <a:buClr>
                <a:srgbClr val="0000FF"/>
              </a:buClr>
              <a:buFont typeface="Times New Roman" pitchFamily="18" charset="0"/>
              <a:buAutoNum type="arabicPeriod"/>
            </a:pPr>
            <a:r>
              <a:rPr lang="en-US" sz="1400"/>
              <a:t>Mellor GL and Yamada T (1982) Development of a turbulence closure model for geophysical fluid problems </a:t>
            </a:r>
            <a:r>
              <a:rPr lang="en-US" sz="1400" i="1"/>
              <a:t>Rev Geophys </a:t>
            </a:r>
            <a:r>
              <a:rPr lang="en-US" sz="1400"/>
              <a:t>20(4):851-875. </a:t>
            </a:r>
            <a:r>
              <a:rPr lang="en-US" sz="1400" u="sng">
                <a:hlinkClick r:id="rId6"/>
              </a:rPr>
              <a:t>https://doi.org/10.1029/RG020i004p00851</a:t>
            </a:r>
            <a:r>
              <a:rPr lang="ru-RU" sz="1400"/>
              <a:t> </a:t>
            </a:r>
          </a:p>
          <a:p>
            <a:pPr marL="342900" indent="-342900">
              <a:buClr>
                <a:srgbClr val="0000FF"/>
              </a:buClr>
              <a:buFont typeface="Times New Roman" pitchFamily="18" charset="0"/>
              <a:buAutoNum type="arabicPeriod"/>
            </a:pPr>
            <a:r>
              <a:rPr lang="en-US" sz="1400"/>
              <a:t>Miladinova S, Stips A, Garcia-Gorriz E, Macias Moy D (2017) Black Sea thermohaline properties: Long-term trends and variations </a:t>
            </a:r>
            <a:r>
              <a:rPr lang="en-US" sz="1400" i="1"/>
              <a:t>JGR Oceans </a:t>
            </a:r>
            <a:r>
              <a:rPr lang="en-US" sz="1400"/>
              <a:t>122(7): 5624-5644. </a:t>
            </a:r>
            <a:r>
              <a:rPr lang="en-US" sz="1400" u="sng">
                <a:hlinkClick r:id="rId7"/>
              </a:rPr>
              <a:t>https://doi.org/10.1002/2016JC012644</a:t>
            </a:r>
            <a:r>
              <a:rPr lang="ru-RU" sz="1400"/>
              <a:t> </a:t>
            </a:r>
          </a:p>
          <a:p>
            <a:pPr marL="342900" indent="-342900">
              <a:buClr>
                <a:srgbClr val="0000FF"/>
              </a:buClr>
              <a:buFont typeface="Times New Roman" pitchFamily="18" charset="0"/>
              <a:buAutoNum type="arabicPeriod"/>
            </a:pPr>
            <a:r>
              <a:rPr lang="en-US" sz="1400"/>
              <a:t>Von Storch J-S, Eden C, Fast I, Haak H, Hernndez-Deckers D, Maier-Reimer E, Marotzke J, Stammer D (2012) An estimate of the Lorenz energy cycle for the World Ocean Based on the 1/10° STORM/NCEP simulation </a:t>
            </a:r>
            <a:r>
              <a:rPr lang="en-US" sz="1400" i="1"/>
              <a:t>J Phys Oceanogr</a:t>
            </a:r>
            <a:r>
              <a:rPr lang="en-US" sz="1400"/>
              <a:t>  42: 2185-2205. </a:t>
            </a:r>
            <a:r>
              <a:rPr lang="en-US" sz="1400" u="sng">
                <a:hlinkClick r:id="rId8"/>
              </a:rPr>
              <a:t>http://dx.doi.org/10.1175/jpo-d-12-079.1</a:t>
            </a:r>
            <a:r>
              <a:rPr lang="ru-RU" sz="1400"/>
              <a:t> </a:t>
            </a:r>
          </a:p>
        </p:txBody>
      </p:sp>
      <p:sp>
        <p:nvSpPr>
          <p:cNvPr id="7" name="Rectangle 2"/>
          <p:cNvSpPr txBox="1">
            <a:spLocks noChangeArrowheads="1"/>
          </p:cNvSpPr>
          <p:nvPr/>
        </p:nvSpPr>
        <p:spPr bwMode="auto">
          <a:xfrm>
            <a:off x="3286125" y="4545013"/>
            <a:ext cx="2571750" cy="357187"/>
          </a:xfrm>
          <a:prstGeom prst="rect">
            <a:avLst/>
          </a:prstGeom>
          <a:noFill/>
          <a:ln w="9525">
            <a:noFill/>
            <a:miter lim="800000"/>
            <a:headEnd/>
            <a:tailEnd/>
          </a:ln>
        </p:spPr>
        <p:txBody>
          <a:bodyPr lIns="0" tIns="0" rIns="0" bIns="0" anchor="ctr"/>
          <a:lstStyle/>
          <a:p>
            <a:pPr algn="ctr">
              <a:defRPr/>
            </a:pPr>
            <a:r>
              <a:rPr lang="en-US" sz="2000" b="1" kern="0" dirty="0">
                <a:solidFill>
                  <a:srgbClr val="0000FF"/>
                </a:solidFill>
                <a:latin typeface="+mj-lt"/>
                <a:ea typeface="+mj-ea"/>
                <a:cs typeface="+mj-cs"/>
              </a:rPr>
              <a:t>OUR WORKS</a:t>
            </a:r>
            <a:endParaRPr lang="ru-RU" sz="2000" b="1" kern="0" dirty="0">
              <a:solidFill>
                <a:srgbClr val="0000FF"/>
              </a:solidFill>
              <a:latin typeface="+mj-lt"/>
              <a:ea typeface="+mj-ea"/>
              <a:cs typeface="+mj-cs"/>
            </a:endParaRPr>
          </a:p>
        </p:txBody>
      </p:sp>
      <p:sp>
        <p:nvSpPr>
          <p:cNvPr id="11269" name="TextBox 7"/>
          <p:cNvSpPr txBox="1">
            <a:spLocks noChangeArrowheads="1"/>
          </p:cNvSpPr>
          <p:nvPr/>
        </p:nvSpPr>
        <p:spPr bwMode="auto">
          <a:xfrm>
            <a:off x="214313" y="4973638"/>
            <a:ext cx="8643937" cy="1384300"/>
          </a:xfrm>
          <a:prstGeom prst="rect">
            <a:avLst/>
          </a:prstGeom>
          <a:noFill/>
          <a:ln w="9525">
            <a:noFill/>
            <a:miter lim="800000"/>
            <a:headEnd/>
            <a:tailEnd/>
          </a:ln>
        </p:spPr>
        <p:txBody>
          <a:bodyPr>
            <a:spAutoFit/>
          </a:bodyPr>
          <a:lstStyle/>
          <a:p>
            <a:pPr marL="342900" indent="-342900">
              <a:buClr>
                <a:srgbClr val="0000FF"/>
              </a:buClr>
              <a:buFont typeface="Times New Roman" pitchFamily="18" charset="0"/>
              <a:buAutoNum type="arabicPeriod"/>
            </a:pPr>
            <a:r>
              <a:rPr lang="en-US" sz="1400"/>
              <a:t>Demyshev SG and Dymova OA (2016) Analyzing intraannual variations in the energy characteristics of circulation in the Black Sea </a:t>
            </a:r>
            <a:r>
              <a:rPr lang="en-US" sz="1400" i="1"/>
              <a:t>Izv Atmos Ocean Phys</a:t>
            </a:r>
            <a:r>
              <a:rPr lang="en-US" sz="1400"/>
              <a:t> 52: 386–393. </a:t>
            </a:r>
            <a:r>
              <a:rPr lang="en-US" sz="1400">
                <a:hlinkClick r:id="rId9"/>
              </a:rPr>
              <a:t>https://doi.org/10.1134/S0001433816040046</a:t>
            </a:r>
            <a:r>
              <a:rPr lang="en-US" sz="1400"/>
              <a:t> </a:t>
            </a:r>
          </a:p>
          <a:p>
            <a:pPr marL="342900" indent="-342900">
              <a:buClr>
                <a:srgbClr val="0000FF"/>
              </a:buClr>
              <a:buFont typeface="Times New Roman" pitchFamily="18" charset="0"/>
              <a:buAutoNum type="arabicPeriod"/>
            </a:pPr>
            <a:r>
              <a:rPr lang="en-US" sz="1400"/>
              <a:t>Demyshev SG and Dymova OA (2017) Calculation and Analysis of Water Circulation Energetics in the Black Sea Coastal Regions </a:t>
            </a:r>
            <a:r>
              <a:rPr lang="en-US" sz="1400" i="1"/>
              <a:t>Physical Oceanography </a:t>
            </a:r>
            <a:r>
              <a:rPr lang="en-US" sz="1400"/>
              <a:t>3: 45-57 </a:t>
            </a:r>
            <a:r>
              <a:rPr lang="en-US" sz="1400">
                <a:hlinkClick r:id="rId10"/>
              </a:rPr>
              <a:t>https://doi.org/10.22449/1573-160X-2017-3-45-57</a:t>
            </a:r>
            <a:r>
              <a:rPr lang="en-US" sz="1400"/>
              <a:t> </a:t>
            </a:r>
          </a:p>
          <a:p>
            <a:pPr marL="342900" indent="-342900">
              <a:buClr>
                <a:srgbClr val="0000FF"/>
              </a:buClr>
              <a:buFont typeface="Times New Roman" pitchFamily="18" charset="0"/>
              <a:buAutoNum type="arabicPeriod"/>
            </a:pPr>
            <a:r>
              <a:rPr lang="en-US" sz="1400"/>
              <a:t>Demyshev SG and Dymova OA (2018) Numerical analysis of the Black Sea currents and mesoscale eddies in 2006 and 2011 </a:t>
            </a:r>
            <a:r>
              <a:rPr lang="en-US" sz="1400" i="1"/>
              <a:t>Ocean Dynamics</a:t>
            </a:r>
            <a:r>
              <a:rPr lang="en-US" sz="1400"/>
              <a:t> 68(10):1335-1352. </a:t>
            </a:r>
            <a:r>
              <a:rPr lang="en-US" sz="1400">
                <a:hlinkClick r:id="rId11"/>
              </a:rPr>
              <a:t>https://doi.org/10.1007/s10236-018-1200-6</a:t>
            </a:r>
            <a:r>
              <a:rPr lang="en-US" sz="1400"/>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Times New Roman"/>
        <a:ea typeface=""/>
        <a:cs typeface="Times New Roman"/>
      </a:majorFont>
      <a:minorFont>
        <a:latin typeface="Times New Roman"/>
        <a:ea typeface=""/>
        <a:cs typeface="Times New Roma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2"/>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800" b="0" i="0" u="none" strike="noStrike" cap="none" normalizeH="0" baseline="0" smtClean="0">
            <a:ln>
              <a:noFill/>
            </a:ln>
            <a:solidFill>
              <a:schemeClr val="tx2"/>
            </a:solidFill>
            <a:effectLst/>
            <a:latin typeface="Times New Roman" pitchFamily="18" charset="0"/>
            <a:cs typeface="Times New Roman" pitchFamily="18"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7110</TotalTime>
  <Words>1130</Words>
  <Application>Microsoft Office PowerPoint</Application>
  <PresentationFormat>Экран (4:3)</PresentationFormat>
  <Paragraphs>74</Paragraphs>
  <Slides>10</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10</vt:i4>
      </vt:variant>
    </vt:vector>
  </HeadingPairs>
  <TitlesOfParts>
    <vt:vector size="12" baseType="lpstr">
      <vt:lpstr>Оформление по умолчанию</vt:lpstr>
      <vt:lpstr>Формула</vt:lpstr>
      <vt:lpstr>Слайд 1</vt:lpstr>
      <vt:lpstr>Слайд 2</vt:lpstr>
      <vt:lpstr>Слайд 3</vt:lpstr>
      <vt:lpstr>Слайд 4</vt:lpstr>
      <vt:lpstr>Слайд 5</vt:lpstr>
      <vt:lpstr>Слайд 6</vt:lpstr>
      <vt:lpstr>Слайд 7</vt:lpstr>
      <vt:lpstr>Слайд 8</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olga</dc:creator>
  <cp:lastModifiedBy>dymova</cp:lastModifiedBy>
  <cp:revision>154</cp:revision>
  <dcterms:created xsi:type="dcterms:W3CDTF">2017-04-19T10:19:46Z</dcterms:created>
  <dcterms:modified xsi:type="dcterms:W3CDTF">2021-04-02T10:10:33Z</dcterms:modified>
</cp:coreProperties>
</file>