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4" d="100"/>
          <a:sy n="24" d="100"/>
        </p:scale>
        <p:origin x="9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96434B-526D-4140-8777-B261A6BA185A}"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244910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6434B-526D-4140-8777-B261A6BA185A}"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78644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6434B-526D-4140-8777-B261A6BA185A}"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76253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6434B-526D-4140-8777-B261A6BA185A}"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19810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96434B-526D-4140-8777-B261A6BA185A}"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341940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96434B-526D-4140-8777-B261A6BA185A}"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280770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96434B-526D-4140-8777-B261A6BA185A}"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237268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96434B-526D-4140-8777-B261A6BA185A}"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42069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6434B-526D-4140-8777-B261A6BA185A}"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268500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596434B-526D-4140-8777-B261A6BA185A}"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319894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596434B-526D-4140-8777-B261A6BA185A}"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E84F-8062-4D74-9F55-27D80741815C}" type="slidenum">
              <a:rPr lang="en-US" smtClean="0"/>
              <a:t>‹#›</a:t>
            </a:fld>
            <a:endParaRPr lang="en-US"/>
          </a:p>
        </p:txBody>
      </p:sp>
    </p:spTree>
    <p:extLst>
      <p:ext uri="{BB962C8B-B14F-4D97-AF65-F5344CB8AC3E}">
        <p14:creationId xmlns:p14="http://schemas.microsoft.com/office/powerpoint/2010/main" val="75084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596434B-526D-4140-8777-B261A6BA185A}" type="datetimeFigureOut">
              <a:rPr lang="en-US" smtClean="0"/>
              <a:t>4/30/2021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AE9E84F-8062-4D74-9F55-27D80741815C}" type="slidenum">
              <a:rPr lang="en-US" smtClean="0"/>
              <a:t>‹#›</a:t>
            </a:fld>
            <a:endParaRPr lang="en-US"/>
          </a:p>
        </p:txBody>
      </p:sp>
    </p:spTree>
    <p:extLst>
      <p:ext uri="{BB962C8B-B14F-4D97-AF65-F5344CB8AC3E}">
        <p14:creationId xmlns:p14="http://schemas.microsoft.com/office/powerpoint/2010/main" val="1536484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jpeg"/><Relationship Id="rId18" Type="http://schemas.openxmlformats.org/officeDocument/2006/relationships/image" Target="../media/image15.png"/><Relationship Id="rId3" Type="http://schemas.openxmlformats.org/officeDocument/2006/relationships/image" Target="../media/image2.jpg"/><Relationship Id="rId21" Type="http://schemas.openxmlformats.org/officeDocument/2006/relationships/image" Target="../media/image14.png"/><Relationship Id="rId7" Type="http://schemas.openxmlformats.org/officeDocument/2006/relationships/image" Target="../media/image4.wmf"/><Relationship Id="rId12" Type="http://schemas.openxmlformats.org/officeDocument/2006/relationships/image" Target="../media/image8.jpeg"/><Relationship Id="rId17" Type="http://schemas.openxmlformats.org/officeDocument/2006/relationships/image" Target="../media/image13.png"/><Relationship Id="rId2" Type="http://schemas.openxmlformats.org/officeDocument/2006/relationships/image" Target="../media/image1.jpg"/><Relationship Id="rId16" Type="http://schemas.openxmlformats.org/officeDocument/2006/relationships/image" Target="../media/image12.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oleObject" Target="../embeddings/oleObject2.bin"/><Relationship Id="rId11" Type="http://schemas.openxmlformats.org/officeDocument/2006/relationships/image" Target="../media/image7.jpeg"/><Relationship Id="rId5" Type="http://schemas.openxmlformats.org/officeDocument/2006/relationships/image" Target="../media/image3.wmf"/><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6.png"/><Relationship Id="rId14" Type="http://schemas.openxmlformats.org/officeDocument/2006/relationships/image" Target="../media/image10.jpe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5">
                <a:lumMod val="40000"/>
                <a:lumOff val="60000"/>
              </a:schemeClr>
            </a:gs>
            <a:gs pos="83000">
              <a:schemeClr val="accent5">
                <a:lumMod val="60000"/>
                <a:lumOff val="40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680FD22-0EB2-4F05-838F-3903D175FDB7}"/>
              </a:ext>
            </a:extLst>
          </p:cNvPr>
          <p:cNvSpPr/>
          <p:nvPr/>
        </p:nvSpPr>
        <p:spPr>
          <a:xfrm>
            <a:off x="666143" y="4186160"/>
            <a:ext cx="42948980" cy="27772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xmlns:a14="http://schemas.microsoft.com/office/drawing/2010/main">
              <m:oMathPara xmlns:m="http://schemas.openxmlformats.org/officeDocument/2006/math">
                <m:oMathParaPr>
                  <m:jc m:val="centerGroup"/>
                </m:oMathParaPr>
                <m:oMath xmlns:m="http://schemas.openxmlformats.org/officeDocument/2006/math">
                  <a:fld id="{825F15A7-03F4-43D7-82C5-3E23DA2F108C}" type="mathplaceholder">
                    <a:rPr lang="en-US" i="1" smtClean="0">
                      <a:latin typeface="Cambria Math" panose="02040503050406030204" pitchFamily="18" charset="0"/>
                    </a:rPr>
                    <a:t>Type equation here.</a:t>
                  </a:fld>
                </m:oMath>
              </m:oMathPara>
            </a14:m>
            <a:endParaRPr lang="en-US" dirty="0"/>
          </a:p>
        </p:txBody>
      </p:sp>
      <p:sp useBgFill="1">
        <p:nvSpPr>
          <p:cNvPr id="2" name="TextBox 1">
            <a:extLst>
              <a:ext uri="{FF2B5EF4-FFF2-40B4-BE49-F238E27FC236}">
                <a16:creationId xmlns:a16="http://schemas.microsoft.com/office/drawing/2014/main" id="{E5FB07B6-F771-4CB5-9640-4FAD1454072A}"/>
              </a:ext>
            </a:extLst>
          </p:cNvPr>
          <p:cNvSpPr txBox="1"/>
          <p:nvPr/>
        </p:nvSpPr>
        <p:spPr>
          <a:xfrm>
            <a:off x="-55767" y="-78980"/>
            <a:ext cx="43670890" cy="1045704"/>
          </a:xfrm>
          <a:prstGeom prst="rect">
            <a:avLst/>
          </a:prstGeom>
          <a:ln>
            <a:noFill/>
            <a:prstDash val="dash"/>
          </a:ln>
        </p:spPr>
        <p:style>
          <a:lnRef idx="1">
            <a:schemeClr val="accent2"/>
          </a:lnRef>
          <a:fillRef idx="3">
            <a:schemeClr val="accent2"/>
          </a:fillRef>
          <a:effectRef idx="2">
            <a:schemeClr val="accent2"/>
          </a:effectRef>
          <a:fontRef idx="minor">
            <a:schemeClr val="lt1"/>
          </a:fontRef>
        </p:style>
        <p:txBody>
          <a:bodyPr lIns="243840" tIns="365760" rIns="243840" bIns="365760"/>
          <a:lstStyle/>
          <a:p>
            <a:pPr algn="ctr" defTabSz="3840384">
              <a:lnSpc>
                <a:spcPts val="16000"/>
              </a:lnSpc>
              <a:defRPr/>
            </a:pPr>
            <a:r>
              <a:rPr lang="en-US" sz="10500" b="1" dirty="0">
                <a:solidFill>
                  <a:srgbClr val="7030A0"/>
                </a:solidFill>
                <a:latin typeface="Calibri"/>
              </a:rPr>
              <a:t>Evaluate recession characteristics from baseflow and separate baseflow via the knowledge guided machine learning</a:t>
            </a:r>
          </a:p>
        </p:txBody>
      </p:sp>
      <p:sp>
        <p:nvSpPr>
          <p:cNvPr id="3" name="TextBox 2">
            <a:extLst>
              <a:ext uri="{FF2B5EF4-FFF2-40B4-BE49-F238E27FC236}">
                <a16:creationId xmlns:a16="http://schemas.microsoft.com/office/drawing/2014/main" id="{BF79E033-E676-4E92-8DC9-5CE3EA48298A}"/>
              </a:ext>
            </a:extLst>
          </p:cNvPr>
          <p:cNvSpPr txBox="1"/>
          <p:nvPr/>
        </p:nvSpPr>
        <p:spPr>
          <a:xfrm>
            <a:off x="1538076" y="4186160"/>
            <a:ext cx="42077047" cy="1508105"/>
          </a:xfrm>
          <a:prstGeom prst="rect">
            <a:avLst/>
          </a:prstGeom>
          <a:noFill/>
        </p:spPr>
        <p:txBody>
          <a:bodyPr wrap="square" rtlCol="0">
            <a:spAutoFit/>
          </a:bodyPr>
          <a:lstStyle/>
          <a:p>
            <a:pPr algn="ctr"/>
            <a:r>
              <a:rPr lang="en-US" sz="4600" dirty="0">
                <a:solidFill>
                  <a:prstClr val="black"/>
                </a:solidFill>
              </a:rPr>
              <a:t>Xiang Li</a:t>
            </a:r>
            <a:r>
              <a:rPr lang="en-US" sz="4600" baseline="30000" dirty="0">
                <a:solidFill>
                  <a:prstClr val="black"/>
                </a:solidFill>
              </a:rPr>
              <a:t>1</a:t>
            </a:r>
            <a:r>
              <a:rPr lang="en-US" sz="4600" dirty="0">
                <a:solidFill>
                  <a:prstClr val="black"/>
                </a:solidFill>
              </a:rPr>
              <a:t>*(lixx5000@umn.edu), John L. Nieber</a:t>
            </a:r>
            <a:r>
              <a:rPr lang="en-US" sz="4600" baseline="30000" dirty="0">
                <a:solidFill>
                  <a:prstClr val="black"/>
                </a:solidFill>
              </a:rPr>
              <a:t>1</a:t>
            </a:r>
            <a:r>
              <a:rPr lang="en-US" sz="4600" dirty="0">
                <a:solidFill>
                  <a:prstClr val="black"/>
                </a:solidFill>
              </a:rPr>
              <a:t>(nieber@umn.edu) </a:t>
            </a:r>
          </a:p>
          <a:p>
            <a:pPr algn="ctr"/>
            <a:r>
              <a:rPr lang="en-US" sz="4600" baseline="30000" dirty="0">
                <a:solidFill>
                  <a:prstClr val="black"/>
                </a:solidFill>
              </a:rPr>
              <a:t>1</a:t>
            </a:r>
            <a:r>
              <a:rPr lang="en-US" sz="4600" dirty="0">
                <a:solidFill>
                  <a:prstClr val="black"/>
                </a:solidFill>
              </a:rPr>
              <a:t>Department of Bioproducts and Biosystems Engineering, University of Minnesota, St. Paul, MN</a:t>
            </a:r>
          </a:p>
        </p:txBody>
      </p:sp>
      <p:sp>
        <p:nvSpPr>
          <p:cNvPr id="5" name="Rectangle 4">
            <a:extLst>
              <a:ext uri="{FF2B5EF4-FFF2-40B4-BE49-F238E27FC236}">
                <a16:creationId xmlns:a16="http://schemas.microsoft.com/office/drawing/2014/main" id="{57FD9E5A-158D-4E0B-8DC1-A43C0E9DC330}"/>
              </a:ext>
            </a:extLst>
          </p:cNvPr>
          <p:cNvSpPr/>
          <p:nvPr/>
        </p:nvSpPr>
        <p:spPr>
          <a:xfrm>
            <a:off x="1004823" y="6122999"/>
            <a:ext cx="15510851" cy="14963584"/>
          </a:xfrm>
          <a:prstGeom prst="rect">
            <a:avLst/>
          </a:prstGeom>
          <a:noFill/>
          <a:ln w="825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10;&#10;Description automatically generated">
            <a:extLst>
              <a:ext uri="{FF2B5EF4-FFF2-40B4-BE49-F238E27FC236}">
                <a16:creationId xmlns:a16="http://schemas.microsoft.com/office/drawing/2014/main" id="{6F409A20-05C7-4F45-B353-36DF4B00B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587" y="22988195"/>
            <a:ext cx="7232313" cy="5588606"/>
          </a:xfrm>
          <a:prstGeom prst="rect">
            <a:avLst/>
          </a:prstGeom>
        </p:spPr>
      </p:pic>
      <p:pic>
        <p:nvPicPr>
          <p:cNvPr id="7" name="Picture 6" descr="Diagram&#10;&#10;Description automatically generated">
            <a:extLst>
              <a:ext uri="{FF2B5EF4-FFF2-40B4-BE49-F238E27FC236}">
                <a16:creationId xmlns:a16="http://schemas.microsoft.com/office/drawing/2014/main" id="{522EE611-A603-48C4-98DE-C756DC676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4355" y="14711163"/>
            <a:ext cx="5904497" cy="4562569"/>
          </a:xfrm>
          <a:prstGeom prst="rect">
            <a:avLst/>
          </a:prstGeom>
        </p:spPr>
      </p:pic>
      <p:sp>
        <p:nvSpPr>
          <p:cNvPr id="12" name="Arrow: Right 11">
            <a:extLst>
              <a:ext uri="{FF2B5EF4-FFF2-40B4-BE49-F238E27FC236}">
                <a16:creationId xmlns:a16="http://schemas.microsoft.com/office/drawing/2014/main" id="{7110E783-A799-443F-B894-34CB2B69571B}"/>
              </a:ext>
            </a:extLst>
          </p:cNvPr>
          <p:cNvSpPr/>
          <p:nvPr/>
        </p:nvSpPr>
        <p:spPr>
          <a:xfrm>
            <a:off x="1437681" y="5369066"/>
            <a:ext cx="7840605" cy="158132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0" dirty="0"/>
              <a:t>Introduction</a:t>
            </a:r>
          </a:p>
        </p:txBody>
      </p:sp>
      <p:sp>
        <p:nvSpPr>
          <p:cNvPr id="13" name="Rectangle 12">
            <a:extLst>
              <a:ext uri="{FF2B5EF4-FFF2-40B4-BE49-F238E27FC236}">
                <a16:creationId xmlns:a16="http://schemas.microsoft.com/office/drawing/2014/main" id="{D7DC7631-CD79-428F-824E-176D60334076}"/>
              </a:ext>
            </a:extLst>
          </p:cNvPr>
          <p:cNvSpPr/>
          <p:nvPr/>
        </p:nvSpPr>
        <p:spPr>
          <a:xfrm>
            <a:off x="1105379" y="21978439"/>
            <a:ext cx="15312546" cy="9539361"/>
          </a:xfrm>
          <a:prstGeom prst="rect">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E847385-76BD-495A-A617-51FE9528B9BA}"/>
              </a:ext>
            </a:extLst>
          </p:cNvPr>
          <p:cNvSpPr/>
          <p:nvPr/>
        </p:nvSpPr>
        <p:spPr>
          <a:xfrm>
            <a:off x="1105379" y="21247307"/>
            <a:ext cx="7840605" cy="158132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Data</a:t>
            </a:r>
          </a:p>
        </p:txBody>
      </p:sp>
      <p:sp>
        <p:nvSpPr>
          <p:cNvPr id="15" name="Rectangle 14">
            <a:extLst>
              <a:ext uri="{FF2B5EF4-FFF2-40B4-BE49-F238E27FC236}">
                <a16:creationId xmlns:a16="http://schemas.microsoft.com/office/drawing/2014/main" id="{C44CFD81-D1C6-4C4F-BD08-885E6554A8E9}"/>
              </a:ext>
            </a:extLst>
          </p:cNvPr>
          <p:cNvSpPr/>
          <p:nvPr/>
        </p:nvSpPr>
        <p:spPr>
          <a:xfrm>
            <a:off x="16890800" y="6122998"/>
            <a:ext cx="26428900" cy="19075939"/>
          </a:xfrm>
          <a:prstGeom prst="rect">
            <a:avLst/>
          </a:prstGeom>
          <a:noFill/>
          <a:ln w="76200">
            <a:solidFill>
              <a:srgbClr val="2E75B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DD7BCB-497C-4A40-911F-84FC04727FCE}"/>
              </a:ext>
            </a:extLst>
          </p:cNvPr>
          <p:cNvSpPr/>
          <p:nvPr/>
        </p:nvSpPr>
        <p:spPr>
          <a:xfrm>
            <a:off x="16790662" y="25613286"/>
            <a:ext cx="26529038" cy="5611122"/>
          </a:xfrm>
          <a:prstGeom prst="rect">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298211C-DA24-4D5D-8504-ACD6FA596EBF}"/>
              </a:ext>
            </a:extLst>
          </p:cNvPr>
          <p:cNvSpPr/>
          <p:nvPr/>
        </p:nvSpPr>
        <p:spPr>
          <a:xfrm>
            <a:off x="17799480" y="5694265"/>
            <a:ext cx="8201285" cy="1581327"/>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Recession analysis</a:t>
            </a:r>
          </a:p>
        </p:txBody>
      </p:sp>
      <p:sp>
        <p:nvSpPr>
          <p:cNvPr id="18" name="Arrow: Right 17">
            <a:extLst>
              <a:ext uri="{FF2B5EF4-FFF2-40B4-BE49-F238E27FC236}">
                <a16:creationId xmlns:a16="http://schemas.microsoft.com/office/drawing/2014/main" id="{6DC6745F-0FE7-4EB5-88A2-C578D0DFCA64}"/>
              </a:ext>
            </a:extLst>
          </p:cNvPr>
          <p:cNvSpPr/>
          <p:nvPr/>
        </p:nvSpPr>
        <p:spPr>
          <a:xfrm>
            <a:off x="17554178" y="24932685"/>
            <a:ext cx="8201285" cy="158132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Baseflow separation</a:t>
            </a:r>
          </a:p>
        </p:txBody>
      </p:sp>
      <p:sp>
        <p:nvSpPr>
          <p:cNvPr id="20" name="TextBox 19">
            <a:extLst>
              <a:ext uri="{FF2B5EF4-FFF2-40B4-BE49-F238E27FC236}">
                <a16:creationId xmlns:a16="http://schemas.microsoft.com/office/drawing/2014/main" id="{A6717627-105D-43E1-B051-14F771DD16E7}"/>
              </a:ext>
            </a:extLst>
          </p:cNvPr>
          <p:cNvSpPr txBox="1"/>
          <p:nvPr/>
        </p:nvSpPr>
        <p:spPr>
          <a:xfrm>
            <a:off x="1240825" y="6854131"/>
            <a:ext cx="14991475" cy="14963584"/>
          </a:xfrm>
          <a:prstGeom prst="rect">
            <a:avLst/>
          </a:prstGeom>
          <a:noFill/>
        </p:spPr>
        <p:txBody>
          <a:bodyPr wrap="square">
            <a:spAutoFit/>
          </a:bodyPr>
          <a:lstStyle/>
          <a:p>
            <a:pPr marL="0" marR="0" indent="457200" algn="just">
              <a:lnSpc>
                <a:spcPct val="107000"/>
              </a:lnSpc>
              <a:spcBef>
                <a:spcPts val="0"/>
              </a:spcBef>
              <a:spcAft>
                <a:spcPts val="800"/>
              </a:spcAft>
            </a:pPr>
            <a:r>
              <a:rPr lang="en-US" sz="4000" dirty="0"/>
              <a:t>A stream hydrograph can be separated into rising limb and recession limbs. </a:t>
            </a:r>
            <a:r>
              <a:rPr lang="en-US" altLang="zh-CN" sz="4000" dirty="0"/>
              <a:t>R</a:t>
            </a:r>
            <a:r>
              <a:rPr lang="en-US" sz="4000" dirty="0"/>
              <a:t>ecession limbs are fluxes decreasing after rising limbs. This decrease involves complicated hydrological processes since fluxes from both surface storage and groundwater storage decreases. As water table drops down, the streamflow is in a recession period and decreases accordingly. Therefore, the research into recession periods has aimed to investigate catchment groundwater systems, and has developed a widely used hydrologic tool ‘recession analysis’. </a:t>
            </a:r>
          </a:p>
          <a:p>
            <a:pPr marL="0" marR="0" indent="457200" algn="just">
              <a:lnSpc>
                <a:spcPct val="107000"/>
              </a:lnSpc>
              <a:spcBef>
                <a:spcPts val="0"/>
              </a:spcBef>
              <a:spcAft>
                <a:spcPts val="800"/>
              </a:spcAft>
            </a:pPr>
            <a:r>
              <a:rPr lang="en-US" sz="4000" dirty="0"/>
              <a:t>Recession analysis is a groundwater theory guided hydrological approach. However, current methods confuse the concept of streamflow recessions and baseflow recessions. This confusion leads to a mixing effect of the fluxes from different storage components and theoretically inconsistent recession analysis results accordingly. </a:t>
            </a:r>
          </a:p>
          <a:p>
            <a:pPr indent="457200" algn="just">
              <a:lnSpc>
                <a:spcPct val="107000"/>
              </a:lnSpc>
              <a:spcAft>
                <a:spcPts val="800"/>
              </a:spcAft>
            </a:pPr>
            <a:r>
              <a:rPr lang="en-US" sz="4000" dirty="0"/>
              <a:t>In addition, quantifying baseflow from streamflow is defined as the baseflow separation problem. Streamflow is defined as a collection of water fluxes in the channel while baseflow is the groundwater discharge. Apart from the baseflow, the remaining portion in the streamflow is quick flow. The state-of-the-art baseflow separation tools are in lack of physical rules and have either structural limitations or are inapplicable in regions with insufficient data, which confines the generalization performance. </a:t>
            </a:r>
          </a:p>
          <a:p>
            <a:pPr marL="0" marR="0" indent="457200" algn="just">
              <a:lnSpc>
                <a:spcPct val="107000"/>
              </a:lnSpc>
              <a:spcBef>
                <a:spcPts val="0"/>
              </a:spcBef>
              <a:spcAft>
                <a:spcPts val="800"/>
              </a:spcAft>
            </a:pPr>
            <a:endParaRPr lang="en-US" sz="4000" dirty="0"/>
          </a:p>
        </p:txBody>
      </p:sp>
      <p:sp>
        <p:nvSpPr>
          <p:cNvPr id="23" name="TextBox 22">
            <a:extLst>
              <a:ext uri="{FF2B5EF4-FFF2-40B4-BE49-F238E27FC236}">
                <a16:creationId xmlns:a16="http://schemas.microsoft.com/office/drawing/2014/main" id="{31B14501-BEAB-4024-96BA-C979F081AC94}"/>
              </a:ext>
            </a:extLst>
          </p:cNvPr>
          <p:cNvSpPr txBox="1"/>
          <p:nvPr/>
        </p:nvSpPr>
        <p:spPr>
          <a:xfrm>
            <a:off x="8343900" y="23237267"/>
            <a:ext cx="7471645" cy="6863417"/>
          </a:xfrm>
          <a:prstGeom prst="rect">
            <a:avLst/>
          </a:prstGeom>
          <a:noFill/>
        </p:spPr>
        <p:txBody>
          <a:bodyPr wrap="square">
            <a:spAutoFit/>
          </a:bodyPr>
          <a:lstStyle/>
          <a:p>
            <a:pPr marL="571500" indent="-571500" algn="just">
              <a:buFont typeface="Arial" panose="020B0604020202020204" pitchFamily="34" charset="0"/>
              <a:buChar char="•"/>
            </a:pPr>
            <a:r>
              <a:rPr lang="en-US" sz="4000" dirty="0"/>
              <a:t>We used the GAGES-II dataset (Geospatial Attributes of Gages for Evaluating Streamflow, version II) as streamflow data (Fig 1). Its accompanying baseflow dataset was used for evaluating baseflow recessions. </a:t>
            </a:r>
          </a:p>
          <a:p>
            <a:pPr marL="571500" indent="-571500" algn="just">
              <a:buFont typeface="Arial" panose="020B0604020202020204" pitchFamily="34" charset="0"/>
              <a:buChar char="•"/>
            </a:pPr>
            <a:r>
              <a:rPr lang="en-US" sz="4000" dirty="0"/>
              <a:t>Precipitation data are gridded model data retrieved from the </a:t>
            </a:r>
            <a:r>
              <a:rPr lang="en-US" sz="4000" dirty="0" err="1"/>
              <a:t>Daymet</a:t>
            </a:r>
            <a:r>
              <a:rPr lang="en-US" sz="4000" dirty="0"/>
              <a:t> dataset. </a:t>
            </a:r>
          </a:p>
          <a:p>
            <a:pPr marL="571500" indent="-571500" algn="just">
              <a:buFont typeface="Arial" panose="020B0604020202020204" pitchFamily="34" charset="0"/>
              <a:buChar char="•"/>
            </a:pPr>
            <a:endParaRPr lang="en-US" sz="4000" dirty="0"/>
          </a:p>
        </p:txBody>
      </p:sp>
      <p:sp>
        <p:nvSpPr>
          <p:cNvPr id="24" name="TextBox 23">
            <a:extLst>
              <a:ext uri="{FF2B5EF4-FFF2-40B4-BE49-F238E27FC236}">
                <a16:creationId xmlns:a16="http://schemas.microsoft.com/office/drawing/2014/main" id="{B69D1430-3ED0-4021-B053-7457AFB1D35B}"/>
              </a:ext>
            </a:extLst>
          </p:cNvPr>
          <p:cNvSpPr txBox="1"/>
          <p:nvPr/>
        </p:nvSpPr>
        <p:spPr>
          <a:xfrm>
            <a:off x="1166762" y="29633837"/>
            <a:ext cx="14454085" cy="1323439"/>
          </a:xfrm>
          <a:prstGeom prst="rect">
            <a:avLst/>
          </a:prstGeom>
          <a:noFill/>
        </p:spPr>
        <p:txBody>
          <a:bodyPr wrap="square">
            <a:spAutoFit/>
          </a:bodyPr>
          <a:lstStyle/>
          <a:p>
            <a:pPr marL="571500" indent="-571500" algn="just">
              <a:buFont typeface="Arial" panose="020B0604020202020204" pitchFamily="34" charset="0"/>
              <a:buChar char="•"/>
            </a:pPr>
            <a:r>
              <a:rPr lang="en-US" sz="4000" dirty="0"/>
              <a:t>Specific conductance data of gages across the U.S. continents are available in the USGS national water information system. </a:t>
            </a:r>
          </a:p>
        </p:txBody>
      </p:sp>
      <p:graphicFrame>
        <p:nvGraphicFramePr>
          <p:cNvPr id="25" name="Object 24">
            <a:extLst>
              <a:ext uri="{FF2B5EF4-FFF2-40B4-BE49-F238E27FC236}">
                <a16:creationId xmlns:a16="http://schemas.microsoft.com/office/drawing/2014/main" id="{13FAAFC8-5322-4401-A4EC-EAEB5792CF01}"/>
              </a:ext>
            </a:extLst>
          </p:cNvPr>
          <p:cNvGraphicFramePr>
            <a:graphicFrameLocks noChangeAspect="1"/>
          </p:cNvGraphicFramePr>
          <p:nvPr>
            <p:extLst>
              <p:ext uri="{D42A27DB-BD31-4B8C-83A1-F6EECF244321}">
                <p14:modId xmlns:p14="http://schemas.microsoft.com/office/powerpoint/2010/main" val="2952336510"/>
              </p:ext>
            </p:extLst>
          </p:nvPr>
        </p:nvGraphicFramePr>
        <p:xfrm>
          <a:off x="17563828" y="9656191"/>
          <a:ext cx="3662838" cy="1819128"/>
        </p:xfrm>
        <a:graphic>
          <a:graphicData uri="http://schemas.openxmlformats.org/presentationml/2006/ole">
            <mc:AlternateContent xmlns:mc="http://schemas.openxmlformats.org/markup-compatibility/2006">
              <mc:Choice xmlns:v="urn:schemas-microsoft-com:vml" Requires="v">
                <p:oleObj r:id="rId4" imgW="800100" imgH="419100" progId="Equation.DSMT4">
                  <p:embed/>
                </p:oleObj>
              </mc:Choice>
              <mc:Fallback>
                <p:oleObj r:id="rId4" imgW="8001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63828" y="9656191"/>
                        <a:ext cx="3662838" cy="1819128"/>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21B4A2B2-105A-40F5-A32C-069694E8FFA8}"/>
              </a:ext>
            </a:extLst>
          </p:cNvPr>
          <p:cNvGraphicFramePr>
            <a:graphicFrameLocks noChangeAspect="1"/>
          </p:cNvGraphicFramePr>
          <p:nvPr>
            <p:extLst>
              <p:ext uri="{D42A27DB-BD31-4B8C-83A1-F6EECF244321}">
                <p14:modId xmlns:p14="http://schemas.microsoft.com/office/powerpoint/2010/main" val="385195998"/>
              </p:ext>
            </p:extLst>
          </p:nvPr>
        </p:nvGraphicFramePr>
        <p:xfrm>
          <a:off x="22533275" y="9751547"/>
          <a:ext cx="498175" cy="730656"/>
        </p:xfrm>
        <a:graphic>
          <a:graphicData uri="http://schemas.openxmlformats.org/presentationml/2006/ole">
            <mc:AlternateContent xmlns:mc="http://schemas.openxmlformats.org/markup-compatibility/2006">
              <mc:Choice xmlns:v="urn:schemas-microsoft-com:vml" Requires="v">
                <p:oleObj r:id="rId6" imgW="190500" imgH="228600" progId="Equation.DSMT4">
                  <p:embed/>
                </p:oleObj>
              </mc:Choice>
              <mc:Fallback>
                <p:oleObj r:id="rId6" imgW="190500" imgH="2286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33275" y="9751547"/>
                        <a:ext cx="498175" cy="730656"/>
                      </a:xfrm>
                      <a:prstGeom prst="rect">
                        <a:avLst/>
                      </a:prstGeom>
                      <a:noFill/>
                    </p:spPr>
                  </p:pic>
                </p:oleObj>
              </mc:Fallback>
            </mc:AlternateContent>
          </a:graphicData>
        </a:graphic>
      </p:graphicFrame>
      <p:sp>
        <p:nvSpPr>
          <p:cNvPr id="30" name="Rectangle 5">
            <a:extLst>
              <a:ext uri="{FF2B5EF4-FFF2-40B4-BE49-F238E27FC236}">
                <a16:creationId xmlns:a16="http://schemas.microsoft.com/office/drawing/2014/main" id="{1CE83598-2B8A-4E34-A314-9CA3F5C8C824}"/>
              </a:ext>
            </a:extLst>
          </p:cNvPr>
          <p:cNvSpPr>
            <a:spLocks noChangeArrowheads="1"/>
          </p:cNvSpPr>
          <p:nvPr/>
        </p:nvSpPr>
        <p:spPr bwMode="auto">
          <a:xfrm>
            <a:off x="22907678" y="9822189"/>
            <a:ext cx="618617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3600" dirty="0"/>
              <a:t>: baseflow</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3600" dirty="0"/>
              <a:t>: recession constant</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3600" dirty="0"/>
              <a:t>: drainage timescale</a:t>
            </a:r>
          </a:p>
        </p:txBody>
      </p:sp>
      <p:sp>
        <p:nvSpPr>
          <p:cNvPr id="33" name="TextBox 32">
            <a:extLst>
              <a:ext uri="{FF2B5EF4-FFF2-40B4-BE49-F238E27FC236}">
                <a16:creationId xmlns:a16="http://schemas.microsoft.com/office/drawing/2014/main" id="{E37B6955-FB86-4CDF-9450-10143E5B5FB5}"/>
              </a:ext>
            </a:extLst>
          </p:cNvPr>
          <p:cNvSpPr txBox="1"/>
          <p:nvPr/>
        </p:nvSpPr>
        <p:spPr>
          <a:xfrm>
            <a:off x="22576599" y="10328140"/>
            <a:ext cx="374860" cy="707886"/>
          </a:xfrm>
          <a:prstGeom prst="rect">
            <a:avLst/>
          </a:prstGeom>
          <a:noFill/>
        </p:spPr>
        <p:txBody>
          <a:bodyPr wrap="square" rtlCol="0">
            <a:spAutoFit/>
          </a:bodyPr>
          <a:lstStyle/>
          <a:p>
            <a:r>
              <a:rPr lang="en-US" sz="4000" i="1" dirty="0"/>
              <a:t>a</a:t>
            </a:r>
          </a:p>
        </p:txBody>
      </p:sp>
      <p:sp>
        <p:nvSpPr>
          <p:cNvPr id="34" name="TextBox 33">
            <a:extLst>
              <a:ext uri="{FF2B5EF4-FFF2-40B4-BE49-F238E27FC236}">
                <a16:creationId xmlns:a16="http://schemas.microsoft.com/office/drawing/2014/main" id="{0494729E-8560-4E63-BA2D-5D5375974384}"/>
              </a:ext>
            </a:extLst>
          </p:cNvPr>
          <p:cNvSpPr txBox="1"/>
          <p:nvPr/>
        </p:nvSpPr>
        <p:spPr>
          <a:xfrm>
            <a:off x="22576599" y="10902284"/>
            <a:ext cx="374860" cy="707886"/>
          </a:xfrm>
          <a:prstGeom prst="rect">
            <a:avLst/>
          </a:prstGeom>
          <a:noFill/>
        </p:spPr>
        <p:txBody>
          <a:bodyPr wrap="square" rtlCol="0">
            <a:spAutoFit/>
          </a:bodyPr>
          <a:lstStyle/>
          <a:p>
            <a:r>
              <a:rPr lang="en-US" sz="4000" i="1" dirty="0"/>
              <a:t>K</a:t>
            </a:r>
          </a:p>
        </p:txBody>
      </p:sp>
      <p:grpSp>
        <p:nvGrpSpPr>
          <p:cNvPr id="52" name="Group 51">
            <a:extLst>
              <a:ext uri="{FF2B5EF4-FFF2-40B4-BE49-F238E27FC236}">
                <a16:creationId xmlns:a16="http://schemas.microsoft.com/office/drawing/2014/main" id="{11340753-4C84-429C-9837-A63A0615EB77}"/>
              </a:ext>
            </a:extLst>
          </p:cNvPr>
          <p:cNvGrpSpPr/>
          <p:nvPr/>
        </p:nvGrpSpPr>
        <p:grpSpPr>
          <a:xfrm>
            <a:off x="29236274" y="6608693"/>
            <a:ext cx="13488164" cy="7516494"/>
            <a:chOff x="16725533" y="11378559"/>
            <a:chExt cx="12772344" cy="6334645"/>
          </a:xfrm>
        </p:grpSpPr>
        <p:pic>
          <p:nvPicPr>
            <p:cNvPr id="37" name="Picture 36" descr="Chart, line chart&#10;&#10;Description automatically generated">
              <a:extLst>
                <a:ext uri="{FF2B5EF4-FFF2-40B4-BE49-F238E27FC236}">
                  <a16:creationId xmlns:a16="http://schemas.microsoft.com/office/drawing/2014/main" id="{54B66393-DE6B-45CB-B237-DD67DBF4A2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25533" y="11378559"/>
              <a:ext cx="4234786" cy="2969220"/>
            </a:xfrm>
            <a:prstGeom prst="rect">
              <a:avLst/>
            </a:prstGeom>
          </p:spPr>
        </p:pic>
        <p:pic>
          <p:nvPicPr>
            <p:cNvPr id="38" name="Picture 37" descr="Chart, scatter chart&#10;&#10;Description automatically generated">
              <a:extLst>
                <a:ext uri="{FF2B5EF4-FFF2-40B4-BE49-F238E27FC236}">
                  <a16:creationId xmlns:a16="http://schemas.microsoft.com/office/drawing/2014/main" id="{E8DDE87B-2288-41BF-B801-1CE092549B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34804" y="14713436"/>
              <a:ext cx="4052145" cy="2999768"/>
            </a:xfrm>
            <a:prstGeom prst="rect">
              <a:avLst/>
            </a:prstGeom>
          </p:spPr>
        </p:pic>
        <p:sp>
          <p:nvSpPr>
            <p:cNvPr id="40" name="Rectangle 39">
              <a:extLst>
                <a:ext uri="{FF2B5EF4-FFF2-40B4-BE49-F238E27FC236}">
                  <a16:creationId xmlns:a16="http://schemas.microsoft.com/office/drawing/2014/main" id="{5E9DAB00-0D73-416B-8220-021FC216A68A}"/>
                </a:ext>
              </a:extLst>
            </p:cNvPr>
            <p:cNvSpPr/>
            <p:nvPr/>
          </p:nvSpPr>
          <p:spPr>
            <a:xfrm>
              <a:off x="20995515" y="11594446"/>
              <a:ext cx="8502362" cy="72023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Select recessions </a:t>
              </a:r>
              <a:r>
                <a:rPr lang="en-US" sz="3600" i="1" dirty="0" err="1">
                  <a:solidFill>
                    <a:schemeClr val="tx1"/>
                  </a:solidFill>
                </a:rPr>
                <a:t>Q</a:t>
              </a:r>
              <a:r>
                <a:rPr lang="en-US" sz="3600" i="1" baseline="-25000" dirty="0" err="1">
                  <a:solidFill>
                    <a:schemeClr val="tx1"/>
                  </a:solidFill>
                </a:rPr>
                <a:t>b</a:t>
              </a:r>
              <a:r>
                <a:rPr lang="en-US" sz="4000" dirty="0">
                  <a:solidFill>
                    <a:schemeClr val="tx1"/>
                  </a:solidFill>
                </a:rPr>
                <a:t> from streamflow </a:t>
              </a:r>
              <a:r>
                <a:rPr lang="en-US" sz="4000" i="1" dirty="0">
                  <a:solidFill>
                    <a:schemeClr val="tx1"/>
                  </a:solidFill>
                </a:rPr>
                <a:t>Q</a:t>
              </a:r>
              <a:r>
                <a:rPr lang="en-US" sz="4000" dirty="0">
                  <a:solidFill>
                    <a:schemeClr val="tx1"/>
                  </a:solidFill>
                </a:rPr>
                <a:t> </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7A47ED7-7EF3-43E9-B000-F8627A249E7A}"/>
                    </a:ext>
                  </a:extLst>
                </p:cNvPr>
                <p:cNvSpPr/>
                <p:nvPr/>
              </p:nvSpPr>
              <p:spPr>
                <a:xfrm>
                  <a:off x="20965858" y="16061534"/>
                  <a:ext cx="8237061" cy="158573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Estimate </a:t>
                  </a:r>
                  <a:r>
                    <a:rPr lang="en-US" sz="4000" i="1" dirty="0">
                      <a:solidFill>
                        <a:schemeClr val="tx1"/>
                      </a:solidFill>
                    </a:rPr>
                    <a:t>a</a:t>
                  </a:r>
                  <a:r>
                    <a:rPr lang="en-US" sz="4000" dirty="0">
                      <a:solidFill>
                        <a:schemeClr val="tx1"/>
                      </a:solidFill>
                    </a:rPr>
                    <a:t> and </a:t>
                  </a:r>
                  <a:r>
                    <a:rPr lang="en-US" sz="4000" i="1" dirty="0">
                      <a:solidFill>
                        <a:schemeClr val="tx1"/>
                      </a:solidFill>
                    </a:rPr>
                    <a:t>K</a:t>
                  </a:r>
                  <a:r>
                    <a:rPr lang="en-US" sz="4000" dirty="0">
                      <a:solidFill>
                        <a:schemeClr val="tx1"/>
                      </a:solidFill>
                    </a:rPr>
                    <a:t>. </a:t>
                  </a:r>
                </a:p>
                <a:p>
                  <a:pPr algn="ctr"/>
                  <a14:m>
                    <m:oMathPara xmlns:m="http://schemas.openxmlformats.org/officeDocument/2006/math">
                      <m:oMathParaPr>
                        <m:jc m:val="centerGroup"/>
                      </m:oMathParaPr>
                      <m:oMath xmlns:m="http://schemas.openxmlformats.org/officeDocument/2006/math">
                        <m:func>
                          <m:funcPr>
                            <m:ctrlPr>
                              <a:rPr lang="en-US" sz="4000" i="1" smtClean="0">
                                <a:solidFill>
                                  <a:srgbClr val="000000"/>
                                </a:solidFill>
                                <a:latin typeface="Cambria Math" panose="02040503050406030204" pitchFamily="18" charset="0"/>
                              </a:rPr>
                            </m:ctrlPr>
                          </m:funcPr>
                          <m:fName>
                            <m:r>
                              <m:rPr>
                                <m:sty m:val="p"/>
                              </m:rPr>
                              <a:rPr lang="en-US" sz="4000" i="0">
                                <a:solidFill>
                                  <a:srgbClr val="000000"/>
                                </a:solidFill>
                                <a:latin typeface="Cambria Math" panose="02040503050406030204" pitchFamily="18" charset="0"/>
                              </a:rPr>
                              <m:t>log</m:t>
                            </m:r>
                          </m:fName>
                          <m:e>
                            <m:r>
                              <a:rPr lang="en-US" sz="4000" i="1">
                                <a:solidFill>
                                  <a:srgbClr val="000000"/>
                                </a:solidFill>
                                <a:latin typeface="Cambria Math" panose="02040503050406030204" pitchFamily="18" charset="0"/>
                              </a:rPr>
                              <m:t>(</m:t>
                            </m:r>
                          </m:e>
                        </m:func>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r>
                              <a:rPr lang="en-US" sz="4000" i="1">
                                <a:solidFill>
                                  <a:srgbClr val="000000"/>
                                </a:solidFill>
                                <a:latin typeface="Cambria Math" panose="02040503050406030204" pitchFamily="18" charset="0"/>
                              </a:rPr>
                              <m:t>𝑑</m:t>
                            </m:r>
                            <m:r>
                              <a:rPr lang="en-US" sz="4000" b="0" i="1" smtClean="0">
                                <a:solidFill>
                                  <a:srgbClr val="000000"/>
                                </a:solidFill>
                                <a:latin typeface="Cambria Math" panose="02040503050406030204" pitchFamily="18" charset="0"/>
                              </a:rPr>
                              <m:t>𝑄</m:t>
                            </m:r>
                            <m:r>
                              <a:rPr lang="en-US" sz="4000" b="0" i="1" baseline="-25000" smtClean="0">
                                <a:solidFill>
                                  <a:srgbClr val="000000"/>
                                </a:solidFill>
                                <a:latin typeface="Cambria Math" panose="02040503050406030204" pitchFamily="18" charset="0"/>
                              </a:rPr>
                              <m:t>𝑏</m:t>
                            </m:r>
                          </m:num>
                          <m:den>
                            <m:r>
                              <a:rPr lang="en-US" sz="4000" i="1">
                                <a:solidFill>
                                  <a:srgbClr val="000000"/>
                                </a:solidFill>
                                <a:latin typeface="Cambria Math" panose="02040503050406030204" pitchFamily="18" charset="0"/>
                              </a:rPr>
                              <m:t>𝑑𝑡</m:t>
                            </m:r>
                          </m:den>
                        </m:f>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𝑎</m:t>
                        </m:r>
                        <m:func>
                          <m:funcPr>
                            <m:ctrlPr>
                              <a:rPr lang="en-US" sz="4000" i="1">
                                <a:solidFill>
                                  <a:srgbClr val="000000"/>
                                </a:solidFill>
                                <a:latin typeface="Cambria Math" panose="02040503050406030204" pitchFamily="18" charset="0"/>
                              </a:rPr>
                            </m:ctrlPr>
                          </m:funcPr>
                          <m:fName>
                            <m:r>
                              <m:rPr>
                                <m:sty m:val="p"/>
                              </m:rPr>
                              <a:rPr lang="en-US" sz="4000" i="0">
                                <a:solidFill>
                                  <a:srgbClr val="000000"/>
                                </a:solidFill>
                                <a:latin typeface="Cambria Math" panose="02040503050406030204" pitchFamily="18" charset="0"/>
                              </a:rPr>
                              <m:t>log</m:t>
                            </m:r>
                          </m:fName>
                          <m:e>
                            <m:r>
                              <a:rPr lang="en-US" sz="4000" i="1">
                                <a:solidFill>
                                  <a:srgbClr val="000000"/>
                                </a:solidFill>
                                <a:latin typeface="Cambria Math" panose="02040503050406030204" pitchFamily="18" charset="0"/>
                              </a:rPr>
                              <m:t>(</m:t>
                            </m:r>
                          </m:e>
                        </m:func>
                        <m:r>
                          <a:rPr lang="en-US" sz="4000" b="0" i="1" smtClean="0">
                            <a:solidFill>
                              <a:srgbClr val="000000"/>
                            </a:solidFill>
                            <a:latin typeface="Cambria Math" panose="02040503050406030204" pitchFamily="18" charset="0"/>
                          </a:rPr>
                          <m:t>𝑄</m:t>
                        </m:r>
                        <m:r>
                          <a:rPr lang="en-US" sz="4000" b="0" i="1" baseline="-25000" smtClean="0">
                            <a:solidFill>
                              <a:srgbClr val="000000"/>
                            </a:solidFill>
                            <a:latin typeface="Cambria Math" panose="02040503050406030204" pitchFamily="18" charset="0"/>
                          </a:rPr>
                          <m:t>𝑏</m:t>
                        </m:r>
                        <m:r>
                          <a:rPr lang="en-US" sz="4000" i="1">
                            <a:solidFill>
                              <a:srgbClr val="000000"/>
                            </a:solidFill>
                            <a:latin typeface="Cambria Math" panose="02040503050406030204" pitchFamily="18" charset="0"/>
                          </a:rPr>
                          <m:t>)−</m:t>
                        </m:r>
                        <m:func>
                          <m:funcPr>
                            <m:ctrlPr>
                              <a:rPr lang="en-US" sz="4000" i="1">
                                <a:solidFill>
                                  <a:srgbClr val="000000"/>
                                </a:solidFill>
                                <a:latin typeface="Cambria Math" panose="02040503050406030204" pitchFamily="18" charset="0"/>
                              </a:rPr>
                            </m:ctrlPr>
                          </m:funcPr>
                          <m:fName>
                            <m:r>
                              <m:rPr>
                                <m:sty m:val="p"/>
                              </m:rPr>
                              <a:rPr lang="en-US" sz="4000" i="0">
                                <a:solidFill>
                                  <a:srgbClr val="000000"/>
                                </a:solidFill>
                                <a:latin typeface="Cambria Math" panose="02040503050406030204" pitchFamily="18" charset="0"/>
                              </a:rPr>
                              <m:t>log</m:t>
                            </m:r>
                          </m:fName>
                          <m:e>
                            <m:r>
                              <a:rPr lang="en-US" sz="4000" i="1">
                                <a:solidFill>
                                  <a:srgbClr val="000000"/>
                                </a:solidFill>
                                <a:latin typeface="Cambria Math" panose="02040503050406030204" pitchFamily="18" charset="0"/>
                              </a:rPr>
                              <m:t>(</m:t>
                            </m:r>
                          </m:e>
                        </m:func>
                        <m:r>
                          <a:rPr lang="en-US" sz="4000" i="1">
                            <a:solidFill>
                              <a:srgbClr val="000000"/>
                            </a:solidFill>
                            <a:latin typeface="Cambria Math" panose="02040503050406030204" pitchFamily="18" charset="0"/>
                          </a:rPr>
                          <m:t>𝐾</m:t>
                        </m:r>
                        <m:r>
                          <a:rPr lang="en-US" sz="4000" i="1">
                            <a:solidFill>
                              <a:srgbClr val="000000"/>
                            </a:solidFill>
                            <a:latin typeface="Cambria Math" panose="02040503050406030204" pitchFamily="18" charset="0"/>
                          </a:rPr>
                          <m:t>)</m:t>
                        </m:r>
                      </m:oMath>
                    </m:oMathPara>
                  </a14:m>
                  <a:endParaRPr lang="en-US" sz="4000" dirty="0">
                    <a:solidFill>
                      <a:schemeClr val="tx1"/>
                    </a:solidFill>
                  </a:endParaRPr>
                </a:p>
              </p:txBody>
            </p:sp>
          </mc:Choice>
          <mc:Fallback xmlns="">
            <p:sp>
              <p:nvSpPr>
                <p:cNvPr id="41" name="Rectangle 40">
                  <a:extLst>
                    <a:ext uri="{FF2B5EF4-FFF2-40B4-BE49-F238E27FC236}">
                      <a16:creationId xmlns:a16="http://schemas.microsoft.com/office/drawing/2014/main" id="{77A47ED7-7EF3-43E9-B000-F8627A249E7A}"/>
                    </a:ext>
                  </a:extLst>
                </p:cNvPr>
                <p:cNvSpPr>
                  <a:spLocks noRot="1" noChangeAspect="1" noMove="1" noResize="1" noEditPoints="1" noAdjustHandles="1" noChangeArrowheads="1" noChangeShapeType="1" noTextEdit="1"/>
                </p:cNvSpPr>
                <p:nvPr/>
              </p:nvSpPr>
              <p:spPr>
                <a:xfrm>
                  <a:off x="20965858" y="16061534"/>
                  <a:ext cx="8237061" cy="1585739"/>
                </a:xfrm>
                <a:prstGeom prst="rect">
                  <a:avLst/>
                </a:prstGeom>
                <a:blipFill>
                  <a:blip r:embed="rId10"/>
                  <a:stretch>
                    <a:fillRect t="-3785"/>
                  </a:stretch>
                </a:blipFill>
                <a:ln w="57150">
                  <a:solidFill>
                    <a:srgbClr val="0070C0"/>
                  </a:solidFill>
                </a:ln>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DF028EB3-F7B5-49F4-ACE8-35081B0744E1}"/>
                </a:ext>
              </a:extLst>
            </p:cNvPr>
            <p:cNvCxnSpPr>
              <a:cxnSpLocks/>
            </p:cNvCxnSpPr>
            <p:nvPr/>
          </p:nvCxnSpPr>
          <p:spPr>
            <a:xfrm>
              <a:off x="21126964" y="12314677"/>
              <a:ext cx="0" cy="37491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FDE57459-1AA4-40C1-9265-5D4B3C5DBC44}"/>
              </a:ext>
            </a:extLst>
          </p:cNvPr>
          <p:cNvSpPr txBox="1"/>
          <p:nvPr/>
        </p:nvSpPr>
        <p:spPr>
          <a:xfrm>
            <a:off x="34066218" y="7881491"/>
            <a:ext cx="9151397" cy="5201424"/>
          </a:xfrm>
          <a:prstGeom prst="rect">
            <a:avLst/>
          </a:prstGeom>
          <a:noFill/>
        </p:spPr>
        <p:txBody>
          <a:bodyPr wrap="square" rtlCol="0">
            <a:spAutoFit/>
          </a:bodyPr>
          <a:lstStyle/>
          <a:p>
            <a:r>
              <a:rPr lang="en-US" sz="3600" dirty="0"/>
              <a:t>Recession selection criteria:</a:t>
            </a:r>
          </a:p>
          <a:p>
            <a:r>
              <a:rPr lang="en-US" sz="3600" dirty="0"/>
              <a:t>1. Discharge based: </a:t>
            </a:r>
          </a:p>
          <a:p>
            <a:pPr marL="0" lvl="1" indent="-285750">
              <a:buFont typeface="Arial" panose="020B0604020202020204" pitchFamily="34" charset="0"/>
              <a:buChar char="•"/>
            </a:pPr>
            <a:r>
              <a:rPr lang="en-US" sz="3600" dirty="0"/>
              <a:t>Flows with negative </a:t>
            </a:r>
            <a:r>
              <a:rPr lang="en-US" sz="3600" dirty="0" err="1"/>
              <a:t>dQ</a:t>
            </a:r>
            <a:r>
              <a:rPr lang="en-US" sz="3600" dirty="0"/>
              <a:t>/dt </a:t>
            </a:r>
          </a:p>
          <a:p>
            <a:pPr marL="0" lvl="1" indent="-285750">
              <a:buFont typeface="Arial" panose="020B0604020202020204" pitchFamily="34" charset="0"/>
              <a:buChar char="•"/>
            </a:pPr>
            <a:r>
              <a:rPr lang="en-US" sz="3600" dirty="0"/>
              <a:t>3 days after the flow peak.</a:t>
            </a:r>
          </a:p>
          <a:p>
            <a:pPr marL="0" lvl="1"/>
            <a:r>
              <a:rPr lang="en-US" sz="3600" dirty="0"/>
              <a:t>2. Rainfall based:</a:t>
            </a:r>
          </a:p>
          <a:p>
            <a:pPr marL="742950" lvl="1" indent="-285750">
              <a:buFont typeface="Arial" panose="020B0604020202020204" pitchFamily="34" charset="0"/>
              <a:buChar char="•"/>
            </a:pPr>
            <a:r>
              <a:rPr lang="en-US" sz="3600" dirty="0"/>
              <a:t>Flows with negative </a:t>
            </a:r>
            <a:r>
              <a:rPr lang="en-US" sz="3600" dirty="0" err="1"/>
              <a:t>dq</a:t>
            </a:r>
            <a:r>
              <a:rPr lang="en-US" sz="3600" dirty="0"/>
              <a:t>/dt.</a:t>
            </a:r>
          </a:p>
          <a:p>
            <a:pPr marL="742950" lvl="1" indent="-285750">
              <a:buFont typeface="Arial" panose="020B0604020202020204" pitchFamily="34" charset="0"/>
              <a:buChar char="•"/>
            </a:pPr>
            <a:r>
              <a:rPr lang="en-US" sz="3600" dirty="0"/>
              <a:t>3 days after the major precipitation events. </a:t>
            </a:r>
          </a:p>
          <a:p>
            <a:pPr marL="0" lvl="1" algn="ctr"/>
            <a:endParaRPr lang="en-US" sz="4000" dirty="0"/>
          </a:p>
          <a:p>
            <a:pPr algn="ctr"/>
            <a:endParaRPr lang="en-US" sz="4000" dirty="0"/>
          </a:p>
        </p:txBody>
      </p:sp>
      <p:sp>
        <p:nvSpPr>
          <p:cNvPr id="27" name="Rectangle 3">
            <a:extLst>
              <a:ext uri="{FF2B5EF4-FFF2-40B4-BE49-F238E27FC236}">
                <a16:creationId xmlns:a16="http://schemas.microsoft.com/office/drawing/2014/main" id="{D4D3F006-79DC-4B69-9059-DCF06973C60C}"/>
              </a:ext>
            </a:extLst>
          </p:cNvPr>
          <p:cNvSpPr>
            <a:spLocks noChangeArrowheads="1"/>
          </p:cNvSpPr>
          <p:nvPr/>
        </p:nvSpPr>
        <p:spPr bwMode="auto">
          <a:xfrm>
            <a:off x="17062380" y="7357953"/>
            <a:ext cx="12214127"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4000" dirty="0"/>
              <a:t>A modern baseflow recession analysis form was proposed as shown in equation based on theory guided baseflow representation (</a:t>
            </a:r>
            <a:r>
              <a:rPr lang="en-US" altLang="en-US" sz="4000" dirty="0" err="1"/>
              <a:t>Brutsaert</a:t>
            </a:r>
            <a:r>
              <a:rPr lang="en-US" altLang="en-US" sz="4000" dirty="0"/>
              <a:t> and </a:t>
            </a:r>
            <a:r>
              <a:rPr lang="en-US" altLang="en-US" sz="4000" dirty="0" err="1"/>
              <a:t>Nieber</a:t>
            </a:r>
            <a:r>
              <a:rPr lang="en-US" altLang="en-US" sz="4000" dirty="0"/>
              <a:t> 1977):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3">
            <a:extLst>
              <a:ext uri="{FF2B5EF4-FFF2-40B4-BE49-F238E27FC236}">
                <a16:creationId xmlns:a16="http://schemas.microsoft.com/office/drawing/2014/main" id="{8763AB29-DF48-4F26-87AF-BE2728277213}"/>
              </a:ext>
            </a:extLst>
          </p:cNvPr>
          <p:cNvSpPr>
            <a:spLocks noChangeArrowheads="1"/>
          </p:cNvSpPr>
          <p:nvPr/>
        </p:nvSpPr>
        <p:spPr bwMode="auto">
          <a:xfrm>
            <a:off x="17062380" y="11671583"/>
            <a:ext cx="12250963"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4000" dirty="0"/>
              <a:t>The empirical approach (workflow in the right) assumes the selected streamflow recessions are baseflow since the recession criteria excludes surface runoff components. Theoretical behaviors of </a:t>
            </a:r>
            <a:r>
              <a:rPr lang="en-US" altLang="en-US" sz="4000" b="1" i="1" dirty="0"/>
              <a:t>a</a:t>
            </a:r>
            <a:r>
              <a:rPr lang="en-US" altLang="en-US" sz="4000" dirty="0"/>
              <a:t> shall not exceed 3 as indicated from the </a:t>
            </a:r>
            <a:r>
              <a:rPr lang="en-US" altLang="en-US" sz="4000" dirty="0" err="1"/>
              <a:t>Boussinesq</a:t>
            </a:r>
            <a:r>
              <a:rPr lang="en-US" altLang="en-US" sz="4000" dirty="0"/>
              <a:t> solution.</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Box 61">
            <a:extLst>
              <a:ext uri="{FF2B5EF4-FFF2-40B4-BE49-F238E27FC236}">
                <a16:creationId xmlns:a16="http://schemas.microsoft.com/office/drawing/2014/main" id="{8A17EE12-A9DA-42DD-9D9A-374FBCAFE02C}"/>
              </a:ext>
            </a:extLst>
          </p:cNvPr>
          <p:cNvSpPr txBox="1"/>
          <p:nvPr/>
        </p:nvSpPr>
        <p:spPr>
          <a:xfrm>
            <a:off x="1288604" y="28596267"/>
            <a:ext cx="7471645" cy="707886"/>
          </a:xfrm>
          <a:prstGeom prst="rect">
            <a:avLst/>
          </a:prstGeom>
          <a:noFill/>
        </p:spPr>
        <p:txBody>
          <a:bodyPr wrap="square" rtlCol="0">
            <a:spAutoFit/>
          </a:bodyPr>
          <a:lstStyle/>
          <a:p>
            <a:r>
              <a:rPr lang="en-US" sz="2800" dirty="0"/>
              <a:t>Fig 1. GAGES dataset covering the continental U.S.</a:t>
            </a:r>
            <a:r>
              <a:rPr lang="en-US" sz="4000" dirty="0"/>
              <a:t> </a:t>
            </a:r>
          </a:p>
        </p:txBody>
      </p:sp>
      <p:sp>
        <p:nvSpPr>
          <p:cNvPr id="66" name="TextBox 65">
            <a:extLst>
              <a:ext uri="{FF2B5EF4-FFF2-40B4-BE49-F238E27FC236}">
                <a16:creationId xmlns:a16="http://schemas.microsoft.com/office/drawing/2014/main" id="{CCE497B4-55EE-4F0A-95D1-52664D313A14}"/>
              </a:ext>
            </a:extLst>
          </p:cNvPr>
          <p:cNvSpPr txBox="1"/>
          <p:nvPr/>
        </p:nvSpPr>
        <p:spPr>
          <a:xfrm>
            <a:off x="29680433" y="14471846"/>
            <a:ext cx="10984967" cy="523220"/>
          </a:xfrm>
          <a:prstGeom prst="rect">
            <a:avLst/>
          </a:prstGeom>
          <a:noFill/>
        </p:spPr>
        <p:txBody>
          <a:bodyPr wrap="square" rtlCol="0">
            <a:spAutoFit/>
          </a:bodyPr>
          <a:lstStyle/>
          <a:p>
            <a:r>
              <a:rPr lang="en-US" sz="2800" dirty="0"/>
              <a:t>Fig 2. classic routine of the recession analysis (gage id: 07373000)</a:t>
            </a:r>
            <a:endParaRPr lang="en-US" sz="4000" dirty="0"/>
          </a:p>
        </p:txBody>
      </p:sp>
      <p:sp>
        <p:nvSpPr>
          <p:cNvPr id="67" name="TextBox 66">
            <a:extLst>
              <a:ext uri="{FF2B5EF4-FFF2-40B4-BE49-F238E27FC236}">
                <a16:creationId xmlns:a16="http://schemas.microsoft.com/office/drawing/2014/main" id="{56ED4328-3A8A-432F-B9EE-0331E6950C59}"/>
              </a:ext>
            </a:extLst>
          </p:cNvPr>
          <p:cNvSpPr txBox="1"/>
          <p:nvPr/>
        </p:nvSpPr>
        <p:spPr>
          <a:xfrm>
            <a:off x="29902028" y="10032297"/>
            <a:ext cx="4279246" cy="523220"/>
          </a:xfrm>
          <a:prstGeom prst="rect">
            <a:avLst/>
          </a:prstGeom>
          <a:noFill/>
        </p:spPr>
        <p:txBody>
          <a:bodyPr wrap="square" rtlCol="0">
            <a:spAutoFit/>
          </a:bodyPr>
          <a:lstStyle/>
          <a:p>
            <a:r>
              <a:rPr lang="en-US" sz="2800" dirty="0"/>
              <a:t>2a. Recession selection</a:t>
            </a:r>
            <a:endParaRPr lang="en-US" sz="4000" dirty="0"/>
          </a:p>
        </p:txBody>
      </p:sp>
      <p:sp>
        <p:nvSpPr>
          <p:cNvPr id="68" name="TextBox 67">
            <a:extLst>
              <a:ext uri="{FF2B5EF4-FFF2-40B4-BE49-F238E27FC236}">
                <a16:creationId xmlns:a16="http://schemas.microsoft.com/office/drawing/2014/main" id="{D1BB5D3B-EC53-4C8D-851D-47D7FA1C9801}"/>
              </a:ext>
            </a:extLst>
          </p:cNvPr>
          <p:cNvSpPr txBox="1"/>
          <p:nvPr/>
        </p:nvSpPr>
        <p:spPr>
          <a:xfrm>
            <a:off x="29680433" y="14035844"/>
            <a:ext cx="5569978" cy="523220"/>
          </a:xfrm>
          <a:prstGeom prst="rect">
            <a:avLst/>
          </a:prstGeom>
          <a:noFill/>
        </p:spPr>
        <p:txBody>
          <a:bodyPr wrap="square" rtlCol="0">
            <a:spAutoFit/>
          </a:bodyPr>
          <a:lstStyle/>
          <a:p>
            <a:r>
              <a:rPr lang="en-US" sz="2800" dirty="0"/>
              <a:t>2b. Recession plot (data cloud)</a:t>
            </a:r>
            <a:endParaRPr lang="en-US" sz="4000" dirty="0"/>
          </a:p>
        </p:txBody>
      </p:sp>
      <p:sp>
        <p:nvSpPr>
          <p:cNvPr id="71" name="TextBox 70">
            <a:extLst>
              <a:ext uri="{FF2B5EF4-FFF2-40B4-BE49-F238E27FC236}">
                <a16:creationId xmlns:a16="http://schemas.microsoft.com/office/drawing/2014/main" id="{5D42AFCE-1BB3-4F06-890D-44251DC7CAC1}"/>
              </a:ext>
            </a:extLst>
          </p:cNvPr>
          <p:cNvSpPr txBox="1"/>
          <p:nvPr/>
        </p:nvSpPr>
        <p:spPr>
          <a:xfrm>
            <a:off x="18043770" y="18935003"/>
            <a:ext cx="5265148" cy="522761"/>
          </a:xfrm>
          <a:prstGeom prst="rect">
            <a:avLst/>
          </a:prstGeom>
          <a:noFill/>
        </p:spPr>
        <p:txBody>
          <a:bodyPr wrap="square" rtlCol="0">
            <a:spAutoFit/>
          </a:bodyPr>
          <a:lstStyle/>
          <a:p>
            <a:r>
              <a:rPr lang="en-US" sz="2800" dirty="0"/>
              <a:t>Fig 3. Example gage station map</a:t>
            </a:r>
          </a:p>
        </p:txBody>
      </p:sp>
      <p:grpSp>
        <p:nvGrpSpPr>
          <p:cNvPr id="78" name="Group 77">
            <a:extLst>
              <a:ext uri="{FF2B5EF4-FFF2-40B4-BE49-F238E27FC236}">
                <a16:creationId xmlns:a16="http://schemas.microsoft.com/office/drawing/2014/main" id="{C2CE6512-C44F-409E-BF6B-5AB15AFE9DAA}"/>
              </a:ext>
            </a:extLst>
          </p:cNvPr>
          <p:cNvGrpSpPr/>
          <p:nvPr/>
        </p:nvGrpSpPr>
        <p:grpSpPr>
          <a:xfrm>
            <a:off x="24644826" y="14914346"/>
            <a:ext cx="9425029" cy="10160262"/>
            <a:chOff x="24644826" y="14914346"/>
            <a:chExt cx="9425029" cy="10160262"/>
          </a:xfrm>
        </p:grpSpPr>
        <p:grpSp>
          <p:nvGrpSpPr>
            <p:cNvPr id="70" name="Group 69">
              <a:extLst>
                <a:ext uri="{FF2B5EF4-FFF2-40B4-BE49-F238E27FC236}">
                  <a16:creationId xmlns:a16="http://schemas.microsoft.com/office/drawing/2014/main" id="{882BB171-9809-479E-BF4B-3DDB47708932}"/>
                </a:ext>
              </a:extLst>
            </p:cNvPr>
            <p:cNvGrpSpPr/>
            <p:nvPr/>
          </p:nvGrpSpPr>
          <p:grpSpPr>
            <a:xfrm>
              <a:off x="24644826" y="14914346"/>
              <a:ext cx="9425029" cy="10160262"/>
              <a:chOff x="17843874" y="15071821"/>
              <a:chExt cx="9050870" cy="9851767"/>
            </a:xfrm>
          </p:grpSpPr>
          <p:pic>
            <p:nvPicPr>
              <p:cNvPr id="60" name="Picture 59" descr="Chart, scatter chart&#10;&#10;Description automatically generated">
                <a:extLst>
                  <a:ext uri="{FF2B5EF4-FFF2-40B4-BE49-F238E27FC236}">
                    <a16:creationId xmlns:a16="http://schemas.microsoft.com/office/drawing/2014/main" id="{7B679C7B-61F9-467D-84F6-CA3491CF89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43874" y="15071821"/>
                <a:ext cx="4288998" cy="4288998"/>
              </a:xfrm>
              <a:prstGeom prst="rect">
                <a:avLst/>
              </a:prstGeom>
            </p:spPr>
          </p:pic>
          <p:pic>
            <p:nvPicPr>
              <p:cNvPr id="61" name="Picture 60" descr="Chart, scatter chart&#10;&#10;Description automatically generated">
                <a:extLst>
                  <a:ext uri="{FF2B5EF4-FFF2-40B4-BE49-F238E27FC236}">
                    <a16:creationId xmlns:a16="http://schemas.microsoft.com/office/drawing/2014/main" id="{6A72EAE2-7780-4265-9F73-345F103FEF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605746" y="15177057"/>
                <a:ext cx="4288998" cy="4288998"/>
              </a:xfrm>
              <a:prstGeom prst="rect">
                <a:avLst/>
              </a:prstGeom>
            </p:spPr>
          </p:pic>
          <p:pic>
            <p:nvPicPr>
              <p:cNvPr id="63" name="Picture 62" descr="Chart, scatter chart&#10;&#10;Description automatically generated">
                <a:extLst>
                  <a:ext uri="{FF2B5EF4-FFF2-40B4-BE49-F238E27FC236}">
                    <a16:creationId xmlns:a16="http://schemas.microsoft.com/office/drawing/2014/main" id="{B91AB9B5-9A2F-49BA-93EB-5B2221AB03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942680" y="20183277"/>
                <a:ext cx="4052888" cy="4052887"/>
              </a:xfrm>
              <a:prstGeom prst="rect">
                <a:avLst/>
              </a:prstGeom>
            </p:spPr>
          </p:pic>
          <p:pic>
            <p:nvPicPr>
              <p:cNvPr id="64" name="Picture 63" descr="Chart, scatter chart&#10;&#10;Description automatically generated">
                <a:extLst>
                  <a:ext uri="{FF2B5EF4-FFF2-40B4-BE49-F238E27FC236}">
                    <a16:creationId xmlns:a16="http://schemas.microsoft.com/office/drawing/2014/main" id="{9C2EED77-D00D-40EE-B266-EAB9460677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38368" y="20259297"/>
                <a:ext cx="4052887" cy="4052887"/>
              </a:xfrm>
              <a:prstGeom prst="rect">
                <a:avLst/>
              </a:prstGeom>
            </p:spPr>
          </p:pic>
          <p:sp>
            <p:nvSpPr>
              <p:cNvPr id="65" name="TextBox 64">
                <a:extLst>
                  <a:ext uri="{FF2B5EF4-FFF2-40B4-BE49-F238E27FC236}">
                    <a16:creationId xmlns:a16="http://schemas.microsoft.com/office/drawing/2014/main" id="{54023C23-F9B3-454D-8C75-B583B2B530A1}"/>
                  </a:ext>
                </a:extLst>
              </p:cNvPr>
              <p:cNvSpPr txBox="1"/>
              <p:nvPr/>
            </p:nvSpPr>
            <p:spPr>
              <a:xfrm>
                <a:off x="19214608" y="19739876"/>
                <a:ext cx="6929937" cy="358118"/>
              </a:xfrm>
              <a:prstGeom prst="rect">
                <a:avLst/>
              </a:prstGeom>
              <a:noFill/>
            </p:spPr>
            <p:txBody>
              <a:bodyPr wrap="square" rtlCol="0">
                <a:spAutoFit/>
              </a:bodyPr>
              <a:lstStyle/>
              <a:p>
                <a:r>
                  <a:rPr lang="en-US" dirty="0"/>
                  <a:t>Fig 4. Recession analysis plot (recession criterion 2 --- precipitation based)</a:t>
                </a:r>
              </a:p>
            </p:txBody>
          </p:sp>
          <p:sp>
            <p:nvSpPr>
              <p:cNvPr id="69" name="TextBox 68">
                <a:extLst>
                  <a:ext uri="{FF2B5EF4-FFF2-40B4-BE49-F238E27FC236}">
                    <a16:creationId xmlns:a16="http://schemas.microsoft.com/office/drawing/2014/main" id="{17926B6B-573E-4DF1-BE77-7F976D0D916F}"/>
                  </a:ext>
                </a:extLst>
              </p:cNvPr>
              <p:cNvSpPr txBox="1"/>
              <p:nvPr/>
            </p:nvSpPr>
            <p:spPr>
              <a:xfrm>
                <a:off x="19547882" y="24565470"/>
                <a:ext cx="6999755" cy="358118"/>
              </a:xfrm>
              <a:prstGeom prst="rect">
                <a:avLst/>
              </a:prstGeom>
              <a:noFill/>
            </p:spPr>
            <p:txBody>
              <a:bodyPr wrap="square" rtlCol="0">
                <a:spAutoFit/>
              </a:bodyPr>
              <a:lstStyle/>
              <a:p>
                <a:r>
                  <a:rPr lang="en-US" dirty="0"/>
                  <a:t>Fig 5. Recession analysis plot (recession criterion 1 --- streamflow based)</a:t>
                </a:r>
              </a:p>
            </p:txBody>
          </p:sp>
        </p:grpSp>
        <p:sp>
          <p:nvSpPr>
            <p:cNvPr id="72" name="TextBox 71">
              <a:extLst>
                <a:ext uri="{FF2B5EF4-FFF2-40B4-BE49-F238E27FC236}">
                  <a16:creationId xmlns:a16="http://schemas.microsoft.com/office/drawing/2014/main" id="{A037FB0D-85A2-47F0-9171-5F7A8A12AACF}"/>
                </a:ext>
              </a:extLst>
            </p:cNvPr>
            <p:cNvSpPr txBox="1"/>
            <p:nvPr/>
          </p:nvSpPr>
          <p:spPr>
            <a:xfrm>
              <a:off x="25755463" y="19273732"/>
              <a:ext cx="3272986" cy="369332"/>
            </a:xfrm>
            <a:prstGeom prst="rect">
              <a:avLst/>
            </a:prstGeom>
            <a:noFill/>
          </p:spPr>
          <p:txBody>
            <a:bodyPr wrap="square" rtlCol="0">
              <a:spAutoFit/>
            </a:bodyPr>
            <a:lstStyle/>
            <a:p>
              <a:r>
                <a:rPr lang="en-US" i="1" dirty="0"/>
                <a:t>4a. </a:t>
              </a:r>
              <a:r>
                <a:rPr lang="en-US" b="1" i="1" dirty="0" err="1"/>
                <a:t>Q</a:t>
              </a:r>
              <a:r>
                <a:rPr lang="en-US" b="1" i="1" baseline="-25000" dirty="0" err="1"/>
                <a:t>b</a:t>
              </a:r>
              <a:r>
                <a:rPr lang="en-US" dirty="0"/>
                <a:t> baseflow</a:t>
              </a:r>
            </a:p>
          </p:txBody>
        </p:sp>
        <p:sp>
          <p:nvSpPr>
            <p:cNvPr id="73" name="TextBox 72">
              <a:extLst>
                <a:ext uri="{FF2B5EF4-FFF2-40B4-BE49-F238E27FC236}">
                  <a16:creationId xmlns:a16="http://schemas.microsoft.com/office/drawing/2014/main" id="{CC667516-7D72-452F-9ABF-075ACF671D8A}"/>
                </a:ext>
              </a:extLst>
            </p:cNvPr>
            <p:cNvSpPr txBox="1"/>
            <p:nvPr/>
          </p:nvSpPr>
          <p:spPr>
            <a:xfrm>
              <a:off x="30935601" y="19309781"/>
              <a:ext cx="2876833" cy="369332"/>
            </a:xfrm>
            <a:prstGeom prst="rect">
              <a:avLst/>
            </a:prstGeom>
            <a:noFill/>
          </p:spPr>
          <p:txBody>
            <a:bodyPr wrap="square" rtlCol="0">
              <a:spAutoFit/>
            </a:bodyPr>
            <a:lstStyle/>
            <a:p>
              <a:r>
                <a:rPr lang="en-US" i="1" dirty="0"/>
                <a:t>4b.</a:t>
              </a:r>
              <a:r>
                <a:rPr lang="en-US" b="1" i="1" dirty="0"/>
                <a:t> Q</a:t>
              </a:r>
              <a:r>
                <a:rPr lang="en-US" dirty="0"/>
                <a:t> streamflow</a:t>
              </a:r>
            </a:p>
          </p:txBody>
        </p:sp>
        <p:sp>
          <p:nvSpPr>
            <p:cNvPr id="74" name="TextBox 73">
              <a:extLst>
                <a:ext uri="{FF2B5EF4-FFF2-40B4-BE49-F238E27FC236}">
                  <a16:creationId xmlns:a16="http://schemas.microsoft.com/office/drawing/2014/main" id="{063700D5-A222-4A84-938E-BD3A7BBB6258}"/>
                </a:ext>
              </a:extLst>
            </p:cNvPr>
            <p:cNvSpPr txBox="1"/>
            <p:nvPr/>
          </p:nvSpPr>
          <p:spPr>
            <a:xfrm>
              <a:off x="26048097" y="24239995"/>
              <a:ext cx="2980351" cy="369332"/>
            </a:xfrm>
            <a:prstGeom prst="rect">
              <a:avLst/>
            </a:prstGeom>
            <a:noFill/>
          </p:spPr>
          <p:txBody>
            <a:bodyPr wrap="square" rtlCol="0">
              <a:spAutoFit/>
            </a:bodyPr>
            <a:lstStyle/>
            <a:p>
              <a:r>
                <a:rPr lang="en-US" i="1" dirty="0"/>
                <a:t>5a.</a:t>
              </a:r>
              <a:r>
                <a:rPr lang="en-US" b="1" i="1" dirty="0"/>
                <a:t> </a:t>
              </a:r>
              <a:r>
                <a:rPr lang="en-US" b="1" i="1" dirty="0" err="1"/>
                <a:t>Q</a:t>
              </a:r>
              <a:r>
                <a:rPr lang="en-US" b="1" i="1" baseline="-25000" dirty="0" err="1"/>
                <a:t>b</a:t>
              </a:r>
              <a:r>
                <a:rPr lang="en-US" dirty="0"/>
                <a:t> baseflow</a:t>
              </a:r>
            </a:p>
          </p:txBody>
        </p:sp>
        <p:sp>
          <p:nvSpPr>
            <p:cNvPr id="77" name="TextBox 76">
              <a:extLst>
                <a:ext uri="{FF2B5EF4-FFF2-40B4-BE49-F238E27FC236}">
                  <a16:creationId xmlns:a16="http://schemas.microsoft.com/office/drawing/2014/main" id="{05379EA3-15EB-4B26-AD7F-043CE3824F43}"/>
                </a:ext>
              </a:extLst>
            </p:cNvPr>
            <p:cNvSpPr txBox="1"/>
            <p:nvPr/>
          </p:nvSpPr>
          <p:spPr>
            <a:xfrm>
              <a:off x="31054242" y="24298211"/>
              <a:ext cx="3011976" cy="369332"/>
            </a:xfrm>
            <a:prstGeom prst="rect">
              <a:avLst/>
            </a:prstGeom>
            <a:noFill/>
          </p:spPr>
          <p:txBody>
            <a:bodyPr wrap="square" rtlCol="0">
              <a:spAutoFit/>
            </a:bodyPr>
            <a:lstStyle/>
            <a:p>
              <a:r>
                <a:rPr lang="en-US" i="1" dirty="0"/>
                <a:t>5b.</a:t>
              </a:r>
              <a:r>
                <a:rPr lang="en-US" b="1" i="1" dirty="0"/>
                <a:t> Q</a:t>
              </a:r>
              <a:r>
                <a:rPr lang="en-US" dirty="0"/>
                <a:t> streamflow</a:t>
              </a:r>
            </a:p>
          </p:txBody>
        </p:sp>
      </p:grpSp>
      <p:sp>
        <p:nvSpPr>
          <p:cNvPr id="81" name="TextBox 80">
            <a:extLst>
              <a:ext uri="{FF2B5EF4-FFF2-40B4-BE49-F238E27FC236}">
                <a16:creationId xmlns:a16="http://schemas.microsoft.com/office/drawing/2014/main" id="{984B3D0E-F02B-4E3F-922C-72F10E4AF852}"/>
              </a:ext>
            </a:extLst>
          </p:cNvPr>
          <p:cNvSpPr txBox="1"/>
          <p:nvPr/>
        </p:nvSpPr>
        <p:spPr>
          <a:xfrm>
            <a:off x="17232439" y="19850510"/>
            <a:ext cx="7306665"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t>Recession events last at least 5 days.</a:t>
            </a:r>
          </a:p>
          <a:p>
            <a:pPr marL="457200" indent="-457200">
              <a:buFont typeface="Arial" panose="020B0604020202020204" pitchFamily="34" charset="0"/>
              <a:buChar char="•"/>
            </a:pPr>
            <a:r>
              <a:rPr lang="en-US" sz="3600" dirty="0"/>
              <a:t>Exclude statistically insignificant recessions (</a:t>
            </a:r>
            <a:r>
              <a:rPr lang="en-US" sz="3600" i="1" dirty="0"/>
              <a:t>p</a:t>
            </a:r>
            <a:r>
              <a:rPr lang="en-US" sz="3600" dirty="0"/>
              <a:t>-value &lt; 0.05)</a:t>
            </a:r>
          </a:p>
          <a:p>
            <a:pPr marL="457200" indent="-457200">
              <a:buFont typeface="Arial" panose="020B0604020202020204" pitchFamily="34" charset="0"/>
              <a:buChar char="•"/>
            </a:pPr>
            <a:r>
              <a:rPr lang="en-US" sz="3600" dirty="0"/>
              <a:t>Color recession events with theoretically consistent a (0&lt;</a:t>
            </a:r>
            <a:r>
              <a:rPr lang="en-US" sz="3600" i="1" dirty="0"/>
              <a:t>a</a:t>
            </a:r>
            <a:r>
              <a:rPr lang="en-US" sz="3600" dirty="0"/>
              <a:t>&lt;3)</a:t>
            </a:r>
          </a:p>
          <a:p>
            <a:pPr marL="457200" indent="-457200">
              <a:buFont typeface="Arial" panose="020B0604020202020204" pitchFamily="34" charset="0"/>
              <a:buChar char="•"/>
            </a:pPr>
            <a:r>
              <a:rPr lang="en-US" sz="3600" dirty="0"/>
              <a:t>Red dashed line: recessions whose estimated </a:t>
            </a:r>
            <a:r>
              <a:rPr lang="en-US" sz="3600" i="1" dirty="0"/>
              <a:t>a</a:t>
            </a:r>
            <a:r>
              <a:rPr lang="en-US" sz="3600" dirty="0"/>
              <a:t> exceeds 3.  </a:t>
            </a:r>
          </a:p>
        </p:txBody>
      </p:sp>
      <p:pic>
        <p:nvPicPr>
          <p:cNvPr id="84" name="Picture 83" descr="Chart, histogram&#10;&#10;Description automatically generated">
            <a:extLst>
              <a:ext uri="{FF2B5EF4-FFF2-40B4-BE49-F238E27FC236}">
                <a16:creationId xmlns:a16="http://schemas.microsoft.com/office/drawing/2014/main" id="{F2C20FF8-0FDB-4D53-9C1F-DE3A485C9A8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913663" y="20313736"/>
            <a:ext cx="4270591" cy="4270591"/>
          </a:xfrm>
          <a:prstGeom prst="rect">
            <a:avLst/>
          </a:prstGeom>
        </p:spPr>
      </p:pic>
      <p:sp>
        <p:nvSpPr>
          <p:cNvPr id="85" name="TextBox 84">
            <a:extLst>
              <a:ext uri="{FF2B5EF4-FFF2-40B4-BE49-F238E27FC236}">
                <a16:creationId xmlns:a16="http://schemas.microsoft.com/office/drawing/2014/main" id="{54C7715A-2BB8-436B-811C-89E726D84837}"/>
              </a:ext>
            </a:extLst>
          </p:cNvPr>
          <p:cNvSpPr txBox="1"/>
          <p:nvPr/>
        </p:nvSpPr>
        <p:spPr>
          <a:xfrm>
            <a:off x="38794804" y="19390406"/>
            <a:ext cx="4422811" cy="923330"/>
          </a:xfrm>
          <a:prstGeom prst="rect">
            <a:avLst/>
          </a:prstGeom>
          <a:noFill/>
        </p:spPr>
        <p:txBody>
          <a:bodyPr wrap="square" rtlCol="0">
            <a:spAutoFit/>
          </a:bodyPr>
          <a:lstStyle/>
          <a:p>
            <a:r>
              <a:rPr lang="en-US" dirty="0"/>
              <a:t>Fig 6. </a:t>
            </a:r>
            <a:r>
              <a:rPr lang="en-US" altLang="zh-CN" dirty="0"/>
              <a:t>recession parameter distribution comparison between 4a and 4b (07373000, b – baseflow derived, q – streamflow derived)</a:t>
            </a:r>
            <a:endParaRPr lang="en-US" dirty="0"/>
          </a:p>
        </p:txBody>
      </p:sp>
      <p:pic>
        <p:nvPicPr>
          <p:cNvPr id="86" name="Picture 85" descr="Chart, histogram&#10;&#10;Description automatically generated">
            <a:extLst>
              <a:ext uri="{FF2B5EF4-FFF2-40B4-BE49-F238E27FC236}">
                <a16:creationId xmlns:a16="http://schemas.microsoft.com/office/drawing/2014/main" id="{4F6852BD-E961-47B9-B93C-2315A7EB102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641916" y="15187173"/>
            <a:ext cx="4270591" cy="4270591"/>
          </a:xfrm>
          <a:prstGeom prst="rect">
            <a:avLst/>
          </a:prstGeom>
        </p:spPr>
      </p:pic>
      <p:sp>
        <p:nvSpPr>
          <p:cNvPr id="87" name="TextBox 86">
            <a:extLst>
              <a:ext uri="{FF2B5EF4-FFF2-40B4-BE49-F238E27FC236}">
                <a16:creationId xmlns:a16="http://schemas.microsoft.com/office/drawing/2014/main" id="{D17D1410-8290-41EC-B010-C15FB405F5AC}"/>
              </a:ext>
            </a:extLst>
          </p:cNvPr>
          <p:cNvSpPr txBox="1"/>
          <p:nvPr/>
        </p:nvSpPr>
        <p:spPr>
          <a:xfrm>
            <a:off x="39045369" y="24482207"/>
            <a:ext cx="4422811" cy="646331"/>
          </a:xfrm>
          <a:prstGeom prst="rect">
            <a:avLst/>
          </a:prstGeom>
          <a:noFill/>
        </p:spPr>
        <p:txBody>
          <a:bodyPr wrap="square" rtlCol="0">
            <a:spAutoFit/>
          </a:bodyPr>
          <a:lstStyle/>
          <a:p>
            <a:r>
              <a:rPr lang="en-US" dirty="0"/>
              <a:t>Fig 7. </a:t>
            </a:r>
            <a:r>
              <a:rPr lang="en-US" altLang="zh-CN" dirty="0"/>
              <a:t>recession parameter distribution comparison (all gages in GAGES-II)</a:t>
            </a:r>
            <a:endParaRPr lang="en-US" dirty="0"/>
          </a:p>
        </p:txBody>
      </p:sp>
      <p:sp>
        <p:nvSpPr>
          <p:cNvPr id="88" name="TextBox 87">
            <a:extLst>
              <a:ext uri="{FF2B5EF4-FFF2-40B4-BE49-F238E27FC236}">
                <a16:creationId xmlns:a16="http://schemas.microsoft.com/office/drawing/2014/main" id="{0C783978-9B4C-40AC-AACC-5A38AE3519DE}"/>
              </a:ext>
            </a:extLst>
          </p:cNvPr>
          <p:cNvSpPr txBox="1"/>
          <p:nvPr/>
        </p:nvSpPr>
        <p:spPr>
          <a:xfrm>
            <a:off x="33927553" y="16112586"/>
            <a:ext cx="4833890" cy="8402300"/>
          </a:xfrm>
          <a:prstGeom prst="rect">
            <a:avLst/>
          </a:prstGeom>
          <a:noFill/>
        </p:spPr>
        <p:txBody>
          <a:bodyPr wrap="square" rtlCol="0">
            <a:spAutoFit/>
          </a:bodyPr>
          <a:lstStyle/>
          <a:p>
            <a:pPr marL="571500" indent="-571500">
              <a:buFont typeface="Arial" panose="020B0604020202020204" pitchFamily="34" charset="0"/>
              <a:buChar char="•"/>
            </a:pPr>
            <a:r>
              <a:rPr lang="en-US" sz="3600" dirty="0"/>
              <a:t>At the example gage station 07373000, the baseflow derived recession constant a is more in agreement with the </a:t>
            </a:r>
            <a:r>
              <a:rPr lang="en-US" sz="3600" dirty="0" err="1"/>
              <a:t>Boussinesq</a:t>
            </a:r>
            <a:r>
              <a:rPr lang="en-US" sz="3600" dirty="0"/>
              <a:t> solution derived theoretical recession behavior (Fig 6).  </a:t>
            </a:r>
          </a:p>
          <a:p>
            <a:endParaRPr lang="en-US" sz="3600" dirty="0"/>
          </a:p>
          <a:p>
            <a:pPr marL="571500" indent="-571500">
              <a:buFont typeface="Arial" panose="020B0604020202020204" pitchFamily="34" charset="0"/>
              <a:buChar char="•"/>
            </a:pPr>
            <a:r>
              <a:rPr lang="en-US" sz="3600" dirty="0"/>
              <a:t>Across all gages in the GAGES-II dataset, the range of recession parameter a also decreases (Fig 7).  </a:t>
            </a:r>
          </a:p>
        </p:txBody>
      </p:sp>
      <p:pic>
        <p:nvPicPr>
          <p:cNvPr id="89" name="Picture 88">
            <a:extLst>
              <a:ext uri="{FF2B5EF4-FFF2-40B4-BE49-F238E27FC236}">
                <a16:creationId xmlns:a16="http://schemas.microsoft.com/office/drawing/2014/main" id="{16BB38F4-9E9F-4EF3-B9D3-B9D3F5C37CED}"/>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17062380" y="26464758"/>
            <a:ext cx="10675886" cy="3299556"/>
          </a:xfrm>
          <a:prstGeom prst="rect">
            <a:avLst/>
          </a:prstGeom>
          <a:noFill/>
          <a:ln>
            <a:noFill/>
          </a:ln>
        </p:spPr>
      </p:pic>
      <p:sp>
        <p:nvSpPr>
          <p:cNvPr id="90" name="TextBox 89">
            <a:extLst>
              <a:ext uri="{FF2B5EF4-FFF2-40B4-BE49-F238E27FC236}">
                <a16:creationId xmlns:a16="http://schemas.microsoft.com/office/drawing/2014/main" id="{8E892120-83B5-4DCC-B995-1AB2CB7240BE}"/>
              </a:ext>
            </a:extLst>
          </p:cNvPr>
          <p:cNvSpPr txBox="1"/>
          <p:nvPr/>
        </p:nvSpPr>
        <p:spPr>
          <a:xfrm>
            <a:off x="17537630" y="30204364"/>
            <a:ext cx="10827657" cy="369332"/>
          </a:xfrm>
          <a:prstGeom prst="rect">
            <a:avLst/>
          </a:prstGeom>
          <a:noFill/>
        </p:spPr>
        <p:txBody>
          <a:bodyPr wrap="square" rtlCol="0">
            <a:spAutoFit/>
          </a:bodyPr>
          <a:lstStyle/>
          <a:p>
            <a:r>
              <a:rPr lang="en-US" altLang="zh-CN" dirty="0"/>
              <a:t>Fig 6. Flow chart of the KGML (knowledge guided machine learning) framework for separating baseflow</a:t>
            </a:r>
            <a:endParaRPr lang="en-US" dirty="0"/>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956AFDE-4912-4898-8D43-D183FA2DA57B}"/>
                  </a:ext>
                </a:extLst>
              </p:cNvPr>
              <p:cNvSpPr txBox="1"/>
              <p:nvPr/>
            </p:nvSpPr>
            <p:spPr>
              <a:xfrm>
                <a:off x="36597203" y="27065434"/>
                <a:ext cx="6425040" cy="2008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𝐿</m:t>
                          </m:r>
                        </m:e>
                        <m:sub>
                          <m:r>
                            <a:rPr lang="en-US" sz="3200" b="0" i="1" smtClean="0">
                              <a:latin typeface="Cambria Math" panose="02040503050406030204" pitchFamily="18" charset="0"/>
                            </a:rPr>
                            <m:t>𝑅𝑁𝑁</m:t>
                          </m:r>
                        </m:sub>
                      </m:sSub>
                      <m:r>
                        <a:rPr lang="en-US" sz="3200" b="0" i="1" smtClean="0">
                          <a:latin typeface="Cambria Math" panose="02040503050406030204" pitchFamily="18" charset="0"/>
                        </a:rPr>
                        <m:t>=</m:t>
                      </m:r>
                      <m:rad>
                        <m:radPr>
                          <m:degHide m:val="on"/>
                          <m:ctrlPr>
                            <a:rPr lang="en-US" sz="3200" b="0" i="1" smtClean="0">
                              <a:latin typeface="Cambria Math" panose="02040503050406030204" pitchFamily="18" charset="0"/>
                            </a:rPr>
                          </m:ctrlPr>
                        </m:radPr>
                        <m:deg/>
                        <m:e>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𝑁</m:t>
                              </m:r>
                            </m:den>
                          </m:f>
                          <m:nary>
                            <m:naryPr>
                              <m:chr m:val="∑"/>
                              <m:ctrlPr>
                                <a:rPr lang="en-US"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=1</m:t>
                              </m:r>
                            </m:sub>
                            <m:sup>
                              <m:r>
                                <a:rPr lang="en-US" sz="3200" b="0" i="1" smtClean="0">
                                  <a:latin typeface="Cambria Math" panose="02040503050406030204" pitchFamily="18" charset="0"/>
                                </a:rPr>
                                <m:t>𝑁</m:t>
                              </m:r>
                            </m:sup>
                            <m:e>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𝑄</m:t>
                                      </m:r>
                                    </m:e>
                                    <m:sub>
                                      <m:r>
                                        <a:rPr lang="en-US" sz="3200" b="0" i="1" smtClean="0">
                                          <a:latin typeface="Cambria Math" panose="02040503050406030204" pitchFamily="18" charset="0"/>
                                        </a:rPr>
                                        <m:t>𝑏</m:t>
                                      </m:r>
                                      <m:r>
                                        <a:rPr lang="en-US" sz="3200" b="0" i="1" smtClean="0">
                                          <a:latin typeface="Cambria Math" panose="02040503050406030204" pitchFamily="18" charset="0"/>
                                        </a:rPr>
                                        <m:t>,</m:t>
                                      </m:r>
                                      <m:r>
                                        <a:rPr lang="en-US" sz="3200" b="0" i="1" smtClean="0">
                                          <a:latin typeface="Cambria Math" panose="02040503050406030204" pitchFamily="18" charset="0"/>
                                        </a:rPr>
                                        <m:t>𝑖</m:t>
                                      </m:r>
                                    </m:sub>
                                  </m:sSub>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𝑄</m:t>
                                          </m:r>
                                        </m:e>
                                        <m:sub>
                                          <m:r>
                                            <a:rPr lang="en-US" sz="3200" b="0" i="1" smtClean="0">
                                              <a:latin typeface="Cambria Math" panose="02040503050406030204" pitchFamily="18" charset="0"/>
                                            </a:rPr>
                                            <m:t>𝑏</m:t>
                                          </m:r>
                                          <m:r>
                                            <a:rPr lang="en-US" sz="3200" b="0" i="1" smtClean="0">
                                              <a:latin typeface="Cambria Math" panose="02040503050406030204" pitchFamily="18" charset="0"/>
                                            </a:rPr>
                                            <m:t>,</m:t>
                                          </m:r>
                                          <m:r>
                                            <a:rPr lang="en-US" sz="3200" b="0" i="1" smtClean="0">
                                              <a:latin typeface="Cambria Math" panose="02040503050406030204" pitchFamily="18" charset="0"/>
                                            </a:rPr>
                                            <m:t>𝑖</m:t>
                                          </m:r>
                                        </m:sub>
                                      </m:sSub>
                                    </m:e>
                                  </m:acc>
                                </m:e>
                              </m:d>
                              <m:r>
                                <a:rPr lang="en-US" sz="3200" b="0" i="1" baseline="30000" smtClean="0">
                                  <a:latin typeface="Cambria Math" panose="02040503050406030204" pitchFamily="18" charset="0"/>
                                </a:rPr>
                                <m:t>2</m:t>
                              </m:r>
                              <m:r>
                                <a:rPr lang="en-US" sz="3200" b="0" i="1" smtClean="0">
                                  <a:latin typeface="Cambria Math" panose="02040503050406030204" pitchFamily="18" charset="0"/>
                                </a:rPr>
                                <m:t> </m:t>
                              </m:r>
                            </m:e>
                          </m:nary>
                        </m:e>
                      </m:rad>
                    </m:oMath>
                  </m:oMathPara>
                </a14:m>
                <a:endParaRPr lang="en-US" sz="3200" dirty="0"/>
              </a:p>
            </p:txBody>
          </p:sp>
        </mc:Choice>
        <mc:Fallback xmlns="">
          <p:sp>
            <p:nvSpPr>
              <p:cNvPr id="91" name="TextBox 90">
                <a:extLst>
                  <a:ext uri="{FF2B5EF4-FFF2-40B4-BE49-F238E27FC236}">
                    <a16:creationId xmlns:a16="http://schemas.microsoft.com/office/drawing/2014/main" id="{7956AFDE-4912-4898-8D43-D183FA2DA57B}"/>
                  </a:ext>
                </a:extLst>
              </p:cNvPr>
              <p:cNvSpPr txBox="1">
                <a:spLocks noRot="1" noChangeAspect="1" noMove="1" noResize="1" noEditPoints="1" noAdjustHandles="1" noChangeArrowheads="1" noChangeShapeType="1" noTextEdit="1"/>
              </p:cNvSpPr>
              <p:nvPr/>
            </p:nvSpPr>
            <p:spPr>
              <a:xfrm>
                <a:off x="36597203" y="27065434"/>
                <a:ext cx="6425040" cy="2008178"/>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54AA7DB-1643-4139-86B2-E2B8928576FD}"/>
                  </a:ext>
                </a:extLst>
              </p:cNvPr>
              <p:cNvSpPr txBox="1"/>
              <p:nvPr/>
            </p:nvSpPr>
            <p:spPr>
              <a:xfrm>
                <a:off x="36597203" y="26141504"/>
                <a:ext cx="408942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𝐿</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𝐿</m:t>
                          </m:r>
                        </m:e>
                        <m:sub>
                          <m:r>
                            <a:rPr lang="en-US" sz="3200" b="0" i="1" smtClean="0">
                              <a:latin typeface="Cambria Math" panose="02040503050406030204" pitchFamily="18" charset="0"/>
                            </a:rPr>
                            <m:t>𝑅𝑁𝑁</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𝜆</m:t>
                          </m:r>
                        </m:e>
                        <m:sub>
                          <m:r>
                            <a:rPr lang="en-US" sz="3200" b="0" i="1" smtClean="0">
                              <a:latin typeface="Cambria Math" panose="02040503050406030204" pitchFamily="18" charset="0"/>
                            </a:rPr>
                            <m:t>𝑟</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𝐿</m:t>
                          </m:r>
                        </m:e>
                        <m:sub>
                          <m:r>
                            <a:rPr lang="en-US" sz="3200" b="0" i="1" smtClean="0">
                              <a:latin typeface="Cambria Math" panose="02040503050406030204" pitchFamily="18" charset="0"/>
                            </a:rPr>
                            <m:t>𝑟</m:t>
                          </m:r>
                        </m:sub>
                      </m:sSub>
                    </m:oMath>
                  </m:oMathPara>
                </a14:m>
                <a:endParaRPr lang="en-US" sz="3200" dirty="0"/>
              </a:p>
            </p:txBody>
          </p:sp>
        </mc:Choice>
        <mc:Fallback xmlns="">
          <p:sp>
            <p:nvSpPr>
              <p:cNvPr id="92" name="TextBox 91">
                <a:extLst>
                  <a:ext uri="{FF2B5EF4-FFF2-40B4-BE49-F238E27FC236}">
                    <a16:creationId xmlns:a16="http://schemas.microsoft.com/office/drawing/2014/main" id="{154AA7DB-1643-4139-86B2-E2B8928576FD}"/>
                  </a:ext>
                </a:extLst>
              </p:cNvPr>
              <p:cNvSpPr txBox="1">
                <a:spLocks noRot="1" noChangeAspect="1" noMove="1" noResize="1" noEditPoints="1" noAdjustHandles="1" noChangeArrowheads="1" noChangeShapeType="1" noTextEdit="1"/>
              </p:cNvSpPr>
              <p:nvPr/>
            </p:nvSpPr>
            <p:spPr>
              <a:xfrm>
                <a:off x="36597203" y="26141504"/>
                <a:ext cx="4089425" cy="58477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53C1B31-BD18-4DE4-8526-0214E125FDE5}"/>
                  </a:ext>
                </a:extLst>
              </p:cNvPr>
              <p:cNvSpPr txBox="1"/>
              <p:nvPr/>
            </p:nvSpPr>
            <p:spPr>
              <a:xfrm>
                <a:off x="37000093" y="29073612"/>
                <a:ext cx="5602503" cy="1877694"/>
              </a:xfrm>
              <a:prstGeom prst="rect">
                <a:avLst/>
              </a:prstGeom>
              <a:noFill/>
            </p:spPr>
            <p:txBody>
              <a:bodyPr wrap="square" rtlCol="0">
                <a:spAutoFit/>
              </a:bodyPr>
              <a:lstStyle/>
              <a:p>
                <a:pPr marL="285750" indent="-285750">
                  <a:buFont typeface="Arial" panose="020B0604020202020204" pitchFamily="34" charset="0"/>
                  <a:buChar char="•"/>
                </a:pPr>
                <a:r>
                  <a:rPr lang="en-US" sz="2800" dirty="0"/>
                  <a:t>N is the number of labeled data (with observed baseflow)</a:t>
                </a:r>
              </a:p>
              <a:p>
                <a:pPr marL="285750" indent="-285750">
                  <a:buFont typeface="Arial" panose="020B0604020202020204" pitchFamily="34" charset="0"/>
                  <a:buChar char="•"/>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𝑖</m:t>
                        </m:r>
                      </m:sub>
                    </m:sSub>
                  </m:oMath>
                </a14:m>
                <a:r>
                  <a:rPr lang="en-US" sz="2800" dirty="0"/>
                  <a:t> is the observed baseflow, </a:t>
                </a:r>
                <a14:m>
                  <m:oMath xmlns:m="http://schemas.openxmlformats.org/officeDocument/2006/math">
                    <m:acc>
                      <m:accPr>
                        <m:chr m:val="̂"/>
                        <m:ctrlPr>
                          <a:rPr lang="en-US" sz="2800" i="1" smtClean="0">
                            <a:latin typeface="Cambria Math" panose="02040503050406030204" pitchFamily="18" charset="0"/>
                          </a:rPr>
                        </m:ctrlPr>
                      </m:acc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𝑖</m:t>
                            </m:r>
                          </m:sub>
                        </m:sSub>
                      </m:e>
                    </m:acc>
                  </m:oMath>
                </a14:m>
                <a:r>
                  <a:rPr lang="en-US" sz="2800" dirty="0"/>
                  <a:t> is the predicted baseflow</a:t>
                </a:r>
              </a:p>
            </p:txBody>
          </p:sp>
        </mc:Choice>
        <mc:Fallback xmlns="">
          <p:sp>
            <p:nvSpPr>
              <p:cNvPr id="93" name="TextBox 92">
                <a:extLst>
                  <a:ext uri="{FF2B5EF4-FFF2-40B4-BE49-F238E27FC236}">
                    <a16:creationId xmlns:a16="http://schemas.microsoft.com/office/drawing/2014/main" id="{853C1B31-BD18-4DE4-8526-0214E125FDE5}"/>
                  </a:ext>
                </a:extLst>
              </p:cNvPr>
              <p:cNvSpPr txBox="1">
                <a:spLocks noRot="1" noChangeAspect="1" noMove="1" noResize="1" noEditPoints="1" noAdjustHandles="1" noChangeArrowheads="1" noChangeShapeType="1" noTextEdit="1"/>
              </p:cNvSpPr>
              <p:nvPr/>
            </p:nvSpPr>
            <p:spPr>
              <a:xfrm>
                <a:off x="37000093" y="29073612"/>
                <a:ext cx="5602503" cy="1877694"/>
              </a:xfrm>
              <a:prstGeom prst="rect">
                <a:avLst/>
              </a:prstGeom>
              <a:blipFill>
                <a:blip r:embed="rId20"/>
                <a:stretch>
                  <a:fillRect l="-1959" t="-2922" b="-7468"/>
                </a:stretch>
              </a:blipFill>
            </p:spPr>
            <p:txBody>
              <a:bodyPr/>
              <a:lstStyle/>
              <a:p>
                <a:r>
                  <a:rPr lang="en-US">
                    <a:noFill/>
                  </a:rPr>
                  <a:t> </a:t>
                </a:r>
              </a:p>
            </p:txBody>
          </p:sp>
        </mc:Fallback>
      </mc:AlternateContent>
      <p:sp>
        <p:nvSpPr>
          <p:cNvPr id="94" name="TextBox 93">
            <a:extLst>
              <a:ext uri="{FF2B5EF4-FFF2-40B4-BE49-F238E27FC236}">
                <a16:creationId xmlns:a16="http://schemas.microsoft.com/office/drawing/2014/main" id="{9B16335A-ADFA-403E-820B-2602AF4F7004}"/>
              </a:ext>
            </a:extLst>
          </p:cNvPr>
          <p:cNvSpPr txBox="1"/>
          <p:nvPr/>
        </p:nvSpPr>
        <p:spPr>
          <a:xfrm>
            <a:off x="27465462" y="25980994"/>
            <a:ext cx="9451803" cy="5078313"/>
          </a:xfrm>
          <a:prstGeom prst="rect">
            <a:avLst/>
          </a:prstGeom>
          <a:noFill/>
        </p:spPr>
        <p:txBody>
          <a:bodyPr wrap="square" rtlCol="0">
            <a:spAutoFit/>
          </a:bodyPr>
          <a:lstStyle/>
          <a:p>
            <a:pPr algn="just"/>
            <a:r>
              <a:rPr lang="en-US" sz="3600" dirty="0"/>
              <a:t>Among the current baseflow separation methods, although the chemical bass balance approach is able to separate baseflow following physic rules, its application imposes strict requirement to chemical data availability. To address this data scarcity issue but also preserves physics principle, we propose a method coupling machine learning to separate baseflow by utilizing </a:t>
            </a:r>
            <a:r>
              <a:rPr lang="en-US" sz="3600" dirty="0" err="1"/>
              <a:t>Boussinesq</a:t>
            </a:r>
            <a:r>
              <a:rPr lang="en-US" sz="3600" dirty="0"/>
              <a:t> solutions’ recession characteristics.  </a:t>
            </a:r>
          </a:p>
        </p:txBody>
      </p:sp>
      <p:pic>
        <p:nvPicPr>
          <p:cNvPr id="1026" name="Picture 2" descr="EGU - Visual identity">
            <a:extLst>
              <a:ext uri="{FF2B5EF4-FFF2-40B4-BE49-F238E27FC236}">
                <a16:creationId xmlns:a16="http://schemas.microsoft.com/office/drawing/2014/main" id="{9FE6A9E2-EF53-4538-8513-9DB17B4A27C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51115" y="3251305"/>
            <a:ext cx="518160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CwdmkD2D-RGB">
            <a:extLst>
              <a:ext uri="{FF2B5EF4-FFF2-40B4-BE49-F238E27FC236}">
                <a16:creationId xmlns:a16="http://schemas.microsoft.com/office/drawing/2014/main" id="{1936933D-08D3-4AC5-9A29-24EB67B6DB04}"/>
              </a:ext>
            </a:extLst>
          </p:cNvPr>
          <p:cNvPicPr>
            <a:picLocks noChangeAspect="1" noChangeArrowheads="1"/>
          </p:cNvPicPr>
          <p:nvPr/>
        </p:nvPicPr>
        <p:blipFill>
          <a:blip r:embed="rId22" cstate="print"/>
          <a:srcRect/>
          <a:stretch>
            <a:fillRect/>
          </a:stretch>
        </p:blipFill>
        <p:spPr bwMode="auto">
          <a:xfrm>
            <a:off x="1870647" y="3250608"/>
            <a:ext cx="4310677" cy="1815355"/>
          </a:xfrm>
          <a:prstGeom prst="rect">
            <a:avLst/>
          </a:prstGeom>
          <a:noFill/>
        </p:spPr>
      </p:pic>
      <p:pic>
        <p:nvPicPr>
          <p:cNvPr id="76" name="Picture 3" descr="M2out-RGB">
            <a:extLst>
              <a:ext uri="{FF2B5EF4-FFF2-40B4-BE49-F238E27FC236}">
                <a16:creationId xmlns:a16="http://schemas.microsoft.com/office/drawing/2014/main" id="{4D667B0C-6CA6-48CE-96D7-01C3885C13DD}"/>
              </a:ext>
            </a:extLst>
          </p:cNvPr>
          <p:cNvPicPr>
            <a:picLocks noChangeAspect="1" noChangeArrowheads="1"/>
          </p:cNvPicPr>
          <p:nvPr/>
        </p:nvPicPr>
        <p:blipFill>
          <a:blip r:embed="rId23" cstate="print"/>
          <a:srcRect/>
          <a:stretch>
            <a:fillRect/>
          </a:stretch>
        </p:blipFill>
        <p:spPr bwMode="auto">
          <a:xfrm>
            <a:off x="6554418" y="3250608"/>
            <a:ext cx="3221982" cy="1676424"/>
          </a:xfrm>
          <a:prstGeom prst="rect">
            <a:avLst/>
          </a:prstGeom>
          <a:noFill/>
        </p:spPr>
      </p:pic>
    </p:spTree>
    <p:extLst>
      <p:ext uri="{BB962C8B-B14F-4D97-AF65-F5344CB8AC3E}">
        <p14:creationId xmlns:p14="http://schemas.microsoft.com/office/powerpoint/2010/main" val="1764728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1142</TotalTime>
  <Words>807</Words>
  <Application>Microsoft Office PowerPoint</Application>
  <PresentationFormat>Custom</PresentationFormat>
  <Paragraphs>57</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Office Theme</vt:lpstr>
      <vt:lpstr>Equation.DSMT4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Xiang</dc:creator>
  <cp:lastModifiedBy>Li Xiang</cp:lastModifiedBy>
  <cp:revision>24</cp:revision>
  <dcterms:created xsi:type="dcterms:W3CDTF">2021-04-23T20:22:57Z</dcterms:created>
  <dcterms:modified xsi:type="dcterms:W3CDTF">2021-04-30T09:06:28Z</dcterms:modified>
</cp:coreProperties>
</file>