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7" r:id="rId2"/>
    <p:sldId id="257" r:id="rId3"/>
    <p:sldId id="278" r:id="rId4"/>
    <p:sldId id="276" r:id="rId5"/>
    <p:sldId id="290" r:id="rId6"/>
    <p:sldId id="302" r:id="rId7"/>
    <p:sldId id="273" r:id="rId8"/>
    <p:sldId id="281" r:id="rId9"/>
    <p:sldId id="301" r:id="rId10"/>
    <p:sldId id="283" r:id="rId11"/>
    <p:sldId id="291" r:id="rId12"/>
    <p:sldId id="292" r:id="rId13"/>
    <p:sldId id="298" r:id="rId14"/>
    <p:sldId id="293" r:id="rId15"/>
    <p:sldId id="300" r:id="rId16"/>
  </p:sldIdLst>
  <p:sldSz cx="9144000" cy="6858000" type="screen4x3"/>
  <p:notesSz cx="6858000" cy="9144000"/>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99"/>
    <a:srgbClr val="0000FF"/>
    <a:srgbClr val="008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054" autoAdjust="0"/>
    <p:restoredTop sz="94805" autoAdjust="0"/>
  </p:normalViewPr>
  <p:slideViewPr>
    <p:cSldViewPr>
      <p:cViewPr varScale="1">
        <p:scale>
          <a:sx n="79" d="100"/>
          <a:sy n="79" d="100"/>
        </p:scale>
        <p:origin x="350"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2DA4CB-6B76-46CB-B1F5-FD13859B647A}" type="datetimeFigureOut">
              <a:rPr kumimoji="1" lang="ja-JP" altLang="en-US" smtClean="0"/>
              <a:t>2021/4/28</a:t>
            </a:fld>
            <a:endParaRPr kumimoji="1" lang="ja-JP" altLang="en-US"/>
          </a:p>
        </p:txBody>
      </p:sp>
      <p:sp>
        <p:nvSpPr>
          <p:cNvPr id="4" name="スライド イメージ プレースホルダー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421DB2E-BEFC-4A53-9511-267173FAC214}" type="slidenum">
              <a:rPr kumimoji="1" lang="ja-JP" altLang="en-US" smtClean="0"/>
              <a:t>‹#›</a:t>
            </a:fld>
            <a:endParaRPr kumimoji="1" lang="ja-JP" altLang="en-US"/>
          </a:p>
        </p:txBody>
      </p:sp>
    </p:spTree>
    <p:extLst>
      <p:ext uri="{BB962C8B-B14F-4D97-AF65-F5344CB8AC3E}">
        <p14:creationId xmlns:p14="http://schemas.microsoft.com/office/powerpoint/2010/main" val="4265795869"/>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21DB2E-BEFC-4A53-9511-267173FAC214}" type="slidenum">
              <a:rPr kumimoji="1" lang="ja-JP" altLang="en-US" smtClean="0"/>
              <a:t>2</a:t>
            </a:fld>
            <a:endParaRPr kumimoji="1" lang="ja-JP" altLang="en-US"/>
          </a:p>
        </p:txBody>
      </p:sp>
    </p:spTree>
    <p:extLst>
      <p:ext uri="{BB962C8B-B14F-4D97-AF65-F5344CB8AC3E}">
        <p14:creationId xmlns:p14="http://schemas.microsoft.com/office/powerpoint/2010/main" val="8117355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21DB2E-BEFC-4A53-9511-267173FAC214}" type="slidenum">
              <a:rPr kumimoji="1" lang="ja-JP" altLang="en-US" smtClean="0"/>
              <a:t>5</a:t>
            </a:fld>
            <a:endParaRPr kumimoji="1" lang="ja-JP" altLang="en-US"/>
          </a:p>
        </p:txBody>
      </p:sp>
    </p:spTree>
    <p:extLst>
      <p:ext uri="{BB962C8B-B14F-4D97-AF65-F5344CB8AC3E}">
        <p14:creationId xmlns:p14="http://schemas.microsoft.com/office/powerpoint/2010/main" val="21061194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5"/>
          </p:nvPr>
        </p:nvSpPr>
        <p:spPr/>
        <p:txBody>
          <a:bodyPr/>
          <a:lstStyle/>
          <a:p>
            <a:fld id="{1421DB2E-BEFC-4A53-9511-267173FAC214}" type="slidenum">
              <a:rPr kumimoji="1" lang="ja-JP" altLang="en-US" smtClean="0"/>
              <a:t>9</a:t>
            </a:fld>
            <a:endParaRPr kumimoji="1" lang="ja-JP" altLang="en-US"/>
          </a:p>
        </p:txBody>
      </p:sp>
    </p:spTree>
    <p:extLst>
      <p:ext uri="{BB962C8B-B14F-4D97-AF65-F5344CB8AC3E}">
        <p14:creationId xmlns:p14="http://schemas.microsoft.com/office/powerpoint/2010/main" val="619625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dirty="0"/>
          </a:p>
        </p:txBody>
      </p:sp>
      <p:sp>
        <p:nvSpPr>
          <p:cNvPr id="4" name="スライド番号プレースホルダー 3"/>
          <p:cNvSpPr>
            <a:spLocks noGrp="1"/>
          </p:cNvSpPr>
          <p:nvPr>
            <p:ph type="sldNum" sz="quarter" idx="10"/>
          </p:nvPr>
        </p:nvSpPr>
        <p:spPr/>
        <p:txBody>
          <a:bodyPr/>
          <a:lstStyle/>
          <a:p>
            <a:fld id="{1421DB2E-BEFC-4A53-9511-267173FAC214}" type="slidenum">
              <a:rPr kumimoji="1" lang="ja-JP" altLang="en-US" smtClean="0"/>
              <a:t>14</a:t>
            </a:fld>
            <a:endParaRPr kumimoji="1" lang="ja-JP" altLang="en-US"/>
          </a:p>
        </p:txBody>
      </p:sp>
    </p:spTree>
    <p:extLst>
      <p:ext uri="{BB962C8B-B14F-4D97-AF65-F5344CB8AC3E}">
        <p14:creationId xmlns:p14="http://schemas.microsoft.com/office/powerpoint/2010/main" val="34731747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kumimoji="1" lang="ja-JP" altLang="en-US"/>
              <a:t>マスター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ja-JP" altLang="en-US"/>
              <a:t>マスター サブタイトルの書式設定</a:t>
            </a:r>
          </a:p>
        </p:txBody>
      </p:sp>
      <p:sp>
        <p:nvSpPr>
          <p:cNvPr id="4" name="日付プレースホルダー 3"/>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34502993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4540895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629400" y="274638"/>
            <a:ext cx="2057400" cy="5851525"/>
          </a:xfrm>
        </p:spPr>
        <p:txBody>
          <a:bodyPr vert="eaVert"/>
          <a:lstStyle/>
          <a:p>
            <a:r>
              <a:rPr kumimoji="1" lang="ja-JP" altLang="en-US"/>
              <a:t>マスター タイトルの書式設定</a:t>
            </a:r>
          </a:p>
        </p:txBody>
      </p:sp>
      <p:sp>
        <p:nvSpPr>
          <p:cNvPr id="3" name="縦書きテキスト プレースホルダー 2"/>
          <p:cNvSpPr>
            <a:spLocks noGrp="1"/>
          </p:cNvSpPr>
          <p:nvPr>
            <p:ph type="body" orient="vert" idx="1"/>
          </p:nvPr>
        </p:nvSpPr>
        <p:spPr>
          <a:xfrm>
            <a:off x="457200" y="274638"/>
            <a:ext cx="6019800" cy="5851525"/>
          </a:xfrm>
        </p:spPr>
        <p:txBody>
          <a:bodyPr vert="eaVert"/>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13006221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idx="1"/>
          </p:nvPr>
        </p:nvSpPr>
        <p:spPr/>
        <p:txBody>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4209273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ja-JP" altLang="en-US"/>
              <a:t>マスター テキストの書式設定</a:t>
            </a:r>
          </a:p>
        </p:txBody>
      </p:sp>
      <p:sp>
        <p:nvSpPr>
          <p:cNvPr id="4" name="日付プレースホルダー 3"/>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29081019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コンテンツ プレースホルダー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コンテンツ プレースホルダー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日付プレースホルダー 4"/>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31865234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4" name="コンテンツ プレースホルダー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5" name="テキスト プレースホルダー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ja-JP" altLang="en-US"/>
              <a:t>マスター テキストの書式設定</a:t>
            </a:r>
          </a:p>
        </p:txBody>
      </p:sp>
      <p:sp>
        <p:nvSpPr>
          <p:cNvPr id="6" name="コンテンツ プレースホルダー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7" name="日付プレースホルダー 6"/>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8" name="フッター プレースホルダー 7"/>
          <p:cNvSpPr>
            <a:spLocks noGrp="1"/>
          </p:cNvSpPr>
          <p:nvPr>
            <p:ph type="ftr" sz="quarter" idx="11"/>
          </p:nvPr>
        </p:nvSpPr>
        <p:spPr/>
        <p:txBody>
          <a:bodyPr/>
          <a:lstStyle/>
          <a:p>
            <a:endParaRPr kumimoji="1" lang="ja-JP" altLang="en-US"/>
          </a:p>
        </p:txBody>
      </p:sp>
      <p:sp>
        <p:nvSpPr>
          <p:cNvPr id="9" name="スライド番号プレースホルダー 8"/>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1238047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a:t>マスター タイトルの書式設定</a:t>
            </a:r>
          </a:p>
        </p:txBody>
      </p:sp>
      <p:sp>
        <p:nvSpPr>
          <p:cNvPr id="3" name="日付プレースホルダー 2"/>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4" name="フッター プレースホルダー 3"/>
          <p:cNvSpPr>
            <a:spLocks noGrp="1"/>
          </p:cNvSpPr>
          <p:nvPr>
            <p:ph type="ftr" sz="quarter" idx="11"/>
          </p:nvPr>
        </p:nvSpPr>
        <p:spPr/>
        <p:txBody>
          <a:bodyPr/>
          <a:lstStyle/>
          <a:p>
            <a:endParaRPr kumimoji="1" lang="ja-JP" altLang="en-US"/>
          </a:p>
        </p:txBody>
      </p:sp>
      <p:sp>
        <p:nvSpPr>
          <p:cNvPr id="5" name="スライド番号プレースホルダー 4"/>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40377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3" name="フッター プレースホルダー 2"/>
          <p:cNvSpPr>
            <a:spLocks noGrp="1"/>
          </p:cNvSpPr>
          <p:nvPr>
            <p:ph type="ftr" sz="quarter" idx="11"/>
          </p:nvPr>
        </p:nvSpPr>
        <p:spPr/>
        <p:txBody>
          <a:bodyPr/>
          <a:lstStyle/>
          <a:p>
            <a:endParaRPr kumimoji="1" lang="ja-JP" altLang="en-US"/>
          </a:p>
        </p:txBody>
      </p:sp>
      <p:sp>
        <p:nvSpPr>
          <p:cNvPr id="4" name="スライド番号プレースホルダー 3"/>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427855226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kumimoji="1" lang="ja-JP" altLang="en-US"/>
              <a:t>マスター タイトルの書式設定</a:t>
            </a:r>
          </a:p>
        </p:txBody>
      </p:sp>
      <p:sp>
        <p:nvSpPr>
          <p:cNvPr id="3" name="コンテンツ プレースホルダー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テキスト プレースホルダー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3495198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kumimoji="1" lang="ja-JP" altLang="en-US"/>
              <a:t>マスター タイトルの書式設定</a:t>
            </a:r>
          </a:p>
        </p:txBody>
      </p:sp>
      <p:sp>
        <p:nvSpPr>
          <p:cNvPr id="3" name="図プレースホルダー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kumimoji="1" lang="ja-JP" altLang="en-US"/>
          </a:p>
        </p:txBody>
      </p:sp>
      <p:sp>
        <p:nvSpPr>
          <p:cNvPr id="4" name="テキスト プレースホルダー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ja-JP" altLang="en-US"/>
              <a:t>マスター テキストの書式設定</a:t>
            </a:r>
          </a:p>
        </p:txBody>
      </p:sp>
      <p:sp>
        <p:nvSpPr>
          <p:cNvPr id="5" name="日付プレースホルダー 4"/>
          <p:cNvSpPr>
            <a:spLocks noGrp="1"/>
          </p:cNvSpPr>
          <p:nvPr>
            <p:ph type="dt" sz="half" idx="10"/>
          </p:nvPr>
        </p:nvSpPr>
        <p:spPr/>
        <p:txBody>
          <a:bodyPr/>
          <a:lstStyle/>
          <a:p>
            <a:fld id="{1B28FCA7-EAA2-4620-8A75-86599BFB63DE}" type="datetimeFigureOut">
              <a:rPr kumimoji="1" lang="ja-JP" altLang="en-US" smtClean="0"/>
              <a:t>2021/4/28</a:t>
            </a:fld>
            <a:endParaRPr kumimoji="1" lang="ja-JP" altLang="en-US"/>
          </a:p>
        </p:txBody>
      </p:sp>
      <p:sp>
        <p:nvSpPr>
          <p:cNvPr id="6" name="フッター プレースホルダー 5"/>
          <p:cNvSpPr>
            <a:spLocks noGrp="1"/>
          </p:cNvSpPr>
          <p:nvPr>
            <p:ph type="ftr" sz="quarter" idx="11"/>
          </p:nvPr>
        </p:nvSpPr>
        <p:spPr/>
        <p:txBody>
          <a:bodyPr/>
          <a:lstStyle/>
          <a:p>
            <a:endParaRPr kumimoji="1" lang="ja-JP" altLang="en-US"/>
          </a:p>
        </p:txBody>
      </p:sp>
      <p:sp>
        <p:nvSpPr>
          <p:cNvPr id="7" name="スライド番号プレースホルダー 6"/>
          <p:cNvSpPr>
            <a:spLocks noGrp="1"/>
          </p:cNvSpPr>
          <p:nvPr>
            <p:ph type="sldNum" sz="quarter" idx="12"/>
          </p:nvPr>
        </p:nvSpPr>
        <p:spPr/>
        <p:txBody>
          <a:body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22977254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ー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ja-JP" altLang="en-US"/>
              <a:t>マスター タイトルの書式設定</a:t>
            </a:r>
          </a:p>
        </p:txBody>
      </p:sp>
      <p:sp>
        <p:nvSpPr>
          <p:cNvPr id="3" name="テキスト プレースホルダー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4" name="日付プレースホルダー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B28FCA7-EAA2-4620-8A75-86599BFB63DE}" type="datetimeFigureOut">
              <a:rPr kumimoji="1" lang="ja-JP" altLang="en-US" smtClean="0"/>
              <a:t>2021/4/28</a:t>
            </a:fld>
            <a:endParaRPr kumimoji="1" lang="ja-JP" altLang="en-US"/>
          </a:p>
        </p:txBody>
      </p:sp>
      <p:sp>
        <p:nvSpPr>
          <p:cNvPr id="5" name="フッター プレースホルダー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スライド番号プレースホルダー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B603B74-4783-4C21-B962-E4A267F71D60}" type="slidenum">
              <a:rPr kumimoji="1" lang="ja-JP" altLang="en-US" smtClean="0"/>
              <a:t>‹#›</a:t>
            </a:fld>
            <a:endParaRPr kumimoji="1" lang="ja-JP" altLang="en-US"/>
          </a:p>
        </p:txBody>
      </p:sp>
    </p:spTree>
    <p:extLst>
      <p:ext uri="{BB962C8B-B14F-4D97-AF65-F5344CB8AC3E}">
        <p14:creationId xmlns:p14="http://schemas.microsoft.com/office/powerpoint/2010/main" val="17638199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kumimoji="1"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kumimoji="1"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kumimoji="1"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kumimoji="1"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kumimoji="1" sz="2000" kern="1200">
          <a:solidFill>
            <a:schemeClr val="tx1"/>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doi.org/10.2151/jmsj.2021-007"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image" Target="../media/image26.emf"/><Relationship Id="rId1" Type="http://schemas.openxmlformats.org/officeDocument/2006/relationships/slideLayout" Target="../slideLayouts/slideLayout2.xml"/><Relationship Id="rId5" Type="http://schemas.openxmlformats.org/officeDocument/2006/relationships/image" Target="../media/image29.svg"/><Relationship Id="rId4" Type="http://schemas.openxmlformats.org/officeDocument/2006/relationships/image" Target="../media/image28.png"/></Relationships>
</file>

<file path=ppt/slides/_rels/slide11.xml.rels><?xml version="1.0" encoding="UTF-8" standalone="yes"?>
<Relationships xmlns="http://schemas.openxmlformats.org/package/2006/relationships"><Relationship Id="rId3" Type="http://schemas.openxmlformats.org/officeDocument/2006/relationships/image" Target="../media/image31.emf"/><Relationship Id="rId7" Type="http://schemas.openxmlformats.org/officeDocument/2006/relationships/image" Target="../media/image35.emf"/><Relationship Id="rId2" Type="http://schemas.openxmlformats.org/officeDocument/2006/relationships/image" Target="../media/image30.emf"/><Relationship Id="rId1" Type="http://schemas.openxmlformats.org/officeDocument/2006/relationships/slideLayout" Target="../slideLayouts/slideLayout2.xml"/><Relationship Id="rId6" Type="http://schemas.openxmlformats.org/officeDocument/2006/relationships/image" Target="../media/image34.emf"/><Relationship Id="rId5" Type="http://schemas.openxmlformats.org/officeDocument/2006/relationships/image" Target="../media/image33.emf"/><Relationship Id="rId4" Type="http://schemas.openxmlformats.org/officeDocument/2006/relationships/image" Target="../media/image32.emf"/></Relationships>
</file>

<file path=ppt/slides/_rels/slide12.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13.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emf"/><Relationship Id="rId1" Type="http://schemas.openxmlformats.org/officeDocument/2006/relationships/slideLayout" Target="../slideLayouts/slideLayout2.xml"/><Relationship Id="rId4" Type="http://schemas.openxmlformats.org/officeDocument/2006/relationships/image" Target="../media/image44.svg"/></Relationships>
</file>

<file path=ppt/slides/_rels/slide14.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45.png"/><Relationship Id="rId4" Type="http://schemas.openxmlformats.org/officeDocument/2006/relationships/image" Target="../media/image3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t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8.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image" Target="../media/image19.emf"/><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emf"/></Relationships>
</file>

<file path=ppt/slides/_rels/slide9.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2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323528" y="908720"/>
            <a:ext cx="8496944" cy="2262113"/>
          </a:xfrm>
        </p:spPr>
        <p:txBody>
          <a:bodyPr>
            <a:normAutofit fontScale="90000"/>
          </a:bodyPr>
          <a:lstStyle/>
          <a:p>
            <a:r>
              <a:rPr kumimoji="1" lang="en-US" altLang="ja-JP" sz="4000" dirty="0">
                <a:solidFill>
                  <a:srgbClr val="0000FF"/>
                </a:solidFill>
              </a:rPr>
              <a:t>The impact of diurnal precipitation</a:t>
            </a:r>
            <a:br>
              <a:rPr kumimoji="1" lang="en-US" altLang="ja-JP" sz="4000" dirty="0">
                <a:solidFill>
                  <a:srgbClr val="0000FF"/>
                </a:solidFill>
              </a:rPr>
            </a:br>
            <a:r>
              <a:rPr kumimoji="1" lang="en-US" altLang="ja-JP" sz="4000" dirty="0">
                <a:solidFill>
                  <a:srgbClr val="0000FF"/>
                </a:solidFill>
              </a:rPr>
              <a:t> over Sumatra Island, Indonesia, on</a:t>
            </a:r>
            <a:br>
              <a:rPr kumimoji="1" lang="en-US" altLang="ja-JP" sz="4000" dirty="0">
                <a:solidFill>
                  <a:srgbClr val="0000FF"/>
                </a:solidFill>
              </a:rPr>
            </a:br>
            <a:r>
              <a:rPr kumimoji="1" lang="en-US" altLang="ja-JP" sz="4000" dirty="0">
                <a:solidFill>
                  <a:srgbClr val="0000FF"/>
                </a:solidFill>
              </a:rPr>
              <a:t> synoptic disturbances and its relation to</a:t>
            </a:r>
            <a:br>
              <a:rPr kumimoji="1" lang="en-US" altLang="ja-JP" sz="4000" dirty="0">
                <a:solidFill>
                  <a:srgbClr val="0000FF"/>
                </a:solidFill>
              </a:rPr>
            </a:br>
            <a:r>
              <a:rPr kumimoji="1" lang="en-US" altLang="ja-JP" sz="4000" dirty="0">
                <a:solidFill>
                  <a:srgbClr val="0000FF"/>
                </a:solidFill>
              </a:rPr>
              <a:t> the Madden-Julian Oscillation</a:t>
            </a:r>
            <a:endParaRPr kumimoji="1" lang="ja-JP" altLang="en-US" sz="4000" dirty="0">
              <a:solidFill>
                <a:srgbClr val="0000FF"/>
              </a:solidFill>
            </a:endParaRPr>
          </a:p>
        </p:txBody>
      </p:sp>
      <p:sp>
        <p:nvSpPr>
          <p:cNvPr id="3" name="サブタイトル 2"/>
          <p:cNvSpPr>
            <a:spLocks noGrp="1"/>
          </p:cNvSpPr>
          <p:nvPr>
            <p:ph type="subTitle" idx="1"/>
          </p:nvPr>
        </p:nvSpPr>
        <p:spPr>
          <a:xfrm>
            <a:off x="323528" y="3739858"/>
            <a:ext cx="8424936" cy="1129302"/>
          </a:xfrm>
        </p:spPr>
        <p:txBody>
          <a:bodyPr>
            <a:noAutofit/>
          </a:bodyPr>
          <a:lstStyle/>
          <a:p>
            <a:r>
              <a:rPr kumimoji="1" lang="en-US" altLang="ja-JP" sz="2800" dirty="0">
                <a:solidFill>
                  <a:schemeClr val="tx1"/>
                </a:solidFill>
              </a:rPr>
              <a:t>Ayako SEIKI, Satoru YOKOI, and Masaki KATSUMATA</a:t>
            </a:r>
          </a:p>
          <a:p>
            <a:r>
              <a:rPr lang="en-US" altLang="ja-JP" sz="2800" dirty="0">
                <a:solidFill>
                  <a:schemeClr val="tx1"/>
                </a:solidFill>
              </a:rPr>
              <a:t>(JAMSTEC, Japan)</a:t>
            </a:r>
            <a:endParaRPr kumimoji="1" lang="en-US" altLang="ja-JP" sz="2800" dirty="0">
              <a:solidFill>
                <a:schemeClr val="tx1"/>
              </a:solidFill>
            </a:endParaRPr>
          </a:p>
        </p:txBody>
      </p:sp>
      <p:sp>
        <p:nvSpPr>
          <p:cNvPr id="4" name="テキスト ボックス 3"/>
          <p:cNvSpPr txBox="1"/>
          <p:nvPr/>
        </p:nvSpPr>
        <p:spPr>
          <a:xfrm>
            <a:off x="5076056" y="5877272"/>
            <a:ext cx="3816424" cy="738664"/>
          </a:xfrm>
          <a:prstGeom prst="rect">
            <a:avLst/>
          </a:prstGeom>
          <a:noFill/>
        </p:spPr>
        <p:txBody>
          <a:bodyPr wrap="square" rtlCol="0">
            <a:spAutoFit/>
          </a:bodyPr>
          <a:lstStyle/>
          <a:p>
            <a:r>
              <a:rPr kumimoji="1" lang="en-US" altLang="ja-JP" sz="2400" dirty="0">
                <a:solidFill>
                  <a:schemeClr val="accent2"/>
                </a:solidFill>
              </a:rPr>
              <a:t>Seiki et al. (2021), JMSJ</a:t>
            </a:r>
          </a:p>
          <a:p>
            <a:r>
              <a:rPr kumimoji="1" lang="en-US" altLang="ja-JP" dirty="0">
                <a:hlinkClick r:id="rId2"/>
              </a:rPr>
              <a:t>https://doi.org/10.2151/jmsj.2021-007</a:t>
            </a:r>
            <a:endParaRPr kumimoji="1" lang="ja-JP" altLang="en-US" dirty="0"/>
          </a:p>
        </p:txBody>
      </p:sp>
      <p:sp>
        <p:nvSpPr>
          <p:cNvPr id="5" name="テキスト ボックス 4">
            <a:extLst>
              <a:ext uri="{FF2B5EF4-FFF2-40B4-BE49-F238E27FC236}">
                <a16:creationId xmlns:a16="http://schemas.microsoft.com/office/drawing/2014/main" id="{F3EA2D6B-306F-42B4-B15A-59CC00E2CDE6}"/>
              </a:ext>
            </a:extLst>
          </p:cNvPr>
          <p:cNvSpPr txBox="1"/>
          <p:nvPr/>
        </p:nvSpPr>
        <p:spPr>
          <a:xfrm>
            <a:off x="7190618" y="204357"/>
            <a:ext cx="1845878" cy="369332"/>
          </a:xfrm>
          <a:prstGeom prst="rect">
            <a:avLst/>
          </a:prstGeom>
          <a:noFill/>
        </p:spPr>
        <p:txBody>
          <a:bodyPr wrap="square" rtlCol="0">
            <a:spAutoFit/>
          </a:bodyPr>
          <a:lstStyle/>
          <a:p>
            <a:r>
              <a:rPr kumimoji="1" lang="en-US" altLang="ja-JP" dirty="0">
                <a:solidFill>
                  <a:schemeClr val="accent6">
                    <a:lumMod val="75000"/>
                  </a:schemeClr>
                </a:solidFill>
                <a:latin typeface="Times New Roman" panose="02020603050405020304" pitchFamily="18" charset="0"/>
                <a:cs typeface="Times New Roman" panose="02020603050405020304" pitchFamily="18" charset="0"/>
              </a:rPr>
              <a:t>2021/04/28 EGU</a:t>
            </a:r>
            <a:endParaRPr kumimoji="1" lang="ja-JP" altLang="en-US" dirty="0">
              <a:solidFill>
                <a:schemeClr val="accent6">
                  <a:lumMod val="75000"/>
                </a:schemeClr>
              </a:solidFill>
              <a:latin typeface="Times New Roman" panose="02020603050405020304" pitchFamily="18" charset="0"/>
              <a:cs typeface="Times New Roman" panose="02020603050405020304" pitchFamily="18" charset="0"/>
            </a:endParaRPr>
          </a:p>
        </p:txBody>
      </p:sp>
      <p:pic>
        <p:nvPicPr>
          <p:cNvPr id="6" name="図 5">
            <a:extLst>
              <a:ext uri="{FF2B5EF4-FFF2-40B4-BE49-F238E27FC236}">
                <a16:creationId xmlns:a16="http://schemas.microsoft.com/office/drawing/2014/main" id="{A34B662B-EE6E-4791-92E6-0638BD26A285}"/>
              </a:ext>
            </a:extLst>
          </p:cNvPr>
          <p:cNvPicPr>
            <a:picLocks noChangeAspect="1"/>
          </p:cNvPicPr>
          <p:nvPr/>
        </p:nvPicPr>
        <p:blipFill>
          <a:blip r:embed="rId3"/>
          <a:stretch>
            <a:fillRect/>
          </a:stretch>
        </p:blipFill>
        <p:spPr>
          <a:xfrm>
            <a:off x="467545" y="5008933"/>
            <a:ext cx="1584175" cy="1607002"/>
          </a:xfrm>
          <a:prstGeom prst="rect">
            <a:avLst/>
          </a:prstGeom>
        </p:spPr>
      </p:pic>
    </p:spTree>
    <p:extLst>
      <p:ext uri="{BB962C8B-B14F-4D97-AF65-F5344CB8AC3E}">
        <p14:creationId xmlns:p14="http://schemas.microsoft.com/office/powerpoint/2010/main" val="265283466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テキスト ボックス 11"/>
          <p:cNvSpPr txBox="1"/>
          <p:nvPr/>
        </p:nvSpPr>
        <p:spPr>
          <a:xfrm>
            <a:off x="3131840" y="1484784"/>
            <a:ext cx="1224136" cy="830997"/>
          </a:xfrm>
          <a:prstGeom prst="rect">
            <a:avLst/>
          </a:prstGeom>
          <a:noFill/>
          <a:ln>
            <a:solidFill>
              <a:srgbClr val="C00000"/>
            </a:solidFill>
          </a:ln>
        </p:spPr>
        <p:txBody>
          <a:bodyPr wrap="square" rtlCol="0">
            <a:spAutoFit/>
          </a:bodyPr>
          <a:lstStyle/>
          <a:p>
            <a:r>
              <a:rPr kumimoji="1" lang="en-US" altLang="ja-JP" sz="2400" dirty="0">
                <a:solidFill>
                  <a:srgbClr val="C00000"/>
                </a:solidFill>
              </a:rPr>
              <a:t>MJO-IO</a:t>
            </a:r>
          </a:p>
          <a:p>
            <a:r>
              <a:rPr lang="en-US" altLang="ja-JP" sz="2400" dirty="0">
                <a:solidFill>
                  <a:srgbClr val="C00000"/>
                </a:solidFill>
              </a:rPr>
              <a:t>(Ph.2-3)</a:t>
            </a:r>
            <a:endParaRPr kumimoji="1" lang="ja-JP" altLang="en-US" sz="2400" dirty="0">
              <a:solidFill>
                <a:srgbClr val="C00000"/>
              </a:solidFill>
            </a:endParaRPr>
          </a:p>
        </p:txBody>
      </p:sp>
      <p:sp>
        <p:nvSpPr>
          <p:cNvPr id="13" name="テキスト ボックス 12"/>
          <p:cNvSpPr txBox="1"/>
          <p:nvPr/>
        </p:nvSpPr>
        <p:spPr>
          <a:xfrm>
            <a:off x="4832148" y="1556792"/>
            <a:ext cx="1347436" cy="461665"/>
          </a:xfrm>
          <a:prstGeom prst="rect">
            <a:avLst/>
          </a:prstGeom>
          <a:noFill/>
          <a:ln>
            <a:solidFill>
              <a:srgbClr val="008000"/>
            </a:solidFill>
          </a:ln>
        </p:spPr>
        <p:txBody>
          <a:bodyPr wrap="square" rtlCol="0">
            <a:spAutoFit/>
          </a:bodyPr>
          <a:lstStyle/>
          <a:p>
            <a:r>
              <a:rPr kumimoji="1" lang="en-US" altLang="ja-JP" sz="2400" dirty="0">
                <a:solidFill>
                  <a:srgbClr val="00B050"/>
                </a:solidFill>
              </a:rPr>
              <a:t>Non MJO</a:t>
            </a:r>
            <a:endParaRPr kumimoji="1" lang="ja-JP" altLang="en-US" sz="2400" dirty="0">
              <a:solidFill>
                <a:srgbClr val="00B050"/>
              </a:solidFill>
            </a:endParaRPr>
          </a:p>
        </p:txBody>
      </p:sp>
      <p:sp>
        <p:nvSpPr>
          <p:cNvPr id="20" name="テキスト ボックス 19"/>
          <p:cNvSpPr txBox="1"/>
          <p:nvPr/>
        </p:nvSpPr>
        <p:spPr>
          <a:xfrm>
            <a:off x="6156176" y="6430053"/>
            <a:ext cx="540060" cy="369332"/>
          </a:xfrm>
          <a:prstGeom prst="rect">
            <a:avLst/>
          </a:prstGeom>
          <a:noFill/>
        </p:spPr>
        <p:txBody>
          <a:bodyPr wrap="square" rtlCol="0">
            <a:spAutoFit/>
          </a:bodyPr>
          <a:lstStyle/>
          <a:p>
            <a:r>
              <a:rPr kumimoji="1" lang="en-US" altLang="ja-JP" dirty="0"/>
              <a:t>E-6</a:t>
            </a:r>
            <a:endParaRPr kumimoji="1" lang="ja-JP" altLang="en-US" dirty="0"/>
          </a:p>
        </p:txBody>
      </p:sp>
      <p:sp>
        <p:nvSpPr>
          <p:cNvPr id="25" name="テキスト ボックス 24"/>
          <p:cNvSpPr txBox="1"/>
          <p:nvPr/>
        </p:nvSpPr>
        <p:spPr>
          <a:xfrm>
            <a:off x="3347864" y="825280"/>
            <a:ext cx="2664296" cy="430887"/>
          </a:xfrm>
          <a:prstGeom prst="rect">
            <a:avLst/>
          </a:prstGeom>
          <a:noFill/>
          <a:ln>
            <a:noFill/>
          </a:ln>
        </p:spPr>
        <p:txBody>
          <a:bodyPr wrap="square" rtlCol="0">
            <a:spAutoFit/>
          </a:bodyPr>
          <a:lstStyle/>
          <a:p>
            <a:r>
              <a:rPr kumimoji="1" lang="en-US" altLang="ja-JP" sz="2200" dirty="0"/>
              <a:t>for</a:t>
            </a:r>
            <a:r>
              <a:rPr kumimoji="1" lang="en-US" altLang="ja-JP" sz="2200" b="1" dirty="0"/>
              <a:t> strong </a:t>
            </a:r>
            <a:r>
              <a:rPr kumimoji="1" lang="en-US" altLang="ja-JP" sz="2200" dirty="0"/>
              <a:t>DEs during</a:t>
            </a:r>
            <a:endParaRPr kumimoji="1" lang="ja-JP" altLang="en-US" sz="2200" dirty="0"/>
          </a:p>
        </p:txBody>
      </p:sp>
      <p:sp>
        <p:nvSpPr>
          <p:cNvPr id="29" name="タイトル 1"/>
          <p:cNvSpPr>
            <a:spLocks noGrp="1"/>
          </p:cNvSpPr>
          <p:nvPr>
            <p:ph type="title"/>
          </p:nvPr>
        </p:nvSpPr>
        <p:spPr>
          <a:xfrm>
            <a:off x="1082683" y="59350"/>
            <a:ext cx="7449757" cy="702813"/>
          </a:xfrm>
        </p:spPr>
        <p:txBody>
          <a:bodyPr>
            <a:normAutofit/>
          </a:bodyPr>
          <a:lstStyle/>
          <a:p>
            <a:r>
              <a:rPr lang="en-US" altLang="ja-JP" sz="4000" dirty="0">
                <a:solidFill>
                  <a:srgbClr val="0000FF"/>
                </a:solidFill>
              </a:rPr>
              <a:t>Composite</a:t>
            </a:r>
            <a:r>
              <a:rPr lang="ja-JP" altLang="en-US" sz="4000" dirty="0">
                <a:solidFill>
                  <a:srgbClr val="0000FF"/>
                </a:solidFill>
              </a:rPr>
              <a:t> </a:t>
            </a:r>
            <a:r>
              <a:rPr lang="en-US" altLang="ja-JP" sz="4000" dirty="0" err="1">
                <a:solidFill>
                  <a:srgbClr val="0000FF"/>
                </a:solidFill>
              </a:rPr>
              <a:t>dEKE</a:t>
            </a:r>
            <a:r>
              <a:rPr lang="en-US" altLang="ja-JP" sz="4000" dirty="0">
                <a:solidFill>
                  <a:srgbClr val="0000FF"/>
                </a:solidFill>
              </a:rPr>
              <a:t>/dt</a:t>
            </a:r>
            <a:r>
              <a:rPr lang="en-US" altLang="ja-JP" sz="2800" dirty="0">
                <a:solidFill>
                  <a:srgbClr val="0000FF"/>
                </a:solidFill>
              </a:rPr>
              <a:t> at 850hPa</a:t>
            </a:r>
            <a:endParaRPr kumimoji="1" lang="ja-JP" altLang="en-US" sz="2800" dirty="0">
              <a:solidFill>
                <a:srgbClr val="0000FF"/>
              </a:solidFill>
            </a:endParaRPr>
          </a:p>
        </p:txBody>
      </p:sp>
      <p:sp>
        <p:nvSpPr>
          <p:cNvPr id="31" name="正方形/長方形 30"/>
          <p:cNvSpPr/>
          <p:nvPr/>
        </p:nvSpPr>
        <p:spPr>
          <a:xfrm>
            <a:off x="3306398" y="5879013"/>
            <a:ext cx="2448272" cy="646331"/>
          </a:xfrm>
          <a:prstGeom prst="rect">
            <a:avLst/>
          </a:prstGeom>
        </p:spPr>
        <p:txBody>
          <a:bodyPr wrap="square">
            <a:spAutoFit/>
          </a:bodyPr>
          <a:lstStyle/>
          <a:p>
            <a:pPr lvl="0"/>
            <a:r>
              <a:rPr lang="en-US" altLang="ja-JP" dirty="0">
                <a:solidFill>
                  <a:prstClr val="black"/>
                </a:solidFill>
              </a:rPr>
              <a:t>dotted area : </a:t>
            </a:r>
          </a:p>
          <a:p>
            <a:pPr lvl="0"/>
            <a:r>
              <a:rPr lang="en-US" altLang="ja-JP" dirty="0">
                <a:solidFill>
                  <a:prstClr val="black"/>
                </a:solidFill>
              </a:rPr>
              <a:t>significant at 95% level</a:t>
            </a:r>
          </a:p>
        </p:txBody>
      </p:sp>
      <p:sp>
        <p:nvSpPr>
          <p:cNvPr id="2" name="テキスト ボックス 1"/>
          <p:cNvSpPr txBox="1"/>
          <p:nvPr/>
        </p:nvSpPr>
        <p:spPr>
          <a:xfrm>
            <a:off x="3131838" y="2708920"/>
            <a:ext cx="2880322" cy="1169551"/>
          </a:xfrm>
          <a:prstGeom prst="rect">
            <a:avLst/>
          </a:prstGeom>
          <a:noFill/>
        </p:spPr>
        <p:txBody>
          <a:bodyPr wrap="square" rtlCol="0">
            <a:spAutoFit/>
          </a:bodyPr>
          <a:lstStyle/>
          <a:p>
            <a:r>
              <a:rPr kumimoji="1" lang="ja-JP" altLang="en-US" sz="1400" dirty="0">
                <a:solidFill>
                  <a:srgbClr val="FF3399"/>
                </a:solidFill>
              </a:rPr>
              <a:t>・</a:t>
            </a:r>
            <a:r>
              <a:rPr lang="en-US" altLang="ja-JP" sz="1400" dirty="0">
                <a:solidFill>
                  <a:srgbClr val="FF3399"/>
                </a:solidFill>
              </a:rPr>
              <a:t>T</a:t>
            </a:r>
            <a:r>
              <a:rPr kumimoji="1" lang="en-US" altLang="ja-JP" sz="1400" dirty="0">
                <a:solidFill>
                  <a:srgbClr val="FF3399"/>
                </a:solidFill>
              </a:rPr>
              <a:t>win disturbances straddling the EQ</a:t>
            </a:r>
            <a:r>
              <a:rPr lang="ja-JP" altLang="en-US" sz="1400" dirty="0">
                <a:solidFill>
                  <a:srgbClr val="FF3399"/>
                </a:solidFill>
              </a:rPr>
              <a:t> </a:t>
            </a:r>
            <a:r>
              <a:rPr kumimoji="1" lang="en-US" altLang="ja-JP" sz="1400" dirty="0">
                <a:solidFill>
                  <a:srgbClr val="FF3399"/>
                </a:solidFill>
              </a:rPr>
              <a:t>develop &amp; migrate poleward and/or westward rapidly from day 0, resulting in negative values around the EQ.</a:t>
            </a:r>
          </a:p>
        </p:txBody>
      </p:sp>
      <p:pic>
        <p:nvPicPr>
          <p:cNvPr id="4" name="図 3">
            <a:extLst>
              <a:ext uri="{FF2B5EF4-FFF2-40B4-BE49-F238E27FC236}">
                <a16:creationId xmlns:a16="http://schemas.microsoft.com/office/drawing/2014/main" id="{70AE0170-9474-481A-8969-E64D8376B4FC}"/>
              </a:ext>
            </a:extLst>
          </p:cNvPr>
          <p:cNvPicPr>
            <a:picLocks noChangeAspect="1"/>
          </p:cNvPicPr>
          <p:nvPr/>
        </p:nvPicPr>
        <p:blipFill>
          <a:blip r:embed="rId2"/>
          <a:stretch>
            <a:fillRect/>
          </a:stretch>
        </p:blipFill>
        <p:spPr>
          <a:xfrm>
            <a:off x="254946" y="785667"/>
            <a:ext cx="2797387" cy="5523653"/>
          </a:xfrm>
          <a:prstGeom prst="rect">
            <a:avLst/>
          </a:prstGeom>
        </p:spPr>
      </p:pic>
      <p:pic>
        <p:nvPicPr>
          <p:cNvPr id="6" name="図 5">
            <a:extLst>
              <a:ext uri="{FF2B5EF4-FFF2-40B4-BE49-F238E27FC236}">
                <a16:creationId xmlns:a16="http://schemas.microsoft.com/office/drawing/2014/main" id="{FD1B9D23-33DF-4F7D-8E0D-E3F6D98326FC}"/>
              </a:ext>
            </a:extLst>
          </p:cNvPr>
          <p:cNvPicPr>
            <a:picLocks noChangeAspect="1"/>
          </p:cNvPicPr>
          <p:nvPr/>
        </p:nvPicPr>
        <p:blipFill>
          <a:blip r:embed="rId3"/>
          <a:stretch>
            <a:fillRect/>
          </a:stretch>
        </p:blipFill>
        <p:spPr>
          <a:xfrm>
            <a:off x="6228184" y="785667"/>
            <a:ext cx="2785533" cy="5511800"/>
          </a:xfrm>
          <a:prstGeom prst="rect">
            <a:avLst/>
          </a:prstGeom>
        </p:spPr>
      </p:pic>
      <p:pic>
        <p:nvPicPr>
          <p:cNvPr id="8" name="グラフィックス 7">
            <a:extLst>
              <a:ext uri="{FF2B5EF4-FFF2-40B4-BE49-F238E27FC236}">
                <a16:creationId xmlns:a16="http://schemas.microsoft.com/office/drawing/2014/main" id="{46A762C3-716E-498D-A463-46996A1CBC9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915816" y="6541343"/>
            <a:ext cx="3300413" cy="200025"/>
          </a:xfrm>
          <a:prstGeom prst="rect">
            <a:avLst/>
          </a:prstGeom>
        </p:spPr>
      </p:pic>
      <p:sp>
        <p:nvSpPr>
          <p:cNvPr id="21" name="正方形/長方形 20">
            <a:extLst>
              <a:ext uri="{FF2B5EF4-FFF2-40B4-BE49-F238E27FC236}">
                <a16:creationId xmlns:a16="http://schemas.microsoft.com/office/drawing/2014/main" id="{384DD3F1-96D2-4CFC-813C-69C3473EF7B3}"/>
              </a:ext>
            </a:extLst>
          </p:cNvPr>
          <p:cNvSpPr/>
          <p:nvPr/>
        </p:nvSpPr>
        <p:spPr>
          <a:xfrm>
            <a:off x="903939" y="6430053"/>
            <a:ext cx="1811124" cy="369332"/>
          </a:xfrm>
          <a:prstGeom prst="rect">
            <a:avLst/>
          </a:prstGeom>
        </p:spPr>
        <p:txBody>
          <a:bodyPr wrap="square">
            <a:spAutoFit/>
          </a:bodyPr>
          <a:lstStyle/>
          <a:p>
            <a:pPr lvl="0"/>
            <a:r>
              <a:rPr lang="en-US" altLang="ja-JP" dirty="0">
                <a:solidFill>
                  <a:prstClr val="black"/>
                </a:solidFill>
              </a:rPr>
              <a:t>: MJO convection</a:t>
            </a:r>
          </a:p>
        </p:txBody>
      </p:sp>
      <p:sp>
        <p:nvSpPr>
          <p:cNvPr id="9" name="楕円 8">
            <a:extLst>
              <a:ext uri="{FF2B5EF4-FFF2-40B4-BE49-F238E27FC236}">
                <a16:creationId xmlns:a16="http://schemas.microsoft.com/office/drawing/2014/main" id="{9DCD4F74-3BF9-4A00-AD27-DA18BAFF3736}"/>
              </a:ext>
            </a:extLst>
          </p:cNvPr>
          <p:cNvSpPr/>
          <p:nvPr/>
        </p:nvSpPr>
        <p:spPr>
          <a:xfrm>
            <a:off x="251520" y="6483326"/>
            <a:ext cx="648072" cy="258042"/>
          </a:xfrm>
          <a:prstGeom prst="ellipse">
            <a:avLst/>
          </a:prstGeom>
          <a:no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a:extLst>
              <a:ext uri="{FF2B5EF4-FFF2-40B4-BE49-F238E27FC236}">
                <a16:creationId xmlns:a16="http://schemas.microsoft.com/office/drawing/2014/main" id="{3C9F4016-6716-4F5E-9A0F-2E7E2F43798A}"/>
              </a:ext>
            </a:extLst>
          </p:cNvPr>
          <p:cNvSpPr txBox="1"/>
          <p:nvPr/>
        </p:nvSpPr>
        <p:spPr>
          <a:xfrm>
            <a:off x="3995935" y="4437113"/>
            <a:ext cx="2232249" cy="1169551"/>
          </a:xfrm>
          <a:prstGeom prst="rect">
            <a:avLst/>
          </a:prstGeom>
          <a:noFill/>
        </p:spPr>
        <p:txBody>
          <a:bodyPr wrap="square" rtlCol="0">
            <a:spAutoFit/>
          </a:bodyPr>
          <a:lstStyle/>
          <a:p>
            <a:r>
              <a:rPr lang="ja-JP" altLang="en-US" sz="1400" dirty="0">
                <a:solidFill>
                  <a:srgbClr val="FF3399"/>
                </a:solidFill>
              </a:rPr>
              <a:t>・</a:t>
            </a:r>
            <a:r>
              <a:rPr kumimoji="1" lang="en-US" altLang="ja-JP" sz="1400" dirty="0">
                <a:solidFill>
                  <a:srgbClr val="FF3399"/>
                </a:solidFill>
              </a:rPr>
              <a:t>Synoptic disturbances  develop south of the EQ on day 0 and spreads. its</a:t>
            </a:r>
          </a:p>
          <a:p>
            <a:r>
              <a:rPr kumimoji="1" lang="en-US" altLang="ja-JP" sz="1400" dirty="0">
                <a:solidFill>
                  <a:srgbClr val="FF3399"/>
                </a:solidFill>
              </a:rPr>
              <a:t>westward and/or poleward migrations are unclear. </a:t>
            </a:r>
            <a:endParaRPr kumimoji="1" lang="ja-JP" altLang="en-US" sz="1400" dirty="0">
              <a:solidFill>
                <a:srgbClr val="FF3399"/>
              </a:solidFill>
            </a:endParaRPr>
          </a:p>
        </p:txBody>
      </p:sp>
      <p:sp>
        <p:nvSpPr>
          <p:cNvPr id="17" name="円/楕円 21">
            <a:extLst>
              <a:ext uri="{FF2B5EF4-FFF2-40B4-BE49-F238E27FC236}">
                <a16:creationId xmlns:a16="http://schemas.microsoft.com/office/drawing/2014/main" id="{42DF3995-4E6A-4A40-97C8-E16DB6637517}"/>
              </a:ext>
            </a:extLst>
          </p:cNvPr>
          <p:cNvSpPr/>
          <p:nvPr/>
        </p:nvSpPr>
        <p:spPr>
          <a:xfrm>
            <a:off x="6876256" y="1700808"/>
            <a:ext cx="692393" cy="54279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21">
            <a:extLst>
              <a:ext uri="{FF2B5EF4-FFF2-40B4-BE49-F238E27FC236}">
                <a16:creationId xmlns:a16="http://schemas.microsoft.com/office/drawing/2014/main" id="{6748EA21-68C1-4B63-87DA-AE31CE3D2FDF}"/>
              </a:ext>
            </a:extLst>
          </p:cNvPr>
          <p:cNvSpPr/>
          <p:nvPr/>
        </p:nvSpPr>
        <p:spPr>
          <a:xfrm>
            <a:off x="1259632" y="1691516"/>
            <a:ext cx="504056" cy="36933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円/楕円 30">
            <a:extLst>
              <a:ext uri="{FF2B5EF4-FFF2-40B4-BE49-F238E27FC236}">
                <a16:creationId xmlns:a16="http://schemas.microsoft.com/office/drawing/2014/main" id="{6DC9E2AF-5368-4FE9-A0C3-500F29DA933E}"/>
              </a:ext>
            </a:extLst>
          </p:cNvPr>
          <p:cNvSpPr/>
          <p:nvPr/>
        </p:nvSpPr>
        <p:spPr>
          <a:xfrm>
            <a:off x="899592" y="1124744"/>
            <a:ext cx="576064" cy="3600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矢印コネクタ 17">
            <a:extLst>
              <a:ext uri="{FF2B5EF4-FFF2-40B4-BE49-F238E27FC236}">
                <a16:creationId xmlns:a16="http://schemas.microsoft.com/office/drawing/2014/main" id="{E5DFE91D-84B1-4113-9A48-2F93E8885A4F}"/>
              </a:ext>
            </a:extLst>
          </p:cNvPr>
          <p:cNvCxnSpPr>
            <a:cxnSpLocks/>
          </p:cNvCxnSpPr>
          <p:nvPr/>
        </p:nvCxnSpPr>
        <p:spPr>
          <a:xfrm flipH="1" flipV="1">
            <a:off x="3131840" y="2636912"/>
            <a:ext cx="325616" cy="1"/>
          </a:xfrm>
          <a:prstGeom prst="straightConnector1">
            <a:avLst/>
          </a:prstGeom>
          <a:ln w="28575">
            <a:solidFill>
              <a:srgbClr val="FF3399"/>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23" name="直線矢印コネクタ 22">
            <a:extLst>
              <a:ext uri="{FF2B5EF4-FFF2-40B4-BE49-F238E27FC236}">
                <a16:creationId xmlns:a16="http://schemas.microsoft.com/office/drawing/2014/main" id="{D367A4D7-65ED-4700-B636-1F72837C0638}"/>
              </a:ext>
            </a:extLst>
          </p:cNvPr>
          <p:cNvCxnSpPr>
            <a:cxnSpLocks/>
          </p:cNvCxnSpPr>
          <p:nvPr/>
        </p:nvCxnSpPr>
        <p:spPr>
          <a:xfrm flipH="1" flipV="1">
            <a:off x="5758552" y="4437112"/>
            <a:ext cx="325616" cy="1"/>
          </a:xfrm>
          <a:prstGeom prst="straightConnector1">
            <a:avLst/>
          </a:prstGeom>
          <a:ln w="28575">
            <a:solidFill>
              <a:srgbClr val="FF3399"/>
            </a:solidFill>
            <a:headEnd type="arrow"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2993222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図 16">
            <a:extLst>
              <a:ext uri="{FF2B5EF4-FFF2-40B4-BE49-F238E27FC236}">
                <a16:creationId xmlns:a16="http://schemas.microsoft.com/office/drawing/2014/main" id="{68D5FFDE-AE24-4CE9-B86E-09CB8621C14C}"/>
              </a:ext>
            </a:extLst>
          </p:cNvPr>
          <p:cNvPicPr>
            <a:picLocks noChangeAspect="1"/>
          </p:cNvPicPr>
          <p:nvPr/>
        </p:nvPicPr>
        <p:blipFill>
          <a:blip r:embed="rId2"/>
          <a:stretch>
            <a:fillRect/>
          </a:stretch>
        </p:blipFill>
        <p:spPr>
          <a:xfrm>
            <a:off x="5452049" y="3682138"/>
            <a:ext cx="3535680" cy="2190157"/>
          </a:xfrm>
          <a:prstGeom prst="rect">
            <a:avLst/>
          </a:prstGeom>
        </p:spPr>
      </p:pic>
      <p:pic>
        <p:nvPicPr>
          <p:cNvPr id="15" name="図 14">
            <a:extLst>
              <a:ext uri="{FF2B5EF4-FFF2-40B4-BE49-F238E27FC236}">
                <a16:creationId xmlns:a16="http://schemas.microsoft.com/office/drawing/2014/main" id="{A44D53F3-52D4-4ACE-A8EF-13CC341B66C0}"/>
              </a:ext>
            </a:extLst>
          </p:cNvPr>
          <p:cNvPicPr>
            <a:picLocks noChangeAspect="1"/>
          </p:cNvPicPr>
          <p:nvPr/>
        </p:nvPicPr>
        <p:blipFill>
          <a:blip r:embed="rId3"/>
          <a:stretch>
            <a:fillRect/>
          </a:stretch>
        </p:blipFill>
        <p:spPr>
          <a:xfrm>
            <a:off x="116760" y="3682138"/>
            <a:ext cx="3535680" cy="2180336"/>
          </a:xfrm>
          <a:prstGeom prst="rect">
            <a:avLst/>
          </a:prstGeom>
        </p:spPr>
      </p:pic>
      <p:pic>
        <p:nvPicPr>
          <p:cNvPr id="11" name="図 10">
            <a:extLst>
              <a:ext uri="{FF2B5EF4-FFF2-40B4-BE49-F238E27FC236}">
                <a16:creationId xmlns:a16="http://schemas.microsoft.com/office/drawing/2014/main" id="{6D0239DB-C790-4253-A214-0258122F1F73}"/>
              </a:ext>
            </a:extLst>
          </p:cNvPr>
          <p:cNvPicPr>
            <a:picLocks noChangeAspect="1"/>
          </p:cNvPicPr>
          <p:nvPr/>
        </p:nvPicPr>
        <p:blipFill>
          <a:blip r:embed="rId4"/>
          <a:stretch>
            <a:fillRect/>
          </a:stretch>
        </p:blipFill>
        <p:spPr>
          <a:xfrm>
            <a:off x="5461870" y="787606"/>
            <a:ext cx="3525859" cy="2190157"/>
          </a:xfrm>
          <a:prstGeom prst="rect">
            <a:avLst/>
          </a:prstGeom>
        </p:spPr>
      </p:pic>
      <p:pic>
        <p:nvPicPr>
          <p:cNvPr id="6" name="図 5">
            <a:extLst>
              <a:ext uri="{FF2B5EF4-FFF2-40B4-BE49-F238E27FC236}">
                <a16:creationId xmlns:a16="http://schemas.microsoft.com/office/drawing/2014/main" id="{32B1D54B-7D59-4678-B106-21D06A578DEA}"/>
              </a:ext>
            </a:extLst>
          </p:cNvPr>
          <p:cNvPicPr>
            <a:picLocks noChangeAspect="1"/>
          </p:cNvPicPr>
          <p:nvPr/>
        </p:nvPicPr>
        <p:blipFill>
          <a:blip r:embed="rId5"/>
          <a:stretch>
            <a:fillRect/>
          </a:stretch>
        </p:blipFill>
        <p:spPr>
          <a:xfrm>
            <a:off x="116760" y="799440"/>
            <a:ext cx="3535680" cy="2190157"/>
          </a:xfrm>
          <a:prstGeom prst="rect">
            <a:avLst/>
          </a:prstGeom>
        </p:spPr>
      </p:pic>
      <p:sp>
        <p:nvSpPr>
          <p:cNvPr id="2" name="タイトル 1"/>
          <p:cNvSpPr>
            <a:spLocks noGrp="1"/>
          </p:cNvSpPr>
          <p:nvPr>
            <p:ph type="title"/>
          </p:nvPr>
        </p:nvSpPr>
        <p:spPr>
          <a:xfrm>
            <a:off x="3563888" y="507504"/>
            <a:ext cx="2088232" cy="1224136"/>
          </a:xfrm>
        </p:spPr>
        <p:txBody>
          <a:bodyPr>
            <a:normAutofit/>
          </a:bodyPr>
          <a:lstStyle/>
          <a:p>
            <a:r>
              <a:rPr lang="en-US" altLang="ja-JP" sz="4000" dirty="0">
                <a:solidFill>
                  <a:srgbClr val="0000FF"/>
                </a:solidFill>
              </a:rPr>
              <a:t>K</a:t>
            </a:r>
            <a:r>
              <a:rPr lang="ja-JP" altLang="en-US" sz="4000" dirty="0">
                <a:solidFill>
                  <a:srgbClr val="0000FF"/>
                </a:solidFill>
              </a:rPr>
              <a:t>→</a:t>
            </a:r>
            <a:r>
              <a:rPr lang="en-US" altLang="ja-JP" sz="4000" dirty="0">
                <a:solidFill>
                  <a:srgbClr val="0000FF"/>
                </a:solidFill>
              </a:rPr>
              <a:t>K’</a:t>
            </a:r>
            <a:br>
              <a:rPr lang="en-US" altLang="ja-JP" sz="4000" dirty="0">
                <a:solidFill>
                  <a:srgbClr val="0000FF"/>
                </a:solidFill>
              </a:rPr>
            </a:br>
            <a:r>
              <a:rPr lang="en-US" altLang="ja-JP" sz="2800" dirty="0">
                <a:solidFill>
                  <a:srgbClr val="0000FF"/>
                </a:solidFill>
              </a:rPr>
              <a:t>(850hPa)</a:t>
            </a:r>
            <a:endParaRPr kumimoji="1" lang="ja-JP" altLang="en-US" sz="2800" dirty="0">
              <a:solidFill>
                <a:srgbClr val="0000FF"/>
              </a:solidFill>
            </a:endParaRPr>
          </a:p>
        </p:txBody>
      </p:sp>
      <p:sp>
        <p:nvSpPr>
          <p:cNvPr id="12" name="テキスト ボックス 11"/>
          <p:cNvSpPr txBox="1"/>
          <p:nvPr/>
        </p:nvSpPr>
        <p:spPr>
          <a:xfrm>
            <a:off x="1115616" y="188640"/>
            <a:ext cx="1008112" cy="400110"/>
          </a:xfrm>
          <a:prstGeom prst="rect">
            <a:avLst/>
          </a:prstGeom>
          <a:noFill/>
          <a:ln>
            <a:solidFill>
              <a:srgbClr val="C00000"/>
            </a:solidFill>
          </a:ln>
        </p:spPr>
        <p:txBody>
          <a:bodyPr wrap="square" rtlCol="0">
            <a:spAutoFit/>
          </a:bodyPr>
          <a:lstStyle/>
          <a:p>
            <a:r>
              <a:rPr kumimoji="1" lang="en-US" altLang="ja-JP" sz="2000" dirty="0">
                <a:solidFill>
                  <a:srgbClr val="C00000"/>
                </a:solidFill>
              </a:rPr>
              <a:t>MJO-IO</a:t>
            </a:r>
            <a:endParaRPr kumimoji="1" lang="ja-JP" altLang="en-US" sz="2000" dirty="0">
              <a:solidFill>
                <a:srgbClr val="C00000"/>
              </a:solidFill>
            </a:endParaRPr>
          </a:p>
        </p:txBody>
      </p:sp>
      <p:sp>
        <p:nvSpPr>
          <p:cNvPr id="13" name="テキスト ボックス 12"/>
          <p:cNvSpPr txBox="1"/>
          <p:nvPr/>
        </p:nvSpPr>
        <p:spPr>
          <a:xfrm>
            <a:off x="6876256" y="188640"/>
            <a:ext cx="1224136" cy="400110"/>
          </a:xfrm>
          <a:prstGeom prst="rect">
            <a:avLst/>
          </a:prstGeom>
          <a:solidFill>
            <a:schemeClr val="bg1"/>
          </a:solidFill>
          <a:ln>
            <a:solidFill>
              <a:srgbClr val="008000"/>
            </a:solidFill>
          </a:ln>
        </p:spPr>
        <p:txBody>
          <a:bodyPr wrap="square" rtlCol="0">
            <a:spAutoFit/>
          </a:bodyPr>
          <a:lstStyle/>
          <a:p>
            <a:r>
              <a:rPr kumimoji="1" lang="en-US" altLang="ja-JP" sz="2000" dirty="0">
                <a:solidFill>
                  <a:srgbClr val="008000"/>
                </a:solidFill>
              </a:rPr>
              <a:t>Non MJO</a:t>
            </a:r>
            <a:endParaRPr kumimoji="1" lang="ja-JP" altLang="en-US" sz="2000" dirty="0">
              <a:solidFill>
                <a:srgbClr val="008000"/>
              </a:solidFill>
            </a:endParaRPr>
          </a:p>
        </p:txBody>
      </p:sp>
      <p:sp>
        <p:nvSpPr>
          <p:cNvPr id="3" name="テキスト ボックス 2"/>
          <p:cNvSpPr txBox="1"/>
          <p:nvPr/>
        </p:nvSpPr>
        <p:spPr>
          <a:xfrm>
            <a:off x="4990047" y="5661248"/>
            <a:ext cx="540060" cy="369332"/>
          </a:xfrm>
          <a:prstGeom prst="rect">
            <a:avLst/>
          </a:prstGeom>
          <a:noFill/>
        </p:spPr>
        <p:txBody>
          <a:bodyPr wrap="square" rtlCol="0">
            <a:spAutoFit/>
          </a:bodyPr>
          <a:lstStyle/>
          <a:p>
            <a:r>
              <a:rPr kumimoji="1" lang="en-US" altLang="ja-JP" dirty="0"/>
              <a:t>E-5</a:t>
            </a:r>
            <a:endParaRPr kumimoji="1" lang="ja-JP" altLang="en-US" dirty="0"/>
          </a:p>
        </p:txBody>
      </p:sp>
      <p:cxnSp>
        <p:nvCxnSpPr>
          <p:cNvPr id="5" name="直線コネクタ 4"/>
          <p:cNvCxnSpPr/>
          <p:nvPr/>
        </p:nvCxnSpPr>
        <p:spPr>
          <a:xfrm>
            <a:off x="4032000" y="651520"/>
            <a:ext cx="252000" cy="0"/>
          </a:xfrm>
          <a:prstGeom prst="line">
            <a:avLst/>
          </a:prstGeom>
          <a:ln w="28575">
            <a:solidFill>
              <a:srgbClr val="0000FF"/>
            </a:solidFill>
          </a:ln>
        </p:spPr>
        <p:style>
          <a:lnRef idx="1">
            <a:schemeClr val="accent1"/>
          </a:lnRef>
          <a:fillRef idx="0">
            <a:schemeClr val="accent1"/>
          </a:fillRef>
          <a:effectRef idx="0">
            <a:schemeClr val="accent1"/>
          </a:effectRef>
          <a:fontRef idx="minor">
            <a:schemeClr val="tx1"/>
          </a:fontRef>
        </p:style>
      </p:cxnSp>
      <p:sp>
        <p:nvSpPr>
          <p:cNvPr id="22" name="円/楕円 21"/>
          <p:cNvSpPr/>
          <p:nvPr/>
        </p:nvSpPr>
        <p:spPr>
          <a:xfrm>
            <a:off x="1494000" y="1772816"/>
            <a:ext cx="485712" cy="45882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タイトル 1"/>
          <p:cNvSpPr txBox="1">
            <a:spLocks/>
          </p:cNvSpPr>
          <p:nvPr/>
        </p:nvSpPr>
        <p:spPr>
          <a:xfrm>
            <a:off x="3563888" y="3459832"/>
            <a:ext cx="2088232" cy="1224136"/>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4000" dirty="0">
                <a:solidFill>
                  <a:srgbClr val="0000FF"/>
                </a:solidFill>
              </a:rPr>
              <a:t>APE’</a:t>
            </a:r>
            <a:r>
              <a:rPr lang="ja-JP" altLang="en-US" sz="4000" dirty="0">
                <a:solidFill>
                  <a:srgbClr val="0000FF"/>
                </a:solidFill>
              </a:rPr>
              <a:t>→</a:t>
            </a:r>
            <a:r>
              <a:rPr lang="en-US" altLang="ja-JP" sz="4000" dirty="0">
                <a:solidFill>
                  <a:srgbClr val="0000FF"/>
                </a:solidFill>
              </a:rPr>
              <a:t>K’</a:t>
            </a:r>
            <a:br>
              <a:rPr lang="en-US" altLang="ja-JP" sz="4000" dirty="0">
                <a:solidFill>
                  <a:srgbClr val="0000FF"/>
                </a:solidFill>
              </a:rPr>
            </a:br>
            <a:r>
              <a:rPr lang="en-US" altLang="ja-JP" sz="2800" dirty="0">
                <a:solidFill>
                  <a:srgbClr val="0000FF"/>
                </a:solidFill>
              </a:rPr>
              <a:t>(250hPa)</a:t>
            </a:r>
            <a:endParaRPr lang="ja-JP" altLang="en-US" sz="2800" dirty="0">
              <a:solidFill>
                <a:srgbClr val="0000FF"/>
              </a:solidFill>
            </a:endParaRPr>
          </a:p>
        </p:txBody>
      </p:sp>
      <p:sp>
        <p:nvSpPr>
          <p:cNvPr id="27" name="テキスト ボックス 26"/>
          <p:cNvSpPr txBox="1"/>
          <p:nvPr/>
        </p:nvSpPr>
        <p:spPr>
          <a:xfrm>
            <a:off x="5004048" y="2708920"/>
            <a:ext cx="540060" cy="369332"/>
          </a:xfrm>
          <a:prstGeom prst="rect">
            <a:avLst/>
          </a:prstGeom>
          <a:noFill/>
        </p:spPr>
        <p:txBody>
          <a:bodyPr wrap="square" rtlCol="0">
            <a:spAutoFit/>
          </a:bodyPr>
          <a:lstStyle/>
          <a:p>
            <a:r>
              <a:rPr kumimoji="1" lang="en-US" altLang="ja-JP" dirty="0"/>
              <a:t>E-5</a:t>
            </a:r>
            <a:endParaRPr kumimoji="1" lang="ja-JP" altLang="en-US" dirty="0"/>
          </a:p>
        </p:txBody>
      </p:sp>
      <p:sp>
        <p:nvSpPr>
          <p:cNvPr id="31" name="円/楕円 30"/>
          <p:cNvSpPr/>
          <p:nvPr/>
        </p:nvSpPr>
        <p:spPr>
          <a:xfrm>
            <a:off x="1059436" y="1175775"/>
            <a:ext cx="488228" cy="3600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6894600" y="1772816"/>
            <a:ext cx="485712" cy="458824"/>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441692" y="1175775"/>
            <a:ext cx="488228" cy="36004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1494000" y="4770376"/>
            <a:ext cx="485712" cy="45882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7" name="円/楕円 36"/>
          <p:cNvSpPr/>
          <p:nvPr/>
        </p:nvSpPr>
        <p:spPr>
          <a:xfrm>
            <a:off x="1059436" y="4173335"/>
            <a:ext cx="488228" cy="3600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8" name="円/楕円 37"/>
          <p:cNvSpPr/>
          <p:nvPr/>
        </p:nvSpPr>
        <p:spPr>
          <a:xfrm>
            <a:off x="6894600" y="4770376"/>
            <a:ext cx="485712" cy="458824"/>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円/楕円 38"/>
          <p:cNvSpPr/>
          <p:nvPr/>
        </p:nvSpPr>
        <p:spPr>
          <a:xfrm>
            <a:off x="6460036" y="4173335"/>
            <a:ext cx="488228" cy="36004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テキスト ボックス 6"/>
          <p:cNvSpPr txBox="1"/>
          <p:nvPr/>
        </p:nvSpPr>
        <p:spPr>
          <a:xfrm>
            <a:off x="288429" y="6156593"/>
            <a:ext cx="2411363" cy="584775"/>
          </a:xfrm>
          <a:prstGeom prst="rect">
            <a:avLst/>
          </a:prstGeom>
          <a:noFill/>
        </p:spPr>
        <p:txBody>
          <a:bodyPr wrap="square" rtlCol="0">
            <a:spAutoFit/>
          </a:bodyPr>
          <a:lstStyle/>
          <a:p>
            <a:r>
              <a:rPr kumimoji="1" lang="ja-JP" altLang="en-US" sz="1600" dirty="0">
                <a:solidFill>
                  <a:srgbClr val="FF3399"/>
                </a:solidFill>
              </a:rPr>
              <a:t>・</a:t>
            </a:r>
            <a:r>
              <a:rPr kumimoji="1" lang="en-US" altLang="ja-JP" sz="1600" dirty="0">
                <a:solidFill>
                  <a:srgbClr val="FF3399"/>
                </a:solidFill>
              </a:rPr>
              <a:t>K‘ generation straddling the EQ is found.</a:t>
            </a:r>
            <a:endParaRPr kumimoji="1" lang="ja-JP" altLang="en-US" sz="1600" dirty="0">
              <a:solidFill>
                <a:srgbClr val="FF3399"/>
              </a:solidFill>
            </a:endParaRPr>
          </a:p>
        </p:txBody>
      </p:sp>
      <p:sp>
        <p:nvSpPr>
          <p:cNvPr id="41" name="テキスト ボックス 40"/>
          <p:cNvSpPr txBox="1"/>
          <p:nvPr/>
        </p:nvSpPr>
        <p:spPr>
          <a:xfrm>
            <a:off x="6121077" y="6300028"/>
            <a:ext cx="2627387" cy="338554"/>
          </a:xfrm>
          <a:prstGeom prst="rect">
            <a:avLst/>
          </a:prstGeom>
          <a:noFill/>
        </p:spPr>
        <p:txBody>
          <a:bodyPr wrap="square" rtlCol="0">
            <a:spAutoFit/>
          </a:bodyPr>
          <a:lstStyle/>
          <a:p>
            <a:r>
              <a:rPr kumimoji="1" lang="ja-JP" altLang="en-US" sz="1600" dirty="0">
                <a:solidFill>
                  <a:srgbClr val="FF3399"/>
                </a:solidFill>
              </a:rPr>
              <a:t>・</a:t>
            </a:r>
            <a:r>
              <a:rPr kumimoji="1" lang="en-US" altLang="ja-JP" sz="1600" dirty="0">
                <a:solidFill>
                  <a:srgbClr val="FF3399"/>
                </a:solidFill>
              </a:rPr>
              <a:t>Northern one is not clear.</a:t>
            </a:r>
            <a:endParaRPr kumimoji="1" lang="ja-JP" altLang="en-US" sz="1600" dirty="0">
              <a:solidFill>
                <a:srgbClr val="FF3399"/>
              </a:solidFill>
            </a:endParaRPr>
          </a:p>
        </p:txBody>
      </p:sp>
      <p:sp>
        <p:nvSpPr>
          <p:cNvPr id="25" name="テキスト ボックス 24"/>
          <p:cNvSpPr txBox="1"/>
          <p:nvPr/>
        </p:nvSpPr>
        <p:spPr>
          <a:xfrm>
            <a:off x="3779912" y="1641574"/>
            <a:ext cx="1944216" cy="646331"/>
          </a:xfrm>
          <a:prstGeom prst="rect">
            <a:avLst/>
          </a:prstGeom>
          <a:noFill/>
          <a:ln w="19050">
            <a:noFill/>
          </a:ln>
        </p:spPr>
        <p:txBody>
          <a:bodyPr wrap="square" rtlCol="0">
            <a:spAutoFit/>
          </a:bodyPr>
          <a:lstStyle/>
          <a:p>
            <a:r>
              <a:rPr kumimoji="1" lang="en-US" altLang="ja-JP" dirty="0"/>
              <a:t>(mean horizontal shear)</a:t>
            </a:r>
            <a:endParaRPr kumimoji="1" lang="ja-JP" altLang="en-US" dirty="0"/>
          </a:p>
        </p:txBody>
      </p:sp>
      <p:sp>
        <p:nvSpPr>
          <p:cNvPr id="26" name="テキスト ボックス 25"/>
          <p:cNvSpPr txBox="1"/>
          <p:nvPr/>
        </p:nvSpPr>
        <p:spPr>
          <a:xfrm>
            <a:off x="3995936" y="4581128"/>
            <a:ext cx="1368152" cy="646331"/>
          </a:xfrm>
          <a:prstGeom prst="rect">
            <a:avLst/>
          </a:prstGeom>
          <a:noFill/>
          <a:ln w="19050">
            <a:noFill/>
          </a:ln>
        </p:spPr>
        <p:txBody>
          <a:bodyPr wrap="square" rtlCol="0">
            <a:spAutoFit/>
          </a:bodyPr>
          <a:lstStyle/>
          <a:p>
            <a:r>
              <a:rPr kumimoji="1" lang="en-US" altLang="ja-JP" dirty="0"/>
              <a:t>(synoptic </a:t>
            </a:r>
          </a:p>
          <a:p>
            <a:r>
              <a:rPr kumimoji="1" lang="en-US" altLang="ja-JP" dirty="0"/>
              <a:t>Convection)</a:t>
            </a:r>
            <a:endParaRPr kumimoji="1" lang="ja-JP" altLang="en-US" dirty="0"/>
          </a:p>
        </p:txBody>
      </p:sp>
      <p:pic>
        <p:nvPicPr>
          <p:cNvPr id="19" name="図 18">
            <a:extLst>
              <a:ext uri="{FF2B5EF4-FFF2-40B4-BE49-F238E27FC236}">
                <a16:creationId xmlns:a16="http://schemas.microsoft.com/office/drawing/2014/main" id="{4C31137F-8058-41AB-8FA0-5898C729CD88}"/>
              </a:ext>
            </a:extLst>
          </p:cNvPr>
          <p:cNvPicPr>
            <a:picLocks noChangeAspect="1"/>
          </p:cNvPicPr>
          <p:nvPr/>
        </p:nvPicPr>
        <p:blipFill>
          <a:blip r:embed="rId6"/>
          <a:stretch>
            <a:fillRect/>
          </a:stretch>
        </p:blipFill>
        <p:spPr>
          <a:xfrm>
            <a:off x="3072597" y="5949280"/>
            <a:ext cx="3115733" cy="191911"/>
          </a:xfrm>
          <a:prstGeom prst="rect">
            <a:avLst/>
          </a:prstGeom>
        </p:spPr>
      </p:pic>
      <p:pic>
        <p:nvPicPr>
          <p:cNvPr id="28" name="図 27">
            <a:extLst>
              <a:ext uri="{FF2B5EF4-FFF2-40B4-BE49-F238E27FC236}">
                <a16:creationId xmlns:a16="http://schemas.microsoft.com/office/drawing/2014/main" id="{C3BE3191-F679-44C9-8D05-6BB45F07347D}"/>
              </a:ext>
            </a:extLst>
          </p:cNvPr>
          <p:cNvPicPr>
            <a:picLocks noChangeAspect="1"/>
          </p:cNvPicPr>
          <p:nvPr/>
        </p:nvPicPr>
        <p:blipFill>
          <a:blip r:embed="rId7"/>
          <a:stretch>
            <a:fillRect/>
          </a:stretch>
        </p:blipFill>
        <p:spPr>
          <a:xfrm>
            <a:off x="3072597" y="3068960"/>
            <a:ext cx="3115733" cy="191911"/>
          </a:xfrm>
          <a:prstGeom prst="rect">
            <a:avLst/>
          </a:prstGeom>
        </p:spPr>
      </p:pic>
    </p:spTree>
    <p:extLst>
      <p:ext uri="{BB962C8B-B14F-4D97-AF65-F5344CB8AC3E}">
        <p14:creationId xmlns:p14="http://schemas.microsoft.com/office/powerpoint/2010/main" val="1824829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3528" y="4042370"/>
            <a:ext cx="34194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8" name="Picture 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00838" y="4042370"/>
            <a:ext cx="34194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00838" y="1278545"/>
            <a:ext cx="34194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3528" y="1278545"/>
            <a:ext cx="3419475" cy="2266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827584" y="44624"/>
            <a:ext cx="7859216" cy="706090"/>
          </a:xfrm>
        </p:spPr>
        <p:txBody>
          <a:bodyPr>
            <a:normAutofit fontScale="90000"/>
          </a:bodyPr>
          <a:lstStyle/>
          <a:p>
            <a:r>
              <a:rPr lang="en-US" altLang="ja-JP" dirty="0">
                <a:solidFill>
                  <a:srgbClr val="0000FF"/>
                </a:solidFill>
              </a:rPr>
              <a:t>Mean states</a:t>
            </a:r>
            <a:endParaRPr kumimoji="1" lang="ja-JP" altLang="en-US" dirty="0">
              <a:solidFill>
                <a:srgbClr val="0000FF"/>
              </a:solidFill>
            </a:endParaRPr>
          </a:p>
        </p:txBody>
      </p:sp>
      <p:sp>
        <p:nvSpPr>
          <p:cNvPr id="10" name="テキスト ボックス 9"/>
          <p:cNvSpPr txBox="1"/>
          <p:nvPr/>
        </p:nvSpPr>
        <p:spPr>
          <a:xfrm>
            <a:off x="467544" y="827420"/>
            <a:ext cx="1061691" cy="400110"/>
          </a:xfrm>
          <a:prstGeom prst="rect">
            <a:avLst/>
          </a:prstGeom>
          <a:noFill/>
          <a:ln>
            <a:solidFill>
              <a:srgbClr val="C00000"/>
            </a:solidFill>
          </a:ln>
        </p:spPr>
        <p:txBody>
          <a:bodyPr wrap="square" rtlCol="0">
            <a:spAutoFit/>
          </a:bodyPr>
          <a:lstStyle/>
          <a:p>
            <a:r>
              <a:rPr kumimoji="1" lang="en-US" altLang="ja-JP" sz="2000" dirty="0">
                <a:solidFill>
                  <a:srgbClr val="C00000"/>
                </a:solidFill>
              </a:rPr>
              <a:t>MJO-IO</a:t>
            </a:r>
            <a:endParaRPr kumimoji="1" lang="ja-JP" altLang="en-US" sz="2000" dirty="0">
              <a:solidFill>
                <a:srgbClr val="C00000"/>
              </a:solidFill>
            </a:endParaRPr>
          </a:p>
        </p:txBody>
      </p:sp>
      <p:sp>
        <p:nvSpPr>
          <p:cNvPr id="11" name="テキスト ボックス 10"/>
          <p:cNvSpPr txBox="1"/>
          <p:nvPr/>
        </p:nvSpPr>
        <p:spPr>
          <a:xfrm>
            <a:off x="7380312" y="827420"/>
            <a:ext cx="1224136" cy="400110"/>
          </a:xfrm>
          <a:prstGeom prst="rect">
            <a:avLst/>
          </a:prstGeom>
          <a:noFill/>
          <a:ln>
            <a:solidFill>
              <a:srgbClr val="008000"/>
            </a:solidFill>
          </a:ln>
        </p:spPr>
        <p:txBody>
          <a:bodyPr wrap="square" rtlCol="0">
            <a:spAutoFit/>
          </a:bodyPr>
          <a:lstStyle/>
          <a:p>
            <a:r>
              <a:rPr lang="en-US" altLang="ja-JP" sz="2000" dirty="0">
                <a:solidFill>
                  <a:srgbClr val="008000"/>
                </a:solidFill>
              </a:rPr>
              <a:t>Non MJO</a:t>
            </a:r>
            <a:endParaRPr kumimoji="1" lang="ja-JP" altLang="en-US" sz="2000" dirty="0">
              <a:solidFill>
                <a:srgbClr val="008000"/>
              </a:solidFill>
            </a:endParaRPr>
          </a:p>
        </p:txBody>
      </p:sp>
      <p:sp>
        <p:nvSpPr>
          <p:cNvPr id="3" name="テキスト ボックス 2"/>
          <p:cNvSpPr txBox="1"/>
          <p:nvPr/>
        </p:nvSpPr>
        <p:spPr>
          <a:xfrm>
            <a:off x="3923928" y="1556792"/>
            <a:ext cx="1296144" cy="830997"/>
          </a:xfrm>
          <a:prstGeom prst="rect">
            <a:avLst/>
          </a:prstGeom>
          <a:noFill/>
        </p:spPr>
        <p:txBody>
          <a:bodyPr wrap="square" rtlCol="0">
            <a:spAutoFit/>
          </a:bodyPr>
          <a:lstStyle/>
          <a:p>
            <a:pPr algn="ctr"/>
            <a:r>
              <a:rPr kumimoji="1" lang="en-US" altLang="ja-JP" sz="2400" dirty="0"/>
              <a:t>U &amp; U;V </a:t>
            </a:r>
            <a:r>
              <a:rPr kumimoji="1" lang="en-US" altLang="ja-JP" sz="2200" dirty="0"/>
              <a:t>(850 </a:t>
            </a:r>
            <a:r>
              <a:rPr kumimoji="1" lang="en-US" altLang="ja-JP" sz="2200" dirty="0" err="1"/>
              <a:t>hPa</a:t>
            </a:r>
            <a:r>
              <a:rPr kumimoji="1" lang="en-US" altLang="ja-JP" sz="2200" dirty="0"/>
              <a:t>)</a:t>
            </a:r>
            <a:endParaRPr kumimoji="1" lang="ja-JP" altLang="en-US" sz="2200" dirty="0"/>
          </a:p>
        </p:txBody>
      </p:sp>
      <p:sp>
        <p:nvSpPr>
          <p:cNvPr id="14" name="テキスト ボックス 13"/>
          <p:cNvSpPr txBox="1"/>
          <p:nvPr/>
        </p:nvSpPr>
        <p:spPr>
          <a:xfrm>
            <a:off x="3779912" y="4398203"/>
            <a:ext cx="1512168" cy="830997"/>
          </a:xfrm>
          <a:prstGeom prst="rect">
            <a:avLst/>
          </a:prstGeom>
          <a:noFill/>
        </p:spPr>
        <p:txBody>
          <a:bodyPr wrap="square" rtlCol="0">
            <a:spAutoFit/>
          </a:bodyPr>
          <a:lstStyle/>
          <a:p>
            <a:pPr algn="ctr"/>
            <a:r>
              <a:rPr lang="en-US" altLang="ja-JP" sz="2400" dirty="0"/>
              <a:t>SST</a:t>
            </a:r>
            <a:r>
              <a:rPr kumimoji="1" lang="en-US" altLang="ja-JP" sz="2400" dirty="0"/>
              <a:t> &amp; U;V</a:t>
            </a:r>
          </a:p>
          <a:p>
            <a:pPr algn="ctr"/>
            <a:r>
              <a:rPr kumimoji="1" lang="en-US" altLang="ja-JP" sz="2200" dirty="0"/>
              <a:t>(1000 </a:t>
            </a:r>
            <a:r>
              <a:rPr kumimoji="1" lang="en-US" altLang="ja-JP" sz="2200" dirty="0" err="1"/>
              <a:t>hPa</a:t>
            </a:r>
            <a:r>
              <a:rPr kumimoji="1" lang="en-US" altLang="ja-JP" sz="2200" dirty="0"/>
              <a:t>)</a:t>
            </a:r>
            <a:endParaRPr kumimoji="1" lang="ja-JP" altLang="en-US" sz="2200" dirty="0"/>
          </a:p>
        </p:txBody>
      </p:sp>
      <p:cxnSp>
        <p:nvCxnSpPr>
          <p:cNvPr id="5" name="直線コネクタ 4"/>
          <p:cNvCxnSpPr/>
          <p:nvPr/>
        </p:nvCxnSpPr>
        <p:spPr>
          <a:xfrm>
            <a:off x="4075200" y="16288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608024" y="16288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878000" y="16288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698000" y="44820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968064" y="44820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012160" y="3566709"/>
            <a:ext cx="508223" cy="338554"/>
          </a:xfrm>
          <a:prstGeom prst="rect">
            <a:avLst/>
          </a:prstGeom>
          <a:noFill/>
        </p:spPr>
        <p:txBody>
          <a:bodyPr wrap="square" rtlCol="0">
            <a:spAutoFit/>
          </a:bodyPr>
          <a:lstStyle/>
          <a:p>
            <a:r>
              <a:rPr kumimoji="1" lang="en-US" altLang="ja-JP" sz="1600" dirty="0"/>
              <a:t>m/s</a:t>
            </a:r>
            <a:endParaRPr kumimoji="1" lang="ja-JP" altLang="en-US" sz="1600" dirty="0"/>
          </a:p>
        </p:txBody>
      </p:sp>
      <p:sp>
        <p:nvSpPr>
          <p:cNvPr id="23" name="下矢印 22"/>
          <p:cNvSpPr/>
          <p:nvPr/>
        </p:nvSpPr>
        <p:spPr>
          <a:xfrm rot="4089828">
            <a:off x="1797753" y="1285755"/>
            <a:ext cx="504032" cy="694531"/>
          </a:xfrm>
          <a:prstGeom prst="downArrow">
            <a:avLst/>
          </a:prstGeom>
          <a:noFill/>
          <a:ln w="38100">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テキスト ボックス 3"/>
          <p:cNvSpPr txBox="1"/>
          <p:nvPr/>
        </p:nvSpPr>
        <p:spPr>
          <a:xfrm>
            <a:off x="1691680" y="899428"/>
            <a:ext cx="5688632" cy="338554"/>
          </a:xfrm>
          <a:prstGeom prst="rect">
            <a:avLst/>
          </a:prstGeom>
          <a:noFill/>
        </p:spPr>
        <p:txBody>
          <a:bodyPr wrap="square" rtlCol="0">
            <a:spAutoFit/>
          </a:bodyPr>
          <a:lstStyle/>
          <a:p>
            <a:r>
              <a:rPr lang="ja-JP" altLang="en-US" sz="1600" dirty="0">
                <a:solidFill>
                  <a:srgbClr val="FF3399"/>
                </a:solidFill>
              </a:rPr>
              <a:t>・</a:t>
            </a:r>
            <a:r>
              <a:rPr kumimoji="1" lang="en-US" altLang="ja-JP" sz="1600" dirty="0">
                <a:solidFill>
                  <a:srgbClr val="FF3399"/>
                </a:solidFill>
              </a:rPr>
              <a:t>Northeasterlies blowing into the MJO </a:t>
            </a:r>
            <a:r>
              <a:rPr kumimoji="1" lang="ja-JP" altLang="en-US" sz="1600" dirty="0">
                <a:solidFill>
                  <a:srgbClr val="FF3399"/>
                </a:solidFill>
              </a:rPr>
              <a:t>→</a:t>
            </a:r>
            <a:r>
              <a:rPr lang="ja-JP" altLang="en-US" sz="1600" dirty="0">
                <a:solidFill>
                  <a:srgbClr val="FF3399"/>
                </a:solidFill>
              </a:rPr>
              <a:t> </a:t>
            </a:r>
            <a:r>
              <a:rPr lang="en-US" altLang="ja-JP" sz="1600" dirty="0">
                <a:solidFill>
                  <a:srgbClr val="FF3399"/>
                </a:solidFill>
              </a:rPr>
              <a:t>strong convergence</a:t>
            </a:r>
            <a:endParaRPr kumimoji="1" lang="ja-JP" altLang="en-US" sz="1600" dirty="0">
              <a:solidFill>
                <a:srgbClr val="FF3399"/>
              </a:solidFill>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03848" y="3609040"/>
            <a:ext cx="2911764"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94168" y="6201328"/>
            <a:ext cx="2890000" cy="1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3" name="円/楕円 32"/>
          <p:cNvSpPr/>
          <p:nvPr/>
        </p:nvSpPr>
        <p:spPr>
          <a:xfrm>
            <a:off x="1638016" y="2297849"/>
            <a:ext cx="485712" cy="45882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4" name="円/楕円 33"/>
          <p:cNvSpPr/>
          <p:nvPr/>
        </p:nvSpPr>
        <p:spPr>
          <a:xfrm>
            <a:off x="1275460" y="1700808"/>
            <a:ext cx="488228" cy="3600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5" name="円/楕円 34"/>
          <p:cNvSpPr/>
          <p:nvPr/>
        </p:nvSpPr>
        <p:spPr>
          <a:xfrm>
            <a:off x="6606568" y="2297849"/>
            <a:ext cx="485712" cy="45882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円/楕円 35"/>
          <p:cNvSpPr/>
          <p:nvPr/>
        </p:nvSpPr>
        <p:spPr>
          <a:xfrm>
            <a:off x="6244012" y="1700808"/>
            <a:ext cx="488228" cy="360040"/>
          </a:xfrm>
          <a:prstGeom prst="ellipse">
            <a:avLst/>
          </a:prstGeom>
          <a:noFill/>
          <a:ln w="19050">
            <a:solidFill>
              <a:schemeClr val="bg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テキスト ボックス 25">
            <a:extLst>
              <a:ext uri="{FF2B5EF4-FFF2-40B4-BE49-F238E27FC236}">
                <a16:creationId xmlns:a16="http://schemas.microsoft.com/office/drawing/2014/main" id="{824CE07B-1C28-4FBC-9DF9-4350D798D70A}"/>
              </a:ext>
            </a:extLst>
          </p:cNvPr>
          <p:cNvSpPr txBox="1"/>
          <p:nvPr/>
        </p:nvSpPr>
        <p:spPr>
          <a:xfrm>
            <a:off x="827584" y="6381328"/>
            <a:ext cx="7488832" cy="307777"/>
          </a:xfrm>
          <a:prstGeom prst="rect">
            <a:avLst/>
          </a:prstGeom>
          <a:noFill/>
        </p:spPr>
        <p:txBody>
          <a:bodyPr wrap="square">
            <a:spAutoFit/>
          </a:bodyPr>
          <a:lstStyle/>
          <a:p>
            <a:r>
              <a:rPr lang="ja-JP" altLang="en-US" sz="1400" dirty="0">
                <a:solidFill>
                  <a:srgbClr val="FF3399"/>
                </a:solidFill>
              </a:rPr>
              <a:t>・</a:t>
            </a:r>
            <a:r>
              <a:rPr lang="en-US" altLang="ja-JP" sz="1400" dirty="0">
                <a:solidFill>
                  <a:srgbClr val="FF3399"/>
                </a:solidFill>
              </a:rPr>
              <a:t>SST around the EQ is broadly high in both groups</a:t>
            </a:r>
            <a:r>
              <a:rPr lang="ja-JP" altLang="en-US" sz="1400" dirty="0">
                <a:solidFill>
                  <a:srgbClr val="FF3399"/>
                </a:solidFill>
              </a:rPr>
              <a:t> → </a:t>
            </a:r>
            <a:r>
              <a:rPr lang="en-US" altLang="ja-JP" sz="1400" dirty="0">
                <a:solidFill>
                  <a:srgbClr val="FF3399"/>
                </a:solidFill>
              </a:rPr>
              <a:t>Contribution of SST to the K’ generation is small</a:t>
            </a:r>
            <a:endParaRPr lang="ja-JP" altLang="en-US" sz="1400" dirty="0">
              <a:solidFill>
                <a:srgbClr val="FF3399"/>
              </a:solidFill>
            </a:endParaRPr>
          </a:p>
        </p:txBody>
      </p:sp>
    </p:spTree>
    <p:extLst>
      <p:ext uri="{BB962C8B-B14F-4D97-AF65-F5344CB8AC3E}">
        <p14:creationId xmlns:p14="http://schemas.microsoft.com/office/powerpoint/2010/main" val="449652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BACA2ED-4664-4EF6-8032-1F1FA3089751}"/>
              </a:ext>
            </a:extLst>
          </p:cNvPr>
          <p:cNvSpPr>
            <a:spLocks noGrp="1"/>
          </p:cNvSpPr>
          <p:nvPr>
            <p:ph type="title"/>
          </p:nvPr>
        </p:nvSpPr>
        <p:spPr>
          <a:xfrm>
            <a:off x="457200" y="116632"/>
            <a:ext cx="8229600" cy="576064"/>
          </a:xfrm>
        </p:spPr>
        <p:txBody>
          <a:bodyPr>
            <a:normAutofit fontScale="90000"/>
          </a:bodyPr>
          <a:lstStyle/>
          <a:p>
            <a:r>
              <a:rPr lang="en-US" altLang="ja-JP" sz="4000" dirty="0">
                <a:solidFill>
                  <a:srgbClr val="0000FF"/>
                </a:solidFill>
              </a:rPr>
              <a:t>MJO events with/wo DEs</a:t>
            </a:r>
            <a:endParaRPr kumimoji="1" lang="ja-JP" altLang="en-US" sz="4000" dirty="0">
              <a:solidFill>
                <a:srgbClr val="0000FF"/>
              </a:solidFill>
            </a:endParaRPr>
          </a:p>
        </p:txBody>
      </p:sp>
      <p:sp>
        <p:nvSpPr>
          <p:cNvPr id="5" name="テキスト ボックス 4">
            <a:extLst>
              <a:ext uri="{FF2B5EF4-FFF2-40B4-BE49-F238E27FC236}">
                <a16:creationId xmlns:a16="http://schemas.microsoft.com/office/drawing/2014/main" id="{FAB8B0F5-B174-4C68-AB65-E0B583B1821E}"/>
              </a:ext>
            </a:extLst>
          </p:cNvPr>
          <p:cNvSpPr txBox="1"/>
          <p:nvPr/>
        </p:nvSpPr>
        <p:spPr>
          <a:xfrm>
            <a:off x="144016" y="764704"/>
            <a:ext cx="2771800" cy="1446550"/>
          </a:xfrm>
          <a:prstGeom prst="rect">
            <a:avLst/>
          </a:prstGeom>
          <a:noFill/>
          <a:ln>
            <a:noFill/>
          </a:ln>
        </p:spPr>
        <p:txBody>
          <a:bodyPr wrap="square" rtlCol="0">
            <a:spAutoFit/>
          </a:bodyPr>
          <a:lstStyle/>
          <a:p>
            <a:r>
              <a:rPr kumimoji="1" lang="en-US" altLang="ja-JP" sz="2200" dirty="0"/>
              <a:t>Composite OLR (color) &amp; intraseasonal OLR </a:t>
            </a:r>
            <a:r>
              <a:rPr kumimoji="1" lang="en-US" altLang="ja-JP" sz="2200" dirty="0" err="1"/>
              <a:t>anom</a:t>
            </a:r>
            <a:r>
              <a:rPr kumimoji="1" lang="en-US" altLang="ja-JP" sz="2200" dirty="0"/>
              <a:t>. (contours) for the MJO events</a:t>
            </a:r>
            <a:endParaRPr kumimoji="1" lang="ja-JP" altLang="en-US" sz="2200" dirty="0"/>
          </a:p>
        </p:txBody>
      </p:sp>
      <p:sp>
        <p:nvSpPr>
          <p:cNvPr id="6" name="正方形/長方形 5">
            <a:extLst>
              <a:ext uri="{FF2B5EF4-FFF2-40B4-BE49-F238E27FC236}">
                <a16:creationId xmlns:a16="http://schemas.microsoft.com/office/drawing/2014/main" id="{CFDE92D5-3B41-408A-A2BD-7BB26DEFC348}"/>
              </a:ext>
            </a:extLst>
          </p:cNvPr>
          <p:cNvSpPr/>
          <p:nvPr/>
        </p:nvSpPr>
        <p:spPr>
          <a:xfrm>
            <a:off x="1547664" y="6516052"/>
            <a:ext cx="3384376" cy="369332"/>
          </a:xfrm>
          <a:prstGeom prst="rect">
            <a:avLst/>
          </a:prstGeom>
        </p:spPr>
        <p:txBody>
          <a:bodyPr wrap="square">
            <a:spAutoFit/>
          </a:bodyPr>
          <a:lstStyle/>
          <a:p>
            <a:pPr lvl="0"/>
            <a:r>
              <a:rPr lang="en-US" altLang="ja-JP" dirty="0">
                <a:solidFill>
                  <a:prstClr val="black"/>
                </a:solidFill>
              </a:rPr>
              <a:t>hatch = significant at 95% level</a:t>
            </a:r>
          </a:p>
        </p:txBody>
      </p:sp>
      <p:sp>
        <p:nvSpPr>
          <p:cNvPr id="7" name="テキスト ボックス 6">
            <a:extLst>
              <a:ext uri="{FF2B5EF4-FFF2-40B4-BE49-F238E27FC236}">
                <a16:creationId xmlns:a16="http://schemas.microsoft.com/office/drawing/2014/main" id="{40A48CF2-BC1B-4D93-8CFA-377F3E11A0F4}"/>
              </a:ext>
            </a:extLst>
          </p:cNvPr>
          <p:cNvSpPr txBox="1"/>
          <p:nvPr/>
        </p:nvSpPr>
        <p:spPr>
          <a:xfrm>
            <a:off x="157725" y="2207717"/>
            <a:ext cx="2664296" cy="584775"/>
          </a:xfrm>
          <a:prstGeom prst="rect">
            <a:avLst/>
          </a:prstGeom>
          <a:noFill/>
        </p:spPr>
        <p:txBody>
          <a:bodyPr wrap="square">
            <a:spAutoFit/>
          </a:bodyPr>
          <a:lstStyle/>
          <a:p>
            <a:r>
              <a:rPr lang="en-US" altLang="ja-JP" sz="1600" dirty="0"/>
              <a:t>Day 0: the last day of PH 2 or the first day of the PH 3</a:t>
            </a:r>
            <a:endParaRPr lang="ja-JP" altLang="en-US" sz="1600" dirty="0"/>
          </a:p>
        </p:txBody>
      </p:sp>
      <p:sp>
        <p:nvSpPr>
          <p:cNvPr id="8" name="テキスト ボックス 7">
            <a:extLst>
              <a:ext uri="{FF2B5EF4-FFF2-40B4-BE49-F238E27FC236}">
                <a16:creationId xmlns:a16="http://schemas.microsoft.com/office/drawing/2014/main" id="{B3DE4A6C-BF35-4F4C-8AB1-35B22A0252DD}"/>
              </a:ext>
            </a:extLst>
          </p:cNvPr>
          <p:cNvSpPr txBox="1"/>
          <p:nvPr/>
        </p:nvSpPr>
        <p:spPr>
          <a:xfrm>
            <a:off x="5796136" y="3356992"/>
            <a:ext cx="504056" cy="307777"/>
          </a:xfrm>
          <a:prstGeom prst="rect">
            <a:avLst/>
          </a:prstGeom>
          <a:noFill/>
        </p:spPr>
        <p:txBody>
          <a:bodyPr wrap="square" rtlCol="0">
            <a:spAutoFit/>
          </a:bodyPr>
          <a:lstStyle/>
          <a:p>
            <a:r>
              <a:rPr lang="en-US" altLang="ja-JP" sz="1400" dirty="0"/>
              <a:t>day</a:t>
            </a:r>
            <a:endParaRPr kumimoji="1" lang="ja-JP" altLang="en-US" sz="1400" dirty="0"/>
          </a:p>
        </p:txBody>
      </p:sp>
      <p:sp>
        <p:nvSpPr>
          <p:cNvPr id="9" name="テキスト ボックス 8">
            <a:extLst>
              <a:ext uri="{FF2B5EF4-FFF2-40B4-BE49-F238E27FC236}">
                <a16:creationId xmlns:a16="http://schemas.microsoft.com/office/drawing/2014/main" id="{E6F5A052-CA67-45B2-80E8-3039A68F890C}"/>
              </a:ext>
            </a:extLst>
          </p:cNvPr>
          <p:cNvSpPr txBox="1"/>
          <p:nvPr/>
        </p:nvSpPr>
        <p:spPr>
          <a:xfrm>
            <a:off x="2699792" y="3356992"/>
            <a:ext cx="504056" cy="307777"/>
          </a:xfrm>
          <a:prstGeom prst="rect">
            <a:avLst/>
          </a:prstGeom>
          <a:noFill/>
        </p:spPr>
        <p:txBody>
          <a:bodyPr wrap="square" rtlCol="0">
            <a:spAutoFit/>
          </a:bodyPr>
          <a:lstStyle/>
          <a:p>
            <a:r>
              <a:rPr lang="en-US" altLang="ja-JP" sz="1400" dirty="0"/>
              <a:t>day</a:t>
            </a:r>
            <a:endParaRPr kumimoji="1" lang="ja-JP" altLang="en-US" sz="1400" dirty="0"/>
          </a:p>
        </p:txBody>
      </p:sp>
      <p:sp>
        <p:nvSpPr>
          <p:cNvPr id="11" name="テキスト ボックス 10">
            <a:extLst>
              <a:ext uri="{FF2B5EF4-FFF2-40B4-BE49-F238E27FC236}">
                <a16:creationId xmlns:a16="http://schemas.microsoft.com/office/drawing/2014/main" id="{CD825CCF-A1DB-4EB1-A74D-18E5C61A776F}"/>
              </a:ext>
            </a:extLst>
          </p:cNvPr>
          <p:cNvSpPr txBox="1"/>
          <p:nvPr/>
        </p:nvSpPr>
        <p:spPr>
          <a:xfrm>
            <a:off x="107505" y="3631083"/>
            <a:ext cx="2664295" cy="2462213"/>
          </a:xfrm>
          <a:prstGeom prst="rect">
            <a:avLst/>
          </a:prstGeom>
          <a:noFill/>
        </p:spPr>
        <p:txBody>
          <a:bodyPr wrap="square">
            <a:spAutoFit/>
          </a:bodyPr>
          <a:lstStyle/>
          <a:p>
            <a:r>
              <a:rPr lang="en-US" altLang="ja-JP" sz="1400" dirty="0">
                <a:solidFill>
                  <a:srgbClr val="FF3399"/>
                </a:solidFill>
              </a:rPr>
              <a:t>(left) The apparent eastward propagation of intraseasonal convection across the MC is detected, with rapid enhancement of convection off the western coast of Sumatra after day 0. </a:t>
            </a:r>
          </a:p>
          <a:p>
            <a:endParaRPr lang="en-US" altLang="ja-JP" sz="1400" dirty="0">
              <a:solidFill>
                <a:srgbClr val="FF3399"/>
              </a:solidFill>
            </a:endParaRPr>
          </a:p>
          <a:p>
            <a:r>
              <a:rPr lang="en-US" altLang="ja-JP" sz="1400" dirty="0">
                <a:solidFill>
                  <a:srgbClr val="FF3399"/>
                </a:solidFill>
              </a:rPr>
              <a:t>(right) The intraseasonal convection weakens over the MC and activate again over the </a:t>
            </a:r>
            <a:r>
              <a:rPr lang="en-US" altLang="ja-JP" sz="1400" dirty="0" err="1">
                <a:solidFill>
                  <a:srgbClr val="FF3399"/>
                </a:solidFill>
              </a:rPr>
              <a:t>Wpac</a:t>
            </a:r>
            <a:r>
              <a:rPr lang="en-US" altLang="ja-JP" sz="1400" dirty="0">
                <a:solidFill>
                  <a:srgbClr val="FF3399"/>
                </a:solidFill>
              </a:rPr>
              <a:t>.</a:t>
            </a:r>
            <a:endParaRPr lang="ja-JP" altLang="en-US" sz="1400" dirty="0">
              <a:solidFill>
                <a:srgbClr val="FF3399"/>
              </a:solidFill>
            </a:endParaRPr>
          </a:p>
        </p:txBody>
      </p:sp>
      <p:pic>
        <p:nvPicPr>
          <p:cNvPr id="15" name="図 14">
            <a:extLst>
              <a:ext uri="{FF2B5EF4-FFF2-40B4-BE49-F238E27FC236}">
                <a16:creationId xmlns:a16="http://schemas.microsoft.com/office/drawing/2014/main" id="{AECAC03B-6843-473B-9A8B-D12D25809911}"/>
              </a:ext>
            </a:extLst>
          </p:cNvPr>
          <p:cNvPicPr>
            <a:picLocks noChangeAspect="1"/>
          </p:cNvPicPr>
          <p:nvPr/>
        </p:nvPicPr>
        <p:blipFill>
          <a:blip r:embed="rId2"/>
          <a:stretch>
            <a:fillRect/>
          </a:stretch>
        </p:blipFill>
        <p:spPr>
          <a:xfrm>
            <a:off x="2915816" y="1340768"/>
            <a:ext cx="6178979" cy="5174267"/>
          </a:xfrm>
          <a:prstGeom prst="rect">
            <a:avLst/>
          </a:prstGeom>
        </p:spPr>
      </p:pic>
      <p:pic>
        <p:nvPicPr>
          <p:cNvPr id="17" name="グラフィックス 16">
            <a:extLst>
              <a:ext uri="{FF2B5EF4-FFF2-40B4-BE49-F238E27FC236}">
                <a16:creationId xmlns:a16="http://schemas.microsoft.com/office/drawing/2014/main" id="{6EE1C4BA-D418-4EE2-A233-8A434AEB994B}"/>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275856" y="1136308"/>
            <a:ext cx="5612305" cy="276468"/>
          </a:xfrm>
          <a:prstGeom prst="rect">
            <a:avLst/>
          </a:prstGeom>
        </p:spPr>
      </p:pic>
    </p:spTree>
    <p:extLst>
      <p:ext uri="{BB962C8B-B14F-4D97-AF65-F5344CB8AC3E}">
        <p14:creationId xmlns:p14="http://schemas.microsoft.com/office/powerpoint/2010/main" val="1913742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92080" y="1313323"/>
            <a:ext cx="3168519" cy="210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8"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7544" y="1313323"/>
            <a:ext cx="3168519" cy="21005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タイトル 1"/>
          <p:cNvSpPr>
            <a:spLocks noGrp="1"/>
          </p:cNvSpPr>
          <p:nvPr>
            <p:ph type="title"/>
          </p:nvPr>
        </p:nvSpPr>
        <p:spPr>
          <a:xfrm>
            <a:off x="827584" y="116632"/>
            <a:ext cx="7859216" cy="706090"/>
          </a:xfrm>
        </p:spPr>
        <p:txBody>
          <a:bodyPr>
            <a:normAutofit fontScale="90000"/>
          </a:bodyPr>
          <a:lstStyle/>
          <a:p>
            <a:r>
              <a:rPr lang="en-US" altLang="ja-JP" dirty="0">
                <a:solidFill>
                  <a:srgbClr val="0000FF"/>
                </a:solidFill>
              </a:rPr>
              <a:t>Summary</a:t>
            </a:r>
            <a:endParaRPr kumimoji="1" lang="ja-JP" altLang="en-US" dirty="0">
              <a:solidFill>
                <a:srgbClr val="0000FF"/>
              </a:solidFill>
            </a:endParaRPr>
          </a:p>
        </p:txBody>
      </p:sp>
      <p:pic>
        <p:nvPicPr>
          <p:cNvPr id="2053"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00565" y="3397798"/>
            <a:ext cx="3087659" cy="1952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テキスト ボックス 9"/>
          <p:cNvSpPr txBox="1"/>
          <p:nvPr/>
        </p:nvSpPr>
        <p:spPr>
          <a:xfrm>
            <a:off x="683568" y="827420"/>
            <a:ext cx="1008112" cy="369332"/>
          </a:xfrm>
          <a:prstGeom prst="rect">
            <a:avLst/>
          </a:prstGeom>
          <a:noFill/>
          <a:ln>
            <a:solidFill>
              <a:srgbClr val="C00000"/>
            </a:solidFill>
          </a:ln>
        </p:spPr>
        <p:txBody>
          <a:bodyPr wrap="square" rtlCol="0">
            <a:spAutoFit/>
          </a:bodyPr>
          <a:lstStyle/>
          <a:p>
            <a:pPr algn="ctr"/>
            <a:r>
              <a:rPr kumimoji="1" lang="en-US" altLang="ja-JP" dirty="0">
                <a:solidFill>
                  <a:srgbClr val="C00000"/>
                </a:solidFill>
              </a:rPr>
              <a:t>MJO-IO</a:t>
            </a:r>
            <a:endParaRPr kumimoji="1" lang="ja-JP" altLang="en-US" dirty="0">
              <a:solidFill>
                <a:srgbClr val="C00000"/>
              </a:solidFill>
            </a:endParaRPr>
          </a:p>
        </p:txBody>
      </p:sp>
      <p:sp>
        <p:nvSpPr>
          <p:cNvPr id="11" name="テキスト ボックス 10"/>
          <p:cNvSpPr txBox="1"/>
          <p:nvPr/>
        </p:nvSpPr>
        <p:spPr>
          <a:xfrm>
            <a:off x="7380312" y="827420"/>
            <a:ext cx="1224136" cy="369332"/>
          </a:xfrm>
          <a:prstGeom prst="rect">
            <a:avLst/>
          </a:prstGeom>
          <a:noFill/>
          <a:ln>
            <a:solidFill>
              <a:srgbClr val="008000"/>
            </a:solidFill>
          </a:ln>
        </p:spPr>
        <p:txBody>
          <a:bodyPr wrap="square" rtlCol="0">
            <a:spAutoFit/>
          </a:bodyPr>
          <a:lstStyle/>
          <a:p>
            <a:pPr algn="ctr"/>
            <a:r>
              <a:rPr lang="en-US" altLang="ja-JP" dirty="0">
                <a:solidFill>
                  <a:srgbClr val="008000"/>
                </a:solidFill>
              </a:rPr>
              <a:t>Non MJO</a:t>
            </a:r>
            <a:endParaRPr kumimoji="1" lang="ja-JP" altLang="en-US" dirty="0">
              <a:solidFill>
                <a:srgbClr val="008000"/>
              </a:solidFill>
            </a:endParaRPr>
          </a:p>
        </p:txBody>
      </p:sp>
      <p:sp>
        <p:nvSpPr>
          <p:cNvPr id="3" name="テキスト ボックス 2"/>
          <p:cNvSpPr txBox="1"/>
          <p:nvPr/>
        </p:nvSpPr>
        <p:spPr>
          <a:xfrm>
            <a:off x="3851920" y="1556792"/>
            <a:ext cx="1296144" cy="830997"/>
          </a:xfrm>
          <a:prstGeom prst="rect">
            <a:avLst/>
          </a:prstGeom>
          <a:noFill/>
        </p:spPr>
        <p:txBody>
          <a:bodyPr wrap="square" rtlCol="0">
            <a:spAutoFit/>
          </a:bodyPr>
          <a:lstStyle/>
          <a:p>
            <a:pPr algn="ctr"/>
            <a:r>
              <a:rPr kumimoji="1" lang="en-US" altLang="ja-JP" sz="2400" dirty="0"/>
              <a:t>U &amp; U;V </a:t>
            </a:r>
            <a:r>
              <a:rPr kumimoji="1" lang="en-US" altLang="ja-JP" sz="2200" dirty="0"/>
              <a:t>(850 </a:t>
            </a:r>
            <a:r>
              <a:rPr kumimoji="1" lang="en-US" altLang="ja-JP" sz="2200" dirty="0" err="1"/>
              <a:t>hPa</a:t>
            </a:r>
            <a:r>
              <a:rPr kumimoji="1" lang="en-US" altLang="ja-JP" sz="2200" dirty="0"/>
              <a:t>)</a:t>
            </a:r>
            <a:endParaRPr kumimoji="1" lang="ja-JP" altLang="en-US" sz="2200" dirty="0"/>
          </a:p>
        </p:txBody>
      </p:sp>
      <p:cxnSp>
        <p:nvCxnSpPr>
          <p:cNvPr id="5" name="直線コネクタ 4"/>
          <p:cNvCxnSpPr/>
          <p:nvPr/>
        </p:nvCxnSpPr>
        <p:spPr>
          <a:xfrm>
            <a:off x="4003192" y="16288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4536016" y="16288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a:off x="4805992" y="1628800"/>
            <a:ext cx="18000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テキスト ボックス 20"/>
          <p:cNvSpPr txBox="1"/>
          <p:nvPr/>
        </p:nvSpPr>
        <p:spPr>
          <a:xfrm>
            <a:off x="6584057" y="3284984"/>
            <a:ext cx="508223" cy="338554"/>
          </a:xfrm>
          <a:prstGeom prst="rect">
            <a:avLst/>
          </a:prstGeom>
          <a:noFill/>
        </p:spPr>
        <p:txBody>
          <a:bodyPr wrap="square" rtlCol="0">
            <a:spAutoFit/>
          </a:bodyPr>
          <a:lstStyle/>
          <a:p>
            <a:r>
              <a:rPr kumimoji="1" lang="en-US" altLang="ja-JP" sz="1600" dirty="0"/>
              <a:t>m/s</a:t>
            </a:r>
            <a:endParaRPr kumimoji="1" lang="ja-JP" altLang="en-US" sz="1600" dirty="0"/>
          </a:p>
        </p:txBody>
      </p:sp>
      <p:sp>
        <p:nvSpPr>
          <p:cNvPr id="24" name="円/楕円 23"/>
          <p:cNvSpPr/>
          <p:nvPr/>
        </p:nvSpPr>
        <p:spPr>
          <a:xfrm>
            <a:off x="6516000" y="2232000"/>
            <a:ext cx="432048" cy="36004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24"/>
          <p:cNvSpPr/>
          <p:nvPr/>
        </p:nvSpPr>
        <p:spPr>
          <a:xfrm>
            <a:off x="1691680" y="2232000"/>
            <a:ext cx="432048" cy="36004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26"/>
          <p:cNvSpPr/>
          <p:nvPr/>
        </p:nvSpPr>
        <p:spPr>
          <a:xfrm>
            <a:off x="1403648" y="1628800"/>
            <a:ext cx="432048" cy="360040"/>
          </a:xfrm>
          <a:prstGeom prst="ellipse">
            <a:avLst/>
          </a:prstGeom>
          <a:noFill/>
          <a:ln w="317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683568" y="4217020"/>
            <a:ext cx="7848872" cy="2554545"/>
          </a:xfrm>
          <a:prstGeom prst="rect">
            <a:avLst/>
          </a:prstGeom>
        </p:spPr>
        <p:txBody>
          <a:bodyPr wrap="square">
            <a:spAutoFit/>
          </a:bodyPr>
          <a:lstStyle/>
          <a:p>
            <a:r>
              <a:rPr lang="en-US" altLang="ja-JP" sz="1600" dirty="0">
                <a:solidFill>
                  <a:srgbClr val="FF3399"/>
                </a:solidFill>
              </a:rPr>
              <a:t> </a:t>
            </a:r>
            <a:r>
              <a:rPr lang="ja-JP" altLang="en-US" sz="1600" dirty="0">
                <a:solidFill>
                  <a:srgbClr val="FF3399"/>
                </a:solidFill>
              </a:rPr>
              <a:t>・　</a:t>
            </a:r>
            <a:r>
              <a:rPr lang="en-US" altLang="ja-JP" sz="1600" dirty="0">
                <a:solidFill>
                  <a:srgbClr val="FF3399"/>
                </a:solidFill>
              </a:rPr>
              <a:t>Seed disturbances arising from the diurnal offshore migration of PR from the western coast of Sumatra develop mainly over the southern Indian Ocean. The twin disturbances straddling the EQ are found only during the MJO-IO, suggesting that the Rossby wave response within the MJO is enhanced. The differences in the locations of active synoptic disturbances between the MJO-IO and Non MJO phases are attributed to the strength of the mean horizontal winds in the lower troposphere (northeasterlies blowing into the MJO ). </a:t>
            </a:r>
          </a:p>
          <a:p>
            <a:r>
              <a:rPr lang="en-US" altLang="ja-JP" sz="1600" dirty="0">
                <a:solidFill>
                  <a:srgbClr val="FF3399"/>
                </a:solidFill>
              </a:rPr>
              <a:t> </a:t>
            </a:r>
            <a:r>
              <a:rPr lang="ja-JP" altLang="en-US" sz="1600" dirty="0">
                <a:solidFill>
                  <a:srgbClr val="FF3399"/>
                </a:solidFill>
              </a:rPr>
              <a:t>・　</a:t>
            </a:r>
            <a:r>
              <a:rPr lang="en-US" altLang="ja-JP" sz="1600" dirty="0">
                <a:solidFill>
                  <a:srgbClr val="FF3399"/>
                </a:solidFill>
              </a:rPr>
              <a:t>MJO events with the strong DEs show continuing eastward propagation of active convection across the MC, whereas the convection of the other MJO events weaken over the MC and develop again over the western Pacific, </a:t>
            </a:r>
            <a:r>
              <a:rPr kumimoji="1" lang="en-US" altLang="ja-JP" sz="1600" dirty="0">
                <a:solidFill>
                  <a:srgbClr val="FF3399"/>
                </a:solidFill>
              </a:rPr>
              <a:t>suggesting that the DEs facilitate the smooth eastward propagation of the MJO convection across the MC.</a:t>
            </a:r>
            <a:endParaRPr lang="en-US" altLang="ja-JP" sz="1600" dirty="0">
              <a:solidFill>
                <a:srgbClr val="FF3399"/>
              </a:solidFill>
            </a:endParaRPr>
          </a:p>
        </p:txBody>
      </p:sp>
      <p:cxnSp>
        <p:nvCxnSpPr>
          <p:cNvPr id="7" name="直線矢印コネクタ 6"/>
          <p:cNvCxnSpPr/>
          <p:nvPr/>
        </p:nvCxnSpPr>
        <p:spPr>
          <a:xfrm flipH="1">
            <a:off x="1691680" y="1916832"/>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29" name="直線矢印コネクタ 28"/>
          <p:cNvCxnSpPr/>
          <p:nvPr/>
        </p:nvCxnSpPr>
        <p:spPr>
          <a:xfrm flipH="1">
            <a:off x="1763688" y="2060848"/>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0" name="直線矢印コネクタ 29"/>
          <p:cNvCxnSpPr/>
          <p:nvPr/>
        </p:nvCxnSpPr>
        <p:spPr>
          <a:xfrm flipH="1">
            <a:off x="1872000" y="2204864"/>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1" name="直線矢印コネクタ 30"/>
          <p:cNvCxnSpPr/>
          <p:nvPr/>
        </p:nvCxnSpPr>
        <p:spPr>
          <a:xfrm flipH="1">
            <a:off x="1979712" y="2348880"/>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p:nvPr/>
        </p:nvCxnSpPr>
        <p:spPr>
          <a:xfrm flipH="1">
            <a:off x="6516216" y="1916832"/>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p:nvPr/>
        </p:nvCxnSpPr>
        <p:spPr>
          <a:xfrm flipH="1">
            <a:off x="6588224" y="2060848"/>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4" name="直線矢印コネクタ 33"/>
          <p:cNvCxnSpPr/>
          <p:nvPr/>
        </p:nvCxnSpPr>
        <p:spPr>
          <a:xfrm flipH="1">
            <a:off x="6696536" y="2204864"/>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cxnSp>
        <p:nvCxnSpPr>
          <p:cNvPr id="35" name="直線矢印コネクタ 34"/>
          <p:cNvCxnSpPr/>
          <p:nvPr/>
        </p:nvCxnSpPr>
        <p:spPr>
          <a:xfrm flipH="1">
            <a:off x="6804248" y="2348880"/>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9" name="下カーブ矢印 8"/>
          <p:cNvSpPr/>
          <p:nvPr/>
        </p:nvSpPr>
        <p:spPr>
          <a:xfrm rot="14291213">
            <a:off x="1085603" y="1526900"/>
            <a:ext cx="577614" cy="250771"/>
          </a:xfrm>
          <a:prstGeom prst="curvedDown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12" name="上カーブ矢印 11"/>
          <p:cNvSpPr/>
          <p:nvPr/>
        </p:nvSpPr>
        <p:spPr>
          <a:xfrm rot="4327074">
            <a:off x="1568422" y="2519283"/>
            <a:ext cx="496715" cy="253962"/>
          </a:xfrm>
          <a:prstGeom prst="curvedUpArrow">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endParaRPr>
          </a:p>
        </p:txBody>
      </p:sp>
      <p:sp>
        <p:nvSpPr>
          <p:cNvPr id="6" name="雲形吹き出し 5"/>
          <p:cNvSpPr/>
          <p:nvPr/>
        </p:nvSpPr>
        <p:spPr>
          <a:xfrm>
            <a:off x="467544" y="1700808"/>
            <a:ext cx="1080120" cy="891232"/>
          </a:xfrm>
          <a:prstGeom prst="cloudCallout">
            <a:avLst>
              <a:gd name="adj1" fmla="val -30427"/>
              <a:gd name="adj2" fmla="val 3897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6" name="テキスト ボックス 35"/>
          <p:cNvSpPr txBox="1"/>
          <p:nvPr/>
        </p:nvSpPr>
        <p:spPr>
          <a:xfrm>
            <a:off x="1763688" y="836712"/>
            <a:ext cx="3006280" cy="369332"/>
          </a:xfrm>
          <a:prstGeom prst="rect">
            <a:avLst/>
          </a:prstGeom>
          <a:noFill/>
          <a:ln>
            <a:noFill/>
          </a:ln>
        </p:spPr>
        <p:txBody>
          <a:bodyPr wrap="square" rtlCol="0">
            <a:spAutoFit/>
          </a:bodyPr>
          <a:lstStyle/>
          <a:p>
            <a:r>
              <a:rPr kumimoji="1" lang="en-US" altLang="ja-JP" dirty="0">
                <a:solidFill>
                  <a:srgbClr val="C00000"/>
                </a:solidFill>
              </a:rPr>
              <a:t>=MJO convection lies over IO </a:t>
            </a:r>
            <a:endParaRPr kumimoji="1" lang="ja-JP" altLang="en-US" dirty="0">
              <a:solidFill>
                <a:srgbClr val="C00000"/>
              </a:solidFill>
            </a:endParaRPr>
          </a:p>
        </p:txBody>
      </p:sp>
      <p:sp>
        <p:nvSpPr>
          <p:cNvPr id="8" name="下矢印 7"/>
          <p:cNvSpPr/>
          <p:nvPr/>
        </p:nvSpPr>
        <p:spPr>
          <a:xfrm rot="4089828">
            <a:off x="1888190" y="1285755"/>
            <a:ext cx="504032" cy="694531"/>
          </a:xfrm>
          <a:prstGeom prst="downArrow">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9" name="雲形吹き出し 5">
            <a:extLst>
              <a:ext uri="{FF2B5EF4-FFF2-40B4-BE49-F238E27FC236}">
                <a16:creationId xmlns:a16="http://schemas.microsoft.com/office/drawing/2014/main" id="{2B0823D9-1F2D-4A38-862D-F2513A20B3C1}"/>
              </a:ext>
            </a:extLst>
          </p:cNvPr>
          <p:cNvSpPr/>
          <p:nvPr/>
        </p:nvSpPr>
        <p:spPr>
          <a:xfrm>
            <a:off x="214669" y="3387195"/>
            <a:ext cx="468732" cy="386743"/>
          </a:xfrm>
          <a:prstGeom prst="cloudCallout">
            <a:avLst>
              <a:gd name="adj1" fmla="val -30427"/>
              <a:gd name="adj2" fmla="val 38976"/>
            </a:avLst>
          </a:prstGeom>
          <a:no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テキスト ボックス 12">
            <a:extLst>
              <a:ext uri="{FF2B5EF4-FFF2-40B4-BE49-F238E27FC236}">
                <a16:creationId xmlns:a16="http://schemas.microsoft.com/office/drawing/2014/main" id="{D5EE84FD-891A-4552-BF18-C35508866DAC}"/>
              </a:ext>
            </a:extLst>
          </p:cNvPr>
          <p:cNvSpPr txBox="1"/>
          <p:nvPr/>
        </p:nvSpPr>
        <p:spPr>
          <a:xfrm>
            <a:off x="637647" y="3298032"/>
            <a:ext cx="1188599" cy="584775"/>
          </a:xfrm>
          <a:prstGeom prst="rect">
            <a:avLst/>
          </a:prstGeom>
          <a:noFill/>
        </p:spPr>
        <p:txBody>
          <a:bodyPr wrap="square" rtlCol="0">
            <a:spAutoFit/>
          </a:bodyPr>
          <a:lstStyle/>
          <a:p>
            <a:r>
              <a:rPr kumimoji="1" lang="en-US" altLang="ja-JP" sz="1600" dirty="0"/>
              <a:t>: MJO convection</a:t>
            </a:r>
            <a:endParaRPr kumimoji="1" lang="ja-JP" altLang="en-US" sz="1600" dirty="0"/>
          </a:p>
        </p:txBody>
      </p:sp>
      <p:sp>
        <p:nvSpPr>
          <p:cNvPr id="40" name="円/楕円 23">
            <a:extLst>
              <a:ext uri="{FF2B5EF4-FFF2-40B4-BE49-F238E27FC236}">
                <a16:creationId xmlns:a16="http://schemas.microsoft.com/office/drawing/2014/main" id="{6312E032-61F5-446D-830E-289B292BC3BF}"/>
              </a:ext>
            </a:extLst>
          </p:cNvPr>
          <p:cNvSpPr/>
          <p:nvPr/>
        </p:nvSpPr>
        <p:spPr>
          <a:xfrm>
            <a:off x="1871020" y="3370347"/>
            <a:ext cx="394215" cy="331586"/>
          </a:xfrm>
          <a:prstGeom prst="ellipse">
            <a:avLst/>
          </a:prstGeom>
          <a:noFill/>
          <a:ln w="31750">
            <a:solidFill>
              <a:schemeClr val="bg1"/>
            </a:solidFill>
          </a:ln>
          <a:effectLst>
            <a:glow rad="228600">
              <a:schemeClr val="accent1">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1" name="テキスト ボックス 40">
            <a:extLst>
              <a:ext uri="{FF2B5EF4-FFF2-40B4-BE49-F238E27FC236}">
                <a16:creationId xmlns:a16="http://schemas.microsoft.com/office/drawing/2014/main" id="{96DA24FA-9FD3-4426-A469-29EC371E656C}"/>
              </a:ext>
            </a:extLst>
          </p:cNvPr>
          <p:cNvSpPr txBox="1"/>
          <p:nvPr/>
        </p:nvSpPr>
        <p:spPr>
          <a:xfrm>
            <a:off x="2375289" y="3348281"/>
            <a:ext cx="1188599" cy="584775"/>
          </a:xfrm>
          <a:prstGeom prst="rect">
            <a:avLst/>
          </a:prstGeom>
          <a:noFill/>
        </p:spPr>
        <p:txBody>
          <a:bodyPr wrap="square" rtlCol="0">
            <a:spAutoFit/>
          </a:bodyPr>
          <a:lstStyle/>
          <a:p>
            <a:r>
              <a:rPr kumimoji="1" lang="en-US" altLang="ja-JP" sz="1600" dirty="0"/>
              <a:t>: synoptic disturbance</a:t>
            </a:r>
            <a:endParaRPr kumimoji="1" lang="ja-JP" altLang="en-US" sz="1600" dirty="0"/>
          </a:p>
        </p:txBody>
      </p:sp>
      <p:cxnSp>
        <p:nvCxnSpPr>
          <p:cNvPr id="42" name="直線矢印コネクタ 41">
            <a:extLst>
              <a:ext uri="{FF2B5EF4-FFF2-40B4-BE49-F238E27FC236}">
                <a16:creationId xmlns:a16="http://schemas.microsoft.com/office/drawing/2014/main" id="{827D2CED-A539-4ABF-BD1D-056A9E762676}"/>
              </a:ext>
            </a:extLst>
          </p:cNvPr>
          <p:cNvCxnSpPr/>
          <p:nvPr/>
        </p:nvCxnSpPr>
        <p:spPr>
          <a:xfrm flipH="1">
            <a:off x="7186320" y="3542816"/>
            <a:ext cx="216048" cy="72008"/>
          </a:xfrm>
          <a:prstGeom prst="straightConnector1">
            <a:avLst/>
          </a:prstGeom>
          <a:ln w="28575">
            <a:solidFill>
              <a:srgbClr val="FF3399"/>
            </a:solidFill>
            <a:tailEnd type="arrow"/>
          </a:ln>
        </p:spPr>
        <p:style>
          <a:lnRef idx="1">
            <a:schemeClr val="accent1"/>
          </a:lnRef>
          <a:fillRef idx="0">
            <a:schemeClr val="accent1"/>
          </a:fillRef>
          <a:effectRef idx="0">
            <a:schemeClr val="accent1"/>
          </a:effectRef>
          <a:fontRef idx="minor">
            <a:schemeClr val="tx1"/>
          </a:fontRef>
        </p:style>
      </p:cxnSp>
      <p:sp>
        <p:nvSpPr>
          <p:cNvPr id="43" name="テキスト ボックス 42">
            <a:extLst>
              <a:ext uri="{FF2B5EF4-FFF2-40B4-BE49-F238E27FC236}">
                <a16:creationId xmlns:a16="http://schemas.microsoft.com/office/drawing/2014/main" id="{C1464C2E-50EB-4847-A31A-A723F815A7BB}"/>
              </a:ext>
            </a:extLst>
          </p:cNvPr>
          <p:cNvSpPr txBox="1"/>
          <p:nvPr/>
        </p:nvSpPr>
        <p:spPr>
          <a:xfrm>
            <a:off x="7343841" y="3378478"/>
            <a:ext cx="1188599" cy="338554"/>
          </a:xfrm>
          <a:prstGeom prst="rect">
            <a:avLst/>
          </a:prstGeom>
          <a:noFill/>
        </p:spPr>
        <p:txBody>
          <a:bodyPr wrap="square" rtlCol="0">
            <a:spAutoFit/>
          </a:bodyPr>
          <a:lstStyle/>
          <a:p>
            <a:r>
              <a:rPr kumimoji="1" lang="en-US" altLang="ja-JP" sz="1600" dirty="0"/>
              <a:t>: diurnal PR</a:t>
            </a:r>
            <a:endParaRPr kumimoji="1" lang="ja-JP" altLang="en-US" sz="1600" dirty="0"/>
          </a:p>
        </p:txBody>
      </p:sp>
    </p:spTree>
    <p:extLst>
      <p:ext uri="{BB962C8B-B14F-4D97-AF65-F5344CB8AC3E}">
        <p14:creationId xmlns:p14="http://schemas.microsoft.com/office/powerpoint/2010/main" val="31698068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7F943A8F-7E29-42B8-A0FC-8D91F0F5E9EE}"/>
              </a:ext>
            </a:extLst>
          </p:cNvPr>
          <p:cNvSpPr>
            <a:spLocks noGrp="1"/>
          </p:cNvSpPr>
          <p:nvPr>
            <p:ph type="title"/>
          </p:nvPr>
        </p:nvSpPr>
        <p:spPr>
          <a:xfrm>
            <a:off x="457200" y="116632"/>
            <a:ext cx="8229600" cy="634082"/>
          </a:xfrm>
        </p:spPr>
        <p:txBody>
          <a:bodyPr>
            <a:normAutofit fontScale="90000"/>
          </a:bodyPr>
          <a:lstStyle/>
          <a:p>
            <a:r>
              <a:rPr kumimoji="1" lang="en-US" altLang="ja-JP" dirty="0">
                <a:solidFill>
                  <a:srgbClr val="0000FF"/>
                </a:solidFill>
              </a:rPr>
              <a:t>Abstract</a:t>
            </a:r>
            <a:endParaRPr kumimoji="1" lang="ja-JP" altLang="en-US" dirty="0">
              <a:solidFill>
                <a:srgbClr val="0000FF"/>
              </a:solidFill>
            </a:endParaRPr>
          </a:p>
        </p:txBody>
      </p:sp>
      <p:sp>
        <p:nvSpPr>
          <p:cNvPr id="3" name="コンテンツ プレースホルダー 2">
            <a:extLst>
              <a:ext uri="{FF2B5EF4-FFF2-40B4-BE49-F238E27FC236}">
                <a16:creationId xmlns:a16="http://schemas.microsoft.com/office/drawing/2014/main" id="{B35A1683-09C6-4886-BE99-F8A99CE11E2B}"/>
              </a:ext>
            </a:extLst>
          </p:cNvPr>
          <p:cNvSpPr>
            <a:spLocks noGrp="1"/>
          </p:cNvSpPr>
          <p:nvPr>
            <p:ph idx="1"/>
          </p:nvPr>
        </p:nvSpPr>
        <p:spPr>
          <a:xfrm>
            <a:off x="457200" y="908720"/>
            <a:ext cx="8363272" cy="5674642"/>
          </a:xfrm>
        </p:spPr>
        <p:txBody>
          <a:bodyPr>
            <a:noAutofit/>
          </a:bodyPr>
          <a:lstStyle/>
          <a:p>
            <a:pPr marL="0" indent="0">
              <a:buNone/>
            </a:pPr>
            <a:r>
              <a:rPr kumimoji="1" lang="en-US" altLang="ja-JP" sz="1600" dirty="0"/>
              <a:t>   The impact of diurnal precipitation over Sumatra Island, the Indonesian Maritime Continent (MC), on synoptic disturbances over the eastern Indian Ocean is examined using high-resolution rainfall data from the Global Satellite Mapping of Precipitation project and the Japanese 55-year Reanalysis data during the rainy season from</a:t>
            </a:r>
            <a:r>
              <a:rPr lang="ja-JP" altLang="en-US" sz="1600" dirty="0"/>
              <a:t> </a:t>
            </a:r>
            <a:r>
              <a:rPr kumimoji="1" lang="en-US" altLang="ja-JP" sz="1600" dirty="0"/>
              <a:t>September to April for the period 2000–2014.</a:t>
            </a:r>
          </a:p>
          <a:p>
            <a:pPr marL="0" indent="0">
              <a:buNone/>
            </a:pPr>
            <a:r>
              <a:rPr lang="en-US" altLang="ja-JP" sz="1600" dirty="0"/>
              <a:t>   </a:t>
            </a:r>
            <a:r>
              <a:rPr kumimoji="1" lang="en-US" altLang="ja-JP" sz="1600" dirty="0"/>
              <a:t>When the diurnal cycle is strong, the high precipitation area observed over Sumatra in the afternoon migrates offshore during nighttime and reaches 500 km off the coast on average. The strong diurnal events are followed by the development of synoptic disturbances over the eastern Indian Ocean for several days, and apparent twin synoptic disturbances straddling the equator develop only when the convective center of the Madden–Julian Oscillation (MJO) lies over the Indian Ocean (MJO-IO). Without the MJO, the synoptic disturbances develop mainly south of the equator. The differences in the locations and behaviors of active synoptic disturbances are related to the strength of mean horizontal winds in the lower troposphere. During the MJO-IO, the intensification of mean northeasterly winds in the northern hemisphere blowing into the organized MJO convection in addition to mean southeasterly winds in the southern hemisphere facilitate the formation of the twin disturbances. These results suggest that seed disturbances arising from the diurnal offshore migration of precipitation from Sumatra develop differently depending on the mean states over the eastern Indian Ocean.</a:t>
            </a:r>
          </a:p>
          <a:p>
            <a:pPr marL="0" indent="0">
              <a:buNone/>
            </a:pPr>
            <a:r>
              <a:rPr lang="en-US" altLang="ja-JP" sz="1600" dirty="0"/>
              <a:t>   </a:t>
            </a:r>
            <a:r>
              <a:rPr kumimoji="1" lang="en-US" altLang="ja-JP" sz="1600" dirty="0"/>
              <a:t>Furthermore, it is shown that the MJO events with the strong diurnal cycle tend to have longer duration and continuing eastward propagation of active convection across the MC, whereas the convective activities of the other MJO events weaken considerably over the MC and develop again over the western Pacific. These results suggest that the strong diurnal cycle over Sumatra facilitates the smooth eastward propagation of the intraseasonal convection across the MC.</a:t>
            </a:r>
            <a:endParaRPr kumimoji="1" lang="ja-JP" altLang="en-US" sz="1600" dirty="0"/>
          </a:p>
        </p:txBody>
      </p:sp>
    </p:spTree>
    <p:extLst>
      <p:ext uri="{BB962C8B-B14F-4D97-AF65-F5344CB8AC3E}">
        <p14:creationId xmlns:p14="http://schemas.microsoft.com/office/powerpoint/2010/main" val="9305374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73604" y="44624"/>
            <a:ext cx="7714820" cy="616714"/>
          </a:xfrm>
        </p:spPr>
        <p:txBody>
          <a:bodyPr>
            <a:normAutofit fontScale="90000"/>
          </a:bodyPr>
          <a:lstStyle/>
          <a:p>
            <a:r>
              <a:rPr lang="en-US" altLang="ja-JP" sz="4000" dirty="0">
                <a:solidFill>
                  <a:srgbClr val="0000FF"/>
                </a:solidFill>
              </a:rPr>
              <a:t>Background </a:t>
            </a:r>
            <a:r>
              <a:rPr lang="en-US" altLang="ja-JP" sz="3600" dirty="0">
                <a:solidFill>
                  <a:srgbClr val="0000FF"/>
                </a:solidFill>
              </a:rPr>
              <a:t>-the Maritime Continent (MC)-</a:t>
            </a:r>
            <a:endParaRPr kumimoji="1" lang="ja-JP" altLang="en-US" sz="3600" dirty="0">
              <a:solidFill>
                <a:srgbClr val="0000FF"/>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4128" y="2814825"/>
            <a:ext cx="3242554" cy="26319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1471" y="5477444"/>
            <a:ext cx="2495211" cy="13359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44624" y="908720"/>
            <a:ext cx="6552728" cy="15398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580112" y="908720"/>
            <a:ext cx="3291979" cy="1567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594823" y="2441649"/>
            <a:ext cx="3371859" cy="1952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95536" y="2492896"/>
            <a:ext cx="4491901" cy="25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175" y="3429000"/>
            <a:ext cx="5550937" cy="290285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テキスト ボックス 4"/>
          <p:cNvSpPr txBox="1"/>
          <p:nvPr/>
        </p:nvSpPr>
        <p:spPr>
          <a:xfrm>
            <a:off x="395536" y="3140968"/>
            <a:ext cx="2160240" cy="369332"/>
          </a:xfrm>
          <a:prstGeom prst="rect">
            <a:avLst/>
          </a:prstGeom>
          <a:noFill/>
        </p:spPr>
        <p:txBody>
          <a:bodyPr wrap="square" rtlCol="0">
            <a:spAutoFit/>
          </a:bodyPr>
          <a:lstStyle/>
          <a:p>
            <a:r>
              <a:rPr kumimoji="1" lang="en-US" altLang="ja-JP" dirty="0">
                <a:latin typeface="HG丸ｺﾞｼｯｸM-PRO" pitchFamily="50" charset="-128"/>
                <a:ea typeface="HG丸ｺﾞｼｯｸM-PRO" pitchFamily="50" charset="-128"/>
              </a:rPr>
              <a:t>Relation to MJO</a:t>
            </a:r>
            <a:endParaRPr kumimoji="1" lang="ja-JP" altLang="en-US" dirty="0">
              <a:latin typeface="HG丸ｺﾞｼｯｸM-PRO" pitchFamily="50" charset="-128"/>
              <a:ea typeface="HG丸ｺﾞｼｯｸM-PRO" pitchFamily="50" charset="-128"/>
            </a:endParaRPr>
          </a:p>
        </p:txBody>
      </p:sp>
      <p:sp>
        <p:nvSpPr>
          <p:cNvPr id="6" name="テキスト ボックス 5"/>
          <p:cNvSpPr txBox="1"/>
          <p:nvPr/>
        </p:nvSpPr>
        <p:spPr>
          <a:xfrm>
            <a:off x="7668344" y="620688"/>
            <a:ext cx="1475656" cy="307777"/>
          </a:xfrm>
          <a:prstGeom prst="rect">
            <a:avLst/>
          </a:prstGeom>
          <a:noFill/>
        </p:spPr>
        <p:txBody>
          <a:bodyPr wrap="square" rtlCol="0">
            <a:spAutoFit/>
          </a:bodyPr>
          <a:lstStyle/>
          <a:p>
            <a:r>
              <a:rPr kumimoji="1" lang="en-US" altLang="ja-JP" sz="1400" dirty="0"/>
              <a:t>(Love </a:t>
            </a:r>
            <a:r>
              <a:rPr kumimoji="1" lang="en-US" altLang="ja-JP" sz="1400" dirty="0" err="1"/>
              <a:t>etal</a:t>
            </a:r>
            <a:r>
              <a:rPr kumimoji="1" lang="en-US" altLang="ja-JP" sz="1400" dirty="0"/>
              <a:t>. 2011)</a:t>
            </a:r>
            <a:endParaRPr kumimoji="1" lang="ja-JP" altLang="en-US" sz="1400" dirty="0"/>
          </a:p>
        </p:txBody>
      </p:sp>
      <p:sp>
        <p:nvSpPr>
          <p:cNvPr id="14" name="テキスト ボックス 13"/>
          <p:cNvSpPr txBox="1"/>
          <p:nvPr/>
        </p:nvSpPr>
        <p:spPr>
          <a:xfrm>
            <a:off x="323528" y="6309320"/>
            <a:ext cx="4824536" cy="584775"/>
          </a:xfrm>
          <a:prstGeom prst="rect">
            <a:avLst/>
          </a:prstGeom>
          <a:noFill/>
        </p:spPr>
        <p:txBody>
          <a:bodyPr wrap="square" rtlCol="0">
            <a:spAutoFit/>
          </a:bodyPr>
          <a:lstStyle/>
          <a:p>
            <a:r>
              <a:rPr kumimoji="1" lang="ja-JP" altLang="en-US" sz="1600" dirty="0">
                <a:solidFill>
                  <a:srgbClr val="FF3399"/>
                </a:solidFill>
              </a:rPr>
              <a:t>・</a:t>
            </a:r>
            <a:r>
              <a:rPr kumimoji="1" lang="en-US" altLang="ja-JP" sz="1600" dirty="0">
                <a:solidFill>
                  <a:srgbClr val="FF3399"/>
                </a:solidFill>
              </a:rPr>
              <a:t>Diurnal PR over MC precedes the MJO PR</a:t>
            </a:r>
          </a:p>
          <a:p>
            <a:r>
              <a:rPr kumimoji="1" lang="ja-JP" altLang="en-US" sz="1600" dirty="0"/>
              <a:t>（</a:t>
            </a:r>
            <a:r>
              <a:rPr kumimoji="1" lang="en-US" altLang="ja-JP" sz="1600" dirty="0"/>
              <a:t>cf. Fujita </a:t>
            </a:r>
            <a:r>
              <a:rPr kumimoji="1" lang="en-US" altLang="ja-JP" sz="1600" dirty="0" err="1"/>
              <a:t>etal</a:t>
            </a:r>
            <a:r>
              <a:rPr kumimoji="1" lang="en-US" altLang="ja-JP" sz="1600" dirty="0"/>
              <a:t>. 2011; </a:t>
            </a:r>
            <a:r>
              <a:rPr kumimoji="1" lang="en-US" altLang="ja-JP" sz="1600" dirty="0" err="1"/>
              <a:t>Peatman</a:t>
            </a:r>
            <a:r>
              <a:rPr kumimoji="1" lang="en-US" altLang="ja-JP" sz="1600" dirty="0"/>
              <a:t> </a:t>
            </a:r>
            <a:r>
              <a:rPr kumimoji="1" lang="en-US" altLang="ja-JP" sz="1600" dirty="0" err="1"/>
              <a:t>etal</a:t>
            </a:r>
            <a:r>
              <a:rPr kumimoji="1" lang="en-US" altLang="ja-JP" sz="1600" dirty="0"/>
              <a:t>. 2014)</a:t>
            </a:r>
            <a:endParaRPr kumimoji="1" lang="ja-JP" altLang="en-US" sz="1600" dirty="0"/>
          </a:p>
        </p:txBody>
      </p:sp>
      <p:sp>
        <p:nvSpPr>
          <p:cNvPr id="15" name="テキスト ボックス 14"/>
          <p:cNvSpPr txBox="1"/>
          <p:nvPr/>
        </p:nvSpPr>
        <p:spPr>
          <a:xfrm>
            <a:off x="7559235" y="6381328"/>
            <a:ext cx="1477261" cy="307777"/>
          </a:xfrm>
          <a:prstGeom prst="rect">
            <a:avLst/>
          </a:prstGeom>
          <a:noFill/>
        </p:spPr>
        <p:txBody>
          <a:bodyPr wrap="square" rtlCol="0">
            <a:spAutoFit/>
          </a:bodyPr>
          <a:lstStyle/>
          <a:p>
            <a:r>
              <a:rPr kumimoji="1" lang="en-US" altLang="ja-JP" sz="1400" dirty="0"/>
              <a:t>(Mori </a:t>
            </a:r>
            <a:r>
              <a:rPr kumimoji="1" lang="en-US" altLang="ja-JP" sz="1400" dirty="0" err="1"/>
              <a:t>etal</a:t>
            </a:r>
            <a:r>
              <a:rPr kumimoji="1" lang="en-US" altLang="ja-JP" sz="1400" dirty="0"/>
              <a:t>. 2004)</a:t>
            </a:r>
            <a:endParaRPr kumimoji="1" lang="ja-JP" altLang="en-US" sz="1400" dirty="0"/>
          </a:p>
        </p:txBody>
      </p:sp>
      <p:sp>
        <p:nvSpPr>
          <p:cNvPr id="7" name="テキスト ボックス 6"/>
          <p:cNvSpPr txBox="1"/>
          <p:nvPr/>
        </p:nvSpPr>
        <p:spPr>
          <a:xfrm>
            <a:off x="107504" y="548680"/>
            <a:ext cx="2952328" cy="369332"/>
          </a:xfrm>
          <a:prstGeom prst="rect">
            <a:avLst/>
          </a:prstGeom>
          <a:noFill/>
        </p:spPr>
        <p:txBody>
          <a:bodyPr wrap="square" rtlCol="0">
            <a:spAutoFit/>
          </a:bodyPr>
          <a:lstStyle/>
          <a:p>
            <a:r>
              <a:rPr lang="en-US" altLang="ja-JP" dirty="0">
                <a:latin typeface="HG丸ｺﾞｼｯｸM-PRO" pitchFamily="50" charset="-128"/>
                <a:ea typeface="HG丸ｺﾞｼｯｸM-PRO" pitchFamily="50" charset="-128"/>
              </a:rPr>
              <a:t>Total PR</a:t>
            </a:r>
            <a:r>
              <a:rPr lang="ja-JP" altLang="en-US" dirty="0">
                <a:latin typeface="HG丸ｺﾞｼｯｸM-PRO" pitchFamily="50" charset="-128"/>
                <a:ea typeface="HG丸ｺﾞｼｯｸM-PRO" pitchFamily="50" charset="-128"/>
              </a:rPr>
              <a:t> </a:t>
            </a:r>
            <a:r>
              <a:rPr lang="en-US" altLang="ja-JP" dirty="0">
                <a:latin typeface="HG丸ｺﾞｼｯｸM-PRO" pitchFamily="50" charset="-128"/>
                <a:ea typeface="HG丸ｺﾞｼｯｸM-PRO" pitchFamily="50" charset="-128"/>
              </a:rPr>
              <a:t>(ONDJFMA)</a:t>
            </a:r>
            <a:endParaRPr kumimoji="1" lang="ja-JP" altLang="en-US" dirty="0">
              <a:latin typeface="HG丸ｺﾞｼｯｸM-PRO" pitchFamily="50" charset="-128"/>
              <a:ea typeface="HG丸ｺﾞｼｯｸM-PRO" pitchFamily="50" charset="-128"/>
            </a:endParaRPr>
          </a:p>
        </p:txBody>
      </p:sp>
      <p:sp>
        <p:nvSpPr>
          <p:cNvPr id="17" name="テキスト ボックス 16"/>
          <p:cNvSpPr txBox="1"/>
          <p:nvPr/>
        </p:nvSpPr>
        <p:spPr>
          <a:xfrm>
            <a:off x="5670121" y="548680"/>
            <a:ext cx="1782199" cy="369332"/>
          </a:xfrm>
          <a:prstGeom prst="rect">
            <a:avLst/>
          </a:prstGeom>
          <a:noFill/>
        </p:spPr>
        <p:txBody>
          <a:bodyPr wrap="square" rtlCol="0">
            <a:spAutoFit/>
          </a:bodyPr>
          <a:lstStyle/>
          <a:p>
            <a:r>
              <a:rPr kumimoji="1" lang="en-US" altLang="ja-JP" dirty="0">
                <a:latin typeface="HG丸ｺﾞｼｯｸM-PRO" pitchFamily="50" charset="-128"/>
                <a:ea typeface="HG丸ｺﾞｼｯｸM-PRO" pitchFamily="50" charset="-128"/>
              </a:rPr>
              <a:t>Diurnal Amp.</a:t>
            </a:r>
            <a:endParaRPr kumimoji="1" lang="ja-JP" altLang="en-US" dirty="0">
              <a:latin typeface="HG丸ｺﾞｼｯｸM-PRO" pitchFamily="50" charset="-128"/>
              <a:ea typeface="HG丸ｺﾞｼｯｸM-PRO" pitchFamily="50" charset="-128"/>
            </a:endParaRPr>
          </a:p>
        </p:txBody>
      </p:sp>
      <p:sp>
        <p:nvSpPr>
          <p:cNvPr id="8" name="テキスト ボックス 7"/>
          <p:cNvSpPr txBox="1"/>
          <p:nvPr/>
        </p:nvSpPr>
        <p:spPr>
          <a:xfrm>
            <a:off x="6012159" y="2926685"/>
            <a:ext cx="1296145" cy="646331"/>
          </a:xfrm>
          <a:prstGeom prst="rect">
            <a:avLst/>
          </a:prstGeom>
          <a:noFill/>
          <a:ln w="28575">
            <a:noFill/>
          </a:ln>
        </p:spPr>
        <p:txBody>
          <a:bodyPr wrap="square" rtlCol="0">
            <a:spAutoFit/>
          </a:bodyPr>
          <a:lstStyle/>
          <a:p>
            <a:r>
              <a:rPr kumimoji="1" lang="en-US" altLang="ja-JP" b="1" dirty="0">
                <a:solidFill>
                  <a:schemeClr val="bg1"/>
                </a:solidFill>
                <a:latin typeface="HG丸ｺﾞｼｯｸM-PRO" pitchFamily="50" charset="-128"/>
                <a:ea typeface="HG丸ｺﾞｼｯｸM-PRO" pitchFamily="50" charset="-128"/>
              </a:rPr>
              <a:t>Offshore migration</a:t>
            </a:r>
            <a:endParaRPr kumimoji="1" lang="ja-JP" altLang="en-US" b="1" dirty="0">
              <a:solidFill>
                <a:schemeClr val="bg1"/>
              </a:solidFill>
              <a:latin typeface="HG丸ｺﾞｼｯｸM-PRO" pitchFamily="50" charset="-128"/>
              <a:ea typeface="HG丸ｺﾞｼｯｸM-PRO" pitchFamily="50" charset="-128"/>
            </a:endParaRPr>
          </a:p>
        </p:txBody>
      </p:sp>
      <p:sp>
        <p:nvSpPr>
          <p:cNvPr id="9" name="テキスト ボックス 8"/>
          <p:cNvSpPr txBox="1"/>
          <p:nvPr/>
        </p:nvSpPr>
        <p:spPr>
          <a:xfrm>
            <a:off x="7884368" y="4797152"/>
            <a:ext cx="684456" cy="369332"/>
          </a:xfrm>
          <a:prstGeom prst="rect">
            <a:avLst/>
          </a:prstGeom>
          <a:solidFill>
            <a:schemeClr val="bg1">
              <a:alpha val="50000"/>
            </a:schemeClr>
          </a:solidFill>
        </p:spPr>
        <p:txBody>
          <a:bodyPr wrap="square" rtlCol="0">
            <a:spAutoFit/>
          </a:bodyPr>
          <a:lstStyle/>
          <a:p>
            <a:r>
              <a:rPr lang="en-US" altLang="ja-JP" b="1" dirty="0"/>
              <a:t>land</a:t>
            </a:r>
            <a:endParaRPr kumimoji="1" lang="ja-JP" altLang="en-US" b="1" dirty="0"/>
          </a:p>
        </p:txBody>
      </p:sp>
      <p:sp>
        <p:nvSpPr>
          <p:cNvPr id="3" name="円/楕円 2"/>
          <p:cNvSpPr/>
          <p:nvPr/>
        </p:nvSpPr>
        <p:spPr>
          <a:xfrm>
            <a:off x="4986000" y="5301208"/>
            <a:ext cx="576064" cy="28803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a:off x="4059311" y="3140968"/>
            <a:ext cx="1520801" cy="276999"/>
          </a:xfrm>
          <a:prstGeom prst="rect">
            <a:avLst/>
          </a:prstGeom>
        </p:spPr>
        <p:txBody>
          <a:bodyPr wrap="none">
            <a:spAutoFit/>
          </a:bodyPr>
          <a:lstStyle/>
          <a:p>
            <a:r>
              <a:rPr lang="ja-JP" altLang="en-US" sz="1200" dirty="0"/>
              <a:t>（</a:t>
            </a:r>
            <a:r>
              <a:rPr lang="en-US" altLang="ja-JP" sz="1200" dirty="0" err="1"/>
              <a:t>Peatman</a:t>
            </a:r>
            <a:r>
              <a:rPr lang="en-US" altLang="ja-JP" sz="1200" dirty="0"/>
              <a:t> </a:t>
            </a:r>
            <a:r>
              <a:rPr lang="en-US" altLang="ja-JP" sz="1200" dirty="0" err="1"/>
              <a:t>etal</a:t>
            </a:r>
            <a:r>
              <a:rPr lang="en-US" altLang="ja-JP" sz="1200" dirty="0"/>
              <a:t>. 2014)</a:t>
            </a:r>
            <a:endParaRPr lang="ja-JP" altLang="en-US" sz="1200" dirty="0"/>
          </a:p>
        </p:txBody>
      </p:sp>
      <p:sp>
        <p:nvSpPr>
          <p:cNvPr id="20" name="円/楕円 19"/>
          <p:cNvSpPr/>
          <p:nvPr/>
        </p:nvSpPr>
        <p:spPr>
          <a:xfrm>
            <a:off x="3168000" y="5301208"/>
            <a:ext cx="576064" cy="288032"/>
          </a:xfrm>
          <a:prstGeom prst="ellipse">
            <a:avLst/>
          </a:prstGeom>
          <a:no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1" name="テキスト ボックス 20">
            <a:extLst>
              <a:ext uri="{FF2B5EF4-FFF2-40B4-BE49-F238E27FC236}">
                <a16:creationId xmlns:a16="http://schemas.microsoft.com/office/drawing/2014/main" id="{5A92C036-5D17-445D-B193-FE2AD349819A}"/>
              </a:ext>
            </a:extLst>
          </p:cNvPr>
          <p:cNvSpPr txBox="1"/>
          <p:nvPr/>
        </p:nvSpPr>
        <p:spPr>
          <a:xfrm>
            <a:off x="173191" y="2704188"/>
            <a:ext cx="5550937" cy="307777"/>
          </a:xfrm>
          <a:prstGeom prst="rect">
            <a:avLst/>
          </a:prstGeom>
          <a:noFill/>
        </p:spPr>
        <p:txBody>
          <a:bodyPr wrap="square" rtlCol="0">
            <a:spAutoFit/>
          </a:bodyPr>
          <a:lstStyle/>
          <a:p>
            <a:r>
              <a:rPr lang="ja-JP" altLang="en-US" sz="1400" dirty="0">
                <a:solidFill>
                  <a:srgbClr val="FF3399"/>
                </a:solidFill>
              </a:rPr>
              <a:t>・</a:t>
            </a:r>
            <a:r>
              <a:rPr lang="en-US" altLang="ja-JP" sz="1400" dirty="0">
                <a:solidFill>
                  <a:srgbClr val="FF3399"/>
                </a:solidFill>
              </a:rPr>
              <a:t>The diurnal cycle contributes to the significant amount of PR </a:t>
            </a:r>
            <a:r>
              <a:rPr kumimoji="1" lang="en-US" altLang="ja-JP" sz="1400" dirty="0">
                <a:solidFill>
                  <a:srgbClr val="FF3399"/>
                </a:solidFill>
              </a:rPr>
              <a:t>in the MC</a:t>
            </a:r>
            <a:endParaRPr kumimoji="1" lang="ja-JP" altLang="en-US" sz="1400" dirty="0">
              <a:solidFill>
                <a:srgbClr val="FF3399"/>
              </a:solidFill>
            </a:endParaRPr>
          </a:p>
        </p:txBody>
      </p:sp>
      <p:sp>
        <p:nvSpPr>
          <p:cNvPr id="22" name="テキスト ボックス 21">
            <a:extLst>
              <a:ext uri="{FF2B5EF4-FFF2-40B4-BE49-F238E27FC236}">
                <a16:creationId xmlns:a16="http://schemas.microsoft.com/office/drawing/2014/main" id="{0982E23F-EC29-4E1F-8660-8111292E4BD2}"/>
              </a:ext>
            </a:extLst>
          </p:cNvPr>
          <p:cNvSpPr txBox="1"/>
          <p:nvPr/>
        </p:nvSpPr>
        <p:spPr>
          <a:xfrm>
            <a:off x="6588224" y="2545159"/>
            <a:ext cx="2577577" cy="307777"/>
          </a:xfrm>
          <a:prstGeom prst="rect">
            <a:avLst/>
          </a:prstGeom>
          <a:noFill/>
        </p:spPr>
        <p:txBody>
          <a:bodyPr wrap="square" rtlCol="0">
            <a:spAutoFit/>
          </a:bodyPr>
          <a:lstStyle/>
          <a:p>
            <a:r>
              <a:rPr lang="ja-JP" altLang="en-US" sz="1400" dirty="0">
                <a:solidFill>
                  <a:srgbClr val="FF3399"/>
                </a:solidFill>
              </a:rPr>
              <a:t>・</a:t>
            </a:r>
            <a:r>
              <a:rPr lang="en-US" altLang="ja-JP" sz="1400" dirty="0">
                <a:solidFill>
                  <a:srgbClr val="FF3399"/>
                </a:solidFill>
              </a:rPr>
              <a:t>Strong DC in the coastal regions</a:t>
            </a:r>
            <a:endParaRPr kumimoji="1" lang="ja-JP" altLang="en-US" sz="1400" dirty="0">
              <a:solidFill>
                <a:srgbClr val="FF3399"/>
              </a:solidFill>
            </a:endParaRPr>
          </a:p>
        </p:txBody>
      </p:sp>
      <p:sp>
        <p:nvSpPr>
          <p:cNvPr id="24" name="テキスト ボックス 23">
            <a:extLst>
              <a:ext uri="{FF2B5EF4-FFF2-40B4-BE49-F238E27FC236}">
                <a16:creationId xmlns:a16="http://schemas.microsoft.com/office/drawing/2014/main" id="{D7CE83F2-8973-42C7-B36B-A0F3EA51BD3F}"/>
              </a:ext>
            </a:extLst>
          </p:cNvPr>
          <p:cNvSpPr txBox="1"/>
          <p:nvPr/>
        </p:nvSpPr>
        <p:spPr>
          <a:xfrm>
            <a:off x="5594822" y="5229200"/>
            <a:ext cx="1569465" cy="738664"/>
          </a:xfrm>
          <a:prstGeom prst="rect">
            <a:avLst/>
          </a:prstGeom>
          <a:noFill/>
        </p:spPr>
        <p:txBody>
          <a:bodyPr wrap="square">
            <a:spAutoFit/>
          </a:bodyPr>
          <a:lstStyle/>
          <a:p>
            <a:pPr algn="ctr"/>
            <a:r>
              <a:rPr kumimoji="1" lang="ja-JP" altLang="en-US" sz="1400" baseline="0" dirty="0">
                <a:solidFill>
                  <a:srgbClr val="FF3399"/>
                </a:solidFill>
              </a:rPr>
              <a:t>・</a:t>
            </a:r>
            <a:r>
              <a:rPr lang="en-US" altLang="ja-JP" sz="1400" dirty="0">
                <a:solidFill>
                  <a:srgbClr val="FF3399"/>
                </a:solidFill>
              </a:rPr>
              <a:t>N</a:t>
            </a:r>
            <a:r>
              <a:rPr kumimoji="1" lang="en-US" altLang="ja-JP" sz="1400" baseline="0" dirty="0">
                <a:solidFill>
                  <a:srgbClr val="FF3399"/>
                </a:solidFill>
              </a:rPr>
              <a:t>ighttime offshore migration of coastal PR </a:t>
            </a:r>
            <a:endParaRPr lang="ja-JP" altLang="en-US" sz="1400" dirty="0">
              <a:solidFill>
                <a:srgbClr val="FF3399"/>
              </a:solidFill>
            </a:endParaRPr>
          </a:p>
        </p:txBody>
      </p:sp>
      <p:sp>
        <p:nvSpPr>
          <p:cNvPr id="25" name="テキスト ボックス 24">
            <a:extLst>
              <a:ext uri="{FF2B5EF4-FFF2-40B4-BE49-F238E27FC236}">
                <a16:creationId xmlns:a16="http://schemas.microsoft.com/office/drawing/2014/main" id="{AA26107B-8459-44ED-BC03-474662CBE6B6}"/>
              </a:ext>
            </a:extLst>
          </p:cNvPr>
          <p:cNvSpPr txBox="1"/>
          <p:nvPr/>
        </p:nvSpPr>
        <p:spPr>
          <a:xfrm>
            <a:off x="899592" y="2856588"/>
            <a:ext cx="574001" cy="307777"/>
          </a:xfrm>
          <a:prstGeom prst="rect">
            <a:avLst/>
          </a:prstGeom>
          <a:noFill/>
        </p:spPr>
        <p:txBody>
          <a:bodyPr wrap="square" rtlCol="0">
            <a:spAutoFit/>
          </a:bodyPr>
          <a:lstStyle/>
          <a:p>
            <a:r>
              <a:rPr kumimoji="1" lang="en-US" altLang="ja-JP" sz="1400" dirty="0">
                <a:solidFill>
                  <a:srgbClr val="FF3399"/>
                </a:solidFill>
              </a:rPr>
              <a:t>(DC)</a:t>
            </a:r>
            <a:endParaRPr kumimoji="1" lang="ja-JP" altLang="en-US" sz="1400" dirty="0">
              <a:solidFill>
                <a:srgbClr val="FF3399"/>
              </a:solidFill>
            </a:endParaRPr>
          </a:p>
        </p:txBody>
      </p:sp>
    </p:spTree>
    <p:extLst>
      <p:ext uri="{BB962C8B-B14F-4D97-AF65-F5344CB8AC3E}">
        <p14:creationId xmlns:p14="http://schemas.microsoft.com/office/powerpoint/2010/main" val="3219661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a:xfrm>
            <a:off x="457200" y="116632"/>
            <a:ext cx="8147248" cy="6840760"/>
          </a:xfrm>
        </p:spPr>
        <p:txBody>
          <a:bodyPr>
            <a:normAutofit fontScale="92500" lnSpcReduction="10000"/>
          </a:bodyPr>
          <a:lstStyle/>
          <a:p>
            <a:pPr marL="0" indent="0" algn="ctr">
              <a:buNone/>
            </a:pPr>
            <a:r>
              <a:rPr lang="en-US" altLang="ja-JP" sz="3600" dirty="0">
                <a:solidFill>
                  <a:srgbClr val="0000FF"/>
                </a:solidFill>
              </a:rPr>
              <a:t>The objective</a:t>
            </a:r>
          </a:p>
          <a:p>
            <a:pPr marL="0" indent="0">
              <a:buNone/>
            </a:pPr>
            <a:r>
              <a:rPr lang="ja-JP" altLang="en-US" sz="2400" dirty="0"/>
              <a:t>　</a:t>
            </a:r>
            <a:r>
              <a:rPr lang="ja-JP" altLang="en-US" sz="2800" dirty="0"/>
              <a:t>　</a:t>
            </a:r>
            <a:r>
              <a:rPr lang="en-US" altLang="ja-JP" sz="2800" dirty="0"/>
              <a:t>to investigate the impact of diurnal precipitation over Sumatra on synoptic disturbances over the the Indian Ocean,</a:t>
            </a:r>
            <a:r>
              <a:rPr lang="ja-JP" altLang="en-US" sz="2800" dirty="0"/>
              <a:t> </a:t>
            </a:r>
            <a:r>
              <a:rPr lang="en-US" altLang="ja-JP" sz="2800" dirty="0"/>
              <a:t>and</a:t>
            </a:r>
            <a:r>
              <a:rPr lang="ja-JP" altLang="en-US" sz="2800" dirty="0"/>
              <a:t> </a:t>
            </a:r>
            <a:r>
              <a:rPr lang="en-US" altLang="ja-JP" sz="2800" dirty="0"/>
              <a:t>its</a:t>
            </a:r>
            <a:r>
              <a:rPr lang="ja-JP" altLang="en-US" sz="2800" dirty="0"/>
              <a:t> </a:t>
            </a:r>
            <a:r>
              <a:rPr lang="en-US" altLang="ja-JP" sz="2800" dirty="0"/>
              <a:t>relationship</a:t>
            </a:r>
            <a:r>
              <a:rPr lang="ja-JP" altLang="en-US" sz="2800" dirty="0"/>
              <a:t> </a:t>
            </a:r>
            <a:r>
              <a:rPr lang="en-US" altLang="ja-JP" sz="2800" dirty="0"/>
              <a:t>to</a:t>
            </a:r>
            <a:r>
              <a:rPr lang="ja-JP" altLang="en-US" sz="2800" dirty="0"/>
              <a:t> </a:t>
            </a:r>
            <a:r>
              <a:rPr lang="en-US" altLang="ja-JP" sz="2800" dirty="0"/>
              <a:t>the</a:t>
            </a:r>
            <a:r>
              <a:rPr lang="ja-JP" altLang="en-US" sz="2800" dirty="0"/>
              <a:t> </a:t>
            </a:r>
            <a:r>
              <a:rPr lang="en-US" altLang="ja-JP" sz="2800" dirty="0"/>
              <a:t>MJO.</a:t>
            </a:r>
          </a:p>
          <a:p>
            <a:pPr marL="0" indent="0">
              <a:buNone/>
            </a:pPr>
            <a:endParaRPr lang="en-US" altLang="ja-JP" sz="1300" dirty="0"/>
          </a:p>
          <a:p>
            <a:pPr marL="0" indent="0" algn="ctr">
              <a:buNone/>
            </a:pPr>
            <a:r>
              <a:rPr lang="en-US" altLang="ja-JP" sz="3600" dirty="0">
                <a:solidFill>
                  <a:srgbClr val="0000FF"/>
                </a:solidFill>
              </a:rPr>
              <a:t>Data</a:t>
            </a:r>
          </a:p>
          <a:p>
            <a:pPr marL="0" indent="0">
              <a:buNone/>
            </a:pPr>
            <a:r>
              <a:rPr lang="ja-JP" altLang="en-US" sz="2800" dirty="0"/>
              <a:t>・</a:t>
            </a:r>
            <a:r>
              <a:rPr lang="en-US" altLang="ja-JP" sz="2600" dirty="0"/>
              <a:t>GSMaP</a:t>
            </a:r>
            <a:r>
              <a:rPr lang="en-US" altLang="ja-JP" sz="2800" dirty="0"/>
              <a:t> </a:t>
            </a:r>
            <a:r>
              <a:rPr lang="en-US" altLang="ja-JP" sz="2600" dirty="0"/>
              <a:t>(the </a:t>
            </a:r>
            <a:r>
              <a:rPr lang="en-US" altLang="ja-JP" sz="2200" dirty="0"/>
              <a:t>Global Satellite Mapping of Precipitation) </a:t>
            </a:r>
            <a:r>
              <a:rPr lang="en-US" altLang="ja-JP" sz="2600" dirty="0"/>
              <a:t>RNL</a:t>
            </a:r>
          </a:p>
          <a:p>
            <a:pPr marL="0" indent="0">
              <a:buNone/>
            </a:pPr>
            <a:r>
              <a:rPr lang="en-US" altLang="ja-JP" sz="2800" dirty="0"/>
              <a:t>       </a:t>
            </a:r>
            <a:r>
              <a:rPr lang="en-US" altLang="ja-JP" sz="2600" dirty="0"/>
              <a:t>Precipitation (PR) data : 0.1°hourly</a:t>
            </a:r>
          </a:p>
          <a:p>
            <a:pPr marL="0" indent="0">
              <a:buNone/>
            </a:pPr>
            <a:r>
              <a:rPr lang="ja-JP" altLang="en-US" sz="2600" dirty="0"/>
              <a:t>・</a:t>
            </a:r>
            <a:r>
              <a:rPr lang="en-US" altLang="ja-JP" sz="2600" dirty="0"/>
              <a:t>JRA-55 : atmospheric variables (u, v, </a:t>
            </a:r>
            <a:r>
              <a:rPr lang="en-US" altLang="ja-JP" sz="2600" dirty="0" err="1"/>
              <a:t>etc</a:t>
            </a:r>
            <a:r>
              <a:rPr lang="en-US" altLang="ja-JP" sz="2600" dirty="0"/>
              <a:t>)</a:t>
            </a:r>
            <a:r>
              <a:rPr lang="ja-JP" altLang="en-US" sz="2600" dirty="0"/>
              <a:t>　</a:t>
            </a:r>
            <a:r>
              <a:rPr lang="en-US" altLang="ja-JP" sz="2600" dirty="0"/>
              <a:t>: 1.25°daily</a:t>
            </a:r>
          </a:p>
          <a:p>
            <a:pPr marL="0" indent="0">
              <a:buNone/>
            </a:pPr>
            <a:r>
              <a:rPr lang="ja-JP" altLang="en-US" sz="2600" dirty="0"/>
              <a:t>・</a:t>
            </a:r>
            <a:r>
              <a:rPr lang="en-US" altLang="ja-JP" sz="2600" dirty="0"/>
              <a:t>Reynolds OI SST : 0.25°daily</a:t>
            </a:r>
          </a:p>
          <a:p>
            <a:pPr marL="0" indent="0">
              <a:buNone/>
            </a:pPr>
            <a:endParaRPr lang="en-US" altLang="ja-JP" sz="1500" dirty="0"/>
          </a:p>
          <a:p>
            <a:pPr marL="0" indent="0">
              <a:buNone/>
            </a:pPr>
            <a:r>
              <a:rPr lang="en-US" altLang="ja-JP" sz="2800" dirty="0">
                <a:solidFill>
                  <a:srgbClr val="0000FF"/>
                </a:solidFill>
              </a:rPr>
              <a:t>Period</a:t>
            </a:r>
            <a:r>
              <a:rPr lang="ja-JP" altLang="en-US" sz="2800" dirty="0"/>
              <a:t>：</a:t>
            </a:r>
            <a:r>
              <a:rPr lang="en-US" altLang="ja-JP" sz="2800" dirty="0"/>
              <a:t>Mar. 2000</a:t>
            </a:r>
            <a:r>
              <a:rPr lang="ja-JP" altLang="en-US" sz="2800" dirty="0"/>
              <a:t>～</a:t>
            </a:r>
            <a:r>
              <a:rPr lang="en-US" altLang="ja-JP" sz="2800" dirty="0"/>
              <a:t>Feb. 2014</a:t>
            </a:r>
          </a:p>
          <a:p>
            <a:pPr marL="0" indent="0">
              <a:buNone/>
            </a:pPr>
            <a:r>
              <a:rPr lang="ja-JP" altLang="en-US" sz="2800" dirty="0"/>
              <a:t>　　　</a:t>
            </a:r>
            <a:r>
              <a:rPr lang="en-US" altLang="ja-JP" sz="2600" dirty="0"/>
              <a:t>focus on the rainy season (Sep.-Apr.)</a:t>
            </a:r>
            <a:r>
              <a:rPr lang="ja-JP" altLang="en-US" sz="2800" dirty="0"/>
              <a:t>　</a:t>
            </a:r>
            <a:r>
              <a:rPr lang="en-US" altLang="ja-JP" sz="1800" dirty="0"/>
              <a:t>(cf. Hamada </a:t>
            </a:r>
            <a:r>
              <a:rPr lang="en-US" altLang="ja-JP" sz="1800" dirty="0" err="1"/>
              <a:t>etal</a:t>
            </a:r>
            <a:r>
              <a:rPr lang="en-US" altLang="ja-JP" sz="1800" dirty="0"/>
              <a:t>. 2002)</a:t>
            </a:r>
          </a:p>
          <a:p>
            <a:pPr marL="0" indent="0">
              <a:buNone/>
            </a:pPr>
            <a:endParaRPr kumimoji="1" lang="en-US" altLang="ja-JP" sz="1500" dirty="0"/>
          </a:p>
          <a:p>
            <a:pPr marL="0" indent="0">
              <a:buNone/>
            </a:pPr>
            <a:r>
              <a:rPr lang="en-US" altLang="ja-JP" sz="2800" dirty="0">
                <a:solidFill>
                  <a:srgbClr val="0000FF"/>
                </a:solidFill>
              </a:rPr>
              <a:t>Definition of MJO</a:t>
            </a:r>
            <a:r>
              <a:rPr lang="ja-JP" altLang="en-US" sz="2800" dirty="0"/>
              <a:t> ： </a:t>
            </a:r>
            <a:r>
              <a:rPr lang="en-US" altLang="ja-JP" sz="2600" dirty="0"/>
              <a:t>RMM index</a:t>
            </a:r>
            <a:r>
              <a:rPr lang="en-US" altLang="ja-JP" sz="2800" dirty="0"/>
              <a:t> </a:t>
            </a:r>
            <a:r>
              <a:rPr lang="en-US" altLang="ja-JP" sz="2000" dirty="0"/>
              <a:t>(Wheeler and Hendon 2004)</a:t>
            </a:r>
          </a:p>
          <a:p>
            <a:pPr marL="0" indent="0">
              <a:buNone/>
            </a:pPr>
            <a:r>
              <a:rPr lang="ja-JP" altLang="en-US" sz="2600" dirty="0"/>
              <a:t>　・</a:t>
            </a:r>
            <a:r>
              <a:rPr lang="en-US" altLang="ja-JP" sz="2600" dirty="0"/>
              <a:t>MJO days : RMM</a:t>
            </a:r>
            <a:r>
              <a:rPr lang="ja-JP" altLang="en-US" sz="2600" dirty="0"/>
              <a:t> </a:t>
            </a:r>
            <a:r>
              <a:rPr lang="en-US" altLang="ja-JP" sz="2600" dirty="0"/>
              <a:t>Amp &gt; 1 for consecutive 15 days</a:t>
            </a:r>
          </a:p>
          <a:p>
            <a:pPr marL="0" indent="0">
              <a:buNone/>
            </a:pPr>
            <a:r>
              <a:rPr lang="en-US" altLang="ja-JP" sz="2600" dirty="0"/>
              <a:t>   </a:t>
            </a:r>
            <a:r>
              <a:rPr lang="ja-JP" altLang="en-US" sz="2600" dirty="0"/>
              <a:t>・</a:t>
            </a:r>
            <a:r>
              <a:rPr lang="en-US" altLang="ja-JP" sz="2600" dirty="0"/>
              <a:t>Non MJO days :   Amp &lt; 0.63 (mean -1 SD)</a:t>
            </a:r>
            <a:endParaRPr kumimoji="1" lang="ja-JP" altLang="en-US" sz="2600" dirty="0"/>
          </a:p>
        </p:txBody>
      </p:sp>
      <p:sp>
        <p:nvSpPr>
          <p:cNvPr id="2" name="テキスト ボックス 1">
            <a:extLst>
              <a:ext uri="{FF2B5EF4-FFF2-40B4-BE49-F238E27FC236}">
                <a16:creationId xmlns:a16="http://schemas.microsoft.com/office/drawing/2014/main" id="{8AB4397F-9262-446E-98D5-EF5C2B7D61FD}"/>
              </a:ext>
            </a:extLst>
          </p:cNvPr>
          <p:cNvSpPr txBox="1"/>
          <p:nvPr/>
        </p:nvSpPr>
        <p:spPr>
          <a:xfrm>
            <a:off x="7596336" y="6300609"/>
            <a:ext cx="1404664" cy="584775"/>
          </a:xfrm>
          <a:prstGeom prst="rect">
            <a:avLst/>
          </a:prstGeom>
          <a:noFill/>
        </p:spPr>
        <p:txBody>
          <a:bodyPr wrap="square" rtlCol="0">
            <a:spAutoFit/>
          </a:bodyPr>
          <a:lstStyle/>
          <a:p>
            <a:r>
              <a:rPr kumimoji="1" lang="en-US" altLang="ja-JP" sz="1600" dirty="0"/>
              <a:t>SD: standard deviation</a:t>
            </a:r>
            <a:endParaRPr kumimoji="1" lang="ja-JP" altLang="en-US" sz="1600" dirty="0"/>
          </a:p>
        </p:txBody>
      </p:sp>
    </p:spTree>
    <p:extLst>
      <p:ext uri="{BB962C8B-B14F-4D97-AF65-F5344CB8AC3E}">
        <p14:creationId xmlns:p14="http://schemas.microsoft.com/office/powerpoint/2010/main" val="9943730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0" y="188640"/>
            <a:ext cx="9252520" cy="720080"/>
          </a:xfrm>
        </p:spPr>
        <p:txBody>
          <a:bodyPr>
            <a:normAutofit fontScale="90000"/>
          </a:bodyPr>
          <a:lstStyle/>
          <a:p>
            <a:r>
              <a:rPr lang="en-US" altLang="ja-JP" sz="4000" dirty="0">
                <a:solidFill>
                  <a:srgbClr val="0000FF"/>
                </a:solidFill>
              </a:rPr>
              <a:t>Strong &amp; weak Diurnal PR events over Sumatra</a:t>
            </a:r>
            <a:endParaRPr kumimoji="1" lang="ja-JP" altLang="en-US" sz="4000" dirty="0">
              <a:solidFill>
                <a:srgbClr val="0000FF"/>
              </a:solidFill>
            </a:endParaRPr>
          </a:p>
        </p:txBody>
      </p:sp>
      <mc:AlternateContent xmlns:mc="http://schemas.openxmlformats.org/markup-compatibility/2006" xmlns:a14="http://schemas.microsoft.com/office/drawing/2010/main">
        <mc:Choice Requires="a14">
          <p:sp>
            <p:nvSpPr>
              <p:cNvPr id="4" name="テキスト ボックス 3"/>
              <p:cNvSpPr txBox="1"/>
              <p:nvPr/>
            </p:nvSpPr>
            <p:spPr>
              <a:xfrm>
                <a:off x="1403648" y="1772816"/>
                <a:ext cx="3068600" cy="710194"/>
              </a:xfrm>
              <a:prstGeom prst="rect">
                <a:avLst/>
              </a:prstGeom>
              <a:noFill/>
            </p:spPr>
            <p:txBody>
              <a:bodyPr wrap="square" rtlCol="0">
                <a:spAutoFit/>
              </a:bodyPr>
              <a:lstStyle/>
              <a:p>
                <a:pPr/>
                <a14:m>
                  <m:oMathPara xmlns:m="http://schemas.openxmlformats.org/officeDocument/2006/math">
                    <m:oMathParaPr>
                      <m:jc m:val="centerGroup"/>
                    </m:oMathParaPr>
                    <m:oMath xmlns:m="http://schemas.openxmlformats.org/officeDocument/2006/math">
                      <m:r>
                        <a:rPr kumimoji="1" lang="en-US" altLang="ja-JP" b="0" i="1" smtClean="0">
                          <a:latin typeface="Cambria Math"/>
                        </a:rPr>
                        <m:t>𝑟</m:t>
                      </m:r>
                      <m:r>
                        <a:rPr kumimoji="1" lang="en-US" altLang="ja-JP" b="0" i="1" smtClean="0">
                          <a:latin typeface="Cambria Math"/>
                        </a:rPr>
                        <m:t>=</m:t>
                      </m:r>
                      <m:acc>
                        <m:accPr>
                          <m:chr m:val="̅"/>
                          <m:ctrlPr>
                            <a:rPr kumimoji="1" lang="en-US" altLang="ja-JP" b="0" i="1" smtClean="0">
                              <a:latin typeface="Cambria Math" panose="02040503050406030204" pitchFamily="18" charset="0"/>
                            </a:rPr>
                          </m:ctrlPr>
                        </m:accPr>
                        <m:e>
                          <m:r>
                            <a:rPr kumimoji="1" lang="en-US" altLang="ja-JP" b="0" i="1" smtClean="0">
                              <a:latin typeface="Cambria Math"/>
                            </a:rPr>
                            <m:t>𝑟</m:t>
                          </m:r>
                        </m:e>
                      </m:acc>
                      <m:r>
                        <a:rPr kumimoji="1" lang="en-US" altLang="ja-JP" b="0" i="1" smtClean="0">
                          <a:latin typeface="Cambria Math"/>
                        </a:rPr>
                        <m:t>+</m:t>
                      </m:r>
                      <m:r>
                        <a:rPr kumimoji="1" lang="en-US" altLang="ja-JP" b="0" i="1" smtClean="0">
                          <a:latin typeface="Cambria Math"/>
                        </a:rPr>
                        <m:t>𝐴𝑐𝑜𝑠</m:t>
                      </m:r>
                      <m:d>
                        <m:dPr>
                          <m:begChr m:val="{"/>
                          <m:endChr m:val="}"/>
                          <m:ctrlPr>
                            <a:rPr kumimoji="1" lang="en-US" altLang="ja-JP" b="0" i="1" smtClean="0">
                              <a:latin typeface="Cambria Math" panose="02040503050406030204" pitchFamily="18" charset="0"/>
                            </a:rPr>
                          </m:ctrlPr>
                        </m:dPr>
                        <m:e>
                          <m:f>
                            <m:fPr>
                              <m:ctrlPr>
                                <a:rPr kumimoji="1" lang="en-US" altLang="ja-JP" b="0" i="1" smtClean="0">
                                  <a:latin typeface="Cambria Math" panose="02040503050406030204" pitchFamily="18" charset="0"/>
                                </a:rPr>
                              </m:ctrlPr>
                            </m:fPr>
                            <m:num>
                              <m:r>
                                <a:rPr kumimoji="1" lang="en-US" altLang="ja-JP" b="0" i="1" smtClean="0">
                                  <a:latin typeface="Cambria Math"/>
                                </a:rPr>
                                <m:t>2</m:t>
                              </m:r>
                              <m:r>
                                <a:rPr lang="en-US" altLang="ja-JP" i="1">
                                  <a:latin typeface="Cambria Math"/>
                                  <a:ea typeface="Cambria Math"/>
                                </a:rPr>
                                <m:t>𝜋</m:t>
                              </m:r>
                              <m:r>
                                <a:rPr lang="en-US" altLang="ja-JP" b="0" i="1" smtClean="0">
                                  <a:latin typeface="Cambria Math"/>
                                  <a:ea typeface="Cambria Math"/>
                                </a:rPr>
                                <m:t>(</m:t>
                              </m:r>
                              <m:r>
                                <a:rPr lang="en-US" altLang="ja-JP" b="0" i="1" smtClean="0">
                                  <a:latin typeface="Cambria Math"/>
                                  <a:ea typeface="Cambria Math"/>
                                </a:rPr>
                                <m:t>𝑡</m:t>
                              </m:r>
                              <m:r>
                                <a:rPr lang="en-US" altLang="ja-JP" b="0" i="1" smtClean="0">
                                  <a:latin typeface="Cambria Math"/>
                                  <a:ea typeface="Cambria Math"/>
                                </a:rPr>
                                <m:t>−</m:t>
                              </m:r>
                              <m:r>
                                <a:rPr lang="en-US" altLang="ja-JP" b="0" i="1" smtClean="0">
                                  <a:latin typeface="Cambria Math"/>
                                  <a:ea typeface="Cambria Math"/>
                                </a:rPr>
                                <m:t>𝑡</m:t>
                              </m:r>
                              <m:r>
                                <a:rPr lang="en-US" altLang="ja-JP" b="0" i="1" smtClean="0">
                                  <a:latin typeface="Cambria Math"/>
                                  <a:ea typeface="Cambria Math"/>
                                </a:rPr>
                                <m:t>0)</m:t>
                              </m:r>
                            </m:num>
                            <m:den>
                              <m:r>
                                <a:rPr kumimoji="1" lang="en-US" altLang="ja-JP" b="0" i="1" smtClean="0">
                                  <a:latin typeface="Cambria Math"/>
                                </a:rPr>
                                <m:t>24</m:t>
                              </m:r>
                            </m:den>
                          </m:f>
                        </m:e>
                      </m:d>
                    </m:oMath>
                  </m:oMathPara>
                </a14:m>
                <a:endParaRPr kumimoji="1" lang="ja-JP" altLang="en-US" dirty="0"/>
              </a:p>
            </p:txBody>
          </p:sp>
        </mc:Choice>
        <mc:Fallback xmlns="">
          <p:sp>
            <p:nvSpPr>
              <p:cNvPr id="4" name="テキスト ボックス 3"/>
              <p:cNvSpPr txBox="1">
                <a:spLocks noRot="1" noChangeAspect="1" noMove="1" noResize="1" noEditPoints="1" noAdjustHandles="1" noChangeArrowheads="1" noChangeShapeType="1" noTextEdit="1"/>
              </p:cNvSpPr>
              <p:nvPr/>
            </p:nvSpPr>
            <p:spPr>
              <a:xfrm>
                <a:off x="1403648" y="1772816"/>
                <a:ext cx="3068600" cy="710194"/>
              </a:xfrm>
              <a:prstGeom prst="rect">
                <a:avLst/>
              </a:prstGeom>
              <a:blipFill rotWithShape="1">
                <a:blip r:embed="rId3"/>
                <a:stretch>
                  <a:fillRect/>
                </a:stretch>
              </a:blipFill>
            </p:spPr>
            <p:txBody>
              <a:bodyPr/>
              <a:lstStyle/>
              <a:p>
                <a:r>
                  <a:rPr lang="ja-JP" altLang="en-US">
                    <a:noFill/>
                  </a:rPr>
                  <a:t> </a:t>
                </a:r>
              </a:p>
            </p:txBody>
          </p:sp>
        </mc:Fallback>
      </mc:AlternateContent>
      <p:sp>
        <p:nvSpPr>
          <p:cNvPr id="5" name="テキスト ボックス 4"/>
          <p:cNvSpPr txBox="1"/>
          <p:nvPr/>
        </p:nvSpPr>
        <p:spPr>
          <a:xfrm>
            <a:off x="367612" y="1196752"/>
            <a:ext cx="6796676" cy="461665"/>
          </a:xfrm>
          <a:prstGeom prst="rect">
            <a:avLst/>
          </a:prstGeom>
          <a:noFill/>
        </p:spPr>
        <p:txBody>
          <a:bodyPr wrap="square" rtlCol="0">
            <a:spAutoFit/>
          </a:bodyPr>
          <a:lstStyle/>
          <a:p>
            <a:r>
              <a:rPr lang="en-US" altLang="ja-JP" sz="2400" dirty="0"/>
              <a:t>Amplitude of the diurnal PR</a:t>
            </a:r>
            <a:r>
              <a:rPr kumimoji="1" lang="ja-JP" altLang="en-US" sz="2400" dirty="0"/>
              <a:t> </a:t>
            </a:r>
            <a:r>
              <a:rPr kumimoji="1" lang="en-US" altLang="ja-JP" sz="2400" dirty="0"/>
              <a:t>: A (cf. Love </a:t>
            </a:r>
            <a:r>
              <a:rPr kumimoji="1" lang="en-US" altLang="ja-JP" sz="2400" dirty="0" err="1"/>
              <a:t>etal</a:t>
            </a:r>
            <a:r>
              <a:rPr kumimoji="1" lang="en-US" altLang="ja-JP" sz="2400" dirty="0"/>
              <a:t>. 2011)</a:t>
            </a:r>
            <a:endParaRPr kumimoji="1" lang="ja-JP" altLang="en-US" sz="2400" dirty="0"/>
          </a:p>
        </p:txBody>
      </p:sp>
      <p:grpSp>
        <p:nvGrpSpPr>
          <p:cNvPr id="3" name="グループ化 2"/>
          <p:cNvGrpSpPr/>
          <p:nvPr/>
        </p:nvGrpSpPr>
        <p:grpSpPr>
          <a:xfrm>
            <a:off x="5388611" y="1916832"/>
            <a:ext cx="2649488" cy="830997"/>
            <a:chOff x="3995936" y="2459797"/>
            <a:chExt cx="2649488" cy="830997"/>
          </a:xfrm>
        </p:grpSpPr>
        <p:sp>
          <p:nvSpPr>
            <p:cNvPr id="6" name="テキスト ボックス 5"/>
            <p:cNvSpPr txBox="1"/>
            <p:nvPr/>
          </p:nvSpPr>
          <p:spPr>
            <a:xfrm>
              <a:off x="3995936" y="2459797"/>
              <a:ext cx="2649488" cy="830997"/>
            </a:xfrm>
            <a:prstGeom prst="rect">
              <a:avLst/>
            </a:prstGeom>
            <a:noFill/>
          </p:spPr>
          <p:txBody>
            <a:bodyPr wrap="square" rtlCol="0">
              <a:spAutoFit/>
            </a:bodyPr>
            <a:lstStyle/>
            <a:p>
              <a:r>
                <a:rPr lang="en-US" altLang="ja-JP" sz="2400" dirty="0"/>
                <a:t>r</a:t>
              </a:r>
              <a:r>
                <a:rPr lang="ja-JP" altLang="en-US" sz="2400" dirty="0"/>
                <a:t>：</a:t>
              </a:r>
              <a:r>
                <a:rPr lang="en-US" altLang="ja-JP" sz="2400" dirty="0"/>
                <a:t>hourly mean PR</a:t>
              </a:r>
              <a:endParaRPr kumimoji="1" lang="en-US" altLang="ja-JP" sz="2400" dirty="0"/>
            </a:p>
            <a:p>
              <a:r>
                <a:rPr lang="en-US" altLang="ja-JP" sz="2400" dirty="0"/>
                <a:t>r</a:t>
              </a:r>
              <a:r>
                <a:rPr kumimoji="1" lang="ja-JP" altLang="en-US" sz="2400" dirty="0"/>
                <a:t>：</a:t>
              </a:r>
              <a:r>
                <a:rPr kumimoji="1" lang="en-US" altLang="ja-JP" sz="2400" dirty="0"/>
                <a:t>daily mean PR</a:t>
              </a:r>
              <a:endParaRPr kumimoji="1" lang="ja-JP" altLang="en-US" sz="2400" dirty="0"/>
            </a:p>
          </p:txBody>
        </p:sp>
        <p:cxnSp>
          <p:nvCxnSpPr>
            <p:cNvPr id="8" name="直線コネクタ 7"/>
            <p:cNvCxnSpPr/>
            <p:nvPr/>
          </p:nvCxnSpPr>
          <p:spPr>
            <a:xfrm flipV="1">
              <a:off x="4067960" y="2963853"/>
              <a:ext cx="144000"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4" name="テキスト ボックス 13"/>
          <p:cNvSpPr txBox="1"/>
          <p:nvPr/>
        </p:nvSpPr>
        <p:spPr>
          <a:xfrm>
            <a:off x="4472248" y="3284984"/>
            <a:ext cx="4564249" cy="2523768"/>
          </a:xfrm>
          <a:prstGeom prst="rect">
            <a:avLst/>
          </a:prstGeom>
          <a:noFill/>
        </p:spPr>
        <p:txBody>
          <a:bodyPr wrap="square" rtlCol="0">
            <a:spAutoFit/>
          </a:bodyPr>
          <a:lstStyle/>
          <a:p>
            <a:r>
              <a:rPr kumimoji="1" lang="en-US" altLang="ja-JP" sz="2400" dirty="0">
                <a:solidFill>
                  <a:srgbClr val="0000FF"/>
                </a:solidFill>
              </a:rPr>
              <a:t>Definition of  Diurnal events (DEs)</a:t>
            </a:r>
            <a:endParaRPr lang="en-US" altLang="ja-JP" sz="2400" dirty="0">
              <a:solidFill>
                <a:srgbClr val="0000FF"/>
              </a:solidFill>
            </a:endParaRPr>
          </a:p>
          <a:p>
            <a:endParaRPr lang="en-US" altLang="ja-JP" sz="1400" dirty="0"/>
          </a:p>
          <a:p>
            <a:r>
              <a:rPr lang="en-US" altLang="ja-JP" sz="2400" dirty="0">
                <a:solidFill>
                  <a:srgbClr val="C00000"/>
                </a:solidFill>
              </a:rPr>
              <a:t>Strong DEs</a:t>
            </a:r>
          </a:p>
          <a:p>
            <a:r>
              <a:rPr lang="en-US" altLang="ja-JP" sz="2400" dirty="0"/>
              <a:t>Area-averaged A </a:t>
            </a:r>
            <a:r>
              <a:rPr kumimoji="1" lang="ja-JP" altLang="en-US" sz="2400" dirty="0"/>
              <a:t>＞ </a:t>
            </a:r>
            <a:r>
              <a:rPr kumimoji="1" lang="en-US" altLang="ja-JP" sz="2400" dirty="0"/>
              <a:t>mean + 1.0</a:t>
            </a:r>
            <a:r>
              <a:rPr lang="ja-JP" altLang="en-US" sz="2400" dirty="0"/>
              <a:t> </a:t>
            </a:r>
            <a:r>
              <a:rPr lang="en-US" altLang="ja-JP" sz="2200" dirty="0"/>
              <a:t>SD</a:t>
            </a:r>
          </a:p>
          <a:p>
            <a:r>
              <a:rPr lang="ja-JP" altLang="en-US" sz="2400" dirty="0"/>
              <a:t>　 </a:t>
            </a:r>
            <a:r>
              <a:rPr lang="en-US" altLang="ja-JP" sz="2400" dirty="0"/>
              <a:t>(95-105E, 5S-5N)</a:t>
            </a:r>
          </a:p>
          <a:p>
            <a:r>
              <a:rPr lang="en-US" altLang="ja-JP" sz="2400" dirty="0">
                <a:solidFill>
                  <a:srgbClr val="C00000"/>
                </a:solidFill>
              </a:rPr>
              <a:t>Weak DEs</a:t>
            </a:r>
          </a:p>
          <a:p>
            <a:r>
              <a:rPr lang="ja-JP" altLang="en-US" sz="2400" dirty="0"/>
              <a:t>                              ＜ </a:t>
            </a:r>
            <a:r>
              <a:rPr lang="en-US" altLang="ja-JP" sz="2400" dirty="0"/>
              <a:t>mean - 1.0</a:t>
            </a:r>
            <a:r>
              <a:rPr lang="ja-JP" altLang="en-US" sz="2400" dirty="0"/>
              <a:t> </a:t>
            </a:r>
            <a:r>
              <a:rPr lang="en-US" altLang="ja-JP" sz="2400" dirty="0"/>
              <a:t>SD</a:t>
            </a:r>
          </a:p>
        </p:txBody>
      </p:sp>
      <p:sp>
        <p:nvSpPr>
          <p:cNvPr id="24" name="テキスト ボックス 23"/>
          <p:cNvSpPr txBox="1"/>
          <p:nvPr/>
        </p:nvSpPr>
        <p:spPr>
          <a:xfrm>
            <a:off x="367612" y="3284984"/>
            <a:ext cx="3772340" cy="461665"/>
          </a:xfrm>
          <a:prstGeom prst="rect">
            <a:avLst/>
          </a:prstGeom>
          <a:noFill/>
        </p:spPr>
        <p:txBody>
          <a:bodyPr wrap="square" rtlCol="0">
            <a:spAutoFit/>
          </a:bodyPr>
          <a:lstStyle/>
          <a:p>
            <a:r>
              <a:rPr kumimoji="1" lang="en-US" altLang="ja-JP" sz="2400" dirty="0"/>
              <a:t>Diurnal amplitude</a:t>
            </a:r>
            <a:r>
              <a:rPr kumimoji="1" lang="ja-JP" altLang="en-US" sz="2000" dirty="0"/>
              <a:t>（</a:t>
            </a:r>
            <a:r>
              <a:rPr kumimoji="1" lang="en-US" altLang="ja-JP" sz="2000" dirty="0"/>
              <a:t>Sep-Apr</a:t>
            </a:r>
            <a:r>
              <a:rPr kumimoji="1" lang="ja-JP" altLang="en-US" sz="2000" dirty="0"/>
              <a:t>）</a:t>
            </a:r>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2654" y="3746649"/>
            <a:ext cx="4019306" cy="28240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392485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24AC79F1-7FEE-44FD-AF31-C89A2F0184AB}"/>
              </a:ext>
            </a:extLst>
          </p:cNvPr>
          <p:cNvPicPr>
            <a:picLocks noChangeAspect="1"/>
          </p:cNvPicPr>
          <p:nvPr/>
        </p:nvPicPr>
        <p:blipFill>
          <a:blip r:embed="rId3"/>
          <a:stretch>
            <a:fillRect/>
          </a:stretch>
        </p:blipFill>
        <p:spPr>
          <a:xfrm>
            <a:off x="691527" y="1844824"/>
            <a:ext cx="5721440" cy="3961663"/>
          </a:xfrm>
          <a:prstGeom prst="rect">
            <a:avLst/>
          </a:prstGeom>
        </p:spPr>
      </p:pic>
      <p:sp>
        <p:nvSpPr>
          <p:cNvPr id="2" name="タイトル 1"/>
          <p:cNvSpPr>
            <a:spLocks noGrp="1"/>
          </p:cNvSpPr>
          <p:nvPr>
            <p:ph type="title"/>
          </p:nvPr>
        </p:nvSpPr>
        <p:spPr>
          <a:xfrm>
            <a:off x="1259632" y="44624"/>
            <a:ext cx="6696744" cy="923330"/>
          </a:xfrm>
        </p:spPr>
        <p:txBody>
          <a:bodyPr>
            <a:normAutofit/>
          </a:bodyPr>
          <a:lstStyle/>
          <a:p>
            <a:r>
              <a:rPr lang="en-US" altLang="ja-JP" sz="3200" dirty="0">
                <a:solidFill>
                  <a:srgbClr val="0000FF"/>
                </a:solidFill>
              </a:rPr>
              <a:t>Statistical features of the strong DEs</a:t>
            </a:r>
            <a:r>
              <a:rPr lang="ja-JP" altLang="en-US" sz="3200" dirty="0">
                <a:solidFill>
                  <a:srgbClr val="0000FF"/>
                </a:solidFill>
              </a:rPr>
              <a:t>　　　　</a:t>
            </a:r>
            <a:endParaRPr kumimoji="1" lang="ja-JP" altLang="en-US" sz="3200" dirty="0">
              <a:solidFill>
                <a:srgbClr val="0000FF"/>
              </a:solidFill>
            </a:endParaRPr>
          </a:p>
        </p:txBody>
      </p:sp>
      <p:sp>
        <p:nvSpPr>
          <p:cNvPr id="27" name="テキスト ボックス 26"/>
          <p:cNvSpPr txBox="1"/>
          <p:nvPr/>
        </p:nvSpPr>
        <p:spPr>
          <a:xfrm>
            <a:off x="538049" y="980728"/>
            <a:ext cx="8138407" cy="646331"/>
          </a:xfrm>
          <a:prstGeom prst="rect">
            <a:avLst/>
          </a:prstGeom>
          <a:noFill/>
        </p:spPr>
        <p:txBody>
          <a:bodyPr wrap="square" rtlCol="0">
            <a:spAutoFit/>
          </a:bodyPr>
          <a:lstStyle/>
          <a:p>
            <a:r>
              <a:rPr kumimoji="1" lang="en-US" altLang="ja-JP" dirty="0"/>
              <a:t>Monthly distribution of </a:t>
            </a:r>
            <a:r>
              <a:rPr kumimoji="1" lang="en-US" altLang="ja-JP" dirty="0">
                <a:solidFill>
                  <a:srgbClr val="0000FF"/>
                </a:solidFill>
              </a:rPr>
              <a:t>the number (black bars) and accumulated days (gray bars) of strong DEs </a:t>
            </a:r>
            <a:r>
              <a:rPr kumimoji="1" lang="en-US" altLang="ja-JP" dirty="0"/>
              <a:t>and </a:t>
            </a:r>
            <a:r>
              <a:rPr kumimoji="1" lang="en-US" altLang="ja-JP" dirty="0">
                <a:solidFill>
                  <a:srgbClr val="008000"/>
                </a:solidFill>
              </a:rPr>
              <a:t>mean PR (</a:t>
            </a:r>
            <a:r>
              <a:rPr lang="en-US" altLang="ja-JP" dirty="0">
                <a:solidFill>
                  <a:srgbClr val="008000"/>
                </a:solidFill>
              </a:rPr>
              <a:t>solid</a:t>
            </a:r>
            <a:r>
              <a:rPr kumimoji="1" lang="en-US" altLang="ja-JP" dirty="0">
                <a:solidFill>
                  <a:srgbClr val="008000"/>
                </a:solidFill>
              </a:rPr>
              <a:t> </a:t>
            </a:r>
            <a:r>
              <a:rPr lang="en-US" altLang="ja-JP" dirty="0">
                <a:solidFill>
                  <a:srgbClr val="008000"/>
                </a:solidFill>
              </a:rPr>
              <a:t>line) </a:t>
            </a:r>
            <a:r>
              <a:rPr lang="en-US" altLang="ja-JP" dirty="0"/>
              <a:t>averaged for the Sumatra area (95-105E, 5S-5N)</a:t>
            </a:r>
          </a:p>
        </p:txBody>
      </p:sp>
      <p:sp>
        <p:nvSpPr>
          <p:cNvPr id="11" name="テキスト ボックス 10"/>
          <p:cNvSpPr txBox="1"/>
          <p:nvPr/>
        </p:nvSpPr>
        <p:spPr>
          <a:xfrm>
            <a:off x="2123728" y="1987617"/>
            <a:ext cx="1026243" cy="369332"/>
          </a:xfrm>
          <a:prstGeom prst="rect">
            <a:avLst/>
          </a:prstGeom>
          <a:noFill/>
        </p:spPr>
        <p:txBody>
          <a:bodyPr wrap="none" rtlCol="0">
            <a:spAutoFit/>
          </a:bodyPr>
          <a:lstStyle/>
          <a:p>
            <a:r>
              <a:rPr lang="en-US" altLang="ja-JP" dirty="0">
                <a:solidFill>
                  <a:srgbClr val="008000"/>
                </a:solidFill>
              </a:rPr>
              <a:t>Mean PR</a:t>
            </a:r>
            <a:endParaRPr kumimoji="1" lang="ja-JP" altLang="en-US" dirty="0">
              <a:solidFill>
                <a:srgbClr val="008000"/>
              </a:solidFill>
            </a:endParaRPr>
          </a:p>
        </p:txBody>
      </p:sp>
      <p:sp>
        <p:nvSpPr>
          <p:cNvPr id="15" name="テキスト ボックス 14"/>
          <p:cNvSpPr txBox="1"/>
          <p:nvPr/>
        </p:nvSpPr>
        <p:spPr>
          <a:xfrm>
            <a:off x="3347864" y="4005064"/>
            <a:ext cx="2305568" cy="646331"/>
          </a:xfrm>
          <a:prstGeom prst="rect">
            <a:avLst/>
          </a:prstGeom>
          <a:noFill/>
        </p:spPr>
        <p:txBody>
          <a:bodyPr wrap="none" rtlCol="0">
            <a:spAutoFit/>
          </a:bodyPr>
          <a:lstStyle/>
          <a:p>
            <a:r>
              <a:rPr lang="en-US" altLang="ja-JP" dirty="0">
                <a:solidFill>
                  <a:srgbClr val="0000FF"/>
                </a:solidFill>
              </a:rPr>
              <a:t>N. of DEs</a:t>
            </a:r>
            <a:r>
              <a:rPr kumimoji="1" lang="en-US" altLang="ja-JP" dirty="0">
                <a:solidFill>
                  <a:srgbClr val="0000FF"/>
                </a:solidFill>
              </a:rPr>
              <a:t> </a:t>
            </a:r>
            <a:r>
              <a:rPr lang="en-US" altLang="ja-JP" dirty="0">
                <a:solidFill>
                  <a:srgbClr val="0000FF"/>
                </a:solidFill>
              </a:rPr>
              <a:t>(black bar)</a:t>
            </a:r>
          </a:p>
          <a:p>
            <a:r>
              <a:rPr kumimoji="1" lang="en-US" altLang="ja-JP" dirty="0" err="1">
                <a:solidFill>
                  <a:srgbClr val="0000FF"/>
                </a:solidFill>
              </a:rPr>
              <a:t>Accum</a:t>
            </a:r>
            <a:r>
              <a:rPr lang="en-US" altLang="ja-JP" dirty="0">
                <a:solidFill>
                  <a:srgbClr val="0000FF"/>
                </a:solidFill>
              </a:rPr>
              <a:t>.</a:t>
            </a:r>
            <a:r>
              <a:rPr kumimoji="1" lang="en-US" altLang="ja-JP" dirty="0">
                <a:solidFill>
                  <a:srgbClr val="0000FF"/>
                </a:solidFill>
              </a:rPr>
              <a:t> days (gray bar)</a:t>
            </a:r>
            <a:endParaRPr kumimoji="1" lang="ja-JP" altLang="en-US" dirty="0">
              <a:solidFill>
                <a:srgbClr val="0000FF"/>
              </a:solidFill>
            </a:endParaRPr>
          </a:p>
        </p:txBody>
      </p:sp>
      <p:sp>
        <p:nvSpPr>
          <p:cNvPr id="8" name="テキスト ボックス 7">
            <a:extLst>
              <a:ext uri="{FF2B5EF4-FFF2-40B4-BE49-F238E27FC236}">
                <a16:creationId xmlns:a16="http://schemas.microsoft.com/office/drawing/2014/main" id="{CE77B129-9D02-4439-AFEB-950D3F8D6219}"/>
              </a:ext>
            </a:extLst>
          </p:cNvPr>
          <p:cNvSpPr txBox="1"/>
          <p:nvPr/>
        </p:nvSpPr>
        <p:spPr>
          <a:xfrm>
            <a:off x="704913" y="6167045"/>
            <a:ext cx="7734174" cy="646331"/>
          </a:xfrm>
          <a:prstGeom prst="rect">
            <a:avLst/>
          </a:prstGeom>
          <a:noFill/>
        </p:spPr>
        <p:txBody>
          <a:bodyPr wrap="square">
            <a:spAutoFit/>
          </a:bodyPr>
          <a:lstStyle/>
          <a:p>
            <a:pPr algn="l"/>
            <a:r>
              <a:rPr lang="en-US" altLang="ja-JP" sz="1800" b="1" i="0" u="none" strike="noStrike" baseline="0" dirty="0"/>
              <a:t>dashed line </a:t>
            </a:r>
            <a:r>
              <a:rPr lang="en-US" altLang="ja-JP" dirty="0"/>
              <a:t>: </a:t>
            </a:r>
            <a:r>
              <a:rPr lang="en-US" altLang="ja-JP" sz="1800" b="0" i="0" u="none" strike="noStrike" baseline="0" dirty="0"/>
              <a:t>the ratio of precipitation amount during the strong DEs to the total monthly precipitation amount, </a:t>
            </a:r>
            <a:r>
              <a:rPr lang="en-US" altLang="ja-JP" sz="1800" b="1" i="0" u="none" strike="noStrike" baseline="0" dirty="0"/>
              <a:t>dotted line</a:t>
            </a:r>
            <a:r>
              <a:rPr lang="en-US" altLang="ja-JP" sz="1800" b="0" i="0" u="none" strike="noStrike" baseline="0" dirty="0"/>
              <a:t>: mean amplitude of DEs</a:t>
            </a:r>
            <a:endParaRPr lang="ja-JP" altLang="en-US" dirty="0"/>
          </a:p>
        </p:txBody>
      </p:sp>
      <p:sp>
        <p:nvSpPr>
          <p:cNvPr id="10" name="テキスト ボックス 9">
            <a:extLst>
              <a:ext uri="{FF2B5EF4-FFF2-40B4-BE49-F238E27FC236}">
                <a16:creationId xmlns:a16="http://schemas.microsoft.com/office/drawing/2014/main" id="{A66B4F9B-1864-4EBA-86E4-6E3AC63DF014}"/>
              </a:ext>
            </a:extLst>
          </p:cNvPr>
          <p:cNvSpPr txBox="1"/>
          <p:nvPr/>
        </p:nvSpPr>
        <p:spPr>
          <a:xfrm>
            <a:off x="6445098" y="3068960"/>
            <a:ext cx="2519390" cy="1169551"/>
          </a:xfrm>
          <a:prstGeom prst="rect">
            <a:avLst/>
          </a:prstGeom>
          <a:noFill/>
        </p:spPr>
        <p:txBody>
          <a:bodyPr wrap="square">
            <a:spAutoFit/>
          </a:bodyPr>
          <a:lstStyle/>
          <a:p>
            <a:r>
              <a:rPr lang="ja-JP" altLang="en-US" sz="1400" dirty="0">
                <a:solidFill>
                  <a:srgbClr val="FF3399"/>
                </a:solidFill>
              </a:rPr>
              <a:t>・</a:t>
            </a:r>
            <a:r>
              <a:rPr lang="en-US" altLang="ja-JP" sz="1400" dirty="0">
                <a:solidFill>
                  <a:srgbClr val="FF3399"/>
                </a:solidFill>
              </a:rPr>
              <a:t>The DEs occur most frequently in Oct. &amp; Nov. and decrease drastically from Dec. to Jan, varying in parallel with the monthly mean PR amount. </a:t>
            </a:r>
            <a:endParaRPr lang="ja-JP" altLang="en-US" sz="1400" dirty="0">
              <a:solidFill>
                <a:srgbClr val="FF3399"/>
              </a:solidFill>
            </a:endParaRPr>
          </a:p>
        </p:txBody>
      </p:sp>
      <p:sp>
        <p:nvSpPr>
          <p:cNvPr id="12" name="角丸四角形 5">
            <a:extLst>
              <a:ext uri="{FF2B5EF4-FFF2-40B4-BE49-F238E27FC236}">
                <a16:creationId xmlns:a16="http://schemas.microsoft.com/office/drawing/2014/main" id="{9D817E0C-1DFF-4254-ACFC-8306176ADBCF}"/>
              </a:ext>
            </a:extLst>
          </p:cNvPr>
          <p:cNvSpPr/>
          <p:nvPr/>
        </p:nvSpPr>
        <p:spPr>
          <a:xfrm>
            <a:off x="1988777" y="5333663"/>
            <a:ext cx="1026242" cy="472824"/>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32744986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14A1CD7-831E-4401-954A-385DEB56B13B}"/>
              </a:ext>
            </a:extLst>
          </p:cNvPr>
          <p:cNvSpPr>
            <a:spLocks noGrp="1"/>
          </p:cNvSpPr>
          <p:nvPr>
            <p:ph type="title"/>
          </p:nvPr>
        </p:nvSpPr>
        <p:spPr>
          <a:xfrm>
            <a:off x="457200" y="274638"/>
            <a:ext cx="8229600" cy="850106"/>
          </a:xfrm>
        </p:spPr>
        <p:txBody>
          <a:bodyPr>
            <a:normAutofit/>
          </a:bodyPr>
          <a:lstStyle/>
          <a:p>
            <a:r>
              <a:rPr kumimoji="1" lang="en-US" altLang="ja-JP" sz="4000" dirty="0">
                <a:solidFill>
                  <a:srgbClr val="0000FF"/>
                </a:solidFill>
              </a:rPr>
              <a:t>DAILY mean PR for strong/weak DEs</a:t>
            </a:r>
            <a:endParaRPr kumimoji="1" lang="ja-JP" altLang="en-US" sz="4000" dirty="0">
              <a:solidFill>
                <a:srgbClr val="0000FF"/>
              </a:solidFill>
            </a:endParaRPr>
          </a:p>
        </p:txBody>
      </p:sp>
      <p:pic>
        <p:nvPicPr>
          <p:cNvPr id="5" name="図 4">
            <a:extLst>
              <a:ext uri="{FF2B5EF4-FFF2-40B4-BE49-F238E27FC236}">
                <a16:creationId xmlns:a16="http://schemas.microsoft.com/office/drawing/2014/main" id="{BA15CFBC-A327-4417-9DAE-E045F80B3668}"/>
              </a:ext>
            </a:extLst>
          </p:cNvPr>
          <p:cNvPicPr>
            <a:picLocks noChangeAspect="1"/>
          </p:cNvPicPr>
          <p:nvPr/>
        </p:nvPicPr>
        <p:blipFill rotWithShape="1">
          <a:blip r:embed="rId2">
            <a:extLst>
              <a:ext uri="{28A0092B-C50C-407E-A947-70E740481C1C}">
                <a14:useLocalDpi xmlns:a14="http://schemas.microsoft.com/office/drawing/2010/main" val="0"/>
              </a:ext>
            </a:extLst>
          </a:blip>
          <a:srcRect b="52533"/>
          <a:stretch/>
        </p:blipFill>
        <p:spPr>
          <a:xfrm>
            <a:off x="358227" y="1916832"/>
            <a:ext cx="8462245" cy="2659434"/>
          </a:xfrm>
          <a:prstGeom prst="rect">
            <a:avLst/>
          </a:prstGeom>
        </p:spPr>
      </p:pic>
      <p:sp>
        <p:nvSpPr>
          <p:cNvPr id="6" name="テキスト ボックス 5">
            <a:extLst>
              <a:ext uri="{FF2B5EF4-FFF2-40B4-BE49-F238E27FC236}">
                <a16:creationId xmlns:a16="http://schemas.microsoft.com/office/drawing/2014/main" id="{5F159D71-0FB2-4BA6-A5C0-9016A52716E4}"/>
              </a:ext>
            </a:extLst>
          </p:cNvPr>
          <p:cNvSpPr txBox="1"/>
          <p:nvPr/>
        </p:nvSpPr>
        <p:spPr>
          <a:xfrm>
            <a:off x="8178577" y="4437112"/>
            <a:ext cx="965423" cy="338554"/>
          </a:xfrm>
          <a:prstGeom prst="rect">
            <a:avLst/>
          </a:prstGeom>
          <a:noFill/>
        </p:spPr>
        <p:txBody>
          <a:bodyPr wrap="square" rtlCol="0">
            <a:spAutoFit/>
          </a:bodyPr>
          <a:lstStyle/>
          <a:p>
            <a:r>
              <a:rPr kumimoji="1" lang="en-US" altLang="ja-JP" sz="1600" dirty="0"/>
              <a:t>mm/day</a:t>
            </a:r>
            <a:endParaRPr kumimoji="1" lang="ja-JP" altLang="en-US" sz="1600" dirty="0"/>
          </a:p>
        </p:txBody>
      </p:sp>
      <p:sp>
        <p:nvSpPr>
          <p:cNvPr id="7" name="テキスト ボックス 6">
            <a:extLst>
              <a:ext uri="{FF2B5EF4-FFF2-40B4-BE49-F238E27FC236}">
                <a16:creationId xmlns:a16="http://schemas.microsoft.com/office/drawing/2014/main" id="{B8188954-033D-42A1-B5B6-3429FF394CF7}"/>
              </a:ext>
            </a:extLst>
          </p:cNvPr>
          <p:cNvSpPr txBox="1"/>
          <p:nvPr/>
        </p:nvSpPr>
        <p:spPr>
          <a:xfrm>
            <a:off x="971600" y="5301208"/>
            <a:ext cx="7416824" cy="523220"/>
          </a:xfrm>
          <a:prstGeom prst="rect">
            <a:avLst/>
          </a:prstGeom>
          <a:noFill/>
        </p:spPr>
        <p:txBody>
          <a:bodyPr wrap="square">
            <a:spAutoFit/>
          </a:bodyPr>
          <a:lstStyle/>
          <a:p>
            <a:r>
              <a:rPr lang="ja-JP" altLang="en-US" sz="1400" b="0" i="0" u="none" strike="noStrike" baseline="0" dirty="0">
                <a:solidFill>
                  <a:srgbClr val="FF3399"/>
                </a:solidFill>
              </a:rPr>
              <a:t>・</a:t>
            </a:r>
            <a:r>
              <a:rPr lang="en-US" altLang="ja-JP" sz="1400" b="0" i="0" u="none" strike="noStrike" baseline="0" dirty="0">
                <a:solidFill>
                  <a:srgbClr val="FF3399"/>
                </a:solidFill>
              </a:rPr>
              <a:t>Much higher precipitation amounts, corresponding to</a:t>
            </a:r>
            <a:r>
              <a:rPr lang="ja-JP" altLang="en-US" sz="1400" dirty="0">
                <a:solidFill>
                  <a:srgbClr val="FF3399"/>
                </a:solidFill>
              </a:rPr>
              <a:t> </a:t>
            </a:r>
            <a:r>
              <a:rPr lang="en-US" altLang="ja-JP" sz="1400" b="0" i="0" u="none" strike="noStrike" baseline="0" dirty="0">
                <a:solidFill>
                  <a:srgbClr val="FF3399"/>
                </a:solidFill>
              </a:rPr>
              <a:t>large condensation heating, </a:t>
            </a:r>
            <a:r>
              <a:rPr lang="en-US" altLang="ja-JP" sz="1400" dirty="0">
                <a:solidFill>
                  <a:srgbClr val="FF3399"/>
                </a:solidFill>
              </a:rPr>
              <a:t>are found around </a:t>
            </a:r>
            <a:r>
              <a:rPr lang="en-US" altLang="ja-JP" sz="1400" b="0" i="0" u="none" strike="noStrike" baseline="0" dirty="0">
                <a:solidFill>
                  <a:srgbClr val="FF3399"/>
                </a:solidFill>
              </a:rPr>
              <a:t>the western coast of Sumatra during the strong DEs, consistent with previous studies.</a:t>
            </a:r>
            <a:endParaRPr lang="ja-JP" altLang="en-US" sz="1400" dirty="0">
              <a:solidFill>
                <a:srgbClr val="FF3399"/>
              </a:solidFill>
            </a:endParaRPr>
          </a:p>
        </p:txBody>
      </p:sp>
      <p:sp>
        <p:nvSpPr>
          <p:cNvPr id="8" name="テキスト ボックス 7">
            <a:extLst>
              <a:ext uri="{FF2B5EF4-FFF2-40B4-BE49-F238E27FC236}">
                <a16:creationId xmlns:a16="http://schemas.microsoft.com/office/drawing/2014/main" id="{B7132EAD-BD5F-4190-8DF5-A6921958D3C3}"/>
              </a:ext>
            </a:extLst>
          </p:cNvPr>
          <p:cNvSpPr txBox="1"/>
          <p:nvPr/>
        </p:nvSpPr>
        <p:spPr>
          <a:xfrm>
            <a:off x="1835696" y="1433935"/>
            <a:ext cx="1296144" cy="400110"/>
          </a:xfrm>
          <a:prstGeom prst="rect">
            <a:avLst/>
          </a:prstGeom>
          <a:noFill/>
          <a:ln>
            <a:solidFill>
              <a:srgbClr val="C00000"/>
            </a:solidFill>
          </a:ln>
        </p:spPr>
        <p:txBody>
          <a:bodyPr wrap="square" rtlCol="0">
            <a:spAutoFit/>
          </a:bodyPr>
          <a:lstStyle/>
          <a:p>
            <a:r>
              <a:rPr kumimoji="1" lang="en-US" altLang="ja-JP" sz="2000" dirty="0">
                <a:solidFill>
                  <a:srgbClr val="C00000"/>
                </a:solidFill>
              </a:rPr>
              <a:t>Strong DEs</a:t>
            </a:r>
            <a:endParaRPr kumimoji="1" lang="ja-JP" altLang="en-US" sz="2000" dirty="0">
              <a:solidFill>
                <a:srgbClr val="C00000"/>
              </a:solidFill>
            </a:endParaRPr>
          </a:p>
        </p:txBody>
      </p:sp>
      <p:sp>
        <p:nvSpPr>
          <p:cNvPr id="9" name="テキスト ボックス 8">
            <a:extLst>
              <a:ext uri="{FF2B5EF4-FFF2-40B4-BE49-F238E27FC236}">
                <a16:creationId xmlns:a16="http://schemas.microsoft.com/office/drawing/2014/main" id="{5173A249-CAC3-4E25-9366-4C30C0DB72D1}"/>
              </a:ext>
            </a:extLst>
          </p:cNvPr>
          <p:cNvSpPr txBox="1"/>
          <p:nvPr/>
        </p:nvSpPr>
        <p:spPr>
          <a:xfrm>
            <a:off x="6084168" y="1433935"/>
            <a:ext cx="1296144" cy="400110"/>
          </a:xfrm>
          <a:prstGeom prst="rect">
            <a:avLst/>
          </a:prstGeom>
          <a:noFill/>
          <a:ln>
            <a:solidFill>
              <a:schemeClr val="accent1"/>
            </a:solidFill>
          </a:ln>
        </p:spPr>
        <p:txBody>
          <a:bodyPr wrap="square" rtlCol="0">
            <a:spAutoFit/>
          </a:bodyPr>
          <a:lstStyle/>
          <a:p>
            <a:r>
              <a:rPr lang="en-US" altLang="ja-JP" sz="2000" dirty="0">
                <a:solidFill>
                  <a:schemeClr val="accent1"/>
                </a:solidFill>
              </a:rPr>
              <a:t>Weak</a:t>
            </a:r>
            <a:r>
              <a:rPr kumimoji="1" lang="en-US" altLang="ja-JP" sz="2000" dirty="0">
                <a:solidFill>
                  <a:schemeClr val="accent1"/>
                </a:solidFill>
              </a:rPr>
              <a:t> DEs</a:t>
            </a:r>
            <a:endParaRPr kumimoji="1" lang="ja-JP" altLang="en-US" sz="2000" dirty="0">
              <a:solidFill>
                <a:schemeClr val="accent1"/>
              </a:solidFill>
            </a:endParaRPr>
          </a:p>
        </p:txBody>
      </p:sp>
    </p:spTree>
    <p:extLst>
      <p:ext uri="{BB962C8B-B14F-4D97-AF65-F5344CB8AC3E}">
        <p14:creationId xmlns:p14="http://schemas.microsoft.com/office/powerpoint/2010/main" val="6369074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1"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520" y="1787358"/>
            <a:ext cx="4318273" cy="36503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タイトル 1"/>
          <p:cNvSpPr txBox="1">
            <a:spLocks/>
          </p:cNvSpPr>
          <p:nvPr/>
        </p:nvSpPr>
        <p:spPr>
          <a:xfrm>
            <a:off x="179512" y="188640"/>
            <a:ext cx="5544616" cy="576064"/>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kumimoji="1" sz="4400" kern="1200">
                <a:solidFill>
                  <a:schemeClr val="tx1"/>
                </a:solidFill>
                <a:latin typeface="+mj-lt"/>
                <a:ea typeface="+mj-ea"/>
                <a:cs typeface="+mj-cs"/>
              </a:defRPr>
            </a:lvl1pPr>
          </a:lstStyle>
          <a:p>
            <a:r>
              <a:rPr lang="en-US" altLang="ja-JP" sz="2800" dirty="0">
                <a:solidFill>
                  <a:srgbClr val="0000FF"/>
                </a:solidFill>
              </a:rPr>
              <a:t>Offshore propagation of diurnal PR</a:t>
            </a:r>
            <a:endParaRPr lang="ja-JP" altLang="en-US" sz="2800" dirty="0">
              <a:solidFill>
                <a:srgbClr val="0000FF"/>
              </a:solidFill>
            </a:endParaRPr>
          </a:p>
        </p:txBody>
      </p:sp>
      <p:sp>
        <p:nvSpPr>
          <p:cNvPr id="8" name="テキスト ボックス 7"/>
          <p:cNvSpPr txBox="1"/>
          <p:nvPr/>
        </p:nvSpPr>
        <p:spPr>
          <a:xfrm>
            <a:off x="4888925" y="2851363"/>
            <a:ext cx="1476163" cy="646331"/>
          </a:xfrm>
          <a:prstGeom prst="rect">
            <a:avLst/>
          </a:prstGeom>
          <a:noFill/>
          <a:ln>
            <a:solidFill>
              <a:srgbClr val="002060"/>
            </a:solidFill>
          </a:ln>
        </p:spPr>
        <p:txBody>
          <a:bodyPr wrap="square" rtlCol="0">
            <a:spAutoFit/>
          </a:bodyPr>
          <a:lstStyle/>
          <a:p>
            <a:pPr algn="ctr"/>
            <a:r>
              <a:rPr lang="en-US" altLang="ja-JP" dirty="0"/>
              <a:t>Composite</a:t>
            </a:r>
          </a:p>
          <a:p>
            <a:pPr algn="r"/>
            <a:r>
              <a:rPr lang="en-US" altLang="ja-JP" dirty="0"/>
              <a:t> hourly PR </a:t>
            </a:r>
            <a:r>
              <a:rPr lang="ja-JP" altLang="en-US" dirty="0"/>
              <a:t>→</a:t>
            </a:r>
            <a:endParaRPr lang="en-US" altLang="ja-JP" dirty="0"/>
          </a:p>
        </p:txBody>
      </p:sp>
      <p:sp>
        <p:nvSpPr>
          <p:cNvPr id="28" name="テキスト ボックス 27"/>
          <p:cNvSpPr txBox="1"/>
          <p:nvPr/>
        </p:nvSpPr>
        <p:spPr>
          <a:xfrm>
            <a:off x="5427762" y="6525344"/>
            <a:ext cx="1016446" cy="338554"/>
          </a:xfrm>
          <a:prstGeom prst="rect">
            <a:avLst/>
          </a:prstGeom>
          <a:noFill/>
        </p:spPr>
        <p:txBody>
          <a:bodyPr wrap="square" rtlCol="0">
            <a:spAutoFit/>
          </a:bodyPr>
          <a:lstStyle/>
          <a:p>
            <a:r>
              <a:rPr kumimoji="1" lang="en-US" altLang="ja-JP" sz="1600" dirty="0"/>
              <a:t>mm/day</a:t>
            </a:r>
            <a:endParaRPr kumimoji="1" lang="ja-JP" altLang="en-US" sz="1600" dirty="0"/>
          </a:p>
        </p:txBody>
      </p:sp>
      <p:sp>
        <p:nvSpPr>
          <p:cNvPr id="2" name="テキスト ボックス 1"/>
          <p:cNvSpPr txBox="1"/>
          <p:nvPr/>
        </p:nvSpPr>
        <p:spPr>
          <a:xfrm>
            <a:off x="856824" y="1141026"/>
            <a:ext cx="5371359" cy="646331"/>
          </a:xfrm>
          <a:prstGeom prst="rect">
            <a:avLst/>
          </a:prstGeom>
          <a:noFill/>
          <a:ln>
            <a:solidFill>
              <a:schemeClr val="tx1"/>
            </a:solidFill>
          </a:ln>
        </p:spPr>
        <p:txBody>
          <a:bodyPr wrap="square" rtlCol="0">
            <a:spAutoFit/>
          </a:bodyPr>
          <a:lstStyle/>
          <a:p>
            <a:r>
              <a:rPr kumimoji="1" lang="en-US" altLang="ja-JP" dirty="0"/>
              <a:t>Composite diurnal cycle of hourly PR for the </a:t>
            </a:r>
            <a:r>
              <a:rPr kumimoji="1" lang="en-US" altLang="ja-JP" b="1" dirty="0"/>
              <a:t>strong</a:t>
            </a:r>
            <a:r>
              <a:rPr kumimoji="1" lang="en-US" altLang="ja-JP" dirty="0"/>
              <a:t> DEs as a function of distance from the coastline </a:t>
            </a:r>
          </a:p>
        </p:txBody>
      </p:sp>
      <p:sp>
        <p:nvSpPr>
          <p:cNvPr id="21" name="テキスト ボックス 20"/>
          <p:cNvSpPr txBox="1"/>
          <p:nvPr/>
        </p:nvSpPr>
        <p:spPr>
          <a:xfrm>
            <a:off x="4211960" y="5157192"/>
            <a:ext cx="1016446" cy="338554"/>
          </a:xfrm>
          <a:prstGeom prst="rect">
            <a:avLst/>
          </a:prstGeom>
          <a:noFill/>
        </p:spPr>
        <p:txBody>
          <a:bodyPr wrap="square" rtlCol="0">
            <a:spAutoFit/>
          </a:bodyPr>
          <a:lstStyle/>
          <a:p>
            <a:r>
              <a:rPr kumimoji="1" lang="en-US" altLang="ja-JP" sz="1600" dirty="0"/>
              <a:t>mm/day</a:t>
            </a:r>
            <a:endParaRPr kumimoji="1" lang="ja-JP" altLang="en-US" sz="1600" dirty="0"/>
          </a:p>
        </p:txBody>
      </p:sp>
      <p:cxnSp>
        <p:nvCxnSpPr>
          <p:cNvPr id="16" name="直線コネクタ 15"/>
          <p:cNvCxnSpPr/>
          <p:nvPr/>
        </p:nvCxnSpPr>
        <p:spPr>
          <a:xfrm>
            <a:off x="1994400" y="3888000"/>
            <a:ext cx="0" cy="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直線コネクタ 26"/>
          <p:cNvCxnSpPr/>
          <p:nvPr/>
        </p:nvCxnSpPr>
        <p:spPr>
          <a:xfrm>
            <a:off x="3240000" y="3888000"/>
            <a:ext cx="0" cy="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1" name="直線コネクタ 30"/>
          <p:cNvCxnSpPr/>
          <p:nvPr/>
        </p:nvCxnSpPr>
        <p:spPr>
          <a:xfrm>
            <a:off x="1368000" y="3888000"/>
            <a:ext cx="0" cy="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3862800" y="3888000"/>
            <a:ext cx="0" cy="360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 name="正方形/長方形 5"/>
          <p:cNvSpPr/>
          <p:nvPr/>
        </p:nvSpPr>
        <p:spPr>
          <a:xfrm>
            <a:off x="856824" y="6488668"/>
            <a:ext cx="3456724" cy="369332"/>
          </a:xfrm>
          <a:prstGeom prst="rect">
            <a:avLst/>
          </a:prstGeom>
        </p:spPr>
        <p:txBody>
          <a:bodyPr wrap="square">
            <a:spAutoFit/>
          </a:bodyPr>
          <a:lstStyle/>
          <a:p>
            <a:pPr lvl="0"/>
            <a:r>
              <a:rPr lang="ja-JP" altLang="en-US" dirty="0">
                <a:solidFill>
                  <a:prstClr val="black"/>
                </a:solidFill>
              </a:rPr>
              <a:t>（</a:t>
            </a:r>
            <a:r>
              <a:rPr lang="en-US" altLang="ja-JP" dirty="0">
                <a:solidFill>
                  <a:prstClr val="black"/>
                </a:solidFill>
              </a:rPr>
              <a:t>hatch = significant at 95% level</a:t>
            </a:r>
            <a:r>
              <a:rPr lang="ja-JP" altLang="en-US" dirty="0">
                <a:solidFill>
                  <a:prstClr val="black"/>
                </a:solidFill>
              </a:rPr>
              <a:t>）</a:t>
            </a:r>
            <a:endParaRPr lang="en-US" altLang="ja-JP" dirty="0">
              <a:solidFill>
                <a:prstClr val="black"/>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45001" y="44624"/>
            <a:ext cx="2581759"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45001" y="1737000"/>
            <a:ext cx="2581759"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45001" y="3429000"/>
            <a:ext cx="2581759"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28159" y="4825702"/>
            <a:ext cx="200025" cy="1771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345001" y="5121376"/>
            <a:ext cx="2581759" cy="169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テキスト ボックス 19">
            <a:extLst>
              <a:ext uri="{FF2B5EF4-FFF2-40B4-BE49-F238E27FC236}">
                <a16:creationId xmlns:a16="http://schemas.microsoft.com/office/drawing/2014/main" id="{BECBDC0A-387A-4F2B-815C-A95CA462C673}"/>
              </a:ext>
            </a:extLst>
          </p:cNvPr>
          <p:cNvSpPr txBox="1"/>
          <p:nvPr/>
        </p:nvSpPr>
        <p:spPr>
          <a:xfrm>
            <a:off x="204195" y="5498068"/>
            <a:ext cx="5223560" cy="523220"/>
          </a:xfrm>
          <a:prstGeom prst="rect">
            <a:avLst/>
          </a:prstGeom>
          <a:noFill/>
        </p:spPr>
        <p:txBody>
          <a:bodyPr wrap="square">
            <a:spAutoFit/>
          </a:bodyPr>
          <a:lstStyle/>
          <a:p>
            <a:r>
              <a:rPr lang="ja-JP" altLang="en-US" sz="1400" b="0" i="0" u="none" strike="noStrike" baseline="0" dirty="0">
                <a:solidFill>
                  <a:srgbClr val="FF3399"/>
                </a:solidFill>
              </a:rPr>
              <a:t>・</a:t>
            </a:r>
            <a:r>
              <a:rPr lang="en-US" altLang="ja-JP" sz="1400" b="0" i="0" u="none" strike="noStrike" baseline="0" dirty="0">
                <a:solidFill>
                  <a:srgbClr val="FF3399"/>
                </a:solidFill>
              </a:rPr>
              <a:t>PR increases over the western coast of Sumatra in the evening and migrates offshore during the night time, reaching 500km off the coast.</a:t>
            </a:r>
            <a:endParaRPr lang="ja-JP" altLang="en-US" sz="1400" dirty="0">
              <a:solidFill>
                <a:srgbClr val="FF3399"/>
              </a:solidFill>
            </a:endParaRPr>
          </a:p>
        </p:txBody>
      </p:sp>
    </p:spTree>
    <p:extLst>
      <p:ext uri="{BB962C8B-B14F-4D97-AF65-F5344CB8AC3E}">
        <p14:creationId xmlns:p14="http://schemas.microsoft.com/office/powerpoint/2010/main" val="4234043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323528" y="44624"/>
            <a:ext cx="5544616" cy="672382"/>
          </a:xfrm>
        </p:spPr>
        <p:txBody>
          <a:bodyPr>
            <a:normAutofit fontScale="90000"/>
          </a:bodyPr>
          <a:lstStyle/>
          <a:p>
            <a:r>
              <a:rPr lang="en-US" altLang="ja-JP" sz="4000" dirty="0">
                <a:solidFill>
                  <a:srgbClr val="0000FF"/>
                </a:solidFill>
              </a:rPr>
              <a:t>Composite</a:t>
            </a:r>
            <a:r>
              <a:rPr lang="ja-JP" altLang="en-US" sz="4000" dirty="0">
                <a:solidFill>
                  <a:srgbClr val="0000FF"/>
                </a:solidFill>
              </a:rPr>
              <a:t> </a:t>
            </a:r>
            <a:r>
              <a:rPr lang="en-US" altLang="ja-JP" sz="4000" dirty="0" err="1">
                <a:solidFill>
                  <a:srgbClr val="0000FF"/>
                </a:solidFill>
              </a:rPr>
              <a:t>dEKE</a:t>
            </a:r>
            <a:r>
              <a:rPr lang="en-US" altLang="ja-JP" sz="4000" dirty="0">
                <a:solidFill>
                  <a:srgbClr val="0000FF"/>
                </a:solidFill>
              </a:rPr>
              <a:t>/dt </a:t>
            </a:r>
            <a:r>
              <a:rPr lang="en-US" altLang="ja-JP" sz="3100" dirty="0">
                <a:solidFill>
                  <a:srgbClr val="0000FF"/>
                </a:solidFill>
              </a:rPr>
              <a:t>at 850hPa </a:t>
            </a:r>
            <a:endParaRPr kumimoji="1" lang="ja-JP" altLang="en-US" sz="3100" dirty="0">
              <a:solidFill>
                <a:srgbClr val="0000FF"/>
              </a:solidFill>
            </a:endParaRPr>
          </a:p>
        </p:txBody>
      </p:sp>
      <p:sp>
        <p:nvSpPr>
          <p:cNvPr id="20" name="テキスト ボックス 19"/>
          <p:cNvSpPr txBox="1"/>
          <p:nvPr/>
        </p:nvSpPr>
        <p:spPr>
          <a:xfrm>
            <a:off x="3023828" y="6228020"/>
            <a:ext cx="540060" cy="369332"/>
          </a:xfrm>
          <a:prstGeom prst="rect">
            <a:avLst/>
          </a:prstGeom>
          <a:noFill/>
        </p:spPr>
        <p:txBody>
          <a:bodyPr wrap="square" rtlCol="0">
            <a:spAutoFit/>
          </a:bodyPr>
          <a:lstStyle/>
          <a:p>
            <a:r>
              <a:rPr kumimoji="1" lang="en-US" altLang="ja-JP" dirty="0"/>
              <a:t>E-6</a:t>
            </a:r>
            <a:endParaRPr kumimoji="1" lang="ja-JP" altLang="en-US" dirty="0"/>
          </a:p>
        </p:txBody>
      </p:sp>
      <p:sp>
        <p:nvSpPr>
          <p:cNvPr id="22" name="正方形/長方形 21"/>
          <p:cNvSpPr/>
          <p:nvPr/>
        </p:nvSpPr>
        <p:spPr>
          <a:xfrm>
            <a:off x="1547664" y="6516052"/>
            <a:ext cx="3384376" cy="369332"/>
          </a:xfrm>
          <a:prstGeom prst="rect">
            <a:avLst/>
          </a:prstGeom>
        </p:spPr>
        <p:txBody>
          <a:bodyPr wrap="square">
            <a:spAutoFit/>
          </a:bodyPr>
          <a:lstStyle/>
          <a:p>
            <a:pPr lvl="0"/>
            <a:r>
              <a:rPr lang="en-US" altLang="ja-JP" dirty="0">
                <a:solidFill>
                  <a:prstClr val="black"/>
                </a:solidFill>
              </a:rPr>
              <a:t>hatch = significant at 95% level</a:t>
            </a:r>
          </a:p>
        </p:txBody>
      </p:sp>
      <p:pic>
        <p:nvPicPr>
          <p:cNvPr id="7" name="図 6">
            <a:extLst>
              <a:ext uri="{FF2B5EF4-FFF2-40B4-BE49-F238E27FC236}">
                <a16:creationId xmlns:a16="http://schemas.microsoft.com/office/drawing/2014/main" id="{98027FC9-34FA-43F8-A002-0F7298EBAEC1}"/>
              </a:ext>
            </a:extLst>
          </p:cNvPr>
          <p:cNvPicPr>
            <a:picLocks noChangeAspect="1"/>
          </p:cNvPicPr>
          <p:nvPr/>
        </p:nvPicPr>
        <p:blipFill>
          <a:blip r:embed="rId2"/>
          <a:stretch>
            <a:fillRect/>
          </a:stretch>
        </p:blipFill>
        <p:spPr>
          <a:xfrm>
            <a:off x="323528" y="687203"/>
            <a:ext cx="2808312" cy="5830817"/>
          </a:xfrm>
          <a:prstGeom prst="rect">
            <a:avLst/>
          </a:prstGeom>
        </p:spPr>
      </p:pic>
      <p:pic>
        <p:nvPicPr>
          <p:cNvPr id="9" name="図 8">
            <a:extLst>
              <a:ext uri="{FF2B5EF4-FFF2-40B4-BE49-F238E27FC236}">
                <a16:creationId xmlns:a16="http://schemas.microsoft.com/office/drawing/2014/main" id="{EEE74EBF-E502-42E6-B3E8-0D36DCDA9787}"/>
              </a:ext>
            </a:extLst>
          </p:cNvPr>
          <p:cNvPicPr>
            <a:picLocks noChangeAspect="1"/>
          </p:cNvPicPr>
          <p:nvPr/>
        </p:nvPicPr>
        <p:blipFill>
          <a:blip r:embed="rId3"/>
          <a:stretch>
            <a:fillRect/>
          </a:stretch>
        </p:blipFill>
        <p:spPr>
          <a:xfrm>
            <a:off x="6117353" y="116632"/>
            <a:ext cx="2572963" cy="3137973"/>
          </a:xfrm>
          <a:prstGeom prst="rect">
            <a:avLst/>
          </a:prstGeom>
        </p:spPr>
      </p:pic>
      <p:pic>
        <p:nvPicPr>
          <p:cNvPr id="11" name="図 10">
            <a:extLst>
              <a:ext uri="{FF2B5EF4-FFF2-40B4-BE49-F238E27FC236}">
                <a16:creationId xmlns:a16="http://schemas.microsoft.com/office/drawing/2014/main" id="{5E7961D0-1C25-4D24-B838-7F145F05FB84}"/>
              </a:ext>
            </a:extLst>
          </p:cNvPr>
          <p:cNvPicPr>
            <a:picLocks noChangeAspect="1"/>
          </p:cNvPicPr>
          <p:nvPr/>
        </p:nvPicPr>
        <p:blipFill>
          <a:blip r:embed="rId4"/>
          <a:stretch>
            <a:fillRect/>
          </a:stretch>
        </p:blipFill>
        <p:spPr>
          <a:xfrm>
            <a:off x="6117353" y="3356992"/>
            <a:ext cx="2572963" cy="3137973"/>
          </a:xfrm>
          <a:prstGeom prst="rect">
            <a:avLst/>
          </a:prstGeom>
        </p:spPr>
      </p:pic>
      <p:sp>
        <p:nvSpPr>
          <p:cNvPr id="18" name="テキスト ボックス 17">
            <a:extLst>
              <a:ext uri="{FF2B5EF4-FFF2-40B4-BE49-F238E27FC236}">
                <a16:creationId xmlns:a16="http://schemas.microsoft.com/office/drawing/2014/main" id="{31F94F84-C484-46CA-A80F-CE14970D4252}"/>
              </a:ext>
            </a:extLst>
          </p:cNvPr>
          <p:cNvSpPr txBox="1"/>
          <p:nvPr/>
        </p:nvSpPr>
        <p:spPr>
          <a:xfrm>
            <a:off x="3294112" y="732706"/>
            <a:ext cx="2862064" cy="523220"/>
          </a:xfrm>
          <a:prstGeom prst="rect">
            <a:avLst/>
          </a:prstGeom>
          <a:noFill/>
        </p:spPr>
        <p:txBody>
          <a:bodyPr wrap="square">
            <a:spAutoFit/>
          </a:bodyPr>
          <a:lstStyle/>
          <a:p>
            <a:r>
              <a:rPr lang="en-US" altLang="ja-JP" sz="2800" dirty="0">
                <a:solidFill>
                  <a:srgbClr val="0000FF"/>
                </a:solidFill>
              </a:rPr>
              <a:t>for the strong DEs</a:t>
            </a:r>
            <a:endParaRPr lang="ja-JP" altLang="en-US" sz="2800" dirty="0"/>
          </a:p>
        </p:txBody>
      </p:sp>
      <p:pic>
        <p:nvPicPr>
          <p:cNvPr id="14" name="グラフィックス 13">
            <a:extLst>
              <a:ext uri="{FF2B5EF4-FFF2-40B4-BE49-F238E27FC236}">
                <a16:creationId xmlns:a16="http://schemas.microsoft.com/office/drawing/2014/main" id="{9F1F8040-F99D-492C-AD30-418A120313E4}"/>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6061767" y="6554886"/>
            <a:ext cx="2560320" cy="186690"/>
          </a:xfrm>
          <a:prstGeom prst="rect">
            <a:avLst/>
          </a:prstGeom>
        </p:spPr>
      </p:pic>
      <p:sp>
        <p:nvSpPr>
          <p:cNvPr id="21" name="テキスト ボックス 20">
            <a:extLst>
              <a:ext uri="{FF2B5EF4-FFF2-40B4-BE49-F238E27FC236}">
                <a16:creationId xmlns:a16="http://schemas.microsoft.com/office/drawing/2014/main" id="{6C4420BF-5BA2-43C1-9557-547490E36D87}"/>
              </a:ext>
            </a:extLst>
          </p:cNvPr>
          <p:cNvSpPr txBox="1"/>
          <p:nvPr/>
        </p:nvSpPr>
        <p:spPr>
          <a:xfrm>
            <a:off x="8513697" y="6453336"/>
            <a:ext cx="540060" cy="369332"/>
          </a:xfrm>
          <a:prstGeom prst="rect">
            <a:avLst/>
          </a:prstGeom>
          <a:noFill/>
        </p:spPr>
        <p:txBody>
          <a:bodyPr wrap="square" rtlCol="0">
            <a:spAutoFit/>
          </a:bodyPr>
          <a:lstStyle/>
          <a:p>
            <a:r>
              <a:rPr kumimoji="1" lang="en-US" altLang="ja-JP" dirty="0"/>
              <a:t>E-6</a:t>
            </a:r>
            <a:endParaRPr kumimoji="1" lang="ja-JP" altLang="en-US" dirty="0"/>
          </a:p>
        </p:txBody>
      </p:sp>
      <p:sp>
        <p:nvSpPr>
          <p:cNvPr id="15" name="テキスト ボックス 14">
            <a:extLst>
              <a:ext uri="{FF2B5EF4-FFF2-40B4-BE49-F238E27FC236}">
                <a16:creationId xmlns:a16="http://schemas.microsoft.com/office/drawing/2014/main" id="{A8CBC64B-C09F-429F-890E-8CAD7311FA9D}"/>
              </a:ext>
            </a:extLst>
          </p:cNvPr>
          <p:cNvSpPr txBox="1"/>
          <p:nvPr/>
        </p:nvSpPr>
        <p:spPr>
          <a:xfrm>
            <a:off x="7740352" y="-6297"/>
            <a:ext cx="1368152" cy="369332"/>
          </a:xfrm>
          <a:prstGeom prst="rect">
            <a:avLst/>
          </a:prstGeom>
          <a:noFill/>
        </p:spPr>
        <p:txBody>
          <a:bodyPr wrap="square" rtlCol="0">
            <a:spAutoFit/>
          </a:bodyPr>
          <a:lstStyle/>
          <a:p>
            <a:r>
              <a:rPr kumimoji="1" lang="en-US" altLang="ja-JP" dirty="0">
                <a:solidFill>
                  <a:schemeClr val="tx2"/>
                </a:solidFill>
              </a:rPr>
              <a:t>Ave: 3N-13N</a:t>
            </a:r>
            <a:endParaRPr kumimoji="1" lang="ja-JP" altLang="en-US" dirty="0">
              <a:solidFill>
                <a:schemeClr val="tx2"/>
              </a:solidFill>
            </a:endParaRPr>
          </a:p>
        </p:txBody>
      </p:sp>
      <p:sp>
        <p:nvSpPr>
          <p:cNvPr id="23" name="テキスト ボックス 22">
            <a:extLst>
              <a:ext uri="{FF2B5EF4-FFF2-40B4-BE49-F238E27FC236}">
                <a16:creationId xmlns:a16="http://schemas.microsoft.com/office/drawing/2014/main" id="{3FE4EB7C-96B4-4DD4-B570-10A0E21D6A66}"/>
              </a:ext>
            </a:extLst>
          </p:cNvPr>
          <p:cNvSpPr txBox="1"/>
          <p:nvPr/>
        </p:nvSpPr>
        <p:spPr>
          <a:xfrm>
            <a:off x="7740352" y="3212976"/>
            <a:ext cx="1368152" cy="369332"/>
          </a:xfrm>
          <a:prstGeom prst="rect">
            <a:avLst/>
          </a:prstGeom>
          <a:noFill/>
        </p:spPr>
        <p:txBody>
          <a:bodyPr wrap="square" rtlCol="0">
            <a:spAutoFit/>
          </a:bodyPr>
          <a:lstStyle/>
          <a:p>
            <a:r>
              <a:rPr kumimoji="1" lang="en-US" altLang="ja-JP" dirty="0">
                <a:solidFill>
                  <a:schemeClr val="tx2"/>
                </a:solidFill>
              </a:rPr>
              <a:t>Ave: 3S-13S</a:t>
            </a:r>
            <a:endParaRPr kumimoji="1" lang="ja-JP" altLang="en-US" dirty="0">
              <a:solidFill>
                <a:schemeClr val="tx2"/>
              </a:solidFill>
            </a:endParaRPr>
          </a:p>
        </p:txBody>
      </p:sp>
      <p:sp>
        <p:nvSpPr>
          <p:cNvPr id="16" name="テキスト ボックス 15">
            <a:extLst>
              <a:ext uri="{FF2B5EF4-FFF2-40B4-BE49-F238E27FC236}">
                <a16:creationId xmlns:a16="http://schemas.microsoft.com/office/drawing/2014/main" id="{C7D93C64-E6C9-4348-A5F4-AE87EF3CF89B}"/>
              </a:ext>
            </a:extLst>
          </p:cNvPr>
          <p:cNvSpPr txBox="1"/>
          <p:nvPr/>
        </p:nvSpPr>
        <p:spPr>
          <a:xfrm>
            <a:off x="3293858" y="2044005"/>
            <a:ext cx="2767909" cy="1384995"/>
          </a:xfrm>
          <a:prstGeom prst="rect">
            <a:avLst/>
          </a:prstGeom>
          <a:noFill/>
        </p:spPr>
        <p:txBody>
          <a:bodyPr wrap="square">
            <a:spAutoFit/>
          </a:bodyPr>
          <a:lstStyle/>
          <a:p>
            <a:r>
              <a:rPr lang="ja-JP" altLang="en-US" sz="1400" dirty="0">
                <a:solidFill>
                  <a:srgbClr val="FF3399"/>
                </a:solidFill>
              </a:rPr>
              <a:t>・</a:t>
            </a:r>
            <a:r>
              <a:rPr lang="en-US" altLang="ja-JP" sz="1400" dirty="0">
                <a:solidFill>
                  <a:srgbClr val="FF3399"/>
                </a:solidFill>
              </a:rPr>
              <a:t>The strongest generation of K’ is found south of the equator off the western coast of Sumatra</a:t>
            </a:r>
            <a:r>
              <a:rPr lang="ja-JP" altLang="en-US" sz="1400" dirty="0">
                <a:solidFill>
                  <a:srgbClr val="FF3399"/>
                </a:solidFill>
              </a:rPr>
              <a:t> </a:t>
            </a:r>
            <a:r>
              <a:rPr lang="en-US" altLang="ja-JP" sz="1400" dirty="0">
                <a:solidFill>
                  <a:srgbClr val="FF3399"/>
                </a:solidFill>
              </a:rPr>
              <a:t>on</a:t>
            </a:r>
            <a:r>
              <a:rPr lang="ja-JP" altLang="en-US" sz="1400" dirty="0">
                <a:solidFill>
                  <a:srgbClr val="FF3399"/>
                </a:solidFill>
              </a:rPr>
              <a:t> </a:t>
            </a:r>
            <a:r>
              <a:rPr lang="en-US" altLang="ja-JP" sz="1400" dirty="0">
                <a:solidFill>
                  <a:srgbClr val="FF3399"/>
                </a:solidFill>
              </a:rPr>
              <a:t>day</a:t>
            </a:r>
            <a:r>
              <a:rPr lang="ja-JP" altLang="en-US" sz="1400" dirty="0">
                <a:solidFill>
                  <a:srgbClr val="FF3399"/>
                </a:solidFill>
              </a:rPr>
              <a:t> </a:t>
            </a:r>
            <a:r>
              <a:rPr lang="en-US" altLang="ja-JP" sz="1400" dirty="0">
                <a:solidFill>
                  <a:srgbClr val="FF3399"/>
                </a:solidFill>
              </a:rPr>
              <a:t>0, which extend southwestward. A large K’ increase is also found west of the northern edge of Sumatra.</a:t>
            </a:r>
            <a:endParaRPr lang="ja-JP" altLang="en-US" sz="1400" dirty="0">
              <a:solidFill>
                <a:srgbClr val="FF3399"/>
              </a:solidFill>
            </a:endParaRPr>
          </a:p>
        </p:txBody>
      </p:sp>
      <p:sp>
        <p:nvSpPr>
          <p:cNvPr id="17" name="円/楕円 21">
            <a:extLst>
              <a:ext uri="{FF2B5EF4-FFF2-40B4-BE49-F238E27FC236}">
                <a16:creationId xmlns:a16="http://schemas.microsoft.com/office/drawing/2014/main" id="{11866AD4-AA0C-4FB2-9D03-77875AA163BD}"/>
              </a:ext>
            </a:extLst>
          </p:cNvPr>
          <p:cNvSpPr/>
          <p:nvPr/>
        </p:nvSpPr>
        <p:spPr>
          <a:xfrm>
            <a:off x="1331640" y="1556792"/>
            <a:ext cx="432048" cy="369332"/>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円/楕円 30">
            <a:extLst>
              <a:ext uri="{FF2B5EF4-FFF2-40B4-BE49-F238E27FC236}">
                <a16:creationId xmlns:a16="http://schemas.microsoft.com/office/drawing/2014/main" id="{8856BD33-700A-4D25-91C7-6FDB49456FD5}"/>
              </a:ext>
            </a:extLst>
          </p:cNvPr>
          <p:cNvSpPr/>
          <p:nvPr/>
        </p:nvSpPr>
        <p:spPr>
          <a:xfrm>
            <a:off x="1187624" y="1124744"/>
            <a:ext cx="432048" cy="36004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円/楕円 21">
            <a:extLst>
              <a:ext uri="{FF2B5EF4-FFF2-40B4-BE49-F238E27FC236}">
                <a16:creationId xmlns:a16="http://schemas.microsoft.com/office/drawing/2014/main" id="{A9DD7862-E66C-4D4E-AAEC-8587B1090195}"/>
              </a:ext>
            </a:extLst>
          </p:cNvPr>
          <p:cNvSpPr/>
          <p:nvPr/>
        </p:nvSpPr>
        <p:spPr>
          <a:xfrm>
            <a:off x="1376816" y="3653460"/>
            <a:ext cx="602896" cy="458824"/>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円/楕円 30">
            <a:extLst>
              <a:ext uri="{FF2B5EF4-FFF2-40B4-BE49-F238E27FC236}">
                <a16:creationId xmlns:a16="http://schemas.microsoft.com/office/drawing/2014/main" id="{53598D6A-A930-4B61-AC23-575A01ACC5AB}"/>
              </a:ext>
            </a:extLst>
          </p:cNvPr>
          <p:cNvSpPr/>
          <p:nvPr/>
        </p:nvSpPr>
        <p:spPr>
          <a:xfrm>
            <a:off x="755576" y="2852936"/>
            <a:ext cx="621240" cy="4331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6" name="円/楕円 21">
            <a:extLst>
              <a:ext uri="{FF2B5EF4-FFF2-40B4-BE49-F238E27FC236}">
                <a16:creationId xmlns:a16="http://schemas.microsoft.com/office/drawing/2014/main" id="{E3DAEBD5-4C40-47B9-84D3-3D7A93A82822}"/>
              </a:ext>
            </a:extLst>
          </p:cNvPr>
          <p:cNvSpPr/>
          <p:nvPr/>
        </p:nvSpPr>
        <p:spPr>
          <a:xfrm>
            <a:off x="811726" y="5480775"/>
            <a:ext cx="735937" cy="55205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円/楕円 30">
            <a:extLst>
              <a:ext uri="{FF2B5EF4-FFF2-40B4-BE49-F238E27FC236}">
                <a16:creationId xmlns:a16="http://schemas.microsoft.com/office/drawing/2014/main" id="{F2F0FB29-59BC-4CA9-8512-15F727138880}"/>
              </a:ext>
            </a:extLst>
          </p:cNvPr>
          <p:cNvSpPr/>
          <p:nvPr/>
        </p:nvSpPr>
        <p:spPr>
          <a:xfrm>
            <a:off x="555380" y="4797152"/>
            <a:ext cx="560236" cy="433160"/>
          </a:xfrm>
          <a:prstGeom prst="ellipse">
            <a:avLst/>
          </a:prstGeom>
          <a:no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テキスト ボックス 27">
            <a:extLst>
              <a:ext uri="{FF2B5EF4-FFF2-40B4-BE49-F238E27FC236}">
                <a16:creationId xmlns:a16="http://schemas.microsoft.com/office/drawing/2014/main" id="{0B924EE0-48A0-427C-945A-A27BE0150B02}"/>
              </a:ext>
            </a:extLst>
          </p:cNvPr>
          <p:cNvSpPr txBox="1"/>
          <p:nvPr/>
        </p:nvSpPr>
        <p:spPr>
          <a:xfrm>
            <a:off x="3293858" y="4420073"/>
            <a:ext cx="2718304" cy="1600438"/>
          </a:xfrm>
          <a:prstGeom prst="rect">
            <a:avLst/>
          </a:prstGeom>
          <a:noFill/>
        </p:spPr>
        <p:txBody>
          <a:bodyPr wrap="square">
            <a:spAutoFit/>
          </a:bodyPr>
          <a:lstStyle/>
          <a:p>
            <a:r>
              <a:rPr lang="ja-JP" altLang="en-US" sz="1400" dirty="0">
                <a:solidFill>
                  <a:srgbClr val="FF3399"/>
                </a:solidFill>
              </a:rPr>
              <a:t>・</a:t>
            </a:r>
            <a:r>
              <a:rPr lang="en-US" altLang="ja-JP" sz="1400" dirty="0">
                <a:solidFill>
                  <a:srgbClr val="FF3399"/>
                </a:solidFill>
              </a:rPr>
              <a:t>A clear westward migration of the K’ increase from the coastline</a:t>
            </a:r>
            <a:r>
              <a:rPr lang="ja-JP" altLang="en-US" sz="1400" dirty="0">
                <a:solidFill>
                  <a:srgbClr val="FF3399"/>
                </a:solidFill>
              </a:rPr>
              <a:t> </a:t>
            </a:r>
            <a:r>
              <a:rPr lang="en-US" altLang="ja-JP" sz="1400" dirty="0">
                <a:solidFill>
                  <a:srgbClr val="FF3399"/>
                </a:solidFill>
              </a:rPr>
              <a:t>is</a:t>
            </a:r>
            <a:r>
              <a:rPr lang="ja-JP" altLang="en-US" sz="1400" dirty="0">
                <a:solidFill>
                  <a:srgbClr val="FF3399"/>
                </a:solidFill>
              </a:rPr>
              <a:t> </a:t>
            </a:r>
            <a:r>
              <a:rPr lang="en-US" altLang="ja-JP" sz="1400" dirty="0">
                <a:solidFill>
                  <a:srgbClr val="FF3399"/>
                </a:solidFill>
              </a:rPr>
              <a:t>found from day 0 in both hemispheres, suggesting the influence of the diurnal cycle on the development of synoptic disturbances.</a:t>
            </a:r>
            <a:endParaRPr lang="ja-JP" altLang="en-US" sz="1400" dirty="0">
              <a:solidFill>
                <a:srgbClr val="FF3399"/>
              </a:solidFill>
            </a:endParaRPr>
          </a:p>
        </p:txBody>
      </p:sp>
      <p:cxnSp>
        <p:nvCxnSpPr>
          <p:cNvPr id="4" name="直線矢印コネクタ 3">
            <a:extLst>
              <a:ext uri="{FF2B5EF4-FFF2-40B4-BE49-F238E27FC236}">
                <a16:creationId xmlns:a16="http://schemas.microsoft.com/office/drawing/2014/main" id="{5ED38B89-54AD-4515-B4F8-CD092417117B}"/>
              </a:ext>
            </a:extLst>
          </p:cNvPr>
          <p:cNvCxnSpPr/>
          <p:nvPr/>
        </p:nvCxnSpPr>
        <p:spPr>
          <a:xfrm flipH="1">
            <a:off x="6732240" y="1844824"/>
            <a:ext cx="504056" cy="576064"/>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cxnSp>
        <p:nvCxnSpPr>
          <p:cNvPr id="29" name="直線矢印コネクタ 28">
            <a:extLst>
              <a:ext uri="{FF2B5EF4-FFF2-40B4-BE49-F238E27FC236}">
                <a16:creationId xmlns:a16="http://schemas.microsoft.com/office/drawing/2014/main" id="{221334F2-6598-408C-AAD1-F2D5B8863E9B}"/>
              </a:ext>
            </a:extLst>
          </p:cNvPr>
          <p:cNvCxnSpPr>
            <a:cxnSpLocks/>
          </p:cNvCxnSpPr>
          <p:nvPr/>
        </p:nvCxnSpPr>
        <p:spPr>
          <a:xfrm flipH="1">
            <a:off x="7020272" y="5157192"/>
            <a:ext cx="432048" cy="720080"/>
          </a:xfrm>
          <a:prstGeom prst="straightConnector1">
            <a:avLst/>
          </a:prstGeom>
          <a:ln w="19050">
            <a:solidFill>
              <a:schemeClr val="bg1"/>
            </a:solidFill>
            <a:tailEnd type="triangle"/>
          </a:ln>
        </p:spPr>
        <p:style>
          <a:lnRef idx="1">
            <a:schemeClr val="accent1"/>
          </a:lnRef>
          <a:fillRef idx="0">
            <a:schemeClr val="accent1"/>
          </a:fillRef>
          <a:effectRef idx="0">
            <a:schemeClr val="accent1"/>
          </a:effectRef>
          <a:fontRef idx="minor">
            <a:schemeClr val="tx1"/>
          </a:fontRef>
        </p:style>
      </p:cxnSp>
      <p:sp>
        <p:nvSpPr>
          <p:cNvPr id="8" name="テキスト ボックス 7">
            <a:extLst>
              <a:ext uri="{FF2B5EF4-FFF2-40B4-BE49-F238E27FC236}">
                <a16:creationId xmlns:a16="http://schemas.microsoft.com/office/drawing/2014/main" id="{DD90E03A-ABF1-457B-8D08-00669091282D}"/>
              </a:ext>
            </a:extLst>
          </p:cNvPr>
          <p:cNvSpPr txBox="1"/>
          <p:nvPr/>
        </p:nvSpPr>
        <p:spPr>
          <a:xfrm>
            <a:off x="2555776" y="564089"/>
            <a:ext cx="504056" cy="307777"/>
          </a:xfrm>
          <a:prstGeom prst="rect">
            <a:avLst/>
          </a:prstGeom>
          <a:noFill/>
        </p:spPr>
        <p:txBody>
          <a:bodyPr wrap="square" rtlCol="0">
            <a:spAutoFit/>
          </a:bodyPr>
          <a:lstStyle/>
          <a:p>
            <a:r>
              <a:rPr lang="en-US" altLang="ja-JP" sz="1400" dirty="0"/>
              <a:t>day</a:t>
            </a:r>
            <a:endParaRPr kumimoji="1" lang="ja-JP" altLang="en-US" sz="1400" dirty="0"/>
          </a:p>
        </p:txBody>
      </p:sp>
      <p:sp>
        <p:nvSpPr>
          <p:cNvPr id="30" name="テキスト ボックス 29">
            <a:extLst>
              <a:ext uri="{FF2B5EF4-FFF2-40B4-BE49-F238E27FC236}">
                <a16:creationId xmlns:a16="http://schemas.microsoft.com/office/drawing/2014/main" id="{9DB54EE9-8B82-403A-8C72-5E9604E5A2B7}"/>
              </a:ext>
            </a:extLst>
          </p:cNvPr>
          <p:cNvSpPr txBox="1"/>
          <p:nvPr/>
        </p:nvSpPr>
        <p:spPr>
          <a:xfrm>
            <a:off x="5904148" y="1365554"/>
            <a:ext cx="504056" cy="307777"/>
          </a:xfrm>
          <a:prstGeom prst="rect">
            <a:avLst/>
          </a:prstGeom>
          <a:noFill/>
        </p:spPr>
        <p:txBody>
          <a:bodyPr wrap="square" rtlCol="0">
            <a:spAutoFit/>
          </a:bodyPr>
          <a:lstStyle/>
          <a:p>
            <a:r>
              <a:rPr lang="en-US" altLang="ja-JP" sz="1400" dirty="0"/>
              <a:t>day</a:t>
            </a:r>
            <a:endParaRPr kumimoji="1" lang="ja-JP" altLang="en-US" sz="1400" dirty="0"/>
          </a:p>
        </p:txBody>
      </p:sp>
      <p:sp>
        <p:nvSpPr>
          <p:cNvPr id="31" name="テキスト ボックス 30">
            <a:extLst>
              <a:ext uri="{FF2B5EF4-FFF2-40B4-BE49-F238E27FC236}">
                <a16:creationId xmlns:a16="http://schemas.microsoft.com/office/drawing/2014/main" id="{1ABAC335-DE74-4AC0-A60E-284AF0E94830}"/>
              </a:ext>
            </a:extLst>
          </p:cNvPr>
          <p:cNvSpPr txBox="1"/>
          <p:nvPr/>
        </p:nvSpPr>
        <p:spPr>
          <a:xfrm>
            <a:off x="5904148" y="4596968"/>
            <a:ext cx="504056" cy="307777"/>
          </a:xfrm>
          <a:prstGeom prst="rect">
            <a:avLst/>
          </a:prstGeom>
          <a:noFill/>
        </p:spPr>
        <p:txBody>
          <a:bodyPr wrap="square" rtlCol="0">
            <a:spAutoFit/>
          </a:bodyPr>
          <a:lstStyle/>
          <a:p>
            <a:r>
              <a:rPr lang="en-US" altLang="ja-JP" sz="1400" dirty="0"/>
              <a:t>day</a:t>
            </a:r>
            <a:endParaRPr kumimoji="1" lang="ja-JP" altLang="en-US" sz="1400" dirty="0"/>
          </a:p>
        </p:txBody>
      </p:sp>
      <p:cxnSp>
        <p:nvCxnSpPr>
          <p:cNvPr id="32" name="直線矢印コネクタ 31">
            <a:extLst>
              <a:ext uri="{FF2B5EF4-FFF2-40B4-BE49-F238E27FC236}">
                <a16:creationId xmlns:a16="http://schemas.microsoft.com/office/drawing/2014/main" id="{0212A678-BE95-470E-B3DE-46728FA76F69}"/>
              </a:ext>
            </a:extLst>
          </p:cNvPr>
          <p:cNvCxnSpPr>
            <a:cxnSpLocks/>
          </p:cNvCxnSpPr>
          <p:nvPr/>
        </p:nvCxnSpPr>
        <p:spPr>
          <a:xfrm flipH="1" flipV="1">
            <a:off x="3238272" y="1988840"/>
            <a:ext cx="325616" cy="1"/>
          </a:xfrm>
          <a:prstGeom prst="straightConnector1">
            <a:avLst/>
          </a:prstGeom>
          <a:ln w="28575">
            <a:solidFill>
              <a:srgbClr val="FF3399"/>
            </a:solidFill>
            <a:tailEnd type="arrow" w="lg" len="med"/>
          </a:ln>
        </p:spPr>
        <p:style>
          <a:lnRef idx="1">
            <a:schemeClr val="accent1"/>
          </a:lnRef>
          <a:fillRef idx="0">
            <a:schemeClr val="accent1"/>
          </a:fillRef>
          <a:effectRef idx="0">
            <a:schemeClr val="accent1"/>
          </a:effectRef>
          <a:fontRef idx="minor">
            <a:schemeClr val="tx1"/>
          </a:fontRef>
        </p:style>
      </p:cxnSp>
      <p:cxnSp>
        <p:nvCxnSpPr>
          <p:cNvPr id="33" name="直線矢印コネクタ 32">
            <a:extLst>
              <a:ext uri="{FF2B5EF4-FFF2-40B4-BE49-F238E27FC236}">
                <a16:creationId xmlns:a16="http://schemas.microsoft.com/office/drawing/2014/main" id="{809E971E-743C-4462-8539-2F712F29D3DB}"/>
              </a:ext>
            </a:extLst>
          </p:cNvPr>
          <p:cNvCxnSpPr>
            <a:cxnSpLocks/>
          </p:cNvCxnSpPr>
          <p:nvPr/>
        </p:nvCxnSpPr>
        <p:spPr>
          <a:xfrm flipH="1" flipV="1">
            <a:off x="5614536" y="4365104"/>
            <a:ext cx="325616" cy="1"/>
          </a:xfrm>
          <a:prstGeom prst="straightConnector1">
            <a:avLst/>
          </a:prstGeom>
          <a:ln w="28575">
            <a:solidFill>
              <a:srgbClr val="FF3399"/>
            </a:solidFill>
            <a:headEnd type="arrow" w="lg" len="med"/>
            <a:tailEnd type="none" w="lg"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3123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図 6">
            <a:extLst>
              <a:ext uri="{FF2B5EF4-FFF2-40B4-BE49-F238E27FC236}">
                <a16:creationId xmlns:a16="http://schemas.microsoft.com/office/drawing/2014/main" id="{9A0691A0-2CE5-4B35-A2C2-7825FEB19D18}"/>
              </a:ext>
            </a:extLst>
          </p:cNvPr>
          <p:cNvPicPr>
            <a:picLocks noChangeAspect="1"/>
          </p:cNvPicPr>
          <p:nvPr/>
        </p:nvPicPr>
        <p:blipFill>
          <a:blip r:embed="rId3"/>
          <a:stretch>
            <a:fillRect/>
          </a:stretch>
        </p:blipFill>
        <p:spPr>
          <a:xfrm>
            <a:off x="4859834" y="2385832"/>
            <a:ext cx="4004688" cy="2764105"/>
          </a:xfrm>
          <a:prstGeom prst="rect">
            <a:avLst/>
          </a:prstGeom>
        </p:spPr>
      </p:pic>
      <p:pic>
        <p:nvPicPr>
          <p:cNvPr id="9" name="図 8">
            <a:extLst>
              <a:ext uri="{FF2B5EF4-FFF2-40B4-BE49-F238E27FC236}">
                <a16:creationId xmlns:a16="http://schemas.microsoft.com/office/drawing/2014/main" id="{CA7E5447-B1AC-4C80-BDB5-9D0DCD793B75}"/>
              </a:ext>
            </a:extLst>
          </p:cNvPr>
          <p:cNvPicPr>
            <a:picLocks noChangeAspect="1"/>
          </p:cNvPicPr>
          <p:nvPr/>
        </p:nvPicPr>
        <p:blipFill>
          <a:blip r:embed="rId4"/>
          <a:stretch>
            <a:fillRect/>
          </a:stretch>
        </p:blipFill>
        <p:spPr>
          <a:xfrm>
            <a:off x="251520" y="2385832"/>
            <a:ext cx="4352921" cy="2771360"/>
          </a:xfrm>
          <a:prstGeom prst="rect">
            <a:avLst/>
          </a:prstGeom>
        </p:spPr>
      </p:pic>
      <p:sp>
        <p:nvSpPr>
          <p:cNvPr id="2" name="タイトル 1"/>
          <p:cNvSpPr>
            <a:spLocks noGrp="1"/>
          </p:cNvSpPr>
          <p:nvPr>
            <p:ph type="title"/>
          </p:nvPr>
        </p:nvSpPr>
        <p:spPr>
          <a:xfrm>
            <a:off x="346273" y="188640"/>
            <a:ext cx="8474199" cy="864984"/>
          </a:xfrm>
        </p:spPr>
        <p:txBody>
          <a:bodyPr>
            <a:noAutofit/>
          </a:bodyPr>
          <a:lstStyle/>
          <a:p>
            <a:r>
              <a:rPr lang="en-US" altLang="ja-JP" sz="3600" dirty="0">
                <a:solidFill>
                  <a:srgbClr val="0000FF"/>
                </a:solidFill>
              </a:rPr>
              <a:t>Relation of strong DEs with the MJO phases</a:t>
            </a:r>
            <a:r>
              <a:rPr lang="ja-JP" altLang="en-US" sz="3600" dirty="0">
                <a:solidFill>
                  <a:srgbClr val="0000FF"/>
                </a:solidFill>
              </a:rPr>
              <a:t>　　　　</a:t>
            </a:r>
            <a:endParaRPr kumimoji="1" lang="ja-JP" altLang="en-US" sz="3600" dirty="0">
              <a:solidFill>
                <a:srgbClr val="0000FF"/>
              </a:solidFill>
            </a:endParaRPr>
          </a:p>
        </p:txBody>
      </p:sp>
      <p:sp>
        <p:nvSpPr>
          <p:cNvPr id="8" name="テキスト ボックス 7"/>
          <p:cNvSpPr txBox="1"/>
          <p:nvPr/>
        </p:nvSpPr>
        <p:spPr>
          <a:xfrm>
            <a:off x="467544" y="1503171"/>
            <a:ext cx="7776864" cy="461665"/>
          </a:xfrm>
          <a:prstGeom prst="rect">
            <a:avLst/>
          </a:prstGeom>
          <a:noFill/>
        </p:spPr>
        <p:txBody>
          <a:bodyPr wrap="square" rtlCol="0">
            <a:spAutoFit/>
          </a:bodyPr>
          <a:lstStyle/>
          <a:p>
            <a:r>
              <a:rPr kumimoji="1" lang="en-US" altLang="ja-JP" sz="2400" dirty="0"/>
              <a:t>Accumulated</a:t>
            </a:r>
            <a:r>
              <a:rPr lang="ja-JP" altLang="en-US" sz="2400" dirty="0"/>
              <a:t> </a:t>
            </a:r>
            <a:r>
              <a:rPr lang="en-US" altLang="ja-JP" sz="2400" dirty="0"/>
              <a:t>days for the strong DEs </a:t>
            </a:r>
            <a:r>
              <a:rPr lang="en-US" altLang="ja-JP" sz="2400" dirty="0">
                <a:solidFill>
                  <a:srgbClr val="0000FF"/>
                </a:solidFill>
              </a:rPr>
              <a:t>in each MJO phase</a:t>
            </a:r>
            <a:endParaRPr kumimoji="1" lang="ja-JP" altLang="en-US" sz="2400" dirty="0">
              <a:solidFill>
                <a:srgbClr val="0000FF"/>
              </a:solidFill>
            </a:endParaRPr>
          </a:p>
        </p:txBody>
      </p:sp>
      <p:sp>
        <p:nvSpPr>
          <p:cNvPr id="6" name="角丸四角形 5"/>
          <p:cNvSpPr/>
          <p:nvPr/>
        </p:nvSpPr>
        <p:spPr>
          <a:xfrm>
            <a:off x="1308895" y="2414383"/>
            <a:ext cx="648072" cy="2709836"/>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テキスト ボックス 15"/>
          <p:cNvSpPr txBox="1"/>
          <p:nvPr/>
        </p:nvSpPr>
        <p:spPr>
          <a:xfrm>
            <a:off x="7343687" y="2152804"/>
            <a:ext cx="1520835" cy="400110"/>
          </a:xfrm>
          <a:prstGeom prst="rect">
            <a:avLst/>
          </a:prstGeom>
          <a:noFill/>
        </p:spPr>
        <p:txBody>
          <a:bodyPr wrap="square" rtlCol="0">
            <a:spAutoFit/>
          </a:bodyPr>
          <a:lstStyle/>
          <a:p>
            <a:r>
              <a:rPr kumimoji="1" lang="en-US" altLang="ja-JP" sz="2000" dirty="0"/>
              <a:t>Climatology</a:t>
            </a:r>
            <a:endParaRPr kumimoji="1" lang="ja-JP" altLang="en-US" sz="2000" dirty="0">
              <a:solidFill>
                <a:srgbClr val="0000FF"/>
              </a:solidFill>
            </a:endParaRPr>
          </a:p>
        </p:txBody>
      </p:sp>
      <p:sp>
        <p:nvSpPr>
          <p:cNvPr id="12" name="角丸四角形 11"/>
          <p:cNvSpPr/>
          <p:nvPr/>
        </p:nvSpPr>
        <p:spPr>
          <a:xfrm>
            <a:off x="4009195" y="4808069"/>
            <a:ext cx="504056" cy="316150"/>
          </a:xfrm>
          <a:prstGeom prst="roundRect">
            <a:avLst/>
          </a:prstGeom>
          <a:solidFill>
            <a:srgbClr val="008000">
              <a:alpha val="20000"/>
            </a:srgbClr>
          </a:solidFill>
          <a:ln>
            <a:solidFill>
              <a:srgbClr val="008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テキスト ボックス 16"/>
          <p:cNvSpPr txBox="1"/>
          <p:nvPr/>
        </p:nvSpPr>
        <p:spPr>
          <a:xfrm>
            <a:off x="264689" y="5633372"/>
            <a:ext cx="3142014" cy="1107996"/>
          </a:xfrm>
          <a:prstGeom prst="rect">
            <a:avLst/>
          </a:prstGeom>
          <a:noFill/>
        </p:spPr>
        <p:txBody>
          <a:bodyPr wrap="none" rtlCol="0">
            <a:spAutoFit/>
          </a:bodyPr>
          <a:lstStyle/>
          <a:p>
            <a:r>
              <a:rPr lang="en-US" altLang="ja-JP" dirty="0"/>
              <a:t>Black bar: MJO Amp&gt;1</a:t>
            </a:r>
            <a:endParaRPr lang="ja-JP" altLang="en-US" dirty="0"/>
          </a:p>
          <a:p>
            <a:r>
              <a:rPr kumimoji="1" lang="en-US" altLang="ja-JP" dirty="0"/>
              <a:t>Gray bars: MJO Amp&gt;1&amp;15day</a:t>
            </a:r>
            <a:r>
              <a:rPr lang="en-US" altLang="ja-JP" dirty="0"/>
              <a:t>s</a:t>
            </a:r>
          </a:p>
          <a:p>
            <a:endParaRPr lang="en-US" altLang="ja-JP" sz="1200" dirty="0"/>
          </a:p>
          <a:p>
            <a:r>
              <a:rPr lang="en-US" altLang="ja-JP" dirty="0"/>
              <a:t>Non : MJO inactive days</a:t>
            </a:r>
          </a:p>
        </p:txBody>
      </p:sp>
      <p:sp>
        <p:nvSpPr>
          <p:cNvPr id="20" name="角丸四角形 5">
            <a:extLst>
              <a:ext uri="{FF2B5EF4-FFF2-40B4-BE49-F238E27FC236}">
                <a16:creationId xmlns:a16="http://schemas.microsoft.com/office/drawing/2014/main" id="{BCFC4DA7-58DB-4C7E-A1E8-67BEF9D6C829}"/>
              </a:ext>
            </a:extLst>
          </p:cNvPr>
          <p:cNvSpPr/>
          <p:nvPr/>
        </p:nvSpPr>
        <p:spPr>
          <a:xfrm>
            <a:off x="2088000" y="4149080"/>
            <a:ext cx="1503302" cy="981644"/>
          </a:xfrm>
          <a:prstGeom prst="roundRect">
            <a:avLst/>
          </a:prstGeom>
          <a:noFill/>
          <a:ln>
            <a:solidFill>
              <a:srgbClr val="0000F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0" name="矢印: 下 9">
            <a:extLst>
              <a:ext uri="{FF2B5EF4-FFF2-40B4-BE49-F238E27FC236}">
                <a16:creationId xmlns:a16="http://schemas.microsoft.com/office/drawing/2014/main" id="{AB5C1E6C-3F31-4F17-9116-D27462A8655B}"/>
              </a:ext>
            </a:extLst>
          </p:cNvPr>
          <p:cNvSpPr/>
          <p:nvPr/>
        </p:nvSpPr>
        <p:spPr>
          <a:xfrm>
            <a:off x="2627784" y="3613318"/>
            <a:ext cx="355341" cy="391745"/>
          </a:xfrm>
          <a:prstGeom prst="downArrow">
            <a:avLst/>
          </a:prstGeom>
          <a:solidFill>
            <a:schemeClr val="tx2">
              <a:lumMod val="40000"/>
              <a:lumOff val="6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2" name="角丸四角形 5">
            <a:extLst>
              <a:ext uri="{FF2B5EF4-FFF2-40B4-BE49-F238E27FC236}">
                <a16:creationId xmlns:a16="http://schemas.microsoft.com/office/drawing/2014/main" id="{399DD664-1349-4433-AD64-C8D92CC4F97D}"/>
              </a:ext>
            </a:extLst>
          </p:cNvPr>
          <p:cNvSpPr/>
          <p:nvPr/>
        </p:nvSpPr>
        <p:spPr>
          <a:xfrm>
            <a:off x="5958000" y="2420888"/>
            <a:ext cx="648072" cy="2709836"/>
          </a:xfrm>
          <a:prstGeom prst="roundRect">
            <a:avLst/>
          </a:prstGeom>
          <a:noFill/>
          <a:ln>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3" name="角丸四角形 5">
            <a:extLst>
              <a:ext uri="{FF2B5EF4-FFF2-40B4-BE49-F238E27FC236}">
                <a16:creationId xmlns:a16="http://schemas.microsoft.com/office/drawing/2014/main" id="{EF513B49-C328-4E8B-A76F-FF3522D5E800}"/>
              </a:ext>
            </a:extLst>
          </p:cNvPr>
          <p:cNvSpPr/>
          <p:nvPr/>
        </p:nvSpPr>
        <p:spPr>
          <a:xfrm>
            <a:off x="6750000" y="4149080"/>
            <a:ext cx="1503302" cy="981644"/>
          </a:xfrm>
          <a:prstGeom prst="roundRect">
            <a:avLst/>
          </a:prstGeom>
          <a:noFill/>
          <a:ln>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矢印: 上 12">
            <a:extLst>
              <a:ext uri="{FF2B5EF4-FFF2-40B4-BE49-F238E27FC236}">
                <a16:creationId xmlns:a16="http://schemas.microsoft.com/office/drawing/2014/main" id="{C11EAB57-6B58-42BA-93CC-D413A99CAC95}"/>
              </a:ext>
            </a:extLst>
          </p:cNvPr>
          <p:cNvSpPr/>
          <p:nvPr/>
        </p:nvSpPr>
        <p:spPr>
          <a:xfrm>
            <a:off x="1475656" y="1964836"/>
            <a:ext cx="360040" cy="388023"/>
          </a:xfrm>
          <a:prstGeom prst="upArrow">
            <a:avLst/>
          </a:prstGeom>
          <a:solidFill>
            <a:schemeClr val="accent2">
              <a:lumMod val="40000"/>
              <a:lumOff val="60000"/>
            </a:schemeClr>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テキスト ボックス 2">
            <a:extLst>
              <a:ext uri="{FF2B5EF4-FFF2-40B4-BE49-F238E27FC236}">
                <a16:creationId xmlns:a16="http://schemas.microsoft.com/office/drawing/2014/main" id="{4FFB7FB3-F065-43B8-96E5-335E4284BB35}"/>
              </a:ext>
            </a:extLst>
          </p:cNvPr>
          <p:cNvSpPr txBox="1"/>
          <p:nvPr/>
        </p:nvSpPr>
        <p:spPr>
          <a:xfrm>
            <a:off x="3923928" y="5541039"/>
            <a:ext cx="5112568" cy="1200329"/>
          </a:xfrm>
          <a:prstGeom prst="rect">
            <a:avLst/>
          </a:prstGeom>
          <a:noFill/>
        </p:spPr>
        <p:txBody>
          <a:bodyPr wrap="square" rtlCol="0">
            <a:spAutoFit/>
          </a:bodyPr>
          <a:lstStyle/>
          <a:p>
            <a:r>
              <a:rPr lang="ja-JP" altLang="en-US" dirty="0">
                <a:solidFill>
                  <a:srgbClr val="FF0000"/>
                </a:solidFill>
              </a:rPr>
              <a:t>⇒ </a:t>
            </a:r>
            <a:r>
              <a:rPr lang="en-US" altLang="ja-JP" dirty="0">
                <a:solidFill>
                  <a:srgbClr val="FF0000"/>
                </a:solidFill>
              </a:rPr>
              <a:t>the strong DEs are classified into three groups</a:t>
            </a:r>
          </a:p>
          <a:p>
            <a:pPr marL="342900" indent="-342900">
              <a:buAutoNum type="arabicPeriod"/>
            </a:pPr>
            <a:r>
              <a:rPr lang="en-US" altLang="ja-JP" b="1" dirty="0">
                <a:solidFill>
                  <a:srgbClr val="FF0000"/>
                </a:solidFill>
              </a:rPr>
              <a:t>MJO-IO</a:t>
            </a:r>
            <a:r>
              <a:rPr lang="en-US" altLang="ja-JP" dirty="0">
                <a:solidFill>
                  <a:srgbClr val="FF0000"/>
                </a:solidFill>
              </a:rPr>
              <a:t>: DEs when MJO phases 2 &amp; 3</a:t>
            </a:r>
          </a:p>
          <a:p>
            <a:pPr marL="342900" indent="-342900">
              <a:buAutoNum type="arabicPeriod"/>
            </a:pPr>
            <a:r>
              <a:rPr lang="en-US" altLang="ja-JP" b="1" dirty="0">
                <a:solidFill>
                  <a:srgbClr val="FF0000"/>
                </a:solidFill>
              </a:rPr>
              <a:t>Non-MJO</a:t>
            </a:r>
            <a:r>
              <a:rPr lang="en-US" altLang="ja-JP" dirty="0">
                <a:solidFill>
                  <a:srgbClr val="FF0000"/>
                </a:solidFill>
              </a:rPr>
              <a:t>: DEs when MJO is inactive</a:t>
            </a:r>
          </a:p>
          <a:p>
            <a:r>
              <a:rPr kumimoji="1" lang="en-US" altLang="ja-JP" dirty="0">
                <a:solidFill>
                  <a:schemeClr val="tx1">
                    <a:lumMod val="50000"/>
                    <a:lumOff val="50000"/>
                  </a:schemeClr>
                </a:solidFill>
              </a:rPr>
              <a:t>(3.  MJ</a:t>
            </a:r>
            <a:r>
              <a:rPr lang="en-US" altLang="ja-JP" dirty="0">
                <a:solidFill>
                  <a:schemeClr val="tx1">
                    <a:lumMod val="50000"/>
                    <a:lumOff val="50000"/>
                  </a:schemeClr>
                </a:solidFill>
              </a:rPr>
              <a:t>O-Pac: DEs when MJO phases 5-7, not shown)</a:t>
            </a:r>
            <a:endParaRPr kumimoji="1" lang="ja-JP" altLang="en-US" dirty="0">
              <a:solidFill>
                <a:schemeClr val="tx1">
                  <a:lumMod val="50000"/>
                  <a:lumOff val="50000"/>
                </a:schemeClr>
              </a:solidFill>
            </a:endParaRPr>
          </a:p>
        </p:txBody>
      </p:sp>
      <p:sp>
        <p:nvSpPr>
          <p:cNvPr id="18" name="テキスト ボックス 17">
            <a:extLst>
              <a:ext uri="{FF2B5EF4-FFF2-40B4-BE49-F238E27FC236}">
                <a16:creationId xmlns:a16="http://schemas.microsoft.com/office/drawing/2014/main" id="{C2D6A09D-7972-421D-BD6B-0E0AD819F3CD}"/>
              </a:ext>
            </a:extLst>
          </p:cNvPr>
          <p:cNvSpPr txBox="1"/>
          <p:nvPr/>
        </p:nvSpPr>
        <p:spPr>
          <a:xfrm>
            <a:off x="912850" y="5085184"/>
            <a:ext cx="1503302" cy="523220"/>
          </a:xfrm>
          <a:prstGeom prst="rect">
            <a:avLst/>
          </a:prstGeom>
          <a:noFill/>
        </p:spPr>
        <p:txBody>
          <a:bodyPr wrap="square" rtlCol="0">
            <a:spAutoFit/>
          </a:bodyPr>
          <a:lstStyle/>
          <a:p>
            <a:r>
              <a:rPr lang="ja-JP" altLang="en-US" sz="1400" dirty="0">
                <a:solidFill>
                  <a:srgbClr val="FF3399"/>
                </a:solidFill>
              </a:rPr>
              <a:t>・</a:t>
            </a:r>
            <a:r>
              <a:rPr lang="en-US" altLang="ja-JP" sz="1400" dirty="0">
                <a:solidFill>
                  <a:srgbClr val="FF3399"/>
                </a:solidFill>
              </a:rPr>
              <a:t>Most frequent in phases 2 and 3</a:t>
            </a:r>
            <a:endParaRPr kumimoji="1" lang="ja-JP" altLang="en-US" sz="1400" dirty="0">
              <a:solidFill>
                <a:srgbClr val="FF3399"/>
              </a:solidFill>
            </a:endParaRPr>
          </a:p>
        </p:txBody>
      </p:sp>
    </p:spTree>
    <p:extLst>
      <p:ext uri="{BB962C8B-B14F-4D97-AF65-F5344CB8AC3E}">
        <p14:creationId xmlns:p14="http://schemas.microsoft.com/office/powerpoint/2010/main" val="2711415581"/>
      </p:ext>
    </p:extLst>
  </p:cSld>
  <p:clrMapOvr>
    <a:masterClrMapping/>
  </p:clrMapOvr>
</p:sld>
</file>

<file path=ppt/theme/theme1.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7725</TotalTime>
  <Words>1588</Words>
  <Application>Microsoft Office PowerPoint</Application>
  <PresentationFormat>画面に合わせる (4:3)</PresentationFormat>
  <Paragraphs>154</Paragraphs>
  <Slides>15</Slides>
  <Notes>4</Notes>
  <HiddenSlides>0</HiddenSlides>
  <MMClips>0</MMClips>
  <ScaleCrop>false</ScaleCrop>
  <HeadingPairs>
    <vt:vector size="6" baseType="variant">
      <vt:variant>
        <vt:lpstr>使用されているフォント</vt:lpstr>
      </vt:variant>
      <vt:variant>
        <vt:i4>5</vt:i4>
      </vt:variant>
      <vt:variant>
        <vt:lpstr>テーマ</vt:lpstr>
      </vt:variant>
      <vt:variant>
        <vt:i4>1</vt:i4>
      </vt:variant>
      <vt:variant>
        <vt:lpstr>スライド タイトル</vt:lpstr>
      </vt:variant>
      <vt:variant>
        <vt:i4>15</vt:i4>
      </vt:variant>
    </vt:vector>
  </HeadingPairs>
  <TitlesOfParts>
    <vt:vector size="21" baseType="lpstr">
      <vt:lpstr>HG丸ｺﾞｼｯｸM-PRO</vt:lpstr>
      <vt:lpstr>Arial</vt:lpstr>
      <vt:lpstr>Calibri</vt:lpstr>
      <vt:lpstr>Cambria Math</vt:lpstr>
      <vt:lpstr>Times New Roman</vt:lpstr>
      <vt:lpstr>Office ​​テーマ</vt:lpstr>
      <vt:lpstr>The impact of diurnal precipitation  over Sumatra Island, Indonesia, on  synoptic disturbances and its relation to  the Madden-Julian Oscillation</vt:lpstr>
      <vt:lpstr>Background -the Maritime Continent (MC)-</vt:lpstr>
      <vt:lpstr>PowerPoint プレゼンテーション</vt:lpstr>
      <vt:lpstr>Strong &amp; weak Diurnal PR events over Sumatra</vt:lpstr>
      <vt:lpstr>Statistical features of the strong DEs　　　　</vt:lpstr>
      <vt:lpstr>DAILY mean PR for strong/weak DEs</vt:lpstr>
      <vt:lpstr>PowerPoint プレゼンテーション</vt:lpstr>
      <vt:lpstr>Composite dEKE/dt at 850hPa </vt:lpstr>
      <vt:lpstr>Relation of strong DEs with the MJO phases　　　　</vt:lpstr>
      <vt:lpstr>Composite dEKE/dt at 850hPa</vt:lpstr>
      <vt:lpstr>K→K’ (850hPa)</vt:lpstr>
      <vt:lpstr>Mean states</vt:lpstr>
      <vt:lpstr>MJO events with/wo DEs</vt:lpstr>
      <vt:lpstr>Summary</vt:lpstr>
      <vt:lpstr>Abstract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海大陸における沿岸降水と大規模場との関係</dc:title>
  <dc:creator>aseiki</dc:creator>
  <cp:lastModifiedBy>清木 亜矢子</cp:lastModifiedBy>
  <cp:revision>386</cp:revision>
  <dcterms:created xsi:type="dcterms:W3CDTF">2018-10-18T04:30:22Z</dcterms:created>
  <dcterms:modified xsi:type="dcterms:W3CDTF">2021-04-28T05:13:24Z</dcterms:modified>
</cp:coreProperties>
</file>