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590" r:id="rId5"/>
    <p:sldId id="562" r:id="rId6"/>
    <p:sldId id="592" r:id="rId7"/>
    <p:sldId id="603" r:id="rId8"/>
    <p:sldId id="605" r:id="rId9"/>
    <p:sldId id="617" r:id="rId10"/>
    <p:sldId id="597" r:id="rId11"/>
    <p:sldId id="606" r:id="rId12"/>
    <p:sldId id="604" r:id="rId13"/>
    <p:sldId id="607" r:id="rId14"/>
    <p:sldId id="615" r:id="rId15"/>
    <p:sldId id="616" r:id="rId16"/>
    <p:sldId id="619" r:id="rId17"/>
    <p:sldId id="618" r:id="rId18"/>
    <p:sldId id="585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529" userDrawn="1">
          <p15:clr>
            <a:srgbClr val="A4A3A4"/>
          </p15:clr>
        </p15:guide>
        <p15:guide id="3" pos="7401" userDrawn="1">
          <p15:clr>
            <a:srgbClr val="A4A3A4"/>
          </p15:clr>
        </p15:guide>
        <p15:guide id="4" orient="horz" pos="3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84"/>
    <a:srgbClr val="000000"/>
    <a:srgbClr val="3366FF"/>
    <a:srgbClr val="D3DFEA"/>
    <a:srgbClr val="30669B"/>
    <a:srgbClr val="ED9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6405" autoAdjust="0"/>
  </p:normalViewPr>
  <p:slideViewPr>
    <p:cSldViewPr snapToGrid="0">
      <p:cViewPr varScale="1">
        <p:scale>
          <a:sx n="108" d="100"/>
          <a:sy n="108" d="100"/>
        </p:scale>
        <p:origin x="510" y="126"/>
      </p:cViewPr>
      <p:guideLst>
        <p:guide orient="horz" pos="1049"/>
        <p:guide pos="529"/>
        <p:guide pos="7401"/>
        <p:guide orient="horz" pos="3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F1338C-14D0-8C48-8D23-B2FF23ED08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AEF62-5AF3-2945-AEF9-44336C58B8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970FE88-DDF2-9743-A7A9-821C0E88ED18}" type="datetimeFigureOut">
              <a:rPr lang="en-US"/>
              <a:pPr>
                <a:defRPr/>
              </a:pPr>
              <a:t>4/30/2021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4B1CFCB-C507-7B40-A05A-66D2790560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4F0DBF6-E23E-5D4C-A400-B6AD7FBE5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197E5-5619-4244-A68B-5F0F1A32B2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319C3-B85A-DF44-8325-5C7694C694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FA4ED6A-0DE8-4C41-B1EB-3A03D5743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GB" sz="1400" dirty="0"/>
              <a:t>Instrument: (geometry / antenna / attitude)</a:t>
            </a:r>
          </a:p>
          <a:p>
            <a:pPr lvl="2"/>
            <a:r>
              <a:rPr lang="en-GB" sz="1400" dirty="0"/>
              <a:t>Surface: (wave conditions)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A4ED6A-0DE8-4C41-B1EB-3A03D574387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22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GB" sz="1400" dirty="0"/>
              <a:t>Instrument: (geometry / antenna / attitude)</a:t>
            </a:r>
          </a:p>
          <a:p>
            <a:pPr lvl="2"/>
            <a:r>
              <a:rPr lang="en-GB" sz="1400" dirty="0"/>
              <a:t>Surface: (wave conditions)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A4ED6A-0DE8-4C41-B1EB-3A03D57438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42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GB" sz="1400" dirty="0"/>
              <a:t>Instrument: (geometry / antenna / attitude)</a:t>
            </a:r>
          </a:p>
          <a:p>
            <a:pPr lvl="2"/>
            <a:r>
              <a:rPr lang="en-GB" sz="1400" dirty="0"/>
              <a:t>Surface: (wave conditions)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A4ED6A-0DE8-4C41-B1EB-3A03D57438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4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Slid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AF81A6BE-9D78-9D4B-90D0-D48C1B1FA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77788"/>
            <a:ext cx="7564438" cy="703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8BB5131D-B767-0C47-A37C-D7F3901A45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476250"/>
            <a:ext cx="198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 title="INSERT IMAGE">
            <a:extLst>
              <a:ext uri="{FF2B5EF4-FFF2-40B4-BE49-F238E27FC236}">
                <a16:creationId xmlns:a16="http://schemas.microsoft.com/office/drawing/2014/main" id="{3C967551-8274-624A-9440-03B75DC047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7600" y="180000"/>
            <a:ext cx="3980873" cy="6541475"/>
          </a:xfrm>
        </p:spPr>
        <p:txBody>
          <a:bodyPr lIns="90000" rIns="90000" rtlCol="0" anchor="ctr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F2A6BC-5AEF-D34B-B2F5-47F2C58AF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528" y="3356992"/>
            <a:ext cx="6020544" cy="3146936"/>
          </a:xfrm>
        </p:spPr>
        <p:txBody>
          <a:bodyPr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91CBD4D-1D44-AA4A-BD89-F7D76B0114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16505" y="620688"/>
            <a:ext cx="3827568" cy="567183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r">
              <a:buNone/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713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2A0B9F12-0292-D242-B1AA-15C65DDA99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77788"/>
            <a:ext cx="820738" cy="703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B74B9C0-97F4-9948-B467-4D03829D0D44}"/>
              </a:ext>
            </a:extLst>
          </p:cNvPr>
          <p:cNvSpPr txBox="1">
            <a:spLocks/>
          </p:cNvSpPr>
          <p:nvPr userDrawn="1"/>
        </p:nvSpPr>
        <p:spPr>
          <a:xfrm>
            <a:off x="723900" y="6494463"/>
            <a:ext cx="2635250" cy="21748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C17781-9C3B-B345-A70B-B5801D3D9ED9}"/>
              </a:ext>
            </a:extLst>
          </p:cNvPr>
          <p:cNvCxnSpPr>
            <a:cxnSpLocks/>
          </p:cNvCxnSpPr>
          <p:nvPr userDrawn="1"/>
        </p:nvCxnSpPr>
        <p:spPr>
          <a:xfrm>
            <a:off x="823913" y="6453188"/>
            <a:ext cx="10544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>
            <a:extLst>
              <a:ext uri="{FF2B5EF4-FFF2-40B4-BE49-F238E27FC236}">
                <a16:creationId xmlns:a16="http://schemas.microsoft.com/office/drawing/2014/main" id="{C469B5B2-4CA9-EA42-9F57-FAB1605361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6550025"/>
            <a:ext cx="519113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94D56D-16F1-504C-85F5-69041C1E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600" y="89378"/>
            <a:ext cx="10643872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8A13D0-5FBA-404F-8190-931D5A0349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4600" y="984250"/>
            <a:ext cx="5271400" cy="519271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 baseline="0">
                <a:solidFill>
                  <a:schemeClr val="accent2"/>
                </a:solidFill>
              </a:defRPr>
            </a:lvl2pPr>
            <a:lvl3pPr>
              <a:defRPr sz="1600" baseline="0">
                <a:solidFill>
                  <a:schemeClr val="accent3"/>
                </a:solidFill>
                <a:latin typeface="+mn-lt"/>
              </a:defRPr>
            </a:lvl3pPr>
            <a:lvl4pPr>
              <a:defRPr sz="1600" baseline="0">
                <a:solidFill>
                  <a:schemeClr val="accent2"/>
                </a:solidFill>
              </a:defRPr>
            </a:lvl4pPr>
            <a:lvl5pPr>
              <a:defRPr sz="160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B326306-B585-A74B-A428-14E37BD98D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487" y="984143"/>
            <a:ext cx="5206985" cy="51928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2928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D1F4A1DE-B111-6444-94AA-45CF9359FC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77788"/>
            <a:ext cx="820738" cy="703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4B216E8-0531-2A4B-ABCA-DA128668ACAD}"/>
              </a:ext>
            </a:extLst>
          </p:cNvPr>
          <p:cNvSpPr txBox="1">
            <a:spLocks/>
          </p:cNvSpPr>
          <p:nvPr userDrawn="1"/>
        </p:nvSpPr>
        <p:spPr>
          <a:xfrm>
            <a:off x="723900" y="6494463"/>
            <a:ext cx="2635250" cy="21748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2783B3-48D4-BD49-A096-7693D4C61982}"/>
              </a:ext>
            </a:extLst>
          </p:cNvPr>
          <p:cNvCxnSpPr>
            <a:cxnSpLocks/>
          </p:cNvCxnSpPr>
          <p:nvPr userDrawn="1"/>
        </p:nvCxnSpPr>
        <p:spPr>
          <a:xfrm>
            <a:off x="823913" y="6453188"/>
            <a:ext cx="10544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>
            <a:extLst>
              <a:ext uri="{FF2B5EF4-FFF2-40B4-BE49-F238E27FC236}">
                <a16:creationId xmlns:a16="http://schemas.microsoft.com/office/drawing/2014/main" id="{B4B6EBA8-548C-6A45-965C-9010D838B7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6550025"/>
            <a:ext cx="519113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94D56D-16F1-504C-85F5-69041C1E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600" y="89378"/>
            <a:ext cx="10643872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8A13D0-5FBA-404F-8190-931D5A0349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4600" y="984250"/>
            <a:ext cx="5271400" cy="519271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 baseline="0">
                <a:solidFill>
                  <a:schemeClr val="accent2"/>
                </a:solidFill>
              </a:defRPr>
            </a:lvl2pPr>
            <a:lvl3pPr>
              <a:defRPr sz="1600" baseline="0">
                <a:solidFill>
                  <a:schemeClr val="accent3"/>
                </a:solidFill>
                <a:latin typeface="+mn-lt"/>
              </a:defRPr>
            </a:lvl3pPr>
            <a:lvl4pPr>
              <a:defRPr sz="1600" baseline="0">
                <a:solidFill>
                  <a:schemeClr val="accent2"/>
                </a:solidFill>
              </a:defRPr>
            </a:lvl4pPr>
            <a:lvl5pPr>
              <a:defRPr sz="160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B326306-B585-A74B-A428-14E37BD98D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487" y="984143"/>
            <a:ext cx="2520749" cy="2516866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94E67BFF-C584-C544-924A-CD0C6F9EB4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61487" y="3660097"/>
            <a:ext cx="2520749" cy="2516866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F48D7D7-1D1B-4F4F-8B57-9E79590384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47723" y="984143"/>
            <a:ext cx="2520749" cy="2516866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07C1EB78-144D-874E-B783-E6ECF50477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47723" y="3660097"/>
            <a:ext cx="2520749" cy="2516866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90741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6A585E7A-C01D-BD40-9964-69179AD173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77788"/>
            <a:ext cx="820738" cy="703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10208E5E-8FA7-A14B-BF9B-F275D868C1CC}"/>
              </a:ext>
            </a:extLst>
          </p:cNvPr>
          <p:cNvSpPr txBox="1">
            <a:spLocks/>
          </p:cNvSpPr>
          <p:nvPr userDrawn="1"/>
        </p:nvSpPr>
        <p:spPr>
          <a:xfrm>
            <a:off x="723900" y="6494463"/>
            <a:ext cx="2635250" cy="21748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8B884B-0B2D-B846-BDBA-A5D826A00268}"/>
              </a:ext>
            </a:extLst>
          </p:cNvPr>
          <p:cNvCxnSpPr>
            <a:cxnSpLocks/>
          </p:cNvCxnSpPr>
          <p:nvPr userDrawn="1"/>
        </p:nvCxnSpPr>
        <p:spPr>
          <a:xfrm>
            <a:off x="823913" y="6453188"/>
            <a:ext cx="10544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>
            <a:extLst>
              <a:ext uri="{FF2B5EF4-FFF2-40B4-BE49-F238E27FC236}">
                <a16:creationId xmlns:a16="http://schemas.microsoft.com/office/drawing/2014/main" id="{400CDA2C-7528-5A4F-9E56-02997A294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6550025"/>
            <a:ext cx="519113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50A297-76E9-D042-917E-9551684FEC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4600" y="89378"/>
            <a:ext cx="10644244" cy="45248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DF0A964-9392-CE47-BD19-AFABFF14BC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4600" y="5268090"/>
            <a:ext cx="10643872" cy="908873"/>
          </a:xfrm>
        </p:spPr>
        <p:txBody>
          <a:bodyPr numCol="2" spcCol="180000"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 baseline="0">
                <a:solidFill>
                  <a:schemeClr val="accent2"/>
                </a:solidFill>
              </a:defRPr>
            </a:lvl2pPr>
            <a:lvl3pPr>
              <a:defRPr sz="1600" baseline="0">
                <a:solidFill>
                  <a:schemeClr val="accent3"/>
                </a:solidFill>
                <a:latin typeface="+mn-lt"/>
              </a:defRPr>
            </a:lvl3pPr>
            <a:lvl4pPr>
              <a:defRPr sz="1600" baseline="0">
                <a:solidFill>
                  <a:schemeClr val="accent2"/>
                </a:solidFill>
              </a:defRPr>
            </a:lvl4pPr>
            <a:lvl5pPr>
              <a:defRPr sz="160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7E855C-8CB8-F346-BA41-458AB3CD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30" y="4725143"/>
            <a:ext cx="10644241" cy="4320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6425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Photo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03752A9F-42A7-E34E-BDF4-BD881F1EE9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77788"/>
            <a:ext cx="820738" cy="703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A4F5306E-1437-4E4A-B881-0673E9B15DFD}"/>
              </a:ext>
            </a:extLst>
          </p:cNvPr>
          <p:cNvSpPr txBox="1">
            <a:spLocks/>
          </p:cNvSpPr>
          <p:nvPr userDrawn="1"/>
        </p:nvSpPr>
        <p:spPr>
          <a:xfrm>
            <a:off x="723900" y="6494463"/>
            <a:ext cx="2635250" cy="21748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0B9A65-F168-6241-8E41-AA2F808A8DE2}"/>
              </a:ext>
            </a:extLst>
          </p:cNvPr>
          <p:cNvCxnSpPr>
            <a:cxnSpLocks/>
          </p:cNvCxnSpPr>
          <p:nvPr userDrawn="1"/>
        </p:nvCxnSpPr>
        <p:spPr>
          <a:xfrm>
            <a:off x="823913" y="6453188"/>
            <a:ext cx="10544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>
            <a:extLst>
              <a:ext uri="{FF2B5EF4-FFF2-40B4-BE49-F238E27FC236}">
                <a16:creationId xmlns:a16="http://schemas.microsoft.com/office/drawing/2014/main" id="{DED2F89A-F70A-CF44-BE9F-F39F419B80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6550025"/>
            <a:ext cx="519113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DF0A964-9392-CE47-BD19-AFABFF14BC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4598" y="5268090"/>
            <a:ext cx="10643873" cy="908873"/>
          </a:xfrm>
        </p:spPr>
        <p:txBody>
          <a:bodyPr numCol="2" spcCol="180000"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 baseline="0">
                <a:solidFill>
                  <a:schemeClr val="accent2"/>
                </a:solidFill>
              </a:defRPr>
            </a:lvl2pPr>
            <a:lvl3pPr>
              <a:defRPr sz="1600" baseline="0">
                <a:solidFill>
                  <a:schemeClr val="accent3"/>
                </a:solidFill>
                <a:latin typeface="+mn-lt"/>
              </a:defRPr>
            </a:lvl3pPr>
            <a:lvl4pPr>
              <a:defRPr sz="1600" baseline="0">
                <a:solidFill>
                  <a:schemeClr val="accent2"/>
                </a:solidFill>
              </a:defRPr>
            </a:lvl4pPr>
            <a:lvl5pPr>
              <a:defRPr sz="160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7E855C-8CB8-F346-BA41-458AB3CD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30" y="4725143"/>
            <a:ext cx="10644242" cy="4320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C7E26C9-5185-4D4E-82DC-A98466F6C0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4231" y="89378"/>
            <a:ext cx="2476676" cy="2187494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637624E-4FCD-E547-BE88-9AA8026471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4231" y="2434765"/>
            <a:ext cx="2476676" cy="217943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79D473B-EBAF-8144-BC8A-F559121224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47121" y="89378"/>
            <a:ext cx="2476307" cy="2187494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254279C-A275-4244-A3A5-C878642220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47121" y="2434765"/>
            <a:ext cx="2476307" cy="217943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5306CE6B-B9F3-824E-ACA6-6F65748B28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69643" y="97153"/>
            <a:ext cx="2476307" cy="2187494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43C5953-04E4-E543-B4E2-168A8F7AF87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69643" y="2442540"/>
            <a:ext cx="2476307" cy="217943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6A1EFC74-8F0B-9E48-94E8-FE079F0C7C3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92165" y="97153"/>
            <a:ext cx="2476307" cy="2187494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F106F723-838B-1743-91F1-EA901D47E1E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992165" y="2442540"/>
            <a:ext cx="2476307" cy="217943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98458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DBDD11EC-086E-014D-9BD2-FE68EFAE5B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77788"/>
            <a:ext cx="820738" cy="703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5B11BF9-C04D-CF46-86D1-124B0F2DFF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4600" y="89378"/>
            <a:ext cx="10644244" cy="663209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79648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hoto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767AAFD9-7923-794D-91B8-AFB20600B1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77788"/>
            <a:ext cx="820738" cy="703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C6D10E9-6EE3-B841-9197-91A3D9F07B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4599" y="89377"/>
            <a:ext cx="2476307" cy="3187831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CE3CA61-9AB0-1F47-AA92-81BBBB6F6A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47121" y="89377"/>
            <a:ext cx="2476307" cy="3187831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96B4568-62F5-9146-BDC2-FAF5EB6960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69643" y="97152"/>
            <a:ext cx="2476307" cy="3187831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A35C9EB-5341-CF4E-A616-7ED981EF8CD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92165" y="97152"/>
            <a:ext cx="2476307" cy="3187831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0DB23B40-DC02-1844-B97E-3A4ED49B754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24599" y="3525869"/>
            <a:ext cx="2476307" cy="3187831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0C9F1FB-7D08-2147-93D0-A8B8E35361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547121" y="3525869"/>
            <a:ext cx="2476307" cy="3187831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7A7D6CB-4D13-8944-A494-DAB5A96E0DF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69643" y="3533644"/>
            <a:ext cx="2476307" cy="3187831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C0004D5F-4CEF-574F-8090-15FB2104F2C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92165" y="3533644"/>
            <a:ext cx="2476307" cy="3187831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39852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6B05C-4630-8A42-98C3-E1B0AA4B7F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6838" y="0"/>
            <a:ext cx="12385676" cy="703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5B6202-22A7-CA4C-B62E-848E67F5DC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476250"/>
            <a:ext cx="198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794469E-6F15-6849-B4BB-A361722BC7C9}"/>
              </a:ext>
            </a:extLst>
          </p:cNvPr>
          <p:cNvSpPr txBox="1">
            <a:spLocks/>
          </p:cNvSpPr>
          <p:nvPr userDrawn="1"/>
        </p:nvSpPr>
        <p:spPr>
          <a:xfrm>
            <a:off x="731838" y="6027738"/>
            <a:ext cx="6985000" cy="431800"/>
          </a:xfrm>
          <a:prstGeom prst="rect">
            <a:avLst/>
          </a:prstGeom>
        </p:spPr>
        <p:txBody>
          <a:bodyPr lIns="90000" t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200"/>
              <a:t>Making Sense of Changing Seas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A306D-771F-FD45-A637-DBC59FFB8491}"/>
              </a:ext>
            </a:extLst>
          </p:cNvPr>
          <p:cNvCxnSpPr>
            <a:cxnSpLocks/>
          </p:cNvCxnSpPr>
          <p:nvPr userDrawn="1"/>
        </p:nvCxnSpPr>
        <p:spPr>
          <a:xfrm>
            <a:off x="738188" y="6453188"/>
            <a:ext cx="107251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227E802-AC1E-0E42-8255-763A9C8DFD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6135688"/>
            <a:ext cx="20447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46F777A4-842F-6B47-852E-1210125B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6548438"/>
            <a:ext cx="6604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6D5C39-7661-FC49-B34E-A4B37D46E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82" y="1228241"/>
            <a:ext cx="10716836" cy="4686080"/>
          </a:xfrm>
        </p:spPr>
        <p:txBody>
          <a:bodyPr anchor="ctr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1FE3C49-6010-9C43-A18A-D0358205C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0016" y="616058"/>
            <a:ext cx="5222829" cy="571814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236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B736A-081F-42A0-802A-C97DD17A2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07CFF-9DBE-42EE-89A1-A6F4DAF2C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44D59-1174-4462-AE90-B45B0FF1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D41C-DDDE-4B2C-8584-E7B9A46E8724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17AC1-7EC6-433B-9621-9C04E97A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09FF1-66D1-493E-9D77-4637011F7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08F6-9803-48AE-8918-1C918A38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3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Slide -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5566AC75-704A-8446-B3D2-5E4DCF8D87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77788"/>
            <a:ext cx="7564438" cy="703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E1A5034-D42C-CF4D-8830-54D2225125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476250"/>
            <a:ext cx="198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 title="INSERT IMAGE">
            <a:extLst>
              <a:ext uri="{FF2B5EF4-FFF2-40B4-BE49-F238E27FC236}">
                <a16:creationId xmlns:a16="http://schemas.microsoft.com/office/drawing/2014/main" id="{3C967551-8274-624A-9440-03B75DC047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7600" y="180000"/>
            <a:ext cx="3980873" cy="6541475"/>
          </a:xfrm>
        </p:spPr>
        <p:txBody>
          <a:bodyPr lIns="90000" rIns="90000" rtlCol="0" anchor="ctr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F2A6BC-5AEF-D34B-B2F5-47F2C58AF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528" y="3356992"/>
            <a:ext cx="6020544" cy="2387600"/>
          </a:xfrm>
        </p:spPr>
        <p:txBody>
          <a:bodyPr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EA23C6-2373-6C42-85EB-A7CC9843D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528" y="5836667"/>
            <a:ext cx="6020544" cy="66726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91CBD4D-1D44-AA4A-BD89-F7D76B0114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16505" y="620688"/>
            <a:ext cx="3827568" cy="567183"/>
          </a:xfrm>
        </p:spPr>
        <p:txBody>
          <a:bodyPr>
            <a:no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r">
              <a:buNone/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03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Slide - Title, Subtitle and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36824E2B-D73E-1246-8820-1609D41D70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77788"/>
            <a:ext cx="7564438" cy="703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552E734-4DF1-5B4A-88FB-E1436E28E5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476250"/>
            <a:ext cx="198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 title="INSERT IMAGE">
            <a:extLst>
              <a:ext uri="{FF2B5EF4-FFF2-40B4-BE49-F238E27FC236}">
                <a16:creationId xmlns:a16="http://schemas.microsoft.com/office/drawing/2014/main" id="{3C967551-8274-624A-9440-03B75DC047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7600" y="180000"/>
            <a:ext cx="3980873" cy="6541475"/>
          </a:xfrm>
        </p:spPr>
        <p:txBody>
          <a:bodyPr lIns="90000" rIns="90000" rtlCol="0" anchor="ctr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F2A6BC-5AEF-D34B-B2F5-47F2C58AF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528" y="2820962"/>
            <a:ext cx="6020544" cy="2387600"/>
          </a:xfrm>
        </p:spPr>
        <p:txBody>
          <a:bodyPr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EA23C6-2373-6C42-85EB-A7CC9843D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528" y="5301208"/>
            <a:ext cx="6020544" cy="443384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91CBD4D-1D44-AA4A-BD89-F7D76B0114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16505" y="620688"/>
            <a:ext cx="3827568" cy="567183"/>
          </a:xfrm>
        </p:spPr>
        <p:txBody>
          <a:bodyPr>
            <a:no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r">
              <a:buNone/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72316B-21AF-F545-8BBD-6D5F820E9E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3900" y="5837238"/>
            <a:ext cx="6020172" cy="6667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69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311BF3AD-D50D-964A-893E-00F03A3E43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40238" y="-77788"/>
            <a:ext cx="7848600" cy="703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FA35D32-CDD9-7246-9C90-B36BC7F620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476250"/>
            <a:ext cx="198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6D5C39-7661-FC49-B34E-A4B37D46E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344" y="1228240"/>
            <a:ext cx="6333256" cy="4240787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248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CE9112-A784-8645-A727-D180BB867A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77788"/>
            <a:ext cx="820738" cy="703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6F8A0-D6E4-BA47-A589-8FFB9DF0FC1C}"/>
              </a:ext>
            </a:extLst>
          </p:cNvPr>
          <p:cNvSpPr txBox="1">
            <a:spLocks/>
          </p:cNvSpPr>
          <p:nvPr userDrawn="1"/>
        </p:nvSpPr>
        <p:spPr>
          <a:xfrm>
            <a:off x="723900" y="6494463"/>
            <a:ext cx="2635250" cy="21748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DF7A8D-3323-CF48-9CA3-BA1129C5A245}"/>
              </a:ext>
            </a:extLst>
          </p:cNvPr>
          <p:cNvCxnSpPr>
            <a:cxnSpLocks/>
          </p:cNvCxnSpPr>
          <p:nvPr userDrawn="1"/>
        </p:nvCxnSpPr>
        <p:spPr>
          <a:xfrm>
            <a:off x="823913" y="6453188"/>
            <a:ext cx="10544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7704633-71D5-EE44-86E2-2F026C5EA7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6550025"/>
            <a:ext cx="519113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32EDA0-DBF4-7E45-B499-17841F8C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600" y="89378"/>
            <a:ext cx="10643872" cy="7200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8952E66-040D-8B43-A535-E21EBED6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600" y="984249"/>
            <a:ext cx="10643872" cy="5192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830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8F2F25-93A5-8B42-BD5C-DB63F4EA6F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77788"/>
            <a:ext cx="820738" cy="703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9ABD06-6ADC-2444-A626-C5C2311580A8}"/>
              </a:ext>
            </a:extLst>
          </p:cNvPr>
          <p:cNvSpPr txBox="1">
            <a:spLocks/>
          </p:cNvSpPr>
          <p:nvPr userDrawn="1"/>
        </p:nvSpPr>
        <p:spPr>
          <a:xfrm>
            <a:off x="723900" y="6494463"/>
            <a:ext cx="2635250" cy="21748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896C97-3EE5-4D4A-940F-455EA2EEB29F}"/>
              </a:ext>
            </a:extLst>
          </p:cNvPr>
          <p:cNvCxnSpPr>
            <a:cxnSpLocks/>
          </p:cNvCxnSpPr>
          <p:nvPr userDrawn="1"/>
        </p:nvCxnSpPr>
        <p:spPr>
          <a:xfrm>
            <a:off x="823913" y="6453188"/>
            <a:ext cx="10544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>
            <a:extLst>
              <a:ext uri="{FF2B5EF4-FFF2-40B4-BE49-F238E27FC236}">
                <a16:creationId xmlns:a16="http://schemas.microsoft.com/office/drawing/2014/main" id="{3B2EDD4B-5F45-2C46-B4C6-C399F7CABF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6550025"/>
            <a:ext cx="519113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32EDA0-DBF4-7E45-B499-17841F8C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30" y="89378"/>
            <a:ext cx="10644241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4A9CC1-793F-AA40-86B1-A1662273EA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600" y="984249"/>
            <a:ext cx="10643872" cy="5192713"/>
          </a:xfrm>
        </p:spPr>
        <p:txBody>
          <a:bodyPr numCol="2" spcCol="180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619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14BCA6-E0B4-0A48-82B0-3A731BF823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77788"/>
            <a:ext cx="820738" cy="703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037FD37-AEB9-ED4C-A314-6343888A487F}"/>
              </a:ext>
            </a:extLst>
          </p:cNvPr>
          <p:cNvSpPr txBox="1">
            <a:spLocks/>
          </p:cNvSpPr>
          <p:nvPr userDrawn="1"/>
        </p:nvSpPr>
        <p:spPr>
          <a:xfrm>
            <a:off x="723900" y="6494463"/>
            <a:ext cx="2635250" cy="21748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4ABB83-798E-B349-B9E2-0C8A31A6066B}"/>
              </a:ext>
            </a:extLst>
          </p:cNvPr>
          <p:cNvCxnSpPr>
            <a:cxnSpLocks/>
          </p:cNvCxnSpPr>
          <p:nvPr userDrawn="1"/>
        </p:nvCxnSpPr>
        <p:spPr>
          <a:xfrm>
            <a:off x="823913" y="6453188"/>
            <a:ext cx="10544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>
            <a:extLst>
              <a:ext uri="{FF2B5EF4-FFF2-40B4-BE49-F238E27FC236}">
                <a16:creationId xmlns:a16="http://schemas.microsoft.com/office/drawing/2014/main" id="{D0BEA639-22D3-244F-873D-803DDA9A4D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6550025"/>
            <a:ext cx="519113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32EDA0-DBF4-7E45-B499-17841F8C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600" y="89378"/>
            <a:ext cx="10643872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CC7F06-9A53-A34B-9B12-19EC89EEFB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600" y="984248"/>
            <a:ext cx="10643872" cy="5192713"/>
          </a:xfrm>
        </p:spPr>
        <p:txBody>
          <a:bodyPr numCol="3" spcCol="180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008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A78B912D-F39F-F541-9FD1-F883D04EB6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77788"/>
            <a:ext cx="820738" cy="703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8536B2D-2527-0549-821D-64E55E81CA9F}"/>
              </a:ext>
            </a:extLst>
          </p:cNvPr>
          <p:cNvSpPr txBox="1">
            <a:spLocks/>
          </p:cNvSpPr>
          <p:nvPr userDrawn="1"/>
        </p:nvSpPr>
        <p:spPr>
          <a:xfrm>
            <a:off x="723900" y="6494463"/>
            <a:ext cx="2635250" cy="21748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228DBE-8250-1840-9314-A423298D0192}"/>
              </a:ext>
            </a:extLst>
          </p:cNvPr>
          <p:cNvCxnSpPr>
            <a:cxnSpLocks/>
          </p:cNvCxnSpPr>
          <p:nvPr userDrawn="1"/>
        </p:nvCxnSpPr>
        <p:spPr>
          <a:xfrm>
            <a:off x="823913" y="6453188"/>
            <a:ext cx="10544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>
            <a:extLst>
              <a:ext uri="{FF2B5EF4-FFF2-40B4-BE49-F238E27FC236}">
                <a16:creationId xmlns:a16="http://schemas.microsoft.com/office/drawing/2014/main" id="{6D99C8E3-8BA9-964D-9B9D-546A4ABF33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6550025"/>
            <a:ext cx="519113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94D56D-16F1-504C-85F5-69041C1E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600" y="89378"/>
            <a:ext cx="10643872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A8531E-CFCF-EE41-9E41-2D534E84C2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4600" y="984142"/>
            <a:ext cx="5090325" cy="5192511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8A13D0-5FBA-404F-8190-931D5A0349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984250"/>
            <a:ext cx="5372100" cy="519271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 baseline="0">
                <a:solidFill>
                  <a:schemeClr val="accent2"/>
                </a:solidFill>
              </a:defRPr>
            </a:lvl2pPr>
            <a:lvl3pPr>
              <a:defRPr sz="1600" baseline="0">
                <a:solidFill>
                  <a:schemeClr val="accent3"/>
                </a:solidFill>
                <a:latin typeface="+mn-lt"/>
              </a:defRPr>
            </a:lvl3pPr>
            <a:lvl4pPr>
              <a:defRPr sz="1600" baseline="0">
                <a:solidFill>
                  <a:schemeClr val="accent2"/>
                </a:solidFill>
              </a:defRPr>
            </a:lvl4pPr>
            <a:lvl5pPr>
              <a:defRPr sz="160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257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Mont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B80F23D9-71E4-F74A-BC8F-AEA88256B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77788"/>
            <a:ext cx="820738" cy="703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8153B97-74D1-FA46-880C-E882D2A8870E}"/>
              </a:ext>
            </a:extLst>
          </p:cNvPr>
          <p:cNvSpPr txBox="1">
            <a:spLocks/>
          </p:cNvSpPr>
          <p:nvPr userDrawn="1"/>
        </p:nvSpPr>
        <p:spPr>
          <a:xfrm>
            <a:off x="723900" y="6494463"/>
            <a:ext cx="2635250" cy="21748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DCC902-FF77-FD4F-B1A3-1F6C7F3CBF1A}"/>
              </a:ext>
            </a:extLst>
          </p:cNvPr>
          <p:cNvCxnSpPr>
            <a:cxnSpLocks/>
          </p:cNvCxnSpPr>
          <p:nvPr userDrawn="1"/>
        </p:nvCxnSpPr>
        <p:spPr>
          <a:xfrm>
            <a:off x="823913" y="6453188"/>
            <a:ext cx="10544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>
            <a:extLst>
              <a:ext uri="{FF2B5EF4-FFF2-40B4-BE49-F238E27FC236}">
                <a16:creationId xmlns:a16="http://schemas.microsoft.com/office/drawing/2014/main" id="{0B404BF7-5073-104B-9635-397EC3255E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5" y="6550025"/>
            <a:ext cx="519113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94D56D-16F1-504C-85F5-69041C1E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600" y="89378"/>
            <a:ext cx="10643872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A8531E-CFCF-EE41-9E41-2D534E84C2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4600" y="984143"/>
            <a:ext cx="2463089" cy="2516866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8A13D0-5FBA-404F-8190-931D5A0349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984250"/>
            <a:ext cx="5372100" cy="519271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 baseline="0">
                <a:solidFill>
                  <a:schemeClr val="accent2"/>
                </a:solidFill>
              </a:defRPr>
            </a:lvl2pPr>
            <a:lvl3pPr>
              <a:defRPr sz="1600" baseline="0">
                <a:solidFill>
                  <a:schemeClr val="accent3"/>
                </a:solidFill>
                <a:latin typeface="+mn-lt"/>
              </a:defRPr>
            </a:lvl3pPr>
            <a:lvl4pPr>
              <a:defRPr sz="1600" baseline="0">
                <a:solidFill>
                  <a:schemeClr val="accent2"/>
                </a:solidFill>
              </a:defRPr>
            </a:lvl4pPr>
            <a:lvl5pPr>
              <a:defRPr sz="160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9EB503B9-4E02-9A48-9D6B-F7728F36F6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4600" y="3660097"/>
            <a:ext cx="2463089" cy="2516866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4E19A53-AB24-5E4A-A220-34B3652388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0300" y="984143"/>
            <a:ext cx="2463088" cy="2516866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79801DB-1046-F84F-98CE-98A652B5FC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0300" y="3660097"/>
            <a:ext cx="2463088" cy="2516866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2612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1D3E9D2-D2B4-C94E-BD0C-C8057AD6B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3900" y="88900"/>
            <a:ext cx="10744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FB4BC07-7B0E-2F4E-89D1-FF8003DA1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0" y="981075"/>
            <a:ext cx="10744200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150000"/>
        </a:lnSpc>
        <a:spcBef>
          <a:spcPts val="1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4DB3E6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4DB3E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F102E-2174-4109-A597-5F692CA2A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Assessment of CYGNSS Ocean Wind Speed Products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BFA692-1A30-4318-802D-0821D1401905}"/>
              </a:ext>
            </a:extLst>
          </p:cNvPr>
          <p:cNvSpPr txBox="1"/>
          <p:nvPr/>
        </p:nvSpPr>
        <p:spPr>
          <a:xfrm>
            <a:off x="5163344" y="4492100"/>
            <a:ext cx="655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effectLst/>
                <a:latin typeface="Open Sans"/>
              </a:rPr>
              <a:t>Matthew Hammond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/>
              </a:rPr>
              <a:t>, Giuseppe Foti, Christine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/>
              </a:rPr>
              <a:t>Gommenginger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/>
              </a:rPr>
              <a:t>,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/>
              </a:rPr>
              <a:t>Meric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Open Sans"/>
              </a:rPr>
              <a:t>Srokosz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/>
              </a:rPr>
              <a:t>, and Nicolas Floury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5F370-27D2-4F7C-A819-811FE9CE0B9F}"/>
              </a:ext>
            </a:extLst>
          </p:cNvPr>
          <p:cNvSpPr txBox="1"/>
          <p:nvPr/>
        </p:nvSpPr>
        <p:spPr>
          <a:xfrm>
            <a:off x="10930116" y="64008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EGU 2021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0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1D790540-B38D-4E20-A56D-458FFEAD39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7" b="31084"/>
          <a:stretch/>
        </p:blipFill>
        <p:spPr>
          <a:xfrm>
            <a:off x="4573444" y="1127265"/>
            <a:ext cx="7538494" cy="2823845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44310D4-97CE-499B-B233-07A1195083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0379" y="727737"/>
            <a:ext cx="3975793" cy="5696212"/>
          </a:xfrm>
        </p:spPr>
        <p:txBody>
          <a:bodyPr>
            <a:normAutofit/>
          </a:bodyPr>
          <a:lstStyle/>
          <a:p>
            <a:r>
              <a:rPr lang="en-GB" sz="2000" dirty="0"/>
              <a:t>Setup</a:t>
            </a:r>
          </a:p>
          <a:p>
            <a:pPr lvl="1"/>
            <a:r>
              <a:rPr lang="en-GB" sz="1800" dirty="0"/>
              <a:t>Single FM</a:t>
            </a:r>
          </a:p>
          <a:p>
            <a:pPr lvl="1"/>
            <a:r>
              <a:rPr lang="en-GB" sz="1800" dirty="0"/>
              <a:t>All SVN</a:t>
            </a:r>
          </a:p>
          <a:p>
            <a:pPr lvl="1"/>
            <a:r>
              <a:rPr lang="en-GB" sz="1800" dirty="0"/>
              <a:t>U10 ~7 m/s</a:t>
            </a:r>
          </a:p>
          <a:p>
            <a:r>
              <a:rPr lang="en-GB" sz="2000" dirty="0"/>
              <a:t>Strong spatial pattern in LES</a:t>
            </a:r>
          </a:p>
          <a:p>
            <a:pPr lvl="1"/>
            <a:r>
              <a:rPr lang="en-GB" sz="1600" dirty="0"/>
              <a:t>Not wind/wave related</a:t>
            </a:r>
          </a:p>
          <a:p>
            <a:r>
              <a:rPr lang="en-GB" sz="2000" dirty="0"/>
              <a:t>Instead related to geoid</a:t>
            </a:r>
          </a:p>
          <a:p>
            <a:pPr lvl="1"/>
            <a:r>
              <a:rPr lang="en-GB" sz="1600" dirty="0"/>
              <a:t>Geoid undulation values </a:t>
            </a:r>
            <a:r>
              <a:rPr lang="en-GB" sz="1600" dirty="0" err="1"/>
              <a:t>w.r.t.</a:t>
            </a:r>
            <a:r>
              <a:rPr lang="en-GB" sz="1600" dirty="0"/>
              <a:t> WGS84</a:t>
            </a:r>
          </a:p>
          <a:p>
            <a:r>
              <a:rPr lang="en-GB" sz="2000" dirty="0">
                <a:sym typeface="Wingdings" panose="05000000000000000000" pitchFamily="2" charset="2"/>
              </a:rPr>
              <a:t>LES calculation approach?</a:t>
            </a:r>
            <a:endParaRPr lang="en-GB" sz="1600" dirty="0"/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lvl="1"/>
            <a:endParaRPr lang="en-GB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45FFB6-BF92-DE42-88CC-2EAEB088D913}"/>
              </a:ext>
            </a:extLst>
          </p:cNvPr>
          <p:cNvPicPr/>
          <p:nvPr/>
        </p:nvPicPr>
        <p:blipFill rotWithShape="1">
          <a:blip r:embed="rId3">
            <a:alphaModFix/>
          </a:blip>
          <a:srcRect l="-577" b="12694"/>
          <a:stretch/>
        </p:blipFill>
        <p:spPr bwMode="auto">
          <a:xfrm>
            <a:off x="5143685" y="3951110"/>
            <a:ext cx="6968253" cy="2070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9F21083-853F-974A-A0E7-0B78BE5A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62" y="0"/>
            <a:ext cx="10643872" cy="720000"/>
          </a:xfrm>
        </p:spPr>
        <p:txBody>
          <a:bodyPr/>
          <a:lstStyle/>
          <a:p>
            <a:r>
              <a:rPr lang="en-GB" dirty="0"/>
              <a:t>LES Geographical patterns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3FC832-15AA-AB4B-A6CA-8BA4DACB601C}"/>
              </a:ext>
            </a:extLst>
          </p:cNvPr>
          <p:cNvSpPr/>
          <p:nvPr/>
        </p:nvSpPr>
        <p:spPr>
          <a:xfrm>
            <a:off x="735710" y="3951110"/>
            <a:ext cx="11376228" cy="2483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28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1D790540-B38D-4E20-A56D-458FFEAD39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7" b="31084"/>
          <a:stretch/>
        </p:blipFill>
        <p:spPr>
          <a:xfrm>
            <a:off x="4573444" y="1127265"/>
            <a:ext cx="7538494" cy="2823845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44310D4-97CE-499B-B233-07A1195083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0378" y="727737"/>
            <a:ext cx="4284281" cy="5696212"/>
          </a:xfrm>
        </p:spPr>
        <p:txBody>
          <a:bodyPr>
            <a:normAutofit/>
          </a:bodyPr>
          <a:lstStyle/>
          <a:p>
            <a:r>
              <a:rPr lang="en-GB" sz="2000" dirty="0"/>
              <a:t>Setup</a:t>
            </a:r>
          </a:p>
          <a:p>
            <a:pPr lvl="1"/>
            <a:r>
              <a:rPr lang="en-GB" sz="1800" dirty="0"/>
              <a:t>Single FM</a:t>
            </a:r>
          </a:p>
          <a:p>
            <a:pPr lvl="1"/>
            <a:r>
              <a:rPr lang="en-GB" sz="1800" dirty="0"/>
              <a:t>All SVN</a:t>
            </a:r>
          </a:p>
          <a:p>
            <a:pPr lvl="1"/>
            <a:r>
              <a:rPr lang="en-GB" sz="1800" dirty="0"/>
              <a:t>U10 ~7 m/s</a:t>
            </a:r>
          </a:p>
          <a:p>
            <a:r>
              <a:rPr lang="en-GB" sz="2000" dirty="0"/>
              <a:t>Strong spatial pattern in LES</a:t>
            </a:r>
          </a:p>
          <a:p>
            <a:pPr lvl="1"/>
            <a:r>
              <a:rPr lang="en-GB" sz="1600" dirty="0"/>
              <a:t>Not wind/wave related</a:t>
            </a:r>
          </a:p>
          <a:p>
            <a:r>
              <a:rPr lang="en-GB" sz="2000" dirty="0"/>
              <a:t>Instead related to geoid</a:t>
            </a:r>
          </a:p>
          <a:p>
            <a:pPr lvl="1"/>
            <a:r>
              <a:rPr lang="en-GB" sz="1600" dirty="0"/>
              <a:t>EGM2008 geoid height (relative to WGS84)</a:t>
            </a:r>
          </a:p>
          <a:p>
            <a:r>
              <a:rPr lang="en-GB" sz="2000" dirty="0">
                <a:sym typeface="Wingdings" panose="05000000000000000000" pitchFamily="2" charset="2"/>
              </a:rPr>
              <a:t>Impact of geoid on LES calculation in DDM?</a:t>
            </a:r>
            <a:endParaRPr lang="en-GB" sz="1600" dirty="0"/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lvl="1"/>
            <a:endParaRPr lang="en-GB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45FFB6-BF92-DE42-88CC-2EAEB088D913}"/>
              </a:ext>
            </a:extLst>
          </p:cNvPr>
          <p:cNvPicPr/>
          <p:nvPr/>
        </p:nvPicPr>
        <p:blipFill rotWithShape="1">
          <a:blip r:embed="rId3">
            <a:alphaModFix/>
          </a:blip>
          <a:srcRect l="-577" b="12694"/>
          <a:stretch/>
        </p:blipFill>
        <p:spPr bwMode="auto">
          <a:xfrm>
            <a:off x="5143685" y="3951110"/>
            <a:ext cx="6968253" cy="2070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9F21083-853F-974A-A0E7-0B78BE5A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62" y="0"/>
            <a:ext cx="10643872" cy="720000"/>
          </a:xfrm>
        </p:spPr>
        <p:txBody>
          <a:bodyPr/>
          <a:lstStyle/>
          <a:p>
            <a:r>
              <a:rPr lang="en-GB" dirty="0"/>
              <a:t>LES Geographical patterns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280119-0475-0B44-A882-9C36CF615132}"/>
              </a:ext>
            </a:extLst>
          </p:cNvPr>
          <p:cNvSpPr txBox="1"/>
          <p:nvPr/>
        </p:nvSpPr>
        <p:spPr>
          <a:xfrm>
            <a:off x="7276156" y="5888868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EGM2008 geoid height</a:t>
            </a:r>
          </a:p>
        </p:txBody>
      </p:sp>
    </p:spTree>
    <p:extLst>
      <p:ext uri="{BB962C8B-B14F-4D97-AF65-F5344CB8AC3E}">
        <p14:creationId xmlns:p14="http://schemas.microsoft.com/office/powerpoint/2010/main" val="2786753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1E1F7-4640-43FD-91EE-79530D3D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600" y="63678"/>
            <a:ext cx="10643872" cy="720000"/>
          </a:xfrm>
        </p:spPr>
        <p:txBody>
          <a:bodyPr anchor="ctr"/>
          <a:lstStyle/>
          <a:p>
            <a:r>
              <a:rPr lang="en-GB" dirty="0"/>
              <a:t>Summary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64127-5542-4141-9C6D-95A492A02D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9577" y="673559"/>
            <a:ext cx="11261525" cy="616702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en-US" sz="2100" dirty="0"/>
              <a:t>We </a:t>
            </a:r>
            <a:r>
              <a:rPr lang="en-US" sz="2100" b="1" dirty="0"/>
              <a:t>fixed ocean surface conditions (U10~7 m/s)</a:t>
            </a:r>
            <a:r>
              <a:rPr lang="en-US" sz="2100" dirty="0"/>
              <a:t> to analyse non-geophysical effects in CYGNSS L1 v3.0</a:t>
            </a:r>
          </a:p>
          <a:p>
            <a:pPr algn="just"/>
            <a:r>
              <a:rPr lang="en-US" sz="2100" b="1" dirty="0"/>
              <a:t>Prominent geographical patterns</a:t>
            </a:r>
            <a:r>
              <a:rPr lang="en-US" sz="2100" dirty="0"/>
              <a:t> in NBRCS shown</a:t>
            </a:r>
          </a:p>
          <a:p>
            <a:pPr lvl="1" algn="just"/>
            <a:r>
              <a:rPr lang="en-US" sz="1800" dirty="0"/>
              <a:t>Not associated with geophysical phenomena, but with </a:t>
            </a:r>
            <a:r>
              <a:rPr lang="en-US" sz="1800" b="1" dirty="0"/>
              <a:t>residual dependence on SVN and bistatic geometry</a:t>
            </a:r>
          </a:p>
          <a:p>
            <a:pPr algn="just"/>
            <a:r>
              <a:rPr lang="en-US" sz="2100" b="1" dirty="0"/>
              <a:t>LES</a:t>
            </a:r>
            <a:r>
              <a:rPr lang="en-US" sz="2100" dirty="0"/>
              <a:t> shows similar dependence on SVN and geometry as found for NBRCS</a:t>
            </a:r>
          </a:p>
          <a:p>
            <a:pPr algn="just"/>
            <a:r>
              <a:rPr lang="en-US" sz="2100" dirty="0"/>
              <a:t>In addition, </a:t>
            </a:r>
            <a:r>
              <a:rPr lang="en-US" sz="2100" b="1" dirty="0"/>
              <a:t>LES shows geographical patterns linked to the geoid</a:t>
            </a:r>
          </a:p>
          <a:p>
            <a:pPr lvl="1" algn="just"/>
            <a:r>
              <a:rPr lang="en-US" sz="1800" dirty="0"/>
              <a:t>Likely due to current estimation of LES from DDMs</a:t>
            </a:r>
          </a:p>
          <a:p>
            <a:pPr algn="just"/>
            <a:r>
              <a:rPr lang="en-GB" sz="2100" dirty="0"/>
              <a:t>Biases and variability in CYGNSS L1 data all linked to unresolved instrument and processing issues, or to inaccuracies in the process of signal calibration</a:t>
            </a:r>
            <a:r>
              <a:rPr lang="en-GB" sz="2100" dirty="0">
                <a:effectLst/>
              </a:rPr>
              <a:t> </a:t>
            </a:r>
            <a:endParaRPr lang="en-US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1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140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3B41-B449-4FE2-B7EC-99994A66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42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F94EA6-552A-E64F-BBF7-AA8C14B676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96155" y="1301261"/>
            <a:ext cx="7869114" cy="485335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9CD99-FED6-4B10-96CA-B62F40AD27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7" y="1665288"/>
            <a:ext cx="4242167" cy="5704777"/>
          </a:xfrm>
        </p:spPr>
        <p:txBody>
          <a:bodyPr>
            <a:normAutofit/>
          </a:bodyPr>
          <a:lstStyle/>
          <a:p>
            <a:r>
              <a:rPr lang="en-US" sz="2000" dirty="0"/>
              <a:t>Setup</a:t>
            </a:r>
          </a:p>
          <a:p>
            <a:pPr lvl="1"/>
            <a:r>
              <a:rPr lang="en-US" sz="1800" dirty="0"/>
              <a:t>U10 ~ 7m/s</a:t>
            </a:r>
          </a:p>
          <a:p>
            <a:pPr lvl="1"/>
            <a:r>
              <a:rPr lang="en-US" sz="1800" dirty="0"/>
              <a:t>All SVN</a:t>
            </a:r>
          </a:p>
          <a:p>
            <a:pPr lvl="1"/>
            <a:r>
              <a:rPr lang="en-US" sz="1800" dirty="0"/>
              <a:t>Split by FM</a:t>
            </a:r>
          </a:p>
          <a:p>
            <a:r>
              <a:rPr lang="en-US" sz="2000" dirty="0"/>
              <a:t>Azimuthal dependence ~1dB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B1B6AC-498A-5B43-B80C-E5D763758532}"/>
              </a:ext>
            </a:extLst>
          </p:cNvPr>
          <p:cNvSpPr txBox="1">
            <a:spLocks/>
          </p:cNvSpPr>
          <p:nvPr/>
        </p:nvSpPr>
        <p:spPr bwMode="auto">
          <a:xfrm>
            <a:off x="950884" y="-1"/>
            <a:ext cx="10643872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0" rIns="91440" bIns="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NBRCS vs Azimuth Angle</a:t>
            </a:r>
          </a:p>
        </p:txBody>
      </p:sp>
    </p:spTree>
    <p:extLst>
      <p:ext uri="{BB962C8B-B14F-4D97-AF65-F5344CB8AC3E}">
        <p14:creationId xmlns:p14="http://schemas.microsoft.com/office/powerpoint/2010/main" val="268561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CD712-1CAB-4231-A427-C20C6FCE4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600" y="350635"/>
            <a:ext cx="10643872" cy="720000"/>
          </a:xfrm>
        </p:spPr>
        <p:txBody>
          <a:bodyPr/>
          <a:lstStyle/>
          <a:p>
            <a:r>
              <a:rPr lang="en-GB" dirty="0"/>
              <a:t>NASA CYGNSS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EED00-B274-4DB4-B26C-F2C9C22826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600" y="1425339"/>
            <a:ext cx="6235958" cy="5192713"/>
          </a:xfrm>
        </p:spPr>
        <p:txBody>
          <a:bodyPr>
            <a:normAutofit/>
          </a:bodyPr>
          <a:lstStyle/>
          <a:p>
            <a:r>
              <a:rPr lang="en-GB" sz="2000" dirty="0"/>
              <a:t>NASA’s GNSS-Reflectometry mission</a:t>
            </a:r>
          </a:p>
          <a:p>
            <a:r>
              <a:rPr lang="en-GB" sz="2000" dirty="0"/>
              <a:t>Aimed at retrieval of wind speeds - particularly in hurricanes</a:t>
            </a:r>
          </a:p>
          <a:p>
            <a:r>
              <a:rPr lang="en-GB" sz="2000" dirty="0"/>
              <a:t>Constellation of 8 satellites</a:t>
            </a:r>
          </a:p>
          <a:p>
            <a:pPr lvl="1"/>
            <a:r>
              <a:rPr lang="en-GB" sz="1600" dirty="0"/>
              <a:t>A first for GNSS-R</a:t>
            </a:r>
          </a:p>
          <a:p>
            <a:pPr lvl="1"/>
            <a:r>
              <a:rPr lang="en-GB" sz="1600" dirty="0"/>
              <a:t>Covering latitudes </a:t>
            </a:r>
            <a:r>
              <a:rPr lang="en-GB" sz="1600" dirty="0">
                <a:cs typeface="Times New Roman" panose="02020603050405020304" pitchFamily="18" charset="0"/>
              </a:rPr>
              <a:t>±38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GB" sz="1600" dirty="0"/>
          </a:p>
          <a:p>
            <a:pPr lvl="1"/>
            <a:r>
              <a:rPr lang="en-GB" sz="1600" dirty="0"/>
              <a:t>Providing rapid revisit times (mean  = 7hrs)</a:t>
            </a:r>
          </a:p>
          <a:p>
            <a:pPr lvl="1"/>
            <a:endParaRPr lang="en-GB" dirty="0"/>
          </a:p>
          <a:p>
            <a:pPr lvl="1"/>
            <a:endParaRPr lang="en-GB" sz="1800" dirty="0"/>
          </a:p>
        </p:txBody>
      </p:sp>
      <p:sp>
        <p:nvSpPr>
          <p:cNvPr id="4" name="AutoShape 2" descr="Illustration of one of the eight CYGNSS satellites">
            <a:extLst>
              <a:ext uri="{FF2B5EF4-FFF2-40B4-BE49-F238E27FC236}">
                <a16:creationId xmlns:a16="http://schemas.microsoft.com/office/drawing/2014/main" id="{170EDD5D-466B-486B-A12A-7CE636ABFC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llustration of one of the eight CYGNSS satellites">
            <a:extLst>
              <a:ext uri="{FF2B5EF4-FFF2-40B4-BE49-F238E27FC236}">
                <a16:creationId xmlns:a16="http://schemas.microsoft.com/office/drawing/2014/main" id="{3BF6B60C-CC27-4372-A511-A7A512F4E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846" y="1151237"/>
            <a:ext cx="4376831" cy="245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oftware predictions of where CYGNSS will take measurements after ten (top) and fifteen (bottom) orbits.">
            <a:extLst>
              <a:ext uri="{FF2B5EF4-FFF2-40B4-BE49-F238E27FC236}">
                <a16:creationId xmlns:a16="http://schemas.microsoft.com/office/drawing/2014/main" id="{083DD288-EB86-499C-88B9-06347C739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3"/>
          <a:stretch/>
        </p:blipFill>
        <p:spPr bwMode="auto">
          <a:xfrm>
            <a:off x="5671338" y="3635565"/>
            <a:ext cx="6498628" cy="277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42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0CD55-BB6D-4784-92A0-EBCECA443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73" y="0"/>
            <a:ext cx="10643872" cy="720000"/>
          </a:xfrm>
        </p:spPr>
        <p:txBody>
          <a:bodyPr/>
          <a:lstStyle/>
          <a:p>
            <a:r>
              <a:rPr lang="en-US" dirty="0"/>
              <a:t>Background and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88F89-E18B-4576-BD00-AB5FDF12BE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600" y="1072154"/>
            <a:ext cx="10422520" cy="5192713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/>
              <a:t>Ocean surface roughness is the first-order geophysical driver of Sigma0</a:t>
            </a:r>
          </a:p>
          <a:p>
            <a:pPr lvl="1" algn="just"/>
            <a:r>
              <a:rPr lang="en-GB" sz="2100" dirty="0"/>
              <a:t>Also secondary dependencies (SWH, SST, SSS, etc) </a:t>
            </a:r>
          </a:p>
          <a:p>
            <a:pPr algn="just"/>
            <a:r>
              <a:rPr lang="en-GB" dirty="0"/>
              <a:t>Fixing ocean surface conditions -&gt; reveal non-geophysical effects in L1 data</a:t>
            </a:r>
          </a:p>
          <a:p>
            <a:pPr algn="just"/>
            <a:r>
              <a:rPr lang="en-GB" dirty="0"/>
              <a:t>ECMWF ERA-5 reanalysis model output used as reference</a:t>
            </a:r>
          </a:p>
          <a:p>
            <a:pPr lvl="1" algn="just"/>
            <a:r>
              <a:rPr lang="en-GB" dirty="0"/>
              <a:t>Wind &amp; wave data, 1hr / ~30km </a:t>
            </a:r>
            <a:r>
              <a:rPr lang="en-GB" sz="2100" dirty="0"/>
              <a:t>resolution, global</a:t>
            </a:r>
          </a:p>
          <a:p>
            <a:pPr algn="just"/>
            <a:r>
              <a:rPr lang="en-GB" dirty="0"/>
              <a:t>CYGNSS reflected signals collocated with ECMWF ERA-5 </a:t>
            </a:r>
          </a:p>
          <a:p>
            <a:pPr lvl="1" algn="just"/>
            <a:r>
              <a:rPr lang="en-GB" dirty="0"/>
              <a:t>v3.0 L1 (Aug 2018 – Dec 2019)</a:t>
            </a:r>
          </a:p>
          <a:p>
            <a:pPr lvl="1" algn="just"/>
            <a:r>
              <a:rPr lang="en-GB" dirty="0"/>
              <a:t>~7 Tbytes CYGNSS catalogue</a:t>
            </a:r>
          </a:p>
        </p:txBody>
      </p:sp>
    </p:spTree>
    <p:extLst>
      <p:ext uri="{BB962C8B-B14F-4D97-AF65-F5344CB8AC3E}">
        <p14:creationId xmlns:p14="http://schemas.microsoft.com/office/powerpoint/2010/main" val="177005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8374695-E0CE-754A-B72A-7334533C59E2}"/>
              </a:ext>
            </a:extLst>
          </p:cNvPr>
          <p:cNvSpPr txBox="1">
            <a:spLocks/>
          </p:cNvSpPr>
          <p:nvPr/>
        </p:nvSpPr>
        <p:spPr bwMode="auto">
          <a:xfrm>
            <a:off x="1002494" y="1951892"/>
            <a:ext cx="10643872" cy="2197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0000" tIns="0" rIns="91440" bIns="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dirty="0"/>
              <a:t>CYGNSS L1 v3.0 NBRCS</a:t>
            </a:r>
          </a:p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608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A69DDD-E86A-401D-AF97-7B0C94D75E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4" b="31573"/>
          <a:stretch/>
        </p:blipFill>
        <p:spPr>
          <a:xfrm>
            <a:off x="4771295" y="3640016"/>
            <a:ext cx="7543800" cy="273690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F327078-432C-6440-875F-8F475704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600" y="344433"/>
            <a:ext cx="10643872" cy="720000"/>
          </a:xfrm>
        </p:spPr>
        <p:txBody>
          <a:bodyPr/>
          <a:lstStyle/>
          <a:p>
            <a:r>
              <a:rPr lang="en-US" dirty="0"/>
              <a:t>NBRCS Geographical patterns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9C2B06-7EFE-5E4D-9407-35D9197A56E1}"/>
              </a:ext>
            </a:extLst>
          </p:cNvPr>
          <p:cNvSpPr txBox="1">
            <a:spLocks/>
          </p:cNvSpPr>
          <p:nvPr/>
        </p:nvSpPr>
        <p:spPr bwMode="auto">
          <a:xfrm>
            <a:off x="824600" y="1213827"/>
            <a:ext cx="4144442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fontAlgn="base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4DB3E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4DB3E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000" dirty="0"/>
              <a:t>Setup</a:t>
            </a:r>
          </a:p>
          <a:p>
            <a:pPr lvl="1" eaLnBrk="1" hangingPunct="1"/>
            <a:r>
              <a:rPr lang="en-GB" sz="1800" dirty="0"/>
              <a:t>Single FM</a:t>
            </a:r>
          </a:p>
          <a:p>
            <a:pPr lvl="1" eaLnBrk="1" hangingPunct="1"/>
            <a:r>
              <a:rPr lang="en-GB" sz="1800" dirty="0"/>
              <a:t>Single SVN</a:t>
            </a:r>
          </a:p>
          <a:p>
            <a:pPr lvl="1" eaLnBrk="1" hangingPunct="1"/>
            <a:r>
              <a:rPr lang="en-GB" sz="1800" dirty="0"/>
              <a:t>U10 ~7 m/s</a:t>
            </a:r>
          </a:p>
          <a:p>
            <a:pPr eaLnBrk="1" hangingPunct="1"/>
            <a:r>
              <a:rPr lang="en-US" sz="2000" dirty="0"/>
              <a:t>Prominent geographical biases in NBRCS</a:t>
            </a:r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700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38CB910-DC11-46B9-BCFA-76722C87AA38}"/>
              </a:ext>
            </a:extLst>
          </p:cNvPr>
          <p:cNvGrpSpPr/>
          <p:nvPr/>
        </p:nvGrpSpPr>
        <p:grpSpPr>
          <a:xfrm>
            <a:off x="4762503" y="1074561"/>
            <a:ext cx="7552592" cy="5302360"/>
            <a:chOff x="723528" y="826532"/>
            <a:chExt cx="7552592" cy="53844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24D847-9A2A-4326-AFFA-78D1B5EEC4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545" b="31166"/>
            <a:stretch/>
          </p:blipFill>
          <p:spPr>
            <a:xfrm>
              <a:off x="723528" y="826532"/>
              <a:ext cx="7543800" cy="28884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A69DDD-E86A-401D-AF97-7B0C94D75E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84" b="31573"/>
            <a:stretch/>
          </p:blipFill>
          <p:spPr>
            <a:xfrm>
              <a:off x="732320" y="3431724"/>
              <a:ext cx="7543800" cy="2779298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F327078-432C-6440-875F-8F475704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600" y="344433"/>
            <a:ext cx="10643872" cy="720000"/>
          </a:xfrm>
        </p:spPr>
        <p:txBody>
          <a:bodyPr/>
          <a:lstStyle/>
          <a:p>
            <a:r>
              <a:rPr lang="en-US" dirty="0"/>
              <a:t>NBRCS Geographical patterns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9C2B06-7EFE-5E4D-9407-35D9197A56E1}"/>
              </a:ext>
            </a:extLst>
          </p:cNvPr>
          <p:cNvSpPr txBox="1">
            <a:spLocks/>
          </p:cNvSpPr>
          <p:nvPr/>
        </p:nvSpPr>
        <p:spPr bwMode="auto">
          <a:xfrm>
            <a:off x="824600" y="1213827"/>
            <a:ext cx="4144442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fontAlgn="base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4DB3E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4DB3E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000" dirty="0"/>
              <a:t>Setup</a:t>
            </a:r>
          </a:p>
          <a:p>
            <a:pPr lvl="1" eaLnBrk="1" hangingPunct="1"/>
            <a:r>
              <a:rPr lang="en-GB" sz="1800" dirty="0"/>
              <a:t>Single FM</a:t>
            </a:r>
          </a:p>
          <a:p>
            <a:pPr lvl="1" eaLnBrk="1" hangingPunct="1"/>
            <a:r>
              <a:rPr lang="en-GB" sz="1800" dirty="0"/>
              <a:t>Single SVN</a:t>
            </a:r>
          </a:p>
          <a:p>
            <a:pPr lvl="1" eaLnBrk="1" hangingPunct="1"/>
            <a:r>
              <a:rPr lang="en-GB" sz="1800" dirty="0"/>
              <a:t>U10 ~7 m/s</a:t>
            </a:r>
          </a:p>
          <a:p>
            <a:pPr eaLnBrk="1" hangingPunct="1"/>
            <a:r>
              <a:rPr lang="en-US" sz="2000" dirty="0"/>
              <a:t>Prominent geographical biases in NBRCS</a:t>
            </a:r>
          </a:p>
          <a:p>
            <a:pPr eaLnBrk="1" hangingPunct="1"/>
            <a:r>
              <a:rPr lang="en-US" sz="2000" dirty="0"/>
              <a:t>Geographical pattern strongly correlated with bistatic geometry</a:t>
            </a:r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4138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FCE260-DAF2-B641-AB52-DE1FE85E90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t="5359" r="7355"/>
          <a:stretch/>
        </p:blipFill>
        <p:spPr>
          <a:xfrm>
            <a:off x="4699000" y="1560247"/>
            <a:ext cx="6984999" cy="460280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9CD99-FED6-4B10-96CA-B62F40AD27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8" y="1665288"/>
            <a:ext cx="3599047" cy="5704777"/>
          </a:xfrm>
        </p:spPr>
        <p:txBody>
          <a:bodyPr>
            <a:normAutofit/>
          </a:bodyPr>
          <a:lstStyle/>
          <a:p>
            <a:r>
              <a:rPr lang="en-US" sz="2000" dirty="0"/>
              <a:t>Setup</a:t>
            </a:r>
          </a:p>
          <a:p>
            <a:pPr lvl="1"/>
            <a:r>
              <a:rPr lang="en-US" sz="1800" dirty="0"/>
              <a:t>All SVN</a:t>
            </a:r>
          </a:p>
          <a:p>
            <a:pPr lvl="1"/>
            <a:r>
              <a:rPr lang="en-US" sz="1800" dirty="0"/>
              <a:t>U10 ~7 m/s</a:t>
            </a:r>
          </a:p>
          <a:p>
            <a:r>
              <a:rPr lang="en-US" sz="2000" dirty="0"/>
              <a:t>Inter-calibration bias ~0.1dB </a:t>
            </a:r>
          </a:p>
          <a:p>
            <a:r>
              <a:rPr lang="en-US" sz="2000" dirty="0"/>
              <a:t>Sigma0 range up to ~2 dB (for fixed wind speed)</a:t>
            </a:r>
          </a:p>
          <a:p>
            <a:endParaRPr lang="en-US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28AA03-7B56-364F-BA52-7B9BAB799430}"/>
              </a:ext>
            </a:extLst>
          </p:cNvPr>
          <p:cNvSpPr txBox="1">
            <a:spLocks/>
          </p:cNvSpPr>
          <p:nvPr/>
        </p:nvSpPr>
        <p:spPr bwMode="auto">
          <a:xfrm>
            <a:off x="824600" y="0"/>
            <a:ext cx="10643872" cy="106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0" rIns="91440" bIns="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/>
              <a:t>NBRCS </a:t>
            </a:r>
            <a:r>
              <a:rPr lang="en-US" dirty="0"/>
              <a:t>vs Incidence Angle</a:t>
            </a:r>
          </a:p>
        </p:txBody>
      </p:sp>
    </p:spTree>
    <p:extLst>
      <p:ext uri="{BB962C8B-B14F-4D97-AF65-F5344CB8AC3E}">
        <p14:creationId xmlns:p14="http://schemas.microsoft.com/office/powerpoint/2010/main" val="95801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C7313E-2709-4F86-A17E-5600105389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t="4636" r="8000" b="5141"/>
          <a:stretch/>
        </p:blipFill>
        <p:spPr>
          <a:xfrm>
            <a:off x="6067780" y="589280"/>
            <a:ext cx="5974080" cy="618744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8CA1AA2-01F0-094F-9335-4C827E55C7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7" y="1665288"/>
            <a:ext cx="5222345" cy="5704777"/>
          </a:xfrm>
        </p:spPr>
        <p:txBody>
          <a:bodyPr>
            <a:normAutofit/>
          </a:bodyPr>
          <a:lstStyle/>
          <a:p>
            <a:r>
              <a:rPr lang="en-US" sz="2000" dirty="0"/>
              <a:t>Setup</a:t>
            </a:r>
          </a:p>
          <a:p>
            <a:pPr lvl="1"/>
            <a:r>
              <a:rPr lang="en-US" sz="1800" dirty="0"/>
              <a:t>Single FM</a:t>
            </a:r>
          </a:p>
          <a:p>
            <a:pPr lvl="1"/>
            <a:r>
              <a:rPr lang="en-US" sz="1800" dirty="0"/>
              <a:t>Split by SVN (all)</a:t>
            </a:r>
          </a:p>
          <a:p>
            <a:pPr lvl="1"/>
            <a:r>
              <a:rPr lang="en-US" sz="1800" dirty="0"/>
              <a:t>Coloured with GPS Block</a:t>
            </a:r>
          </a:p>
          <a:p>
            <a:pPr lvl="1"/>
            <a:r>
              <a:rPr lang="en-US" sz="1800" dirty="0"/>
              <a:t>U10 ~7m/s</a:t>
            </a:r>
          </a:p>
          <a:p>
            <a:r>
              <a:rPr lang="en-US" sz="2000" dirty="0"/>
              <a:t>Strong dependence on SVN and geometry</a:t>
            </a:r>
          </a:p>
          <a:p>
            <a:pPr lvl="1"/>
            <a:r>
              <a:rPr lang="en-US" sz="1800" dirty="0"/>
              <a:t>Range </a:t>
            </a:r>
            <a:r>
              <a:rPr lang="en-US" sz="1600" dirty="0"/>
              <a:t>~</a:t>
            </a:r>
            <a:r>
              <a:rPr lang="en-US" sz="1800" dirty="0"/>
              <a:t>3dB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DE9907-7758-8E45-94C1-0F1E7BC1EB23}"/>
              </a:ext>
            </a:extLst>
          </p:cNvPr>
          <p:cNvSpPr txBox="1">
            <a:spLocks/>
          </p:cNvSpPr>
          <p:nvPr/>
        </p:nvSpPr>
        <p:spPr bwMode="auto">
          <a:xfrm>
            <a:off x="1058537" y="-103550"/>
            <a:ext cx="1064387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0" rIns="91440" bIns="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br>
              <a:rPr lang="en-US" dirty="0"/>
            </a:br>
            <a:endParaRPr lang="en-US" dirty="0"/>
          </a:p>
          <a:p>
            <a:pPr eaLnBrk="1" hangingPunct="1"/>
            <a:r>
              <a:rPr lang="en-US" sz="3200" dirty="0"/>
              <a:t>NBRCS vs SVN and Incidence Angle</a:t>
            </a:r>
          </a:p>
        </p:txBody>
      </p:sp>
    </p:spTree>
    <p:extLst>
      <p:ext uri="{BB962C8B-B14F-4D97-AF65-F5344CB8AC3E}">
        <p14:creationId xmlns:p14="http://schemas.microsoft.com/office/powerpoint/2010/main" val="4291045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8374695-E0CE-754A-B72A-7334533C59E2}"/>
              </a:ext>
            </a:extLst>
          </p:cNvPr>
          <p:cNvSpPr txBox="1">
            <a:spLocks/>
          </p:cNvSpPr>
          <p:nvPr/>
        </p:nvSpPr>
        <p:spPr bwMode="auto">
          <a:xfrm>
            <a:off x="1002494" y="1951892"/>
            <a:ext cx="10643872" cy="2197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0000" tIns="0" rIns="91440" bIns="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dirty="0"/>
              <a:t>CYGNSS L1 v3.0 LES</a:t>
            </a:r>
          </a:p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862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tional Oceanography Centre 1">
      <a:dk1>
        <a:srgbClr val="13324D"/>
      </a:dk1>
      <a:lt1>
        <a:srgbClr val="FFFFFF"/>
      </a:lt1>
      <a:dk2>
        <a:srgbClr val="13324D"/>
      </a:dk2>
      <a:lt2>
        <a:srgbClr val="FFFFFF"/>
      </a:lt2>
      <a:accent1>
        <a:srgbClr val="13324D"/>
      </a:accent1>
      <a:accent2>
        <a:srgbClr val="1D71B8"/>
      </a:accent2>
      <a:accent3>
        <a:srgbClr val="4DB3E6"/>
      </a:accent3>
      <a:accent4>
        <a:srgbClr val="FFE60B"/>
      </a:accent4>
      <a:accent5>
        <a:srgbClr val="43B9B6"/>
      </a:accent5>
      <a:accent6>
        <a:srgbClr val="EB5C0B"/>
      </a:accent6>
      <a:hlink>
        <a:srgbClr val="1D71B8"/>
      </a:hlink>
      <a:folHlink>
        <a:srgbClr val="1D71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92DB35B-8AD3-974B-8388-A990BB387B7D}" vid="{49AAF0C9-BF10-2940-A893-107982A3FF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0A4D57975864288A45BFF1B09DD92" ma:contentTypeVersion="12" ma:contentTypeDescription="Create a new document." ma:contentTypeScope="" ma:versionID="9af5952f8236b878c921aa5d60b42eed">
  <xsd:schema xmlns:xsd="http://www.w3.org/2001/XMLSchema" xmlns:xs="http://www.w3.org/2001/XMLSchema" xmlns:p="http://schemas.microsoft.com/office/2006/metadata/properties" xmlns:ns3="ba7b2c41-dce1-4050-b810-32bcc83676c0" xmlns:ns4="99d5cc77-8791-4e09-8155-b9cf2ec18c9c" targetNamespace="http://schemas.microsoft.com/office/2006/metadata/properties" ma:root="true" ma:fieldsID="7bff102f935554947dfb25bd9c4800ac" ns3:_="" ns4:_="">
    <xsd:import namespace="ba7b2c41-dce1-4050-b810-32bcc83676c0"/>
    <xsd:import namespace="99d5cc77-8791-4e09-8155-b9cf2ec18c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7b2c41-dce1-4050-b810-32bcc83676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5cc77-8791-4e09-8155-b9cf2ec18c9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D8DAE1-F3B1-4D0B-AA55-FC04CFD9B4ED}">
  <ds:schemaRefs>
    <ds:schemaRef ds:uri="http://purl.org/dc/dcmitype/"/>
    <ds:schemaRef ds:uri="http://purl.org/dc/elements/1.1/"/>
    <ds:schemaRef ds:uri="99d5cc77-8791-4e09-8155-b9cf2ec18c9c"/>
    <ds:schemaRef ds:uri="ba7b2c41-dce1-4050-b810-32bcc83676c0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C0A4BD2-0BA7-4DDF-AFC3-9A8AD20A2B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7b2c41-dce1-4050-b810-32bcc83676c0"/>
    <ds:schemaRef ds:uri="99d5cc77-8791-4e09-8155-b9cf2ec18c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648513-5970-4C5B-88A5-E1FFBA4131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6157</TotalTime>
  <Words>512</Words>
  <Application>Microsoft Office PowerPoint</Application>
  <PresentationFormat>Widescreen</PresentationFormat>
  <Paragraphs>96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Open Sans</vt:lpstr>
      <vt:lpstr>Times New Roman</vt:lpstr>
      <vt:lpstr>Office Theme</vt:lpstr>
      <vt:lpstr>An Assessment of CYGNSS Ocean Wind Speed Products</vt:lpstr>
      <vt:lpstr>NASA CYGNSS</vt:lpstr>
      <vt:lpstr>Background and Method</vt:lpstr>
      <vt:lpstr>PowerPoint Presentation</vt:lpstr>
      <vt:lpstr>NBRCS Geographical patterns</vt:lpstr>
      <vt:lpstr>NBRCS Geographical patterns</vt:lpstr>
      <vt:lpstr>PowerPoint Presentation</vt:lpstr>
      <vt:lpstr>PowerPoint Presentation</vt:lpstr>
      <vt:lpstr>PowerPoint Presentation</vt:lpstr>
      <vt:lpstr>LES Geographical patterns</vt:lpstr>
      <vt:lpstr>LES Geographical patterns</vt:lpstr>
      <vt:lpstr>Summary</vt:lpstr>
      <vt:lpstr>PowerPoint Presentation</vt:lpstr>
      <vt:lpstr>Extra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Beasley, Simon J.</dc:creator>
  <cp:lastModifiedBy>matthew hammond</cp:lastModifiedBy>
  <cp:revision>115</cp:revision>
  <dcterms:created xsi:type="dcterms:W3CDTF">2019-09-17T11:35:55Z</dcterms:created>
  <dcterms:modified xsi:type="dcterms:W3CDTF">2021-04-30T05:25:05Z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0x0101003AB0A4D57975864288A45BFF1B09DD92</vt:lpwstr>
  </property>
</Properties>
</file>