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344" r:id="rId2"/>
    <p:sldId id="460" r:id="rId3"/>
    <p:sldId id="501" r:id="rId4"/>
    <p:sldId id="502" r:id="rId5"/>
    <p:sldId id="511" r:id="rId6"/>
    <p:sldId id="512" r:id="rId7"/>
    <p:sldId id="503" r:id="rId8"/>
    <p:sldId id="521" r:id="rId9"/>
    <p:sldId id="516" r:id="rId10"/>
    <p:sldId id="507" r:id="rId11"/>
    <p:sldId id="517" r:id="rId12"/>
    <p:sldId id="518" r:id="rId13"/>
    <p:sldId id="520" r:id="rId14"/>
    <p:sldId id="514" r:id="rId15"/>
    <p:sldId id="515" r:id="rId16"/>
    <p:sldId id="510" r:id="rId17"/>
    <p:sldId id="522" r:id="rId18"/>
    <p:sldId id="523" r:id="rId19"/>
    <p:sldId id="519" r:id="rId20"/>
    <p:sldId id="334" r:id="rId21"/>
    <p:sldId id="506" r:id="rId22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 userDrawn="1">
          <p15:clr>
            <a:srgbClr val="A4A3A4"/>
          </p15:clr>
        </p15:guide>
        <p15:guide id="2" pos="7469" userDrawn="1">
          <p15:clr>
            <a:srgbClr val="A4A3A4"/>
          </p15:clr>
        </p15:guide>
        <p15:guide id="3" orient="horz" pos="686" userDrawn="1">
          <p15:clr>
            <a:srgbClr val="A4A3A4"/>
          </p15:clr>
        </p15:guide>
        <p15:guide id="4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am0154@naver.com" initials="h" lastIdx="4" clrIdx="0">
    <p:extLst>
      <p:ext uri="{19B8F6BF-5375-455C-9EA6-DF929625EA0E}">
        <p15:presenceInfo xmlns:p15="http://schemas.microsoft.com/office/powerpoint/2012/main" userId="1a103086260be9e1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E3534"/>
    <a:srgbClr val="0070C0"/>
    <a:srgbClr val="767171"/>
    <a:srgbClr val="3A72C4"/>
    <a:srgbClr val="EDEDED"/>
    <a:srgbClr val="000000"/>
    <a:srgbClr val="4472C4"/>
    <a:srgbClr val="8977AD"/>
    <a:srgbClr val="FF6C6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88" autoAdjust="0"/>
    <p:restoredTop sz="96513" autoAdjust="0"/>
  </p:normalViewPr>
  <p:slideViewPr>
    <p:cSldViewPr snapToGrid="0" showGuides="1">
      <p:cViewPr varScale="1">
        <p:scale>
          <a:sx n="65" d="100"/>
          <a:sy n="65" d="100"/>
        </p:scale>
        <p:origin x="90" y="828"/>
      </p:cViewPr>
      <p:guideLst>
        <p:guide orient="horz" pos="2205"/>
        <p:guide pos="7469"/>
        <p:guide orient="horz" pos="68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00DF28-1CFE-40E6-9C9D-D72AB94BC30A}" type="datetimeFigureOut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C1D6CA-F9C5-4115-B5B0-B8AB12506EDC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744791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/>
              <a:t>Hello</a:t>
            </a:r>
            <a:r>
              <a:rPr lang="en-US" altLang="ko-KR" dirty="0"/>
              <a:t>, everyone.</a:t>
            </a:r>
          </a:p>
          <a:p>
            <a:r>
              <a:rPr lang="en-US" altLang="ko-KR" b="1" dirty="0"/>
              <a:t>Thank you</a:t>
            </a:r>
            <a:r>
              <a:rPr lang="en-US" altLang="ko-KR" dirty="0"/>
              <a:t> for being here.</a:t>
            </a:r>
          </a:p>
          <a:p>
            <a:r>
              <a:rPr lang="en-US" altLang="ko-KR" dirty="0"/>
              <a:t>I'm </a:t>
            </a:r>
            <a:r>
              <a:rPr lang="en-US" altLang="ko-KR" dirty="0" err="1"/>
              <a:t>hyemin</a:t>
            </a:r>
            <a:r>
              <a:rPr lang="en-US" altLang="ko-KR" dirty="0"/>
              <a:t> and MS student in EHL</a:t>
            </a:r>
          </a:p>
          <a:p>
            <a:r>
              <a:rPr lang="en-US" altLang="ko-KR" dirty="0"/>
              <a:t>What I'm going to </a:t>
            </a:r>
            <a:r>
              <a:rPr lang="en-US" altLang="ko-KR" b="1" dirty="0"/>
              <a:t>talk</a:t>
            </a:r>
            <a:r>
              <a:rPr lang="en-US" altLang="ko-KR" dirty="0"/>
              <a:t> about </a:t>
            </a:r>
            <a:r>
              <a:rPr lang="en-US" altLang="ko-KR" b="1" dirty="0"/>
              <a:t>today</a:t>
            </a:r>
            <a:r>
              <a:rPr lang="en-US" altLang="ko-KR" dirty="0"/>
              <a:t> is my </a:t>
            </a:r>
            <a:r>
              <a:rPr lang="en-US" altLang="ko-KR" b="1" dirty="0"/>
              <a:t>research</a:t>
            </a:r>
            <a:r>
              <a:rPr lang="en-US" altLang="ko-KR" dirty="0"/>
              <a:t> topic that will be published in the journal.</a:t>
            </a:r>
          </a:p>
          <a:p>
            <a:r>
              <a:rPr lang="en-US" altLang="ko-KR" dirty="0"/>
              <a:t>The </a:t>
            </a:r>
            <a:r>
              <a:rPr lang="en-US" altLang="ko-KR" b="1" dirty="0"/>
              <a:t>title</a:t>
            </a:r>
            <a:r>
              <a:rPr lang="en-US" altLang="ko-KR" dirty="0"/>
              <a:t> of the research is the </a:t>
            </a:r>
            <a:r>
              <a:rPr lang="en-US" altLang="ko-KR" b="1" dirty="0"/>
              <a:t>washing effect</a:t>
            </a:r>
            <a:r>
              <a:rPr lang="en-US" altLang="ko-KR" dirty="0"/>
              <a:t> of pre</a:t>
            </a:r>
            <a:r>
              <a:rPr lang="en-US" altLang="ko-KR" b="1" dirty="0"/>
              <a:t>ci</a:t>
            </a:r>
            <a:r>
              <a:rPr lang="en-US" altLang="ko-KR" dirty="0"/>
              <a:t>pitation on particulate matter, as known as PM10 in the atmosphere / and rainwater quality </a:t>
            </a:r>
            <a:r>
              <a:rPr lang="en-US" altLang="ko-KR" b="1" dirty="0"/>
              <a:t>based on rainfall intensity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284068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Pre</a:t>
            </a:r>
            <a:r>
              <a:rPr lang="en-US" altLang="ko-KR" b="1" dirty="0"/>
              <a:t>ci</a:t>
            </a:r>
            <a:r>
              <a:rPr lang="en-US" altLang="ko-KR" dirty="0"/>
              <a:t>pitation can </a:t>
            </a:r>
            <a:r>
              <a:rPr lang="en-US" altLang="ko-KR" b="1" dirty="0"/>
              <a:t>directly</a:t>
            </a:r>
            <a:r>
              <a:rPr lang="en-US" altLang="ko-KR" dirty="0"/>
              <a:t> remove atmospheric </a:t>
            </a:r>
            <a:r>
              <a:rPr lang="en-US" altLang="ko-KR" b="1" dirty="0"/>
              <a:t>pollutants</a:t>
            </a:r>
            <a:r>
              <a:rPr lang="en-US" altLang="ko-KR" dirty="0"/>
              <a:t> through the wet depo</a:t>
            </a:r>
            <a:r>
              <a:rPr lang="en-US" altLang="ko-KR" b="1" dirty="0"/>
              <a:t>si</a:t>
            </a:r>
            <a:r>
              <a:rPr lang="en-US" altLang="ko-KR" dirty="0"/>
              <a:t>tion process.</a:t>
            </a:r>
          </a:p>
          <a:p>
            <a:endParaRPr lang="en-US" altLang="ko-KR" dirty="0"/>
          </a:p>
          <a:p>
            <a:r>
              <a:rPr lang="en-US" altLang="ko-KR" dirty="0"/>
              <a:t>Some studies have </a:t>
            </a:r>
            <a:r>
              <a:rPr lang="en-US" altLang="ko-KR" b="1" dirty="0"/>
              <a:t>suggested</a:t>
            </a:r>
            <a:r>
              <a:rPr lang="en-US" altLang="ko-KR" dirty="0"/>
              <a:t> that pre</a:t>
            </a:r>
            <a:r>
              <a:rPr lang="en-US" altLang="ko-KR" b="1" dirty="0"/>
              <a:t>c</a:t>
            </a:r>
            <a:r>
              <a:rPr lang="en-US" altLang="ko-KR" dirty="0"/>
              <a:t>ipitation can </a:t>
            </a:r>
            <a:r>
              <a:rPr lang="en-US" altLang="ko-KR" b="1" dirty="0"/>
              <a:t>effectively</a:t>
            </a:r>
            <a:r>
              <a:rPr lang="en-US" altLang="ko-KR" dirty="0"/>
              <a:t> remove particulate matter from the air by the manner of </a:t>
            </a:r>
            <a:r>
              <a:rPr lang="en-US" altLang="ko-KR" b="1" dirty="0"/>
              <a:t>wet deposition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As a result of </a:t>
            </a:r>
            <a:r>
              <a:rPr lang="en-US" altLang="ko-KR" b="1" dirty="0"/>
              <a:t>evaluating/</a:t>
            </a:r>
            <a:r>
              <a:rPr lang="en-US" altLang="ko-KR" dirty="0"/>
              <a:t> the </a:t>
            </a:r>
            <a:r>
              <a:rPr lang="en-US" altLang="ko-KR" b="1" dirty="0"/>
              <a:t>effect</a:t>
            </a:r>
            <a:r>
              <a:rPr lang="en-US" altLang="ko-KR" dirty="0"/>
              <a:t> of pre</a:t>
            </a:r>
            <a:r>
              <a:rPr lang="en-US" altLang="ko-KR" b="1" dirty="0"/>
              <a:t>ci</a:t>
            </a:r>
            <a:r>
              <a:rPr lang="en-US" altLang="ko-KR" dirty="0"/>
              <a:t>pitation on Particulate Matter in Beijing, It showed a significant negative correlation between </a:t>
            </a:r>
            <a:r>
              <a:rPr lang="en-US" altLang="ko-KR" b="1" dirty="0"/>
              <a:t>cumulative</a:t>
            </a:r>
            <a:r>
              <a:rPr lang="en-US" altLang="ko-KR" dirty="0"/>
              <a:t> rainfall and PM concentrations, </a:t>
            </a:r>
            <a:r>
              <a:rPr lang="en-US" altLang="ko-KR" b="1" dirty="0"/>
              <a:t>as shown</a:t>
            </a:r>
            <a:r>
              <a:rPr lang="en-US" altLang="ko-KR" dirty="0"/>
              <a:t> in </a:t>
            </a:r>
            <a:r>
              <a:rPr lang="en-US" altLang="ko-KR" b="1" dirty="0"/>
              <a:t>Figure 1</a:t>
            </a:r>
            <a:r>
              <a:rPr lang="en-US" altLang="ko-KR" dirty="0"/>
              <a:t> and </a:t>
            </a:r>
            <a:r>
              <a:rPr lang="en-US" altLang="ko-KR" b="1" dirty="0"/>
              <a:t>Figure 2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Furthermore, it was </a:t>
            </a:r>
            <a:r>
              <a:rPr lang="en-US" altLang="ko-KR" b="1" dirty="0"/>
              <a:t>suggested</a:t>
            </a:r>
            <a:r>
              <a:rPr lang="en-US" altLang="ko-KR" dirty="0"/>
              <a:t> that the </a:t>
            </a:r>
            <a:r>
              <a:rPr lang="en-US" altLang="ko-KR" b="1" dirty="0"/>
              <a:t>washing</a:t>
            </a:r>
            <a:r>
              <a:rPr lang="en-US" altLang="ko-KR" dirty="0"/>
              <a:t> effect on PM is significant depending on the </a:t>
            </a:r>
            <a:r>
              <a:rPr lang="en-US" altLang="ko-KR" b="1" dirty="0"/>
              <a:t>high </a:t>
            </a:r>
            <a:r>
              <a:rPr lang="en-US" altLang="ko-KR" dirty="0"/>
              <a:t>rainfall </a:t>
            </a:r>
            <a:r>
              <a:rPr lang="en-US" altLang="ko-KR" b="1" dirty="0"/>
              <a:t>intensity</a:t>
            </a:r>
            <a:r>
              <a:rPr lang="en-US" altLang="ko-KR" dirty="0"/>
              <a:t> in a short period of time.</a:t>
            </a:r>
          </a:p>
          <a:p>
            <a:endParaRPr lang="en-US" altLang="ko-KR" dirty="0"/>
          </a:p>
          <a:p>
            <a:r>
              <a:rPr lang="en-US" altLang="ko-KR" dirty="0"/>
              <a:t>However, In this process, the </a:t>
            </a:r>
            <a:r>
              <a:rPr lang="en-US" altLang="ko-KR" b="1" dirty="0"/>
              <a:t>washing</a:t>
            </a:r>
            <a:r>
              <a:rPr lang="en-US" altLang="ko-KR" dirty="0"/>
              <a:t> effect of pre</a:t>
            </a:r>
            <a:r>
              <a:rPr lang="en-US" altLang="ko-KR" b="1" dirty="0"/>
              <a:t>ci</a:t>
            </a:r>
            <a:r>
              <a:rPr lang="en-US" altLang="ko-KR" dirty="0"/>
              <a:t>pitation on PM concentration in the atmosphere, can </a:t>
            </a:r>
            <a:r>
              <a:rPr lang="en-US" altLang="ko-KR" b="1" dirty="0"/>
              <a:t>also affect</a:t>
            </a:r>
            <a:r>
              <a:rPr lang="en-US" altLang="ko-KR" dirty="0"/>
              <a:t> the </a:t>
            </a:r>
            <a:r>
              <a:rPr lang="en-US" altLang="ko-KR" b="1" dirty="0"/>
              <a:t>chemical</a:t>
            </a:r>
            <a:r>
              <a:rPr lang="en-US" altLang="ko-KR" dirty="0"/>
              <a:t> composition of </a:t>
            </a:r>
            <a:r>
              <a:rPr lang="en-US" altLang="ko-KR" b="1" dirty="0"/>
              <a:t>rainwater</a:t>
            </a:r>
            <a:r>
              <a:rPr lang="en-US" altLang="ko-KR" dirty="0"/>
              <a:t>. Like components of particulate matter reduce the </a:t>
            </a:r>
            <a:r>
              <a:rPr lang="en-US" altLang="ko-KR" b="1" dirty="0"/>
              <a:t>pH</a:t>
            </a:r>
            <a:r>
              <a:rPr lang="en-US" altLang="ko-KR" dirty="0"/>
              <a:t> and increase the electrical </a:t>
            </a:r>
            <a:r>
              <a:rPr lang="en-US" altLang="ko-KR" b="1" dirty="0"/>
              <a:t>conductivity</a:t>
            </a:r>
            <a:r>
              <a:rPr lang="en-US" altLang="ko-KR" dirty="0"/>
              <a:t> of rainwater.</a:t>
            </a:r>
          </a:p>
          <a:p>
            <a:endParaRPr lang="en-US" altLang="ko-KR" dirty="0"/>
          </a:p>
          <a:p>
            <a:r>
              <a:rPr lang="en-US" altLang="ko-KR" b="1" dirty="0"/>
              <a:t>Therefore</a:t>
            </a:r>
            <a:r>
              <a:rPr lang="en-US" altLang="ko-KR" dirty="0"/>
              <a:t>, it is </a:t>
            </a:r>
            <a:r>
              <a:rPr lang="en-US" altLang="ko-KR" b="1" dirty="0"/>
              <a:t>essential</a:t>
            </a:r>
            <a:r>
              <a:rPr lang="en-US" altLang="ko-KR" dirty="0"/>
              <a:t> to study the </a:t>
            </a:r>
            <a:r>
              <a:rPr lang="en-US" altLang="ko-KR" b="1" dirty="0"/>
              <a:t>chemical </a:t>
            </a:r>
            <a:r>
              <a:rPr lang="en-US" altLang="ko-KR" dirty="0"/>
              <a:t>characteristics of rainwater </a:t>
            </a:r>
            <a:r>
              <a:rPr lang="en-US" altLang="ko-KR" b="1" dirty="0"/>
              <a:t>based on PM concentration.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77659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So, the </a:t>
            </a:r>
            <a:r>
              <a:rPr lang="en-US" altLang="ko-KR" b="1" dirty="0"/>
              <a:t>objective</a:t>
            </a:r>
            <a:r>
              <a:rPr lang="en-US" altLang="ko-KR" dirty="0"/>
              <a:t> of the study is</a:t>
            </a:r>
          </a:p>
          <a:p>
            <a:endParaRPr lang="en-US" altLang="ko-KR" dirty="0"/>
          </a:p>
          <a:p>
            <a:r>
              <a:rPr lang="en-US" altLang="ko-KR" dirty="0"/>
              <a:t>One. To </a:t>
            </a:r>
            <a:r>
              <a:rPr lang="en-US" altLang="ko-KR" b="1" dirty="0"/>
              <a:t>analyze(</a:t>
            </a:r>
            <a:r>
              <a:rPr lang="ko-KR" altLang="en-US" b="1" dirty="0" err="1"/>
              <a:t>에널라이즈</a:t>
            </a:r>
            <a:r>
              <a:rPr lang="en-US" altLang="ko-KR" b="1" dirty="0"/>
              <a:t>)</a:t>
            </a:r>
            <a:r>
              <a:rPr lang="en-US" altLang="ko-KR" dirty="0"/>
              <a:t> the </a:t>
            </a:r>
            <a:r>
              <a:rPr lang="en-US" altLang="ko-KR" b="1" dirty="0"/>
              <a:t>washing</a:t>
            </a:r>
            <a:r>
              <a:rPr lang="en-US" altLang="ko-KR" dirty="0"/>
              <a:t> effect of pre</a:t>
            </a:r>
            <a:r>
              <a:rPr lang="en-US" altLang="ko-KR" b="1" dirty="0"/>
              <a:t>ci</a:t>
            </a:r>
            <a:r>
              <a:rPr lang="en-US" altLang="ko-KR" dirty="0"/>
              <a:t>pitation on PM10 in the atmosphere based on </a:t>
            </a:r>
            <a:r>
              <a:rPr lang="en-US" altLang="ko-KR" b="1" dirty="0"/>
              <a:t>rainfall intensity</a:t>
            </a:r>
            <a:r>
              <a:rPr lang="en-US" altLang="ko-KR" dirty="0"/>
              <a:t>,</a:t>
            </a:r>
          </a:p>
          <a:p>
            <a:r>
              <a:rPr lang="en-US" altLang="ko-KR" dirty="0"/>
              <a:t>and the </a:t>
            </a:r>
            <a:r>
              <a:rPr lang="en-US" altLang="ko-KR" b="1" dirty="0"/>
              <a:t>effect</a:t>
            </a:r>
            <a:r>
              <a:rPr lang="en-US" altLang="ko-KR" dirty="0"/>
              <a:t> of the PM10 concentration in the atmosphere on </a:t>
            </a:r>
            <a:r>
              <a:rPr lang="en-US" altLang="ko-KR" b="1" dirty="0"/>
              <a:t>rainwater quality</a:t>
            </a:r>
            <a:r>
              <a:rPr lang="en-US" altLang="ko-KR" dirty="0"/>
              <a:t>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8311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/>
              <a:t>Now,</a:t>
            </a:r>
            <a:r>
              <a:rPr lang="en-US" altLang="ko-KR" dirty="0"/>
              <a:t> I’d like to </a:t>
            </a:r>
            <a:r>
              <a:rPr lang="en-US" altLang="ko-KR" b="1" dirty="0"/>
              <a:t>move on</a:t>
            </a:r>
            <a:r>
              <a:rPr lang="en-US" altLang="ko-KR" dirty="0"/>
              <a:t> to </a:t>
            </a:r>
            <a:r>
              <a:rPr lang="en-US" altLang="ko-KR" b="1" dirty="0"/>
              <a:t>materials and method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dirty="0"/>
              <a:t>The sampling site for this </a:t>
            </a:r>
            <a:r>
              <a:rPr lang="en-US" altLang="ko-KR" b="1" dirty="0"/>
              <a:t>study</a:t>
            </a:r>
            <a:r>
              <a:rPr lang="en-US" altLang="ko-KR" dirty="0"/>
              <a:t> is located in </a:t>
            </a:r>
            <a:r>
              <a:rPr lang="en-US" altLang="ko-KR" b="1" dirty="0"/>
              <a:t>Busan</a:t>
            </a:r>
            <a:r>
              <a:rPr lang="en-US" altLang="ko-KR" dirty="0"/>
              <a:t>, a port city with an oceanic(</a:t>
            </a:r>
            <a:r>
              <a:rPr lang="ko-KR" altLang="en-US" dirty="0" err="1"/>
              <a:t>오쉬에닉</a:t>
            </a:r>
            <a:r>
              <a:rPr lang="en-US" altLang="ko-KR" dirty="0"/>
              <a:t>) climate.</a:t>
            </a:r>
          </a:p>
          <a:p>
            <a:endParaRPr lang="en-US" altLang="ko-KR" dirty="0"/>
          </a:p>
          <a:p>
            <a:r>
              <a:rPr lang="en-US" altLang="ko-KR" dirty="0"/>
              <a:t>Over the past four </a:t>
            </a:r>
            <a:r>
              <a:rPr lang="en-US" altLang="ko-KR" b="1" dirty="0"/>
              <a:t>years</a:t>
            </a:r>
            <a:r>
              <a:rPr lang="en-US" altLang="ko-KR" dirty="0"/>
              <a:t>, the </a:t>
            </a:r>
            <a:r>
              <a:rPr lang="en-US" altLang="ko-KR" b="1" dirty="0"/>
              <a:t>average</a:t>
            </a:r>
            <a:r>
              <a:rPr lang="en-US" altLang="ko-KR" dirty="0"/>
              <a:t> PM concentration in spring and </a:t>
            </a:r>
            <a:r>
              <a:rPr lang="en-US" altLang="ko-KR" b="1" dirty="0"/>
              <a:t>summer</a:t>
            </a:r>
            <a:r>
              <a:rPr lang="en-US" altLang="ko-KR" dirty="0"/>
              <a:t> has been </a:t>
            </a:r>
            <a:r>
              <a:rPr lang="en-US" altLang="ko-KR" b="1" dirty="0"/>
              <a:t>higher</a:t>
            </a:r>
            <a:r>
              <a:rPr lang="en-US" altLang="ko-KR" dirty="0"/>
              <a:t> than the annual average concentration of PM.</a:t>
            </a:r>
          </a:p>
          <a:p>
            <a:endParaRPr lang="en-US" altLang="ko-KR" dirty="0"/>
          </a:p>
          <a:p>
            <a:r>
              <a:rPr lang="en-US" altLang="ko-KR" dirty="0"/>
              <a:t>In Busan, emission of </a:t>
            </a:r>
            <a:r>
              <a:rPr lang="en-US" altLang="ko-KR" b="1" dirty="0"/>
              <a:t>gas</a:t>
            </a:r>
            <a:r>
              <a:rPr lang="en-US" altLang="ko-KR" dirty="0"/>
              <a:t> and </a:t>
            </a:r>
            <a:r>
              <a:rPr lang="en-US" altLang="ko-KR" b="1" dirty="0"/>
              <a:t>sea</a:t>
            </a:r>
            <a:r>
              <a:rPr lang="en-US" altLang="ko-KR" dirty="0"/>
              <a:t> </a:t>
            </a:r>
            <a:r>
              <a:rPr lang="en-US" altLang="ko-KR" b="1" dirty="0"/>
              <a:t>salt</a:t>
            </a:r>
            <a:r>
              <a:rPr lang="en-US" altLang="ko-KR" dirty="0"/>
              <a:t> from industrial and port areas have a </a:t>
            </a:r>
            <a:r>
              <a:rPr lang="en-US" altLang="ko-KR" b="1" dirty="0"/>
              <a:t>significant</a:t>
            </a:r>
            <a:r>
              <a:rPr lang="en-US" altLang="ko-KR" dirty="0"/>
              <a:t> impact on PM formation.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750817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Rainwater </a:t>
            </a:r>
            <a:r>
              <a:rPr lang="en-US" altLang="ko-KR" b="1" dirty="0"/>
              <a:t>samples</a:t>
            </a:r>
            <a:r>
              <a:rPr lang="en-US" altLang="ko-KR" dirty="0"/>
              <a:t> were coll</a:t>
            </a:r>
            <a:r>
              <a:rPr lang="en-US" altLang="ko-KR" b="1" dirty="0"/>
              <a:t>ec</a:t>
            </a:r>
            <a:r>
              <a:rPr lang="en-US" altLang="ko-KR" dirty="0"/>
              <a:t>ted with a </a:t>
            </a:r>
            <a:r>
              <a:rPr lang="en-US" altLang="ko-KR" b="1" dirty="0"/>
              <a:t>self</a:t>
            </a:r>
            <a:r>
              <a:rPr lang="en-US" altLang="ko-KR" dirty="0"/>
              <a:t>-manufactured </a:t>
            </a:r>
            <a:r>
              <a:rPr lang="en-US" altLang="ko-KR" b="1" dirty="0"/>
              <a:t>collecting well</a:t>
            </a:r>
            <a:r>
              <a:rPr lang="en-US" altLang="ko-KR" dirty="0"/>
              <a:t>, as in Figure 5.</a:t>
            </a:r>
          </a:p>
          <a:p>
            <a:endParaRPr lang="en-US" altLang="ko-KR" dirty="0"/>
          </a:p>
          <a:p>
            <a:r>
              <a:rPr lang="en-US" altLang="ko-KR" dirty="0"/>
              <a:t>The </a:t>
            </a:r>
            <a:r>
              <a:rPr lang="en-US" altLang="ko-KR" b="1" dirty="0"/>
              <a:t>collecting</a:t>
            </a:r>
            <a:r>
              <a:rPr lang="en-US" altLang="ko-KR" dirty="0"/>
              <a:t> well system was designed to </a:t>
            </a:r>
            <a:r>
              <a:rPr lang="en-US" altLang="ko-KR" b="1" dirty="0"/>
              <a:t>improv</a:t>
            </a:r>
            <a:r>
              <a:rPr lang="en-US" altLang="ko-KR" dirty="0"/>
              <a:t>e the efficiency of the water collection and be </a:t>
            </a:r>
            <a:r>
              <a:rPr lang="en-US" altLang="ko-KR" b="1" dirty="0"/>
              <a:t>favorable</a:t>
            </a:r>
            <a:r>
              <a:rPr lang="en-US" altLang="ko-KR" dirty="0"/>
              <a:t> to transpor</a:t>
            </a:r>
            <a:r>
              <a:rPr lang="en-US" altLang="ko-KR" b="1" dirty="0"/>
              <a:t>tation</a:t>
            </a:r>
            <a:r>
              <a:rPr lang="en-US" altLang="ko-KR" dirty="0"/>
              <a:t> by using pp </a:t>
            </a:r>
            <a:r>
              <a:rPr lang="en-US" altLang="ko-KR" b="1" dirty="0"/>
              <a:t>bo</a:t>
            </a:r>
            <a:r>
              <a:rPr lang="en-US" altLang="ko-KR" dirty="0"/>
              <a:t>xes and PVC vinyl.</a:t>
            </a:r>
          </a:p>
          <a:p>
            <a:endParaRPr lang="en-US" altLang="ko-KR" dirty="0"/>
          </a:p>
          <a:p>
            <a:r>
              <a:rPr lang="en-US" altLang="ko-KR" dirty="0"/>
              <a:t>The pH, Electrical Conduc</a:t>
            </a:r>
            <a:r>
              <a:rPr lang="en-US" altLang="ko-KR" b="1" dirty="0"/>
              <a:t>ti</a:t>
            </a:r>
            <a:r>
              <a:rPr lang="en-US" altLang="ko-KR" dirty="0"/>
              <a:t>vity, and </a:t>
            </a:r>
            <a:r>
              <a:rPr lang="en-US" altLang="ko-KR" b="1" dirty="0"/>
              <a:t>eight</a:t>
            </a:r>
            <a:r>
              <a:rPr lang="en-US" altLang="ko-KR" dirty="0"/>
              <a:t> water-soluble ions / of rainwater were analyzed(</a:t>
            </a:r>
            <a:r>
              <a:rPr lang="ko-KR" altLang="en-US" dirty="0" err="1"/>
              <a:t>에널라디즈드</a:t>
            </a:r>
            <a:r>
              <a:rPr lang="en-US" altLang="ko-KR" dirty="0"/>
              <a:t>).</a:t>
            </a:r>
          </a:p>
          <a:p>
            <a:endParaRPr lang="en-US" altLang="ko-KR" dirty="0"/>
          </a:p>
          <a:p>
            <a:r>
              <a:rPr lang="en-US" altLang="ko-KR" dirty="0"/>
              <a:t>The PM10 </a:t>
            </a:r>
            <a:r>
              <a:rPr lang="en-US" altLang="ko-KR" b="1" dirty="0"/>
              <a:t>con</a:t>
            </a:r>
            <a:r>
              <a:rPr lang="en-US" altLang="ko-KR" dirty="0"/>
              <a:t> </a:t>
            </a:r>
            <a:r>
              <a:rPr lang="en-US" altLang="ko-KR" b="1" dirty="0" err="1"/>
              <a:t>cen</a:t>
            </a:r>
            <a:r>
              <a:rPr lang="en-US" altLang="ko-KR" dirty="0"/>
              <a:t> </a:t>
            </a:r>
            <a:r>
              <a:rPr lang="en-US" altLang="ko-KR" dirty="0" err="1"/>
              <a:t>tration</a:t>
            </a:r>
            <a:r>
              <a:rPr lang="en-US" altLang="ko-KR" dirty="0"/>
              <a:t> was </a:t>
            </a:r>
            <a:r>
              <a:rPr lang="en-US" altLang="ko-KR" b="1" dirty="0"/>
              <a:t>measured</a:t>
            </a:r>
            <a:r>
              <a:rPr lang="en-US" altLang="ko-KR" dirty="0"/>
              <a:t> at one-minute increments using a </a:t>
            </a:r>
            <a:r>
              <a:rPr lang="en-US" altLang="ko-KR" b="1" dirty="0"/>
              <a:t>custom</a:t>
            </a:r>
            <a:r>
              <a:rPr lang="en-US" altLang="ko-KR" dirty="0"/>
              <a:t>-built PM sensor, as shown in Figure 6.</a:t>
            </a:r>
          </a:p>
          <a:p>
            <a:endParaRPr lang="en-US" altLang="ko-KR" dirty="0"/>
          </a:p>
          <a:p>
            <a:r>
              <a:rPr lang="en-US" altLang="ko-KR" dirty="0"/>
              <a:t>We used the </a:t>
            </a:r>
            <a:r>
              <a:rPr lang="en-US" altLang="ko-KR" b="1" dirty="0"/>
              <a:t>cumulative</a:t>
            </a:r>
            <a:r>
              <a:rPr lang="en-US" altLang="ko-KR" dirty="0"/>
              <a:t> rainfall and rainfall </a:t>
            </a:r>
            <a:r>
              <a:rPr lang="en-US" altLang="ko-KR" b="1" dirty="0"/>
              <a:t>intensity</a:t>
            </a:r>
            <a:r>
              <a:rPr lang="en-US" altLang="ko-KR" dirty="0"/>
              <a:t> data from AWS.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717541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The following is data analysis.</a:t>
            </a:r>
          </a:p>
          <a:p>
            <a:endParaRPr lang="en-US" altLang="ko-KR" dirty="0"/>
          </a:p>
          <a:p>
            <a:r>
              <a:rPr lang="en-US" altLang="ko-KR" dirty="0"/>
              <a:t>Equation 1 was used to </a:t>
            </a:r>
            <a:r>
              <a:rPr lang="en-US" altLang="ko-KR" b="1" dirty="0"/>
              <a:t>calculate</a:t>
            </a:r>
            <a:r>
              <a:rPr lang="en-US" altLang="ko-KR" dirty="0"/>
              <a:t> the </a:t>
            </a:r>
            <a:r>
              <a:rPr lang="en-US" altLang="ko-KR" b="1" dirty="0"/>
              <a:t>reduction</a:t>
            </a:r>
            <a:r>
              <a:rPr lang="en-US" altLang="ko-KR" dirty="0"/>
              <a:t> / efficiency of PM10 concentration</a:t>
            </a:r>
            <a:r>
              <a:rPr lang="ko-KR" altLang="en-US" dirty="0"/>
              <a:t> </a:t>
            </a:r>
            <a:r>
              <a:rPr lang="en-US" altLang="ko-KR" dirty="0"/>
              <a:t>in</a:t>
            </a:r>
            <a:r>
              <a:rPr lang="ko-KR" altLang="en-US" dirty="0"/>
              <a:t> </a:t>
            </a:r>
            <a:r>
              <a:rPr lang="en-US" altLang="ko-KR" dirty="0"/>
              <a:t>the</a:t>
            </a:r>
            <a:r>
              <a:rPr lang="ko-KR" altLang="en-US" dirty="0"/>
              <a:t> </a:t>
            </a:r>
            <a:r>
              <a:rPr lang="en-US" altLang="ko-KR" dirty="0"/>
              <a:t>atmosphere and ion concentrations in rainwater,</a:t>
            </a:r>
          </a:p>
          <a:p>
            <a:endParaRPr lang="en-US" altLang="ko-KR" dirty="0"/>
          </a:p>
          <a:p>
            <a:r>
              <a:rPr lang="en-US" altLang="ko-KR" dirty="0"/>
              <a:t>And Pearson </a:t>
            </a:r>
            <a:r>
              <a:rPr lang="en-US" altLang="ko-KR" b="1" dirty="0"/>
              <a:t>co</a:t>
            </a:r>
            <a:r>
              <a:rPr lang="en-US" altLang="ko-KR" dirty="0"/>
              <a:t>rrelation </a:t>
            </a:r>
            <a:r>
              <a:rPr lang="en-US" altLang="ko-KR" b="1" dirty="0"/>
              <a:t>co</a:t>
            </a:r>
            <a:r>
              <a:rPr lang="en-US" altLang="ko-KR" dirty="0"/>
              <a:t>efficient between pH and EC of rainwater was calculated using equation 2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909477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Here's the </a:t>
            </a:r>
            <a:r>
              <a:rPr lang="en-US" altLang="ko-KR" b="1" dirty="0"/>
              <a:t>results and discussion </a:t>
            </a:r>
            <a:r>
              <a:rPr lang="en-US" altLang="ko-KR" dirty="0"/>
              <a:t>of this study.</a:t>
            </a:r>
          </a:p>
          <a:p>
            <a:endParaRPr lang="en-US" altLang="ko-KR" dirty="0"/>
          </a:p>
          <a:p>
            <a:r>
              <a:rPr lang="en-US" altLang="ko-KR" dirty="0"/>
              <a:t>Figure 7 is showing the </a:t>
            </a:r>
            <a:r>
              <a:rPr lang="en-US" altLang="ko-KR" b="1" dirty="0"/>
              <a:t>temporal</a:t>
            </a:r>
            <a:r>
              <a:rPr lang="en-US" altLang="ko-KR" dirty="0"/>
              <a:t> variation in precipitation and PM10 concentration in the atmosphere.</a:t>
            </a:r>
          </a:p>
          <a:p>
            <a:endParaRPr lang="en-US" altLang="ko-KR" dirty="0"/>
          </a:p>
          <a:p>
            <a:r>
              <a:rPr lang="en-US" altLang="ko-KR" dirty="0"/>
              <a:t>The PM10 concentration in the </a:t>
            </a:r>
            <a:r>
              <a:rPr lang="en-US" altLang="ko-KR" b="1" dirty="0"/>
              <a:t>atmosphere</a:t>
            </a:r>
            <a:r>
              <a:rPr lang="en-US" altLang="ko-KR" dirty="0"/>
              <a:t> was </a:t>
            </a:r>
            <a:r>
              <a:rPr lang="en-US" altLang="ko-KR" b="1" dirty="0"/>
              <a:t>reduced</a:t>
            </a:r>
            <a:r>
              <a:rPr lang="en-US" altLang="ko-KR" dirty="0"/>
              <a:t> with precipitation </a:t>
            </a:r>
            <a:r>
              <a:rPr lang="en-US" altLang="ko-KR" b="1" dirty="0"/>
              <a:t>duration</a:t>
            </a:r>
            <a:r>
              <a:rPr lang="en-US" altLang="ko-KR" dirty="0"/>
              <a:t>, but </a:t>
            </a:r>
            <a:r>
              <a:rPr lang="en-US" altLang="ko-KR" b="1" dirty="0"/>
              <a:t>di</a:t>
            </a:r>
            <a:r>
              <a:rPr lang="en-US" altLang="ko-KR" dirty="0"/>
              <a:t>fferent reduction efficiency was shown based on </a:t>
            </a:r>
            <a:r>
              <a:rPr lang="en-US" altLang="ko-KR" b="1" dirty="0"/>
              <a:t>rainfall intensity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b="1" dirty="0"/>
              <a:t>I'd like to illustrate this</a:t>
            </a:r>
            <a:r>
              <a:rPr lang="en-US" altLang="ko-KR" dirty="0"/>
              <a:t> / by showing you figure 7.</a:t>
            </a:r>
          </a:p>
          <a:p>
            <a:r>
              <a:rPr lang="en-US" altLang="ko-KR" dirty="0"/>
              <a:t>(click)</a:t>
            </a:r>
          </a:p>
          <a:p>
            <a:r>
              <a:rPr lang="en-US" altLang="ko-KR" dirty="0"/>
              <a:t>When the rainfall </a:t>
            </a:r>
            <a:r>
              <a:rPr lang="en-US" altLang="ko-KR" b="1" dirty="0"/>
              <a:t>intensities</a:t>
            </a:r>
            <a:r>
              <a:rPr lang="en-US" altLang="ko-KR" dirty="0"/>
              <a:t> were </a:t>
            </a:r>
            <a:r>
              <a:rPr lang="en-US" altLang="ko-KR" b="1" dirty="0"/>
              <a:t>enhanced</a:t>
            </a:r>
            <a:r>
              <a:rPr lang="en-US" altLang="ko-KR" dirty="0"/>
              <a:t> to more than seven point five millimeter per hour (7.5 mm/h), the reduction efficiencies reached more than 60%.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15663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For example,</a:t>
            </a:r>
          </a:p>
          <a:p>
            <a:endParaRPr lang="en-US" altLang="ko-KR" dirty="0"/>
          </a:p>
          <a:p>
            <a:r>
              <a:rPr lang="en-US" altLang="ko-KR" dirty="0"/>
              <a:t>On July 27, when the maximum rainfall intensity, the PM10 reduction efficiency was the high.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529798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On the other hand, </a:t>
            </a:r>
          </a:p>
          <a:p>
            <a:r>
              <a:rPr lang="en-US" altLang="ko-KR" dirty="0"/>
              <a:t>When the rainfall intensities were relatively </a:t>
            </a:r>
            <a:r>
              <a:rPr lang="en-US" altLang="ko-KR" b="1" dirty="0"/>
              <a:t>weak,</a:t>
            </a:r>
          </a:p>
          <a:p>
            <a:r>
              <a:rPr lang="en-US" altLang="ko-KR" dirty="0"/>
              <a:t>PM reduction efficiencies were less than 40%.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537124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In this study, </a:t>
            </a:r>
          </a:p>
          <a:p>
            <a:r>
              <a:rPr lang="en-US" altLang="ko-KR" b="1" dirty="0"/>
              <a:t>rain events</a:t>
            </a:r>
            <a:r>
              <a:rPr lang="en-US" altLang="ko-KR" dirty="0"/>
              <a:t> with </a:t>
            </a:r>
            <a:r>
              <a:rPr lang="en-US" altLang="ko-KR" b="1" dirty="0"/>
              <a:t>high</a:t>
            </a:r>
            <a:r>
              <a:rPr lang="en-US" altLang="ko-KR" dirty="0"/>
              <a:t> rainfall in</a:t>
            </a:r>
            <a:r>
              <a:rPr lang="en-US" altLang="ko-KR" b="1" dirty="0"/>
              <a:t>ten</a:t>
            </a:r>
            <a:r>
              <a:rPr lang="en-US" altLang="ko-KR" dirty="0"/>
              <a:t>sity and a PM10 reduction efficiency of 60% or more / were </a:t>
            </a:r>
            <a:r>
              <a:rPr lang="en-US" altLang="ko-KR" b="1" dirty="0"/>
              <a:t>class</a:t>
            </a:r>
            <a:r>
              <a:rPr lang="en-US" altLang="ko-KR" dirty="0"/>
              <a:t>ified as </a:t>
            </a:r>
            <a:r>
              <a:rPr lang="en-US" altLang="ko-KR" b="1" dirty="0"/>
              <a:t>heavy</a:t>
            </a:r>
            <a:r>
              <a:rPr lang="en-US" altLang="ko-KR" dirty="0"/>
              <a:t> rain,</a:t>
            </a:r>
          </a:p>
          <a:p>
            <a:endParaRPr lang="en-US" altLang="ko-KR" dirty="0"/>
          </a:p>
          <a:p>
            <a:r>
              <a:rPr lang="en-US" altLang="ko-KR" dirty="0"/>
              <a:t>And </a:t>
            </a:r>
            <a:r>
              <a:rPr lang="en-US" altLang="ko-KR" b="1" dirty="0"/>
              <a:t>rainfall events</a:t>
            </a:r>
            <a:r>
              <a:rPr lang="en-US" altLang="ko-KR" dirty="0"/>
              <a:t> with </a:t>
            </a:r>
            <a:r>
              <a:rPr lang="en-US" altLang="ko-KR" b="1" dirty="0"/>
              <a:t>low </a:t>
            </a:r>
            <a:r>
              <a:rPr lang="en-US" altLang="ko-KR" dirty="0"/>
              <a:t>rainfall in</a:t>
            </a:r>
            <a:r>
              <a:rPr lang="en-US" altLang="ko-KR" b="1" dirty="0"/>
              <a:t>ten</a:t>
            </a:r>
            <a:r>
              <a:rPr lang="en-US" altLang="ko-KR" dirty="0"/>
              <a:t>sity, and a PM10 reduction efficiency of 40% or less were classified as </a:t>
            </a:r>
            <a:r>
              <a:rPr lang="en-US" altLang="ko-KR" b="1" dirty="0"/>
              <a:t>light</a:t>
            </a:r>
            <a:r>
              <a:rPr lang="en-US" altLang="ko-KR" dirty="0"/>
              <a:t> rain.</a:t>
            </a:r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05987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The following are the results of the </a:t>
            </a:r>
            <a:r>
              <a:rPr lang="en-US" altLang="ko-KR" b="1" dirty="0"/>
              <a:t>rainwater quality </a:t>
            </a:r>
            <a:r>
              <a:rPr lang="en-US" altLang="ko-KR" dirty="0"/>
              <a:t>analysis.</a:t>
            </a:r>
          </a:p>
          <a:p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For </a:t>
            </a:r>
            <a:r>
              <a:rPr lang="en-US" altLang="ko-KR" b="1" dirty="0"/>
              <a:t>initial</a:t>
            </a:r>
            <a:r>
              <a:rPr lang="en-US" altLang="ko-KR" dirty="0"/>
              <a:t> rainwater samples, the average pH and EC were approximately four point three and eighty one point nine µS/cm</a:t>
            </a:r>
            <a:endParaRPr lang="ko-KR" altLang="en-US" dirty="0"/>
          </a:p>
          <a:p>
            <a:r>
              <a:rPr lang="en-US" altLang="ko-KR" dirty="0"/>
              <a:t>(4.3 and 81.9)</a:t>
            </a:r>
          </a:p>
          <a:p>
            <a:endParaRPr lang="en-US" altLang="ko-KR" dirty="0"/>
          </a:p>
          <a:p>
            <a:r>
              <a:rPr lang="en-US" altLang="ko-KR" dirty="0"/>
              <a:t>In par</a:t>
            </a:r>
            <a:r>
              <a:rPr lang="en-US" altLang="ko-KR" b="1" dirty="0"/>
              <a:t>ti</a:t>
            </a:r>
            <a:r>
              <a:rPr lang="en-US" altLang="ko-KR" dirty="0"/>
              <a:t>cular, the</a:t>
            </a:r>
            <a:r>
              <a:rPr lang="ko-KR" altLang="en-US" dirty="0"/>
              <a:t>디</a:t>
            </a:r>
            <a:r>
              <a:rPr lang="en-US" altLang="ko-KR" dirty="0"/>
              <a:t> i</a:t>
            </a:r>
            <a:r>
              <a:rPr lang="en-US" altLang="ko-KR" b="1" dirty="0"/>
              <a:t>ni</a:t>
            </a:r>
            <a:r>
              <a:rPr lang="en-US" altLang="ko-KR" dirty="0"/>
              <a:t>tial pH of rainwater in the </a:t>
            </a:r>
            <a:r>
              <a:rPr lang="en-US" altLang="ko-KR" b="1" dirty="0"/>
              <a:t>heavy</a:t>
            </a:r>
            <a:r>
              <a:rPr lang="en-US" altLang="ko-KR" dirty="0"/>
              <a:t> rain was </a:t>
            </a:r>
            <a:r>
              <a:rPr lang="en-US" altLang="ko-KR" b="1" dirty="0"/>
              <a:t>re</a:t>
            </a:r>
            <a:r>
              <a:rPr lang="en-US" altLang="ko-KR" dirty="0"/>
              <a:t>latively</a:t>
            </a:r>
            <a:r>
              <a:rPr lang="ko-KR" altLang="en-US" dirty="0" err="1"/>
              <a:t>렐러티블리</a:t>
            </a:r>
            <a:r>
              <a:rPr lang="en-US" altLang="ko-KR" dirty="0"/>
              <a:t> low, and EC was high.</a:t>
            </a:r>
          </a:p>
          <a:p>
            <a:endParaRPr lang="en-US" altLang="ko-KR" dirty="0"/>
          </a:p>
          <a:p>
            <a:r>
              <a:rPr lang="en-US" altLang="ko-KR" dirty="0"/>
              <a:t>Figure 9 is showing the </a:t>
            </a:r>
            <a:r>
              <a:rPr lang="en-US" altLang="ko-KR" b="1" dirty="0"/>
              <a:t>temporal</a:t>
            </a:r>
            <a:r>
              <a:rPr lang="en-US" altLang="ko-KR" dirty="0"/>
              <a:t> variations of the pH and EC with precipitation duration.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41783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In </a:t>
            </a:r>
            <a:r>
              <a:rPr lang="en-US" altLang="ko-KR" b="1" dirty="0"/>
              <a:t>heavy</a:t>
            </a:r>
            <a:r>
              <a:rPr lang="en-US" altLang="ko-KR" dirty="0"/>
              <a:t> rain, the pH of rainwater </a:t>
            </a:r>
            <a:r>
              <a:rPr lang="en-US" altLang="ko-KR" b="1" dirty="0"/>
              <a:t>gra</a:t>
            </a:r>
            <a:r>
              <a:rPr lang="en-US" altLang="ko-KR" dirty="0"/>
              <a:t>dually increased with </a:t>
            </a:r>
            <a:r>
              <a:rPr lang="en-US" altLang="ko-KR" b="1" dirty="0"/>
              <a:t>precipitation duration</a:t>
            </a:r>
            <a:r>
              <a:rPr lang="en-US" altLang="ko-KR" dirty="0"/>
              <a:t>, (whereas EC) </a:t>
            </a:r>
            <a:r>
              <a:rPr lang="en-US" altLang="ko-KR" b="1" dirty="0"/>
              <a:t>re</a:t>
            </a:r>
            <a:r>
              <a:rPr lang="en-US" altLang="ko-KR" dirty="0"/>
              <a:t>latively decreased.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81706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/>
              <a:t>However,</a:t>
            </a:r>
            <a:r>
              <a:rPr lang="en-US" altLang="ko-KR" dirty="0"/>
              <a:t> </a:t>
            </a:r>
            <a:r>
              <a:rPr lang="en-US" altLang="ko-KR" b="1" dirty="0"/>
              <a:t>Light</a:t>
            </a:r>
            <a:r>
              <a:rPr lang="en-US" altLang="ko-KR" dirty="0"/>
              <a:t> rain showed </a:t>
            </a:r>
            <a:r>
              <a:rPr lang="en-US" altLang="ko-KR" b="1" dirty="0"/>
              <a:t>no</a:t>
            </a:r>
            <a:r>
              <a:rPr lang="en-US" altLang="ko-KR" dirty="0"/>
              <a:t> </a:t>
            </a:r>
            <a:r>
              <a:rPr lang="en-US" altLang="ko-KR" b="1" dirty="0"/>
              <a:t>pat</a:t>
            </a:r>
            <a:r>
              <a:rPr lang="en-US" altLang="ko-KR" dirty="0"/>
              <a:t>tern of increase or decrease in pH </a:t>
            </a:r>
            <a:r>
              <a:rPr lang="en-US" altLang="ko-KR" b="1" dirty="0"/>
              <a:t>and EC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4459056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On March 9, despite the </a:t>
            </a:r>
            <a:r>
              <a:rPr lang="en-US" altLang="ko-KR" b="1" dirty="0"/>
              <a:t>weak</a:t>
            </a:r>
            <a:r>
              <a:rPr lang="en-US" altLang="ko-KR" dirty="0"/>
              <a:t> rainfall in</a:t>
            </a:r>
            <a:r>
              <a:rPr lang="en-US" altLang="ko-KR" b="1" dirty="0"/>
              <a:t>ten</a:t>
            </a:r>
            <a:r>
              <a:rPr lang="en-US" altLang="ko-KR" dirty="0"/>
              <a:t>sity, the pH was low and EH was </a:t>
            </a:r>
            <a:r>
              <a:rPr lang="en-US" altLang="ko-KR" b="1" dirty="0"/>
              <a:t>high</a:t>
            </a:r>
            <a:r>
              <a:rPr lang="en-US" altLang="ko-KR" dirty="0"/>
              <a:t>, and the pH increased with </a:t>
            </a:r>
            <a:r>
              <a:rPr lang="en-US" altLang="ko-KR" b="1" dirty="0"/>
              <a:t>precipitation duration </a:t>
            </a:r>
            <a:r>
              <a:rPr lang="en-US" altLang="ko-KR" dirty="0"/>
              <a:t>and the EC tended to decrease.</a:t>
            </a:r>
          </a:p>
          <a:p>
            <a:endParaRPr lang="en-US" altLang="ko-KR" dirty="0"/>
          </a:p>
          <a:p>
            <a:r>
              <a:rPr lang="en-US" altLang="ko-KR" dirty="0"/>
              <a:t>It can be </a:t>
            </a:r>
            <a:r>
              <a:rPr lang="en-US" altLang="ko-KR" b="1" dirty="0"/>
              <a:t>conside</a:t>
            </a:r>
            <a:r>
              <a:rPr lang="en-US" altLang="ko-KR" dirty="0"/>
              <a:t>red by the </a:t>
            </a:r>
            <a:r>
              <a:rPr lang="en-US" altLang="ko-KR" b="1" dirty="0"/>
              <a:t>high</a:t>
            </a:r>
            <a:r>
              <a:rPr lang="en-US" altLang="ko-KR" dirty="0"/>
              <a:t> concentration of PM10 in</a:t>
            </a:r>
            <a:r>
              <a:rPr lang="ko-KR" altLang="en-US" dirty="0"/>
              <a:t> </a:t>
            </a:r>
            <a:r>
              <a:rPr lang="en-US" altLang="ko-KR" dirty="0"/>
              <a:t>the atmosphere and the(</a:t>
            </a:r>
            <a:r>
              <a:rPr lang="ko-KR" altLang="en-US" dirty="0"/>
              <a:t>디</a:t>
            </a:r>
            <a:r>
              <a:rPr lang="en-US" altLang="ko-KR" dirty="0"/>
              <a:t>) </a:t>
            </a:r>
            <a:r>
              <a:rPr lang="en-US" altLang="ko-KR" b="1" dirty="0"/>
              <a:t>effect</a:t>
            </a:r>
            <a:r>
              <a:rPr lang="en-US" altLang="ko-KR" dirty="0"/>
              <a:t> of </a:t>
            </a:r>
            <a:r>
              <a:rPr lang="en-US" altLang="ko-KR" b="1" dirty="0"/>
              <a:t>long</a:t>
            </a:r>
            <a:r>
              <a:rPr lang="en-US" altLang="ko-KR" dirty="0"/>
              <a:t>-lasting precipitation.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36235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If you look at this </a:t>
            </a:r>
            <a:r>
              <a:rPr lang="en-US" altLang="ko-K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figure 10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you can see that correlation between pH and EC based on rainfall </a:t>
            </a:r>
            <a:r>
              <a:rPr lang="en-US" altLang="ko-K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intensity.</a:t>
            </a:r>
          </a:p>
          <a:p>
            <a:endParaRPr lang="en-US" altLang="ko-KR" dirty="0"/>
          </a:p>
          <a:p>
            <a:r>
              <a:rPr lang="en-US" altLang="ko-KR" dirty="0"/>
              <a:t>The pH of rainwater </a:t>
            </a:r>
            <a:r>
              <a:rPr lang="en-US" altLang="ko-KR" b="1" dirty="0"/>
              <a:t>gradu</a:t>
            </a:r>
            <a:r>
              <a:rPr lang="en-US" altLang="ko-KR" dirty="0"/>
              <a:t>ally increased with </a:t>
            </a:r>
            <a:r>
              <a:rPr lang="en-US" altLang="ko-KR" b="1" dirty="0"/>
              <a:t>precipitation duration</a:t>
            </a:r>
            <a:r>
              <a:rPr lang="en-US" altLang="ko-KR" dirty="0"/>
              <a:t>, whereas EC / </a:t>
            </a:r>
            <a:r>
              <a:rPr lang="en-US" altLang="ko-KR" b="1" dirty="0"/>
              <a:t>re</a:t>
            </a:r>
            <a:r>
              <a:rPr lang="en-US" altLang="ko-KR" dirty="0"/>
              <a:t>latively decreased, / resulting in a significant negative correlation between pH and EC.</a:t>
            </a:r>
          </a:p>
          <a:p>
            <a:endParaRPr lang="en-US" altLang="ko-KR" dirty="0"/>
          </a:p>
          <a:p>
            <a:r>
              <a:rPr lang="en-US" altLang="ko-KR" dirty="0"/>
              <a:t>The </a:t>
            </a:r>
            <a:r>
              <a:rPr lang="en-US" altLang="ko-KR" b="1" dirty="0"/>
              <a:t>slope</a:t>
            </a:r>
            <a:r>
              <a:rPr lang="en-US" altLang="ko-KR" dirty="0"/>
              <a:t> of the </a:t>
            </a:r>
            <a:r>
              <a:rPr lang="en-US" altLang="ko-KR" b="1" dirty="0"/>
              <a:t>linear</a:t>
            </a:r>
            <a:r>
              <a:rPr lang="en-US" altLang="ko-KR" dirty="0"/>
              <a:t> regression </a:t>
            </a:r>
            <a:r>
              <a:rPr lang="en-US" altLang="ko-KR" b="1" dirty="0"/>
              <a:t>line</a:t>
            </a:r>
            <a:r>
              <a:rPr lang="en-US" altLang="ko-KR" dirty="0"/>
              <a:t> was </a:t>
            </a:r>
            <a:r>
              <a:rPr lang="en-US" altLang="ko-KR" b="1" dirty="0"/>
              <a:t>large</a:t>
            </a:r>
            <a:r>
              <a:rPr lang="en-US" altLang="ko-KR" dirty="0"/>
              <a:t> for </a:t>
            </a:r>
            <a:r>
              <a:rPr lang="en-US" altLang="ko-KR" b="1" dirty="0"/>
              <a:t>heavy rain</a:t>
            </a:r>
            <a:r>
              <a:rPr lang="en-US" altLang="ko-KR" dirty="0"/>
              <a:t>, but / the </a:t>
            </a:r>
            <a:r>
              <a:rPr lang="en-US" altLang="ko-KR" b="1" dirty="0"/>
              <a:t>slope</a:t>
            </a:r>
            <a:r>
              <a:rPr lang="en-US" altLang="ko-KR" dirty="0"/>
              <a:t> of the </a:t>
            </a:r>
            <a:r>
              <a:rPr lang="en-US" altLang="ko-KR" b="1" dirty="0"/>
              <a:t>linear</a:t>
            </a:r>
            <a:r>
              <a:rPr lang="en-US" altLang="ko-KR" dirty="0"/>
              <a:t> regression line was </a:t>
            </a:r>
            <a:r>
              <a:rPr lang="en-US" altLang="ko-KR" b="1" dirty="0"/>
              <a:t>rel</a:t>
            </a:r>
            <a:r>
              <a:rPr lang="en-US" altLang="ko-KR" dirty="0"/>
              <a:t>atively </a:t>
            </a:r>
            <a:r>
              <a:rPr lang="en-US" altLang="ko-KR" b="1" dirty="0"/>
              <a:t>small</a:t>
            </a:r>
            <a:r>
              <a:rPr lang="en-US" altLang="ko-KR" dirty="0"/>
              <a:t> for </a:t>
            </a:r>
            <a:r>
              <a:rPr lang="en-US" altLang="ko-KR" b="1" dirty="0"/>
              <a:t>light rain</a:t>
            </a:r>
            <a:r>
              <a:rPr lang="en-US" altLang="ko-KR" dirty="0"/>
              <a:t>.</a:t>
            </a:r>
          </a:p>
          <a:p>
            <a:endParaRPr lang="en-US" altLang="ko-KR" dirty="0"/>
          </a:p>
          <a:p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 process is de</a:t>
            </a:r>
            <a:r>
              <a:rPr lang="en-US" altLang="ko-K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ter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mined by the </a:t>
            </a:r>
            <a:r>
              <a:rPr lang="en-US" altLang="ko-K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high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rainfall </a:t>
            </a:r>
            <a:r>
              <a:rPr lang="en-US" altLang="ko-K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intensity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effect / that the pH and EC have reached </a:t>
            </a:r>
            <a:r>
              <a:rPr lang="en-US" altLang="ko-K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equilibrium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a </a:t>
            </a:r>
            <a:r>
              <a:rPr lang="en-US" altLang="ko-KR" sz="1200" b="1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short period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of time.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890672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The </a:t>
            </a:r>
            <a:r>
              <a:rPr lang="en-US" altLang="ko-KR" b="1" dirty="0"/>
              <a:t>final point </a:t>
            </a:r>
            <a:r>
              <a:rPr lang="en-US" altLang="ko-KR" dirty="0"/>
              <a:t>is in </a:t>
            </a:r>
            <a:r>
              <a:rPr lang="en-US" altLang="ko-KR" b="1" dirty="0"/>
              <a:t>regard</a:t>
            </a:r>
            <a:r>
              <a:rPr lang="en-US" altLang="ko-KR" dirty="0"/>
              <a:t> to the </a:t>
            </a:r>
            <a:r>
              <a:rPr lang="en-US" altLang="ko-KR" b="0" dirty="0"/>
              <a:t>temporal</a:t>
            </a:r>
            <a:r>
              <a:rPr lang="en-US" altLang="ko-KR" dirty="0"/>
              <a:t> </a:t>
            </a:r>
            <a:r>
              <a:rPr lang="en-US" altLang="ko-KR" b="1" dirty="0"/>
              <a:t>variation</a:t>
            </a:r>
            <a:r>
              <a:rPr lang="en-US" altLang="ko-KR" dirty="0"/>
              <a:t> of ion </a:t>
            </a:r>
            <a:r>
              <a:rPr lang="en-US" altLang="ko-KR" b="1" dirty="0"/>
              <a:t>con cen</a:t>
            </a:r>
            <a:r>
              <a:rPr lang="en-US" altLang="ko-KR" dirty="0"/>
              <a:t>tration in rainwater </a:t>
            </a:r>
            <a:r>
              <a:rPr lang="en-US" altLang="ko-KR" b="1" dirty="0"/>
              <a:t>based</a:t>
            </a:r>
            <a:r>
              <a:rPr lang="en-US" altLang="ko-KR" dirty="0"/>
              <a:t> on rainfall </a:t>
            </a:r>
            <a:r>
              <a:rPr lang="en-US" altLang="ko-KR" b="1" dirty="0"/>
              <a:t>intensity</a:t>
            </a:r>
            <a:r>
              <a:rPr lang="en-US" altLang="ko-KR" dirty="0"/>
              <a:t>.</a:t>
            </a:r>
          </a:p>
          <a:p>
            <a:r>
              <a:rPr lang="en-US" altLang="ko-KR" dirty="0"/>
              <a:t>(click)</a:t>
            </a:r>
          </a:p>
          <a:p>
            <a:r>
              <a:rPr lang="en-US" altLang="ko-KR" dirty="0"/>
              <a:t>For Heavy rain, the reduction efficiency of ion concentrations were enhanced to more than 80%,</a:t>
            </a:r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943501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1" dirty="0"/>
              <a:t>Con</a:t>
            </a:r>
            <a:r>
              <a:rPr lang="en-US" altLang="ko-KR" dirty="0"/>
              <a:t>versely, for </a:t>
            </a:r>
            <a:r>
              <a:rPr lang="en-US" altLang="ko-KR" b="1" dirty="0"/>
              <a:t>light</a:t>
            </a:r>
            <a:r>
              <a:rPr lang="en-US" altLang="ko-KR" dirty="0"/>
              <a:t> rain, the reduction efficiencies were </a:t>
            </a:r>
            <a:r>
              <a:rPr lang="en-US" altLang="ko-KR" b="1" dirty="0"/>
              <a:t>rel</a:t>
            </a:r>
            <a:r>
              <a:rPr lang="en-US" altLang="ko-KR" dirty="0"/>
              <a:t>atively(</a:t>
            </a:r>
            <a:r>
              <a:rPr lang="ko-KR" altLang="en-US" dirty="0" err="1"/>
              <a:t>렐</a:t>
            </a:r>
            <a:r>
              <a:rPr lang="ko-KR" altLang="en-US" dirty="0"/>
              <a:t> </a:t>
            </a:r>
            <a:r>
              <a:rPr lang="ko-KR" altLang="en-US" dirty="0" err="1"/>
              <a:t>러디블리</a:t>
            </a:r>
            <a:r>
              <a:rPr lang="en-US" altLang="ko-KR" dirty="0"/>
              <a:t>) low.</a:t>
            </a:r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034348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On March 9, </a:t>
            </a:r>
            <a:r>
              <a:rPr lang="en-US" altLang="ko-KR" dirty="0"/>
              <a:t>despite the </a:t>
            </a:r>
            <a:r>
              <a:rPr lang="en-US" altLang="ko-KR" b="1" dirty="0"/>
              <a:t>weak</a:t>
            </a:r>
            <a:r>
              <a:rPr lang="en-US" altLang="ko-KR" dirty="0"/>
              <a:t> rainfall in</a:t>
            </a:r>
            <a:r>
              <a:rPr lang="en-US" altLang="ko-KR" b="1" dirty="0"/>
              <a:t>ten</a:t>
            </a:r>
            <a:r>
              <a:rPr lang="en-US" altLang="ko-KR" dirty="0"/>
              <a:t>sity,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at four point five millimeter per hour (4.5 mm/h), ion concentrations reduction efficiency was high at eighty six point seven percent, (86.7%,)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It can be </a:t>
            </a:r>
            <a:r>
              <a:rPr lang="en-US" altLang="ko-KR" b="1" dirty="0"/>
              <a:t>conside</a:t>
            </a:r>
            <a:r>
              <a:rPr lang="en-US" altLang="ko-KR" dirty="0"/>
              <a:t>red by the </a:t>
            </a:r>
            <a:r>
              <a:rPr lang="en-US" altLang="ko-KR" b="1" dirty="0"/>
              <a:t>relat</a:t>
            </a:r>
            <a:r>
              <a:rPr lang="en-US" altLang="ko-KR" b="0" dirty="0"/>
              <a:t>ively </a:t>
            </a:r>
            <a:r>
              <a:rPr lang="en-US" altLang="ko-KR" b="1" dirty="0"/>
              <a:t>high</a:t>
            </a:r>
            <a:r>
              <a:rPr lang="en-US" altLang="ko-KR" b="0" dirty="0"/>
              <a:t> rainfall </a:t>
            </a:r>
            <a:r>
              <a:rPr lang="en-US" altLang="ko-KR" b="1" dirty="0"/>
              <a:t>intensity</a:t>
            </a:r>
            <a:r>
              <a:rPr lang="en-US" altLang="ko-KR" b="0" dirty="0"/>
              <a:t> and</a:t>
            </a:r>
            <a:r>
              <a:rPr lang="en-US" altLang="ko-KR" dirty="0"/>
              <a:t> the(</a:t>
            </a:r>
            <a:r>
              <a:rPr lang="ko-KR" altLang="en-US" dirty="0"/>
              <a:t>디</a:t>
            </a:r>
            <a:r>
              <a:rPr lang="en-US" altLang="ko-KR" dirty="0"/>
              <a:t>) </a:t>
            </a:r>
            <a:r>
              <a:rPr lang="en-US" altLang="ko-KR" b="1" dirty="0"/>
              <a:t>effect</a:t>
            </a:r>
            <a:r>
              <a:rPr lang="en-US" altLang="ko-KR" dirty="0"/>
              <a:t> of </a:t>
            </a:r>
            <a:r>
              <a:rPr lang="en-US" altLang="ko-KR" b="1" dirty="0"/>
              <a:t>long</a:t>
            </a:r>
            <a:r>
              <a:rPr lang="en-US" altLang="ko-KR" dirty="0"/>
              <a:t>-lasting precipitation </a:t>
            </a:r>
            <a:r>
              <a:rPr lang="en-US" altLang="ko-KR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approximately 6 hours (Fig. 6d).)</a:t>
            </a:r>
          </a:p>
          <a:p>
            <a:endParaRPr lang="en-US" altLang="ko-KR" dirty="0"/>
          </a:p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555169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This study in</a:t>
            </a:r>
            <a:r>
              <a:rPr lang="en-US" altLang="ko-KR" b="1" dirty="0"/>
              <a:t>ves</a:t>
            </a:r>
            <a:r>
              <a:rPr lang="en-US" altLang="ko-KR" dirty="0"/>
              <a:t>tigated the washing effect of precipitation on PM10 </a:t>
            </a:r>
            <a:r>
              <a:rPr lang="en-US" altLang="ko-KR" b="1" dirty="0"/>
              <a:t>con</a:t>
            </a:r>
            <a:r>
              <a:rPr lang="en-US" altLang="ko-KR" dirty="0"/>
              <a:t>centration / in the </a:t>
            </a:r>
            <a:r>
              <a:rPr lang="en-US" altLang="ko-KR" b="1" dirty="0"/>
              <a:t>at</a:t>
            </a:r>
            <a:r>
              <a:rPr lang="en-US" altLang="ko-KR" dirty="0"/>
              <a:t>mosphere, / and rainwater quality.</a:t>
            </a:r>
            <a:endParaRPr lang="ko-KR" altLang="en-US" dirty="0"/>
          </a:p>
          <a:p>
            <a:endParaRPr lang="en-US" altLang="ko-KR" dirty="0"/>
          </a:p>
          <a:p>
            <a:r>
              <a:rPr lang="en-US" altLang="ko-KR" dirty="0"/>
              <a:t>The </a:t>
            </a:r>
            <a:r>
              <a:rPr lang="en-US" altLang="ko-KR" b="1" dirty="0"/>
              <a:t>key</a:t>
            </a:r>
            <a:r>
              <a:rPr lang="en-US" altLang="ko-KR" dirty="0"/>
              <a:t> points of my con</a:t>
            </a:r>
            <a:r>
              <a:rPr lang="en-US" altLang="ko-KR" b="1" dirty="0"/>
              <a:t>clu</a:t>
            </a:r>
            <a:r>
              <a:rPr lang="en-US" altLang="ko-KR" dirty="0"/>
              <a:t>sion are as follows</a:t>
            </a:r>
          </a:p>
          <a:p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First,</a:t>
            </a:r>
            <a:r>
              <a:rPr lang="ko-KR" altLang="en-US" dirty="0"/>
              <a:t> </a:t>
            </a:r>
            <a:r>
              <a:rPr lang="en-US" altLang="ko-KR" dirty="0"/>
              <a:t>For </a:t>
            </a:r>
            <a:r>
              <a:rPr lang="en-US" altLang="ko-KR" b="1" dirty="0"/>
              <a:t>initial</a:t>
            </a:r>
            <a:r>
              <a:rPr lang="en-US" altLang="ko-KR" dirty="0"/>
              <a:t> rainwater samples, the average pH and EC were approximately four point three and eighty one point nine µS/cm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Second, For </a:t>
            </a:r>
            <a:r>
              <a:rPr lang="en-US" altLang="ko-KR" b="0" dirty="0"/>
              <a:t>heavy rain,</a:t>
            </a:r>
            <a:r>
              <a:rPr lang="ko-KR" altLang="en-US" b="0" dirty="0"/>
              <a:t> </a:t>
            </a:r>
            <a:r>
              <a:rPr lang="en-US" altLang="ko-KR" dirty="0"/>
              <a:t>the </a:t>
            </a:r>
            <a:r>
              <a:rPr lang="en-US" altLang="ko-KR" b="0" dirty="0"/>
              <a:t>PM reduction efficiencies </a:t>
            </a:r>
            <a:r>
              <a:rPr lang="en-US" altLang="ko-KR" dirty="0"/>
              <a:t>were more than </a:t>
            </a:r>
            <a:r>
              <a:rPr lang="en-US" altLang="ko-KR" b="1" dirty="0"/>
              <a:t>60</a:t>
            </a:r>
            <a:r>
              <a:rPr lang="en-US" altLang="ko-KR" b="0" dirty="0"/>
              <a:t>%</a:t>
            </a:r>
            <a:r>
              <a:rPr lang="en-US" altLang="ko-KR" dirty="0"/>
              <a:t>, with pH increasing con</a:t>
            </a:r>
            <a:r>
              <a:rPr lang="en-US" altLang="ko-KR" b="1" dirty="0"/>
              <a:t>tinuo</a:t>
            </a:r>
            <a:r>
              <a:rPr lang="en-US" altLang="ko-KR" dirty="0"/>
              <a:t>usly and EC decreasing r</a:t>
            </a:r>
            <a:r>
              <a:rPr lang="en-US" altLang="ko-KR" b="1" dirty="0"/>
              <a:t>ela</a:t>
            </a:r>
            <a:r>
              <a:rPr lang="en-US" altLang="ko-KR" dirty="0"/>
              <a:t>tively. The </a:t>
            </a:r>
            <a:r>
              <a:rPr lang="en-US" altLang="ko-KR" b="0" dirty="0"/>
              <a:t>reduction efficiency of ion concentrations </a:t>
            </a:r>
            <a:r>
              <a:rPr lang="en-US" altLang="ko-KR" dirty="0"/>
              <a:t>was </a:t>
            </a:r>
            <a:r>
              <a:rPr lang="en-US" altLang="ko-KR" b="1" dirty="0"/>
              <a:t>more</a:t>
            </a:r>
            <a:r>
              <a:rPr lang="en-US" altLang="ko-KR" dirty="0"/>
              <a:t> than </a:t>
            </a:r>
            <a:r>
              <a:rPr lang="en-US" altLang="ko-KR" b="0" dirty="0"/>
              <a:t>80%</a:t>
            </a:r>
            <a:r>
              <a:rPr lang="en-US" altLang="ko-KR" b="1" dirty="0"/>
              <a:t>,</a:t>
            </a:r>
            <a:r>
              <a:rPr lang="en-US" altLang="ko-KR" dirty="0"/>
              <a:t> and ion concentrations </a:t>
            </a:r>
            <a:r>
              <a:rPr lang="en-US" altLang="ko-KR" b="1" dirty="0"/>
              <a:t>reached</a:t>
            </a:r>
            <a:r>
              <a:rPr lang="en-US" altLang="ko-KR" dirty="0"/>
              <a:t> equilibrium in a </a:t>
            </a:r>
            <a:r>
              <a:rPr lang="en-US" altLang="ko-KR" b="0" dirty="0"/>
              <a:t>short period </a:t>
            </a:r>
            <a:r>
              <a:rPr lang="en-US" altLang="ko-KR" dirty="0"/>
              <a:t>of time.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dirty="0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dirty="0"/>
              <a:t>Final, For</a:t>
            </a:r>
            <a:r>
              <a:rPr lang="en-US" altLang="ko-KR" b="1" dirty="0"/>
              <a:t> light</a:t>
            </a:r>
            <a:r>
              <a:rPr lang="en-US" altLang="ko-KR" b="0" dirty="0"/>
              <a:t> rain, the PM reduction efficiencies </a:t>
            </a:r>
            <a:r>
              <a:rPr lang="en-US" altLang="ko-KR" dirty="0"/>
              <a:t>were </a:t>
            </a:r>
            <a:r>
              <a:rPr lang="en-US" altLang="ko-KR" b="1" dirty="0"/>
              <a:t>less</a:t>
            </a:r>
            <a:r>
              <a:rPr lang="en-US" altLang="ko-KR" dirty="0"/>
              <a:t> </a:t>
            </a:r>
            <a:r>
              <a:rPr lang="en-US" altLang="ko-KR" b="0" dirty="0"/>
              <a:t>than 40%, </a:t>
            </a:r>
            <a:r>
              <a:rPr lang="en-US" altLang="ko-KR" dirty="0"/>
              <a:t>and</a:t>
            </a:r>
            <a:r>
              <a:rPr lang="ko-KR" altLang="en-US" dirty="0"/>
              <a:t> </a:t>
            </a:r>
            <a:r>
              <a:rPr lang="en-US" altLang="ko-KR" dirty="0"/>
              <a:t>there</a:t>
            </a:r>
            <a:r>
              <a:rPr lang="ko-KR" altLang="en-US" dirty="0"/>
              <a:t> </a:t>
            </a:r>
            <a:r>
              <a:rPr lang="en-US" altLang="ko-KR" dirty="0"/>
              <a:t>was</a:t>
            </a:r>
            <a:r>
              <a:rPr lang="ko-KR" altLang="en-US" dirty="0"/>
              <a:t> </a:t>
            </a:r>
            <a:r>
              <a:rPr lang="en-US" altLang="ko-KR" b="1" dirty="0"/>
              <a:t>no</a:t>
            </a:r>
            <a:r>
              <a:rPr lang="ko-KR" altLang="en-US" b="0" dirty="0"/>
              <a:t> </a:t>
            </a:r>
            <a:r>
              <a:rPr lang="en-US" altLang="ko-KR" b="0" dirty="0"/>
              <a:t>temporal</a:t>
            </a:r>
            <a:r>
              <a:rPr lang="ko-KR" altLang="en-US" b="0" dirty="0"/>
              <a:t> </a:t>
            </a:r>
            <a:r>
              <a:rPr lang="en-US" altLang="ko-KR" b="0" dirty="0"/>
              <a:t>variation </a:t>
            </a:r>
            <a:r>
              <a:rPr lang="en-US" altLang="ko-KR" dirty="0"/>
              <a:t>of the pH and EC in rainwater. </a:t>
            </a:r>
            <a:r>
              <a:rPr lang="en-US" altLang="ko-KR" b="0" dirty="0"/>
              <a:t>The reduction efficiency of ion </a:t>
            </a:r>
            <a:r>
              <a:rPr lang="en-US" altLang="ko-KR" b="1" dirty="0"/>
              <a:t>con</a:t>
            </a:r>
            <a:r>
              <a:rPr lang="en-US" altLang="ko-KR" b="0" dirty="0"/>
              <a:t>centration </a:t>
            </a:r>
            <a:r>
              <a:rPr lang="en-US" altLang="ko-KR" dirty="0"/>
              <a:t>is relatively </a:t>
            </a:r>
            <a:r>
              <a:rPr lang="en-US" altLang="ko-KR" b="1" dirty="0"/>
              <a:t>low</a:t>
            </a:r>
            <a:r>
              <a:rPr lang="en-US" altLang="ko-KR" dirty="0"/>
              <a:t>, and it took a </a:t>
            </a:r>
            <a:r>
              <a:rPr lang="en-US" altLang="ko-KR" b="1" dirty="0"/>
              <a:t>long time </a:t>
            </a:r>
            <a:r>
              <a:rPr lang="en-US" altLang="ko-KR" dirty="0"/>
              <a:t>for the ion concentration to reach equilibrium.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ko-KR" altLang="en-US" dirty="0"/>
          </a:p>
          <a:p>
            <a:endParaRPr lang="en-US" altLang="ko-KR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C1D6CA-F9C5-4115-B5B0-B8AB12506EDC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99686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Today, I have shown you my research.</a:t>
            </a:r>
          </a:p>
          <a:p>
            <a:r>
              <a:rPr lang="en-US" altLang="ko-KR" dirty="0"/>
              <a:t>That's all I have prepared for you today</a:t>
            </a:r>
          </a:p>
          <a:p>
            <a:r>
              <a:rPr lang="en-US" altLang="ko-KR" dirty="0"/>
              <a:t>I'd like to finish by thanking you all for your attention.</a:t>
            </a:r>
          </a:p>
          <a:p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478468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dirty="0"/>
              <a:t>If you have any questions, I'd be pleased to answer them.</a:t>
            </a:r>
          </a:p>
        </p:txBody>
      </p:sp>
    </p:spTree>
    <p:extLst>
      <p:ext uri="{BB962C8B-B14F-4D97-AF65-F5344CB8AC3E}">
        <p14:creationId xmlns:p14="http://schemas.microsoft.com/office/powerpoint/2010/main" val="7715393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C82D17F-8552-4359-A602-CA468FD7B9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FAECDBF-1FAB-4662-872B-FF8F9AC5A2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DAD1949-F760-49E5-97B5-C5B6F575E4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5489C1-AB8B-4644-AEBA-690F1832EA97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338D50FB-8232-40EE-A1C7-513BD4BDC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92987A57-3B7D-481F-9C43-874A3BA09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37731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A393990-5823-4ED6-B0A7-04353EBD93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D95ED99-9F5E-409B-A53E-8BD60F7071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5B36F0-7DEE-438B-812A-37FDDD51D1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D4125-501C-461F-8A5D-C246F74E407A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D3FF408-A8F8-4682-8B96-3881D83AF9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FFEF56DC-1338-4CD3-85FB-E03BBAEC03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54294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E22A11E-4312-41BC-A8A3-B2AB0293DB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B2372F7-9556-4160-89A7-84156EA52B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37C7EFF-1A7F-45C3-9255-81584BA93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37AAF-7AFD-4AB0-8068-7FB8B17B8C5E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DA7D969-A7A5-47CB-88F9-1A3A9CDF4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0EE53D7-ACAA-405A-AE06-E94D967FD9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553579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AF4676-BB7D-4136-8B90-F7F0D89F08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93E343F-895D-4A66-80D4-32E0D56A6AE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EDB59C9-7D76-41E0-B692-A6F8418FE5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498B2A0F-2E5E-4E9C-A9B8-3603C56973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6B6207-D20D-4E1D-B061-C20055D6BEAA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C81F9D19-98E9-4D2E-9667-DE841C038D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6B43CE8-6636-4DFA-9892-45987BD28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92521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5EE5A9C-3550-4065-90CE-054CADC729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7F8AA4F-B8AD-4C3F-811A-25470F7E6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CB9B8362-2D55-4BF6-A280-6985F3E750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C60B362-48B1-46FA-87C1-4AC1D2C2D0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161420BA-A09E-42C3-B166-A27E8EE4FF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D5A6C737-2197-4FA4-89B8-756E508F58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EA4B66-5726-4FB8-832E-9149DC8DCD12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7D15886B-79D7-482C-8A84-F14941A50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88E8926-726F-476A-A551-C32953FAF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76422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6A106AD-D602-44CB-A8D8-EA83A90C6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BCFB548-306C-4300-8EB8-589DEC18D0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4D0D9E-01CE-450D-A078-7430A1D458C6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3EEF31E6-8882-4A4A-8623-5946D5C7DC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AA19BE2B-8D9D-461C-ADFB-4DBC8E54E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38824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213B8DC5-9E47-425D-999F-19CA2957D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1CD339-9F69-4BA2-8893-37CAF991752D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97D5884F-56E1-4500-AE6D-9B441E73D4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46B53A-C6F4-4158-962A-9D7E88A610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39802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85FE6D-2C37-4B9A-ABAB-7ABF43489C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EC00328-D510-496D-A995-A8C8E66215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3C2AF0C-50F8-400E-B412-D07B6AED121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C9EDD10-CD95-48F1-AFD3-B47AEDA5A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551848-EE6A-4BE8-BCF4-4280CDE8AB17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2832FC3-A6F8-486D-BCC9-B29694A06F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B6D1AB72-ABD2-4138-B9B3-D12DA28DF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088895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63AEC06-CDB0-4257-A594-DB289BA78C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D8DF6C29-AB5A-428D-B864-5F552D5E054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F437E9E-7EDE-4DE4-B253-98865D7033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B4CD8AE-EE49-45CD-BF5B-CE83947D7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F2E48F-CF2C-4688-AE2E-3DFC474AABAF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7265FA-211B-4465-87C7-58F4B1E7B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BE1FF47-9DCF-47CB-9624-7B97F53A4C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720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597C677-9D08-495F-82B8-73442444A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262AE36B-D6FF-40E4-8724-58B01B95F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A4C4821-C95A-4B33-9B44-B31130925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16C17-2082-47EF-BE0A-E0F2DDECC80B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951812-817F-47F9-8C4A-E3480AF3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E59889-3CE3-49F1-90A5-4349A0F47B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474904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D613647-A2AF-47B9-A823-7CE852EA11C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AEA3A833-1782-4F8A-AB50-50CAA27EAC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51309F6D-FBCB-4538-99C3-1340879E35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1967F8-4822-49CB-A3D8-AC7648892823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CD233D-1ACC-453C-AD4B-D34B1F3C2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AF4E50B-45CA-4726-BE8C-38ED9E472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6807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D89A281B-2A8A-4322-916A-25913E01A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A58C23-21C9-4F46-B489-A697D520A2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DC78415-113A-4F48-8A84-006A504832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77C55-A066-4846-9E14-049ADC2519AE}" type="datetime1">
              <a:rPr lang="ko-KR" altLang="en-US" smtClean="0"/>
              <a:t>2021-05-11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905B45DC-A0E4-4F32-8A77-E2E0950218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70CC769D-231B-4231-A912-22F045742E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30ABF4-1724-4047-8E09-D3A482B7C3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77598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 i="1">
                <a:solidFill>
                  <a:schemeClr val="bg1"/>
                </a:solidFill>
              </a:rPr>
              <a:t>Environmental Hydrogeology Lab</a:t>
            </a:r>
            <a:endParaRPr lang="ko-KR" altLang="en-US" sz="1700" b="1" i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1175354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5367603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9248566" y="6485714"/>
            <a:ext cx="184731" cy="353943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endParaRPr lang="ko-KR" altLang="en-US" sz="1700" b="1" i="1"/>
          </a:p>
        </p:txBody>
      </p:sp>
      <p:sp>
        <p:nvSpPr>
          <p:cNvPr id="3" name="TextBox 2"/>
          <p:cNvSpPr txBox="1"/>
          <p:nvPr/>
        </p:nvSpPr>
        <p:spPr>
          <a:xfrm>
            <a:off x="0" y="1992731"/>
            <a:ext cx="12192000" cy="1810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3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Variation of the concentration of particulate matter in the atmosphere and rainwater quality during </a:t>
            </a:r>
            <a:r>
              <a:rPr lang="en-US" altLang="ko-KR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precipitation </a:t>
            </a:r>
            <a:br>
              <a:rPr lang="en-US" altLang="ko-KR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ko-KR" sz="3200" b="1" i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at </a:t>
            </a:r>
            <a:r>
              <a:rPr lang="en-US" altLang="ko-KR" sz="3200" b="1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an urban site of southeast Korea</a:t>
            </a:r>
            <a:endParaRPr lang="en-US" altLang="ko-KR" sz="3000" b="1" dirty="0">
              <a:latin typeface="Arial" panose="020B0604020202020204" pitchFamily="34" charset="0"/>
              <a:ea typeface="Arial Unicode MS" pitchFamily="50" charset="-127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5C1BDEF-41CB-4DA3-8879-859E6DCDD8FB}"/>
              </a:ext>
            </a:extLst>
          </p:cNvPr>
          <p:cNvSpPr txBox="1"/>
          <p:nvPr/>
        </p:nvSpPr>
        <p:spPr>
          <a:xfrm>
            <a:off x="2979613" y="4394893"/>
            <a:ext cx="6232795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300" baseline="30000" dirty="0"/>
              <a:t>1</a:t>
            </a:r>
            <a:r>
              <a:rPr lang="en-US" altLang="ko-KR" sz="1300" dirty="0"/>
              <a:t>Division of Earth Environmental System Sciences, </a:t>
            </a:r>
            <a:r>
              <a:rPr lang="en-US" altLang="ko-KR" sz="1300" dirty="0" err="1"/>
              <a:t>Pukyong</a:t>
            </a:r>
            <a:r>
              <a:rPr lang="en-US" altLang="ko-KR" sz="1300" dirty="0"/>
              <a:t> National University</a:t>
            </a:r>
          </a:p>
          <a:p>
            <a:pPr algn="ctr"/>
            <a:r>
              <a:rPr lang="en-US" altLang="ko-KR" sz="1300" baseline="30000" dirty="0"/>
              <a:t>2</a:t>
            </a:r>
            <a:r>
              <a:rPr lang="en-US" altLang="ko-KR" sz="1300" dirty="0"/>
              <a:t>Department of Earth and Environmental Sciences, </a:t>
            </a:r>
            <a:r>
              <a:rPr lang="en-US" altLang="ko-KR" sz="1300" dirty="0" err="1"/>
              <a:t>Pukyong</a:t>
            </a:r>
            <a:r>
              <a:rPr lang="en-US" altLang="ko-KR" sz="1300" dirty="0"/>
              <a:t> National University</a:t>
            </a:r>
            <a:endParaRPr lang="ko-KR" altLang="en-US" sz="1300" dirty="0"/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ACDE8E5-D8B8-487F-ABAC-ABC4CE06C2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0258" y="5730712"/>
            <a:ext cx="2509465" cy="90931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29E0427-016B-4BF4-B007-1808C5B64211}"/>
              </a:ext>
            </a:extLst>
          </p:cNvPr>
          <p:cNvSpPr txBox="1"/>
          <p:nvPr/>
        </p:nvSpPr>
        <p:spPr>
          <a:xfrm>
            <a:off x="1544475" y="3868612"/>
            <a:ext cx="9270515" cy="461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Hyemin Park</a:t>
            </a:r>
            <a:r>
              <a:rPr lang="en-US" altLang="ko-KR" sz="2200" baseline="300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1</a:t>
            </a:r>
            <a:r>
              <a:rPr lang="en-US" altLang="ko-KR" sz="2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· </a:t>
            </a:r>
            <a:r>
              <a:rPr lang="en-US" altLang="ko-KR" sz="2200" dirty="0" err="1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Minjune</a:t>
            </a:r>
            <a:r>
              <a:rPr lang="en-US" altLang="ko-KR" sz="22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 Yang</a:t>
            </a:r>
            <a:r>
              <a:rPr lang="en-US" altLang="ko-KR" sz="2200" baseline="30000" dirty="0">
                <a:latin typeface="Arial Unicode MS" pitchFamily="50" charset="-127"/>
                <a:ea typeface="Arial Unicode MS" pitchFamily="50" charset="-127"/>
                <a:cs typeface="Arial Unicode MS" pitchFamily="50" charset="-127"/>
              </a:rPr>
              <a:t>2,*</a:t>
            </a:r>
          </a:p>
        </p:txBody>
      </p:sp>
    </p:spTree>
    <p:extLst>
      <p:ext uri="{BB962C8B-B14F-4D97-AF65-F5344CB8AC3E}">
        <p14:creationId xmlns:p14="http://schemas.microsoft.com/office/powerpoint/2010/main" val="830772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1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Introduction</a:t>
            </a:r>
          </a:p>
        </p:txBody>
      </p:sp>
      <p:pic>
        <p:nvPicPr>
          <p:cNvPr id="7" name="그림 6">
            <a:extLst>
              <a:ext uri="{FF2B5EF4-FFF2-40B4-BE49-F238E27FC236}">
                <a16:creationId xmlns:a16="http://schemas.microsoft.com/office/drawing/2014/main" id="{330BA8EC-D324-4865-ABCF-C783B9CE4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736" y="1386171"/>
            <a:ext cx="4554168" cy="4221747"/>
          </a:xfrm>
          <a:prstGeom prst="rect">
            <a:avLst/>
          </a:prstGeom>
        </p:spPr>
      </p:pic>
      <p:sp>
        <p:nvSpPr>
          <p:cNvPr id="260" name="TextBox 259">
            <a:extLst>
              <a:ext uri="{FF2B5EF4-FFF2-40B4-BE49-F238E27FC236}">
                <a16:creationId xmlns:a16="http://schemas.microsoft.com/office/drawing/2014/main" id="{283073E8-EF3C-441F-B194-87DDEB26CAF0}"/>
              </a:ext>
            </a:extLst>
          </p:cNvPr>
          <p:cNvSpPr txBox="1"/>
          <p:nvPr/>
        </p:nvSpPr>
        <p:spPr>
          <a:xfrm>
            <a:off x="6656052" y="5716694"/>
            <a:ext cx="44808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3. </a:t>
            </a:r>
            <a:r>
              <a:rPr lang="en-US" altLang="ko-KR" sz="1400" dirty="0"/>
              <a:t>Temporal concentration patterns of the ionic species in rainfall in 2017 and 2018.</a:t>
            </a:r>
            <a:endParaRPr lang="ko-KR" altLang="en-US" sz="1400" dirty="0"/>
          </a:p>
        </p:txBody>
      </p:sp>
      <p:grpSp>
        <p:nvGrpSpPr>
          <p:cNvPr id="263" name="그룹 262">
            <a:extLst>
              <a:ext uri="{FF2B5EF4-FFF2-40B4-BE49-F238E27FC236}">
                <a16:creationId xmlns:a16="http://schemas.microsoft.com/office/drawing/2014/main" id="{9D32CEB8-12A3-4628-B47D-BBD12A909EE0}"/>
              </a:ext>
            </a:extLst>
          </p:cNvPr>
          <p:cNvGrpSpPr/>
          <p:nvPr/>
        </p:nvGrpSpPr>
        <p:grpSpPr>
          <a:xfrm>
            <a:off x="953168" y="559564"/>
            <a:ext cx="4407092" cy="3076964"/>
            <a:chOff x="953168" y="559564"/>
            <a:chExt cx="4407092" cy="3076964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B78FB9DE-DB64-4BB1-8039-8EED8BF82D4C}"/>
                </a:ext>
              </a:extLst>
            </p:cNvPr>
            <p:cNvGrpSpPr/>
            <p:nvPr/>
          </p:nvGrpSpPr>
          <p:grpSpPr>
            <a:xfrm>
              <a:off x="953168" y="559564"/>
              <a:ext cx="4189664" cy="2654774"/>
              <a:chOff x="7081533" y="842271"/>
              <a:chExt cx="4189664" cy="2654774"/>
            </a:xfrm>
          </p:grpSpPr>
          <p:grpSp>
            <p:nvGrpSpPr>
              <p:cNvPr id="13" name="그룹 12">
                <a:extLst>
                  <a:ext uri="{FF2B5EF4-FFF2-40B4-BE49-F238E27FC236}">
                    <a16:creationId xmlns:a16="http://schemas.microsoft.com/office/drawing/2014/main" id="{055F446D-5A5B-4CC1-8F0B-976F572187F4}"/>
                  </a:ext>
                </a:extLst>
              </p:cNvPr>
              <p:cNvGrpSpPr/>
              <p:nvPr/>
            </p:nvGrpSpPr>
            <p:grpSpPr>
              <a:xfrm>
                <a:off x="7509681" y="842271"/>
                <a:ext cx="3761516" cy="2654774"/>
                <a:chOff x="638722" y="1790450"/>
                <a:chExt cx="5696928" cy="4257146"/>
              </a:xfrm>
            </p:grpSpPr>
            <p:sp>
              <p:nvSpPr>
                <p:cNvPr id="14" name="TextBox 13">
                  <a:extLst>
                    <a:ext uri="{FF2B5EF4-FFF2-40B4-BE49-F238E27FC236}">
                      <a16:creationId xmlns:a16="http://schemas.microsoft.com/office/drawing/2014/main" id="{D4E38E63-F91D-45E6-8476-A262C4332C15}"/>
                    </a:ext>
                  </a:extLst>
                </p:cNvPr>
                <p:cNvSpPr txBox="1"/>
                <p:nvPr/>
              </p:nvSpPr>
              <p:spPr>
                <a:xfrm>
                  <a:off x="2369905" y="5578728"/>
                  <a:ext cx="1996785" cy="46886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300" b="1" dirty="0"/>
                    <a:t>Time (min)</a:t>
                  </a:r>
                  <a:endParaRPr lang="ko-KR" altLang="en-US" sz="1300" b="1" dirty="0"/>
                </a:p>
              </p:txBody>
            </p:sp>
            <p:sp>
              <p:nvSpPr>
                <p:cNvPr id="17" name="TextBox 16">
                  <a:extLst>
                    <a:ext uri="{FF2B5EF4-FFF2-40B4-BE49-F238E27FC236}">
                      <a16:creationId xmlns:a16="http://schemas.microsoft.com/office/drawing/2014/main" id="{35376658-C564-416F-9946-9BAA835054BB}"/>
                    </a:ext>
                  </a:extLst>
                </p:cNvPr>
                <p:cNvSpPr txBox="1"/>
                <p:nvPr/>
              </p:nvSpPr>
              <p:spPr>
                <a:xfrm rot="16200000">
                  <a:off x="5164447" y="3377926"/>
                  <a:ext cx="1899575" cy="44283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altLang="ko-KR" sz="1300" b="1" dirty="0"/>
                    <a:t>Rainfall(mm)</a:t>
                  </a:r>
                </a:p>
              </p:txBody>
            </p:sp>
            <p:grpSp>
              <p:nvGrpSpPr>
                <p:cNvPr id="18" name="그룹 17">
                  <a:extLst>
                    <a:ext uri="{FF2B5EF4-FFF2-40B4-BE49-F238E27FC236}">
                      <a16:creationId xmlns:a16="http://schemas.microsoft.com/office/drawing/2014/main" id="{073F63FF-5B49-4372-ABD1-1D14ACC1D7B7}"/>
                    </a:ext>
                  </a:extLst>
                </p:cNvPr>
                <p:cNvGrpSpPr/>
                <p:nvPr/>
              </p:nvGrpSpPr>
              <p:grpSpPr>
                <a:xfrm>
                  <a:off x="638722" y="1790450"/>
                  <a:ext cx="5322222" cy="3873329"/>
                  <a:chOff x="724447" y="1790450"/>
                  <a:chExt cx="5322222" cy="3873329"/>
                </a:xfrm>
              </p:grpSpPr>
              <p:cxnSp>
                <p:nvCxnSpPr>
                  <p:cNvPr id="20" name="직선 연결선 19">
                    <a:extLst>
                      <a:ext uri="{FF2B5EF4-FFF2-40B4-BE49-F238E27FC236}">
                        <a16:creationId xmlns:a16="http://schemas.microsoft.com/office/drawing/2014/main" id="{D2F8A6E5-F9E9-4364-85D4-8939C93E353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4356" y="4382134"/>
                    <a:ext cx="119063" cy="0"/>
                  </a:xfrm>
                  <a:prstGeom prst="line">
                    <a:avLst/>
                  </a:prstGeom>
                  <a:ln w="254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1" name="직선 연결선 20">
                    <a:extLst>
                      <a:ext uri="{FF2B5EF4-FFF2-40B4-BE49-F238E27FC236}">
                        <a16:creationId xmlns:a16="http://schemas.microsoft.com/office/drawing/2014/main" id="{1958A0C4-3956-48D0-A0B9-41559B1ED36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082794" y="5140562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2" name="직선 연결선 21">
                    <a:extLst>
                      <a:ext uri="{FF2B5EF4-FFF2-40B4-BE49-F238E27FC236}">
                        <a16:creationId xmlns:a16="http://schemas.microsoft.com/office/drawing/2014/main" id="{8DF61C8D-FB0F-455E-93CE-A144AD65FE4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4356" y="5225179"/>
                    <a:ext cx="119063" cy="0"/>
                  </a:xfrm>
                  <a:prstGeom prst="line">
                    <a:avLst/>
                  </a:prstGeom>
                  <a:ln w="254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3" name="직선 연결선 22">
                    <a:extLst>
                      <a:ext uri="{FF2B5EF4-FFF2-40B4-BE49-F238E27FC236}">
                        <a16:creationId xmlns:a16="http://schemas.microsoft.com/office/drawing/2014/main" id="{C700835A-5933-4B03-B48D-151270184E0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4356" y="3505830"/>
                    <a:ext cx="119063" cy="0"/>
                  </a:xfrm>
                  <a:prstGeom prst="line">
                    <a:avLst/>
                  </a:prstGeom>
                  <a:ln w="254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4" name="직선 연결선 23">
                    <a:extLst>
                      <a:ext uri="{FF2B5EF4-FFF2-40B4-BE49-F238E27FC236}">
                        <a16:creationId xmlns:a16="http://schemas.microsoft.com/office/drawing/2014/main" id="{6445CEF5-525A-4F4E-9FEB-771B16B947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94356" y="2633331"/>
                    <a:ext cx="119063" cy="0"/>
                  </a:xfrm>
                  <a:prstGeom prst="line">
                    <a:avLst/>
                  </a:prstGeom>
                  <a:ln w="254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5" name="직선 연결선 24">
                    <a:extLst>
                      <a:ext uri="{FF2B5EF4-FFF2-40B4-BE49-F238E27FC236}">
                        <a16:creationId xmlns:a16="http://schemas.microsoft.com/office/drawing/2014/main" id="{DA1D83F6-0913-4457-9A8A-98A73CD35C8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5255903" y="5154193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6" name="직선 연결선 25">
                    <a:extLst>
                      <a:ext uri="{FF2B5EF4-FFF2-40B4-BE49-F238E27FC236}">
                        <a16:creationId xmlns:a16="http://schemas.microsoft.com/office/drawing/2014/main" id="{A39BF915-1A9F-4E80-9564-795BB2E62B5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219452" y="5154193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7" name="직선 연결선 26">
                    <a:extLst>
                      <a:ext uri="{FF2B5EF4-FFF2-40B4-BE49-F238E27FC236}">
                        <a16:creationId xmlns:a16="http://schemas.microsoft.com/office/drawing/2014/main" id="{1ED1F951-6098-4563-AE5C-F95CC9C3237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552827" y="5154193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8" name="직선 연결선 27">
                    <a:extLst>
                      <a:ext uri="{FF2B5EF4-FFF2-40B4-BE49-F238E27FC236}">
                        <a16:creationId xmlns:a16="http://schemas.microsoft.com/office/drawing/2014/main" id="{A3600F0B-5F36-4CB2-B1A6-C55236791F6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908240" y="5154193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29" name="직선 연결선 28">
                    <a:extLst>
                      <a:ext uri="{FF2B5EF4-FFF2-40B4-BE49-F238E27FC236}">
                        <a16:creationId xmlns:a16="http://schemas.microsoft.com/office/drawing/2014/main" id="{81E62AF8-8872-4BD9-96E3-4497FD8CB35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521871" y="5154193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0" name="직선 연결선 29">
                    <a:extLst>
                      <a:ext uri="{FF2B5EF4-FFF2-40B4-BE49-F238E27FC236}">
                        <a16:creationId xmlns:a16="http://schemas.microsoft.com/office/drawing/2014/main" id="{2E6D9499-DBFC-413B-9D9F-62E76E6FAA0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864771" y="5154193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1" name="직선 연결선 30">
                    <a:extLst>
                      <a:ext uri="{FF2B5EF4-FFF2-40B4-BE49-F238E27FC236}">
                        <a16:creationId xmlns:a16="http://schemas.microsoft.com/office/drawing/2014/main" id="{FD6ED41C-4A8E-4104-8B8E-7D96BF744C1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3168769" y="5154193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2" name="직선 연결선 31">
                    <a:extLst>
                      <a:ext uri="{FF2B5EF4-FFF2-40B4-BE49-F238E27FC236}">
                        <a16:creationId xmlns:a16="http://schemas.microsoft.com/office/drawing/2014/main" id="{2CD45AD3-F30F-4A56-AA1D-200E2BB7225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425694" y="5146005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3" name="직선 연결선 32">
                    <a:extLst>
                      <a:ext uri="{FF2B5EF4-FFF2-40B4-BE49-F238E27FC236}">
                        <a16:creationId xmlns:a16="http://schemas.microsoft.com/office/drawing/2014/main" id="{5E03C895-7F08-42B3-BFF9-FD7A6AEE830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130544" y="5154193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4" name="직선 연결선 33">
                    <a:extLst>
                      <a:ext uri="{FF2B5EF4-FFF2-40B4-BE49-F238E27FC236}">
                        <a16:creationId xmlns:a16="http://schemas.microsoft.com/office/drawing/2014/main" id="{3DEC47B0-7E3D-4718-BC7A-F9424441E9F8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835394" y="5154193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5" name="직선 연결선 34">
                    <a:extLst>
                      <a:ext uri="{FF2B5EF4-FFF2-40B4-BE49-F238E27FC236}">
                        <a16:creationId xmlns:a16="http://schemas.microsoft.com/office/drawing/2014/main" id="{B5999CA6-3022-40B7-8EA2-1A2616F2B78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1778119" y="5146005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6" name="직선 연결선 35">
                    <a:extLst>
                      <a:ext uri="{FF2B5EF4-FFF2-40B4-BE49-F238E27FC236}">
                        <a16:creationId xmlns:a16="http://schemas.microsoft.com/office/drawing/2014/main" id="{411245BE-4371-452A-BD0D-154A6E1125D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478206" y="5146005"/>
                    <a:ext cx="0" cy="180000"/>
                  </a:xfrm>
                  <a:prstGeom prst="line">
                    <a:avLst/>
                  </a:prstGeom>
                  <a:ln w="381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7" name="직선 연결선 36">
                    <a:extLst>
                      <a:ext uri="{FF2B5EF4-FFF2-40B4-BE49-F238E27FC236}">
                        <a16:creationId xmlns:a16="http://schemas.microsoft.com/office/drawing/2014/main" id="{017DAEC7-7CF8-4916-B19D-7B5F2B75C34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84636" y="4432028"/>
                    <a:ext cx="119063" cy="0"/>
                  </a:xfrm>
                  <a:prstGeom prst="line">
                    <a:avLst/>
                  </a:prstGeom>
                  <a:ln w="254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8" name="직선 연결선 37">
                    <a:extLst>
                      <a:ext uri="{FF2B5EF4-FFF2-40B4-BE49-F238E27FC236}">
                        <a16:creationId xmlns:a16="http://schemas.microsoft.com/office/drawing/2014/main" id="{482EC3D5-59E7-432E-A723-FD5E31A59FA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84636" y="3628481"/>
                    <a:ext cx="119063" cy="0"/>
                  </a:xfrm>
                  <a:prstGeom prst="line">
                    <a:avLst/>
                  </a:prstGeom>
                  <a:ln w="254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39" name="직선 연결선 38">
                    <a:extLst>
                      <a:ext uri="{FF2B5EF4-FFF2-40B4-BE49-F238E27FC236}">
                        <a16:creationId xmlns:a16="http://schemas.microsoft.com/office/drawing/2014/main" id="{8E1CC5C6-E950-4DB4-A9C3-BD58587E6C7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5384636" y="2807063"/>
                    <a:ext cx="119063" cy="0"/>
                  </a:xfrm>
                  <a:prstGeom prst="line">
                    <a:avLst/>
                  </a:prstGeom>
                  <a:ln w="25400">
                    <a:solidFill>
                      <a:schemeClr val="tx2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1" name="직사각형 40">
                    <a:extLst>
                      <a:ext uri="{FF2B5EF4-FFF2-40B4-BE49-F238E27FC236}">
                        <a16:creationId xmlns:a16="http://schemas.microsoft.com/office/drawing/2014/main" id="{489C0B75-8187-4F95-A095-57F9FAFE228A}"/>
                      </a:ext>
                    </a:extLst>
                  </p:cNvPr>
                  <p:cNvSpPr/>
                  <p:nvPr/>
                </p:nvSpPr>
                <p:spPr>
                  <a:xfrm>
                    <a:off x="1053888" y="1994263"/>
                    <a:ext cx="4354286" cy="3230880"/>
                  </a:xfrm>
                  <a:prstGeom prst="rect">
                    <a:avLst/>
                  </a:prstGeom>
                  <a:solidFill>
                    <a:schemeClr val="bg1"/>
                  </a:solidFill>
                  <a:ln w="25400"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42" name="직사각형 41">
                    <a:extLst>
                      <a:ext uri="{FF2B5EF4-FFF2-40B4-BE49-F238E27FC236}">
                        <a16:creationId xmlns:a16="http://schemas.microsoft.com/office/drawing/2014/main" id="{179E04C6-D9AD-4FCF-90DE-710735C29F2E}"/>
                      </a:ext>
                    </a:extLst>
                  </p:cNvPr>
                  <p:cNvSpPr/>
                  <p:nvPr/>
                </p:nvSpPr>
                <p:spPr>
                  <a:xfrm>
                    <a:off x="1185360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3" name="직사각형 42">
                    <a:extLst>
                      <a:ext uri="{FF2B5EF4-FFF2-40B4-BE49-F238E27FC236}">
                        <a16:creationId xmlns:a16="http://schemas.microsoft.com/office/drawing/2014/main" id="{3FDDA3E3-D1D5-419F-A961-23D452B23E3C}"/>
                      </a:ext>
                    </a:extLst>
                  </p:cNvPr>
                  <p:cNvSpPr/>
                  <p:nvPr/>
                </p:nvSpPr>
                <p:spPr>
                  <a:xfrm>
                    <a:off x="1365265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4" name="직사각형 43">
                    <a:extLst>
                      <a:ext uri="{FF2B5EF4-FFF2-40B4-BE49-F238E27FC236}">
                        <a16:creationId xmlns:a16="http://schemas.microsoft.com/office/drawing/2014/main" id="{B826515C-3763-4E1A-A634-1C9FA7EEF958}"/>
                      </a:ext>
                    </a:extLst>
                  </p:cNvPr>
                  <p:cNvSpPr/>
                  <p:nvPr/>
                </p:nvSpPr>
                <p:spPr>
                  <a:xfrm>
                    <a:off x="1546586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46" name="직사각형 45">
                    <a:extLst>
                      <a:ext uri="{FF2B5EF4-FFF2-40B4-BE49-F238E27FC236}">
                        <a16:creationId xmlns:a16="http://schemas.microsoft.com/office/drawing/2014/main" id="{94BE80B1-8E66-4D6E-96AC-003B2E6E718A}"/>
                      </a:ext>
                    </a:extLst>
                  </p:cNvPr>
                  <p:cNvSpPr/>
                  <p:nvPr/>
                </p:nvSpPr>
                <p:spPr>
                  <a:xfrm>
                    <a:off x="1708150" y="1994263"/>
                    <a:ext cx="117976" cy="66317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7" name="직사각형 46">
                    <a:extLst>
                      <a:ext uri="{FF2B5EF4-FFF2-40B4-BE49-F238E27FC236}">
                        <a16:creationId xmlns:a16="http://schemas.microsoft.com/office/drawing/2014/main" id="{05628077-FADF-49EF-AE3F-98FC26189A23}"/>
                      </a:ext>
                    </a:extLst>
                  </p:cNvPr>
                  <p:cNvSpPr/>
                  <p:nvPr/>
                </p:nvSpPr>
                <p:spPr>
                  <a:xfrm>
                    <a:off x="1884211" y="1994262"/>
                    <a:ext cx="117976" cy="1317199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8" name="직사각형 47">
                    <a:extLst>
                      <a:ext uri="{FF2B5EF4-FFF2-40B4-BE49-F238E27FC236}">
                        <a16:creationId xmlns:a16="http://schemas.microsoft.com/office/drawing/2014/main" id="{96429B9E-F86F-4799-A0B0-E9DCD7E7534C}"/>
                      </a:ext>
                    </a:extLst>
                  </p:cNvPr>
                  <p:cNvSpPr/>
                  <p:nvPr/>
                </p:nvSpPr>
                <p:spPr>
                  <a:xfrm>
                    <a:off x="2060377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49" name="직사각형 48">
                    <a:extLst>
                      <a:ext uri="{FF2B5EF4-FFF2-40B4-BE49-F238E27FC236}">
                        <a16:creationId xmlns:a16="http://schemas.microsoft.com/office/drawing/2014/main" id="{0FF08F62-D87C-4E9D-B734-0A783182F97D}"/>
                      </a:ext>
                    </a:extLst>
                  </p:cNvPr>
                  <p:cNvSpPr/>
                  <p:nvPr/>
                </p:nvSpPr>
                <p:spPr>
                  <a:xfrm>
                    <a:off x="2241555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0" name="직사각형 49">
                    <a:extLst>
                      <a:ext uri="{FF2B5EF4-FFF2-40B4-BE49-F238E27FC236}">
                        <a16:creationId xmlns:a16="http://schemas.microsoft.com/office/drawing/2014/main" id="{4A7C666F-F788-40A5-BE17-C3C494ECF60D}"/>
                      </a:ext>
                    </a:extLst>
                  </p:cNvPr>
                  <p:cNvSpPr/>
                  <p:nvPr/>
                </p:nvSpPr>
                <p:spPr>
                  <a:xfrm>
                    <a:off x="2408418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1" name="직사각형 50">
                    <a:extLst>
                      <a:ext uri="{FF2B5EF4-FFF2-40B4-BE49-F238E27FC236}">
                        <a16:creationId xmlns:a16="http://schemas.microsoft.com/office/drawing/2014/main" id="{7F57A4CE-1FC1-4E95-84E6-2363B88D7B1B}"/>
                      </a:ext>
                    </a:extLst>
                  </p:cNvPr>
                  <p:cNvSpPr/>
                  <p:nvPr/>
                </p:nvSpPr>
                <p:spPr>
                  <a:xfrm>
                    <a:off x="2584463" y="1994262"/>
                    <a:ext cx="117976" cy="656127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2" name="직사각형 51">
                    <a:extLst>
                      <a:ext uri="{FF2B5EF4-FFF2-40B4-BE49-F238E27FC236}">
                        <a16:creationId xmlns:a16="http://schemas.microsoft.com/office/drawing/2014/main" id="{67D36DB0-B642-47F5-98E8-9C6B31962A95}"/>
                      </a:ext>
                    </a:extLst>
                  </p:cNvPr>
                  <p:cNvSpPr/>
                  <p:nvPr/>
                </p:nvSpPr>
                <p:spPr>
                  <a:xfrm>
                    <a:off x="2760722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3" name="직사각형 52">
                    <a:extLst>
                      <a:ext uri="{FF2B5EF4-FFF2-40B4-BE49-F238E27FC236}">
                        <a16:creationId xmlns:a16="http://schemas.microsoft.com/office/drawing/2014/main" id="{F2136F82-F951-4A21-BF84-FE50A7FE1980}"/>
                      </a:ext>
                    </a:extLst>
                  </p:cNvPr>
                  <p:cNvSpPr/>
                  <p:nvPr/>
                </p:nvSpPr>
                <p:spPr>
                  <a:xfrm>
                    <a:off x="2939047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4" name="직사각형 53">
                    <a:extLst>
                      <a:ext uri="{FF2B5EF4-FFF2-40B4-BE49-F238E27FC236}">
                        <a16:creationId xmlns:a16="http://schemas.microsoft.com/office/drawing/2014/main" id="{01CAD382-9E2A-4B9D-91A6-B790A738EA51}"/>
                      </a:ext>
                    </a:extLst>
                  </p:cNvPr>
                  <p:cNvSpPr/>
                  <p:nvPr/>
                </p:nvSpPr>
                <p:spPr>
                  <a:xfrm>
                    <a:off x="3273531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5" name="직사각형 54">
                    <a:extLst>
                      <a:ext uri="{FF2B5EF4-FFF2-40B4-BE49-F238E27FC236}">
                        <a16:creationId xmlns:a16="http://schemas.microsoft.com/office/drawing/2014/main" id="{AC76F8CF-0C65-4BD4-8EA5-6953488C7D9E}"/>
                      </a:ext>
                    </a:extLst>
                  </p:cNvPr>
                  <p:cNvSpPr/>
                  <p:nvPr/>
                </p:nvSpPr>
                <p:spPr>
                  <a:xfrm>
                    <a:off x="4152840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6" name="직사각형 55">
                    <a:extLst>
                      <a:ext uri="{FF2B5EF4-FFF2-40B4-BE49-F238E27FC236}">
                        <a16:creationId xmlns:a16="http://schemas.microsoft.com/office/drawing/2014/main" id="{43EC7E54-4F51-46B4-8EBA-50ACE31D99E6}"/>
                      </a:ext>
                    </a:extLst>
                  </p:cNvPr>
                  <p:cNvSpPr/>
                  <p:nvPr/>
                </p:nvSpPr>
                <p:spPr>
                  <a:xfrm>
                    <a:off x="3456337" y="1994263"/>
                    <a:ext cx="117976" cy="339362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57" name="TextBox 56">
                    <a:extLst>
                      <a:ext uri="{FF2B5EF4-FFF2-40B4-BE49-F238E27FC236}">
                        <a16:creationId xmlns:a16="http://schemas.microsoft.com/office/drawing/2014/main" id="{2CE0DB1D-326D-4219-AD49-D2A8ADB613CE}"/>
                      </a:ext>
                    </a:extLst>
                  </p:cNvPr>
                  <p:cNvSpPr txBox="1"/>
                  <p:nvPr/>
                </p:nvSpPr>
                <p:spPr>
                  <a:xfrm>
                    <a:off x="5438943" y="4224481"/>
                    <a:ext cx="601876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1.5</a:t>
                    </a:r>
                    <a:endParaRPr lang="ko-KR" altLang="en-US" sz="1100" b="1" dirty="0"/>
                  </a:p>
                </p:txBody>
              </p:sp>
              <p:sp>
                <p:nvSpPr>
                  <p:cNvPr id="58" name="TextBox 57">
                    <a:extLst>
                      <a:ext uri="{FF2B5EF4-FFF2-40B4-BE49-F238E27FC236}">
                        <a16:creationId xmlns:a16="http://schemas.microsoft.com/office/drawing/2014/main" id="{6A88378F-4590-4FFC-A0A4-7ED9447073EF}"/>
                      </a:ext>
                    </a:extLst>
                  </p:cNvPr>
                  <p:cNvSpPr txBox="1"/>
                  <p:nvPr/>
                </p:nvSpPr>
                <p:spPr>
                  <a:xfrm>
                    <a:off x="5434179" y="3422902"/>
                    <a:ext cx="601876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1.0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59" name="TextBox 58">
                    <a:extLst>
                      <a:ext uri="{FF2B5EF4-FFF2-40B4-BE49-F238E27FC236}">
                        <a16:creationId xmlns:a16="http://schemas.microsoft.com/office/drawing/2014/main" id="{620C783C-77EF-4DE4-8EA6-51DE8646085A}"/>
                      </a:ext>
                    </a:extLst>
                  </p:cNvPr>
                  <p:cNvSpPr txBox="1"/>
                  <p:nvPr/>
                </p:nvSpPr>
                <p:spPr>
                  <a:xfrm>
                    <a:off x="5444793" y="2634093"/>
                    <a:ext cx="601876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0.5</a:t>
                    </a:r>
                    <a:endParaRPr lang="ko-KR" altLang="en-US" sz="1100" b="1" dirty="0"/>
                  </a:p>
                </p:txBody>
              </p:sp>
              <p:sp>
                <p:nvSpPr>
                  <p:cNvPr id="60" name="TextBox 59">
                    <a:extLst>
                      <a:ext uri="{FF2B5EF4-FFF2-40B4-BE49-F238E27FC236}">
                        <a16:creationId xmlns:a16="http://schemas.microsoft.com/office/drawing/2014/main" id="{857F61BA-E53E-4238-AAC7-DBD085104641}"/>
                      </a:ext>
                    </a:extLst>
                  </p:cNvPr>
                  <p:cNvSpPr txBox="1"/>
                  <p:nvPr/>
                </p:nvSpPr>
                <p:spPr>
                  <a:xfrm>
                    <a:off x="5430265" y="4978466"/>
                    <a:ext cx="601876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2.0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61" name="TextBox 60">
                    <a:extLst>
                      <a:ext uri="{FF2B5EF4-FFF2-40B4-BE49-F238E27FC236}">
                        <a16:creationId xmlns:a16="http://schemas.microsoft.com/office/drawing/2014/main" id="{9E76E5FE-F6A2-4918-945A-4CFE8D6A96E4}"/>
                      </a:ext>
                    </a:extLst>
                  </p:cNvPr>
                  <p:cNvSpPr txBox="1"/>
                  <p:nvPr/>
                </p:nvSpPr>
                <p:spPr>
                  <a:xfrm>
                    <a:off x="5444793" y="1790450"/>
                    <a:ext cx="601876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0.0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62" name="타원 61">
                    <a:extLst>
                      <a:ext uri="{FF2B5EF4-FFF2-40B4-BE49-F238E27FC236}">
                        <a16:creationId xmlns:a16="http://schemas.microsoft.com/office/drawing/2014/main" id="{068410D7-0E02-4AED-8833-11290E0B76EE}"/>
                      </a:ext>
                    </a:extLst>
                  </p:cNvPr>
                  <p:cNvSpPr/>
                  <p:nvPr/>
                </p:nvSpPr>
                <p:spPr>
                  <a:xfrm>
                    <a:off x="1199556" y="263122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63" name="타원 62">
                    <a:extLst>
                      <a:ext uri="{FF2B5EF4-FFF2-40B4-BE49-F238E27FC236}">
                        <a16:creationId xmlns:a16="http://schemas.microsoft.com/office/drawing/2014/main" id="{BF137DA6-1FE6-43A3-BC28-1E68BCE1CAE2}"/>
                      </a:ext>
                    </a:extLst>
                  </p:cNvPr>
                  <p:cNvSpPr/>
                  <p:nvPr/>
                </p:nvSpPr>
                <p:spPr>
                  <a:xfrm>
                    <a:off x="1366243" y="275046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64" name="타원 63">
                    <a:extLst>
                      <a:ext uri="{FF2B5EF4-FFF2-40B4-BE49-F238E27FC236}">
                        <a16:creationId xmlns:a16="http://schemas.microsoft.com/office/drawing/2014/main" id="{50827584-62E5-4C8F-90EE-B7CA5A74C4CD}"/>
                      </a:ext>
                    </a:extLst>
                  </p:cNvPr>
                  <p:cNvSpPr/>
                  <p:nvPr/>
                </p:nvSpPr>
                <p:spPr>
                  <a:xfrm>
                    <a:off x="1544806" y="307824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65" name="타원 64">
                    <a:extLst>
                      <a:ext uri="{FF2B5EF4-FFF2-40B4-BE49-F238E27FC236}">
                        <a16:creationId xmlns:a16="http://schemas.microsoft.com/office/drawing/2014/main" id="{F7D8756F-094C-4EF0-9C10-321FC726ECD2}"/>
                      </a:ext>
                    </a:extLst>
                  </p:cNvPr>
                  <p:cNvSpPr/>
                  <p:nvPr/>
                </p:nvSpPr>
                <p:spPr>
                  <a:xfrm>
                    <a:off x="1706763" y="328860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66" name="타원 65">
                    <a:extLst>
                      <a:ext uri="{FF2B5EF4-FFF2-40B4-BE49-F238E27FC236}">
                        <a16:creationId xmlns:a16="http://schemas.microsoft.com/office/drawing/2014/main" id="{361FCAB1-F6B2-44D1-862A-766457A39DB6}"/>
                      </a:ext>
                    </a:extLst>
                  </p:cNvPr>
                  <p:cNvSpPr/>
                  <p:nvPr/>
                </p:nvSpPr>
                <p:spPr>
                  <a:xfrm>
                    <a:off x="1889199" y="354654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67" name="타원 66">
                    <a:extLst>
                      <a:ext uri="{FF2B5EF4-FFF2-40B4-BE49-F238E27FC236}">
                        <a16:creationId xmlns:a16="http://schemas.microsoft.com/office/drawing/2014/main" id="{24D84CD3-2192-4E1E-978E-FB35D9758D77}"/>
                      </a:ext>
                    </a:extLst>
                  </p:cNvPr>
                  <p:cNvSpPr/>
                  <p:nvPr/>
                </p:nvSpPr>
                <p:spPr>
                  <a:xfrm>
                    <a:off x="2070459" y="378919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68" name="타원 67">
                    <a:extLst>
                      <a:ext uri="{FF2B5EF4-FFF2-40B4-BE49-F238E27FC236}">
                        <a16:creationId xmlns:a16="http://schemas.microsoft.com/office/drawing/2014/main" id="{002864B9-C99A-4820-A56E-486E72244DB2}"/>
                      </a:ext>
                    </a:extLst>
                  </p:cNvPr>
                  <p:cNvSpPr/>
                  <p:nvPr/>
                </p:nvSpPr>
                <p:spPr>
                  <a:xfrm>
                    <a:off x="2238728" y="405298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69" name="타원 68">
                    <a:extLst>
                      <a:ext uri="{FF2B5EF4-FFF2-40B4-BE49-F238E27FC236}">
                        <a16:creationId xmlns:a16="http://schemas.microsoft.com/office/drawing/2014/main" id="{DD0B8058-3DA6-4B1D-B5E3-6FCD0EED3A28}"/>
                      </a:ext>
                    </a:extLst>
                  </p:cNvPr>
                  <p:cNvSpPr/>
                  <p:nvPr/>
                </p:nvSpPr>
                <p:spPr>
                  <a:xfrm>
                    <a:off x="2408366" y="436730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0" name="타원 69">
                    <a:extLst>
                      <a:ext uri="{FF2B5EF4-FFF2-40B4-BE49-F238E27FC236}">
                        <a16:creationId xmlns:a16="http://schemas.microsoft.com/office/drawing/2014/main" id="{C0B09775-F4CF-4A61-A08C-4A2457A6B82C}"/>
                      </a:ext>
                    </a:extLst>
                  </p:cNvPr>
                  <p:cNvSpPr/>
                  <p:nvPr/>
                </p:nvSpPr>
                <p:spPr>
                  <a:xfrm>
                    <a:off x="2584463" y="4696767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1" name="타원 70">
                    <a:extLst>
                      <a:ext uri="{FF2B5EF4-FFF2-40B4-BE49-F238E27FC236}">
                        <a16:creationId xmlns:a16="http://schemas.microsoft.com/office/drawing/2014/main" id="{3682FDBA-6FAE-45A7-8153-E6011AB98A86}"/>
                      </a:ext>
                    </a:extLst>
                  </p:cNvPr>
                  <p:cNvSpPr/>
                  <p:nvPr/>
                </p:nvSpPr>
                <p:spPr>
                  <a:xfrm>
                    <a:off x="2756437" y="493481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2" name="타원 71">
                    <a:extLst>
                      <a:ext uri="{FF2B5EF4-FFF2-40B4-BE49-F238E27FC236}">
                        <a16:creationId xmlns:a16="http://schemas.microsoft.com/office/drawing/2014/main" id="{8E03F2B4-C5AF-41A0-9795-107D69E44E47}"/>
                      </a:ext>
                    </a:extLst>
                  </p:cNvPr>
                  <p:cNvSpPr/>
                  <p:nvPr/>
                </p:nvSpPr>
                <p:spPr>
                  <a:xfrm>
                    <a:off x="2930669" y="508979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3" name="타원 72">
                    <a:extLst>
                      <a:ext uri="{FF2B5EF4-FFF2-40B4-BE49-F238E27FC236}">
                        <a16:creationId xmlns:a16="http://schemas.microsoft.com/office/drawing/2014/main" id="{5B89B59A-AC64-4B33-81DC-0426E0F0E375}"/>
                      </a:ext>
                    </a:extLst>
                  </p:cNvPr>
                  <p:cNvSpPr/>
                  <p:nvPr/>
                </p:nvSpPr>
                <p:spPr>
                  <a:xfrm>
                    <a:off x="3108862" y="5121512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4" name="타원 73">
                    <a:extLst>
                      <a:ext uri="{FF2B5EF4-FFF2-40B4-BE49-F238E27FC236}">
                        <a16:creationId xmlns:a16="http://schemas.microsoft.com/office/drawing/2014/main" id="{68E475F3-EDA3-47AB-A8C1-7C71199CF506}"/>
                      </a:ext>
                    </a:extLst>
                  </p:cNvPr>
                  <p:cNvSpPr/>
                  <p:nvPr/>
                </p:nvSpPr>
                <p:spPr>
                  <a:xfrm>
                    <a:off x="3277162" y="5125199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5" name="타원 74">
                    <a:extLst>
                      <a:ext uri="{FF2B5EF4-FFF2-40B4-BE49-F238E27FC236}">
                        <a16:creationId xmlns:a16="http://schemas.microsoft.com/office/drawing/2014/main" id="{F53D2C2B-6E53-46F2-859F-C0C4F298C33D}"/>
                      </a:ext>
                    </a:extLst>
                  </p:cNvPr>
                  <p:cNvSpPr/>
                  <p:nvPr/>
                </p:nvSpPr>
                <p:spPr>
                  <a:xfrm>
                    <a:off x="3447644" y="5063963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6" name="타원 75">
                    <a:extLst>
                      <a:ext uri="{FF2B5EF4-FFF2-40B4-BE49-F238E27FC236}">
                        <a16:creationId xmlns:a16="http://schemas.microsoft.com/office/drawing/2014/main" id="{32D698DD-6380-4FEC-AC54-65AEA8383492}"/>
                      </a:ext>
                    </a:extLst>
                  </p:cNvPr>
                  <p:cNvSpPr/>
                  <p:nvPr/>
                </p:nvSpPr>
                <p:spPr>
                  <a:xfrm>
                    <a:off x="3628702" y="497647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7" name="타원 76">
                    <a:extLst>
                      <a:ext uri="{FF2B5EF4-FFF2-40B4-BE49-F238E27FC236}">
                        <a16:creationId xmlns:a16="http://schemas.microsoft.com/office/drawing/2014/main" id="{F860C522-AB88-403D-A57E-FD615FE1DEB4}"/>
                      </a:ext>
                    </a:extLst>
                  </p:cNvPr>
                  <p:cNvSpPr/>
                  <p:nvPr/>
                </p:nvSpPr>
                <p:spPr>
                  <a:xfrm>
                    <a:off x="3804803" y="490388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8" name="타원 77">
                    <a:extLst>
                      <a:ext uri="{FF2B5EF4-FFF2-40B4-BE49-F238E27FC236}">
                        <a16:creationId xmlns:a16="http://schemas.microsoft.com/office/drawing/2014/main" id="{066DA84C-318C-4592-A49F-BBD66DFECB22}"/>
                      </a:ext>
                    </a:extLst>
                  </p:cNvPr>
                  <p:cNvSpPr/>
                  <p:nvPr/>
                </p:nvSpPr>
                <p:spPr>
                  <a:xfrm>
                    <a:off x="3970766" y="5026354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79" name="타원 78">
                    <a:extLst>
                      <a:ext uri="{FF2B5EF4-FFF2-40B4-BE49-F238E27FC236}">
                        <a16:creationId xmlns:a16="http://schemas.microsoft.com/office/drawing/2014/main" id="{2CFDED4A-958E-4DE0-9254-7448BBD38635}"/>
                      </a:ext>
                    </a:extLst>
                  </p:cNvPr>
                  <p:cNvSpPr/>
                  <p:nvPr/>
                </p:nvSpPr>
                <p:spPr>
                  <a:xfrm>
                    <a:off x="4157828" y="500245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0" name="타원 79">
                    <a:extLst>
                      <a:ext uri="{FF2B5EF4-FFF2-40B4-BE49-F238E27FC236}">
                        <a16:creationId xmlns:a16="http://schemas.microsoft.com/office/drawing/2014/main" id="{87968D58-DC23-4CCC-A9B9-3298E59584E4}"/>
                      </a:ext>
                    </a:extLst>
                  </p:cNvPr>
                  <p:cNvSpPr/>
                  <p:nvPr/>
                </p:nvSpPr>
                <p:spPr>
                  <a:xfrm>
                    <a:off x="4331810" y="473245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1" name="타원 80">
                    <a:extLst>
                      <a:ext uri="{FF2B5EF4-FFF2-40B4-BE49-F238E27FC236}">
                        <a16:creationId xmlns:a16="http://schemas.microsoft.com/office/drawing/2014/main" id="{767BE1E9-D534-4F42-894F-715CB9D47B54}"/>
                      </a:ext>
                    </a:extLst>
                  </p:cNvPr>
                  <p:cNvSpPr/>
                  <p:nvPr/>
                </p:nvSpPr>
                <p:spPr>
                  <a:xfrm>
                    <a:off x="4498223" y="47007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2" name="타원 81">
                    <a:extLst>
                      <a:ext uri="{FF2B5EF4-FFF2-40B4-BE49-F238E27FC236}">
                        <a16:creationId xmlns:a16="http://schemas.microsoft.com/office/drawing/2014/main" id="{506A0AC1-6381-4422-957C-88C54D308844}"/>
                      </a:ext>
                    </a:extLst>
                  </p:cNvPr>
                  <p:cNvSpPr/>
                  <p:nvPr/>
                </p:nvSpPr>
                <p:spPr>
                  <a:xfrm>
                    <a:off x="4678785" y="4675421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3" name="타원 82">
                    <a:extLst>
                      <a:ext uri="{FF2B5EF4-FFF2-40B4-BE49-F238E27FC236}">
                        <a16:creationId xmlns:a16="http://schemas.microsoft.com/office/drawing/2014/main" id="{B6892AA5-93D5-4F5E-BB13-E1A6F96C3195}"/>
                      </a:ext>
                    </a:extLst>
                  </p:cNvPr>
                  <p:cNvSpPr/>
                  <p:nvPr/>
                </p:nvSpPr>
                <p:spPr>
                  <a:xfrm>
                    <a:off x="4845198" y="46467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4" name="타원 83">
                    <a:extLst>
                      <a:ext uri="{FF2B5EF4-FFF2-40B4-BE49-F238E27FC236}">
                        <a16:creationId xmlns:a16="http://schemas.microsoft.com/office/drawing/2014/main" id="{A40E2B5E-43CC-4968-AEDB-9B4A193C44D3}"/>
                      </a:ext>
                    </a:extLst>
                  </p:cNvPr>
                  <p:cNvSpPr/>
                  <p:nvPr/>
                </p:nvSpPr>
                <p:spPr>
                  <a:xfrm>
                    <a:off x="5018686" y="4693018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5" name="타원 84">
                    <a:extLst>
                      <a:ext uri="{FF2B5EF4-FFF2-40B4-BE49-F238E27FC236}">
                        <a16:creationId xmlns:a16="http://schemas.microsoft.com/office/drawing/2014/main" id="{EC82D18C-F33F-4842-998A-D738847512FB}"/>
                      </a:ext>
                    </a:extLst>
                  </p:cNvPr>
                  <p:cNvSpPr/>
                  <p:nvPr/>
                </p:nvSpPr>
                <p:spPr>
                  <a:xfrm>
                    <a:off x="5200396" y="4646700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86" name="TextBox 85">
                    <a:extLst>
                      <a:ext uri="{FF2B5EF4-FFF2-40B4-BE49-F238E27FC236}">
                        <a16:creationId xmlns:a16="http://schemas.microsoft.com/office/drawing/2014/main" id="{DB5EA259-F851-4AE4-A507-48E3BE7C1C81}"/>
                      </a:ext>
                    </a:extLst>
                  </p:cNvPr>
                  <p:cNvSpPr txBox="1"/>
                  <p:nvPr/>
                </p:nvSpPr>
                <p:spPr>
                  <a:xfrm>
                    <a:off x="1501901" y="5244266"/>
                    <a:ext cx="543524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20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87" name="TextBox 86">
                    <a:extLst>
                      <a:ext uri="{FF2B5EF4-FFF2-40B4-BE49-F238E27FC236}">
                        <a16:creationId xmlns:a16="http://schemas.microsoft.com/office/drawing/2014/main" id="{D15DAB56-ED1E-4B84-9AF0-E18B5FD9CBD3}"/>
                      </a:ext>
                    </a:extLst>
                  </p:cNvPr>
                  <p:cNvSpPr txBox="1"/>
                  <p:nvPr/>
                </p:nvSpPr>
                <p:spPr>
                  <a:xfrm>
                    <a:off x="2187701" y="5244266"/>
                    <a:ext cx="543524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40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88" name="TextBox 87">
                    <a:extLst>
                      <a:ext uri="{FF2B5EF4-FFF2-40B4-BE49-F238E27FC236}">
                        <a16:creationId xmlns:a16="http://schemas.microsoft.com/office/drawing/2014/main" id="{6C3FCB23-3161-4929-AA67-386110B807D9}"/>
                      </a:ext>
                    </a:extLst>
                  </p:cNvPr>
                  <p:cNvSpPr txBox="1"/>
                  <p:nvPr/>
                </p:nvSpPr>
                <p:spPr>
                  <a:xfrm>
                    <a:off x="3573973" y="5244266"/>
                    <a:ext cx="543524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80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89" name="TextBox 88">
                    <a:extLst>
                      <a:ext uri="{FF2B5EF4-FFF2-40B4-BE49-F238E27FC236}">
                        <a16:creationId xmlns:a16="http://schemas.microsoft.com/office/drawing/2014/main" id="{FE2B7FE9-D7C2-4F7C-BC71-D0F63D601AF4}"/>
                      </a:ext>
                    </a:extLst>
                  </p:cNvPr>
                  <p:cNvSpPr txBox="1"/>
                  <p:nvPr/>
                </p:nvSpPr>
                <p:spPr>
                  <a:xfrm>
                    <a:off x="4176895" y="5244266"/>
                    <a:ext cx="679347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100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90" name="TextBox 89">
                    <a:extLst>
                      <a:ext uri="{FF2B5EF4-FFF2-40B4-BE49-F238E27FC236}">
                        <a16:creationId xmlns:a16="http://schemas.microsoft.com/office/drawing/2014/main" id="{E6AA33ED-73F8-40B0-8ABF-07903EE5F6F2}"/>
                      </a:ext>
                    </a:extLst>
                  </p:cNvPr>
                  <p:cNvSpPr txBox="1"/>
                  <p:nvPr/>
                </p:nvSpPr>
                <p:spPr>
                  <a:xfrm>
                    <a:off x="4887124" y="5244266"/>
                    <a:ext cx="679347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120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91" name="TextBox 90">
                    <a:extLst>
                      <a:ext uri="{FF2B5EF4-FFF2-40B4-BE49-F238E27FC236}">
                        <a16:creationId xmlns:a16="http://schemas.microsoft.com/office/drawing/2014/main" id="{F240DB5B-C335-4B58-AC2E-CCE9C6415794}"/>
                      </a:ext>
                    </a:extLst>
                  </p:cNvPr>
                  <p:cNvSpPr txBox="1"/>
                  <p:nvPr/>
                </p:nvSpPr>
                <p:spPr>
                  <a:xfrm>
                    <a:off x="2880149" y="5236146"/>
                    <a:ext cx="543524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60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94" name="TextBox 93">
                    <a:extLst>
                      <a:ext uri="{FF2B5EF4-FFF2-40B4-BE49-F238E27FC236}">
                        <a16:creationId xmlns:a16="http://schemas.microsoft.com/office/drawing/2014/main" id="{C9011FED-0A38-4ADC-ABCD-A1F716ACA41D}"/>
                      </a:ext>
                    </a:extLst>
                  </p:cNvPr>
                  <p:cNvSpPr txBox="1"/>
                  <p:nvPr/>
                </p:nvSpPr>
                <p:spPr>
                  <a:xfrm>
                    <a:off x="724447" y="4991308"/>
                    <a:ext cx="324287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95" name="TextBox 94">
                    <a:extLst>
                      <a:ext uri="{FF2B5EF4-FFF2-40B4-BE49-F238E27FC236}">
                        <a16:creationId xmlns:a16="http://schemas.microsoft.com/office/drawing/2014/main" id="{720B95DD-F55A-4E68-BB5D-25297D9D894D}"/>
                      </a:ext>
                    </a:extLst>
                  </p:cNvPr>
                  <p:cNvSpPr txBox="1"/>
                  <p:nvPr/>
                </p:nvSpPr>
                <p:spPr>
                  <a:xfrm>
                    <a:off x="884104" y="5244266"/>
                    <a:ext cx="311799" cy="41951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ko-KR" sz="1100" b="1" dirty="0"/>
                      <a:t>0</a:t>
                    </a:r>
                    <a:endParaRPr lang="ko-KR" altLang="en-US" sz="1100" b="1" dirty="0"/>
                  </a:p>
                </p:txBody>
              </p:sp>
              <p:sp>
                <p:nvSpPr>
                  <p:cNvPr id="137" name="타원 136">
                    <a:extLst>
                      <a:ext uri="{FF2B5EF4-FFF2-40B4-BE49-F238E27FC236}">
                        <a16:creationId xmlns:a16="http://schemas.microsoft.com/office/drawing/2014/main" id="{AC958DD5-34F6-4780-9C78-C76B4FFCB041}"/>
                      </a:ext>
                    </a:extLst>
                  </p:cNvPr>
                  <p:cNvSpPr/>
                  <p:nvPr/>
                </p:nvSpPr>
                <p:spPr>
                  <a:xfrm>
                    <a:off x="4277809" y="2845286"/>
                    <a:ext cx="108000" cy="108000"/>
                  </a:xfrm>
                  <a:prstGeom prst="ellipse">
                    <a:avLst/>
                  </a:prstGeom>
                  <a:solidFill>
                    <a:schemeClr val="bg1"/>
                  </a:solidFill>
                  <a:ln w="25400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39" name="직사각형 138">
                    <a:extLst>
                      <a:ext uri="{FF2B5EF4-FFF2-40B4-BE49-F238E27FC236}">
                        <a16:creationId xmlns:a16="http://schemas.microsoft.com/office/drawing/2014/main" id="{2B9F2650-53F4-422C-B943-4A324E7FCA40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4215353" y="3089399"/>
                    <a:ext cx="124913" cy="320517"/>
                  </a:xfrm>
                  <a:prstGeom prst="rect">
                    <a:avLst/>
                  </a:prstGeom>
                  <a:solidFill>
                    <a:schemeClr val="tx2"/>
                  </a:solidFill>
                  <a:ln>
                    <a:solidFill>
                      <a:schemeClr val="tx2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</p:grpSp>
          </p:grpSp>
          <p:sp>
            <p:nvSpPr>
              <p:cNvPr id="256" name="TextBox 255">
                <a:extLst>
                  <a:ext uri="{FF2B5EF4-FFF2-40B4-BE49-F238E27FC236}">
                    <a16:creationId xmlns:a16="http://schemas.microsoft.com/office/drawing/2014/main" id="{E403CECB-19B6-4793-A362-6976E5D58DA2}"/>
                  </a:ext>
                </a:extLst>
              </p:cNvPr>
              <p:cNvSpPr txBox="1"/>
              <p:nvPr/>
            </p:nvSpPr>
            <p:spPr>
              <a:xfrm>
                <a:off x="7405246" y="1772513"/>
                <a:ext cx="37074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80</a:t>
                </a:r>
                <a:endParaRPr lang="ko-KR" altLang="en-US" sz="1100" b="1" dirty="0"/>
              </a:p>
            </p:txBody>
          </p:sp>
          <p:sp>
            <p:nvSpPr>
              <p:cNvPr id="257" name="TextBox 256">
                <a:extLst>
                  <a:ext uri="{FF2B5EF4-FFF2-40B4-BE49-F238E27FC236}">
                    <a16:creationId xmlns:a16="http://schemas.microsoft.com/office/drawing/2014/main" id="{547CE9BA-82B5-40DB-8097-A89A294C359C}"/>
                  </a:ext>
                </a:extLst>
              </p:cNvPr>
              <p:cNvSpPr txBox="1"/>
              <p:nvPr/>
            </p:nvSpPr>
            <p:spPr>
              <a:xfrm>
                <a:off x="7417044" y="2349539"/>
                <a:ext cx="37074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40</a:t>
                </a:r>
                <a:endParaRPr lang="ko-KR" altLang="en-US" sz="1100" b="1" dirty="0"/>
              </a:p>
            </p:txBody>
          </p:sp>
          <p:sp>
            <p:nvSpPr>
              <p:cNvPr id="258" name="TextBox 257">
                <a:extLst>
                  <a:ext uri="{FF2B5EF4-FFF2-40B4-BE49-F238E27FC236}">
                    <a16:creationId xmlns:a16="http://schemas.microsoft.com/office/drawing/2014/main" id="{EC76AC33-8B7A-4999-9695-527885865910}"/>
                  </a:ext>
                </a:extLst>
              </p:cNvPr>
              <p:cNvSpPr txBox="1"/>
              <p:nvPr/>
            </p:nvSpPr>
            <p:spPr>
              <a:xfrm>
                <a:off x="7297026" y="1209206"/>
                <a:ext cx="47896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120</a:t>
                </a:r>
                <a:endParaRPr lang="ko-KR" altLang="en-US" sz="1100" b="1" dirty="0"/>
              </a:p>
            </p:txBody>
          </p:sp>
          <p:sp>
            <p:nvSpPr>
              <p:cNvPr id="259" name="TextBox 258">
                <a:extLst>
                  <a:ext uri="{FF2B5EF4-FFF2-40B4-BE49-F238E27FC236}">
                    <a16:creationId xmlns:a16="http://schemas.microsoft.com/office/drawing/2014/main" id="{646A563A-5F88-46D6-8A55-D33B5817AF2B}"/>
                  </a:ext>
                </a:extLst>
              </p:cNvPr>
              <p:cNvSpPr txBox="1"/>
              <p:nvPr/>
            </p:nvSpPr>
            <p:spPr>
              <a:xfrm rot="16200000">
                <a:off x="6655804" y="1812357"/>
                <a:ext cx="1145969" cy="2945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00" b="1" dirty="0"/>
                  <a:t>PM</a:t>
                </a:r>
                <a:r>
                  <a:rPr lang="en-US" altLang="ko-KR" sz="1300" b="1" baseline="-25000" dirty="0"/>
                  <a:t>2.5</a:t>
                </a:r>
                <a:r>
                  <a:rPr lang="en-US" altLang="ko-KR" sz="1300" b="1" dirty="0"/>
                  <a:t>(</a:t>
                </a:r>
                <a:r>
                  <a:rPr lang="ko-KR" altLang="en-US" sz="1300" b="1" dirty="0"/>
                  <a:t>㎛</a:t>
                </a:r>
                <a:r>
                  <a:rPr lang="en-US" altLang="ko-KR" sz="1300" b="1" dirty="0"/>
                  <a:t>·m</a:t>
                </a:r>
                <a:r>
                  <a:rPr lang="en-US" altLang="ko-KR" sz="1300" b="1" baseline="30000" dirty="0"/>
                  <a:t>3</a:t>
                </a:r>
                <a:r>
                  <a:rPr lang="en-US" altLang="ko-KR" sz="1300" b="1" dirty="0"/>
                  <a:t>)</a:t>
                </a:r>
              </a:p>
            </p:txBody>
          </p:sp>
        </p:grpSp>
        <p:sp>
          <p:nvSpPr>
            <p:cNvPr id="261" name="TextBox 260">
              <a:extLst>
                <a:ext uri="{FF2B5EF4-FFF2-40B4-BE49-F238E27FC236}">
                  <a16:creationId xmlns:a16="http://schemas.microsoft.com/office/drawing/2014/main" id="{0400EFF5-0912-4E59-B951-42F31620AFE2}"/>
                </a:ext>
              </a:extLst>
            </p:cNvPr>
            <p:cNvSpPr txBox="1"/>
            <p:nvPr/>
          </p:nvSpPr>
          <p:spPr>
            <a:xfrm>
              <a:off x="957634" y="3113308"/>
              <a:ext cx="4402626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b="1" dirty="0"/>
                <a:t>Fig. 1. </a:t>
              </a:r>
              <a:r>
                <a:rPr lang="en-US" altLang="ko-KR" sz="1400" dirty="0"/>
                <a:t>Temporal patterns of PM</a:t>
              </a:r>
              <a:r>
                <a:rPr lang="en-US" altLang="ko-KR" sz="1400" baseline="-25000" dirty="0"/>
                <a:t>2.5</a:t>
              </a:r>
              <a:r>
                <a:rPr lang="en-US" altLang="ko-KR" sz="1400" dirty="0"/>
                <a:t> during rainfall at five-minute intervals.</a:t>
              </a:r>
              <a:endParaRPr lang="ko-KR" altLang="en-US" sz="1400" dirty="0"/>
            </a:p>
          </p:txBody>
        </p:sp>
      </p:grpSp>
      <p:grpSp>
        <p:nvGrpSpPr>
          <p:cNvPr id="264" name="그룹 263">
            <a:extLst>
              <a:ext uri="{FF2B5EF4-FFF2-40B4-BE49-F238E27FC236}">
                <a16:creationId xmlns:a16="http://schemas.microsoft.com/office/drawing/2014/main" id="{0C7AC413-4903-4F08-8ECB-2B823B24293B}"/>
              </a:ext>
            </a:extLst>
          </p:cNvPr>
          <p:cNvGrpSpPr/>
          <p:nvPr/>
        </p:nvGrpSpPr>
        <p:grpSpPr>
          <a:xfrm>
            <a:off x="879415" y="3648869"/>
            <a:ext cx="4480852" cy="2951898"/>
            <a:chOff x="879415" y="3648869"/>
            <a:chExt cx="4480852" cy="2951898"/>
          </a:xfrm>
        </p:grpSpPr>
        <p:grpSp>
          <p:nvGrpSpPr>
            <p:cNvPr id="3" name="그룹 2">
              <a:extLst>
                <a:ext uri="{FF2B5EF4-FFF2-40B4-BE49-F238E27FC236}">
                  <a16:creationId xmlns:a16="http://schemas.microsoft.com/office/drawing/2014/main" id="{32600CF8-F75D-4CCD-B48F-FBD0DEAB8FCB}"/>
                </a:ext>
              </a:extLst>
            </p:cNvPr>
            <p:cNvGrpSpPr/>
            <p:nvPr/>
          </p:nvGrpSpPr>
          <p:grpSpPr>
            <a:xfrm>
              <a:off x="953168" y="3648869"/>
              <a:ext cx="3580872" cy="2521275"/>
              <a:chOff x="7081533" y="3646870"/>
              <a:chExt cx="3580872" cy="2521275"/>
            </a:xfrm>
          </p:grpSpPr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2D0F4C1C-2D40-49F3-9E59-A63CFE3BE4FE}"/>
                  </a:ext>
                </a:extLst>
              </p:cNvPr>
              <p:cNvSpPr txBox="1"/>
              <p:nvPr/>
            </p:nvSpPr>
            <p:spPr>
              <a:xfrm>
                <a:off x="8277606" y="5660136"/>
                <a:ext cx="2211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1</a:t>
                </a:r>
                <a:endParaRPr lang="ko-KR" altLang="en-US" sz="1100" b="1" dirty="0"/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C608710B-3D68-47D3-A663-40006CB75ADB}"/>
                  </a:ext>
                </a:extLst>
              </p:cNvPr>
              <p:cNvSpPr txBox="1"/>
              <p:nvPr/>
            </p:nvSpPr>
            <p:spPr>
              <a:xfrm>
                <a:off x="10342872" y="5656410"/>
                <a:ext cx="2211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4</a:t>
                </a:r>
                <a:endParaRPr lang="ko-KR" altLang="en-US" sz="1100" b="1" dirty="0"/>
              </a:p>
            </p:txBody>
          </p:sp>
          <p:cxnSp>
            <p:nvCxnSpPr>
              <p:cNvPr id="103" name="직선 연결선 102">
                <a:extLst>
                  <a:ext uri="{FF2B5EF4-FFF2-40B4-BE49-F238E27FC236}">
                    <a16:creationId xmlns:a16="http://schemas.microsoft.com/office/drawing/2014/main" id="{E8ED9F40-9CFC-45F4-95AA-2C11C8BD9165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390211" y="5593820"/>
                <a:ext cx="0" cy="11203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직선 연결선 103">
                <a:extLst>
                  <a:ext uri="{FF2B5EF4-FFF2-40B4-BE49-F238E27FC236}">
                    <a16:creationId xmlns:a16="http://schemas.microsoft.com/office/drawing/2014/main" id="{52864C2C-AA86-444D-8F51-943756DD482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1710" y="3943283"/>
                <a:ext cx="81214" cy="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5" name="직선 연결선 104">
                <a:extLst>
                  <a:ext uri="{FF2B5EF4-FFF2-40B4-BE49-F238E27FC236}">
                    <a16:creationId xmlns:a16="http://schemas.microsoft.com/office/drawing/2014/main" id="{7B32D398-778B-4B41-B2EF-BE0C79F3FDB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1710" y="4515726"/>
                <a:ext cx="81214" cy="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6" name="직선 연결선 105">
                <a:extLst>
                  <a:ext uri="{FF2B5EF4-FFF2-40B4-BE49-F238E27FC236}">
                    <a16:creationId xmlns:a16="http://schemas.microsoft.com/office/drawing/2014/main" id="{86BBAB95-986F-41A9-A3D2-086E31D8584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1710" y="5093747"/>
                <a:ext cx="81214" cy="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7" name="직선 연결선 106">
                <a:extLst>
                  <a:ext uri="{FF2B5EF4-FFF2-40B4-BE49-F238E27FC236}">
                    <a16:creationId xmlns:a16="http://schemas.microsoft.com/office/drawing/2014/main" id="{6D1906F3-8649-4B25-B5B6-8048C36C977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651710" y="5658683"/>
                <a:ext cx="81214" cy="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8" name="직선 연결선 107">
                <a:extLst>
                  <a:ext uri="{FF2B5EF4-FFF2-40B4-BE49-F238E27FC236}">
                    <a16:creationId xmlns:a16="http://schemas.microsoft.com/office/drawing/2014/main" id="{29BEC219-6EC5-4BFE-8667-42304308B52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699356" y="5593820"/>
                <a:ext cx="0" cy="11203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9" name="직선 연결선 108">
                <a:extLst>
                  <a:ext uri="{FF2B5EF4-FFF2-40B4-BE49-F238E27FC236}">
                    <a16:creationId xmlns:a16="http://schemas.microsoft.com/office/drawing/2014/main" id="{5B4A004F-B6A0-4713-9794-D03914BE8ED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081066" y="5593820"/>
                <a:ext cx="0" cy="11203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0" name="직선 연결선 109">
                <a:extLst>
                  <a:ext uri="{FF2B5EF4-FFF2-40B4-BE49-F238E27FC236}">
                    <a16:creationId xmlns:a16="http://schemas.microsoft.com/office/drawing/2014/main" id="{54902FB7-DF44-4CDA-8EF9-FC035C85720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9771921" y="5593820"/>
                <a:ext cx="0" cy="11203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1" name="직선 연결선 110">
                <a:extLst>
                  <a:ext uri="{FF2B5EF4-FFF2-40B4-BE49-F238E27FC236}">
                    <a16:creationId xmlns:a16="http://schemas.microsoft.com/office/drawing/2014/main" id="{B24BC544-C313-4112-89CC-7ADD3D9B5BE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467107" y="5593820"/>
                <a:ext cx="0" cy="112030"/>
              </a:xfrm>
              <a:prstGeom prst="line">
                <a:avLst/>
              </a:prstGeom>
              <a:ln w="254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12" name="직사각형 111">
                <a:extLst>
                  <a:ext uri="{FF2B5EF4-FFF2-40B4-BE49-F238E27FC236}">
                    <a16:creationId xmlns:a16="http://schemas.microsoft.com/office/drawing/2014/main" id="{5DE4989A-125B-4576-BE40-964199DC42A9}"/>
                  </a:ext>
                </a:extLst>
              </p:cNvPr>
              <p:cNvSpPr/>
              <p:nvPr/>
            </p:nvSpPr>
            <p:spPr>
              <a:xfrm>
                <a:off x="7692317" y="3646870"/>
                <a:ext cx="2970088" cy="2010871"/>
              </a:xfrm>
              <a:prstGeom prst="rect">
                <a:avLst/>
              </a:prstGeom>
              <a:solidFill>
                <a:schemeClr val="bg1"/>
              </a:solidFill>
              <a:ln w="25400">
                <a:solidFill>
                  <a:schemeClr val="tx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 dirty="0"/>
              </a:p>
            </p:txBody>
          </p:sp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24BE6D60-C896-44BC-88B8-E38865364ADF}"/>
                  </a:ext>
                </a:extLst>
              </p:cNvPr>
              <p:cNvSpPr txBox="1"/>
              <p:nvPr/>
            </p:nvSpPr>
            <p:spPr>
              <a:xfrm>
                <a:off x="7375101" y="4374343"/>
                <a:ext cx="37074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80</a:t>
                </a:r>
                <a:endParaRPr lang="ko-KR" altLang="en-US" sz="1100" b="1" dirty="0"/>
              </a:p>
            </p:txBody>
          </p:sp>
          <p:sp>
            <p:nvSpPr>
              <p:cNvPr id="114" name="TextBox 113">
                <a:extLst>
                  <a:ext uri="{FF2B5EF4-FFF2-40B4-BE49-F238E27FC236}">
                    <a16:creationId xmlns:a16="http://schemas.microsoft.com/office/drawing/2014/main" id="{7FEDB5F6-357B-4711-8251-6366201D9CC7}"/>
                  </a:ext>
                </a:extLst>
              </p:cNvPr>
              <p:cNvSpPr txBox="1"/>
              <p:nvPr/>
            </p:nvSpPr>
            <p:spPr>
              <a:xfrm>
                <a:off x="7386899" y="4951369"/>
                <a:ext cx="37074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40</a:t>
                </a:r>
                <a:endParaRPr lang="ko-KR" altLang="en-US" sz="1100" b="1" dirty="0"/>
              </a:p>
            </p:txBody>
          </p:sp>
          <p:sp>
            <p:nvSpPr>
              <p:cNvPr id="116" name="TextBox 115">
                <a:extLst>
                  <a:ext uri="{FF2B5EF4-FFF2-40B4-BE49-F238E27FC236}">
                    <a16:creationId xmlns:a16="http://schemas.microsoft.com/office/drawing/2014/main" id="{35FBF26C-8ABC-40F0-AC92-FF4B37E5F23E}"/>
                  </a:ext>
                </a:extLst>
              </p:cNvPr>
              <p:cNvSpPr txBox="1"/>
              <p:nvPr/>
            </p:nvSpPr>
            <p:spPr>
              <a:xfrm>
                <a:off x="7591052" y="5656059"/>
                <a:ext cx="2211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0</a:t>
                </a:r>
                <a:endParaRPr lang="ko-KR" altLang="en-US" sz="1100" b="1" dirty="0"/>
              </a:p>
            </p:txBody>
          </p:sp>
          <p:sp>
            <p:nvSpPr>
              <p:cNvPr id="117" name="TextBox 116">
                <a:extLst>
                  <a:ext uri="{FF2B5EF4-FFF2-40B4-BE49-F238E27FC236}">
                    <a16:creationId xmlns:a16="http://schemas.microsoft.com/office/drawing/2014/main" id="{7DD94B2C-9E3A-44C5-85DE-5ABDE5F07718}"/>
                  </a:ext>
                </a:extLst>
              </p:cNvPr>
              <p:cNvSpPr txBox="1"/>
              <p:nvPr/>
            </p:nvSpPr>
            <p:spPr>
              <a:xfrm>
                <a:off x="8953760" y="5656410"/>
                <a:ext cx="2211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2</a:t>
                </a:r>
                <a:endParaRPr lang="ko-KR" altLang="en-US" sz="1100" b="1" dirty="0"/>
              </a:p>
            </p:txBody>
          </p:sp>
          <p:sp>
            <p:nvSpPr>
              <p:cNvPr id="118" name="TextBox 117">
                <a:extLst>
                  <a:ext uri="{FF2B5EF4-FFF2-40B4-BE49-F238E27FC236}">
                    <a16:creationId xmlns:a16="http://schemas.microsoft.com/office/drawing/2014/main" id="{06627433-F53C-4595-A1BB-DEB27508DAB7}"/>
                  </a:ext>
                </a:extLst>
              </p:cNvPr>
              <p:cNvSpPr txBox="1"/>
              <p:nvPr/>
            </p:nvSpPr>
            <p:spPr>
              <a:xfrm>
                <a:off x="9636271" y="5656410"/>
                <a:ext cx="2211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3</a:t>
                </a:r>
                <a:endParaRPr lang="ko-KR" altLang="en-US" sz="1100" b="1" dirty="0"/>
              </a:p>
            </p:txBody>
          </p:sp>
          <p:cxnSp>
            <p:nvCxnSpPr>
              <p:cNvPr id="119" name="직선 연결선 118">
                <a:extLst>
                  <a:ext uri="{FF2B5EF4-FFF2-40B4-BE49-F238E27FC236}">
                    <a16:creationId xmlns:a16="http://schemas.microsoft.com/office/drawing/2014/main" id="{95C6E462-1928-4421-9ED4-03A6C501EAF1}"/>
                  </a:ext>
                </a:extLst>
              </p:cNvPr>
              <p:cNvCxnSpPr/>
              <p:nvPr/>
            </p:nvCxnSpPr>
            <p:spPr>
              <a:xfrm>
                <a:off x="7797600" y="3943283"/>
                <a:ext cx="2411041" cy="1721218"/>
              </a:xfrm>
              <a:prstGeom prst="line">
                <a:avLst/>
              </a:prstGeom>
              <a:ln w="31750">
                <a:solidFill>
                  <a:schemeClr val="tx2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0" name="타원 119">
                <a:extLst>
                  <a:ext uri="{FF2B5EF4-FFF2-40B4-BE49-F238E27FC236}">
                    <a16:creationId xmlns:a16="http://schemas.microsoft.com/office/drawing/2014/main" id="{E889563C-4A4E-413C-AB7C-D30F6161CEF6}"/>
                  </a:ext>
                </a:extLst>
              </p:cNvPr>
              <p:cNvSpPr/>
              <p:nvPr/>
            </p:nvSpPr>
            <p:spPr>
              <a:xfrm>
                <a:off x="7786976" y="3917707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1" name="타원 120">
                <a:extLst>
                  <a:ext uri="{FF2B5EF4-FFF2-40B4-BE49-F238E27FC236}">
                    <a16:creationId xmlns:a16="http://schemas.microsoft.com/office/drawing/2014/main" id="{05484E86-1F9B-4664-AF18-A1CE7F7215F0}"/>
                  </a:ext>
                </a:extLst>
              </p:cNvPr>
              <p:cNvSpPr/>
              <p:nvPr/>
            </p:nvSpPr>
            <p:spPr>
              <a:xfrm>
                <a:off x="7941975" y="4012265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2" name="타원 121">
                <a:extLst>
                  <a:ext uri="{FF2B5EF4-FFF2-40B4-BE49-F238E27FC236}">
                    <a16:creationId xmlns:a16="http://schemas.microsoft.com/office/drawing/2014/main" id="{6929A2DD-550E-44CC-94B2-F5F9118705DE}"/>
                  </a:ext>
                </a:extLst>
              </p:cNvPr>
              <p:cNvSpPr/>
              <p:nvPr/>
            </p:nvSpPr>
            <p:spPr>
              <a:xfrm>
                <a:off x="8067585" y="4242549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3" name="타원 122">
                <a:extLst>
                  <a:ext uri="{FF2B5EF4-FFF2-40B4-BE49-F238E27FC236}">
                    <a16:creationId xmlns:a16="http://schemas.microsoft.com/office/drawing/2014/main" id="{03519751-EEB3-4E7C-9317-AB97ADDE74A0}"/>
                  </a:ext>
                </a:extLst>
              </p:cNvPr>
              <p:cNvSpPr/>
              <p:nvPr/>
            </p:nvSpPr>
            <p:spPr>
              <a:xfrm>
                <a:off x="8356164" y="4379155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4" name="타원 123">
                <a:extLst>
                  <a:ext uri="{FF2B5EF4-FFF2-40B4-BE49-F238E27FC236}">
                    <a16:creationId xmlns:a16="http://schemas.microsoft.com/office/drawing/2014/main" id="{D92FD66D-832D-4971-83B8-CC6A4B66574B}"/>
                  </a:ext>
                </a:extLst>
              </p:cNvPr>
              <p:cNvSpPr/>
              <p:nvPr/>
            </p:nvSpPr>
            <p:spPr>
              <a:xfrm>
                <a:off x="8921008" y="4551826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5" name="타원 124">
                <a:extLst>
                  <a:ext uri="{FF2B5EF4-FFF2-40B4-BE49-F238E27FC236}">
                    <a16:creationId xmlns:a16="http://schemas.microsoft.com/office/drawing/2014/main" id="{BD3C2282-8656-411A-84C0-E77350DF7DBB}"/>
                  </a:ext>
                </a:extLst>
              </p:cNvPr>
              <p:cNvSpPr/>
              <p:nvPr/>
            </p:nvSpPr>
            <p:spPr>
              <a:xfrm>
                <a:off x="9068436" y="4707654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6" name="타원 125">
                <a:extLst>
                  <a:ext uri="{FF2B5EF4-FFF2-40B4-BE49-F238E27FC236}">
                    <a16:creationId xmlns:a16="http://schemas.microsoft.com/office/drawing/2014/main" id="{7E04BFDB-7E3B-46B5-8BDA-E74BCCFC20FA}"/>
                  </a:ext>
                </a:extLst>
              </p:cNvPr>
              <p:cNvSpPr/>
              <p:nvPr/>
            </p:nvSpPr>
            <p:spPr>
              <a:xfrm>
                <a:off x="9211372" y="4879458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7" name="타원 126">
                <a:extLst>
                  <a:ext uri="{FF2B5EF4-FFF2-40B4-BE49-F238E27FC236}">
                    <a16:creationId xmlns:a16="http://schemas.microsoft.com/office/drawing/2014/main" id="{BCBEECFB-501D-48F2-9BD6-4350D6BC9423}"/>
                  </a:ext>
                </a:extLst>
              </p:cNvPr>
              <p:cNvSpPr/>
              <p:nvPr/>
            </p:nvSpPr>
            <p:spPr>
              <a:xfrm>
                <a:off x="9345644" y="5102844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8" name="타원 127">
                <a:extLst>
                  <a:ext uri="{FF2B5EF4-FFF2-40B4-BE49-F238E27FC236}">
                    <a16:creationId xmlns:a16="http://schemas.microsoft.com/office/drawing/2014/main" id="{F36DED3F-DBCF-493E-A863-83F7F102B387}"/>
                  </a:ext>
                </a:extLst>
              </p:cNvPr>
              <p:cNvSpPr/>
              <p:nvPr/>
            </p:nvSpPr>
            <p:spPr>
              <a:xfrm>
                <a:off x="9617636" y="5297722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29" name="타원 128">
                <a:extLst>
                  <a:ext uri="{FF2B5EF4-FFF2-40B4-BE49-F238E27FC236}">
                    <a16:creationId xmlns:a16="http://schemas.microsoft.com/office/drawing/2014/main" id="{BA22AF3C-0CD6-4821-A1C8-7271171763FE}"/>
                  </a:ext>
                </a:extLst>
              </p:cNvPr>
              <p:cNvSpPr/>
              <p:nvPr/>
            </p:nvSpPr>
            <p:spPr>
              <a:xfrm>
                <a:off x="9761338" y="5455366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0" name="타원 129">
                <a:extLst>
                  <a:ext uri="{FF2B5EF4-FFF2-40B4-BE49-F238E27FC236}">
                    <a16:creationId xmlns:a16="http://schemas.microsoft.com/office/drawing/2014/main" id="{6EE909C2-59F2-4122-8D4A-F11521A84983}"/>
                  </a:ext>
                </a:extLst>
              </p:cNvPr>
              <p:cNvSpPr/>
              <p:nvPr/>
            </p:nvSpPr>
            <p:spPr>
              <a:xfrm>
                <a:off x="9903163" y="5567626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1" name="타원 130">
                <a:extLst>
                  <a:ext uri="{FF2B5EF4-FFF2-40B4-BE49-F238E27FC236}">
                    <a16:creationId xmlns:a16="http://schemas.microsoft.com/office/drawing/2014/main" id="{8ED58B80-E2D1-4C07-914D-8620071CAE2E}"/>
                  </a:ext>
                </a:extLst>
              </p:cNvPr>
              <p:cNvSpPr/>
              <p:nvPr/>
            </p:nvSpPr>
            <p:spPr>
              <a:xfrm>
                <a:off x="10037645" y="5591054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2" name="타원 131">
                <a:extLst>
                  <a:ext uri="{FF2B5EF4-FFF2-40B4-BE49-F238E27FC236}">
                    <a16:creationId xmlns:a16="http://schemas.microsoft.com/office/drawing/2014/main" id="{B8AAA0CE-FBEE-4495-9506-FCDDA6D146C0}"/>
                  </a:ext>
                </a:extLst>
              </p:cNvPr>
              <p:cNvSpPr/>
              <p:nvPr/>
            </p:nvSpPr>
            <p:spPr>
              <a:xfrm>
                <a:off x="10186841" y="5546801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3" name="타원 132">
                <a:extLst>
                  <a:ext uri="{FF2B5EF4-FFF2-40B4-BE49-F238E27FC236}">
                    <a16:creationId xmlns:a16="http://schemas.microsoft.com/office/drawing/2014/main" id="{23DB6F99-A865-48A0-AED9-37CDE706636B}"/>
                  </a:ext>
                </a:extLst>
              </p:cNvPr>
              <p:cNvSpPr/>
              <p:nvPr/>
            </p:nvSpPr>
            <p:spPr>
              <a:xfrm>
                <a:off x="10325021" y="5502969"/>
                <a:ext cx="73668" cy="67218"/>
              </a:xfrm>
              <a:prstGeom prst="ellipse">
                <a:avLst/>
              </a:prstGeom>
              <a:solidFill>
                <a:schemeClr val="bg1"/>
              </a:solidFill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0AB0930C-C6A2-443B-BF9D-A3903DDADCBE}"/>
                  </a:ext>
                </a:extLst>
              </p:cNvPr>
              <p:cNvSpPr txBox="1"/>
              <p:nvPr/>
            </p:nvSpPr>
            <p:spPr>
              <a:xfrm>
                <a:off x="8690738" y="3674327"/>
                <a:ext cx="192746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ko-KR" sz="1200" b="1" dirty="0"/>
                  <a:t>y = -34.16x + 124.59</a:t>
                </a:r>
              </a:p>
              <a:p>
                <a:pPr algn="r"/>
                <a:r>
                  <a:rPr lang="en-US" altLang="ko-KR" sz="1200" b="1" dirty="0"/>
                  <a:t>R</a:t>
                </a:r>
                <a:r>
                  <a:rPr lang="en-US" altLang="ko-KR" sz="1200" b="1" baseline="30000" dirty="0"/>
                  <a:t>2</a:t>
                </a:r>
                <a:r>
                  <a:rPr lang="en-US" altLang="ko-KR" sz="1200" b="1" dirty="0"/>
                  <a:t>=0.959</a:t>
                </a:r>
                <a:endParaRPr lang="ko-KR" altLang="en-US" sz="1200" b="1" dirty="0"/>
              </a:p>
            </p:txBody>
          </p:sp>
          <p:sp>
            <p:nvSpPr>
              <p:cNvPr id="135" name="TextBox 134">
                <a:extLst>
                  <a:ext uri="{FF2B5EF4-FFF2-40B4-BE49-F238E27FC236}">
                    <a16:creationId xmlns:a16="http://schemas.microsoft.com/office/drawing/2014/main" id="{1041C3A9-2FD1-4647-905C-39BF9B1DFCA4}"/>
                  </a:ext>
                </a:extLst>
              </p:cNvPr>
              <p:cNvSpPr txBox="1"/>
              <p:nvPr/>
            </p:nvSpPr>
            <p:spPr>
              <a:xfrm>
                <a:off x="7470353" y="5525605"/>
                <a:ext cx="221189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0</a:t>
                </a:r>
                <a:endParaRPr lang="ko-KR" altLang="en-US" sz="1100" b="1" dirty="0"/>
              </a:p>
            </p:txBody>
          </p:sp>
          <p:sp>
            <p:nvSpPr>
              <p:cNvPr id="136" name="TextBox 135">
                <a:extLst>
                  <a:ext uri="{FF2B5EF4-FFF2-40B4-BE49-F238E27FC236}">
                    <a16:creationId xmlns:a16="http://schemas.microsoft.com/office/drawing/2014/main" id="{9996A616-6270-4C8F-8B1B-9A807DC7C07A}"/>
                  </a:ext>
                </a:extLst>
              </p:cNvPr>
              <p:cNvSpPr txBox="1"/>
              <p:nvPr/>
            </p:nvSpPr>
            <p:spPr>
              <a:xfrm>
                <a:off x="7266881" y="3811036"/>
                <a:ext cx="47896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100" b="1" dirty="0"/>
                  <a:t>120</a:t>
                </a:r>
                <a:endParaRPr lang="ko-KR" altLang="en-US" sz="1100" b="1" dirty="0"/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B1E8E6BA-694D-430E-82CF-E0CACABC532D}"/>
                  </a:ext>
                </a:extLst>
              </p:cNvPr>
              <p:cNvSpPr txBox="1"/>
              <p:nvPr/>
            </p:nvSpPr>
            <p:spPr>
              <a:xfrm rot="16200000">
                <a:off x="6658873" y="4340365"/>
                <a:ext cx="1137707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00" b="1" dirty="0"/>
                  <a:t>PM</a:t>
                </a:r>
                <a:r>
                  <a:rPr lang="en-US" altLang="ko-KR" sz="1300" b="1" baseline="-25000" dirty="0"/>
                  <a:t>2.5</a:t>
                </a:r>
                <a:r>
                  <a:rPr lang="en-US" altLang="ko-KR" sz="1300" b="1" dirty="0"/>
                  <a:t>(</a:t>
                </a:r>
                <a:r>
                  <a:rPr lang="ko-KR" altLang="en-US" sz="1300" b="1" dirty="0"/>
                  <a:t>㎛</a:t>
                </a:r>
                <a:r>
                  <a:rPr lang="en-US" altLang="ko-KR" sz="1300" b="1" dirty="0"/>
                  <a:t>·m</a:t>
                </a:r>
                <a:r>
                  <a:rPr lang="en-US" altLang="ko-KR" sz="1300" b="1" baseline="30000" dirty="0"/>
                  <a:t>3</a:t>
                </a:r>
                <a:r>
                  <a:rPr lang="en-US" altLang="ko-KR" sz="1300" b="1" dirty="0"/>
                  <a:t>)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4B33E86C-A52E-41C4-8B48-3D662F5930B5}"/>
                  </a:ext>
                </a:extLst>
              </p:cNvPr>
              <p:cNvSpPr txBox="1"/>
              <p:nvPr/>
            </p:nvSpPr>
            <p:spPr>
              <a:xfrm>
                <a:off x="8205390" y="5875757"/>
                <a:ext cx="2167482" cy="2923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ko-KR" sz="1300" b="1" dirty="0"/>
                  <a:t>Cumulative Rainfall (mm)</a:t>
                </a:r>
                <a:endParaRPr lang="ko-KR" altLang="en-US" sz="1300" b="1" dirty="0"/>
              </a:p>
            </p:txBody>
          </p:sp>
        </p:grpSp>
        <p:sp>
          <p:nvSpPr>
            <p:cNvPr id="262" name="TextBox 261">
              <a:extLst>
                <a:ext uri="{FF2B5EF4-FFF2-40B4-BE49-F238E27FC236}">
                  <a16:creationId xmlns:a16="http://schemas.microsoft.com/office/drawing/2014/main" id="{2DDA70E7-960B-4FE2-86F8-7569C7D35954}"/>
                </a:ext>
              </a:extLst>
            </p:cNvPr>
            <p:cNvSpPr txBox="1"/>
            <p:nvPr/>
          </p:nvSpPr>
          <p:spPr>
            <a:xfrm>
              <a:off x="879415" y="6077547"/>
              <a:ext cx="44808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b="1" dirty="0"/>
                <a:t>Fig. 2. </a:t>
              </a:r>
              <a:r>
                <a:rPr lang="en-US" altLang="ko-KR" sz="1400" dirty="0"/>
                <a:t>Correlations between PM</a:t>
              </a:r>
              <a:r>
                <a:rPr lang="en-US" altLang="ko-KR" sz="1400" baseline="-25000" dirty="0"/>
                <a:t>2.5</a:t>
              </a:r>
              <a:r>
                <a:rPr lang="en-US" altLang="ko-KR" sz="1400" dirty="0"/>
                <a:t> concentrations and accumulated rainfall.</a:t>
              </a:r>
              <a:endParaRPr lang="ko-KR" altLang="en-US" sz="1400" dirty="0"/>
            </a:p>
          </p:txBody>
        </p:sp>
      </p:grpSp>
      <p:sp>
        <p:nvSpPr>
          <p:cNvPr id="265" name="TextBox 264">
            <a:extLst>
              <a:ext uri="{FF2B5EF4-FFF2-40B4-BE49-F238E27FC236}">
                <a16:creationId xmlns:a16="http://schemas.microsoft.com/office/drawing/2014/main" id="{83A7543D-77C4-472D-B2AB-02F7875BA14B}"/>
              </a:ext>
            </a:extLst>
          </p:cNvPr>
          <p:cNvSpPr txBox="1"/>
          <p:nvPr/>
        </p:nvSpPr>
        <p:spPr>
          <a:xfrm>
            <a:off x="7625011" y="630922"/>
            <a:ext cx="4554168" cy="3319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altLang="ko-KR" sz="1100" dirty="0"/>
              <a:t>Ouyang et al._2015_Science of the Total Environment (Fig. 1, Fig. 2)</a:t>
            </a:r>
            <a:endParaRPr lang="ko-KR" altLang="en-US" sz="1100" dirty="0"/>
          </a:p>
        </p:txBody>
      </p:sp>
      <p:sp>
        <p:nvSpPr>
          <p:cNvPr id="266" name="TextBox 265">
            <a:extLst>
              <a:ext uri="{FF2B5EF4-FFF2-40B4-BE49-F238E27FC236}">
                <a16:creationId xmlns:a16="http://schemas.microsoft.com/office/drawing/2014/main" id="{CAF36770-144A-4445-B662-2D8A81D0381F}"/>
              </a:ext>
            </a:extLst>
          </p:cNvPr>
          <p:cNvSpPr txBox="1"/>
          <p:nvPr/>
        </p:nvSpPr>
        <p:spPr>
          <a:xfrm>
            <a:off x="7625011" y="892872"/>
            <a:ext cx="4554168" cy="33195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r"/>
            <a:r>
              <a:rPr lang="en-US" altLang="ko-KR" sz="1100" dirty="0"/>
              <a:t>Gao et al._2019_Atmospheric</a:t>
            </a:r>
            <a:r>
              <a:rPr lang="ko-KR" altLang="en-US" sz="1100" dirty="0"/>
              <a:t> </a:t>
            </a:r>
            <a:r>
              <a:rPr lang="en-US" altLang="ko-KR" sz="1100" dirty="0"/>
              <a:t>Environment</a:t>
            </a:r>
            <a:r>
              <a:rPr lang="ko-KR" altLang="en-US" sz="1100" dirty="0"/>
              <a:t> </a:t>
            </a:r>
            <a:r>
              <a:rPr lang="en-US" altLang="ko-KR" sz="1100" dirty="0"/>
              <a:t>(Fig. 3)</a:t>
            </a:r>
            <a:endParaRPr lang="ko-KR" altLang="en-US" sz="11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83BA32-8B7A-43D3-9D5E-D3404DA99E6E}"/>
              </a:ext>
            </a:extLst>
          </p:cNvPr>
          <p:cNvSpPr txBox="1"/>
          <p:nvPr/>
        </p:nvSpPr>
        <p:spPr>
          <a:xfrm>
            <a:off x="3782350" y="1119315"/>
            <a:ext cx="57419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PM</a:t>
            </a:r>
            <a:r>
              <a:rPr lang="en-US" altLang="ko-KR" sz="1200" b="1" baseline="-25000" dirty="0"/>
              <a:t>2.5</a:t>
            </a:r>
            <a:endParaRPr lang="ko-KR" altLang="en-US" sz="1200" b="1" baseline="-25000" dirty="0"/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1EFE02C0-2FDF-4215-9A34-4E71FE732504}"/>
              </a:ext>
            </a:extLst>
          </p:cNvPr>
          <p:cNvSpPr txBox="1"/>
          <p:nvPr/>
        </p:nvSpPr>
        <p:spPr>
          <a:xfrm>
            <a:off x="3782350" y="1336579"/>
            <a:ext cx="68800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200" b="1" dirty="0"/>
              <a:t>rainfall</a:t>
            </a:r>
            <a:endParaRPr lang="ko-KR" altLang="en-US" sz="1200" b="1" baseline="-25000" dirty="0"/>
          </a:p>
        </p:txBody>
      </p:sp>
    </p:spTree>
    <p:extLst>
      <p:ext uri="{BB962C8B-B14F-4D97-AF65-F5344CB8AC3E}">
        <p14:creationId xmlns:p14="http://schemas.microsoft.com/office/powerpoint/2010/main" val="36794934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2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Objective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21EF7F8-8DF3-43AD-A21B-F4C7A448893A}"/>
              </a:ext>
            </a:extLst>
          </p:cNvPr>
          <p:cNvSpPr txBox="1"/>
          <p:nvPr/>
        </p:nvSpPr>
        <p:spPr>
          <a:xfrm>
            <a:off x="451758" y="2018894"/>
            <a:ext cx="11526630" cy="3150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 algn="l" latinLnBrk="1">
              <a:lnSpc>
                <a:spcPct val="200000"/>
              </a:lnSpc>
              <a:spcAft>
                <a:spcPts val="800"/>
              </a:spcAft>
              <a:buAutoNum type="arabicParenR"/>
              <a:tabLst>
                <a:tab pos="457200" algn="l"/>
              </a:tabLst>
            </a:pPr>
            <a:r>
              <a:rPr lang="en-US" altLang="ko-KR" sz="25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To identify the </a:t>
            </a:r>
            <a:r>
              <a:rPr lang="en-US" altLang="ko-KR" sz="25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washing effect</a:t>
            </a:r>
            <a:r>
              <a:rPr lang="en-US" altLang="ko-KR" sz="25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of precipitation on </a:t>
            </a:r>
            <a:r>
              <a:rPr lang="en-US" altLang="ko-KR" sz="25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particulate matter 10 (PM</a:t>
            </a:r>
            <a:r>
              <a:rPr lang="en-US" altLang="ko-KR" sz="2500" b="1" kern="100" baseline="-250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10</a:t>
            </a:r>
            <a:r>
              <a:rPr lang="en-US" altLang="ko-KR" sz="25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)</a:t>
            </a:r>
            <a:r>
              <a:rPr lang="en-US" altLang="ko-KR" sz="25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in the atmosphere based on </a:t>
            </a:r>
            <a:r>
              <a:rPr lang="en-US" altLang="ko-KR" sz="25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rainfall intensity</a:t>
            </a:r>
          </a:p>
          <a:p>
            <a:pPr marL="457200" lvl="0" indent="-457200" algn="l" latinLnBrk="1">
              <a:lnSpc>
                <a:spcPct val="200000"/>
              </a:lnSpc>
              <a:spcAft>
                <a:spcPts val="800"/>
              </a:spcAft>
              <a:buAutoNum type="arabicParenR"/>
              <a:tabLst>
                <a:tab pos="457200" algn="l"/>
              </a:tabLst>
            </a:pPr>
            <a:r>
              <a:rPr lang="en-US" altLang="ko-KR" sz="25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To analyze the effect of the </a:t>
            </a:r>
            <a:r>
              <a:rPr lang="en-US" altLang="ko-KR" sz="25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PM</a:t>
            </a:r>
            <a:r>
              <a:rPr lang="en-US" altLang="ko-KR" sz="2500" b="1" kern="100" baseline="-250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10</a:t>
            </a:r>
            <a:r>
              <a:rPr lang="en-US" altLang="ko-KR" sz="25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concentration</a:t>
            </a:r>
            <a:r>
              <a:rPr lang="en-US" altLang="ko-KR" sz="2500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 in the atmosphere on </a:t>
            </a:r>
            <a:r>
              <a:rPr lang="en-US" altLang="ko-KR" sz="2500" b="1" kern="100" dirty="0">
                <a:effectLst/>
                <a:latin typeface="맑은 고딕" panose="020B0503020000020004" pitchFamily="50" charset="-127"/>
                <a:ea typeface="맑은 고딕" panose="020B0503020000020004" pitchFamily="50" charset="-127"/>
                <a:cs typeface="Times New Roman" panose="02020603050405020304" pitchFamily="18" charset="0"/>
              </a:rPr>
              <a:t>rainwater quality</a:t>
            </a:r>
          </a:p>
        </p:txBody>
      </p:sp>
    </p:spTree>
    <p:extLst>
      <p:ext uri="{BB962C8B-B14F-4D97-AF65-F5344CB8AC3E}">
        <p14:creationId xmlns:p14="http://schemas.microsoft.com/office/powerpoint/2010/main" val="2362029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그림 47">
            <a:extLst>
              <a:ext uri="{FF2B5EF4-FFF2-40B4-BE49-F238E27FC236}">
                <a16:creationId xmlns:a16="http://schemas.microsoft.com/office/drawing/2014/main" id="{9C5F3C95-E05B-4797-A2D1-1BE4C766EB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6109" y="1169718"/>
            <a:ext cx="4729204" cy="524313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3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Materials and methods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848F51-5AF4-499F-8982-7C040055D728}"/>
              </a:ext>
            </a:extLst>
          </p:cNvPr>
          <p:cNvSpPr txBox="1"/>
          <p:nvPr/>
        </p:nvSpPr>
        <p:spPr>
          <a:xfrm>
            <a:off x="190507" y="708730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Study area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3DB30FB-00EB-441D-A296-B100E541ADFB}"/>
              </a:ext>
            </a:extLst>
          </p:cNvPr>
          <p:cNvSpPr txBox="1"/>
          <p:nvPr/>
        </p:nvSpPr>
        <p:spPr>
          <a:xfrm>
            <a:off x="6781347" y="5824777"/>
            <a:ext cx="47292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4. </a:t>
            </a:r>
            <a:r>
              <a:rPr lang="en-US" altLang="ko-KR" sz="1400" dirty="0"/>
              <a:t>Regional map showing the location the sampling location, Nam-</a:t>
            </a:r>
            <a:r>
              <a:rPr lang="en-US" altLang="ko-KR" sz="1400" dirty="0" err="1"/>
              <a:t>gu</a:t>
            </a:r>
            <a:r>
              <a:rPr lang="en-US" altLang="ko-KR" sz="1400" dirty="0"/>
              <a:t>, Busan, South Korea.</a:t>
            </a:r>
            <a:endParaRPr lang="ko-KR" altLang="en-US" sz="1400" dirty="0"/>
          </a:p>
        </p:txBody>
      </p:sp>
      <p:cxnSp>
        <p:nvCxnSpPr>
          <p:cNvPr id="7" name="직선 연결선 6">
            <a:extLst>
              <a:ext uri="{FF2B5EF4-FFF2-40B4-BE49-F238E27FC236}">
                <a16:creationId xmlns:a16="http://schemas.microsoft.com/office/drawing/2014/main" id="{B0909480-9DA4-449F-AB3A-81482DFB7874}"/>
              </a:ext>
            </a:extLst>
          </p:cNvPr>
          <p:cNvCxnSpPr/>
          <p:nvPr/>
        </p:nvCxnSpPr>
        <p:spPr>
          <a:xfrm>
            <a:off x="4185920" y="5374640"/>
            <a:ext cx="48768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BDF3BE0-88A6-4228-9E19-C7851EE71085}"/>
              </a:ext>
            </a:extLst>
          </p:cNvPr>
          <p:cNvSpPr txBox="1"/>
          <p:nvPr/>
        </p:nvSpPr>
        <p:spPr>
          <a:xfrm>
            <a:off x="4185920" y="5113030"/>
            <a:ext cx="60946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100" b="1" dirty="0">
                <a:solidFill>
                  <a:srgbClr val="FF0000"/>
                </a:solidFill>
              </a:rPr>
              <a:t>200 m</a:t>
            </a:r>
            <a:endParaRPr lang="ko-KR" altLang="en-US" sz="11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293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4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Materials and methods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848F51-5AF4-499F-8982-7C040055D728}"/>
              </a:ext>
            </a:extLst>
          </p:cNvPr>
          <p:cNvSpPr txBox="1"/>
          <p:nvPr/>
        </p:nvSpPr>
        <p:spPr>
          <a:xfrm>
            <a:off x="192087" y="689047"/>
            <a:ext cx="59039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Rainwater sampling and chemical analysis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185A5B7-0331-41C4-B205-79203A88F10A}"/>
              </a:ext>
            </a:extLst>
          </p:cNvPr>
          <p:cNvSpPr txBox="1"/>
          <p:nvPr/>
        </p:nvSpPr>
        <p:spPr>
          <a:xfrm>
            <a:off x="6096001" y="689047"/>
            <a:ext cx="5868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000" b="1" dirty="0"/>
              <a:t>PM</a:t>
            </a:r>
            <a:r>
              <a:rPr lang="en-US" altLang="ko-KR" sz="2000" b="1" baseline="-25000" dirty="0"/>
              <a:t>10</a:t>
            </a:r>
            <a:r>
              <a:rPr lang="en-US" altLang="ko-KR" sz="2000" b="1" dirty="0"/>
              <a:t> and meteorological monitoring 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C1BD0359-6AF3-4A00-A53D-AF5AB4BBA114}"/>
              </a:ext>
            </a:extLst>
          </p:cNvPr>
          <p:cNvSpPr txBox="1"/>
          <p:nvPr/>
        </p:nvSpPr>
        <p:spPr>
          <a:xfrm>
            <a:off x="962137" y="1644697"/>
            <a:ext cx="32112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br>
              <a:rPr lang="en-US" altLang="ko-KR" dirty="0"/>
            </a:br>
            <a:r>
              <a:rPr lang="en-US" altLang="ko-KR" dirty="0"/>
              <a:t> </a:t>
            </a:r>
            <a:endParaRPr lang="ko-KR" altLang="en-US" dirty="0"/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5A02A2C6-8805-4AC5-95D5-15C5C2087D13}"/>
              </a:ext>
            </a:extLst>
          </p:cNvPr>
          <p:cNvGrpSpPr/>
          <p:nvPr/>
        </p:nvGrpSpPr>
        <p:grpSpPr>
          <a:xfrm>
            <a:off x="6010147" y="1663772"/>
            <a:ext cx="5903858" cy="3104486"/>
            <a:chOff x="6215073" y="3142568"/>
            <a:chExt cx="5903858" cy="3104486"/>
          </a:xfrm>
        </p:grpSpPr>
        <p:pic>
          <p:nvPicPr>
            <p:cNvPr id="123" name="그림 122">
              <a:extLst>
                <a:ext uri="{FF2B5EF4-FFF2-40B4-BE49-F238E27FC236}">
                  <a16:creationId xmlns:a16="http://schemas.microsoft.com/office/drawing/2014/main" id="{38493BBF-AB0F-4E2C-99E8-83F1160F261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alphaModFix/>
            </a:blip>
            <a:srcRect t="18154" b="2183"/>
            <a:stretch/>
          </p:blipFill>
          <p:spPr>
            <a:xfrm>
              <a:off x="6215073" y="3142568"/>
              <a:ext cx="3115033" cy="2831472"/>
            </a:xfrm>
            <a:prstGeom prst="rect">
              <a:avLst/>
            </a:prstGeom>
          </p:spPr>
        </p:pic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19B9EF68-717D-46F2-8836-681EE86B91F4}"/>
                </a:ext>
              </a:extLst>
            </p:cNvPr>
            <p:cNvSpPr txBox="1"/>
            <p:nvPr/>
          </p:nvSpPr>
          <p:spPr>
            <a:xfrm>
              <a:off x="6419999" y="5939277"/>
              <a:ext cx="569893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b="1" dirty="0"/>
                <a:t>Fig. 6. </a:t>
              </a:r>
              <a:r>
                <a:rPr lang="en-US" altLang="ko-KR" sz="1400" dirty="0"/>
                <a:t>Image of the sensor assembly.</a:t>
              </a:r>
              <a:endParaRPr lang="ko-KR" altLang="en-US" sz="1400" dirty="0"/>
            </a:p>
          </p:txBody>
        </p:sp>
      </p:grpSp>
      <p:sp>
        <p:nvSpPr>
          <p:cNvPr id="126" name="TextBox 125">
            <a:extLst>
              <a:ext uri="{FF2B5EF4-FFF2-40B4-BE49-F238E27FC236}">
                <a16:creationId xmlns:a16="http://schemas.microsoft.com/office/drawing/2014/main" id="{7F3E3023-2736-4E00-AE78-32BAFB708893}"/>
              </a:ext>
            </a:extLst>
          </p:cNvPr>
          <p:cNvSpPr txBox="1"/>
          <p:nvPr/>
        </p:nvSpPr>
        <p:spPr>
          <a:xfrm>
            <a:off x="8827006" y="2415090"/>
            <a:ext cx="3086999" cy="11526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/>
              <a:t>PM sensor node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PMS5003 (</a:t>
            </a:r>
            <a:r>
              <a:rPr lang="en-US" altLang="ko-KR" sz="1600" dirty="0" err="1"/>
              <a:t>Plantower</a:t>
            </a:r>
            <a:r>
              <a:rPr lang="en-US" altLang="ko-KR" sz="1600" dirty="0"/>
              <a:t>, China)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Laser scattering technique</a:t>
            </a:r>
            <a:endParaRPr lang="ko-KR" altLang="en-US" sz="1600" dirty="0"/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B9F0A0B4-4C0D-41C1-B70C-348AFFD00A73}"/>
              </a:ext>
            </a:extLst>
          </p:cNvPr>
          <p:cNvSpPr txBox="1"/>
          <p:nvPr/>
        </p:nvSpPr>
        <p:spPr>
          <a:xfrm>
            <a:off x="6864100" y="5090106"/>
            <a:ext cx="3446264" cy="11526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/>
              <a:t>AWS (automatic weather system)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Cumulative rainfall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Rainfall intensity</a:t>
            </a: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748DB360-921E-479C-9D30-D234FD14DF83}"/>
              </a:ext>
            </a:extLst>
          </p:cNvPr>
          <p:cNvGrpSpPr/>
          <p:nvPr/>
        </p:nvGrpSpPr>
        <p:grpSpPr>
          <a:xfrm>
            <a:off x="293759" y="1401477"/>
            <a:ext cx="5814267" cy="4869258"/>
            <a:chOff x="293759" y="1401477"/>
            <a:chExt cx="5814267" cy="4869258"/>
          </a:xfrm>
        </p:grpSpPr>
        <p:sp>
          <p:nvSpPr>
            <p:cNvPr id="122" name="TextBox 121">
              <a:extLst>
                <a:ext uri="{FF2B5EF4-FFF2-40B4-BE49-F238E27FC236}">
                  <a16:creationId xmlns:a16="http://schemas.microsoft.com/office/drawing/2014/main" id="{8657B726-BD03-400B-9BD2-A82CA7BB3515}"/>
                </a:ext>
              </a:extLst>
            </p:cNvPr>
            <p:cNvSpPr txBox="1"/>
            <p:nvPr/>
          </p:nvSpPr>
          <p:spPr>
            <a:xfrm>
              <a:off x="361952" y="5962958"/>
              <a:ext cx="56996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b="1" dirty="0"/>
                <a:t>Fig. 5. </a:t>
              </a:r>
              <a:r>
                <a:rPr lang="en-US" altLang="ko-KR" sz="1400" dirty="0"/>
                <a:t>Image of the collecting well.</a:t>
              </a:r>
              <a:endParaRPr lang="ko-KR" altLang="en-US" sz="1400" dirty="0"/>
            </a:p>
          </p:txBody>
        </p:sp>
        <p:grpSp>
          <p:nvGrpSpPr>
            <p:cNvPr id="22" name="그룹 21">
              <a:extLst>
                <a:ext uri="{FF2B5EF4-FFF2-40B4-BE49-F238E27FC236}">
                  <a16:creationId xmlns:a16="http://schemas.microsoft.com/office/drawing/2014/main" id="{AF6570D7-A7ED-42C6-B04C-6172D0C449E5}"/>
                </a:ext>
              </a:extLst>
            </p:cNvPr>
            <p:cNvGrpSpPr/>
            <p:nvPr/>
          </p:nvGrpSpPr>
          <p:grpSpPr>
            <a:xfrm>
              <a:off x="293759" y="1401477"/>
              <a:ext cx="5814267" cy="4465928"/>
              <a:chOff x="293759" y="1401477"/>
              <a:chExt cx="5814267" cy="4465928"/>
            </a:xfrm>
          </p:grpSpPr>
          <p:grpSp>
            <p:nvGrpSpPr>
              <p:cNvPr id="121" name="그룹 120">
                <a:extLst>
                  <a:ext uri="{FF2B5EF4-FFF2-40B4-BE49-F238E27FC236}">
                    <a16:creationId xmlns:a16="http://schemas.microsoft.com/office/drawing/2014/main" id="{52E43218-BD01-4AC2-B520-9DD1C0A1E97D}"/>
                  </a:ext>
                </a:extLst>
              </p:cNvPr>
              <p:cNvGrpSpPr/>
              <p:nvPr/>
            </p:nvGrpSpPr>
            <p:grpSpPr>
              <a:xfrm>
                <a:off x="293759" y="1401477"/>
                <a:ext cx="4479904" cy="3690585"/>
                <a:chOff x="342321" y="1807362"/>
                <a:chExt cx="4934529" cy="4237250"/>
              </a:xfrm>
            </p:grpSpPr>
            <p:grpSp>
              <p:nvGrpSpPr>
                <p:cNvPr id="118" name="그룹 117">
                  <a:extLst>
                    <a:ext uri="{FF2B5EF4-FFF2-40B4-BE49-F238E27FC236}">
                      <a16:creationId xmlns:a16="http://schemas.microsoft.com/office/drawing/2014/main" id="{E89466B7-81CE-4435-9BE8-2AD95EB54F39}"/>
                    </a:ext>
                  </a:extLst>
                </p:cNvPr>
                <p:cNvGrpSpPr/>
                <p:nvPr/>
              </p:nvGrpSpPr>
              <p:grpSpPr>
                <a:xfrm>
                  <a:off x="417434" y="1807362"/>
                  <a:ext cx="4859416" cy="4237250"/>
                  <a:chOff x="788909" y="2753031"/>
                  <a:chExt cx="4113847" cy="3544347"/>
                </a:xfrm>
              </p:grpSpPr>
              <p:sp>
                <p:nvSpPr>
                  <p:cNvPr id="112" name="자유형: 도형 111">
                    <a:extLst>
                      <a:ext uri="{FF2B5EF4-FFF2-40B4-BE49-F238E27FC236}">
                        <a16:creationId xmlns:a16="http://schemas.microsoft.com/office/drawing/2014/main" id="{76A3FFC2-EE2E-439A-9D43-4D2678A48AEB}"/>
                      </a:ext>
                    </a:extLst>
                  </p:cNvPr>
                  <p:cNvSpPr/>
                  <p:nvPr/>
                </p:nvSpPr>
                <p:spPr>
                  <a:xfrm>
                    <a:off x="2075393" y="5107781"/>
                    <a:ext cx="301838" cy="1189597"/>
                  </a:xfrm>
                  <a:custGeom>
                    <a:avLst/>
                    <a:gdLst>
                      <a:gd name="connsiteX0" fmla="*/ 0 w 298450"/>
                      <a:gd name="connsiteY0" fmla="*/ 288925 h 1155700"/>
                      <a:gd name="connsiteX1" fmla="*/ 292100 w 298450"/>
                      <a:gd name="connsiteY1" fmla="*/ 0 h 1155700"/>
                      <a:gd name="connsiteX2" fmla="*/ 298450 w 298450"/>
                      <a:gd name="connsiteY2" fmla="*/ 876300 h 1155700"/>
                      <a:gd name="connsiteX3" fmla="*/ 3175 w 298450"/>
                      <a:gd name="connsiteY3" fmla="*/ 1155700 h 1155700"/>
                      <a:gd name="connsiteX4" fmla="*/ 0 w 298450"/>
                      <a:gd name="connsiteY4" fmla="*/ 288925 h 1155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8450" h="1155700">
                        <a:moveTo>
                          <a:pt x="0" y="288925"/>
                        </a:moveTo>
                        <a:lnTo>
                          <a:pt x="292100" y="0"/>
                        </a:lnTo>
                        <a:cubicBezTo>
                          <a:pt x="294217" y="292100"/>
                          <a:pt x="296333" y="584200"/>
                          <a:pt x="298450" y="876300"/>
                        </a:cubicBezTo>
                        <a:lnTo>
                          <a:pt x="3175" y="1155700"/>
                        </a:lnTo>
                        <a:cubicBezTo>
                          <a:pt x="2117" y="866775"/>
                          <a:pt x="1058" y="577850"/>
                          <a:pt x="0" y="288925"/>
                        </a:cubicBezTo>
                        <a:close/>
                      </a:path>
                    </a:pathLst>
                  </a:custGeom>
                  <a:solidFill>
                    <a:schemeClr val="bg2">
                      <a:lumMod val="50000"/>
                    </a:schemeClr>
                  </a:solidFill>
                  <a:ln w="1905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0" name="자유형: 도형 29">
                    <a:extLst>
                      <a:ext uri="{FF2B5EF4-FFF2-40B4-BE49-F238E27FC236}">
                        <a16:creationId xmlns:a16="http://schemas.microsoft.com/office/drawing/2014/main" id="{E426A7CB-84E9-455B-9881-0F8360029635}"/>
                      </a:ext>
                    </a:extLst>
                  </p:cNvPr>
                  <p:cNvSpPr/>
                  <p:nvPr/>
                </p:nvSpPr>
                <p:spPr>
                  <a:xfrm>
                    <a:off x="3116552" y="5107781"/>
                    <a:ext cx="301838" cy="1189597"/>
                  </a:xfrm>
                  <a:custGeom>
                    <a:avLst/>
                    <a:gdLst>
                      <a:gd name="connsiteX0" fmla="*/ 0 w 298450"/>
                      <a:gd name="connsiteY0" fmla="*/ 288925 h 1155700"/>
                      <a:gd name="connsiteX1" fmla="*/ 292100 w 298450"/>
                      <a:gd name="connsiteY1" fmla="*/ 0 h 1155700"/>
                      <a:gd name="connsiteX2" fmla="*/ 298450 w 298450"/>
                      <a:gd name="connsiteY2" fmla="*/ 876300 h 1155700"/>
                      <a:gd name="connsiteX3" fmla="*/ 3175 w 298450"/>
                      <a:gd name="connsiteY3" fmla="*/ 1155700 h 1155700"/>
                      <a:gd name="connsiteX4" fmla="*/ 0 w 298450"/>
                      <a:gd name="connsiteY4" fmla="*/ 288925 h 115570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98450" h="1155700">
                        <a:moveTo>
                          <a:pt x="0" y="288925"/>
                        </a:moveTo>
                        <a:lnTo>
                          <a:pt x="292100" y="0"/>
                        </a:lnTo>
                        <a:cubicBezTo>
                          <a:pt x="294217" y="292100"/>
                          <a:pt x="296333" y="584200"/>
                          <a:pt x="298450" y="876300"/>
                        </a:cubicBezTo>
                        <a:lnTo>
                          <a:pt x="3175" y="1155700"/>
                        </a:lnTo>
                        <a:cubicBezTo>
                          <a:pt x="2117" y="866775"/>
                          <a:pt x="1058" y="577850"/>
                          <a:pt x="0" y="288925"/>
                        </a:cubicBezTo>
                        <a:close/>
                      </a:path>
                    </a:pathLst>
                  </a:custGeom>
                  <a:solidFill>
                    <a:schemeClr val="bg2">
                      <a:lumMod val="50000"/>
                    </a:schemeClr>
                  </a:solidFill>
                  <a:ln w="19050"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117" name="자유형: 도형 116">
                    <a:extLst>
                      <a:ext uri="{FF2B5EF4-FFF2-40B4-BE49-F238E27FC236}">
                        <a16:creationId xmlns:a16="http://schemas.microsoft.com/office/drawing/2014/main" id="{4D399A22-CB74-4957-9D36-2FAC9F99682A}"/>
                      </a:ext>
                    </a:extLst>
                  </p:cNvPr>
                  <p:cNvSpPr/>
                  <p:nvPr/>
                </p:nvSpPr>
                <p:spPr>
                  <a:xfrm>
                    <a:off x="2065185" y="5093873"/>
                    <a:ext cx="1350169" cy="321469"/>
                  </a:xfrm>
                  <a:custGeom>
                    <a:avLst/>
                    <a:gdLst>
                      <a:gd name="connsiteX0" fmla="*/ 309563 w 1350169"/>
                      <a:gd name="connsiteY0" fmla="*/ 0 h 321469"/>
                      <a:gd name="connsiteX1" fmla="*/ 0 w 1350169"/>
                      <a:gd name="connsiteY1" fmla="*/ 311944 h 321469"/>
                      <a:gd name="connsiteX2" fmla="*/ 1040607 w 1350169"/>
                      <a:gd name="connsiteY2" fmla="*/ 321469 h 321469"/>
                      <a:gd name="connsiteX3" fmla="*/ 1350169 w 1350169"/>
                      <a:gd name="connsiteY3" fmla="*/ 2381 h 321469"/>
                      <a:gd name="connsiteX4" fmla="*/ 309563 w 1350169"/>
                      <a:gd name="connsiteY4" fmla="*/ 0 h 32146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350169" h="321469">
                        <a:moveTo>
                          <a:pt x="309563" y="0"/>
                        </a:moveTo>
                        <a:lnTo>
                          <a:pt x="0" y="311944"/>
                        </a:lnTo>
                        <a:lnTo>
                          <a:pt x="1040607" y="321469"/>
                        </a:lnTo>
                        <a:lnTo>
                          <a:pt x="1350169" y="2381"/>
                        </a:lnTo>
                        <a:lnTo>
                          <a:pt x="309563" y="0"/>
                        </a:lnTo>
                        <a:close/>
                      </a:path>
                    </a:pathLst>
                  </a:custGeom>
                  <a:solidFill>
                    <a:srgbClr val="767171"/>
                  </a:solidFill>
                  <a:ln>
                    <a:solidFill>
                      <a:schemeClr val="bg2">
                        <a:lumMod val="2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2" name="정육면체 1">
                    <a:extLst>
                      <a:ext uri="{FF2B5EF4-FFF2-40B4-BE49-F238E27FC236}">
                        <a16:creationId xmlns:a16="http://schemas.microsoft.com/office/drawing/2014/main" id="{C0155058-4287-479E-8405-F53C8CAEECF5}"/>
                      </a:ext>
                    </a:extLst>
                  </p:cNvPr>
                  <p:cNvSpPr/>
                  <p:nvPr/>
                </p:nvSpPr>
                <p:spPr>
                  <a:xfrm>
                    <a:off x="796510" y="2753031"/>
                    <a:ext cx="4026770" cy="2746896"/>
                  </a:xfrm>
                  <a:prstGeom prst="cube">
                    <a:avLst/>
                  </a:prstGeom>
                  <a:solidFill>
                    <a:srgbClr val="4472C4">
                      <a:alpha val="30196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grpSp>
                <p:nvGrpSpPr>
                  <p:cNvPr id="19" name="그룹 18">
                    <a:extLst>
                      <a:ext uri="{FF2B5EF4-FFF2-40B4-BE49-F238E27FC236}">
                        <a16:creationId xmlns:a16="http://schemas.microsoft.com/office/drawing/2014/main" id="{97D932B9-341D-469D-B493-F995C20A50E2}"/>
                      </a:ext>
                    </a:extLst>
                  </p:cNvPr>
                  <p:cNvGrpSpPr/>
                  <p:nvPr/>
                </p:nvGrpSpPr>
                <p:grpSpPr>
                  <a:xfrm>
                    <a:off x="788909" y="2766038"/>
                    <a:ext cx="4015303" cy="2746896"/>
                    <a:chOff x="925960" y="2327564"/>
                    <a:chExt cx="3848793" cy="2610196"/>
                  </a:xfrm>
                </p:grpSpPr>
                <p:cxnSp>
                  <p:nvCxnSpPr>
                    <p:cNvPr id="6" name="직선 연결선 5">
                      <a:extLst>
                        <a:ext uri="{FF2B5EF4-FFF2-40B4-BE49-F238E27FC236}">
                          <a16:creationId xmlns:a16="http://schemas.microsoft.com/office/drawing/2014/main" id="{DBB3D460-F4B0-4CCA-9C19-5FC82638021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1575868" y="2327564"/>
                      <a:ext cx="0" cy="1958686"/>
                    </a:xfrm>
                    <a:prstGeom prst="line">
                      <a:avLst/>
                    </a:prstGeom>
                    <a:ln w="12700">
                      <a:solidFill>
                        <a:srgbClr val="4472C4">
                          <a:alpha val="4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9" name="직선 연결선 8">
                      <a:extLst>
                        <a:ext uri="{FF2B5EF4-FFF2-40B4-BE49-F238E27FC236}">
                          <a16:creationId xmlns:a16="http://schemas.microsoft.com/office/drawing/2014/main" id="{B2147AAA-C853-43B7-979B-E47C6BFCE4DB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1575868" y="4286250"/>
                      <a:ext cx="3198885" cy="0"/>
                    </a:xfrm>
                    <a:prstGeom prst="line">
                      <a:avLst/>
                    </a:prstGeom>
                    <a:ln w="12700">
                      <a:solidFill>
                        <a:srgbClr val="4472C4">
                          <a:alpha val="4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  <p:cxnSp>
                  <p:nvCxnSpPr>
                    <p:cNvPr id="14" name="직선 연결선 13">
                      <a:extLst>
                        <a:ext uri="{FF2B5EF4-FFF2-40B4-BE49-F238E27FC236}">
                          <a16:creationId xmlns:a16="http://schemas.microsoft.com/office/drawing/2014/main" id="{7B394B0E-7727-43F6-80CC-E1090F78273E}"/>
                        </a:ext>
                      </a:extLst>
                    </p:cNvPr>
                    <p:cNvCxnSpPr/>
                    <p:nvPr/>
                  </p:nvCxnSpPr>
                  <p:spPr>
                    <a:xfrm flipH="1">
                      <a:off x="925960" y="4286250"/>
                      <a:ext cx="649908" cy="651510"/>
                    </a:xfrm>
                    <a:prstGeom prst="line">
                      <a:avLst/>
                    </a:prstGeom>
                    <a:ln w="12700">
                      <a:solidFill>
                        <a:srgbClr val="4472C4">
                          <a:alpha val="40000"/>
                        </a:srgbClr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sp>
                <p:nvSpPr>
                  <p:cNvPr id="21" name="자유형: 도형 20">
                    <a:extLst>
                      <a:ext uri="{FF2B5EF4-FFF2-40B4-BE49-F238E27FC236}">
                        <a16:creationId xmlns:a16="http://schemas.microsoft.com/office/drawing/2014/main" id="{F34FAAA7-E028-4A87-9EEE-19311673EF3E}"/>
                      </a:ext>
                    </a:extLst>
                  </p:cNvPr>
                  <p:cNvSpPr/>
                  <p:nvPr/>
                </p:nvSpPr>
                <p:spPr>
                  <a:xfrm>
                    <a:off x="2372262" y="5178488"/>
                    <a:ext cx="782697" cy="137854"/>
                  </a:xfrm>
                  <a:custGeom>
                    <a:avLst/>
                    <a:gdLst>
                      <a:gd name="connsiteX0" fmla="*/ 640080 w 3840480"/>
                      <a:gd name="connsiteY0" fmla="*/ 0 h 670560"/>
                      <a:gd name="connsiteX1" fmla="*/ 0 w 3840480"/>
                      <a:gd name="connsiteY1" fmla="*/ 662940 h 670560"/>
                      <a:gd name="connsiteX2" fmla="*/ 3223260 w 3840480"/>
                      <a:gd name="connsiteY2" fmla="*/ 670560 h 670560"/>
                      <a:gd name="connsiteX3" fmla="*/ 3840480 w 3840480"/>
                      <a:gd name="connsiteY3" fmla="*/ 7620 h 670560"/>
                      <a:gd name="connsiteX4" fmla="*/ 640080 w 3840480"/>
                      <a:gd name="connsiteY4" fmla="*/ 0 h 67056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840480" h="670560">
                        <a:moveTo>
                          <a:pt x="640080" y="0"/>
                        </a:moveTo>
                        <a:lnTo>
                          <a:pt x="0" y="662940"/>
                        </a:lnTo>
                        <a:lnTo>
                          <a:pt x="3223260" y="670560"/>
                        </a:lnTo>
                        <a:lnTo>
                          <a:pt x="3840480" y="7620"/>
                        </a:lnTo>
                        <a:lnTo>
                          <a:pt x="640080" y="0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35" name="원통형 34">
                    <a:extLst>
                      <a:ext uri="{FF2B5EF4-FFF2-40B4-BE49-F238E27FC236}">
                        <a16:creationId xmlns:a16="http://schemas.microsoft.com/office/drawing/2014/main" id="{FCF1F7CA-C6EA-4DF6-9DE9-DF1D7B929EF3}"/>
                      </a:ext>
                    </a:extLst>
                  </p:cNvPr>
                  <p:cNvSpPr/>
                  <p:nvPr/>
                </p:nvSpPr>
                <p:spPr>
                  <a:xfrm>
                    <a:off x="2539004" y="5579442"/>
                    <a:ext cx="423982" cy="660020"/>
                  </a:xfrm>
                  <a:prstGeom prst="can">
                    <a:avLst/>
                  </a:prstGeom>
                  <a:solidFill>
                    <a:schemeClr val="tx2">
                      <a:lumMod val="20000"/>
                      <a:lumOff val="80000"/>
                    </a:schemeClr>
                  </a:solidFill>
                  <a:ln>
                    <a:solidFill>
                      <a:schemeClr val="tx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sp>
                <p:nvSpPr>
                  <p:cNvPr id="36" name="원통형 35">
                    <a:extLst>
                      <a:ext uri="{FF2B5EF4-FFF2-40B4-BE49-F238E27FC236}">
                        <a16:creationId xmlns:a16="http://schemas.microsoft.com/office/drawing/2014/main" id="{474F1708-84D4-4304-A0EE-3BAB57499CCD}"/>
                      </a:ext>
                    </a:extLst>
                  </p:cNvPr>
                  <p:cNvSpPr/>
                  <p:nvPr/>
                </p:nvSpPr>
                <p:spPr>
                  <a:xfrm>
                    <a:off x="2539004" y="5909452"/>
                    <a:ext cx="423982" cy="330010"/>
                  </a:xfrm>
                  <a:prstGeom prst="can">
                    <a:avLst/>
                  </a:prstGeom>
                  <a:solidFill>
                    <a:srgbClr val="0070C0">
                      <a:alpha val="50196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cxnSp>
                <p:nvCxnSpPr>
                  <p:cNvPr id="38" name="직선 연결선 37">
                    <a:extLst>
                      <a:ext uri="{FF2B5EF4-FFF2-40B4-BE49-F238E27FC236}">
                        <a16:creationId xmlns:a16="http://schemas.microsoft.com/office/drawing/2014/main" id="{096C4AED-6A50-4051-AD7E-5109F9977539}"/>
                      </a:ext>
                    </a:extLst>
                  </p:cNvPr>
                  <p:cNvCxnSpPr/>
                  <p:nvPr/>
                </p:nvCxnSpPr>
                <p:spPr>
                  <a:xfrm>
                    <a:off x="2539004" y="5745838"/>
                    <a:ext cx="5751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1" name="직선 연결선 40">
                    <a:extLst>
                      <a:ext uri="{FF2B5EF4-FFF2-40B4-BE49-F238E27FC236}">
                        <a16:creationId xmlns:a16="http://schemas.microsoft.com/office/drawing/2014/main" id="{2E456C60-D3C3-491F-8616-FB84BC5F32D8}"/>
                      </a:ext>
                    </a:extLst>
                  </p:cNvPr>
                  <p:cNvCxnSpPr/>
                  <p:nvPr/>
                </p:nvCxnSpPr>
                <p:spPr>
                  <a:xfrm>
                    <a:off x="2539004" y="5812663"/>
                    <a:ext cx="5751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4" name="직선 연결선 43">
                    <a:extLst>
                      <a:ext uri="{FF2B5EF4-FFF2-40B4-BE49-F238E27FC236}">
                        <a16:creationId xmlns:a16="http://schemas.microsoft.com/office/drawing/2014/main" id="{633FA64E-20BB-4818-9DC5-CF60D79331D5}"/>
                      </a:ext>
                    </a:extLst>
                  </p:cNvPr>
                  <p:cNvCxnSpPr/>
                  <p:nvPr/>
                </p:nvCxnSpPr>
                <p:spPr>
                  <a:xfrm>
                    <a:off x="2539004" y="5866124"/>
                    <a:ext cx="5751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6" name="직선 연결선 45">
                    <a:extLst>
                      <a:ext uri="{FF2B5EF4-FFF2-40B4-BE49-F238E27FC236}">
                        <a16:creationId xmlns:a16="http://schemas.microsoft.com/office/drawing/2014/main" id="{EE7F551D-D96F-4A0F-A674-55C4FF3C2ADF}"/>
                      </a:ext>
                    </a:extLst>
                  </p:cNvPr>
                  <p:cNvCxnSpPr/>
                  <p:nvPr/>
                </p:nvCxnSpPr>
                <p:spPr>
                  <a:xfrm>
                    <a:off x="2539004" y="5909452"/>
                    <a:ext cx="5751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7" name="직선 연결선 46">
                    <a:extLst>
                      <a:ext uri="{FF2B5EF4-FFF2-40B4-BE49-F238E27FC236}">
                        <a16:creationId xmlns:a16="http://schemas.microsoft.com/office/drawing/2014/main" id="{A1C530C5-DB48-4F69-B326-7C7AB43C688F}"/>
                      </a:ext>
                    </a:extLst>
                  </p:cNvPr>
                  <p:cNvCxnSpPr/>
                  <p:nvPr/>
                </p:nvCxnSpPr>
                <p:spPr>
                  <a:xfrm>
                    <a:off x="2539004" y="5956230"/>
                    <a:ext cx="5751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8" name="직선 연결선 47">
                    <a:extLst>
                      <a:ext uri="{FF2B5EF4-FFF2-40B4-BE49-F238E27FC236}">
                        <a16:creationId xmlns:a16="http://schemas.microsoft.com/office/drawing/2014/main" id="{F22AC118-3B3E-42E0-BF8B-BC2EB22C9637}"/>
                      </a:ext>
                    </a:extLst>
                  </p:cNvPr>
                  <p:cNvCxnSpPr/>
                  <p:nvPr/>
                </p:nvCxnSpPr>
                <p:spPr>
                  <a:xfrm>
                    <a:off x="2539004" y="6019714"/>
                    <a:ext cx="5751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49" name="직선 연결선 48">
                    <a:extLst>
                      <a:ext uri="{FF2B5EF4-FFF2-40B4-BE49-F238E27FC236}">
                        <a16:creationId xmlns:a16="http://schemas.microsoft.com/office/drawing/2014/main" id="{F2AB2B6C-F279-48F8-9DA0-29BC3D522F0D}"/>
                      </a:ext>
                    </a:extLst>
                  </p:cNvPr>
                  <p:cNvCxnSpPr/>
                  <p:nvPr/>
                </p:nvCxnSpPr>
                <p:spPr>
                  <a:xfrm>
                    <a:off x="2539004" y="6073175"/>
                    <a:ext cx="5751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0" name="직선 연결선 49">
                    <a:extLst>
                      <a:ext uri="{FF2B5EF4-FFF2-40B4-BE49-F238E27FC236}">
                        <a16:creationId xmlns:a16="http://schemas.microsoft.com/office/drawing/2014/main" id="{7C24748F-FE26-4577-AA0D-E0677E673AAE}"/>
                      </a:ext>
                    </a:extLst>
                  </p:cNvPr>
                  <p:cNvCxnSpPr/>
                  <p:nvPr/>
                </p:nvCxnSpPr>
                <p:spPr>
                  <a:xfrm>
                    <a:off x="2539004" y="6123294"/>
                    <a:ext cx="5751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51" name="직선 연결선 50">
                    <a:extLst>
                      <a:ext uri="{FF2B5EF4-FFF2-40B4-BE49-F238E27FC236}">
                        <a16:creationId xmlns:a16="http://schemas.microsoft.com/office/drawing/2014/main" id="{558168EA-71F6-40AC-B9FB-11C7644F7351}"/>
                      </a:ext>
                    </a:extLst>
                  </p:cNvPr>
                  <p:cNvCxnSpPr/>
                  <p:nvPr/>
                </p:nvCxnSpPr>
                <p:spPr>
                  <a:xfrm>
                    <a:off x="2539004" y="6170072"/>
                    <a:ext cx="57519" cy="0"/>
                  </a:xfrm>
                  <a:prstGeom prst="line">
                    <a:avLst/>
                  </a:prstGeom>
                  <a:ln w="127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4" name="자유형: 도형 63">
                    <a:extLst>
                      <a:ext uri="{FF2B5EF4-FFF2-40B4-BE49-F238E27FC236}">
                        <a16:creationId xmlns:a16="http://schemas.microsoft.com/office/drawing/2014/main" id="{A32BB7A9-9961-4B80-9C77-73269CAFC909}"/>
                      </a:ext>
                    </a:extLst>
                  </p:cNvPr>
                  <p:cNvSpPr/>
                  <p:nvPr/>
                </p:nvSpPr>
                <p:spPr>
                  <a:xfrm>
                    <a:off x="806657" y="2763156"/>
                    <a:ext cx="1700426" cy="2556079"/>
                  </a:xfrm>
                  <a:custGeom>
                    <a:avLst/>
                    <a:gdLst>
                      <a:gd name="connsiteX0" fmla="*/ 638175 w 1619250"/>
                      <a:gd name="connsiteY0" fmla="*/ 0 h 2428875"/>
                      <a:gd name="connsiteX1" fmla="*/ 0 w 1619250"/>
                      <a:gd name="connsiteY1" fmla="*/ 641350 h 2428875"/>
                      <a:gd name="connsiteX2" fmla="*/ 1495425 w 1619250"/>
                      <a:gd name="connsiteY2" fmla="*/ 2428875 h 2428875"/>
                      <a:gd name="connsiteX3" fmla="*/ 1619250 w 1619250"/>
                      <a:gd name="connsiteY3" fmla="*/ 2292350 h 2428875"/>
                      <a:gd name="connsiteX4" fmla="*/ 638175 w 1619250"/>
                      <a:gd name="connsiteY4" fmla="*/ 0 h 24288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619250" h="2428875">
                        <a:moveTo>
                          <a:pt x="638175" y="0"/>
                        </a:moveTo>
                        <a:lnTo>
                          <a:pt x="0" y="641350"/>
                        </a:lnTo>
                        <a:lnTo>
                          <a:pt x="1495425" y="2428875"/>
                        </a:lnTo>
                        <a:lnTo>
                          <a:pt x="1619250" y="2292350"/>
                        </a:lnTo>
                        <a:lnTo>
                          <a:pt x="638175" y="0"/>
                        </a:lnTo>
                        <a:close/>
                      </a:path>
                    </a:pathLst>
                  </a:custGeom>
                  <a:solidFill>
                    <a:srgbClr val="EDEDED">
                      <a:alpha val="69804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sp>
                <p:nvSpPr>
                  <p:cNvPr id="65" name="자유형: 도형 64">
                    <a:extLst>
                      <a:ext uri="{FF2B5EF4-FFF2-40B4-BE49-F238E27FC236}">
                        <a16:creationId xmlns:a16="http://schemas.microsoft.com/office/drawing/2014/main" id="{60D95C71-C207-4A45-A8B4-43A1D5330CCA}"/>
                      </a:ext>
                    </a:extLst>
                  </p:cNvPr>
                  <p:cNvSpPr/>
                  <p:nvPr/>
                </p:nvSpPr>
                <p:spPr>
                  <a:xfrm>
                    <a:off x="1480257" y="2763746"/>
                    <a:ext cx="3343829" cy="2415745"/>
                  </a:xfrm>
                  <a:custGeom>
                    <a:avLst/>
                    <a:gdLst>
                      <a:gd name="connsiteX0" fmla="*/ 0 w 3205163"/>
                      <a:gd name="connsiteY0" fmla="*/ 0 h 2295525"/>
                      <a:gd name="connsiteX1" fmla="*/ 3205163 w 3205163"/>
                      <a:gd name="connsiteY1" fmla="*/ 0 h 2295525"/>
                      <a:gd name="connsiteX2" fmla="*/ 1595438 w 3205163"/>
                      <a:gd name="connsiteY2" fmla="*/ 2295525 h 2295525"/>
                      <a:gd name="connsiteX3" fmla="*/ 981075 w 3205163"/>
                      <a:gd name="connsiteY3" fmla="*/ 2286000 h 2295525"/>
                      <a:gd name="connsiteX4" fmla="*/ 0 w 3205163"/>
                      <a:gd name="connsiteY4" fmla="*/ 0 h 22955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3205163" h="2295525">
                        <a:moveTo>
                          <a:pt x="0" y="0"/>
                        </a:moveTo>
                        <a:lnTo>
                          <a:pt x="3205163" y="0"/>
                        </a:lnTo>
                        <a:lnTo>
                          <a:pt x="1595438" y="2295525"/>
                        </a:lnTo>
                        <a:lnTo>
                          <a:pt x="981075" y="228600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EDEDED">
                      <a:alpha val="69804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 dirty="0"/>
                  </a:p>
                </p:txBody>
              </p:sp>
              <p:cxnSp>
                <p:nvCxnSpPr>
                  <p:cNvPr id="67" name="직선 연결선 66">
                    <a:extLst>
                      <a:ext uri="{FF2B5EF4-FFF2-40B4-BE49-F238E27FC236}">
                        <a16:creationId xmlns:a16="http://schemas.microsoft.com/office/drawing/2014/main" id="{06ABAA3F-22EE-4ACC-B5B6-2933CEB1AD03}"/>
                      </a:ext>
                    </a:extLst>
                  </p:cNvPr>
                  <p:cNvCxnSpPr>
                    <a:stCxn id="64" idx="0"/>
                    <a:endCxn id="21" idx="0"/>
                  </p:cNvCxnSpPr>
                  <p:nvPr/>
                </p:nvCxnSpPr>
                <p:spPr>
                  <a:xfrm>
                    <a:off x="1476825" y="2763156"/>
                    <a:ext cx="1025887" cy="2415332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75000"/>
                        <a:alpha val="80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68" name="자유형: 도형 67">
                    <a:extLst>
                      <a:ext uri="{FF2B5EF4-FFF2-40B4-BE49-F238E27FC236}">
                        <a16:creationId xmlns:a16="http://schemas.microsoft.com/office/drawing/2014/main" id="{B59E00F1-EFFF-401D-8243-C08BADE38ABA}"/>
                      </a:ext>
                    </a:extLst>
                  </p:cNvPr>
                  <p:cNvSpPr/>
                  <p:nvPr/>
                </p:nvSpPr>
                <p:spPr>
                  <a:xfrm>
                    <a:off x="3025474" y="2763746"/>
                    <a:ext cx="1788675" cy="2551066"/>
                  </a:xfrm>
                  <a:custGeom>
                    <a:avLst/>
                    <a:gdLst>
                      <a:gd name="connsiteX0" fmla="*/ 1714500 w 1714500"/>
                      <a:gd name="connsiteY0" fmla="*/ 0 h 2424112"/>
                      <a:gd name="connsiteX1" fmla="*/ 1066800 w 1714500"/>
                      <a:gd name="connsiteY1" fmla="*/ 652462 h 2424112"/>
                      <a:gd name="connsiteX2" fmla="*/ 0 w 1714500"/>
                      <a:gd name="connsiteY2" fmla="*/ 2424112 h 2424112"/>
                      <a:gd name="connsiteX3" fmla="*/ 119062 w 1714500"/>
                      <a:gd name="connsiteY3" fmla="*/ 2305050 h 2424112"/>
                      <a:gd name="connsiteX4" fmla="*/ 1714500 w 1714500"/>
                      <a:gd name="connsiteY4" fmla="*/ 0 h 2424112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714500" h="2424112">
                        <a:moveTo>
                          <a:pt x="1714500" y="0"/>
                        </a:moveTo>
                        <a:lnTo>
                          <a:pt x="1066800" y="652462"/>
                        </a:lnTo>
                        <a:lnTo>
                          <a:pt x="0" y="2424112"/>
                        </a:lnTo>
                        <a:lnTo>
                          <a:pt x="119062" y="2305050"/>
                        </a:lnTo>
                        <a:lnTo>
                          <a:pt x="1714500" y="0"/>
                        </a:lnTo>
                        <a:close/>
                      </a:path>
                    </a:pathLst>
                  </a:custGeom>
                  <a:solidFill>
                    <a:srgbClr val="EDEDED">
                      <a:alpha val="69804"/>
                    </a:srgb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cxnSp>
                <p:nvCxnSpPr>
                  <p:cNvPr id="70" name="직선 연결선 69">
                    <a:extLst>
                      <a:ext uri="{FF2B5EF4-FFF2-40B4-BE49-F238E27FC236}">
                        <a16:creationId xmlns:a16="http://schemas.microsoft.com/office/drawing/2014/main" id="{4D13DD0F-8977-4A03-99C9-9E29FA149E8A}"/>
                      </a:ext>
                    </a:extLst>
                  </p:cNvPr>
                  <p:cNvCxnSpPr>
                    <a:cxnSpLocks/>
                    <a:stCxn id="65" idx="1"/>
                    <a:endCxn id="65" idx="2"/>
                  </p:cNvCxnSpPr>
                  <p:nvPr/>
                </p:nvCxnSpPr>
                <p:spPr>
                  <a:xfrm flipH="1">
                    <a:off x="3144719" y="2763746"/>
                    <a:ext cx="1679367" cy="2415745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2" name="직선 연결선 71">
                    <a:extLst>
                      <a:ext uri="{FF2B5EF4-FFF2-40B4-BE49-F238E27FC236}">
                        <a16:creationId xmlns:a16="http://schemas.microsoft.com/office/drawing/2014/main" id="{E4A43F28-79DB-4727-9326-0FA8497EA582}"/>
                      </a:ext>
                    </a:extLst>
                  </p:cNvPr>
                  <p:cNvCxnSpPr>
                    <a:cxnSpLocks/>
                    <a:endCxn id="21" idx="2"/>
                  </p:cNvCxnSpPr>
                  <p:nvPr/>
                </p:nvCxnSpPr>
                <p:spPr>
                  <a:xfrm flipH="1">
                    <a:off x="3029168" y="3445919"/>
                    <a:ext cx="1099594" cy="1870423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74" name="직선 연결선 73">
                    <a:extLst>
                      <a:ext uri="{FF2B5EF4-FFF2-40B4-BE49-F238E27FC236}">
                        <a16:creationId xmlns:a16="http://schemas.microsoft.com/office/drawing/2014/main" id="{3CF01E6A-8F84-4668-8A8E-E76EC03729AF}"/>
                      </a:ext>
                    </a:extLst>
                  </p:cNvPr>
                  <p:cNvCxnSpPr>
                    <a:stCxn id="64" idx="1"/>
                    <a:endCxn id="21" idx="1"/>
                  </p:cNvCxnSpPr>
                  <p:nvPr/>
                </p:nvCxnSpPr>
                <p:spPr>
                  <a:xfrm>
                    <a:off x="806657" y="3438094"/>
                    <a:ext cx="1565605" cy="1876680"/>
                  </a:xfrm>
                  <a:prstGeom prst="line">
                    <a:avLst/>
                  </a:prstGeom>
                  <a:ln w="12700">
                    <a:solidFill>
                      <a:schemeClr val="bg2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75" name="평행 사변형 74">
                    <a:extLst>
                      <a:ext uri="{FF2B5EF4-FFF2-40B4-BE49-F238E27FC236}">
                        <a16:creationId xmlns:a16="http://schemas.microsoft.com/office/drawing/2014/main" id="{DBF7B530-922C-4D11-8235-8A910BDD5733}"/>
                      </a:ext>
                    </a:extLst>
                  </p:cNvPr>
                  <p:cNvSpPr/>
                  <p:nvPr/>
                </p:nvSpPr>
                <p:spPr>
                  <a:xfrm>
                    <a:off x="804538" y="2763156"/>
                    <a:ext cx="4009612" cy="682763"/>
                  </a:xfrm>
                  <a:prstGeom prst="parallelogram">
                    <a:avLst>
                      <a:gd name="adj" fmla="val 101342"/>
                    </a:avLst>
                  </a:prstGeom>
                  <a:noFill/>
                  <a:ln w="19050">
                    <a:solidFill>
                      <a:schemeClr val="bg2">
                        <a:lumMod val="75000"/>
                        <a:alpha val="40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ko-KR" altLang="en-US"/>
                  </a:p>
                </p:txBody>
              </p:sp>
              <p:cxnSp>
                <p:nvCxnSpPr>
                  <p:cNvPr id="83" name="직선 연결선 82">
                    <a:extLst>
                      <a:ext uri="{FF2B5EF4-FFF2-40B4-BE49-F238E27FC236}">
                        <a16:creationId xmlns:a16="http://schemas.microsoft.com/office/drawing/2014/main" id="{91CC42CC-FE1B-46C3-AE5C-29E2B48CE6D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4128760" y="4727414"/>
                    <a:ext cx="0" cy="88546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4" name="직선 연결선 83">
                    <a:extLst>
                      <a:ext uri="{FF2B5EF4-FFF2-40B4-BE49-F238E27FC236}">
                        <a16:creationId xmlns:a16="http://schemas.microsoft.com/office/drawing/2014/main" id="{7A28DD5E-79D0-4423-B699-B98C96F30E43}"/>
                      </a:ext>
                    </a:extLst>
                  </p:cNvPr>
                  <p:cNvCxnSpPr/>
                  <p:nvPr/>
                </p:nvCxnSpPr>
                <p:spPr>
                  <a:xfrm>
                    <a:off x="791836" y="5379657"/>
                    <a:ext cx="0" cy="233221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6" name="직선 연결선 85">
                    <a:extLst>
                      <a:ext uri="{FF2B5EF4-FFF2-40B4-BE49-F238E27FC236}">
                        <a16:creationId xmlns:a16="http://schemas.microsoft.com/office/drawing/2014/main" id="{47DE7D17-249A-49E5-A945-E1F52CDF2B4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848031" y="5504488"/>
                    <a:ext cx="2280728" cy="0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0" name="직선 연결선 89">
                    <a:extLst>
                      <a:ext uri="{FF2B5EF4-FFF2-40B4-BE49-F238E27FC236}">
                        <a16:creationId xmlns:a16="http://schemas.microsoft.com/office/drawing/2014/main" id="{7EF5B8DE-4F64-4181-958F-3D0C9EFD7701}"/>
                      </a:ext>
                    </a:extLst>
                  </p:cNvPr>
                  <p:cNvCxnSpPr/>
                  <p:nvPr/>
                </p:nvCxnSpPr>
                <p:spPr>
                  <a:xfrm>
                    <a:off x="4814149" y="4707811"/>
                    <a:ext cx="0" cy="233221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직선 연결선 91">
                    <a:extLst>
                      <a:ext uri="{FF2B5EF4-FFF2-40B4-BE49-F238E27FC236}">
                        <a16:creationId xmlns:a16="http://schemas.microsoft.com/office/drawing/2014/main" id="{26B4F779-20E7-47B0-BDAA-550A0B9ADDF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128760" y="5314773"/>
                    <a:ext cx="204500" cy="189715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3" name="직선 연결선 92">
                    <a:extLst>
                      <a:ext uri="{FF2B5EF4-FFF2-40B4-BE49-F238E27FC236}">
                        <a16:creationId xmlns:a16="http://schemas.microsoft.com/office/drawing/2014/main" id="{40E0AAE4-18F9-40E3-86E6-BB24D9EA92B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4604748" y="4833493"/>
                    <a:ext cx="217216" cy="198784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6" name="TextBox 95">
                    <a:extLst>
                      <a:ext uri="{FF2B5EF4-FFF2-40B4-BE49-F238E27FC236}">
                        <a16:creationId xmlns:a16="http://schemas.microsoft.com/office/drawing/2014/main" id="{3A6DFE0D-CD49-4174-AC84-A68D4E9B6493}"/>
                      </a:ext>
                    </a:extLst>
                  </p:cNvPr>
                  <p:cNvSpPr txBox="1"/>
                  <p:nvPr/>
                </p:nvSpPr>
                <p:spPr>
                  <a:xfrm>
                    <a:off x="4266043" y="5034840"/>
                    <a:ext cx="636713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500" b="1" dirty="0"/>
                      <a:t>50 cm</a:t>
                    </a:r>
                    <a:endParaRPr lang="ko-KR" altLang="en-US" sz="1500" b="1" dirty="0"/>
                  </a:p>
                </p:txBody>
              </p:sp>
              <p:cxnSp>
                <p:nvCxnSpPr>
                  <p:cNvPr id="98" name="직선 연결선 97">
                    <a:extLst>
                      <a:ext uri="{FF2B5EF4-FFF2-40B4-BE49-F238E27FC236}">
                        <a16:creationId xmlns:a16="http://schemas.microsoft.com/office/drawing/2014/main" id="{7C134D39-9B5C-4AAB-83CA-AB93CFEA1E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97957" y="5504488"/>
                    <a:ext cx="397580" cy="844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0" name="TextBox 99">
                    <a:extLst>
                      <a:ext uri="{FF2B5EF4-FFF2-40B4-BE49-F238E27FC236}">
                        <a16:creationId xmlns:a16="http://schemas.microsoft.com/office/drawing/2014/main" id="{744EE0D0-230D-414A-8537-F9B8FDBF7515}"/>
                      </a:ext>
                    </a:extLst>
                  </p:cNvPr>
                  <p:cNvSpPr txBox="1"/>
                  <p:nvPr/>
                </p:nvSpPr>
                <p:spPr>
                  <a:xfrm>
                    <a:off x="1180311" y="5353307"/>
                    <a:ext cx="636713" cy="276999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altLang="ko-KR" sz="1500" b="1" dirty="0"/>
                      <a:t>80 cm</a:t>
                    </a:r>
                    <a:endParaRPr lang="ko-KR" altLang="en-US" sz="1500" b="1" dirty="0"/>
                  </a:p>
                </p:txBody>
              </p:sp>
              <p:cxnSp>
                <p:nvCxnSpPr>
                  <p:cNvPr id="103" name="직선 연결선 102">
                    <a:extLst>
                      <a:ext uri="{FF2B5EF4-FFF2-40B4-BE49-F238E27FC236}">
                        <a16:creationId xmlns:a16="http://schemas.microsoft.com/office/drawing/2014/main" id="{7E06C24C-E87E-4C16-9112-C9F36CE4AF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4127702" y="3338142"/>
                    <a:ext cx="0" cy="233221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4" name="직선 연결선 103">
                    <a:extLst>
                      <a:ext uri="{FF2B5EF4-FFF2-40B4-BE49-F238E27FC236}">
                        <a16:creationId xmlns:a16="http://schemas.microsoft.com/office/drawing/2014/main" id="{D16D17B6-223C-4FAC-8AF4-960036C501B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5400000">
                    <a:off x="4127702" y="5396377"/>
                    <a:ext cx="0" cy="233221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06" name="직선 연결선 105">
                    <a:extLst>
                      <a:ext uri="{FF2B5EF4-FFF2-40B4-BE49-F238E27FC236}">
                        <a16:creationId xmlns:a16="http://schemas.microsoft.com/office/drawing/2014/main" id="{EB6CF2B0-936E-4985-BCF5-821D0405FBC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4127702" y="3444626"/>
                    <a:ext cx="2375" cy="931807"/>
                  </a:xfrm>
                  <a:prstGeom prst="line">
                    <a:avLst/>
                  </a:prstGeom>
                  <a:ln w="1905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07" name="TextBox 106">
                    <a:extLst>
                      <a:ext uri="{FF2B5EF4-FFF2-40B4-BE49-F238E27FC236}">
                        <a16:creationId xmlns:a16="http://schemas.microsoft.com/office/drawing/2014/main" id="{3F50DBE1-9070-4E5E-A832-D1258836757E}"/>
                      </a:ext>
                    </a:extLst>
                  </p:cNvPr>
                  <p:cNvSpPr txBox="1"/>
                  <p:nvPr/>
                </p:nvSpPr>
                <p:spPr>
                  <a:xfrm>
                    <a:off x="3835274" y="4417054"/>
                    <a:ext cx="696863" cy="31036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algn="ctr"/>
                    <a:r>
                      <a:rPr lang="en-US" altLang="ko-KR" sz="1500" b="1" dirty="0"/>
                      <a:t>30 cm</a:t>
                    </a:r>
                    <a:endParaRPr lang="ko-KR" altLang="en-US" sz="1500" b="1" dirty="0"/>
                  </a:p>
                </p:txBody>
              </p:sp>
            </p:grpSp>
            <p:sp>
              <p:nvSpPr>
                <p:cNvPr id="119" name="TextBox 118">
                  <a:extLst>
                    <a:ext uri="{FF2B5EF4-FFF2-40B4-BE49-F238E27FC236}">
                      <a16:creationId xmlns:a16="http://schemas.microsoft.com/office/drawing/2014/main" id="{78BC6C9F-6F64-436B-A719-49EDB3A7CF5E}"/>
                    </a:ext>
                  </a:extLst>
                </p:cNvPr>
                <p:cNvSpPr txBox="1"/>
                <p:nvPr/>
              </p:nvSpPr>
              <p:spPr>
                <a:xfrm>
                  <a:off x="342321" y="4572215"/>
                  <a:ext cx="1634550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300" b="1" dirty="0"/>
                    <a:t>polypropylene, pp</a:t>
                  </a:r>
                  <a:endParaRPr lang="ko-KR" altLang="en-US" sz="1300" b="1" dirty="0"/>
                </a:p>
              </p:txBody>
            </p:sp>
            <p:sp>
              <p:nvSpPr>
                <p:cNvPr id="120" name="TextBox 119">
                  <a:extLst>
                    <a:ext uri="{FF2B5EF4-FFF2-40B4-BE49-F238E27FC236}">
                      <a16:creationId xmlns:a16="http://schemas.microsoft.com/office/drawing/2014/main" id="{73229CD1-D2E1-4B58-9F40-21F46542C349}"/>
                    </a:ext>
                  </a:extLst>
                </p:cNvPr>
                <p:cNvSpPr txBox="1"/>
                <p:nvPr/>
              </p:nvSpPr>
              <p:spPr>
                <a:xfrm>
                  <a:off x="1840176" y="2116586"/>
                  <a:ext cx="2020361" cy="292388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altLang="ko-KR" sz="1300" b="1" dirty="0"/>
                    <a:t>polyvinyl chloride, PVC</a:t>
                  </a:r>
                  <a:endParaRPr lang="ko-KR" altLang="en-US" sz="1300" b="1" dirty="0"/>
                </a:p>
              </p:txBody>
            </p:sp>
          </p:grpSp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A96496A9-96A1-40DE-84A6-90501B56CECD}"/>
                  </a:ext>
                </a:extLst>
              </p:cNvPr>
              <p:cNvSpPr txBox="1"/>
              <p:nvPr/>
            </p:nvSpPr>
            <p:spPr>
              <a:xfrm>
                <a:off x="2879257" y="5082575"/>
                <a:ext cx="3228769" cy="7848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ko-KR" sz="1500" b="1" dirty="0"/>
                  <a:t>pH, EC</a:t>
                </a:r>
              </a:p>
              <a:p>
                <a:r>
                  <a:rPr lang="en-US" altLang="ko-KR" sz="1500" b="1" dirty="0"/>
                  <a:t>Cations</a:t>
                </a:r>
                <a:r>
                  <a:rPr lang="en-US" altLang="ko-KR" sz="1500" dirty="0"/>
                  <a:t>: Na</a:t>
                </a:r>
                <a:r>
                  <a:rPr lang="en-US" altLang="ko-KR" sz="1500" baseline="30000" dirty="0"/>
                  <a:t>+</a:t>
                </a:r>
                <a:r>
                  <a:rPr lang="en-US" altLang="ko-KR" sz="1500" dirty="0"/>
                  <a:t>, Mg</a:t>
                </a:r>
                <a:r>
                  <a:rPr lang="en-US" altLang="ko-KR" sz="1500" baseline="30000" dirty="0"/>
                  <a:t>2+</a:t>
                </a:r>
                <a:r>
                  <a:rPr lang="en-US" altLang="ko-KR" sz="1500" dirty="0"/>
                  <a:t>, K</a:t>
                </a:r>
                <a:r>
                  <a:rPr lang="en-US" altLang="ko-KR" sz="1500" baseline="30000" dirty="0"/>
                  <a:t>+</a:t>
                </a:r>
                <a:r>
                  <a:rPr lang="en-US" altLang="ko-KR" sz="1500" dirty="0"/>
                  <a:t>, Ca</a:t>
                </a:r>
                <a:r>
                  <a:rPr lang="en-US" altLang="ko-KR" sz="1500" baseline="30000" dirty="0"/>
                  <a:t>2+</a:t>
                </a:r>
                <a:r>
                  <a:rPr lang="en-US" altLang="ko-KR" sz="1500" dirty="0"/>
                  <a:t>, NH</a:t>
                </a:r>
                <a:r>
                  <a:rPr lang="en-US" altLang="ko-KR" sz="1500" baseline="-25000" dirty="0"/>
                  <a:t>4</a:t>
                </a:r>
                <a:r>
                  <a:rPr lang="en-US" altLang="ko-KR" sz="1500" baseline="30000" dirty="0"/>
                  <a:t>+</a:t>
                </a:r>
              </a:p>
              <a:p>
                <a:r>
                  <a:rPr lang="en-US" altLang="ko-KR" sz="1500" b="1" dirty="0"/>
                  <a:t>Anions</a:t>
                </a:r>
                <a:r>
                  <a:rPr lang="en-US" altLang="ko-KR" sz="1500" dirty="0"/>
                  <a:t>: Cl</a:t>
                </a:r>
                <a:r>
                  <a:rPr lang="en-US" altLang="ko-KR" sz="1500" baseline="30000" dirty="0"/>
                  <a:t>-</a:t>
                </a:r>
                <a:r>
                  <a:rPr lang="en-US" altLang="ko-KR" sz="1500" dirty="0"/>
                  <a:t>, SO</a:t>
                </a:r>
                <a:r>
                  <a:rPr lang="en-US" altLang="ko-KR" sz="1500" baseline="-25000" dirty="0"/>
                  <a:t>4</a:t>
                </a:r>
                <a:r>
                  <a:rPr lang="en-US" altLang="ko-KR" sz="1500" baseline="30000" dirty="0"/>
                  <a:t>2-</a:t>
                </a:r>
                <a:r>
                  <a:rPr lang="en-US" altLang="ko-KR" sz="1500" dirty="0"/>
                  <a:t>, NO</a:t>
                </a:r>
                <a:r>
                  <a:rPr lang="en-US" altLang="ko-KR" sz="1500" baseline="-25000" dirty="0"/>
                  <a:t>3</a:t>
                </a:r>
                <a:r>
                  <a:rPr lang="en-US" altLang="ko-KR" sz="1500" baseline="30000" dirty="0"/>
                  <a:t>-</a:t>
                </a:r>
                <a:endParaRPr lang="ko-KR" altLang="en-US" sz="1500" baseline="30000" dirty="0"/>
              </a:p>
            </p:txBody>
          </p:sp>
          <p:grpSp>
            <p:nvGrpSpPr>
              <p:cNvPr id="138" name="그룹 137">
                <a:extLst>
                  <a:ext uri="{FF2B5EF4-FFF2-40B4-BE49-F238E27FC236}">
                    <a16:creationId xmlns:a16="http://schemas.microsoft.com/office/drawing/2014/main" id="{22214311-2D2B-4EB4-9193-4403E37A96B5}"/>
                  </a:ext>
                </a:extLst>
              </p:cNvPr>
              <p:cNvGrpSpPr/>
              <p:nvPr/>
            </p:nvGrpSpPr>
            <p:grpSpPr>
              <a:xfrm>
                <a:off x="2442200" y="5092064"/>
                <a:ext cx="436326" cy="502396"/>
                <a:chOff x="2661160" y="5194342"/>
                <a:chExt cx="436326" cy="502396"/>
              </a:xfrm>
            </p:grpSpPr>
            <p:grpSp>
              <p:nvGrpSpPr>
                <p:cNvPr id="135" name="그룹 134">
                  <a:extLst>
                    <a:ext uri="{FF2B5EF4-FFF2-40B4-BE49-F238E27FC236}">
                      <a16:creationId xmlns:a16="http://schemas.microsoft.com/office/drawing/2014/main" id="{01801799-E6C8-48F3-8114-C9C11CF6F62D}"/>
                    </a:ext>
                  </a:extLst>
                </p:cNvPr>
                <p:cNvGrpSpPr/>
                <p:nvPr/>
              </p:nvGrpSpPr>
              <p:grpSpPr>
                <a:xfrm>
                  <a:off x="2661160" y="5194342"/>
                  <a:ext cx="278633" cy="396799"/>
                  <a:chOff x="2724205" y="5046568"/>
                  <a:chExt cx="406512" cy="543972"/>
                </a:xfrm>
              </p:grpSpPr>
              <p:cxnSp>
                <p:nvCxnSpPr>
                  <p:cNvPr id="132" name="직선 연결선 131">
                    <a:extLst>
                      <a:ext uri="{FF2B5EF4-FFF2-40B4-BE49-F238E27FC236}">
                        <a16:creationId xmlns:a16="http://schemas.microsoft.com/office/drawing/2014/main" id="{51B87BAD-C9CA-4455-AD8D-18F5C7D9DAF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2724205" y="5046568"/>
                    <a:ext cx="0" cy="543968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4" name="직선 연결선 133">
                    <a:extLst>
                      <a:ext uri="{FF2B5EF4-FFF2-40B4-BE49-F238E27FC236}">
                        <a16:creationId xmlns:a16="http://schemas.microsoft.com/office/drawing/2014/main" id="{70E2CAEA-CE52-44DC-9CFC-ACE4014AB12F}"/>
                      </a:ext>
                    </a:extLst>
                  </p:cNvPr>
                  <p:cNvCxnSpPr/>
                  <p:nvPr/>
                </p:nvCxnSpPr>
                <p:spPr>
                  <a:xfrm>
                    <a:off x="2724205" y="5590540"/>
                    <a:ext cx="406512" cy="0"/>
                  </a:xfrm>
                  <a:prstGeom prst="line">
                    <a:avLst/>
                  </a:prstGeom>
                  <a:ln w="28575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36" name="순서도: 추출 135">
                  <a:extLst>
                    <a:ext uri="{FF2B5EF4-FFF2-40B4-BE49-F238E27FC236}">
                      <a16:creationId xmlns:a16="http://schemas.microsoft.com/office/drawing/2014/main" id="{28D1B766-97A3-432A-8A38-9F49DD1DA0B7}"/>
                    </a:ext>
                  </a:extLst>
                </p:cNvPr>
                <p:cNvSpPr/>
                <p:nvPr/>
              </p:nvSpPr>
              <p:spPr>
                <a:xfrm rot="5400000">
                  <a:off x="2877520" y="5476772"/>
                  <a:ext cx="230439" cy="209493"/>
                </a:xfrm>
                <a:prstGeom prst="flowChartExtract">
                  <a:avLst/>
                </a:prstGeom>
                <a:solidFill>
                  <a:schemeClr val="tx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ko-KR" alt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095876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5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Materials and methods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F848F51-5AF4-499F-8982-7C040055D728}"/>
              </a:ext>
            </a:extLst>
          </p:cNvPr>
          <p:cNvSpPr txBox="1"/>
          <p:nvPr/>
        </p:nvSpPr>
        <p:spPr>
          <a:xfrm>
            <a:off x="198820" y="701351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Data analysis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C2C063-3910-4ACE-92DD-09F03C327300}"/>
                  </a:ext>
                </a:extLst>
              </p:cNvPr>
              <p:cNvSpPr txBox="1"/>
              <p:nvPr/>
            </p:nvSpPr>
            <p:spPr>
              <a:xfrm>
                <a:off x="6284505" y="3907883"/>
                <a:ext cx="3371500" cy="65203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  <m:sub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nary>
                            <m:naryPr>
                              <m:chr m:val="∑"/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acc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)(</m:t>
                              </m:r>
                              <m:sSub>
                                <m:sSubPr>
                                  <m:ctrlP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  <m:sub>
                                  <m:r>
                                    <a:rPr lang="en-US" altLang="ko-KR" i="1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acc>
                                <m:accPr>
                                  <m:chr m:val="̅"/>
                                  <m:ctrlPr>
                                    <a:rPr lang="ko-KR" altLang="en-US" i="1"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e>
                              </m:acc>
                              <m:r>
                                <a:rPr lang="en-US" altLang="ko-KR" i="1"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num>
                        <m:den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e>
                            <m:sub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e>
                                <m:sub>
                                  <m:r>
                                    <a:rPr lang="en-US" altLang="ko-KR" b="0" i="1" smtClean="0">
                                      <a:latin typeface="Cambria Math" panose="02040503050406030204" pitchFamily="18" charset="0"/>
                                    </a:rPr>
                                    <m:t>𝑦</m:t>
                                  </m:r>
                                </m:sub>
                              </m:sSub>
                            </m:sub>
                          </m:sSub>
                        </m:den>
                      </m:f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     (2)</m:t>
                      </m:r>
                    </m:oMath>
                  </m:oMathPara>
                </a14:m>
                <a:endParaRPr lang="ko-KR" altLang="en-US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BC2C063-3910-4ACE-92DD-09F03C3273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505" y="3907883"/>
                <a:ext cx="3371500" cy="65203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F12BA174-C2B5-4F33-B1B3-9359EFD0A49D}"/>
              </a:ext>
            </a:extLst>
          </p:cNvPr>
          <p:cNvSpPr txBox="1"/>
          <p:nvPr/>
        </p:nvSpPr>
        <p:spPr>
          <a:xfrm>
            <a:off x="448281" y="1991164"/>
            <a:ext cx="4179670" cy="16084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Reduction efficiency (%)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PM</a:t>
            </a:r>
            <a:r>
              <a:rPr lang="en-US" altLang="ko-KR" sz="1600" baseline="-25000" dirty="0"/>
              <a:t>10</a:t>
            </a:r>
            <a:r>
              <a:rPr lang="en-US" altLang="ko-KR" sz="1600" dirty="0"/>
              <a:t> concentration reduction efficiency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Ions concentration reduction efficiency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AF9FB94-0FD9-4FAA-921A-463810513639}"/>
                  </a:ext>
                </a:extLst>
              </p:cNvPr>
              <p:cNvSpPr txBox="1"/>
              <p:nvPr/>
            </p:nvSpPr>
            <p:spPr>
              <a:xfrm>
                <a:off x="448281" y="3907883"/>
                <a:ext cx="5670014" cy="56720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𝑅𝑒𝑑𝑢𝑐𝑡𝑖𝑜𝑛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𝑒𝑓𝑓𝑖𝑐𝑖𝑒𝑛𝑐𝑦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 </m:t>
                      </m:r>
                      <m:d>
                        <m:d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%</m:t>
                          </m:r>
                        </m:e>
                      </m:d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  <m:r>
                            <a:rPr lang="en-US" altLang="ko-KR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𝑚𝑖𝑛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  <m:sub>
                              <m:r>
                                <a:rPr lang="en-US" altLang="ko-KR" b="0" i="1" smtClean="0">
                                  <a:latin typeface="Cambria Math" panose="02040503050406030204" pitchFamily="18" charset="0"/>
                                </a:rPr>
                                <m:t>𝑚𝑎𝑥</m:t>
                              </m:r>
                            </m:sub>
                          </m:sSub>
                        </m:den>
                      </m:f>
                      <m:r>
                        <a:rPr lang="en-US" altLang="ko-KR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 100     (1)</m:t>
                      </m:r>
                    </m:oMath>
                  </m:oMathPara>
                </a14:m>
                <a:endParaRPr lang="en-US" altLang="ko-KR" b="0" dirty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AF9FB94-0FD9-4FAA-921A-4638105136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81" y="3907883"/>
                <a:ext cx="5670014" cy="5672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E782F4-4BCE-433D-ABAE-6D7A2DFA5382}"/>
                  </a:ext>
                </a:extLst>
              </p:cNvPr>
              <p:cNvSpPr txBox="1"/>
              <p:nvPr/>
            </p:nvSpPr>
            <p:spPr>
              <a:xfrm>
                <a:off x="448281" y="4704727"/>
                <a:ext cx="2929456" cy="73866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𝑚𝑎𝑥</m:t>
                          </m:r>
                        </m:sub>
                      </m:sSub>
                      <m:r>
                        <a:rPr lang="en-US" altLang="ko-K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Maximum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concentration</m:t>
                      </m:r>
                    </m:oMath>
                  </m:oMathPara>
                </a14:m>
                <a:endParaRPr lang="en-US" altLang="ko-KR" sz="1600" b="0" dirty="0"/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𝑚𝑖𝑛</m:t>
                          </m:r>
                        </m:sub>
                      </m:sSub>
                      <m:r>
                        <a:rPr lang="en-US" altLang="ko-K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Minimum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Concentration</m:t>
                      </m:r>
                    </m:oMath>
                  </m:oMathPara>
                </a14:m>
                <a:endParaRPr lang="ko-KR" altLang="en-US" sz="16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9DE782F4-4BCE-433D-ABAE-6D7A2DFA538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281" y="4704727"/>
                <a:ext cx="2929456" cy="73866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id="{9769C767-40A8-4C46-87BD-73190F88C364}"/>
              </a:ext>
            </a:extLst>
          </p:cNvPr>
          <p:cNvSpPr txBox="1"/>
          <p:nvPr/>
        </p:nvSpPr>
        <p:spPr>
          <a:xfrm>
            <a:off x="6284505" y="1991164"/>
            <a:ext cx="3557897" cy="1239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/>
              <a:t>Pearson correlation coefficient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dirty="0"/>
              <a:t>Correlation between pH and EC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9EEB2F-66CC-4D8C-B895-55BB58C8EC7B}"/>
                  </a:ext>
                </a:extLst>
              </p:cNvPr>
              <p:cNvSpPr txBox="1"/>
              <p:nvPr/>
            </p:nvSpPr>
            <p:spPr>
              <a:xfrm>
                <a:off x="6284505" y="4698613"/>
                <a:ext cx="4189095" cy="113717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6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altLang="ko-KR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ko-KR" sz="1600" b="0" i="1" smtClean="0"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en-US" altLang="ko-K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lang="en-US" altLang="ko-KR" sz="1600" i="1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ko-K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ko-KR" sz="16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th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sample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points</m:t>
                      </m:r>
                    </m:oMath>
                  </m:oMathPara>
                </a14:m>
                <a:endParaRPr lang="en-US" altLang="ko-KR" sz="160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̅"/>
                          <m:ctrlPr>
                            <a:rPr lang="ko-KR" altLang="en-US" sz="16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ko-KR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ko-KR" sz="1600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</m:e>
                      </m:acc>
                      <m:acc>
                        <m:accPr>
                          <m:chr m:val="̅"/>
                          <m:ctrlPr>
                            <a:rPr lang="ko-KR" altLang="en-US" sz="1600" i="1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altLang="ko-KR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acc>
                      <m:r>
                        <a:rPr lang="en-US" altLang="ko-K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mean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sample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points</m:t>
                      </m:r>
                    </m:oMath>
                  </m:oMathPara>
                </a14:m>
                <a:endParaRPr lang="en-US" altLang="ko-KR" sz="1600" b="0" dirty="0">
                  <a:latin typeface="Cambria Math" panose="02040503050406030204" pitchFamily="18" charset="0"/>
                </a:endParaRPr>
              </a:p>
              <a:p>
                <a:pPr>
                  <a:lnSpc>
                    <a:spcPct val="150000"/>
                  </a:lnSpc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ko-K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altLang="ko-KR" sz="1600" i="1">
                              <a:latin typeface="Cambria Math" panose="02040503050406030204" pitchFamily="18" charset="0"/>
                            </a:rPr>
                            <m:t>𝑥</m:t>
                          </m:r>
                        </m:sub>
                      </m:sSub>
                      <m:sSub>
                        <m:sSubPr>
                          <m:ctrlPr>
                            <a:rPr lang="en-US" altLang="ko-KR" sz="16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ko-KR" sz="1600" i="1">
                              <a:latin typeface="Cambria Math" panose="02040503050406030204" pitchFamily="18" charset="0"/>
                            </a:rPr>
                            <m:t>𝑠</m:t>
                          </m:r>
                        </m:e>
                        <m:sub>
                          <m:r>
                            <a:rPr lang="en-US" altLang="ko-KR" sz="1600" i="1">
                              <a:latin typeface="Cambria Math" panose="02040503050406030204" pitchFamily="18" charset="0"/>
                            </a:rPr>
                            <m:t>𝑦</m:t>
                          </m:r>
                        </m:sub>
                      </m:sSub>
                      <m:r>
                        <a:rPr lang="en-US" altLang="ko-KR" sz="16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standard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deviation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of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the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sample</m:t>
                      </m:r>
                      <m: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altLang="ko-KR" sz="1600" b="0" i="0" smtClean="0">
                          <a:latin typeface="Cambria Math" panose="02040503050406030204" pitchFamily="18" charset="0"/>
                        </a:rPr>
                        <m:t>points</m:t>
                      </m:r>
                    </m:oMath>
                  </m:oMathPara>
                </a14:m>
                <a:endParaRPr lang="ko-KR" altLang="en-US" sz="16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7F9EEB2F-66CC-4D8C-B895-55BB58C8EC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4505" y="4698613"/>
                <a:ext cx="4189095" cy="113717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ko-KR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05128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A67C73B-6184-4867-A235-7A5A5B21A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8" y="1100078"/>
            <a:ext cx="5720057" cy="54536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6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12BC2DE-CB9D-449A-8B82-F5A19C27176F}"/>
              </a:ext>
            </a:extLst>
          </p:cNvPr>
          <p:cNvSpPr txBox="1"/>
          <p:nvPr/>
        </p:nvSpPr>
        <p:spPr>
          <a:xfrm>
            <a:off x="6096000" y="5994243"/>
            <a:ext cx="5720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7. </a:t>
            </a:r>
            <a:r>
              <a:rPr lang="en-US" altLang="ko-KR" sz="1400" dirty="0"/>
              <a:t>Temporal variations in precipitation and PM</a:t>
            </a:r>
            <a:r>
              <a:rPr lang="en-US" altLang="ko-KR" sz="1400" baseline="-25000" dirty="0"/>
              <a:t>10</a:t>
            </a:r>
            <a:r>
              <a:rPr lang="en-US" altLang="ko-KR" sz="1400" dirty="0"/>
              <a:t> concentration during heavy rain (a – c) and light rain events (d – f).</a:t>
            </a:r>
            <a:endParaRPr lang="ko-KR" alt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BEB5FA-AE03-43CA-81A1-4F0E54879B55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Reduction of particulate matter based on rainfall intensity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E6BED-B61C-476B-97C0-743D298D4D11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3ACC5A-B85F-41F5-AA1E-09D65E98287C}"/>
              </a:ext>
            </a:extLst>
          </p:cNvPr>
          <p:cNvSpPr txBox="1"/>
          <p:nvPr/>
        </p:nvSpPr>
        <p:spPr>
          <a:xfrm>
            <a:off x="7198665" y="1934816"/>
            <a:ext cx="3514725" cy="378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/>
              <a:t>July 27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max</a:t>
            </a:r>
            <a:r>
              <a:rPr lang="en-US" altLang="ko-KR" sz="1600" dirty="0"/>
              <a:t> 30.5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6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min</a:t>
            </a:r>
            <a:r>
              <a:rPr lang="en-US" altLang="ko-KR" sz="1600" dirty="0"/>
              <a:t> 7.5 </a:t>
            </a:r>
            <a:r>
              <a:rPr lang="en-US" altLang="ko-KR" sz="1600" dirty="0">
                <a:latin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</a:rPr>
              <a:t>3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Reduction efficiency (%)</a:t>
            </a:r>
            <a:r>
              <a:rPr lang="en-US" altLang="ko-KR" sz="1600" dirty="0"/>
              <a:t> 75.4%</a:t>
            </a:r>
            <a:br>
              <a:rPr lang="en-US" altLang="ko-KR" sz="1600" dirty="0"/>
            </a:b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700" b="1" dirty="0"/>
              <a:t>May 02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max</a:t>
            </a:r>
            <a:r>
              <a:rPr lang="en-US" altLang="ko-KR" sz="1600" dirty="0"/>
              <a:t> 33.4 </a:t>
            </a:r>
            <a:r>
              <a:rPr lang="en-US" altLang="ko-KR" sz="1600" dirty="0">
                <a:latin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</a:rPr>
              <a:t>3</a:t>
            </a:r>
            <a:r>
              <a:rPr lang="en-US" altLang="ko-KR" sz="16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min</a:t>
            </a:r>
            <a:r>
              <a:rPr lang="en-US" altLang="ko-KR" sz="1600" dirty="0"/>
              <a:t> 23.8 </a:t>
            </a:r>
            <a:r>
              <a:rPr lang="en-US" altLang="ko-KR" sz="1600" dirty="0">
                <a:latin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</a:rPr>
              <a:t>3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Reduction efficiency (%)</a:t>
            </a:r>
            <a:r>
              <a:rPr lang="en-US" altLang="ko-KR" sz="1600" dirty="0"/>
              <a:t> 28.7%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endParaRPr lang="ko-KR" altLang="en-US" sz="1600" dirty="0"/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6DEC7CB-BFE0-4775-9F71-A1A6044618D6}"/>
              </a:ext>
            </a:extLst>
          </p:cNvPr>
          <p:cNvSpPr/>
          <p:nvPr/>
        </p:nvSpPr>
        <p:spPr>
          <a:xfrm>
            <a:off x="375944" y="1086915"/>
            <a:ext cx="2683140" cy="5453653"/>
          </a:xfrm>
          <a:prstGeom prst="rect">
            <a:avLst/>
          </a:prstGeom>
          <a:noFill/>
          <a:ln w="28575">
            <a:solidFill>
              <a:srgbClr val="FE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27548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A67C73B-6184-4867-A235-7A5A5B21A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8" y="1100078"/>
            <a:ext cx="5720057" cy="54536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6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12BC2DE-CB9D-449A-8B82-F5A19C27176F}"/>
              </a:ext>
            </a:extLst>
          </p:cNvPr>
          <p:cNvSpPr txBox="1"/>
          <p:nvPr/>
        </p:nvSpPr>
        <p:spPr>
          <a:xfrm>
            <a:off x="6096000" y="5994243"/>
            <a:ext cx="5720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7. </a:t>
            </a:r>
            <a:r>
              <a:rPr lang="en-US" altLang="ko-KR" sz="1400" dirty="0"/>
              <a:t>Temporal variations in precipitation and PM</a:t>
            </a:r>
            <a:r>
              <a:rPr lang="en-US" altLang="ko-KR" sz="1400" baseline="-25000" dirty="0"/>
              <a:t>10</a:t>
            </a:r>
            <a:r>
              <a:rPr lang="en-US" altLang="ko-KR" sz="1400" dirty="0"/>
              <a:t> concentration during heavy rain (a – c) and light rain events (d – f).</a:t>
            </a:r>
            <a:endParaRPr lang="ko-KR" alt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BEB5FA-AE03-43CA-81A1-4F0E54879B55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Reduction of particulate matter based on rainfall intensity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E6BED-B61C-476B-97C0-743D298D4D11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5F12838-6D57-40F3-9A3F-0FF74D7B8BF9}"/>
              </a:ext>
            </a:extLst>
          </p:cNvPr>
          <p:cNvSpPr/>
          <p:nvPr/>
        </p:nvSpPr>
        <p:spPr>
          <a:xfrm>
            <a:off x="381655" y="3104000"/>
            <a:ext cx="2660803" cy="1745610"/>
          </a:xfrm>
          <a:prstGeom prst="rect">
            <a:avLst/>
          </a:prstGeom>
          <a:noFill/>
          <a:ln w="28575">
            <a:solidFill>
              <a:srgbClr val="FE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3ACC5A-B85F-41F5-AA1E-09D65E98287C}"/>
              </a:ext>
            </a:extLst>
          </p:cNvPr>
          <p:cNvSpPr txBox="1"/>
          <p:nvPr/>
        </p:nvSpPr>
        <p:spPr>
          <a:xfrm>
            <a:off x="7198665" y="1934816"/>
            <a:ext cx="3514725" cy="378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/>
              <a:t>July 27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max</a:t>
            </a:r>
            <a:r>
              <a:rPr lang="en-US" altLang="ko-KR" sz="1600" dirty="0"/>
              <a:t> 30.5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6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min</a:t>
            </a:r>
            <a:r>
              <a:rPr lang="en-US" altLang="ko-KR" sz="1600" dirty="0"/>
              <a:t> 7.5 </a:t>
            </a:r>
            <a:r>
              <a:rPr lang="en-US" altLang="ko-KR" sz="1600" dirty="0">
                <a:latin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</a:rPr>
              <a:t>3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Reduction efficiency (%)</a:t>
            </a:r>
            <a:r>
              <a:rPr lang="en-US" altLang="ko-KR" sz="1600" dirty="0"/>
              <a:t> 75.4%</a:t>
            </a:r>
            <a:br>
              <a:rPr lang="en-US" altLang="ko-KR" sz="1600" dirty="0"/>
            </a:b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700" b="1" dirty="0"/>
              <a:t>May 02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max</a:t>
            </a:r>
            <a:r>
              <a:rPr lang="en-US" altLang="ko-KR" sz="1600" dirty="0"/>
              <a:t> 33.4 </a:t>
            </a:r>
            <a:r>
              <a:rPr lang="en-US" altLang="ko-KR" sz="1600" dirty="0">
                <a:latin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</a:rPr>
              <a:t>3</a:t>
            </a:r>
            <a:r>
              <a:rPr lang="en-US" altLang="ko-KR" sz="16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min</a:t>
            </a:r>
            <a:r>
              <a:rPr lang="en-US" altLang="ko-KR" sz="1600" dirty="0"/>
              <a:t> 23.8 </a:t>
            </a:r>
            <a:r>
              <a:rPr lang="en-US" altLang="ko-KR" sz="1600" dirty="0">
                <a:latin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</a:rPr>
              <a:t>3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Reduction efficiency (%)</a:t>
            </a:r>
            <a:r>
              <a:rPr lang="en-US" altLang="ko-KR" sz="1600" dirty="0"/>
              <a:t> 28.7%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8416127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7A67C73B-6184-4867-A235-7A5A5B21A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868" y="1100078"/>
            <a:ext cx="5720057" cy="545365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6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12BC2DE-CB9D-449A-8B82-F5A19C27176F}"/>
              </a:ext>
            </a:extLst>
          </p:cNvPr>
          <p:cNvSpPr txBox="1"/>
          <p:nvPr/>
        </p:nvSpPr>
        <p:spPr>
          <a:xfrm>
            <a:off x="6096000" y="5994243"/>
            <a:ext cx="5720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7. </a:t>
            </a:r>
            <a:r>
              <a:rPr lang="en-US" altLang="ko-KR" sz="1400" dirty="0"/>
              <a:t>Temporal variations in precipitation and PM</a:t>
            </a:r>
            <a:r>
              <a:rPr lang="en-US" altLang="ko-KR" sz="1400" baseline="-25000" dirty="0"/>
              <a:t>10</a:t>
            </a:r>
            <a:r>
              <a:rPr lang="en-US" altLang="ko-KR" sz="1400" dirty="0"/>
              <a:t> concentration during heavy rain (a – c) and light rain events (d – f).</a:t>
            </a:r>
            <a:endParaRPr lang="ko-KR" altLang="en-US" sz="1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5BEB5FA-AE03-43CA-81A1-4F0E54879B55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Reduction of particulate matter based on rainfall intensity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AE6BED-B61C-476B-97C0-743D298D4D11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25F12838-6D57-40F3-9A3F-0FF74D7B8BF9}"/>
              </a:ext>
            </a:extLst>
          </p:cNvPr>
          <p:cNvSpPr/>
          <p:nvPr/>
        </p:nvSpPr>
        <p:spPr>
          <a:xfrm>
            <a:off x="3158836" y="1086915"/>
            <a:ext cx="2876137" cy="5453653"/>
          </a:xfrm>
          <a:prstGeom prst="rect">
            <a:avLst/>
          </a:prstGeom>
          <a:noFill/>
          <a:ln w="28575">
            <a:solidFill>
              <a:srgbClr val="FE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53ACC5A-B85F-41F5-AA1E-09D65E98287C}"/>
              </a:ext>
            </a:extLst>
          </p:cNvPr>
          <p:cNvSpPr txBox="1"/>
          <p:nvPr/>
        </p:nvSpPr>
        <p:spPr>
          <a:xfrm>
            <a:off x="7198665" y="1934816"/>
            <a:ext cx="3514725" cy="37841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700" b="1" dirty="0"/>
              <a:t>July 27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max</a:t>
            </a:r>
            <a:r>
              <a:rPr lang="en-US" altLang="ko-KR" sz="1600" dirty="0"/>
              <a:t> 30.5 </a:t>
            </a:r>
            <a:r>
              <a:rPr lang="en-US" altLang="ko-KR" sz="16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en-US" altLang="ko-KR" sz="16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min</a:t>
            </a:r>
            <a:r>
              <a:rPr lang="en-US" altLang="ko-KR" sz="1600" dirty="0"/>
              <a:t> 7.5 </a:t>
            </a:r>
            <a:r>
              <a:rPr lang="en-US" altLang="ko-KR" sz="1600" dirty="0">
                <a:latin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</a:rPr>
              <a:t>3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Reduction efficiency (%)</a:t>
            </a:r>
            <a:r>
              <a:rPr lang="en-US" altLang="ko-KR" sz="1600" dirty="0"/>
              <a:t> 75.4%</a:t>
            </a:r>
            <a:br>
              <a:rPr lang="en-US" altLang="ko-KR" sz="1600" dirty="0"/>
            </a:br>
            <a:endParaRPr lang="en-US" altLang="ko-KR" sz="1600" dirty="0"/>
          </a:p>
          <a:p>
            <a:pPr>
              <a:lnSpc>
                <a:spcPct val="150000"/>
              </a:lnSpc>
            </a:pPr>
            <a:r>
              <a:rPr lang="en-US" altLang="ko-KR" sz="1700" b="1" dirty="0"/>
              <a:t>May 02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max</a:t>
            </a:r>
            <a:r>
              <a:rPr lang="en-US" altLang="ko-KR" sz="1600" dirty="0"/>
              <a:t> 33.4 </a:t>
            </a:r>
            <a:r>
              <a:rPr lang="en-US" altLang="ko-KR" sz="1600" dirty="0">
                <a:latin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</a:rPr>
              <a:t>3</a:t>
            </a:r>
            <a:r>
              <a:rPr lang="en-US" altLang="ko-KR" sz="1600" dirty="0"/>
              <a:t>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PM</a:t>
            </a:r>
            <a:r>
              <a:rPr lang="en-US" altLang="ko-KR" sz="1600" b="1" baseline="-25000" dirty="0"/>
              <a:t>10</a:t>
            </a:r>
            <a:r>
              <a:rPr lang="en-US" altLang="ko-KR" sz="1600" b="1" dirty="0"/>
              <a:t> min</a:t>
            </a:r>
            <a:r>
              <a:rPr lang="en-US" altLang="ko-KR" sz="1600" dirty="0"/>
              <a:t> 23.8 </a:t>
            </a:r>
            <a:r>
              <a:rPr lang="en-US" altLang="ko-KR" sz="1600" dirty="0">
                <a:latin typeface="맑은 고딕" panose="020B0503020000020004" pitchFamily="50" charset="-127"/>
              </a:rPr>
              <a:t>µg/m</a:t>
            </a:r>
            <a:r>
              <a:rPr lang="en-US" altLang="ko-KR" sz="1600" baseline="30000" dirty="0">
                <a:latin typeface="맑은 고딕" panose="020B0503020000020004" pitchFamily="50" charset="-127"/>
              </a:rPr>
              <a:t>3</a:t>
            </a:r>
            <a:endParaRPr lang="en-US" altLang="ko-KR" sz="1600" dirty="0"/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ko-KR" sz="1600" b="1" dirty="0"/>
              <a:t>Reduction efficiency (%)</a:t>
            </a:r>
            <a:r>
              <a:rPr lang="en-US" altLang="ko-KR" sz="1600" dirty="0"/>
              <a:t> 28.7%</a:t>
            </a:r>
            <a:endParaRPr lang="ko-KR" altLang="en-US" sz="1600" dirty="0"/>
          </a:p>
          <a:p>
            <a:pPr>
              <a:lnSpc>
                <a:spcPct val="150000"/>
              </a:lnSpc>
            </a:pP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5090659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7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612BC2DE-CB9D-449A-8B82-F5A19C27176F}"/>
              </a:ext>
            </a:extLst>
          </p:cNvPr>
          <p:cNvSpPr txBox="1"/>
          <p:nvPr/>
        </p:nvSpPr>
        <p:spPr>
          <a:xfrm>
            <a:off x="395825" y="5776601"/>
            <a:ext cx="57001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8. </a:t>
            </a:r>
            <a:r>
              <a:rPr lang="en-US" altLang="ko-KR" sz="1400" dirty="0"/>
              <a:t>Correlation between rainwater intensity and reduction efficiency of 6 rainfall events. </a:t>
            </a:r>
            <a:endParaRPr lang="ko-KR" altLang="en-US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D0D5AA1-8BD0-4C7D-A508-7E5A370C31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825" y="1404157"/>
            <a:ext cx="5581101" cy="424468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F4EF82B-6B9E-4477-A0CB-532A124DAD15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Reduction of particulate matter based on rainfall intensity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9D582C4-AEC3-46B7-8EDF-886D0BC44BA7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graphicFrame>
        <p:nvGraphicFramePr>
          <p:cNvPr id="2" name="표 2">
            <a:extLst>
              <a:ext uri="{FF2B5EF4-FFF2-40B4-BE49-F238E27FC236}">
                <a16:creationId xmlns:a16="http://schemas.microsoft.com/office/drawing/2014/main" id="{87E66879-8CE3-4A5F-A8DD-0C6FFE2EC7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5591002"/>
              </p:ext>
            </p:extLst>
          </p:nvPr>
        </p:nvGraphicFramePr>
        <p:xfrm>
          <a:off x="6525490" y="2968218"/>
          <a:ext cx="5270685" cy="22261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42847">
                  <a:extLst>
                    <a:ext uri="{9D8B030D-6E8A-4147-A177-3AD203B41FA5}">
                      <a16:colId xmlns:a16="http://schemas.microsoft.com/office/drawing/2014/main" val="1871012979"/>
                    </a:ext>
                  </a:extLst>
                </a:gridCol>
                <a:gridCol w="1463919">
                  <a:extLst>
                    <a:ext uri="{9D8B030D-6E8A-4147-A177-3AD203B41FA5}">
                      <a16:colId xmlns:a16="http://schemas.microsoft.com/office/drawing/2014/main" val="190995216"/>
                    </a:ext>
                  </a:extLst>
                </a:gridCol>
                <a:gridCol w="1463919">
                  <a:extLst>
                    <a:ext uri="{9D8B030D-6E8A-4147-A177-3AD203B41FA5}">
                      <a16:colId xmlns:a16="http://schemas.microsoft.com/office/drawing/2014/main" val="2012417859"/>
                    </a:ext>
                  </a:extLst>
                </a:gridCol>
              </a:tblGrid>
              <a:tr h="425506">
                <a:tc>
                  <a:txBody>
                    <a:bodyPr/>
                    <a:lstStyle/>
                    <a:p>
                      <a:pPr algn="ctr" latinLnBrk="1"/>
                      <a:endParaRPr lang="ko-KR" altLang="en-US" b="1" dirty="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/>
                        <a:t>Heavy rain</a:t>
                      </a:r>
                      <a:endParaRPr lang="ko-KR" altLang="en-US" b="1" dirty="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b="1" dirty="0"/>
                        <a:t>Light rain</a:t>
                      </a:r>
                      <a:endParaRPr lang="ko-KR" altLang="en-US" b="1" dirty="0"/>
                    </a:p>
                  </a:txBody>
                  <a:tcPr anchor="ctr"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17834713"/>
                  </a:ext>
                </a:extLst>
              </a:tr>
              <a:tr h="886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Rainfall intensity</a:t>
                      </a:r>
                    </a:p>
                    <a:p>
                      <a:pPr algn="ctr" latinLnBrk="1"/>
                      <a:r>
                        <a:rPr lang="en-US" altLang="ko-KR" dirty="0"/>
                        <a:t>(mm/h)</a:t>
                      </a:r>
                      <a:endParaRPr lang="ko-KR" altLang="en-US" dirty="0"/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&gt; 7.5</a:t>
                      </a:r>
                      <a:endParaRPr lang="ko-KR" altLang="en-US" dirty="0"/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&lt; 5</a:t>
                      </a:r>
                      <a:endParaRPr lang="ko-KR" altLang="en-US" dirty="0"/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764674728"/>
                  </a:ext>
                </a:extLst>
              </a:tr>
              <a:tr h="88621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Reduction efficiency</a:t>
                      </a:r>
                    </a:p>
                    <a:p>
                      <a:pPr algn="ctr" latinLnBrk="1"/>
                      <a:r>
                        <a:rPr lang="en-US" altLang="ko-KR" dirty="0"/>
                        <a:t>(%)</a:t>
                      </a:r>
                    </a:p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&gt; 60 </a:t>
                      </a:r>
                      <a:endParaRPr lang="ko-KR" altLang="en-US" dirty="0"/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/>
                        <a:t>&lt; 40</a:t>
                      </a:r>
                      <a:endParaRPr lang="ko-KR" altLang="en-US" dirty="0"/>
                    </a:p>
                  </a:txBody>
                  <a:tcPr anchor="ctr"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9539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844379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8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567707-A4A9-488A-9668-574B7C4F3E6D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Time series analysis of rainwater quality based on rainfall intensity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6ED3B7-94A2-426A-87D5-5ECC325F8914}"/>
              </a:ext>
            </a:extLst>
          </p:cNvPr>
          <p:cNvSpPr txBox="1"/>
          <p:nvPr/>
        </p:nvSpPr>
        <p:spPr>
          <a:xfrm>
            <a:off x="6381328" y="5969009"/>
            <a:ext cx="533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9. </a:t>
            </a:r>
            <a:r>
              <a:rPr lang="en-US" altLang="ko-KR" sz="1400" dirty="0"/>
              <a:t>Temporal variations of the pH and EC during heavy rain (a – c) and light rain events (d – f).</a:t>
            </a:r>
            <a:endParaRPr lang="ko-KR" altLang="en-US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58DFAF8-E088-4C49-B3C1-0D27017AE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838" y="1100078"/>
            <a:ext cx="5221107" cy="486893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E991B1D6-320C-4304-9E0B-1F8109897E49}"/>
              </a:ext>
            </a:extLst>
          </p:cNvPr>
          <p:cNvGrpSpPr/>
          <p:nvPr/>
        </p:nvGrpSpPr>
        <p:grpSpPr>
          <a:xfrm>
            <a:off x="198820" y="2021931"/>
            <a:ext cx="5839131" cy="2814138"/>
            <a:chOff x="6095999" y="1476230"/>
            <a:chExt cx="5839131" cy="281413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B0220E-B1C5-4C27-BE2A-A9DA1073799D}"/>
                </a:ext>
              </a:extLst>
            </p:cNvPr>
            <p:cNvSpPr txBox="1"/>
            <p:nvPr/>
          </p:nvSpPr>
          <p:spPr>
            <a:xfrm>
              <a:off x="6095999" y="1476230"/>
              <a:ext cx="583913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b="1" dirty="0"/>
                <a:t>Table 1. </a:t>
              </a:r>
              <a:r>
                <a:rPr lang="en-US" altLang="ko-KR" sz="1400" dirty="0"/>
                <a:t>Rainfall</a:t>
              </a:r>
              <a:r>
                <a:rPr lang="en-US" altLang="ko-KR" sz="1400" b="1" dirty="0"/>
                <a:t> </a:t>
              </a:r>
              <a:r>
                <a:rPr lang="en-US" altLang="ko-KR" sz="1400" dirty="0"/>
                <a:t>characteristics, initial pH and conductivity of</a:t>
              </a:r>
              <a:r>
                <a:rPr lang="ko-KR" altLang="en-US" sz="1400" dirty="0"/>
                <a:t> </a:t>
              </a:r>
              <a:r>
                <a:rPr lang="en-US" altLang="ko-KR" sz="1400" dirty="0"/>
                <a:t>rainwater samples for 6 rainfall events, and PM</a:t>
              </a:r>
              <a:r>
                <a:rPr lang="en-US" altLang="ko-KR" sz="1400" baseline="-25000" dirty="0"/>
                <a:t>10</a:t>
              </a:r>
              <a:r>
                <a:rPr lang="en-US" altLang="ko-KR" sz="1400" dirty="0"/>
                <a:t> concentration in the atmosphere measured 1 hour before each rainfall event</a:t>
              </a:r>
              <a:endParaRPr lang="ko-KR" altLang="en-US" sz="1400" dirty="0"/>
            </a:p>
          </p:txBody>
        </p:sp>
        <p:pic>
          <p:nvPicPr>
            <p:cNvPr id="9" name="그림 8" descr="테이블이(가) 표시된 사진&#10;&#10;자동 생성된 설명">
              <a:extLst>
                <a:ext uri="{FF2B5EF4-FFF2-40B4-BE49-F238E27FC236}">
                  <a16:creationId xmlns:a16="http://schemas.microsoft.com/office/drawing/2014/main" id="{A82B5719-2C83-4CA4-BFAF-E16840442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266331"/>
              <a:ext cx="5839130" cy="2024037"/>
            </a:xfrm>
            <a:prstGeom prst="rect">
              <a:avLst/>
            </a:prstGeom>
          </p:spPr>
        </p:pic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4E138807-12CD-43BE-894E-56326C3A7596}"/>
              </a:ext>
            </a:extLst>
          </p:cNvPr>
          <p:cNvSpPr/>
          <p:nvPr/>
        </p:nvSpPr>
        <p:spPr>
          <a:xfrm>
            <a:off x="3981796" y="2812033"/>
            <a:ext cx="1471353" cy="1984412"/>
          </a:xfrm>
          <a:prstGeom prst="rect">
            <a:avLst/>
          </a:prstGeom>
          <a:noFill/>
          <a:ln w="28575">
            <a:solidFill>
              <a:srgbClr val="FE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28437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8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567707-A4A9-488A-9668-574B7C4F3E6D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Time series analysis of rainwater quality based on rainfall intensity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6ED3B7-94A2-426A-87D5-5ECC325F8914}"/>
              </a:ext>
            </a:extLst>
          </p:cNvPr>
          <p:cNvSpPr txBox="1"/>
          <p:nvPr/>
        </p:nvSpPr>
        <p:spPr>
          <a:xfrm>
            <a:off x="6381328" y="5969009"/>
            <a:ext cx="533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9. </a:t>
            </a:r>
            <a:r>
              <a:rPr lang="en-US" altLang="ko-KR" sz="1400" dirty="0"/>
              <a:t>Temporal variations of the pH and EC during heavy rain (a – c) and light rain events (d – f).</a:t>
            </a:r>
            <a:endParaRPr lang="ko-KR" altLang="en-US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58DFAF8-E088-4C49-B3C1-0D27017AE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838" y="1100078"/>
            <a:ext cx="5221107" cy="486893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E991B1D6-320C-4304-9E0B-1F8109897E49}"/>
              </a:ext>
            </a:extLst>
          </p:cNvPr>
          <p:cNvGrpSpPr/>
          <p:nvPr/>
        </p:nvGrpSpPr>
        <p:grpSpPr>
          <a:xfrm>
            <a:off x="198820" y="2021931"/>
            <a:ext cx="5839131" cy="2814138"/>
            <a:chOff x="6095999" y="1476230"/>
            <a:chExt cx="5839131" cy="281413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B0220E-B1C5-4C27-BE2A-A9DA1073799D}"/>
                </a:ext>
              </a:extLst>
            </p:cNvPr>
            <p:cNvSpPr txBox="1"/>
            <p:nvPr/>
          </p:nvSpPr>
          <p:spPr>
            <a:xfrm>
              <a:off x="6095999" y="1476230"/>
              <a:ext cx="583913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b="1" dirty="0"/>
                <a:t>Table 1. </a:t>
              </a:r>
              <a:r>
                <a:rPr lang="en-US" altLang="ko-KR" sz="1400" dirty="0"/>
                <a:t>Rainfall</a:t>
              </a:r>
              <a:r>
                <a:rPr lang="en-US" altLang="ko-KR" sz="1400" b="1" dirty="0"/>
                <a:t> </a:t>
              </a:r>
              <a:r>
                <a:rPr lang="en-US" altLang="ko-KR" sz="1400" dirty="0"/>
                <a:t>characteristics, initial pH and conductivity of</a:t>
              </a:r>
              <a:r>
                <a:rPr lang="ko-KR" altLang="en-US" sz="1400" dirty="0"/>
                <a:t> </a:t>
              </a:r>
              <a:r>
                <a:rPr lang="en-US" altLang="ko-KR" sz="1400" dirty="0"/>
                <a:t>rainwater samples for 6 rainfall events, and PM</a:t>
              </a:r>
              <a:r>
                <a:rPr lang="en-US" altLang="ko-KR" sz="1400" baseline="-25000" dirty="0"/>
                <a:t>10</a:t>
              </a:r>
              <a:r>
                <a:rPr lang="en-US" altLang="ko-KR" sz="1400" dirty="0"/>
                <a:t> concentration in the atmosphere measured 1 hour before each rainfall event</a:t>
              </a:r>
              <a:endParaRPr lang="ko-KR" altLang="en-US" sz="1400" dirty="0"/>
            </a:p>
          </p:txBody>
        </p:sp>
        <p:pic>
          <p:nvPicPr>
            <p:cNvPr id="9" name="그림 8" descr="테이블이(가) 표시된 사진&#10;&#10;자동 생성된 설명">
              <a:extLst>
                <a:ext uri="{FF2B5EF4-FFF2-40B4-BE49-F238E27FC236}">
                  <a16:creationId xmlns:a16="http://schemas.microsoft.com/office/drawing/2014/main" id="{A82B5719-2C83-4CA4-BFAF-E16840442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266331"/>
              <a:ext cx="5839130" cy="2024037"/>
            </a:xfrm>
            <a:prstGeom prst="rect">
              <a:avLst/>
            </a:prstGeom>
          </p:spPr>
        </p:pic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7C9E815-59B0-4117-AD5B-173188E2596A}"/>
              </a:ext>
            </a:extLst>
          </p:cNvPr>
          <p:cNvSpPr/>
          <p:nvPr/>
        </p:nvSpPr>
        <p:spPr>
          <a:xfrm>
            <a:off x="6499837" y="1086916"/>
            <a:ext cx="2586411" cy="4882094"/>
          </a:xfrm>
          <a:prstGeom prst="rect">
            <a:avLst/>
          </a:prstGeom>
          <a:noFill/>
          <a:ln w="28575">
            <a:solidFill>
              <a:srgbClr val="FE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99929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8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567707-A4A9-488A-9668-574B7C4F3E6D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Time series analysis of rainwater quality based on rainfall intensity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F6ED3B7-94A2-426A-87D5-5ECC325F8914}"/>
              </a:ext>
            </a:extLst>
          </p:cNvPr>
          <p:cNvSpPr txBox="1"/>
          <p:nvPr/>
        </p:nvSpPr>
        <p:spPr>
          <a:xfrm>
            <a:off x="6381328" y="5969009"/>
            <a:ext cx="53396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9. </a:t>
            </a:r>
            <a:r>
              <a:rPr lang="en-US" altLang="ko-KR" sz="1400" dirty="0"/>
              <a:t>Temporal variations of the pH and EC during heavy rain (a – c) and light rain events (d – f).</a:t>
            </a:r>
            <a:endParaRPr lang="ko-KR" altLang="en-US" sz="1400" dirty="0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D58DFAF8-E088-4C49-B3C1-0D27017AE5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9838" y="1100078"/>
            <a:ext cx="5221107" cy="4868931"/>
          </a:xfrm>
          <a:prstGeom prst="rect">
            <a:avLst/>
          </a:prstGeom>
        </p:spPr>
      </p:pic>
      <p:grpSp>
        <p:nvGrpSpPr>
          <p:cNvPr id="2" name="그룹 1">
            <a:extLst>
              <a:ext uri="{FF2B5EF4-FFF2-40B4-BE49-F238E27FC236}">
                <a16:creationId xmlns:a16="http://schemas.microsoft.com/office/drawing/2014/main" id="{E991B1D6-320C-4304-9E0B-1F8109897E49}"/>
              </a:ext>
            </a:extLst>
          </p:cNvPr>
          <p:cNvGrpSpPr/>
          <p:nvPr/>
        </p:nvGrpSpPr>
        <p:grpSpPr>
          <a:xfrm>
            <a:off x="198820" y="2021931"/>
            <a:ext cx="5839131" cy="2814138"/>
            <a:chOff x="6095999" y="1476230"/>
            <a:chExt cx="5839131" cy="2814138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B0220E-B1C5-4C27-BE2A-A9DA1073799D}"/>
                </a:ext>
              </a:extLst>
            </p:cNvPr>
            <p:cNvSpPr txBox="1"/>
            <p:nvPr/>
          </p:nvSpPr>
          <p:spPr>
            <a:xfrm>
              <a:off x="6095999" y="1476230"/>
              <a:ext cx="583913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b="1" dirty="0"/>
                <a:t>Table 1. </a:t>
              </a:r>
              <a:r>
                <a:rPr lang="en-US" altLang="ko-KR" sz="1400" dirty="0"/>
                <a:t>Rainfall</a:t>
              </a:r>
              <a:r>
                <a:rPr lang="en-US" altLang="ko-KR" sz="1400" b="1" dirty="0"/>
                <a:t> </a:t>
              </a:r>
              <a:r>
                <a:rPr lang="en-US" altLang="ko-KR" sz="1400" dirty="0"/>
                <a:t>characteristics, initial pH and conductivity of</a:t>
              </a:r>
              <a:r>
                <a:rPr lang="ko-KR" altLang="en-US" sz="1400" dirty="0"/>
                <a:t> </a:t>
              </a:r>
              <a:r>
                <a:rPr lang="en-US" altLang="ko-KR" sz="1400" dirty="0"/>
                <a:t>rainwater samples for 6 rainfall events, and PM</a:t>
              </a:r>
              <a:r>
                <a:rPr lang="en-US" altLang="ko-KR" sz="1400" baseline="-25000" dirty="0"/>
                <a:t>10</a:t>
              </a:r>
              <a:r>
                <a:rPr lang="en-US" altLang="ko-KR" sz="1400" dirty="0"/>
                <a:t> concentration in the atmosphere measured 1 hour before each rainfall event</a:t>
              </a:r>
              <a:endParaRPr lang="ko-KR" altLang="en-US" sz="1400" dirty="0"/>
            </a:p>
          </p:txBody>
        </p:sp>
        <p:pic>
          <p:nvPicPr>
            <p:cNvPr id="9" name="그림 8" descr="테이블이(가) 표시된 사진&#10;&#10;자동 생성된 설명">
              <a:extLst>
                <a:ext uri="{FF2B5EF4-FFF2-40B4-BE49-F238E27FC236}">
                  <a16:creationId xmlns:a16="http://schemas.microsoft.com/office/drawing/2014/main" id="{A82B5719-2C83-4CA4-BFAF-E16840442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96000" y="2266331"/>
              <a:ext cx="5839130" cy="2024037"/>
            </a:xfrm>
            <a:prstGeom prst="rect">
              <a:avLst/>
            </a:prstGeom>
          </p:spPr>
        </p:pic>
      </p:grp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B7C9E815-59B0-4117-AD5B-173188E2596A}"/>
              </a:ext>
            </a:extLst>
          </p:cNvPr>
          <p:cNvSpPr/>
          <p:nvPr/>
        </p:nvSpPr>
        <p:spPr>
          <a:xfrm>
            <a:off x="9137319" y="1086916"/>
            <a:ext cx="2586411" cy="4882094"/>
          </a:xfrm>
          <a:prstGeom prst="rect">
            <a:avLst/>
          </a:prstGeom>
          <a:noFill/>
          <a:ln w="28575">
            <a:solidFill>
              <a:srgbClr val="FE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325948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8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9567707-A4A9-488A-9668-574B7C4F3E6D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Time series analysis of rainwater quality based on rainfall intensity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F02F6A91-24B7-4342-975D-D47F32FC543C}"/>
              </a:ext>
            </a:extLst>
          </p:cNvPr>
          <p:cNvGrpSpPr/>
          <p:nvPr/>
        </p:nvGrpSpPr>
        <p:grpSpPr>
          <a:xfrm>
            <a:off x="6381328" y="1100078"/>
            <a:ext cx="5339618" cy="5392151"/>
            <a:chOff x="6381328" y="1100078"/>
            <a:chExt cx="5339618" cy="5392151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F6ED3B7-94A2-426A-87D5-5ECC325F8914}"/>
                </a:ext>
              </a:extLst>
            </p:cNvPr>
            <p:cNvSpPr txBox="1"/>
            <p:nvPr/>
          </p:nvSpPr>
          <p:spPr>
            <a:xfrm>
              <a:off x="6381328" y="5969009"/>
              <a:ext cx="533961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ko-KR" sz="1400" b="1" dirty="0"/>
                <a:t>Fig. 9. </a:t>
              </a:r>
              <a:r>
                <a:rPr lang="en-US" altLang="ko-KR" sz="1400" dirty="0"/>
                <a:t>Temporal variations of the pH and EC during heavy rain (a – c) and light rain events (d – f).</a:t>
              </a:r>
              <a:endParaRPr lang="ko-KR" altLang="en-US" sz="1400" dirty="0"/>
            </a:p>
          </p:txBody>
        </p:sp>
        <p:grpSp>
          <p:nvGrpSpPr>
            <p:cNvPr id="7" name="그룹 6">
              <a:extLst>
                <a:ext uri="{FF2B5EF4-FFF2-40B4-BE49-F238E27FC236}">
                  <a16:creationId xmlns:a16="http://schemas.microsoft.com/office/drawing/2014/main" id="{45BC36E6-0F2B-4BB2-B8F2-ADA4B3084682}"/>
                </a:ext>
              </a:extLst>
            </p:cNvPr>
            <p:cNvGrpSpPr/>
            <p:nvPr/>
          </p:nvGrpSpPr>
          <p:grpSpPr>
            <a:xfrm>
              <a:off x="6499838" y="1100078"/>
              <a:ext cx="5221107" cy="4868931"/>
              <a:chOff x="6109140" y="1100078"/>
              <a:chExt cx="5443846" cy="5459521"/>
            </a:xfrm>
          </p:grpSpPr>
          <p:pic>
            <p:nvPicPr>
              <p:cNvPr id="6" name="그림 5">
                <a:extLst>
                  <a:ext uri="{FF2B5EF4-FFF2-40B4-BE49-F238E27FC236}">
                    <a16:creationId xmlns:a16="http://schemas.microsoft.com/office/drawing/2014/main" id="{D58DFAF8-E088-4C49-B3C1-0D27017AE58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9140" y="1100078"/>
                <a:ext cx="5443846" cy="5459521"/>
              </a:xfrm>
              <a:prstGeom prst="rect">
                <a:avLst/>
              </a:prstGeom>
            </p:spPr>
          </p:pic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4E138807-12CD-43BE-894E-56326C3A7596}"/>
                  </a:ext>
                </a:extLst>
              </p:cNvPr>
              <p:cNvSpPr/>
              <p:nvPr/>
            </p:nvSpPr>
            <p:spPr>
              <a:xfrm>
                <a:off x="9026891" y="1350015"/>
                <a:ext cx="2526095" cy="1745610"/>
              </a:xfrm>
              <a:prstGeom prst="rect">
                <a:avLst/>
              </a:prstGeom>
              <a:noFill/>
              <a:ln w="28575">
                <a:solidFill>
                  <a:srgbClr val="FE3534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04881CF3-2313-4CAB-89A7-55EE09218B2C}"/>
              </a:ext>
            </a:extLst>
          </p:cNvPr>
          <p:cNvGrpSpPr/>
          <p:nvPr/>
        </p:nvGrpSpPr>
        <p:grpSpPr>
          <a:xfrm>
            <a:off x="198820" y="2021931"/>
            <a:ext cx="5839131" cy="2814138"/>
            <a:chOff x="190763" y="1217127"/>
            <a:chExt cx="5839131" cy="2814138"/>
          </a:xfrm>
        </p:grpSpPr>
        <p:grpSp>
          <p:nvGrpSpPr>
            <p:cNvPr id="2" name="그룹 1">
              <a:extLst>
                <a:ext uri="{FF2B5EF4-FFF2-40B4-BE49-F238E27FC236}">
                  <a16:creationId xmlns:a16="http://schemas.microsoft.com/office/drawing/2014/main" id="{E991B1D6-320C-4304-9E0B-1F8109897E49}"/>
                </a:ext>
              </a:extLst>
            </p:cNvPr>
            <p:cNvGrpSpPr/>
            <p:nvPr/>
          </p:nvGrpSpPr>
          <p:grpSpPr>
            <a:xfrm>
              <a:off x="190763" y="1217127"/>
              <a:ext cx="5839131" cy="2814138"/>
              <a:chOff x="6095999" y="1476230"/>
              <a:chExt cx="5839131" cy="2814138"/>
            </a:xfrm>
          </p:grpSpPr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F9B0220E-B1C5-4C27-BE2A-A9DA1073799D}"/>
                  </a:ext>
                </a:extLst>
              </p:cNvPr>
              <p:cNvSpPr txBox="1"/>
              <p:nvPr/>
            </p:nvSpPr>
            <p:spPr>
              <a:xfrm>
                <a:off x="6095999" y="1476230"/>
                <a:ext cx="5839130" cy="7386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altLang="ko-KR" sz="1400" b="1" dirty="0"/>
                  <a:t>Table 1. </a:t>
                </a:r>
                <a:r>
                  <a:rPr lang="en-US" altLang="ko-KR" sz="1400" dirty="0"/>
                  <a:t>Rainfall</a:t>
                </a:r>
                <a:r>
                  <a:rPr lang="en-US" altLang="ko-KR" sz="1400" b="1" dirty="0"/>
                  <a:t> </a:t>
                </a:r>
                <a:r>
                  <a:rPr lang="en-US" altLang="ko-KR" sz="1400" dirty="0"/>
                  <a:t>characteristics, initial pH and conductivity of</a:t>
                </a:r>
                <a:r>
                  <a:rPr lang="ko-KR" altLang="en-US" sz="1400" dirty="0"/>
                  <a:t> </a:t>
                </a:r>
                <a:r>
                  <a:rPr lang="en-US" altLang="ko-KR" sz="1400" dirty="0"/>
                  <a:t>rainwater samples for 6 rainfall events, and PM</a:t>
                </a:r>
                <a:r>
                  <a:rPr lang="en-US" altLang="ko-KR" sz="1400" baseline="-25000" dirty="0"/>
                  <a:t>10</a:t>
                </a:r>
                <a:r>
                  <a:rPr lang="en-US" altLang="ko-KR" sz="1400" dirty="0"/>
                  <a:t> concentration in the atmosphere measured 1 hour before each rainfall event</a:t>
                </a:r>
                <a:endParaRPr lang="ko-KR" altLang="en-US" sz="1400" dirty="0"/>
              </a:p>
            </p:txBody>
          </p:sp>
          <p:pic>
            <p:nvPicPr>
              <p:cNvPr id="9" name="그림 8" descr="테이블이(가) 표시된 사진&#10;&#10;자동 생성된 설명">
                <a:extLst>
                  <a:ext uri="{FF2B5EF4-FFF2-40B4-BE49-F238E27FC236}">
                    <a16:creationId xmlns:a16="http://schemas.microsoft.com/office/drawing/2014/main" id="{A82B5719-2C83-4CA4-BFAF-E1684044223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096000" y="2266331"/>
                <a:ext cx="5839130" cy="2024037"/>
              </a:xfrm>
              <a:prstGeom prst="rect">
                <a:avLst/>
              </a:prstGeom>
            </p:spPr>
          </p:pic>
        </p:grpSp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250C58D9-07D8-4B12-A155-318FA87BB5E6}"/>
                </a:ext>
              </a:extLst>
            </p:cNvPr>
            <p:cNvSpPr/>
            <p:nvPr/>
          </p:nvSpPr>
          <p:spPr>
            <a:xfrm>
              <a:off x="1105593" y="2568633"/>
              <a:ext cx="4924300" cy="236788"/>
            </a:xfrm>
            <a:prstGeom prst="rect">
              <a:avLst/>
            </a:prstGeom>
            <a:solidFill>
              <a:srgbClr val="FF0000">
                <a:alpha val="30196"/>
              </a:srgbClr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318312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976926" y="6505090"/>
              <a:ext cx="238147" cy="352742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9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F6ED3B7-94A2-426A-87D5-5ECC325F8914}"/>
              </a:ext>
            </a:extLst>
          </p:cNvPr>
          <p:cNvSpPr txBox="1"/>
          <p:nvPr/>
        </p:nvSpPr>
        <p:spPr>
          <a:xfrm>
            <a:off x="1561163" y="5380748"/>
            <a:ext cx="90696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10. </a:t>
            </a:r>
            <a:r>
              <a:rPr lang="en-US" altLang="ko-KR" sz="1400" dirty="0"/>
              <a:t>Correlations between pH and EC for (a) three heavy rain events with strong rainfall intensities (&gt;7.5 mm/h) and (b) three light events with rainfall intensities of &lt;5 mm/h.</a:t>
            </a:r>
            <a:endParaRPr lang="ko-KR" altLang="en-US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F0531557-51D8-4F53-B272-2F69B4B97C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1162" y="1751380"/>
            <a:ext cx="9069676" cy="362451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B1777A6-1D98-40DC-84EE-E09767022B75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92A39D3-B720-4220-9B5A-F8146533BC94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Time series analysis of rainwater quality based on rainfall intensity</a:t>
            </a:r>
          </a:p>
        </p:txBody>
      </p:sp>
    </p:spTree>
    <p:extLst>
      <p:ext uri="{BB962C8B-B14F-4D97-AF65-F5344CB8AC3E}">
        <p14:creationId xmlns:p14="http://schemas.microsoft.com/office/powerpoint/2010/main" val="15771768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831771" y="6505090"/>
              <a:ext cx="519111" cy="352743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10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F6ED3B7-94A2-426A-87D5-5ECC325F8914}"/>
              </a:ext>
            </a:extLst>
          </p:cNvPr>
          <p:cNvSpPr txBox="1"/>
          <p:nvPr/>
        </p:nvSpPr>
        <p:spPr>
          <a:xfrm>
            <a:off x="6091326" y="5823186"/>
            <a:ext cx="5953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11. </a:t>
            </a:r>
            <a:r>
              <a:rPr lang="en-US" altLang="ko-KR" sz="1400" dirty="0"/>
              <a:t>Temporal variations of the ion concentrations in the rainwater samples during heavy rain (a – c) and light rain events (d – f).</a:t>
            </a:r>
            <a:endParaRPr lang="ko-KR" altLang="en-US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D2AD7D5-C004-4F79-9732-E48FDE8EB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6" y="1153813"/>
            <a:ext cx="5443849" cy="54080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2884ECA-D6FB-463D-A9AB-5D348D2F4133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Time series analysis of rainwater quality based on rainfall intensity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12B732-145D-41BA-B8A9-A8F478E8B599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9685BC0-44DF-471B-B7B3-BEC4006846AB}"/>
              </a:ext>
            </a:extLst>
          </p:cNvPr>
          <p:cNvSpPr/>
          <p:nvPr/>
        </p:nvSpPr>
        <p:spPr>
          <a:xfrm>
            <a:off x="678000" y="1122337"/>
            <a:ext cx="2458760" cy="5408037"/>
          </a:xfrm>
          <a:prstGeom prst="rect">
            <a:avLst/>
          </a:prstGeom>
          <a:noFill/>
          <a:ln w="28575">
            <a:solidFill>
              <a:srgbClr val="FE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688647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831771" y="6505090"/>
              <a:ext cx="519111" cy="352743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10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F6ED3B7-94A2-426A-87D5-5ECC325F8914}"/>
              </a:ext>
            </a:extLst>
          </p:cNvPr>
          <p:cNvSpPr txBox="1"/>
          <p:nvPr/>
        </p:nvSpPr>
        <p:spPr>
          <a:xfrm>
            <a:off x="6091326" y="5823186"/>
            <a:ext cx="5953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11. </a:t>
            </a:r>
            <a:r>
              <a:rPr lang="en-US" altLang="ko-KR" sz="1400" dirty="0"/>
              <a:t>Temporal variations of the ion concentrations in the rainwater samples during heavy rain (a – c) and light rain events (d – f).</a:t>
            </a:r>
            <a:endParaRPr lang="ko-KR" altLang="en-US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D2AD7D5-C004-4F79-9732-E48FDE8EB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6" y="1153813"/>
            <a:ext cx="5443849" cy="54080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2884ECA-D6FB-463D-A9AB-5D348D2F4133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Time series analysis of rainwater quality based on rainfall intensity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12B732-145D-41BA-B8A9-A8F478E8B599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9685BC0-44DF-471B-B7B3-BEC4006846AB}"/>
              </a:ext>
            </a:extLst>
          </p:cNvPr>
          <p:cNvSpPr/>
          <p:nvPr/>
        </p:nvSpPr>
        <p:spPr>
          <a:xfrm>
            <a:off x="3420245" y="1122337"/>
            <a:ext cx="2458760" cy="5408037"/>
          </a:xfrm>
          <a:prstGeom prst="rect">
            <a:avLst/>
          </a:prstGeom>
          <a:noFill/>
          <a:ln w="28575">
            <a:solidFill>
              <a:srgbClr val="FE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478390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4643"/>
            <a:ext cx="12192000" cy="299681"/>
            <a:chOff x="0" y="6505090"/>
            <a:chExt cx="12192000" cy="356061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5" name="슬라이드 번호 개체 틀 5">
              <a:extLst>
                <a:ext uri="{FF2B5EF4-FFF2-40B4-BE49-F238E27FC236}">
                  <a16:creationId xmlns:a16="http://schemas.microsoft.com/office/drawing/2014/main" id="{4135CB0F-7BFA-488D-94B0-0DEA58561958}"/>
                </a:ext>
              </a:extLst>
            </p:cNvPr>
            <p:cNvSpPr txBox="1">
              <a:spLocks/>
            </p:cNvSpPr>
            <p:nvPr/>
          </p:nvSpPr>
          <p:spPr>
            <a:xfrm>
              <a:off x="5831771" y="6505090"/>
              <a:ext cx="519111" cy="352743"/>
            </a:xfrm>
            <a:prstGeom prst="rect">
              <a:avLst/>
            </a:prstGeom>
          </p:spPr>
          <p:txBody>
            <a:bodyPr vert="horz" lIns="91440" tIns="45720" rIns="91440" bIns="45720" rtlCol="0" anchor="ctr"/>
            <a:lstStyle>
              <a:defPPr>
                <a:defRPr lang="ko-KR"/>
              </a:defPPr>
              <a:lvl1pPr marL="0" algn="r" defTabSz="914400" rtl="0" eaLnBrk="1" latinLnBrk="1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1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ko-KR" sz="1500" b="1" dirty="0">
                  <a:solidFill>
                    <a:schemeClr val="bg1"/>
                  </a:solidFill>
                </a:rPr>
                <a:t>10</a:t>
              </a:r>
              <a:endParaRPr lang="ko-KR" altLang="en-US" sz="1500" b="1" dirty="0">
                <a:solidFill>
                  <a:schemeClr val="bg1"/>
                </a:solidFill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7F6ED3B7-94A2-426A-87D5-5ECC325F8914}"/>
              </a:ext>
            </a:extLst>
          </p:cNvPr>
          <p:cNvSpPr txBox="1"/>
          <p:nvPr/>
        </p:nvSpPr>
        <p:spPr>
          <a:xfrm>
            <a:off x="6091326" y="5823186"/>
            <a:ext cx="59538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400" b="1" dirty="0"/>
              <a:t>Fig. 11. </a:t>
            </a:r>
            <a:r>
              <a:rPr lang="en-US" altLang="ko-KR" sz="1400" dirty="0"/>
              <a:t>Temporal variations of the ion concentrations in the rainwater samples during heavy rain (a – c) and light rain events (d – f).</a:t>
            </a:r>
            <a:endParaRPr lang="ko-KR" altLang="en-US" sz="1400" dirty="0"/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D2AD7D5-C004-4F79-9732-E48FDE8EB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36" y="1153813"/>
            <a:ext cx="5443849" cy="54080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2884ECA-D6FB-463D-A9AB-5D348D2F4133}"/>
              </a:ext>
            </a:extLst>
          </p:cNvPr>
          <p:cNvSpPr txBox="1"/>
          <p:nvPr/>
        </p:nvSpPr>
        <p:spPr>
          <a:xfrm>
            <a:off x="198820" y="699968"/>
            <a:ext cx="108253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/>
              <a:t>Time series analysis of rainwater quality based on rainfall intensity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B12B732-145D-41BA-B8A9-A8F478E8B599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Results and Discussion</a:t>
            </a: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89685BC0-44DF-471B-B7B3-BEC4006846AB}"/>
              </a:ext>
            </a:extLst>
          </p:cNvPr>
          <p:cNvSpPr/>
          <p:nvPr/>
        </p:nvSpPr>
        <p:spPr>
          <a:xfrm>
            <a:off x="3411111" y="1112177"/>
            <a:ext cx="2458760" cy="1966058"/>
          </a:xfrm>
          <a:prstGeom prst="rect">
            <a:avLst/>
          </a:prstGeom>
          <a:noFill/>
          <a:ln w="28575">
            <a:solidFill>
              <a:srgbClr val="FE353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358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946146" y="6427380"/>
            <a:ext cx="1245854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900" b="1">
                <a:solidFill>
                  <a:schemeClr val="bg1"/>
                </a:solidFill>
              </a:rPr>
              <a:t>06/22/18</a:t>
            </a:r>
            <a:endParaRPr lang="ko-KR" altLang="en-US" sz="19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558179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9D4B1B5A-0E02-41FA-84E5-1F7BC05DE5A5}"/>
              </a:ext>
            </a:extLst>
          </p:cNvPr>
          <p:cNvGrpSpPr/>
          <p:nvPr/>
        </p:nvGrpSpPr>
        <p:grpSpPr>
          <a:xfrm>
            <a:off x="0" y="6566886"/>
            <a:ext cx="12192000" cy="297430"/>
            <a:chOff x="0" y="6507764"/>
            <a:chExt cx="12192000" cy="353387"/>
          </a:xfrm>
        </p:grpSpPr>
        <p:sp>
          <p:nvSpPr>
            <p:cNvPr id="40" name="직사각형 39">
              <a:extLst>
                <a:ext uri="{FF2B5EF4-FFF2-40B4-BE49-F238E27FC236}">
                  <a16:creationId xmlns:a16="http://schemas.microsoft.com/office/drawing/2014/main" id="{D1120D9C-2E01-44D9-AA15-F1E66A72286A}"/>
                </a:ext>
              </a:extLst>
            </p:cNvPr>
            <p:cNvSpPr/>
            <p:nvPr/>
          </p:nvSpPr>
          <p:spPr>
            <a:xfrm>
              <a:off x="0" y="6507764"/>
              <a:ext cx="12192000" cy="353387"/>
            </a:xfrm>
            <a:prstGeom prst="rect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500" dirty="0"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8F9F0B0-B839-4DB9-816C-9BF02FFC7377}"/>
                </a:ext>
              </a:extLst>
            </p:cNvPr>
            <p:cNvSpPr txBox="1"/>
            <p:nvPr/>
          </p:nvSpPr>
          <p:spPr>
            <a:xfrm>
              <a:off x="9440562" y="6507764"/>
              <a:ext cx="2751438" cy="347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300" b="1" dirty="0">
                  <a:solidFill>
                    <a:schemeClr val="bg1"/>
                  </a:solidFill>
                </a:rPr>
                <a:t>E</a:t>
              </a:r>
              <a:r>
                <a:rPr lang="en-US" altLang="ko-KR" sz="1300" dirty="0">
                  <a:solidFill>
                    <a:schemeClr val="bg1"/>
                  </a:solidFill>
                </a:rPr>
                <a:t>nvironmental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H</a:t>
              </a:r>
              <a:r>
                <a:rPr lang="en-US" altLang="ko-KR" sz="1300" dirty="0">
                  <a:solidFill>
                    <a:schemeClr val="bg1"/>
                  </a:solidFill>
                </a:rPr>
                <a:t>ydrogeology </a:t>
              </a:r>
              <a:r>
                <a:rPr lang="en-US" altLang="ko-KR" sz="1300" b="1" dirty="0">
                  <a:solidFill>
                    <a:schemeClr val="bg1"/>
                  </a:solidFill>
                </a:rPr>
                <a:t>L</a:t>
              </a:r>
              <a:r>
                <a:rPr lang="en-US" altLang="ko-KR" sz="1300" dirty="0">
                  <a:solidFill>
                    <a:schemeClr val="bg1"/>
                  </a:solidFill>
                </a:rPr>
                <a:t>ab</a:t>
              </a:r>
              <a:endParaRPr lang="ko-KR" altLang="en-US" sz="13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2691FED-283F-4A44-AC4E-2D4DF240C6FF}"/>
              </a:ext>
            </a:extLst>
          </p:cNvPr>
          <p:cNvSpPr txBox="1"/>
          <p:nvPr/>
        </p:nvSpPr>
        <p:spPr>
          <a:xfrm>
            <a:off x="0" y="4181"/>
            <a:ext cx="60960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000" b="1" dirty="0">
                <a:latin typeface="Arial" pitchFamily="34" charset="0"/>
                <a:cs typeface="Arial" pitchFamily="34" charset="0"/>
              </a:rPr>
              <a:t>Conclusion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7F4EDE6-4995-42F0-BEF3-E7E1E3BA8F10}"/>
              </a:ext>
            </a:extLst>
          </p:cNvPr>
          <p:cNvSpPr txBox="1"/>
          <p:nvPr/>
        </p:nvSpPr>
        <p:spPr>
          <a:xfrm>
            <a:off x="542580" y="1241875"/>
            <a:ext cx="11097492" cy="464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algn="just">
              <a:lnSpc>
                <a:spcPct val="200000"/>
              </a:lnSpc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altLang="ko-KR" dirty="0"/>
              <a:t>For initial rainwater samples, the average pH and EC were approximately 4.3 and 81.9 µS/cm.</a:t>
            </a:r>
          </a:p>
          <a:p>
            <a:pPr marL="342900" lvl="0" indent="-342900" algn="just">
              <a:lnSpc>
                <a:spcPct val="200000"/>
              </a:lnSpc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altLang="ko-KR" dirty="0"/>
              <a:t>For </a:t>
            </a:r>
            <a:r>
              <a:rPr lang="en-US" altLang="ko-KR" b="1" dirty="0"/>
              <a:t>heavy rain (&gt;7.5 mm/h)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altLang="ko-KR" dirty="0"/>
              <a:t>the </a:t>
            </a:r>
            <a:r>
              <a:rPr lang="en-US" altLang="ko-KR" b="1" dirty="0"/>
              <a:t>PM reduction efficiencies </a:t>
            </a:r>
            <a:r>
              <a:rPr lang="en-US" altLang="ko-KR" dirty="0"/>
              <a:t>were more than </a:t>
            </a:r>
            <a:r>
              <a:rPr lang="en-US" altLang="ko-KR" b="1" dirty="0"/>
              <a:t>60%</a:t>
            </a:r>
            <a:r>
              <a:rPr lang="en-US" altLang="ko-KR" dirty="0"/>
              <a:t>, with pH increasing continuously and EC decreasing relatively. The </a:t>
            </a:r>
            <a:r>
              <a:rPr lang="en-US" altLang="ko-KR" b="1" dirty="0"/>
              <a:t>reduction efficiency of ion concentrations </a:t>
            </a:r>
            <a:r>
              <a:rPr lang="en-US" altLang="ko-KR" dirty="0"/>
              <a:t>was more than </a:t>
            </a:r>
            <a:r>
              <a:rPr lang="en-US" altLang="ko-KR" b="1" dirty="0"/>
              <a:t>80%,</a:t>
            </a:r>
            <a:r>
              <a:rPr lang="en-US" altLang="ko-KR" dirty="0"/>
              <a:t> and ion concentrations reached equilibrium in a </a:t>
            </a:r>
            <a:r>
              <a:rPr lang="en-US" altLang="ko-KR" b="1" dirty="0"/>
              <a:t>short period </a:t>
            </a:r>
            <a:r>
              <a:rPr lang="en-US" altLang="ko-KR" dirty="0"/>
              <a:t>of time.</a:t>
            </a:r>
          </a:p>
          <a:p>
            <a:pPr marL="342900" lvl="0" indent="-342900" algn="just">
              <a:lnSpc>
                <a:spcPct val="200000"/>
              </a:lnSpc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altLang="ko-KR" dirty="0"/>
              <a:t>For</a:t>
            </a:r>
            <a:r>
              <a:rPr lang="en-US" altLang="ko-KR" b="1" dirty="0"/>
              <a:t> light rain (&lt;5 mm/h)</a:t>
            </a:r>
            <a:r>
              <a:rPr lang="en-US" altLang="ko-KR" dirty="0"/>
              <a:t>, the </a:t>
            </a:r>
            <a:r>
              <a:rPr lang="en-US" altLang="ko-KR" b="1" dirty="0"/>
              <a:t>PM reduction efficiencies </a:t>
            </a:r>
            <a:r>
              <a:rPr lang="en-US" altLang="ko-KR" dirty="0"/>
              <a:t>were less than </a:t>
            </a:r>
            <a:r>
              <a:rPr lang="en-US" altLang="ko-KR" b="1" dirty="0"/>
              <a:t>40%</a:t>
            </a:r>
            <a:r>
              <a:rPr lang="en-US" altLang="ko-KR" dirty="0"/>
              <a:t>, and</a:t>
            </a:r>
            <a:r>
              <a:rPr lang="ko-KR" altLang="en-US" dirty="0"/>
              <a:t> </a:t>
            </a:r>
            <a:r>
              <a:rPr lang="en-US" altLang="ko-KR" dirty="0"/>
              <a:t>there</a:t>
            </a:r>
            <a:r>
              <a:rPr lang="ko-KR" altLang="en-US" dirty="0"/>
              <a:t> </a:t>
            </a:r>
            <a:r>
              <a:rPr lang="en-US" altLang="ko-KR" dirty="0"/>
              <a:t>was</a:t>
            </a:r>
            <a:r>
              <a:rPr lang="ko-KR" altLang="en-US" dirty="0"/>
              <a:t> </a:t>
            </a:r>
            <a:r>
              <a:rPr lang="en-US" altLang="ko-KR" b="1" dirty="0"/>
              <a:t>no</a:t>
            </a:r>
            <a:r>
              <a:rPr lang="ko-KR" altLang="en-US" b="1" dirty="0"/>
              <a:t> </a:t>
            </a:r>
            <a:r>
              <a:rPr lang="en-US" altLang="ko-KR" b="1" dirty="0"/>
              <a:t>temporal</a:t>
            </a:r>
            <a:r>
              <a:rPr lang="ko-KR" altLang="en-US" b="1" dirty="0"/>
              <a:t> </a:t>
            </a:r>
            <a:r>
              <a:rPr lang="en-US" altLang="ko-KR" b="1" dirty="0"/>
              <a:t>variation</a:t>
            </a:r>
            <a:r>
              <a:rPr lang="en-US" altLang="ko-KR" dirty="0"/>
              <a:t> of the pH and EC in rainwater. The </a:t>
            </a:r>
            <a:r>
              <a:rPr lang="en-US" altLang="ko-KR" b="1" dirty="0"/>
              <a:t>reduction efficiency of ion concentration </a:t>
            </a:r>
            <a:r>
              <a:rPr lang="en-US" altLang="ko-KR" dirty="0"/>
              <a:t>is relatively low, and it took a </a:t>
            </a:r>
            <a:r>
              <a:rPr lang="en-US" altLang="ko-KR" b="1" dirty="0"/>
              <a:t>long time </a:t>
            </a:r>
            <a:r>
              <a:rPr lang="en-US" altLang="ko-KR" dirty="0"/>
              <a:t>for the ion concentration to reach equilibrium.</a:t>
            </a:r>
          </a:p>
        </p:txBody>
      </p:sp>
      <p:sp>
        <p:nvSpPr>
          <p:cNvPr id="15" name="슬라이드 번호 개체 틀 5">
            <a:extLst>
              <a:ext uri="{FF2B5EF4-FFF2-40B4-BE49-F238E27FC236}">
                <a16:creationId xmlns:a16="http://schemas.microsoft.com/office/drawing/2014/main" id="{25E5B8E0-A8BE-48F8-BF9B-1F2A2D0E3070}"/>
              </a:ext>
            </a:extLst>
          </p:cNvPr>
          <p:cNvSpPr txBox="1">
            <a:spLocks/>
          </p:cNvSpPr>
          <p:nvPr/>
        </p:nvSpPr>
        <p:spPr>
          <a:xfrm>
            <a:off x="5831771" y="6564643"/>
            <a:ext cx="519111" cy="2968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ko-KR"/>
            </a:defPPr>
            <a:lvl1pPr marL="0" algn="r" defTabSz="914400" rtl="0" eaLnBrk="1" latinLnBrk="1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ko-KR" sz="1500" b="1" dirty="0">
                <a:solidFill>
                  <a:schemeClr val="bg1"/>
                </a:solidFill>
              </a:rPr>
              <a:t>11</a:t>
            </a:r>
            <a:endParaRPr lang="ko-KR" altLang="en-US" sz="15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51151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1175354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5367603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2426790" y="2951254"/>
            <a:ext cx="733841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4000" b="1" dirty="0"/>
              <a:t>Thank you for your attention</a:t>
            </a:r>
            <a:endParaRPr lang="ko-KR" altLang="en-US" sz="4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4F4340F-FC86-4D57-9D2F-F4814B08A591}"/>
              </a:ext>
            </a:extLst>
          </p:cNvPr>
          <p:cNvSpPr txBox="1"/>
          <p:nvPr/>
        </p:nvSpPr>
        <p:spPr>
          <a:xfrm>
            <a:off x="9440562" y="6566894"/>
            <a:ext cx="2751438" cy="292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300" b="1" dirty="0"/>
              <a:t>E</a:t>
            </a:r>
            <a:r>
              <a:rPr lang="en-US" altLang="ko-KR" sz="1300" dirty="0"/>
              <a:t>nvironmental </a:t>
            </a:r>
            <a:r>
              <a:rPr lang="en-US" altLang="ko-KR" sz="1300" b="1" dirty="0"/>
              <a:t>H</a:t>
            </a:r>
            <a:r>
              <a:rPr lang="en-US" altLang="ko-KR" sz="1300" dirty="0"/>
              <a:t>ydrogeology </a:t>
            </a:r>
            <a:r>
              <a:rPr lang="en-US" altLang="ko-KR" sz="1300" b="1" dirty="0"/>
              <a:t>L</a:t>
            </a:r>
            <a:r>
              <a:rPr lang="en-US" altLang="ko-KR" sz="1300" dirty="0"/>
              <a:t>ab</a:t>
            </a: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2937606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-43393" y="6499470"/>
            <a:ext cx="3679469" cy="3539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700" b="1">
                <a:solidFill>
                  <a:schemeClr val="bg1"/>
                </a:solidFill>
              </a:rPr>
              <a:t>Environmental Hydrogeology Lab</a:t>
            </a:r>
            <a:endParaRPr lang="ko-KR" altLang="en-US" sz="1700" b="1">
              <a:solidFill>
                <a:schemeClr val="bg1"/>
              </a:solidFill>
            </a:endParaRPr>
          </a:p>
        </p:txBody>
      </p:sp>
      <p:sp>
        <p:nvSpPr>
          <p:cNvPr id="16" name="직사각형 15"/>
          <p:cNvSpPr/>
          <p:nvPr/>
        </p:nvSpPr>
        <p:spPr>
          <a:xfrm>
            <a:off x="0" y="1175354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>
            <a:off x="0" y="5367603"/>
            <a:ext cx="12192000" cy="67437"/>
          </a:xfrm>
          <a:prstGeom prst="rect">
            <a:avLst/>
          </a:prstGeom>
          <a:solidFill>
            <a:schemeClr val="tx2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TextBox 4"/>
          <p:cNvSpPr txBox="1"/>
          <p:nvPr/>
        </p:nvSpPr>
        <p:spPr>
          <a:xfrm>
            <a:off x="4444746" y="2643477"/>
            <a:ext cx="3302507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8000" b="1" dirty="0"/>
              <a:t>Q &amp; A</a:t>
            </a:r>
            <a:endParaRPr lang="ko-KR" altLang="en-US" sz="8000" b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366B5F-82F8-4404-BBBC-90785AFA2F5F}"/>
              </a:ext>
            </a:extLst>
          </p:cNvPr>
          <p:cNvSpPr txBox="1"/>
          <p:nvPr/>
        </p:nvSpPr>
        <p:spPr>
          <a:xfrm>
            <a:off x="9440562" y="6566894"/>
            <a:ext cx="2751438" cy="2923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300" b="1" dirty="0"/>
              <a:t>E</a:t>
            </a:r>
            <a:r>
              <a:rPr lang="en-US" altLang="ko-KR" sz="1300" dirty="0"/>
              <a:t>nvironmental </a:t>
            </a:r>
            <a:r>
              <a:rPr lang="en-US" altLang="ko-KR" sz="1300" b="1" dirty="0"/>
              <a:t>H</a:t>
            </a:r>
            <a:r>
              <a:rPr lang="en-US" altLang="ko-KR" sz="1300" dirty="0"/>
              <a:t>ydrogeology </a:t>
            </a:r>
            <a:r>
              <a:rPr lang="en-US" altLang="ko-KR" sz="1300" b="1" dirty="0"/>
              <a:t>L</a:t>
            </a:r>
            <a:r>
              <a:rPr lang="en-US" altLang="ko-KR" sz="1300" dirty="0"/>
              <a:t>ab</a:t>
            </a:r>
            <a:endParaRPr lang="ko-KR" altLang="en-US" sz="1300" dirty="0"/>
          </a:p>
        </p:txBody>
      </p:sp>
    </p:spTree>
    <p:extLst>
      <p:ext uri="{BB962C8B-B14F-4D97-AF65-F5344CB8AC3E}">
        <p14:creationId xmlns:p14="http://schemas.microsoft.com/office/powerpoint/2010/main" val="16885462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10124</TotalTime>
  <Words>2753</Words>
  <Application>Microsoft Office PowerPoint</Application>
  <PresentationFormat>와이드스크린</PresentationFormat>
  <Paragraphs>360</Paragraphs>
  <Slides>21</Slides>
  <Notes>21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21</vt:i4>
      </vt:variant>
    </vt:vector>
  </HeadingPairs>
  <TitlesOfParts>
    <vt:vector size="27" baseType="lpstr">
      <vt:lpstr>Arial Unicode MS</vt:lpstr>
      <vt:lpstr>HY견고딕</vt:lpstr>
      <vt:lpstr>맑은 고딕</vt:lpstr>
      <vt:lpstr>Arial</vt:lpstr>
      <vt:lpstr>Cambria Math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ham01</dc:creator>
  <cp:lastModifiedBy>김태용</cp:lastModifiedBy>
  <cp:revision>280</cp:revision>
  <dcterms:created xsi:type="dcterms:W3CDTF">2019-03-19T12:02:47Z</dcterms:created>
  <dcterms:modified xsi:type="dcterms:W3CDTF">2021-05-11T06:24:26Z</dcterms:modified>
</cp:coreProperties>
</file>