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60" r:id="rId2"/>
  </p:sldIdLst>
  <p:sldSz cx="51206400" cy="39603363"/>
  <p:notesSz cx="6858000" cy="9144000"/>
  <p:defaultTextStyle>
    <a:defPPr>
      <a:defRPr lang="zh-CN"/>
    </a:defPPr>
    <a:lvl1pPr marL="0" algn="l" defTabSz="4358853" rtl="0" eaLnBrk="1" latinLnBrk="0" hangingPunct="1">
      <a:defRPr sz="8580" kern="1200">
        <a:solidFill>
          <a:schemeClr val="tx1"/>
        </a:solidFill>
        <a:latin typeface="+mn-lt"/>
        <a:ea typeface="+mn-ea"/>
        <a:cs typeface="+mn-cs"/>
      </a:defRPr>
    </a:lvl1pPr>
    <a:lvl2pPr marL="2179427" algn="l" defTabSz="4358853" rtl="0" eaLnBrk="1" latinLnBrk="0" hangingPunct="1">
      <a:defRPr sz="8580" kern="1200">
        <a:solidFill>
          <a:schemeClr val="tx1"/>
        </a:solidFill>
        <a:latin typeface="+mn-lt"/>
        <a:ea typeface="+mn-ea"/>
        <a:cs typeface="+mn-cs"/>
      </a:defRPr>
    </a:lvl2pPr>
    <a:lvl3pPr marL="4358853" algn="l" defTabSz="4358853" rtl="0" eaLnBrk="1" latinLnBrk="0" hangingPunct="1">
      <a:defRPr sz="8580" kern="1200">
        <a:solidFill>
          <a:schemeClr val="tx1"/>
        </a:solidFill>
        <a:latin typeface="+mn-lt"/>
        <a:ea typeface="+mn-ea"/>
        <a:cs typeface="+mn-cs"/>
      </a:defRPr>
    </a:lvl3pPr>
    <a:lvl4pPr marL="6538280" algn="l" defTabSz="4358853" rtl="0" eaLnBrk="1" latinLnBrk="0" hangingPunct="1">
      <a:defRPr sz="8580" kern="1200">
        <a:solidFill>
          <a:schemeClr val="tx1"/>
        </a:solidFill>
        <a:latin typeface="+mn-lt"/>
        <a:ea typeface="+mn-ea"/>
        <a:cs typeface="+mn-cs"/>
      </a:defRPr>
    </a:lvl4pPr>
    <a:lvl5pPr marL="8717707" algn="l" defTabSz="4358853" rtl="0" eaLnBrk="1" latinLnBrk="0" hangingPunct="1">
      <a:defRPr sz="8580" kern="1200">
        <a:solidFill>
          <a:schemeClr val="tx1"/>
        </a:solidFill>
        <a:latin typeface="+mn-lt"/>
        <a:ea typeface="+mn-ea"/>
        <a:cs typeface="+mn-cs"/>
      </a:defRPr>
    </a:lvl5pPr>
    <a:lvl6pPr marL="10897133" algn="l" defTabSz="4358853" rtl="0" eaLnBrk="1" latinLnBrk="0" hangingPunct="1">
      <a:defRPr sz="8580" kern="1200">
        <a:solidFill>
          <a:schemeClr val="tx1"/>
        </a:solidFill>
        <a:latin typeface="+mn-lt"/>
        <a:ea typeface="+mn-ea"/>
        <a:cs typeface="+mn-cs"/>
      </a:defRPr>
    </a:lvl6pPr>
    <a:lvl7pPr marL="13076560" algn="l" defTabSz="4358853" rtl="0" eaLnBrk="1" latinLnBrk="0" hangingPunct="1">
      <a:defRPr sz="8580" kern="1200">
        <a:solidFill>
          <a:schemeClr val="tx1"/>
        </a:solidFill>
        <a:latin typeface="+mn-lt"/>
        <a:ea typeface="+mn-ea"/>
        <a:cs typeface="+mn-cs"/>
      </a:defRPr>
    </a:lvl7pPr>
    <a:lvl8pPr marL="15255987" algn="l" defTabSz="4358853" rtl="0" eaLnBrk="1" latinLnBrk="0" hangingPunct="1">
      <a:defRPr sz="8580" kern="1200">
        <a:solidFill>
          <a:schemeClr val="tx1"/>
        </a:solidFill>
        <a:latin typeface="+mn-lt"/>
        <a:ea typeface="+mn-ea"/>
        <a:cs typeface="+mn-cs"/>
      </a:defRPr>
    </a:lvl8pPr>
    <a:lvl9pPr marL="17435413" algn="l" defTabSz="4358853" rtl="0" eaLnBrk="1" latinLnBrk="0" hangingPunct="1">
      <a:defRPr sz="858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473">
          <p15:clr>
            <a:srgbClr val="A4A3A4"/>
          </p15:clr>
        </p15:guide>
        <p15:guide id="2" pos="1612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3BD2"/>
    <a:srgbClr val="193561"/>
    <a:srgbClr val="0432FF"/>
    <a:srgbClr val="F2F0F3"/>
    <a:srgbClr val="FFFFFF"/>
    <a:srgbClr val="6E767F"/>
    <a:srgbClr val="91ADC2"/>
    <a:srgbClr val="BCD9F0"/>
    <a:srgbClr val="B0D2EE"/>
    <a:srgbClr val="3B7E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559" autoAdjust="0"/>
    <p:restoredTop sz="94141" autoAdjust="0"/>
  </p:normalViewPr>
  <p:slideViewPr>
    <p:cSldViewPr snapToGrid="0">
      <p:cViewPr varScale="1">
        <p:scale>
          <a:sx n="23" d="100"/>
          <a:sy n="23" d="100"/>
        </p:scale>
        <p:origin x="2112" y="336"/>
      </p:cViewPr>
      <p:guideLst>
        <p:guide orient="horz" pos="12473"/>
        <p:guide pos="16128"/>
      </p:guideLst>
    </p:cSldViewPr>
  </p:slideViewPr>
  <p:outlineViewPr>
    <p:cViewPr>
      <p:scale>
        <a:sx n="33" d="100"/>
        <a:sy n="33" d="100"/>
      </p:scale>
      <p:origin x="222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2" d="100"/>
        <a:sy n="9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F8498A-D795-45C3-BE86-B3229DAB0A58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433513" y="1143000"/>
            <a:ext cx="39909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4AE7C-27EC-4317-B684-5544B95E988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708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358853" rtl="0" eaLnBrk="1" latinLnBrk="0" hangingPunct="1">
      <a:defRPr sz="5720" kern="1200">
        <a:solidFill>
          <a:schemeClr val="tx1"/>
        </a:solidFill>
        <a:latin typeface="+mn-lt"/>
        <a:ea typeface="+mn-ea"/>
        <a:cs typeface="+mn-cs"/>
      </a:defRPr>
    </a:lvl1pPr>
    <a:lvl2pPr marL="2179427" algn="l" defTabSz="4358853" rtl="0" eaLnBrk="1" latinLnBrk="0" hangingPunct="1">
      <a:defRPr sz="5720" kern="1200">
        <a:solidFill>
          <a:schemeClr val="tx1"/>
        </a:solidFill>
        <a:latin typeface="+mn-lt"/>
        <a:ea typeface="+mn-ea"/>
        <a:cs typeface="+mn-cs"/>
      </a:defRPr>
    </a:lvl2pPr>
    <a:lvl3pPr marL="4358853" algn="l" defTabSz="4358853" rtl="0" eaLnBrk="1" latinLnBrk="0" hangingPunct="1">
      <a:defRPr sz="5720" kern="1200">
        <a:solidFill>
          <a:schemeClr val="tx1"/>
        </a:solidFill>
        <a:latin typeface="+mn-lt"/>
        <a:ea typeface="+mn-ea"/>
        <a:cs typeface="+mn-cs"/>
      </a:defRPr>
    </a:lvl3pPr>
    <a:lvl4pPr marL="6538280" algn="l" defTabSz="4358853" rtl="0" eaLnBrk="1" latinLnBrk="0" hangingPunct="1">
      <a:defRPr sz="5720" kern="1200">
        <a:solidFill>
          <a:schemeClr val="tx1"/>
        </a:solidFill>
        <a:latin typeface="+mn-lt"/>
        <a:ea typeface="+mn-ea"/>
        <a:cs typeface="+mn-cs"/>
      </a:defRPr>
    </a:lvl4pPr>
    <a:lvl5pPr marL="8717707" algn="l" defTabSz="4358853" rtl="0" eaLnBrk="1" latinLnBrk="0" hangingPunct="1">
      <a:defRPr sz="5720" kern="1200">
        <a:solidFill>
          <a:schemeClr val="tx1"/>
        </a:solidFill>
        <a:latin typeface="+mn-lt"/>
        <a:ea typeface="+mn-ea"/>
        <a:cs typeface="+mn-cs"/>
      </a:defRPr>
    </a:lvl5pPr>
    <a:lvl6pPr marL="10897133" algn="l" defTabSz="4358853" rtl="0" eaLnBrk="1" latinLnBrk="0" hangingPunct="1">
      <a:defRPr sz="5720" kern="1200">
        <a:solidFill>
          <a:schemeClr val="tx1"/>
        </a:solidFill>
        <a:latin typeface="+mn-lt"/>
        <a:ea typeface="+mn-ea"/>
        <a:cs typeface="+mn-cs"/>
      </a:defRPr>
    </a:lvl6pPr>
    <a:lvl7pPr marL="13076560" algn="l" defTabSz="4358853" rtl="0" eaLnBrk="1" latinLnBrk="0" hangingPunct="1">
      <a:defRPr sz="5720" kern="1200">
        <a:solidFill>
          <a:schemeClr val="tx1"/>
        </a:solidFill>
        <a:latin typeface="+mn-lt"/>
        <a:ea typeface="+mn-ea"/>
        <a:cs typeface="+mn-cs"/>
      </a:defRPr>
    </a:lvl7pPr>
    <a:lvl8pPr marL="15255987" algn="l" defTabSz="4358853" rtl="0" eaLnBrk="1" latinLnBrk="0" hangingPunct="1">
      <a:defRPr sz="5720" kern="1200">
        <a:solidFill>
          <a:schemeClr val="tx1"/>
        </a:solidFill>
        <a:latin typeface="+mn-lt"/>
        <a:ea typeface="+mn-ea"/>
        <a:cs typeface="+mn-cs"/>
      </a:defRPr>
    </a:lvl8pPr>
    <a:lvl9pPr marL="17435413" algn="l" defTabSz="4358853" rtl="0" eaLnBrk="1" latinLnBrk="0" hangingPunct="1">
      <a:defRPr sz="572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24AE7C-27EC-4317-B684-5544B95E988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385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6481387"/>
            <a:ext cx="43525440" cy="13787837"/>
          </a:xfrm>
        </p:spPr>
        <p:txBody>
          <a:bodyPr anchor="b"/>
          <a:lstStyle>
            <a:lvl1pPr algn="ctr">
              <a:defRPr sz="3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0800" y="20800936"/>
            <a:ext cx="38404800" cy="9561642"/>
          </a:xfrm>
        </p:spPr>
        <p:txBody>
          <a:bodyPr/>
          <a:lstStyle>
            <a:lvl1pPr marL="0" indent="0" algn="ctr">
              <a:buNone/>
              <a:defRPr sz="13440"/>
            </a:lvl1pPr>
            <a:lvl2pPr marL="2560320" indent="0" algn="ctr">
              <a:buNone/>
              <a:defRPr sz="11200"/>
            </a:lvl2pPr>
            <a:lvl3pPr marL="5120640" indent="0" algn="ctr">
              <a:buNone/>
              <a:defRPr sz="10080"/>
            </a:lvl3pPr>
            <a:lvl4pPr marL="7680960" indent="0" algn="ctr">
              <a:buNone/>
              <a:defRPr sz="8960"/>
            </a:lvl4pPr>
            <a:lvl5pPr marL="10241280" indent="0" algn="ctr">
              <a:buNone/>
              <a:defRPr sz="8960"/>
            </a:lvl5pPr>
            <a:lvl6pPr marL="12801600" indent="0" algn="ctr">
              <a:buNone/>
              <a:defRPr sz="8960"/>
            </a:lvl6pPr>
            <a:lvl7pPr marL="15361920" indent="0" algn="ctr">
              <a:buNone/>
              <a:defRPr sz="8960"/>
            </a:lvl7pPr>
            <a:lvl8pPr marL="17922240" indent="0" algn="ctr">
              <a:buNone/>
              <a:defRPr sz="8960"/>
            </a:lvl8pPr>
            <a:lvl9pPr marL="20482560" indent="0" algn="ctr">
              <a:buNone/>
              <a:defRPr sz="896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4734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462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3773" y="9873350"/>
            <a:ext cx="44165520" cy="16473896"/>
          </a:xfrm>
        </p:spPr>
        <p:txBody>
          <a:bodyPr anchor="b"/>
          <a:lstStyle>
            <a:lvl1pPr>
              <a:defRPr sz="336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93773" y="26503095"/>
            <a:ext cx="44165520" cy="8663233"/>
          </a:xfrm>
        </p:spPr>
        <p:txBody>
          <a:bodyPr/>
          <a:lstStyle>
            <a:lvl1pPr marL="0" indent="0">
              <a:buNone/>
              <a:defRPr sz="13440">
                <a:solidFill>
                  <a:schemeClr val="tx1"/>
                </a:solidFill>
              </a:defRPr>
            </a:lvl1pPr>
            <a:lvl2pPr marL="2560320" indent="0">
              <a:buNone/>
              <a:defRPr sz="11200">
                <a:solidFill>
                  <a:schemeClr val="tx1">
                    <a:tint val="75000"/>
                  </a:schemeClr>
                </a:solidFill>
              </a:defRPr>
            </a:lvl2pPr>
            <a:lvl3pPr marL="5120640" indent="0">
              <a:buNone/>
              <a:defRPr sz="10080">
                <a:solidFill>
                  <a:schemeClr val="tx1">
                    <a:tint val="75000"/>
                  </a:schemeClr>
                </a:solidFill>
              </a:defRPr>
            </a:lvl3pPr>
            <a:lvl4pPr marL="7680960" indent="0">
              <a:buNone/>
              <a:defRPr sz="8960">
                <a:solidFill>
                  <a:schemeClr val="tx1">
                    <a:tint val="75000"/>
                  </a:schemeClr>
                </a:solidFill>
              </a:defRPr>
            </a:lvl4pPr>
            <a:lvl5pPr marL="10241280" indent="0">
              <a:buNone/>
              <a:defRPr sz="8960">
                <a:solidFill>
                  <a:schemeClr val="tx1">
                    <a:tint val="75000"/>
                  </a:schemeClr>
                </a:solidFill>
              </a:defRPr>
            </a:lvl5pPr>
            <a:lvl6pPr marL="12801600" indent="0">
              <a:buNone/>
              <a:defRPr sz="8960">
                <a:solidFill>
                  <a:schemeClr val="tx1">
                    <a:tint val="75000"/>
                  </a:schemeClr>
                </a:solidFill>
              </a:defRPr>
            </a:lvl6pPr>
            <a:lvl7pPr marL="15361920" indent="0">
              <a:buNone/>
              <a:defRPr sz="8960">
                <a:solidFill>
                  <a:schemeClr val="tx1">
                    <a:tint val="75000"/>
                  </a:schemeClr>
                </a:solidFill>
              </a:defRPr>
            </a:lvl7pPr>
            <a:lvl8pPr marL="17922240" indent="0">
              <a:buNone/>
              <a:defRPr sz="8960">
                <a:solidFill>
                  <a:schemeClr val="tx1">
                    <a:tint val="75000"/>
                  </a:schemeClr>
                </a:solidFill>
              </a:defRPr>
            </a:lvl8pPr>
            <a:lvl9pPr marL="20482560" indent="0">
              <a:buNone/>
              <a:defRPr sz="89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2062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20440" y="10542562"/>
            <a:ext cx="21762720" cy="2512797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923240" y="10542562"/>
            <a:ext cx="21762720" cy="2512797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211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7110" y="2108521"/>
            <a:ext cx="44165520" cy="765482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7115" y="9708327"/>
            <a:ext cx="21662704" cy="4757901"/>
          </a:xfrm>
        </p:spPr>
        <p:txBody>
          <a:bodyPr anchor="b"/>
          <a:lstStyle>
            <a:lvl1pPr marL="0" indent="0">
              <a:buNone/>
              <a:defRPr sz="13440" b="1"/>
            </a:lvl1pPr>
            <a:lvl2pPr marL="2560320" indent="0">
              <a:buNone/>
              <a:defRPr sz="11200" b="1"/>
            </a:lvl2pPr>
            <a:lvl3pPr marL="5120640" indent="0">
              <a:buNone/>
              <a:defRPr sz="10080" b="1"/>
            </a:lvl3pPr>
            <a:lvl4pPr marL="7680960" indent="0">
              <a:buNone/>
              <a:defRPr sz="8960" b="1"/>
            </a:lvl4pPr>
            <a:lvl5pPr marL="10241280" indent="0">
              <a:buNone/>
              <a:defRPr sz="8960" b="1"/>
            </a:lvl5pPr>
            <a:lvl6pPr marL="12801600" indent="0">
              <a:buNone/>
              <a:defRPr sz="8960" b="1"/>
            </a:lvl6pPr>
            <a:lvl7pPr marL="15361920" indent="0">
              <a:buNone/>
              <a:defRPr sz="8960" b="1"/>
            </a:lvl7pPr>
            <a:lvl8pPr marL="17922240" indent="0">
              <a:buNone/>
              <a:defRPr sz="8960" b="1"/>
            </a:lvl8pPr>
            <a:lvl9pPr marL="20482560" indent="0">
              <a:buNone/>
              <a:defRPr sz="896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27115" y="14466228"/>
            <a:ext cx="21662704" cy="2127764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923243" y="9708327"/>
            <a:ext cx="21769390" cy="4757901"/>
          </a:xfrm>
        </p:spPr>
        <p:txBody>
          <a:bodyPr anchor="b"/>
          <a:lstStyle>
            <a:lvl1pPr marL="0" indent="0">
              <a:buNone/>
              <a:defRPr sz="13440" b="1"/>
            </a:lvl1pPr>
            <a:lvl2pPr marL="2560320" indent="0">
              <a:buNone/>
              <a:defRPr sz="11200" b="1"/>
            </a:lvl2pPr>
            <a:lvl3pPr marL="5120640" indent="0">
              <a:buNone/>
              <a:defRPr sz="10080" b="1"/>
            </a:lvl3pPr>
            <a:lvl4pPr marL="7680960" indent="0">
              <a:buNone/>
              <a:defRPr sz="8960" b="1"/>
            </a:lvl4pPr>
            <a:lvl5pPr marL="10241280" indent="0">
              <a:buNone/>
              <a:defRPr sz="8960" b="1"/>
            </a:lvl5pPr>
            <a:lvl6pPr marL="12801600" indent="0">
              <a:buNone/>
              <a:defRPr sz="8960" b="1"/>
            </a:lvl6pPr>
            <a:lvl7pPr marL="15361920" indent="0">
              <a:buNone/>
              <a:defRPr sz="8960" b="1"/>
            </a:lvl7pPr>
            <a:lvl8pPr marL="17922240" indent="0">
              <a:buNone/>
              <a:defRPr sz="8960" b="1"/>
            </a:lvl8pPr>
            <a:lvl9pPr marL="20482560" indent="0">
              <a:buNone/>
              <a:defRPr sz="896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923243" y="14466228"/>
            <a:ext cx="21769390" cy="2127764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570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0174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701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7110" y="2640224"/>
            <a:ext cx="16515397" cy="9240785"/>
          </a:xfrm>
        </p:spPr>
        <p:txBody>
          <a:bodyPr anchor="b"/>
          <a:lstStyle>
            <a:lvl1pPr>
              <a:defRPr sz="1792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69390" y="5702159"/>
            <a:ext cx="25923240" cy="28144057"/>
          </a:xfrm>
        </p:spPr>
        <p:txBody>
          <a:bodyPr/>
          <a:lstStyle>
            <a:lvl1pPr>
              <a:defRPr sz="17920"/>
            </a:lvl1pPr>
            <a:lvl2pPr>
              <a:defRPr sz="15680"/>
            </a:lvl2pPr>
            <a:lvl3pPr>
              <a:defRPr sz="13440"/>
            </a:lvl3pPr>
            <a:lvl4pPr>
              <a:defRPr sz="11200"/>
            </a:lvl4pPr>
            <a:lvl5pPr>
              <a:defRPr sz="11200"/>
            </a:lvl5pPr>
            <a:lvl6pPr>
              <a:defRPr sz="11200"/>
            </a:lvl6pPr>
            <a:lvl7pPr>
              <a:defRPr sz="11200"/>
            </a:lvl7pPr>
            <a:lvl8pPr>
              <a:defRPr sz="11200"/>
            </a:lvl8pPr>
            <a:lvl9pPr>
              <a:defRPr sz="112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7110" y="11881009"/>
            <a:ext cx="16515397" cy="22011039"/>
          </a:xfrm>
        </p:spPr>
        <p:txBody>
          <a:bodyPr/>
          <a:lstStyle>
            <a:lvl1pPr marL="0" indent="0">
              <a:buNone/>
              <a:defRPr sz="8960"/>
            </a:lvl1pPr>
            <a:lvl2pPr marL="2560320" indent="0">
              <a:buNone/>
              <a:defRPr sz="7840"/>
            </a:lvl2pPr>
            <a:lvl3pPr marL="5120640" indent="0">
              <a:buNone/>
              <a:defRPr sz="6720"/>
            </a:lvl3pPr>
            <a:lvl4pPr marL="7680960" indent="0">
              <a:buNone/>
              <a:defRPr sz="5600"/>
            </a:lvl4pPr>
            <a:lvl5pPr marL="10241280" indent="0">
              <a:buNone/>
              <a:defRPr sz="5600"/>
            </a:lvl5pPr>
            <a:lvl6pPr marL="12801600" indent="0">
              <a:buNone/>
              <a:defRPr sz="5600"/>
            </a:lvl6pPr>
            <a:lvl7pPr marL="15361920" indent="0">
              <a:buNone/>
              <a:defRPr sz="5600"/>
            </a:lvl7pPr>
            <a:lvl8pPr marL="17922240" indent="0">
              <a:buNone/>
              <a:defRPr sz="5600"/>
            </a:lvl8pPr>
            <a:lvl9pPr marL="20482560" indent="0">
              <a:buNone/>
              <a:defRPr sz="56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527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7110" y="2640224"/>
            <a:ext cx="16515397" cy="9240785"/>
          </a:xfrm>
        </p:spPr>
        <p:txBody>
          <a:bodyPr anchor="b"/>
          <a:lstStyle>
            <a:lvl1pPr>
              <a:defRPr sz="1792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769390" y="5702159"/>
            <a:ext cx="25923240" cy="28144057"/>
          </a:xfrm>
        </p:spPr>
        <p:txBody>
          <a:bodyPr anchor="t"/>
          <a:lstStyle>
            <a:lvl1pPr marL="0" indent="0">
              <a:buNone/>
              <a:defRPr sz="17920"/>
            </a:lvl1pPr>
            <a:lvl2pPr marL="2560320" indent="0">
              <a:buNone/>
              <a:defRPr sz="15680"/>
            </a:lvl2pPr>
            <a:lvl3pPr marL="5120640" indent="0">
              <a:buNone/>
              <a:defRPr sz="13440"/>
            </a:lvl3pPr>
            <a:lvl4pPr marL="7680960" indent="0">
              <a:buNone/>
              <a:defRPr sz="11200"/>
            </a:lvl4pPr>
            <a:lvl5pPr marL="10241280" indent="0">
              <a:buNone/>
              <a:defRPr sz="11200"/>
            </a:lvl5pPr>
            <a:lvl6pPr marL="12801600" indent="0">
              <a:buNone/>
              <a:defRPr sz="11200"/>
            </a:lvl6pPr>
            <a:lvl7pPr marL="15361920" indent="0">
              <a:buNone/>
              <a:defRPr sz="11200"/>
            </a:lvl7pPr>
            <a:lvl8pPr marL="17922240" indent="0">
              <a:buNone/>
              <a:defRPr sz="11200"/>
            </a:lvl8pPr>
            <a:lvl9pPr marL="20482560" indent="0">
              <a:buNone/>
              <a:defRPr sz="112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7110" y="11881009"/>
            <a:ext cx="16515397" cy="22011039"/>
          </a:xfrm>
        </p:spPr>
        <p:txBody>
          <a:bodyPr/>
          <a:lstStyle>
            <a:lvl1pPr marL="0" indent="0">
              <a:buNone/>
              <a:defRPr sz="8960"/>
            </a:lvl1pPr>
            <a:lvl2pPr marL="2560320" indent="0">
              <a:buNone/>
              <a:defRPr sz="7840"/>
            </a:lvl2pPr>
            <a:lvl3pPr marL="5120640" indent="0">
              <a:buNone/>
              <a:defRPr sz="6720"/>
            </a:lvl3pPr>
            <a:lvl4pPr marL="7680960" indent="0">
              <a:buNone/>
              <a:defRPr sz="5600"/>
            </a:lvl4pPr>
            <a:lvl5pPr marL="10241280" indent="0">
              <a:buNone/>
              <a:defRPr sz="5600"/>
            </a:lvl5pPr>
            <a:lvl6pPr marL="12801600" indent="0">
              <a:buNone/>
              <a:defRPr sz="5600"/>
            </a:lvl6pPr>
            <a:lvl7pPr marL="15361920" indent="0">
              <a:buNone/>
              <a:defRPr sz="5600"/>
            </a:lvl7pPr>
            <a:lvl8pPr marL="17922240" indent="0">
              <a:buNone/>
              <a:defRPr sz="5600"/>
            </a:lvl8pPr>
            <a:lvl9pPr marL="20482560" indent="0">
              <a:buNone/>
              <a:defRPr sz="56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826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446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644583" y="2108512"/>
            <a:ext cx="11041380" cy="3356202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20443" y="2108512"/>
            <a:ext cx="32484060" cy="33562020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651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0440" y="2108521"/>
            <a:ext cx="44165520" cy="7654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0440" y="10542562"/>
            <a:ext cx="44165520" cy="251279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0440" y="36706459"/>
            <a:ext cx="11521440" cy="21085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D249B-E786-4C8B-A634-C360D8CE9290}" type="datetimeFigureOut">
              <a:rPr lang="zh-CN" altLang="en-US" smtClean="0"/>
              <a:t>2021/4/26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962120" y="36706459"/>
            <a:ext cx="17282160" cy="21085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164520" y="36706459"/>
            <a:ext cx="11521440" cy="21085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E0BCE-F811-435F-B79E-949B8EE188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4265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120640" rtl="0" eaLnBrk="1" latinLnBrk="0" hangingPunct="1">
        <a:lnSpc>
          <a:spcPct val="90000"/>
        </a:lnSpc>
        <a:spcBef>
          <a:spcPct val="0"/>
        </a:spcBef>
        <a:buNone/>
        <a:defRPr sz="2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0160" indent="-1280160" algn="l" defTabSz="5120640" rtl="0" eaLnBrk="1" latinLnBrk="0" hangingPunct="1">
        <a:lnSpc>
          <a:spcPct val="90000"/>
        </a:lnSpc>
        <a:spcBef>
          <a:spcPts val="5600"/>
        </a:spcBef>
        <a:buFont typeface="Arial" panose="020B0604020202020204" pitchFamily="34" charset="0"/>
        <a:buChar char="•"/>
        <a:defRPr sz="15680" kern="1200">
          <a:solidFill>
            <a:schemeClr val="tx1"/>
          </a:solidFill>
          <a:latin typeface="+mn-lt"/>
          <a:ea typeface="+mn-ea"/>
          <a:cs typeface="+mn-cs"/>
        </a:defRPr>
      </a:lvl1pPr>
      <a:lvl2pPr marL="3840480" indent="-1280160" algn="l" defTabSz="5120640" rtl="0" eaLnBrk="1" latinLnBrk="0" hangingPunct="1">
        <a:lnSpc>
          <a:spcPct val="90000"/>
        </a:lnSpc>
        <a:spcBef>
          <a:spcPts val="2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0" indent="-1280160" algn="l" defTabSz="5120640" rtl="0" eaLnBrk="1" latinLnBrk="0" hangingPunct="1">
        <a:lnSpc>
          <a:spcPct val="90000"/>
        </a:lnSpc>
        <a:spcBef>
          <a:spcPts val="28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3pPr>
      <a:lvl4pPr marL="8961120" indent="-1280160" algn="l" defTabSz="5120640" rtl="0" eaLnBrk="1" latinLnBrk="0" hangingPunct="1">
        <a:lnSpc>
          <a:spcPct val="90000"/>
        </a:lnSpc>
        <a:spcBef>
          <a:spcPts val="28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4pPr>
      <a:lvl5pPr marL="11521440" indent="-1280160" algn="l" defTabSz="5120640" rtl="0" eaLnBrk="1" latinLnBrk="0" hangingPunct="1">
        <a:lnSpc>
          <a:spcPct val="90000"/>
        </a:lnSpc>
        <a:spcBef>
          <a:spcPts val="28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5pPr>
      <a:lvl6pPr marL="14081760" indent="-1280160" algn="l" defTabSz="5120640" rtl="0" eaLnBrk="1" latinLnBrk="0" hangingPunct="1">
        <a:lnSpc>
          <a:spcPct val="90000"/>
        </a:lnSpc>
        <a:spcBef>
          <a:spcPts val="28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6pPr>
      <a:lvl7pPr marL="16642080" indent="-1280160" algn="l" defTabSz="5120640" rtl="0" eaLnBrk="1" latinLnBrk="0" hangingPunct="1">
        <a:lnSpc>
          <a:spcPct val="90000"/>
        </a:lnSpc>
        <a:spcBef>
          <a:spcPts val="28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0" indent="-1280160" algn="l" defTabSz="5120640" rtl="0" eaLnBrk="1" latinLnBrk="0" hangingPunct="1">
        <a:lnSpc>
          <a:spcPct val="90000"/>
        </a:lnSpc>
        <a:spcBef>
          <a:spcPts val="28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0" indent="-1280160" algn="l" defTabSz="5120640" rtl="0" eaLnBrk="1" latinLnBrk="0" hangingPunct="1">
        <a:lnSpc>
          <a:spcPct val="90000"/>
        </a:lnSpc>
        <a:spcBef>
          <a:spcPts val="28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20640" rtl="0" eaLnBrk="1" latinLnBrk="0" hangingPunct="1"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560320" algn="l" defTabSz="5120640" rtl="0" eaLnBrk="1" latinLnBrk="0" hangingPunct="1">
        <a:defRPr sz="10080" kern="1200">
          <a:solidFill>
            <a:schemeClr val="tx1"/>
          </a:solidFill>
          <a:latin typeface="+mn-lt"/>
          <a:ea typeface="+mn-ea"/>
          <a:cs typeface="+mn-cs"/>
        </a:defRPr>
      </a:lvl2pPr>
      <a:lvl3pPr marL="5120640" algn="l" defTabSz="5120640" rtl="0" eaLnBrk="1" latinLnBrk="0" hangingPunct="1">
        <a:defRPr sz="1008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algn="l" defTabSz="5120640" rtl="0" eaLnBrk="1" latinLnBrk="0" hangingPunct="1">
        <a:defRPr sz="10080" kern="1200">
          <a:solidFill>
            <a:schemeClr val="tx1"/>
          </a:solidFill>
          <a:latin typeface="+mn-lt"/>
          <a:ea typeface="+mn-ea"/>
          <a:cs typeface="+mn-cs"/>
        </a:defRPr>
      </a:lvl4pPr>
      <a:lvl5pPr marL="10241280" algn="l" defTabSz="5120640" rtl="0" eaLnBrk="1" latinLnBrk="0" hangingPunct="1">
        <a:defRPr sz="10080" kern="1200">
          <a:solidFill>
            <a:schemeClr val="tx1"/>
          </a:solidFill>
          <a:latin typeface="+mn-lt"/>
          <a:ea typeface="+mn-ea"/>
          <a:cs typeface="+mn-cs"/>
        </a:defRPr>
      </a:lvl5pPr>
      <a:lvl6pPr marL="12801600" algn="l" defTabSz="5120640" rtl="0" eaLnBrk="1" latinLnBrk="0" hangingPunct="1">
        <a:defRPr sz="10080" kern="1200">
          <a:solidFill>
            <a:schemeClr val="tx1"/>
          </a:solidFill>
          <a:latin typeface="+mn-lt"/>
          <a:ea typeface="+mn-ea"/>
          <a:cs typeface="+mn-cs"/>
        </a:defRPr>
      </a:lvl6pPr>
      <a:lvl7pPr marL="15361920" algn="l" defTabSz="5120640" rtl="0" eaLnBrk="1" latinLnBrk="0" hangingPunct="1">
        <a:defRPr sz="10080" kern="1200">
          <a:solidFill>
            <a:schemeClr val="tx1"/>
          </a:solidFill>
          <a:latin typeface="+mn-lt"/>
          <a:ea typeface="+mn-ea"/>
          <a:cs typeface="+mn-cs"/>
        </a:defRPr>
      </a:lvl7pPr>
      <a:lvl8pPr marL="17922240" algn="l" defTabSz="5120640" rtl="0" eaLnBrk="1" latinLnBrk="0" hangingPunct="1">
        <a:defRPr sz="10080" kern="1200">
          <a:solidFill>
            <a:schemeClr val="tx1"/>
          </a:solidFill>
          <a:latin typeface="+mn-lt"/>
          <a:ea typeface="+mn-ea"/>
          <a:cs typeface="+mn-cs"/>
        </a:defRPr>
      </a:lvl8pPr>
      <a:lvl9pPr marL="20482560" algn="l" defTabSz="5120640" rtl="0" eaLnBrk="1" latinLnBrk="0" hangingPunct="1">
        <a:defRPr sz="100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sunyq@pku.edu.cn" TargetMode="External"/><Relationship Id="rId13" Type="http://schemas.openxmlformats.org/officeDocument/2006/relationships/image" Target="../media/image9.png"/><Relationship Id="rId18" Type="http://schemas.openxmlformats.org/officeDocument/2006/relationships/image" Target="../media/image10.jpeg"/><Relationship Id="rId3" Type="http://schemas.openxmlformats.org/officeDocument/2006/relationships/image" Target="../media/image1.jpeg"/><Relationship Id="rId21" Type="http://schemas.openxmlformats.org/officeDocument/2006/relationships/image" Target="../media/image13.JPG"/><Relationship Id="rId7" Type="http://schemas.openxmlformats.org/officeDocument/2006/relationships/image" Target="../media/image5.jpeg"/><Relationship Id="rId12" Type="http://schemas.openxmlformats.org/officeDocument/2006/relationships/image" Target="../media/image8.png"/><Relationship Id="rId17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jpeg"/><Relationship Id="rId20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11" Type="http://schemas.openxmlformats.org/officeDocument/2006/relationships/image" Target="../media/image7.png"/><Relationship Id="rId24" Type="http://schemas.openxmlformats.org/officeDocument/2006/relationships/image" Target="../media/image16.emf"/><Relationship Id="rId5" Type="http://schemas.openxmlformats.org/officeDocument/2006/relationships/image" Target="../media/image3.jpeg"/><Relationship Id="rId15" Type="http://schemas.openxmlformats.org/officeDocument/2006/relationships/image" Target="../media/image7.jpeg"/><Relationship Id="rId23" Type="http://schemas.openxmlformats.org/officeDocument/2006/relationships/image" Target="../media/image15.png"/><Relationship Id="rId10" Type="http://schemas.openxmlformats.org/officeDocument/2006/relationships/image" Target="../media/image6.jpg"/><Relationship Id="rId19" Type="http://schemas.openxmlformats.org/officeDocument/2006/relationships/image" Target="../media/image11.tiff"/><Relationship Id="rId4" Type="http://schemas.openxmlformats.org/officeDocument/2006/relationships/image" Target="../media/image2.JPG"/><Relationship Id="rId9" Type="http://schemas.openxmlformats.org/officeDocument/2006/relationships/hyperlink" Target="mailto:yan.zheng@sustech.edu.cn" TargetMode="External"/><Relationship Id="rId14" Type="http://schemas.openxmlformats.org/officeDocument/2006/relationships/image" Target="../media/image10.png"/><Relationship Id="rId22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6" name="图片 315">
            <a:extLst>
              <a:ext uri="{FF2B5EF4-FFF2-40B4-BE49-F238E27FC236}">
                <a16:creationId xmlns:a16="http://schemas.microsoft.com/office/drawing/2014/main" id="{04D298CC-1D98-2249-AE7B-1AACC44226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4" t="485" r="12876" b="29956"/>
          <a:stretch/>
        </p:blipFill>
        <p:spPr>
          <a:xfrm>
            <a:off x="579263" y="12664786"/>
            <a:ext cx="5760000" cy="3485547"/>
          </a:xfrm>
          <a:prstGeom prst="rect">
            <a:avLst/>
          </a:prstGeom>
          <a:noFill/>
        </p:spPr>
      </p:pic>
      <p:pic>
        <p:nvPicPr>
          <p:cNvPr id="318" name="图片 317">
            <a:extLst>
              <a:ext uri="{FF2B5EF4-FFF2-40B4-BE49-F238E27FC236}">
                <a16:creationId xmlns:a16="http://schemas.microsoft.com/office/drawing/2014/main" id="{E0B97958-774D-E94A-B7AA-F054798115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373" b="20379"/>
          <a:stretch/>
        </p:blipFill>
        <p:spPr>
          <a:xfrm>
            <a:off x="19155629" y="12662824"/>
            <a:ext cx="5760000" cy="3487509"/>
          </a:xfrm>
          <a:prstGeom prst="rect">
            <a:avLst/>
          </a:prstGeom>
        </p:spPr>
      </p:pic>
      <p:pic>
        <p:nvPicPr>
          <p:cNvPr id="44" name="图片 43">
            <a:extLst>
              <a:ext uri="{FF2B5EF4-FFF2-40B4-BE49-F238E27FC236}">
                <a16:creationId xmlns:a16="http://schemas.microsoft.com/office/drawing/2014/main" id="{EA8080D2-A143-8A43-A473-A7F4166AB7B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" r="4111" b="19994"/>
          <a:stretch/>
        </p:blipFill>
        <p:spPr>
          <a:xfrm>
            <a:off x="6833341" y="12655544"/>
            <a:ext cx="5760000" cy="3494789"/>
          </a:xfrm>
          <a:prstGeom prst="rect">
            <a:avLst/>
          </a:prstGeom>
        </p:spPr>
      </p:pic>
      <p:pic>
        <p:nvPicPr>
          <p:cNvPr id="85" name="图片 84">
            <a:extLst>
              <a:ext uri="{FF2B5EF4-FFF2-40B4-BE49-F238E27FC236}">
                <a16:creationId xmlns:a16="http://schemas.microsoft.com/office/drawing/2014/main" id="{0B633346-59BE-5B40-8AAD-405189A24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50970" y="32985232"/>
            <a:ext cx="8314997" cy="6496091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971A48DF-A012-1D44-859B-819A3C625B9A}"/>
              </a:ext>
            </a:extLst>
          </p:cNvPr>
          <p:cNvPicPr>
            <a:picLocks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" t="27830" b="6206"/>
          <a:stretch/>
        </p:blipFill>
        <p:spPr>
          <a:xfrm>
            <a:off x="0" y="-25476"/>
            <a:ext cx="51199200" cy="6974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矩形 21"/>
          <p:cNvSpPr/>
          <p:nvPr/>
        </p:nvSpPr>
        <p:spPr>
          <a:xfrm>
            <a:off x="34081" y="14166"/>
            <a:ext cx="51199200" cy="6805749"/>
          </a:xfrm>
          <a:prstGeom prst="rect">
            <a:avLst/>
          </a:prstGeom>
          <a:solidFill>
            <a:srgbClr val="F2F0F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" name="矩形 1"/>
          <p:cNvSpPr/>
          <p:nvPr/>
        </p:nvSpPr>
        <p:spPr>
          <a:xfrm>
            <a:off x="697440" y="126120"/>
            <a:ext cx="498043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002060"/>
                </a:solidFill>
                <a:cs typeface="Arial Hebrew Scholar" pitchFamily="2" charset="-79"/>
              </a:rPr>
              <a:t>Unraveling the groundwater transit time control of permafrost derived dissolved organic carbon processing in a hillslope headwater watershed of Qinghai-Tibetan Plateau  </a:t>
            </a:r>
            <a:endParaRPr lang="en-US" altLang="zh-CN" sz="9600" b="1" dirty="0">
              <a:solidFill>
                <a:srgbClr val="002060"/>
              </a:solidFill>
              <a:effectLst/>
              <a:ea typeface="宋体" panose="02010600030101010101" pitchFamily="2" charset="-122"/>
              <a:cs typeface="Arial Hebrew Scholar" pitchFamily="2" charset="-79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001" y="3238647"/>
            <a:ext cx="511631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5400" b="1" dirty="0">
                <a:cs typeface="Arial" panose="020B0604020202020204" pitchFamily="34" charset="0"/>
              </a:rPr>
              <a:t>Yuqin Sun</a:t>
            </a:r>
            <a:r>
              <a:rPr lang="zh-CN" altLang="en-US" sz="5400" b="1" dirty="0">
                <a:cs typeface="Arial" panose="020B0604020202020204" pitchFamily="34" charset="0"/>
              </a:rPr>
              <a:t> </a:t>
            </a:r>
            <a:r>
              <a:rPr lang="en-US" altLang="zh-CN" sz="5400" b="1" dirty="0">
                <a:cs typeface="Arial" panose="020B0604020202020204" pitchFamily="34" charset="0"/>
              </a:rPr>
              <a:t>(</a:t>
            </a:r>
            <a:r>
              <a:rPr lang="en-US" altLang="zh-CN" sz="5400" b="1" dirty="0">
                <a:solidFill>
                  <a:srgbClr val="0432FF"/>
                </a:solidFill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sunyq@pku.edu.cn</a:t>
            </a:r>
            <a:r>
              <a:rPr lang="en-US" altLang="zh-CN" sz="5400" b="1" dirty="0">
                <a:cs typeface="Arial" panose="020B0604020202020204" pitchFamily="34" charset="0"/>
              </a:rPr>
              <a:t>),</a:t>
            </a:r>
            <a:r>
              <a:rPr lang="zh-CN" altLang="en-US" sz="5400" b="1" dirty="0">
                <a:cs typeface="Arial" panose="020B0604020202020204" pitchFamily="34" charset="0"/>
              </a:rPr>
              <a:t> </a:t>
            </a:r>
            <a:r>
              <a:rPr lang="en-US" altLang="zh-CN" sz="5400" b="1" dirty="0">
                <a:cs typeface="Arial" panose="020B0604020202020204" pitchFamily="34" charset="0"/>
              </a:rPr>
              <a:t>Kale Clauson, Min Zhou, </a:t>
            </a:r>
            <a:r>
              <a:rPr lang="en-US" altLang="zh-CN" sz="5400" b="1" dirty="0" err="1">
                <a:cs typeface="Arial" panose="020B0604020202020204" pitchFamily="34" charset="0"/>
              </a:rPr>
              <a:t>Ziyong</a:t>
            </a:r>
            <a:r>
              <a:rPr lang="en-US" altLang="zh-CN" sz="5400" b="1" dirty="0">
                <a:cs typeface="Arial" panose="020B0604020202020204" pitchFamily="34" charset="0"/>
              </a:rPr>
              <a:t> Sun, </a:t>
            </a:r>
            <a:r>
              <a:rPr lang="en-US" altLang="zh-CN" sz="5400" b="1" dirty="0" err="1">
                <a:cs typeface="Arial" panose="020B0604020202020204" pitchFamily="34" charset="0"/>
              </a:rPr>
              <a:t>Chunmiao</a:t>
            </a:r>
            <a:r>
              <a:rPr lang="en-US" altLang="zh-CN" sz="5400" b="1" dirty="0">
                <a:cs typeface="Arial" panose="020B0604020202020204" pitchFamily="34" charset="0"/>
              </a:rPr>
              <a:t> Zheng, Yan</a:t>
            </a:r>
            <a:r>
              <a:rPr lang="zh-CN" altLang="en-US" sz="5400" b="1" dirty="0">
                <a:cs typeface="Arial" panose="020B0604020202020204" pitchFamily="34" charset="0"/>
              </a:rPr>
              <a:t> </a:t>
            </a:r>
            <a:r>
              <a:rPr lang="en-US" altLang="zh-CN" sz="5400" b="1" dirty="0">
                <a:cs typeface="Arial" panose="020B0604020202020204" pitchFamily="34" charset="0"/>
              </a:rPr>
              <a:t>Zheng</a:t>
            </a:r>
            <a:r>
              <a:rPr lang="zh-CN" altLang="en-US" sz="5400" b="1" dirty="0">
                <a:cs typeface="Arial" panose="020B0604020202020204" pitchFamily="34" charset="0"/>
              </a:rPr>
              <a:t>* </a:t>
            </a:r>
            <a:r>
              <a:rPr lang="en-US" altLang="zh-CN" sz="5400" b="1" dirty="0">
                <a:cs typeface="Arial" panose="020B0604020202020204" pitchFamily="34" charset="0"/>
              </a:rPr>
              <a:t>(</a:t>
            </a:r>
            <a:r>
              <a:rPr lang="en-US" altLang="zh-CN" sz="5400" b="1" dirty="0">
                <a:solidFill>
                  <a:srgbClr val="0432FF"/>
                </a:solidFill>
                <a:cs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yan.zheng@sustech.edu.cn</a:t>
            </a:r>
            <a:r>
              <a:rPr lang="zh-CN" altLang="en-US" sz="5400" b="1" dirty="0">
                <a:solidFill>
                  <a:srgbClr val="0432FF"/>
                </a:solidFill>
                <a:cs typeface="Arial" panose="020B0604020202020204" pitchFamily="34" charset="0"/>
              </a:rPr>
              <a:t> </a:t>
            </a:r>
            <a:r>
              <a:rPr lang="en-US" altLang="zh-CN" sz="5400" b="1" dirty="0">
                <a:cs typeface="Arial" panose="020B0604020202020204" pitchFamily="34" charset="0"/>
              </a:rPr>
              <a:t>)</a:t>
            </a:r>
            <a:endParaRPr lang="zh-CN" altLang="en-US" sz="5400" b="1" dirty="0">
              <a:cs typeface="Arial" panose="020B0604020202020204" pitchFamily="34" charset="0"/>
            </a:endParaRPr>
          </a:p>
        </p:txBody>
      </p:sp>
      <p:pic>
        <p:nvPicPr>
          <p:cNvPr id="293" name="图片 292">
            <a:extLst>
              <a:ext uri="{FF2B5EF4-FFF2-40B4-BE49-F238E27FC236}">
                <a16:creationId xmlns:a16="http://schemas.microsoft.com/office/drawing/2014/main" id="{AFADF45F-1E38-7144-9954-64725A99257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r="2485" b="44191"/>
          <a:stretch/>
        </p:blipFill>
        <p:spPr>
          <a:xfrm>
            <a:off x="619436" y="21786782"/>
            <a:ext cx="15804000" cy="11374752"/>
          </a:xfrm>
          <a:prstGeom prst="snip2DiagRect">
            <a:avLst>
              <a:gd name="adj1" fmla="val 0"/>
              <a:gd name="adj2" fmla="val 9849"/>
            </a:avLst>
          </a:prstGeom>
        </p:spPr>
      </p:pic>
      <p:sp>
        <p:nvSpPr>
          <p:cNvPr id="32" name="矩形 31">
            <a:extLst>
              <a:ext uri="{FF2B5EF4-FFF2-40B4-BE49-F238E27FC236}">
                <a16:creationId xmlns:a16="http://schemas.microsoft.com/office/drawing/2014/main" id="{A5395BFA-2A4A-B248-8A64-53CF925FFC24}"/>
              </a:ext>
            </a:extLst>
          </p:cNvPr>
          <p:cNvSpPr/>
          <p:nvPr/>
        </p:nvSpPr>
        <p:spPr>
          <a:xfrm>
            <a:off x="624139" y="4556363"/>
            <a:ext cx="16380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Q1.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How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permafrost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thawing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under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climate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warming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will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regulate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the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river‐aquifer exchange dynamics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in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alpine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headwater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watershed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in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Qinghai-Tibetan Plateau?</a:t>
            </a:r>
            <a:endParaRPr lang="en-US" altLang="zh-CN" sz="4400" b="1" dirty="0">
              <a:ln w="0">
                <a:noFill/>
              </a:ln>
              <a:solidFill>
                <a:srgbClr val="002060"/>
              </a:solidFill>
              <a:ea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3" name="矩形 302">
                <a:extLst>
                  <a:ext uri="{FF2B5EF4-FFF2-40B4-BE49-F238E27FC236}">
                    <a16:creationId xmlns:a16="http://schemas.microsoft.com/office/drawing/2014/main" id="{DBBDAF5C-D780-2447-8D84-6AED55F9DF3B}"/>
                  </a:ext>
                </a:extLst>
              </p:cNvPr>
              <p:cNvSpPr/>
              <p:nvPr/>
            </p:nvSpPr>
            <p:spPr>
              <a:xfrm>
                <a:off x="1176413" y="36684158"/>
                <a:ext cx="13679690" cy="8590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en-US" sz="4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zh-CN" altLang="en-US" sz="4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4400" b="1" i="1" smtClean="0">
                                  <a:latin typeface="Cambria Math" panose="02040503050406030204" pitchFamily="18" charset="0"/>
                                </a:rPr>
                                <m:t>𝑫𝑶𝑪</m:t>
                              </m:r>
                            </m:e>
                            <m:sub>
                              <m:r>
                                <a:rPr lang="zh-CN" altLang="en-US" sz="4400" b="1" i="0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zh-CN" altLang="en-US" sz="4400" b="1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𝒇</m:t>
                          </m:r>
                        </m:e>
                        <m:sub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𝑮</m:t>
                          </m:r>
                        </m:sub>
                      </m:sSub>
                      <m:sSub>
                        <m:sSubPr>
                          <m:ctrlPr>
                            <a:rPr lang="zh-CN" altLang="en-US" sz="4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CN" altLang="en-US" sz="4400" b="1" i="0" smtClean="0">
                              <a:latin typeface="Cambria Math" panose="02040503050406030204" pitchFamily="18" charset="0"/>
                            </a:rPr>
                            <m:t>×</m:t>
                          </m:r>
                          <m:sSubSup>
                            <m:sSubSupPr>
                              <m:ctrlPr>
                                <a:rPr lang="zh-CN" altLang="en-US" sz="44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zh-CN" altLang="en-US" sz="4400" b="1" i="1" smtClean="0">
                                  <a:latin typeface="Cambria Math" panose="02040503050406030204" pitchFamily="18" charset="0"/>
                                </a:rPr>
                                <m:t>𝑫𝑶𝑪</m:t>
                              </m:r>
                            </m:e>
                            <m:sub>
                              <m:r>
                                <a:rPr lang="zh-CN" altLang="en-US" sz="4400" b="1" i="1" smtClean="0">
                                  <a:latin typeface="Cambria Math" panose="02040503050406030204" pitchFamily="18" charset="0"/>
                                </a:rPr>
                                <m:t>𝑮</m:t>
                              </m:r>
                            </m:sub>
                            <m:sup/>
                          </m:sSubSup>
                          <m:r>
                            <a:rPr lang="zh-CN" altLang="en-US" sz="4400" b="1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𝒇</m:t>
                          </m:r>
                        </m:e>
                        <m:sub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a:rPr lang="zh-CN" altLang="en-US" sz="4400" b="1" i="0" smtClean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zh-CN" altLang="en-US" sz="4400" b="1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𝑫𝑶𝑪</m:t>
                          </m:r>
                        </m:e>
                        <m:sub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𝑷</m:t>
                          </m:r>
                        </m:sub>
                        <m:sup/>
                      </m:sSubSup>
                      <m:r>
                        <a:rPr lang="zh-CN" altLang="en-US" sz="4400" b="1" i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zh-CN" altLang="en-US" sz="4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𝒇</m:t>
                          </m:r>
                        </m:e>
                        <m:sub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𝑺</m:t>
                          </m:r>
                        </m:sub>
                      </m:sSub>
                      <m:r>
                        <a:rPr lang="zh-CN" altLang="en-US" sz="4400" b="1" i="0" smtClean="0">
                          <a:latin typeface="Cambria Math" panose="02040503050406030204" pitchFamily="18" charset="0"/>
                        </a:rPr>
                        <m:t>×</m:t>
                      </m:r>
                      <m:sSubSup>
                        <m:sSubSupPr>
                          <m:ctrlPr>
                            <a:rPr lang="zh-CN" altLang="en-US" sz="4400" b="1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𝑫𝑶𝑪</m:t>
                          </m:r>
                        </m:e>
                        <m:sub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𝑺</m:t>
                          </m:r>
                        </m:sub>
                        <m:sup/>
                      </m:sSubSup>
                    </m:oMath>
                  </m:oMathPara>
                </a14:m>
                <a:endParaRPr lang="zh-CN" altLang="en-US" sz="4400" b="1" dirty="0"/>
              </a:p>
            </p:txBody>
          </p:sp>
        </mc:Choice>
        <mc:Fallback xmlns="">
          <p:sp>
            <p:nvSpPr>
              <p:cNvPr id="303" name="矩形 302">
                <a:extLst>
                  <a:ext uri="{FF2B5EF4-FFF2-40B4-BE49-F238E27FC236}">
                    <a16:creationId xmlns:a16="http://schemas.microsoft.com/office/drawing/2014/main" id="{DBBDAF5C-D780-2447-8D84-6AED55F9DF3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413" y="36684158"/>
                <a:ext cx="13679690" cy="859018"/>
              </a:xfrm>
              <a:prstGeom prst="rect">
                <a:avLst/>
              </a:prstGeom>
              <a:blipFill>
                <a:blip r:embed="rId11"/>
                <a:stretch>
                  <a:fillRect l="-742" b="-202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7" name="矩形 306">
                <a:extLst>
                  <a:ext uri="{FF2B5EF4-FFF2-40B4-BE49-F238E27FC236}">
                    <a16:creationId xmlns:a16="http://schemas.microsoft.com/office/drawing/2014/main" id="{6A85576A-3B6F-9944-99BB-693DD21FBAC5}"/>
                  </a:ext>
                </a:extLst>
              </p:cNvPr>
              <p:cNvSpPr/>
              <p:nvPr/>
            </p:nvSpPr>
            <p:spPr>
              <a:xfrm>
                <a:off x="1176413" y="38000969"/>
                <a:ext cx="6295057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endChr m:val="]"/>
                          <m:ctrlPr>
                            <a:rPr lang="zh-CN" altLang="en-US" sz="4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zh-CN" altLang="en-US" sz="4400" b="1" smtClean="0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𝑫𝑶𝑪</m:t>
                          </m:r>
                          <m:r>
                            <a:rPr lang="zh-CN" altLang="en-US" sz="4400" b="1" i="0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zh-CN" altLang="en-US" sz="4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4400" b="1" i="1" smtClean="0">
                                  <a:latin typeface="Cambria Math" panose="02040503050406030204" pitchFamily="18" charset="0"/>
                                </a:rPr>
                                <m:t>𝑫𝑶𝑪</m:t>
                              </m:r>
                            </m:e>
                            <m:sub>
                              <m:r>
                                <a:rPr lang="zh-CN" altLang="en-US" sz="4400" b="1" i="0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zh-CN" altLang="en-US" sz="4400" b="1" i="0" smtClean="0">
                              <a:latin typeface="Cambria Math" panose="02040503050406030204" pitchFamily="18" charset="0"/>
                            </a:rPr>
                            <m:t>−[</m:t>
                          </m:r>
                          <m:r>
                            <a:rPr lang="zh-CN" altLang="en-US" sz="4400" b="1" i="1" smtClean="0">
                              <a:latin typeface="Cambria Math" panose="02040503050406030204" pitchFamily="18" charset="0"/>
                            </a:rPr>
                            <m:t>𝑫𝑶𝑪</m:t>
                          </m:r>
                        </m:e>
                      </m:d>
                    </m:oMath>
                  </m:oMathPara>
                </a14:m>
                <a:endParaRPr lang="zh-CN" altLang="en-US" sz="4400" b="1" dirty="0"/>
              </a:p>
            </p:txBody>
          </p:sp>
        </mc:Choice>
        <mc:Fallback xmlns="">
          <p:sp>
            <p:nvSpPr>
              <p:cNvPr id="307" name="矩形 306">
                <a:extLst>
                  <a:ext uri="{FF2B5EF4-FFF2-40B4-BE49-F238E27FC236}">
                    <a16:creationId xmlns:a16="http://schemas.microsoft.com/office/drawing/2014/main" id="{6A85576A-3B6F-9944-99BB-693DD21FBAC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6413" y="38000969"/>
                <a:ext cx="6295057" cy="769441"/>
              </a:xfrm>
              <a:prstGeom prst="rect">
                <a:avLst/>
              </a:prstGeom>
              <a:blipFill>
                <a:blip r:embed="rId12"/>
                <a:stretch>
                  <a:fillRect t="-149180" r="-10463" b="-2245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8" name="矩形 307">
                <a:extLst>
                  <a:ext uri="{FF2B5EF4-FFF2-40B4-BE49-F238E27FC236}">
                    <a16:creationId xmlns:a16="http://schemas.microsoft.com/office/drawing/2014/main" id="{F5C8BC74-0654-DB4C-89FC-5B7ABC15CB0F}"/>
                  </a:ext>
                </a:extLst>
              </p:cNvPr>
              <p:cNvSpPr/>
              <p:nvPr/>
            </p:nvSpPr>
            <p:spPr>
              <a:xfrm>
                <a:off x="17565795" y="30420937"/>
                <a:ext cx="5435654" cy="796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4400" b="1" i="1" smtClean="0">
                          <a:latin typeface="Cambria Math" panose="02040503050406030204" pitchFamily="18" charset="0"/>
                        </a:rPr>
                        <m:t>𝑫</m:t>
                      </m:r>
                      <m:r>
                        <a:rPr lang="zh-CN" altLang="en-US" sz="4400" b="1" i="1">
                          <a:latin typeface="Cambria Math" panose="02040503050406030204" pitchFamily="18" charset="0"/>
                        </a:rPr>
                        <m:t>𝑶𝑪</m:t>
                      </m:r>
                      <m:r>
                        <a:rPr lang="zh-CN" altLang="en-US" sz="4400" b="1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zh-CN" altLang="en-US" sz="4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zh-CN" altLang="en-US" sz="4400" b="1" i="1">
                              <a:latin typeface="Cambria Math" panose="02040503050406030204" pitchFamily="18" charset="0"/>
                            </a:rPr>
                            <m:t>𝑫𝑶𝑪</m:t>
                          </m:r>
                        </m:e>
                        <m:sub>
                          <m:r>
                            <a:rPr lang="zh-CN" altLang="en-US" sz="4400" b="1" i="0"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zh-CN" altLang="en-US" sz="4400" b="1" i="0">
                          <a:latin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zh-CN" altLang="en-US" sz="4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zh-CN" altLang="en-US" sz="4400" b="1" i="1">
                              <a:latin typeface="Cambria Math" panose="02040503050406030204" pitchFamily="18" charset="0"/>
                            </a:rPr>
                            <m:t>𝒆</m:t>
                          </m:r>
                        </m:e>
                        <m:sup>
                          <m:r>
                            <a:rPr lang="zh-CN" altLang="en-US" sz="4400" b="1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zh-CN" altLang="en-US" sz="4400" b="1" i="1">
                              <a:latin typeface="Cambria Math" panose="02040503050406030204" pitchFamily="18" charset="0"/>
                            </a:rPr>
                            <m:t>𝝀</m:t>
                          </m:r>
                          <m:r>
                            <a:rPr lang="zh-CN" altLang="en-US" sz="4400" b="1" i="0">
                              <a:latin typeface="Cambria Math" panose="02040503050406030204" pitchFamily="18" charset="0"/>
                            </a:rPr>
                            <m:t>×</m:t>
                          </m:r>
                          <m:r>
                            <a:rPr lang="zh-CN" altLang="en-US" sz="4400" b="1" i="1">
                              <a:latin typeface="Cambria Math" panose="02040503050406030204" pitchFamily="18" charset="0"/>
                            </a:rPr>
                            <m:t>𝒕</m:t>
                          </m:r>
                        </m:sup>
                      </m:sSup>
                    </m:oMath>
                  </m:oMathPara>
                </a14:m>
                <a:endParaRPr lang="zh-CN" altLang="en-US" sz="4400" b="1" dirty="0"/>
              </a:p>
            </p:txBody>
          </p:sp>
        </mc:Choice>
        <mc:Fallback xmlns="">
          <p:sp>
            <p:nvSpPr>
              <p:cNvPr id="308" name="矩形 307">
                <a:extLst>
                  <a:ext uri="{FF2B5EF4-FFF2-40B4-BE49-F238E27FC236}">
                    <a16:creationId xmlns:a16="http://schemas.microsoft.com/office/drawing/2014/main" id="{F5C8BC74-0654-DB4C-89FC-5B7ABC15CB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65795" y="30420937"/>
                <a:ext cx="5435654" cy="796244"/>
              </a:xfrm>
              <a:prstGeom prst="rect">
                <a:avLst/>
              </a:prstGeom>
              <a:blipFill>
                <a:blip r:embed="rId13"/>
                <a:stretch>
                  <a:fillRect l="-233" b="-78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9" name="矩形 308">
                <a:extLst>
                  <a:ext uri="{FF2B5EF4-FFF2-40B4-BE49-F238E27FC236}">
                    <a16:creationId xmlns:a16="http://schemas.microsoft.com/office/drawing/2014/main" id="{70A48A8C-1108-144F-B57E-47DE1DF7DB8C}"/>
                  </a:ext>
                </a:extLst>
              </p:cNvPr>
              <p:cNvSpPr/>
              <p:nvPr/>
            </p:nvSpPr>
            <p:spPr>
              <a:xfrm>
                <a:off x="24940139" y="29530748"/>
                <a:ext cx="8207109" cy="21218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zh-CN" altLang="en-US" sz="4400" b="1" i="1" smtClean="0">
                          <a:latin typeface="Cambria Math" panose="02040503050406030204" pitchFamily="18" charset="0"/>
                        </a:rPr>
                        <m:t>𝑴𝑻𝑻</m:t>
                      </m:r>
                      <m:r>
                        <a:rPr lang="zh-CN" altLang="en-US" sz="4400" b="1" i="0">
                          <a:latin typeface="Cambria Math" panose="02040503050406030204" pitchFamily="18" charset="0"/>
                        </a:rPr>
                        <m:t>≈</m:t>
                      </m:r>
                      <m:r>
                        <a:rPr lang="zh-CN" altLang="en-US" sz="4400" b="1" i="1">
                          <a:latin typeface="Cambria Math" panose="02040503050406030204" pitchFamily="18" charset="0"/>
                        </a:rPr>
                        <m:t>𝒕</m:t>
                      </m:r>
                      <m:r>
                        <a:rPr lang="zh-CN" altLang="en-US" sz="4400" b="1" i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zh-CN" altLang="en-US" sz="44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"/>
                              <m:ctrlPr>
                                <a:rPr lang="zh-CN" altLang="en-US" sz="4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zh-CN" altLang="en-US" sz="4400" b="1" i="0">
                                  <a:latin typeface="Cambria Math" panose="02040503050406030204" pitchFamily="18" charset="0"/>
                                </a:rPr>
                                <m:t>𝐥</m:t>
                              </m:r>
                              <m:func>
                                <m:funcPr>
                                  <m:ctrlPr>
                                    <a:rPr lang="zh-CN" altLang="en-US" sz="4400" b="1" i="1"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a:rPr lang="zh-CN" altLang="en-US" sz="4400" b="1" i="0">
                                      <a:latin typeface="Cambria Math" panose="02040503050406030204" pitchFamily="18" charset="0"/>
                                    </a:rPr>
                                    <m:t>𝐧</m:t>
                                  </m:r>
                                </m:fName>
                                <m:e>
                                  <m:r>
                                    <a:rPr lang="zh-CN" altLang="en-US" sz="4400" b="1" i="0"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</m:e>
                              </m:func>
                              <m:r>
                                <a:rPr lang="zh-CN" altLang="en-US" sz="4400" b="1" i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zh-CN" altLang="en-US" sz="4400" b="1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altLang="zh-CN" sz="4400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zh-CN" altLang="en-US" sz="4400" b="1">
                                      <a:latin typeface="Cambria Math" panose="02040503050406030204" pitchFamily="18" charset="0"/>
                                    </a:rPr>
                                    <m:t>∆</m:t>
                                  </m:r>
                                  <m:r>
                                    <a:rPr lang="zh-CN" altLang="en-US" sz="4400" b="1" i="1">
                                      <a:latin typeface="Cambria Math" panose="02040503050406030204" pitchFamily="18" charset="0"/>
                                    </a:rPr>
                                    <m:t>𝑫𝑶𝑪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zh-CN" altLang="en-US" sz="4400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zh-CN" altLang="en-US" sz="4400" b="1" i="1">
                                          <a:latin typeface="Cambria Math" panose="02040503050406030204" pitchFamily="18" charset="0"/>
                                        </a:rPr>
                                        <m:t>𝑫𝑶𝑪</m:t>
                                      </m:r>
                                    </m:e>
                                    <m:sub>
                                      <m:r>
                                        <a:rPr lang="zh-CN" altLang="en-US" sz="4400" b="1">
                                          <a:latin typeface="Cambria Math" panose="02040503050406030204" pitchFamily="18" charset="0"/>
                                        </a:rPr>
                                        <m:t>𝟎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zh-CN" altLang="en-US" sz="44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zh-CN" altLang="en-US" sz="4400" b="1" i="1">
                                  <a:latin typeface="Cambria Math" panose="02040503050406030204" pitchFamily="18" charset="0"/>
                                </a:rPr>
                                <m:t>𝝀</m:t>
                              </m:r>
                            </m:e>
                            <m:sub>
                              <m:r>
                                <a:rPr lang="zh-CN" altLang="en-US" sz="4400" b="1" i="1">
                                  <a:latin typeface="Cambria Math" panose="02040503050406030204" pitchFamily="18" charset="0"/>
                                </a:rPr>
                                <m:t>𝒈𝒘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zh-CN" altLang="en-US" sz="4400" b="1" dirty="0"/>
              </a:p>
            </p:txBody>
          </p:sp>
        </mc:Choice>
        <mc:Fallback xmlns="">
          <p:sp>
            <p:nvSpPr>
              <p:cNvPr id="309" name="矩形 308">
                <a:extLst>
                  <a:ext uri="{FF2B5EF4-FFF2-40B4-BE49-F238E27FC236}">
                    <a16:creationId xmlns:a16="http://schemas.microsoft.com/office/drawing/2014/main" id="{70A48A8C-1108-144F-B57E-47DE1DF7DB8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40139" y="29530748"/>
                <a:ext cx="8207109" cy="2121863"/>
              </a:xfrm>
              <a:prstGeom prst="rect">
                <a:avLst/>
              </a:prstGeom>
              <a:blipFill>
                <a:blip r:embed="rId14"/>
                <a:stretch>
                  <a:fillRect l="-1080" t="-98810" r="-7253" b="-1065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矩形 40">
            <a:extLst>
              <a:ext uri="{FF2B5EF4-FFF2-40B4-BE49-F238E27FC236}">
                <a16:creationId xmlns:a16="http://schemas.microsoft.com/office/drawing/2014/main" id="{54659EDE-9C24-814A-8CB2-AF7A4DD72FAE}"/>
              </a:ext>
            </a:extLst>
          </p:cNvPr>
          <p:cNvSpPr/>
          <p:nvPr/>
        </p:nvSpPr>
        <p:spPr>
          <a:xfrm>
            <a:off x="17409600" y="25398505"/>
            <a:ext cx="1409417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zh-CN" sz="4400" dirty="0">
              <a:solidFill>
                <a:srgbClr val="000000"/>
              </a:solidFill>
              <a:ea typeface="Calibri" panose="020F0502020204030204" pitchFamily="34" charset="0"/>
            </a:endParaRPr>
          </a:p>
        </p:txBody>
      </p:sp>
      <p:pic>
        <p:nvPicPr>
          <p:cNvPr id="311" name="Content Placeholder 3">
            <a:extLst>
              <a:ext uri="{FF2B5EF4-FFF2-40B4-BE49-F238E27FC236}">
                <a16:creationId xmlns:a16="http://schemas.microsoft.com/office/drawing/2014/main" id="{DB5C8056-913A-8147-9A22-F0CB19610E2F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" t="20062" b="-562"/>
          <a:stretch/>
        </p:blipFill>
        <p:spPr>
          <a:xfrm>
            <a:off x="12967598" y="8826659"/>
            <a:ext cx="5760000" cy="3514030"/>
          </a:xfrm>
          <a:prstGeom prst="rect">
            <a:avLst/>
          </a:prstGeom>
        </p:spPr>
      </p:pic>
      <p:pic>
        <p:nvPicPr>
          <p:cNvPr id="312" name="Picture 6" descr="C:\Users\dell\Dropbox\Hulugou Watershed\Field 2012\Photos\DSCN1575.jpg">
            <a:extLst>
              <a:ext uri="{FF2B5EF4-FFF2-40B4-BE49-F238E27FC236}">
                <a16:creationId xmlns:a16="http://schemas.microsoft.com/office/drawing/2014/main" id="{7D8C98D3-D986-6B42-923E-74564E867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1538" r="5795" b="6984"/>
          <a:stretch/>
        </p:blipFill>
        <p:spPr bwMode="auto">
          <a:xfrm>
            <a:off x="6833341" y="8826659"/>
            <a:ext cx="5760001" cy="349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9" name="文本框 318">
            <a:extLst>
              <a:ext uri="{FF2B5EF4-FFF2-40B4-BE49-F238E27FC236}">
                <a16:creationId xmlns:a16="http://schemas.microsoft.com/office/drawing/2014/main" id="{669DB2FA-8931-4244-9A2E-4B174D8A2EF3}"/>
              </a:ext>
            </a:extLst>
          </p:cNvPr>
          <p:cNvSpPr txBox="1"/>
          <p:nvPr/>
        </p:nvSpPr>
        <p:spPr>
          <a:xfrm>
            <a:off x="19155629" y="12823355"/>
            <a:ext cx="57845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/>
            <a:r>
              <a:rPr lang="en-US" altLang="zh-CN" sz="4000" b="0" dirty="0">
                <a:latin typeface="+mn-lt"/>
                <a:cs typeface="Arial" panose="020B0604020202020204" pitchFamily="34" charset="0"/>
              </a:rPr>
              <a:t>Groundwater</a:t>
            </a:r>
            <a:endParaRPr lang="zh-CN" altLang="en-US" sz="4000" b="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320" name="图片 319">
            <a:extLst>
              <a:ext uri="{FF2B5EF4-FFF2-40B4-BE49-F238E27FC236}">
                <a16:creationId xmlns:a16="http://schemas.microsoft.com/office/drawing/2014/main" id="{74412B82-E6DB-224A-AE59-DC547DAC65B2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07" r="-229"/>
          <a:stretch/>
        </p:blipFill>
        <p:spPr>
          <a:xfrm>
            <a:off x="19155629" y="8826659"/>
            <a:ext cx="5760000" cy="3516699"/>
          </a:xfrm>
          <a:prstGeom prst="rect">
            <a:avLst/>
          </a:prstGeom>
        </p:spPr>
      </p:pic>
      <p:sp>
        <p:nvSpPr>
          <p:cNvPr id="321" name="矩形 320">
            <a:extLst>
              <a:ext uri="{FF2B5EF4-FFF2-40B4-BE49-F238E27FC236}">
                <a16:creationId xmlns:a16="http://schemas.microsoft.com/office/drawing/2014/main" id="{68BDCCE0-676B-814F-98C6-C9E9B7B5B76C}"/>
              </a:ext>
            </a:extLst>
          </p:cNvPr>
          <p:cNvSpPr/>
          <p:nvPr/>
        </p:nvSpPr>
        <p:spPr>
          <a:xfrm>
            <a:off x="445563" y="33601593"/>
            <a:ext cx="1758117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</a:pPr>
            <a:r>
              <a:rPr lang="en-US" altLang="zh-CN" sz="4400" b="1" u="sng" dirty="0">
                <a:solidFill>
                  <a:srgbClr val="000000"/>
                </a:solidFill>
              </a:rPr>
              <a:t>II.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Estimation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of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initial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DOC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(DOC</a:t>
            </a:r>
            <a:r>
              <a:rPr lang="en-US" altLang="zh-CN" sz="4400" b="1" i="1" u="sng" baseline="-25000" dirty="0">
                <a:solidFill>
                  <a:srgbClr val="000000"/>
                </a:solidFill>
              </a:rPr>
              <a:t>0</a:t>
            </a:r>
            <a:r>
              <a:rPr lang="en-US" altLang="zh-CN" sz="4400" b="1" u="sng" dirty="0">
                <a:solidFill>
                  <a:srgbClr val="000000"/>
                </a:solidFill>
              </a:rPr>
              <a:t>)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and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DOC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loss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(</a:t>
            </a:r>
            <a:r>
              <a:rPr lang="en-US" altLang="zh-CN" sz="4400" b="1" u="sng" dirty="0">
                <a:solidFill>
                  <a:srgbClr val="000000"/>
                </a:solidFill>
                <a:latin typeface="Symbol" pitchFamily="2" charset="2"/>
              </a:rPr>
              <a:t>D</a:t>
            </a:r>
            <a:r>
              <a:rPr lang="en-US" altLang="zh-CN" sz="4400" b="1" u="sng" dirty="0">
                <a:solidFill>
                  <a:srgbClr val="000000"/>
                </a:solidFill>
              </a:rPr>
              <a:t>DOC).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endParaRPr lang="en-US" altLang="zh-CN" sz="4400" b="1" u="sng" dirty="0">
              <a:solidFill>
                <a:srgbClr val="000000"/>
              </a:solidFill>
            </a:endParaRPr>
          </a:p>
        </p:txBody>
      </p:sp>
      <p:sp>
        <p:nvSpPr>
          <p:cNvPr id="314" name="文本框 313">
            <a:extLst>
              <a:ext uri="{FF2B5EF4-FFF2-40B4-BE49-F238E27FC236}">
                <a16:creationId xmlns:a16="http://schemas.microsoft.com/office/drawing/2014/main" id="{7CD1B917-5E35-B242-AAD4-8262FA0F31CE}"/>
              </a:ext>
            </a:extLst>
          </p:cNvPr>
          <p:cNvSpPr txBox="1"/>
          <p:nvPr/>
        </p:nvSpPr>
        <p:spPr>
          <a:xfrm>
            <a:off x="19155629" y="10093448"/>
            <a:ext cx="51359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cs typeface="Arial" panose="020B0604020202020204" pitchFamily="34" charset="0"/>
              </a:rPr>
              <a:t>Thermokarst</a:t>
            </a:r>
            <a:r>
              <a:rPr lang="zh-CN" altLang="en-US" sz="4000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4000" dirty="0">
                <a:solidFill>
                  <a:schemeClr val="bg1"/>
                </a:solidFill>
                <a:cs typeface="Arial" panose="020B0604020202020204" pitchFamily="34" charset="0"/>
              </a:rPr>
              <a:t>pond:</a:t>
            </a:r>
            <a:r>
              <a:rPr lang="zh-CN" altLang="en-US" sz="4000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4000" dirty="0">
                <a:solidFill>
                  <a:schemeClr val="bg1"/>
                </a:solidFill>
                <a:cs typeface="Arial" panose="020B0604020202020204" pitchFamily="34" charset="0"/>
              </a:rPr>
              <a:t>Seasonal frost ground in alpine meadow</a:t>
            </a:r>
            <a:r>
              <a:rPr lang="zh-CN" altLang="en-US" sz="4000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</a:p>
        </p:txBody>
      </p:sp>
      <p:sp>
        <p:nvSpPr>
          <p:cNvPr id="313" name="文本框 312">
            <a:extLst>
              <a:ext uri="{FF2B5EF4-FFF2-40B4-BE49-F238E27FC236}">
                <a16:creationId xmlns:a16="http://schemas.microsoft.com/office/drawing/2014/main" id="{0FD515E6-F437-1746-88B3-ADFC18E3A76F}"/>
              </a:ext>
            </a:extLst>
          </p:cNvPr>
          <p:cNvSpPr txBox="1"/>
          <p:nvPr/>
        </p:nvSpPr>
        <p:spPr>
          <a:xfrm>
            <a:off x="12967595" y="9428478"/>
            <a:ext cx="53763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cs typeface="Arial" panose="020B0604020202020204" pitchFamily="34" charset="0"/>
              </a:defRPr>
            </a:lvl1pPr>
          </a:lstStyle>
          <a:p>
            <a:pPr algn="l"/>
            <a:r>
              <a:rPr lang="en-US" altLang="zh-CN" dirty="0">
                <a:solidFill>
                  <a:schemeClr val="bg1"/>
                </a:solidFill>
              </a:rPr>
              <a:t>Red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mud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gully</a:t>
            </a:r>
            <a:endParaRPr lang="en-US" altLang="zh-CN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3200-3050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m,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Erosional tributary cutting through the seasonal frost zone </a:t>
            </a:r>
          </a:p>
        </p:txBody>
      </p:sp>
      <p:sp>
        <p:nvSpPr>
          <p:cNvPr id="315" name="文本框 314">
            <a:extLst>
              <a:ext uri="{FF2B5EF4-FFF2-40B4-BE49-F238E27FC236}">
                <a16:creationId xmlns:a16="http://schemas.microsoft.com/office/drawing/2014/main" id="{47DC2CB8-5B03-FD44-A50F-B7E4F6FB2C86}"/>
              </a:ext>
            </a:extLst>
          </p:cNvPr>
          <p:cNvSpPr txBox="1"/>
          <p:nvPr/>
        </p:nvSpPr>
        <p:spPr>
          <a:xfrm>
            <a:off x="6833341" y="9477895"/>
            <a:ext cx="57383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cs typeface="Arial" panose="020B0604020202020204" pitchFamily="34" charset="0"/>
              </a:rPr>
              <a:t>Stream</a:t>
            </a:r>
            <a:endParaRPr lang="en-US" altLang="zh-CN" sz="40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altLang="zh-CN" sz="4000" dirty="0">
                <a:solidFill>
                  <a:schemeClr val="bg1"/>
                </a:solidFill>
                <a:ea typeface="DengXian" panose="02010600030101010101" pitchFamily="2" charset="-122"/>
                <a:cs typeface="Times New Roman" panose="02020603050405020304" pitchFamily="18" charset="0"/>
              </a:rPr>
              <a:t>3620-2920</a:t>
            </a:r>
            <a:r>
              <a:rPr lang="zh-CN" altLang="en-US" sz="4000" dirty="0">
                <a:solidFill>
                  <a:schemeClr val="bg1"/>
                </a:solidFill>
                <a:ea typeface="DengXian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4000" dirty="0">
                <a:solidFill>
                  <a:schemeClr val="bg1"/>
                </a:solidFill>
                <a:ea typeface="DengXian" panose="02010600030101010101" pitchFamily="2" charset="-122"/>
                <a:cs typeface="Times New Roman" panose="02020603050405020304" pitchFamily="18" charset="0"/>
              </a:rPr>
              <a:t>m;</a:t>
            </a:r>
            <a:r>
              <a:rPr lang="zh-CN" altLang="en-US" sz="4000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endParaRPr lang="en-US" altLang="zh-CN" sz="40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r>
              <a:rPr lang="en-US" altLang="zh-CN" sz="4000" dirty="0">
                <a:solidFill>
                  <a:schemeClr val="bg1"/>
                </a:solidFill>
                <a:ea typeface="DengXian" panose="02010600030101010101" pitchFamily="2" charset="-122"/>
                <a:cs typeface="Times New Roman" panose="02020603050405020304" pitchFamily="18" charset="0"/>
              </a:rPr>
              <a:t>Upper-, mid-, and lower-stretch</a:t>
            </a:r>
            <a:endParaRPr lang="zh-CN" altLang="zh-CN" sz="40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7" name="文本框 316">
            <a:extLst>
              <a:ext uri="{FF2B5EF4-FFF2-40B4-BE49-F238E27FC236}">
                <a16:creationId xmlns:a16="http://schemas.microsoft.com/office/drawing/2014/main" id="{1ABDD9D7-0316-AF4B-BAA2-C6D180C3A1B0}"/>
              </a:ext>
            </a:extLst>
          </p:cNvPr>
          <p:cNvSpPr txBox="1"/>
          <p:nvPr/>
        </p:nvSpPr>
        <p:spPr>
          <a:xfrm>
            <a:off x="579263" y="12823355"/>
            <a:ext cx="42345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400" b="1">
                <a:solidFill>
                  <a:schemeClr val="bg1"/>
                </a:solidFill>
                <a:cs typeface="Arial" panose="020B0604020202020204" pitchFamily="34" charset="0"/>
              </a:defRPr>
            </a:lvl1pPr>
          </a:lstStyle>
          <a:p>
            <a:pPr algn="l"/>
            <a:r>
              <a:rPr lang="en-US" altLang="zh-CN" sz="4000" b="0" dirty="0"/>
              <a:t>Seepage-I</a:t>
            </a:r>
            <a:r>
              <a:rPr lang="zh-CN" altLang="en-US" sz="4000" b="0" dirty="0"/>
              <a:t> </a:t>
            </a:r>
            <a:r>
              <a:rPr lang="en-US" altLang="zh-CN" sz="4000" b="0" dirty="0">
                <a:ea typeface="DengXian" panose="02010600030101010101" pitchFamily="2" charset="-122"/>
                <a:cs typeface="Times New Roman" panose="02020603050405020304" pitchFamily="18" charset="0"/>
              </a:rPr>
              <a:t>Emerging thermokarst</a:t>
            </a:r>
            <a:r>
              <a:rPr lang="zh-CN" altLang="zh-CN" sz="4000" b="0" dirty="0"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4000" b="0" dirty="0"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l"/>
            <a:endParaRPr lang="zh-CN" altLang="en-US" sz="4000" b="0" dirty="0"/>
          </a:p>
        </p:txBody>
      </p:sp>
      <p:sp>
        <p:nvSpPr>
          <p:cNvPr id="324" name="文本框 323">
            <a:extLst>
              <a:ext uri="{FF2B5EF4-FFF2-40B4-BE49-F238E27FC236}">
                <a16:creationId xmlns:a16="http://schemas.microsoft.com/office/drawing/2014/main" id="{1DE8306D-2CB2-E747-B9BE-907BA99894C0}"/>
              </a:ext>
            </a:extLst>
          </p:cNvPr>
          <p:cNvSpPr txBox="1"/>
          <p:nvPr/>
        </p:nvSpPr>
        <p:spPr>
          <a:xfrm>
            <a:off x="6833341" y="12823355"/>
            <a:ext cx="48796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400" b="1">
                <a:solidFill>
                  <a:schemeClr val="bg1"/>
                </a:solidFill>
                <a:cs typeface="Arial" panose="020B0604020202020204" pitchFamily="34" charset="0"/>
              </a:defRPr>
            </a:lvl1pPr>
          </a:lstStyle>
          <a:p>
            <a:pPr algn="l"/>
            <a:r>
              <a:rPr lang="en-US" altLang="zh-CN" sz="4000" b="0" dirty="0"/>
              <a:t>Seepage-II:</a:t>
            </a:r>
            <a:r>
              <a:rPr lang="zh-CN" altLang="en-US" sz="4000" b="0" dirty="0"/>
              <a:t> </a:t>
            </a:r>
            <a:endParaRPr lang="en-US" altLang="zh-CN" sz="4000" b="0" dirty="0"/>
          </a:p>
          <a:p>
            <a:pPr algn="l"/>
            <a:r>
              <a:rPr lang="en-US" altLang="zh-CN" sz="4000" b="0" dirty="0">
                <a:ea typeface="DengXian" panose="02010600030101010101" pitchFamily="2" charset="-122"/>
                <a:cs typeface="Times New Roman" panose="02020603050405020304" pitchFamily="18" charset="0"/>
              </a:rPr>
              <a:t>Slow discharging spring</a:t>
            </a:r>
            <a:r>
              <a:rPr lang="zh-CN" altLang="zh-CN" sz="4000" b="0" dirty="0"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en-US" sz="4000" b="0" dirty="0"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l"/>
            <a:r>
              <a:rPr lang="zh-CN" altLang="en-US" sz="4000" b="0" dirty="0"/>
              <a:t> 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D26F30B8-043D-4544-BCA0-B1B62A105D62}"/>
              </a:ext>
            </a:extLst>
          </p:cNvPr>
          <p:cNvSpPr/>
          <p:nvPr/>
        </p:nvSpPr>
        <p:spPr>
          <a:xfrm>
            <a:off x="337195" y="17514214"/>
            <a:ext cx="15343633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End-member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analysis: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soil meltwater contributes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10%±4%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in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stream waters,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16%±3%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in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subsurface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waters.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endParaRPr lang="en-US" altLang="zh-CN" sz="4400" dirty="0">
              <a:solidFill>
                <a:srgbClr val="000000"/>
              </a:solidFill>
              <a:ea typeface="Calibri" panose="020F0502020204030204" pitchFamily="34" charset="0"/>
            </a:endParaRPr>
          </a:p>
          <a:p>
            <a:pPr marL="685800" indent="-6858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4400" dirty="0">
                <a:solidFill>
                  <a:srgbClr val="000000"/>
                </a:solidFill>
              </a:rPr>
              <a:t>DOC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quantity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and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quality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variations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among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different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waters: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the importance of thawing supplied DOC in the watershed.</a:t>
            </a:r>
          </a:p>
          <a:p>
            <a:pPr marL="685800" indent="-6858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4400" dirty="0"/>
              <a:t>Concurrent</a:t>
            </a:r>
            <a:r>
              <a:rPr lang="zh-CN" altLang="en-US" sz="4400" dirty="0"/>
              <a:t> </a:t>
            </a:r>
            <a:r>
              <a:rPr lang="en-US" altLang="zh-CN" sz="4400" dirty="0"/>
              <a:t>DOC quantity and quality changes in streams</a:t>
            </a:r>
            <a:r>
              <a:rPr lang="zh-CN" altLang="en-US" sz="4400" dirty="0"/>
              <a:t> </a:t>
            </a:r>
            <a:r>
              <a:rPr lang="en-US" altLang="zh-CN" sz="4400" dirty="0"/>
              <a:t>(blue</a:t>
            </a:r>
            <a:r>
              <a:rPr lang="zh-CN" altLang="en-US" sz="4400" dirty="0"/>
              <a:t> </a:t>
            </a:r>
            <a:r>
              <a:rPr lang="en-US" altLang="zh-CN" sz="4400" dirty="0"/>
              <a:t>numbers) and subsurface waters</a:t>
            </a:r>
            <a:r>
              <a:rPr lang="zh-CN" altLang="en-US" sz="4400" dirty="0"/>
              <a:t> </a:t>
            </a:r>
            <a:r>
              <a:rPr lang="en-US" altLang="zh-CN" sz="4400" dirty="0"/>
              <a:t>(black</a:t>
            </a:r>
            <a:r>
              <a:rPr lang="zh-CN" altLang="en-US" sz="4400" dirty="0"/>
              <a:t> </a:t>
            </a:r>
            <a:r>
              <a:rPr lang="en-US" altLang="zh-CN" sz="4400" dirty="0"/>
              <a:t>numbers).</a:t>
            </a:r>
          </a:p>
        </p:txBody>
      </p:sp>
      <p:pic>
        <p:nvPicPr>
          <p:cNvPr id="334" name="图片 333">
            <a:extLst>
              <a:ext uri="{FF2B5EF4-FFF2-40B4-BE49-F238E27FC236}">
                <a16:creationId xmlns:a16="http://schemas.microsoft.com/office/drawing/2014/main" id="{A457EAF1-0100-364D-9CFF-92EDDBA90B2C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2" b="-1"/>
          <a:stretch/>
        </p:blipFill>
        <p:spPr bwMode="auto">
          <a:xfrm>
            <a:off x="16738478" y="18462870"/>
            <a:ext cx="16380000" cy="5880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图片 334">
            <a:extLst>
              <a:ext uri="{FF2B5EF4-FFF2-40B4-BE49-F238E27FC236}">
                <a16:creationId xmlns:a16="http://schemas.microsoft.com/office/drawing/2014/main" id="{137135FC-E747-BA41-B36C-5122CEA5E8D5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10875" t="1693" r="9416" b="9551"/>
          <a:stretch/>
        </p:blipFill>
        <p:spPr bwMode="auto">
          <a:xfrm>
            <a:off x="24625905" y="32939896"/>
            <a:ext cx="9552009" cy="59482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3B23CD5C-66AF-7C4F-AFEC-BEC3FB4610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4318056"/>
              </p:ext>
            </p:extLst>
          </p:nvPr>
        </p:nvGraphicFramePr>
        <p:xfrm>
          <a:off x="32688464" y="8419308"/>
          <a:ext cx="17630940" cy="7307785"/>
        </p:xfrm>
        <a:graphic>
          <a:graphicData uri="http://schemas.openxmlformats.org/drawingml/2006/table">
            <a:tbl>
              <a:tblPr/>
              <a:tblGrid>
                <a:gridCol w="3204000">
                  <a:extLst>
                    <a:ext uri="{9D8B030D-6E8A-4147-A177-3AD203B41FA5}">
                      <a16:colId xmlns:a16="http://schemas.microsoft.com/office/drawing/2014/main" val="688052594"/>
                    </a:ext>
                  </a:extLst>
                </a:gridCol>
                <a:gridCol w="2205541">
                  <a:extLst>
                    <a:ext uri="{9D8B030D-6E8A-4147-A177-3AD203B41FA5}">
                      <a16:colId xmlns:a16="http://schemas.microsoft.com/office/drawing/2014/main" val="3961805947"/>
                    </a:ext>
                  </a:extLst>
                </a:gridCol>
                <a:gridCol w="2458531">
                  <a:extLst>
                    <a:ext uri="{9D8B030D-6E8A-4147-A177-3AD203B41FA5}">
                      <a16:colId xmlns:a16="http://schemas.microsoft.com/office/drawing/2014/main" val="995582928"/>
                    </a:ext>
                  </a:extLst>
                </a:gridCol>
                <a:gridCol w="2458531">
                  <a:extLst>
                    <a:ext uri="{9D8B030D-6E8A-4147-A177-3AD203B41FA5}">
                      <a16:colId xmlns:a16="http://schemas.microsoft.com/office/drawing/2014/main" val="3836330082"/>
                    </a:ext>
                  </a:extLst>
                </a:gridCol>
                <a:gridCol w="2244747">
                  <a:extLst>
                    <a:ext uri="{9D8B030D-6E8A-4147-A177-3AD203B41FA5}">
                      <a16:colId xmlns:a16="http://schemas.microsoft.com/office/drawing/2014/main" val="2415653796"/>
                    </a:ext>
                  </a:extLst>
                </a:gridCol>
                <a:gridCol w="2494164">
                  <a:extLst>
                    <a:ext uri="{9D8B030D-6E8A-4147-A177-3AD203B41FA5}">
                      <a16:colId xmlns:a16="http://schemas.microsoft.com/office/drawing/2014/main" val="1135187637"/>
                    </a:ext>
                  </a:extLst>
                </a:gridCol>
                <a:gridCol w="2565426">
                  <a:extLst>
                    <a:ext uri="{9D8B030D-6E8A-4147-A177-3AD203B41FA5}">
                      <a16:colId xmlns:a16="http://schemas.microsoft.com/office/drawing/2014/main" val="3742466506"/>
                    </a:ext>
                  </a:extLst>
                </a:gridCol>
              </a:tblGrid>
              <a:tr h="1374294">
                <a:tc>
                  <a:txBody>
                    <a:bodyPr/>
                    <a:lstStyle/>
                    <a:p>
                      <a:pPr algn="l" fontAlgn="ctr"/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Types of water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85" marR="6985" marT="6985" marB="0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EC 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l-GR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μ</a:t>
                      </a:r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s cm</a:t>
                      </a:r>
                      <a:r>
                        <a:rPr lang="en-US" sz="4000" b="1" kern="120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-1</a:t>
                      </a:r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  <a:prstDash val="soli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b="1" i="1" kern="1200" dirty="0">
                          <a:solidFill>
                            <a:srgbClr val="000000"/>
                          </a:solidFill>
                          <a:effectLst/>
                          <a:latin typeface="Symbol" pitchFamily="2" charset="2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4000" b="1" kern="120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O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(‰)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b="1" i="1" kern="1200" dirty="0" err="1">
                          <a:solidFill>
                            <a:srgbClr val="000000"/>
                          </a:solidFill>
                          <a:effectLst/>
                          <a:latin typeface="Symbol" pitchFamily="2" charset="2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4000" b="1" kern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D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(‰)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DOC 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(mg L</a:t>
                      </a:r>
                      <a:r>
                        <a:rPr lang="en-US" sz="4000" b="1" kern="120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-1</a:t>
                      </a:r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Protein proportion (%)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85" marR="6985" marT="6985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 SUVA</a:t>
                      </a:r>
                      <a:r>
                        <a:rPr lang="en-US" sz="4000" b="1" kern="1200" baseline="-25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254</a:t>
                      </a:r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  </a:t>
                      </a:r>
                    </a:p>
                    <a:p>
                      <a:pPr algn="ctr" fontAlgn="ctr"/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(L mgC</a:t>
                      </a:r>
                      <a:r>
                        <a:rPr lang="en-US" sz="4000" b="1" kern="120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-1</a:t>
                      </a:r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US" sz="4000" b="1" kern="1200" baseline="30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-1</a:t>
                      </a:r>
                      <a:r>
                        <a:rPr lang="en-US" sz="40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40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985" marR="6985" marT="6985" marB="0" anchor="ctr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9784317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Meltwater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179±1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-10.6±0.5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-64.8±3.8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0.5±0.0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51±3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0.33±0.17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59099047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Stream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355±141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-9.1±0.4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-52.1±4.6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1.3±1.1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56±33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1.09±0.63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361401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Red mud gully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2881±399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-6.3±0.4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-32.8±2.5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10.8±2.5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30±14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2.84±0.78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43213982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Thermokars</a:t>
                      </a:r>
                      <a:r>
                        <a:rPr lang="en-US" altLang="zh-CN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t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334±123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-4.5±0.7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-24.8±5.3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14.3±3.3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24±11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3.75±0.48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99630797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Seepage-I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322±25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-6.4±0.1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-37.1±0.6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7.1±1.0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45±22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3.16±0.35</a:t>
                      </a:r>
                      <a:endParaRPr lang="zh-CN" sz="4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34273223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Seepage-II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501±181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-9.1±0.4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-52.2±2.0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1.5±0.8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43±39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1.16±0.80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81045093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Spring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450±196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-8.7±0.3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-50.1±2.2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1.1±1.0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59±31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1.14±0.60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775613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Groundwater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573±61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-8.5±0.3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-48.0±2.1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1.0±0.4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62±24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40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DengXian" panose="02010600030101010101" pitchFamily="2" charset="-122"/>
                          <a:cs typeface="Times New Roman" panose="02020603050405020304" pitchFamily="18" charset="0"/>
                        </a:rPr>
                        <a:t>0.88±0.45</a:t>
                      </a:r>
                      <a:endParaRPr lang="zh-CN" sz="4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72511548"/>
                  </a:ext>
                </a:extLst>
              </a:tr>
            </a:tbl>
          </a:graphicData>
        </a:graphic>
      </p:graphicFrame>
      <p:pic>
        <p:nvPicPr>
          <p:cNvPr id="6" name="图片 5">
            <a:extLst>
              <a:ext uri="{FF2B5EF4-FFF2-40B4-BE49-F238E27FC236}">
                <a16:creationId xmlns:a16="http://schemas.microsoft.com/office/drawing/2014/main" id="{8A99E451-10E7-4747-9711-BC95FF75BEA6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45" t="38562" r="14482" b="18778"/>
          <a:stretch/>
        </p:blipFill>
        <p:spPr>
          <a:xfrm>
            <a:off x="579263" y="8826659"/>
            <a:ext cx="5760000" cy="3485547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83AD07DF-FCCE-A94C-811A-9CB58CC846A3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" r="20990" b="4677"/>
          <a:stretch/>
        </p:blipFill>
        <p:spPr>
          <a:xfrm rot="16200000" flipH="1">
            <a:off x="14103847" y="11526576"/>
            <a:ext cx="3487510" cy="5760003"/>
          </a:xfrm>
          <a:prstGeom prst="rect">
            <a:avLst/>
          </a:prstGeom>
        </p:spPr>
      </p:pic>
      <p:sp>
        <p:nvSpPr>
          <p:cNvPr id="42" name="文本框 41">
            <a:extLst>
              <a:ext uri="{FF2B5EF4-FFF2-40B4-BE49-F238E27FC236}">
                <a16:creationId xmlns:a16="http://schemas.microsoft.com/office/drawing/2014/main" id="{F669528D-BA52-5840-9027-D85E06B029E8}"/>
              </a:ext>
            </a:extLst>
          </p:cNvPr>
          <p:cNvSpPr txBox="1"/>
          <p:nvPr/>
        </p:nvSpPr>
        <p:spPr>
          <a:xfrm>
            <a:off x="579263" y="9477895"/>
            <a:ext cx="42345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cs typeface="Arial" panose="020B0604020202020204" pitchFamily="34" charset="0"/>
              </a:rPr>
              <a:t>Meltwater</a:t>
            </a:r>
            <a:endParaRPr lang="en-US" altLang="zh-CN" sz="4000" dirty="0">
              <a:solidFill>
                <a:schemeClr val="bg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altLang="zh-CN" sz="4000" dirty="0">
                <a:solidFill>
                  <a:schemeClr val="bg1"/>
                </a:solidFill>
                <a:cs typeface="Arial" panose="020B0604020202020204" pitchFamily="34" charset="0"/>
              </a:rPr>
              <a:t>4100</a:t>
            </a:r>
            <a:r>
              <a:rPr lang="zh-CN" altLang="en-US" sz="4000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4000" dirty="0">
                <a:solidFill>
                  <a:schemeClr val="bg1"/>
                </a:solidFill>
                <a:cs typeface="Arial" panose="020B0604020202020204" pitchFamily="34" charset="0"/>
              </a:rPr>
              <a:t>m,</a:t>
            </a:r>
          </a:p>
          <a:p>
            <a:r>
              <a:rPr lang="en-US" altLang="zh-CN" sz="4000" dirty="0">
                <a:solidFill>
                  <a:schemeClr val="bg1"/>
                </a:solidFill>
                <a:cs typeface="Times New Roman" panose="02020603050405020304" pitchFamily="18" charset="0"/>
              </a:rPr>
              <a:t>m</a:t>
            </a:r>
            <a:r>
              <a:rPr lang="en-US" altLang="zh-CN" sz="4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elting glacier-snow in bare</a:t>
            </a:r>
            <a:r>
              <a:rPr lang="zh-CN" altLang="en-US" sz="4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sz="4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rock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575986D5-2D23-DD46-BA10-29F1FE821D7C}"/>
              </a:ext>
            </a:extLst>
          </p:cNvPr>
          <p:cNvSpPr/>
          <p:nvPr/>
        </p:nvSpPr>
        <p:spPr>
          <a:xfrm>
            <a:off x="17445600" y="4511314"/>
            <a:ext cx="16380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Q2.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What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is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the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fate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of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soil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organic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carbon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(SOC)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derived dissolved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organic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carbon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(DOC) in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the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permafrost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affected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headwater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watershed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at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Qinghai-Tibetan Plateau?</a:t>
            </a:r>
            <a:endParaRPr lang="en-US" altLang="zh-CN" sz="4400" b="1" dirty="0">
              <a:ln w="0">
                <a:noFill/>
              </a:ln>
              <a:solidFill>
                <a:srgbClr val="002060"/>
              </a:solidFill>
              <a:ea typeface="Calibri" panose="020F0502020204030204" pitchFamily="34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B03CD29-8872-FD47-B62A-F0501428B834}"/>
              </a:ext>
            </a:extLst>
          </p:cNvPr>
          <p:cNvSpPr/>
          <p:nvPr/>
        </p:nvSpPr>
        <p:spPr>
          <a:xfrm>
            <a:off x="34413739" y="4511314"/>
            <a:ext cx="16380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Q3.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How will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the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groundwater–surface water interaction affect in-stream C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</a:rPr>
              <a:t>cycling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through regulating groundwater transit time?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And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in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return,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what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is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the</a:t>
            </a:r>
            <a:r>
              <a:rPr lang="zh-CN" altLang="en-US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response?</a:t>
            </a: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id="{D19CE2FB-520F-2640-B2E3-03C5FE075050}"/>
              </a:ext>
            </a:extLst>
          </p:cNvPr>
          <p:cNvSpPr/>
          <p:nvPr/>
        </p:nvSpPr>
        <p:spPr>
          <a:xfrm>
            <a:off x="32688464" y="6839300"/>
            <a:ext cx="17924277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  <a:spcAft>
                <a:spcPts val="1200"/>
              </a:spcAft>
            </a:pPr>
            <a:r>
              <a:rPr lang="en-US" altLang="zh-CN" sz="4400" b="1" dirty="0">
                <a:solidFill>
                  <a:srgbClr val="000000"/>
                </a:solidFill>
                <a:ea typeface="Calibri" panose="020F0502020204030204" pitchFamily="34" charset="0"/>
              </a:rPr>
              <a:t>Electrical conductivity (EC), isotopic compositions, DOC and optical properties in HLGW.</a:t>
            </a:r>
            <a:r>
              <a:rPr lang="zh-CN" altLang="en-US" sz="4400" b="1" dirty="0">
                <a:solidFill>
                  <a:srgbClr val="000000"/>
                </a:solidFill>
                <a:ea typeface="Calibri" panose="020F0502020204030204" pitchFamily="34" charset="0"/>
              </a:rPr>
              <a:t> 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Protein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is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proxy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of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labile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DOC.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SUVA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is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proxy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for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aromatic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C.</a:t>
            </a: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id="{7665E92D-064C-9046-BA76-36AB660509D9}"/>
              </a:ext>
            </a:extLst>
          </p:cNvPr>
          <p:cNvSpPr/>
          <p:nvPr/>
        </p:nvSpPr>
        <p:spPr>
          <a:xfrm>
            <a:off x="593659" y="6874212"/>
            <a:ext cx="243219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</a:pPr>
            <a:r>
              <a:rPr lang="en-US" altLang="zh-CN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Sampling</a:t>
            </a:r>
            <a:r>
              <a:rPr lang="zh-CN" altLang="en-US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of</a:t>
            </a:r>
            <a:r>
              <a:rPr lang="zh-CN" altLang="en-US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8</a:t>
            </a:r>
            <a:r>
              <a:rPr lang="zh-CN" altLang="en-US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types</a:t>
            </a:r>
            <a:r>
              <a:rPr lang="zh-CN" altLang="en-US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of</a:t>
            </a:r>
            <a:r>
              <a:rPr lang="zh-CN" altLang="en-US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water</a:t>
            </a:r>
            <a:r>
              <a:rPr lang="zh-CN" altLang="en-US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in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small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alpine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headwater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watershed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in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NE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QTP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named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HLGW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(elevation: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2960-4820,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ea typeface="Calibri" panose="020F0502020204030204" pitchFamily="34" charset="0"/>
              </a:rPr>
              <a:t>25km2).</a:t>
            </a:r>
            <a:r>
              <a:rPr lang="zh-CN" altLang="en-US" sz="44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Measurements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of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DOC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chemistry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and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stable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isotopic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composition.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End</a:t>
            </a:r>
            <a:r>
              <a:rPr lang="zh-CN" altLang="en-US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member</a:t>
            </a:r>
            <a:r>
              <a:rPr lang="zh-CN" altLang="en-US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  <a:ea typeface="Calibri" panose="020F0502020204030204" pitchFamily="34" charset="0"/>
              </a:rPr>
              <a:t>analysis</a:t>
            </a:r>
            <a:r>
              <a:rPr lang="en-US" altLang="zh-CN" sz="4400" u="sng" dirty="0">
                <a:solidFill>
                  <a:srgbClr val="000000"/>
                </a:solidFill>
                <a:ea typeface="Calibri" panose="020F0502020204030204" pitchFamily="34" charset="0"/>
              </a:rPr>
              <a:t>.</a:t>
            </a:r>
            <a:r>
              <a:rPr lang="zh-CN" altLang="en-US" sz="4400" u="sng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Fractions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solidFill>
                  <a:srgbClr val="000000"/>
                </a:solidFill>
                <a:ea typeface="Calibri" panose="020F0502020204030204" pitchFamily="34" charset="0"/>
              </a:rPr>
              <a:t>of</a:t>
            </a:r>
            <a:r>
              <a:rPr lang="zh-CN" altLang="en-US" sz="4000" dirty="0">
                <a:solidFill>
                  <a:srgbClr val="00000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/>
              <a:t>glacier-snow meltwater</a:t>
            </a:r>
            <a:r>
              <a:rPr lang="zh-CN" altLang="en-US" sz="4000" dirty="0"/>
              <a:t> </a:t>
            </a:r>
            <a:r>
              <a:rPr lang="en-US" altLang="zh-CN" sz="4000" dirty="0"/>
              <a:t>(</a:t>
            </a:r>
            <a:r>
              <a:rPr lang="en-US" altLang="zh-CN" sz="4000" i="1" dirty="0" err="1"/>
              <a:t>f</a:t>
            </a:r>
            <a:r>
              <a:rPr lang="en-US" altLang="zh-CN" sz="4000" i="1" baseline="-25000" dirty="0" err="1"/>
              <a:t>G</a:t>
            </a:r>
            <a:r>
              <a:rPr lang="en-US" altLang="zh-CN" sz="4000" dirty="0"/>
              <a:t>),</a:t>
            </a:r>
            <a:r>
              <a:rPr lang="zh-CN" altLang="en-US" sz="4000" dirty="0"/>
              <a:t> </a:t>
            </a:r>
            <a:r>
              <a:rPr lang="en-US" altLang="zh-CN" sz="4000" dirty="0"/>
              <a:t>precipitation (</a:t>
            </a:r>
            <a:r>
              <a:rPr lang="en-US" altLang="zh-CN" sz="4000" i="1" dirty="0" err="1"/>
              <a:t>f</a:t>
            </a:r>
            <a:r>
              <a:rPr lang="en-US" altLang="zh-CN" sz="4000" i="1" baseline="-25000" dirty="0" err="1"/>
              <a:t>P</a:t>
            </a:r>
            <a:r>
              <a:rPr lang="en-US" altLang="zh-CN" sz="4000" dirty="0"/>
              <a:t>)</a:t>
            </a:r>
            <a:r>
              <a:rPr lang="zh-CN" altLang="en-US" sz="4000" dirty="0"/>
              <a:t> </a:t>
            </a:r>
            <a:r>
              <a:rPr lang="en-US" altLang="zh-CN" sz="4000" dirty="0"/>
              <a:t>and</a:t>
            </a:r>
            <a:r>
              <a:rPr lang="zh-CN" altLang="en-US" sz="4000" dirty="0"/>
              <a:t> </a:t>
            </a:r>
            <a:r>
              <a:rPr lang="en-US" altLang="zh-CN" sz="4000" dirty="0"/>
              <a:t>frozen</a:t>
            </a:r>
            <a:r>
              <a:rPr lang="zh-CN" altLang="en-US" sz="4000" dirty="0"/>
              <a:t> </a:t>
            </a:r>
            <a:r>
              <a:rPr lang="en-US" altLang="zh-CN" sz="4000" dirty="0"/>
              <a:t>soil</a:t>
            </a:r>
            <a:r>
              <a:rPr lang="zh-CN" altLang="en-US" sz="4000" dirty="0"/>
              <a:t> </a:t>
            </a:r>
            <a:r>
              <a:rPr lang="en-US" altLang="zh-CN" sz="4000" dirty="0"/>
              <a:t>meltwater</a:t>
            </a:r>
            <a:r>
              <a:rPr lang="zh-CN" altLang="en-US" sz="4000" dirty="0"/>
              <a:t> </a:t>
            </a:r>
            <a:r>
              <a:rPr lang="en-US" altLang="zh-CN" sz="4000" dirty="0"/>
              <a:t>(</a:t>
            </a:r>
            <a:r>
              <a:rPr lang="en-US" altLang="zh-CN" sz="4000" i="1" dirty="0" err="1"/>
              <a:t>f</a:t>
            </a:r>
            <a:r>
              <a:rPr lang="en-US" altLang="zh-CN" sz="4000" i="1" baseline="-25000" dirty="0" err="1"/>
              <a:t>S</a:t>
            </a:r>
            <a:r>
              <a:rPr lang="en-US" altLang="zh-CN" sz="4000" dirty="0"/>
              <a:t>)</a:t>
            </a:r>
            <a:r>
              <a:rPr lang="zh-CN" altLang="en-US" sz="4000" dirty="0"/>
              <a:t> </a:t>
            </a:r>
            <a:r>
              <a:rPr lang="en-US" altLang="zh-CN" sz="4000" dirty="0"/>
              <a:t>into</a:t>
            </a:r>
            <a:r>
              <a:rPr lang="zh-CN" altLang="en-US" sz="4000" dirty="0"/>
              <a:t> </a:t>
            </a:r>
            <a:r>
              <a:rPr lang="en-US" altLang="zh-CN" sz="4000" dirty="0"/>
              <a:t>waters.</a:t>
            </a:r>
            <a:endParaRPr lang="en-US" altLang="zh-CN" sz="4000" dirty="0">
              <a:solidFill>
                <a:srgbClr val="000000"/>
              </a:solidFill>
              <a:ea typeface="Calibri" panose="020F0502020204030204" pitchFamily="34" charset="0"/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id="{D9C12C19-5C98-3849-91B3-F154005DE6C6}"/>
              </a:ext>
            </a:extLst>
          </p:cNvPr>
          <p:cNvSpPr txBox="1"/>
          <p:nvPr/>
        </p:nvSpPr>
        <p:spPr>
          <a:xfrm>
            <a:off x="12967598" y="12823355"/>
            <a:ext cx="43475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400" b="1">
                <a:solidFill>
                  <a:schemeClr val="bg1"/>
                </a:solidFill>
                <a:cs typeface="Arial" panose="020B0604020202020204" pitchFamily="34" charset="0"/>
              </a:defRPr>
            </a:lvl1pPr>
          </a:lstStyle>
          <a:p>
            <a:pPr algn="l"/>
            <a:r>
              <a:rPr lang="en-US" altLang="zh-CN" sz="4000" b="0" dirty="0"/>
              <a:t>Spring:</a:t>
            </a:r>
            <a:r>
              <a:rPr lang="zh-CN" altLang="en-US" sz="4000" b="0" dirty="0"/>
              <a:t> </a:t>
            </a:r>
            <a:endParaRPr lang="en-US" altLang="zh-CN" sz="4000" b="0" dirty="0"/>
          </a:p>
          <a:p>
            <a:pPr algn="l"/>
            <a:r>
              <a:rPr lang="en-US" altLang="zh-CN" sz="4000" b="0" dirty="0">
                <a:ea typeface="DengXian" panose="02010600030101010101" pitchFamily="2" charset="-122"/>
                <a:cs typeface="Times New Roman" panose="02020603050405020304" pitchFamily="18" charset="0"/>
              </a:rPr>
              <a:t>Fast discharging spring </a:t>
            </a:r>
            <a:endParaRPr lang="zh-CN" altLang="en-US" sz="4000" b="0" dirty="0"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l"/>
            <a:r>
              <a:rPr lang="zh-CN" altLang="en-US" sz="4000" b="0" dirty="0"/>
              <a:t>  </a:t>
            </a:r>
          </a:p>
        </p:txBody>
      </p:sp>
      <p:pic>
        <p:nvPicPr>
          <p:cNvPr id="19" name="图片 18">
            <a:extLst>
              <a:ext uri="{FF2B5EF4-FFF2-40B4-BE49-F238E27FC236}">
                <a16:creationId xmlns:a16="http://schemas.microsoft.com/office/drawing/2014/main" id="{7F59A5BC-5613-4C41-BE34-7820C753549F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892"/>
          <a:stretch/>
        </p:blipFill>
        <p:spPr>
          <a:xfrm>
            <a:off x="20655147" y="16535233"/>
            <a:ext cx="0" cy="0"/>
          </a:xfrm>
          <a:prstGeom prst="rect">
            <a:avLst/>
          </a:prstGeom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id="{B90E9D59-E321-DF4C-84F8-B9B01EA0726B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-157" t="6833" r="51468" b="49873"/>
          <a:stretch/>
        </p:blipFill>
        <p:spPr>
          <a:xfrm>
            <a:off x="25439177" y="7119222"/>
            <a:ext cx="6556457" cy="4684984"/>
          </a:xfrm>
          <a:prstGeom prst="rect">
            <a:avLst/>
          </a:prstGeom>
        </p:spPr>
      </p:pic>
      <p:pic>
        <p:nvPicPr>
          <p:cNvPr id="70" name="图片 69">
            <a:extLst>
              <a:ext uri="{FF2B5EF4-FFF2-40B4-BE49-F238E27FC236}">
                <a16:creationId xmlns:a16="http://schemas.microsoft.com/office/drawing/2014/main" id="{72F50434-CD12-CB41-9517-BBE0CF12EE15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6737405" y="7393706"/>
            <a:ext cx="3960000" cy="1471618"/>
          </a:xfrm>
          <a:prstGeom prst="rect">
            <a:avLst/>
          </a:prstGeom>
        </p:spPr>
      </p:pic>
      <p:sp>
        <p:nvSpPr>
          <p:cNvPr id="71" name="文本框 70">
            <a:extLst>
              <a:ext uri="{FF2B5EF4-FFF2-40B4-BE49-F238E27FC236}">
                <a16:creationId xmlns:a16="http://schemas.microsoft.com/office/drawing/2014/main" id="{0D35BEEB-0480-0B44-A0A3-9C52BA4DC3D9}"/>
              </a:ext>
            </a:extLst>
          </p:cNvPr>
          <p:cNvSpPr txBox="1"/>
          <p:nvPr/>
        </p:nvSpPr>
        <p:spPr>
          <a:xfrm>
            <a:off x="27688470" y="10084866"/>
            <a:ext cx="41985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i="1" dirty="0" err="1">
                <a:solidFill>
                  <a:srgbClr val="0026F5"/>
                </a:solidFill>
                <a:latin typeface="Symbol" pitchFamily="2" charset="2"/>
                <a:cs typeface="Arial" panose="020B0604020202020204" pitchFamily="34" charset="0"/>
              </a:rPr>
              <a:t>d</a:t>
            </a:r>
            <a:r>
              <a:rPr kumimoji="1" lang="en-US" altLang="zh-CN" sz="3600" dirty="0" err="1">
                <a:solidFill>
                  <a:srgbClr val="0026F5"/>
                </a:solidFill>
                <a:cs typeface="Arial" panose="020B0604020202020204" pitchFamily="34" charset="0"/>
              </a:rPr>
              <a:t>D</a:t>
            </a:r>
            <a:r>
              <a:rPr kumimoji="1" lang="en-US" altLang="zh-CN" sz="3600" dirty="0">
                <a:solidFill>
                  <a:srgbClr val="0026F5"/>
                </a:solidFill>
                <a:cs typeface="Arial" panose="020B0604020202020204" pitchFamily="34" charset="0"/>
              </a:rPr>
              <a:t>=8.07×</a:t>
            </a:r>
            <a:r>
              <a:rPr kumimoji="1" lang="en-US" altLang="zh-CN" sz="3600" i="1" dirty="0">
                <a:solidFill>
                  <a:srgbClr val="0026F5"/>
                </a:solidFill>
                <a:latin typeface="Symbol" pitchFamily="2" charset="2"/>
                <a:cs typeface="Arial" panose="020B0604020202020204" pitchFamily="34" charset="0"/>
              </a:rPr>
              <a:t>d</a:t>
            </a:r>
            <a:r>
              <a:rPr kumimoji="1" lang="en-US" altLang="zh-CN" sz="3600" baseline="30000" dirty="0">
                <a:solidFill>
                  <a:srgbClr val="0026F5"/>
                </a:solidFill>
                <a:cs typeface="Arial" panose="020B0604020202020204" pitchFamily="34" charset="0"/>
              </a:rPr>
              <a:t>18</a:t>
            </a:r>
            <a:r>
              <a:rPr kumimoji="1" lang="en-US" altLang="zh-CN" sz="3600" dirty="0">
                <a:solidFill>
                  <a:srgbClr val="0026F5"/>
                </a:solidFill>
                <a:cs typeface="Arial" panose="020B0604020202020204" pitchFamily="34" charset="0"/>
              </a:rPr>
              <a:t>O+20.79</a:t>
            </a:r>
            <a:endParaRPr kumimoji="1" lang="zh-CN" altLang="en-US" sz="3600" dirty="0">
              <a:solidFill>
                <a:srgbClr val="0026F5"/>
              </a:solidFill>
              <a:cs typeface="Arial" panose="020B0604020202020204" pitchFamily="34" charset="0"/>
            </a:endParaRPr>
          </a:p>
        </p:txBody>
      </p:sp>
      <p:pic>
        <p:nvPicPr>
          <p:cNvPr id="78" name="图片 77">
            <a:extLst>
              <a:ext uri="{FF2B5EF4-FFF2-40B4-BE49-F238E27FC236}">
                <a16:creationId xmlns:a16="http://schemas.microsoft.com/office/drawing/2014/main" id="{8AA0EAE8-9AD4-3A4D-951A-1B0361CFB7E8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56365" b="-1610"/>
          <a:stretch/>
        </p:blipFill>
        <p:spPr>
          <a:xfrm>
            <a:off x="34413738" y="22008503"/>
            <a:ext cx="16344000" cy="9299712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:a16="http://schemas.microsoft.com/office/drawing/2014/main" id="{ADAE1896-2E9B-1049-B702-89FA98B7BCB6}"/>
              </a:ext>
            </a:extLst>
          </p:cNvPr>
          <p:cNvSpPr/>
          <p:nvPr/>
        </p:nvSpPr>
        <p:spPr>
          <a:xfrm>
            <a:off x="-12406201" y="29565600"/>
            <a:ext cx="107515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400" dirty="0"/>
              <a:t>.</a:t>
            </a:r>
            <a:r>
              <a:rPr lang="zh-CN" altLang="en-US" sz="4400" dirty="0"/>
              <a:t> 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id="{56AE47CE-1C5A-FB4E-96E1-5FE26C0D4E37}"/>
              </a:ext>
            </a:extLst>
          </p:cNvPr>
          <p:cNvSpPr/>
          <p:nvPr/>
        </p:nvSpPr>
        <p:spPr>
          <a:xfrm>
            <a:off x="16738478" y="24353482"/>
            <a:ext cx="16380001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4400" dirty="0">
                <a:solidFill>
                  <a:srgbClr val="000000"/>
                </a:solidFill>
              </a:rPr>
              <a:t>Biodegradation responsible for DOC processing in subsurface environment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using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the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the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first-order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kinetic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(</a:t>
            </a:r>
            <a:r>
              <a:rPr lang="en-US" altLang="zh-CN" sz="4400" dirty="0">
                <a:solidFill>
                  <a:srgbClr val="000000"/>
                </a:solidFill>
                <a:latin typeface="Symbol" pitchFamily="2" charset="2"/>
              </a:rPr>
              <a:t>l</a:t>
            </a:r>
            <a:r>
              <a:rPr lang="en-US" altLang="zh-CN" sz="4400" dirty="0">
                <a:solidFill>
                  <a:srgbClr val="000000"/>
                </a:solidFill>
              </a:rPr>
              <a:t>)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equation.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endParaRPr lang="en-US" altLang="zh-CN" sz="4400" dirty="0">
              <a:solidFill>
                <a:srgbClr val="000000"/>
              </a:solidFill>
            </a:endParaRPr>
          </a:p>
          <a:p>
            <a:pPr marL="571500" indent="-5715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4400" dirty="0">
                <a:solidFill>
                  <a:srgbClr val="000000"/>
                </a:solidFill>
              </a:rPr>
              <a:t>The assumptions for estimation of groundwater mean transit time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(MTT)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are (1) photodegradation is negligible in subsurface environment; (2) the potential direct input from particle organic carbon along the pathway is excluded; (3) physical removal due to retardation is not considered.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Where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i="1" dirty="0" err="1">
                <a:latin typeface="Symbol" pitchFamily="2" charset="2"/>
              </a:rPr>
              <a:t>l</a:t>
            </a:r>
            <a:r>
              <a:rPr lang="en-US" altLang="zh-CN" sz="4400" i="1" dirty="0" err="1"/>
              <a:t>gw</a:t>
            </a:r>
            <a:r>
              <a:rPr lang="zh-CN" altLang="en-US" sz="4400" i="1" dirty="0"/>
              <a:t> </a:t>
            </a:r>
            <a:r>
              <a:rPr lang="en-US" altLang="zh-CN" sz="4400" i="1" dirty="0"/>
              <a:t>is</a:t>
            </a:r>
            <a:r>
              <a:rPr lang="zh-CN" altLang="en-US" sz="4400" i="1" dirty="0"/>
              <a:t> </a:t>
            </a:r>
            <a:r>
              <a:rPr lang="en-US" altLang="zh-CN" sz="4400" i="1" dirty="0"/>
              <a:t>the</a:t>
            </a:r>
            <a:r>
              <a:rPr lang="zh-CN" altLang="en-US" sz="4400" i="1" dirty="0"/>
              <a:t> </a:t>
            </a:r>
            <a:r>
              <a:rPr lang="en-US" altLang="zh-CN" sz="4400" i="1" dirty="0"/>
              <a:t>degradation</a:t>
            </a:r>
            <a:r>
              <a:rPr lang="zh-CN" altLang="en-US" sz="4400" i="1" dirty="0"/>
              <a:t> </a:t>
            </a:r>
            <a:r>
              <a:rPr lang="en-US" altLang="zh-CN" sz="4400" i="1" dirty="0"/>
              <a:t>constant</a:t>
            </a:r>
            <a:r>
              <a:rPr lang="zh-CN" altLang="en-US" sz="4400" i="1" dirty="0"/>
              <a:t> </a:t>
            </a:r>
            <a:r>
              <a:rPr lang="en-US" altLang="zh-CN" sz="4400" i="1" dirty="0"/>
              <a:t>of</a:t>
            </a:r>
            <a:r>
              <a:rPr lang="zh-CN" altLang="en-US" sz="4400" i="1" dirty="0"/>
              <a:t> </a:t>
            </a:r>
            <a:r>
              <a:rPr lang="en-US" altLang="zh-CN" sz="4400" i="1" dirty="0"/>
              <a:t>groundwater</a:t>
            </a:r>
            <a:r>
              <a:rPr lang="zh-CN" altLang="en-US" sz="4400" i="1" dirty="0"/>
              <a:t> </a:t>
            </a:r>
            <a:r>
              <a:rPr lang="en-US" altLang="zh-CN" sz="4400" i="1" dirty="0"/>
              <a:t>DOC.</a:t>
            </a:r>
            <a:r>
              <a:rPr lang="zh-CN" altLang="en-US" sz="4400" i="1" dirty="0"/>
              <a:t>  </a:t>
            </a:r>
            <a:endParaRPr lang="en-US" altLang="zh-CN" sz="4400" dirty="0">
              <a:solidFill>
                <a:srgbClr val="000000"/>
              </a:solidFill>
            </a:endParaRPr>
          </a:p>
        </p:txBody>
      </p:sp>
      <p:sp>
        <p:nvSpPr>
          <p:cNvPr id="86" name="矩形 85">
            <a:extLst>
              <a:ext uri="{FF2B5EF4-FFF2-40B4-BE49-F238E27FC236}">
                <a16:creationId xmlns:a16="http://schemas.microsoft.com/office/drawing/2014/main" id="{EE04964B-769D-B84B-8CB6-E044CAB0AD77}"/>
              </a:ext>
            </a:extLst>
          </p:cNvPr>
          <p:cNvSpPr/>
          <p:nvPr/>
        </p:nvSpPr>
        <p:spPr>
          <a:xfrm>
            <a:off x="16738478" y="32004689"/>
            <a:ext cx="1676795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</a:pPr>
            <a:r>
              <a:rPr lang="en-US" altLang="zh-CN" sz="4400" b="1" u="sng" dirty="0">
                <a:solidFill>
                  <a:srgbClr val="000000"/>
                </a:solidFill>
              </a:rPr>
              <a:t>IV.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MTT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in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response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to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freeze-thaw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cycles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regulates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the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DOC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processing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in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subsurface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waters</a:t>
            </a:r>
          </a:p>
        </p:txBody>
      </p:sp>
      <p:sp>
        <p:nvSpPr>
          <p:cNvPr id="91" name="矩形 90">
            <a:extLst>
              <a:ext uri="{FF2B5EF4-FFF2-40B4-BE49-F238E27FC236}">
                <a16:creationId xmlns:a16="http://schemas.microsoft.com/office/drawing/2014/main" id="{E53349C6-DADE-8743-B566-2818E49E723A}"/>
              </a:ext>
            </a:extLst>
          </p:cNvPr>
          <p:cNvSpPr/>
          <p:nvPr/>
        </p:nvSpPr>
        <p:spPr>
          <a:xfrm>
            <a:off x="18115734" y="37027213"/>
            <a:ext cx="5132916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zh-CN" sz="3600" b="1" i="1" dirty="0">
                <a:solidFill>
                  <a:srgbClr val="0C3BD2"/>
                </a:solidFill>
              </a:rPr>
              <a:t>July:</a:t>
            </a:r>
            <a:r>
              <a:rPr lang="zh-CN" altLang="en-US" sz="3600" b="1" i="1" dirty="0">
                <a:solidFill>
                  <a:srgbClr val="0C3BD2"/>
                </a:solidFill>
              </a:rPr>
              <a:t> </a:t>
            </a:r>
            <a:r>
              <a:rPr lang="en-US" altLang="zh-CN" sz="3600" b="1" i="1" dirty="0">
                <a:solidFill>
                  <a:srgbClr val="0C3BD2"/>
                </a:solidFill>
                <a:latin typeface="Symbol" pitchFamily="2" charset="2"/>
              </a:rPr>
              <a:t>D</a:t>
            </a:r>
            <a:r>
              <a:rPr lang="en-US" altLang="zh-CN" sz="3600" b="1" i="1" dirty="0">
                <a:solidFill>
                  <a:srgbClr val="0C3BD2"/>
                </a:solidFill>
              </a:rPr>
              <a:t>DOC</a:t>
            </a:r>
            <a:r>
              <a:rPr lang="zh-CN" altLang="en-US" sz="3600" b="1" i="1" dirty="0">
                <a:solidFill>
                  <a:srgbClr val="0C3BD2"/>
                </a:solidFill>
              </a:rPr>
              <a:t> </a:t>
            </a:r>
            <a:r>
              <a:rPr lang="en-US" altLang="zh-CN" sz="3600" b="1" i="1" dirty="0">
                <a:solidFill>
                  <a:srgbClr val="0C3BD2"/>
                </a:solidFill>
              </a:rPr>
              <a:t>change=32%</a:t>
            </a:r>
          </a:p>
          <a:p>
            <a:pPr>
              <a:spcAft>
                <a:spcPts val="600"/>
              </a:spcAft>
            </a:pPr>
            <a:r>
              <a:rPr lang="en-US" altLang="zh-CN" sz="3600" b="1" i="1" dirty="0">
                <a:solidFill>
                  <a:srgbClr val="0C3BD2"/>
                </a:solidFill>
              </a:rPr>
              <a:t>TT=6</a:t>
            </a:r>
            <a:r>
              <a:rPr lang="zh-CN" altLang="en-US" sz="3600" b="1" i="1" dirty="0">
                <a:solidFill>
                  <a:srgbClr val="0C3BD2"/>
                </a:solidFill>
              </a:rPr>
              <a:t> </a:t>
            </a:r>
            <a:r>
              <a:rPr lang="en-US" altLang="zh-CN" sz="3600" b="1" i="1" dirty="0">
                <a:solidFill>
                  <a:srgbClr val="0C3BD2"/>
                </a:solidFill>
              </a:rPr>
              <a:t>d</a:t>
            </a:r>
          </a:p>
        </p:txBody>
      </p:sp>
      <p:sp>
        <p:nvSpPr>
          <p:cNvPr id="92" name="矩形 91">
            <a:extLst>
              <a:ext uri="{FF2B5EF4-FFF2-40B4-BE49-F238E27FC236}">
                <a16:creationId xmlns:a16="http://schemas.microsoft.com/office/drawing/2014/main" id="{C96E5A04-5F62-494F-94C7-ACD6FC414D5E}"/>
              </a:ext>
            </a:extLst>
          </p:cNvPr>
          <p:cNvSpPr/>
          <p:nvPr/>
        </p:nvSpPr>
        <p:spPr>
          <a:xfrm>
            <a:off x="18115734" y="34144359"/>
            <a:ext cx="51329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zh-CN" sz="3600" b="1" i="1" dirty="0">
                <a:solidFill>
                  <a:srgbClr val="0C3BD2"/>
                </a:solidFill>
              </a:rPr>
              <a:t>Sep:</a:t>
            </a:r>
            <a:r>
              <a:rPr lang="zh-CN" altLang="en-US" sz="3600" b="1" i="1" dirty="0">
                <a:solidFill>
                  <a:srgbClr val="0C3BD2"/>
                </a:solidFill>
              </a:rPr>
              <a:t> </a:t>
            </a:r>
            <a:r>
              <a:rPr lang="en-US" altLang="zh-CN" sz="3600" b="1" i="1" dirty="0">
                <a:solidFill>
                  <a:srgbClr val="0C3BD2"/>
                </a:solidFill>
                <a:latin typeface="Symbol" pitchFamily="2" charset="2"/>
              </a:rPr>
              <a:t>D</a:t>
            </a:r>
            <a:r>
              <a:rPr lang="en-US" altLang="zh-CN" sz="3600" b="1" i="1" dirty="0">
                <a:solidFill>
                  <a:srgbClr val="0C3BD2"/>
                </a:solidFill>
              </a:rPr>
              <a:t>DOC</a:t>
            </a:r>
            <a:r>
              <a:rPr lang="zh-CN" altLang="en-US" sz="3600" b="1" i="1" dirty="0">
                <a:solidFill>
                  <a:srgbClr val="0C3BD2"/>
                </a:solidFill>
              </a:rPr>
              <a:t> </a:t>
            </a:r>
            <a:r>
              <a:rPr lang="en-US" altLang="zh-CN" sz="3600" b="1" i="1" dirty="0">
                <a:solidFill>
                  <a:srgbClr val="0C3BD2"/>
                </a:solidFill>
              </a:rPr>
              <a:t>change=74% TT=20</a:t>
            </a:r>
            <a:r>
              <a:rPr lang="zh-CN" altLang="en-US" sz="3600" b="1" i="1" dirty="0">
                <a:solidFill>
                  <a:srgbClr val="0C3BD2"/>
                </a:solidFill>
              </a:rPr>
              <a:t> </a:t>
            </a:r>
            <a:r>
              <a:rPr lang="en-US" altLang="zh-CN" sz="3600" b="1" i="1" dirty="0">
                <a:solidFill>
                  <a:srgbClr val="0C3BD2"/>
                </a:solidFill>
              </a:rPr>
              <a:t>d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542A8C13-FB17-5343-A08B-A940F0F44935}"/>
              </a:ext>
            </a:extLst>
          </p:cNvPr>
          <p:cNvSpPr/>
          <p:nvPr/>
        </p:nvSpPr>
        <p:spPr>
          <a:xfrm>
            <a:off x="34176128" y="16771804"/>
            <a:ext cx="1638000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4400" dirty="0">
                <a:solidFill>
                  <a:srgbClr val="000000"/>
                </a:solidFill>
              </a:rPr>
              <a:t>July: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peak discharge,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higher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DOC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concentration;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less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latin typeface="Symbol" pitchFamily="2" charset="2"/>
              </a:rPr>
              <a:t>D</a:t>
            </a:r>
            <a:r>
              <a:rPr lang="en-US" altLang="zh-CN" sz="4400" dirty="0">
                <a:solidFill>
                  <a:srgbClr val="000000"/>
                </a:solidFill>
              </a:rPr>
              <a:t>DOC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(1.1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mg/L), more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labile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DOC.</a:t>
            </a:r>
            <a:r>
              <a:rPr lang="zh-CN" altLang="en-US" sz="4400" dirty="0">
                <a:solidFill>
                  <a:srgbClr val="000000"/>
                </a:solidFill>
              </a:rPr>
              <a:t>  </a:t>
            </a:r>
            <a:r>
              <a:rPr lang="en-US" altLang="zh-CN" sz="4400" dirty="0">
                <a:solidFill>
                  <a:srgbClr val="000000"/>
                </a:solidFill>
              </a:rPr>
              <a:t>September: less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discharge,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less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labile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DOC,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more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  <a:latin typeface="Symbol" pitchFamily="2" charset="2"/>
              </a:rPr>
              <a:t>D</a:t>
            </a:r>
            <a:r>
              <a:rPr lang="en-US" altLang="zh-CN" sz="4400" dirty="0">
                <a:solidFill>
                  <a:srgbClr val="000000"/>
                </a:solidFill>
              </a:rPr>
              <a:t>DOC.</a:t>
            </a: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4400" dirty="0">
                <a:solidFill>
                  <a:srgbClr val="000000"/>
                </a:solidFill>
              </a:rPr>
              <a:t>Using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the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 err="1">
                <a:solidFill>
                  <a:srgbClr val="000000"/>
                </a:solidFill>
                <a:latin typeface="Symbol" pitchFamily="2" charset="2"/>
              </a:rPr>
              <a:t>l</a:t>
            </a:r>
            <a:r>
              <a:rPr lang="en-US" altLang="zh-CN" sz="4400" dirty="0" err="1">
                <a:solidFill>
                  <a:srgbClr val="000000"/>
                </a:solidFill>
              </a:rPr>
              <a:t>gw</a:t>
            </a:r>
            <a:r>
              <a:rPr lang="en-US" altLang="zh-CN" sz="4400" dirty="0">
                <a:solidFill>
                  <a:srgbClr val="000000"/>
                </a:solidFill>
              </a:rPr>
              <a:t>,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MTT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is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estimated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to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be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6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to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20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days.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This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is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consistent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with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recent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finding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that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groundwater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MTT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being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2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weeks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in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Alps.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endParaRPr lang="en-US" altLang="zh-CN" sz="4400" dirty="0">
              <a:solidFill>
                <a:srgbClr val="000000"/>
              </a:solidFill>
            </a:endParaRPr>
          </a:p>
        </p:txBody>
      </p:sp>
      <p:pic>
        <p:nvPicPr>
          <p:cNvPr id="65" name="图片 64">
            <a:extLst>
              <a:ext uri="{FF2B5EF4-FFF2-40B4-BE49-F238E27FC236}">
                <a16:creationId xmlns:a16="http://schemas.microsoft.com/office/drawing/2014/main" id="{2F4946D8-1AF6-0E4F-B069-297AC6323510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48786" t="6833" r="2524" b="49873"/>
          <a:stretch/>
        </p:blipFill>
        <p:spPr>
          <a:xfrm>
            <a:off x="25439177" y="11698664"/>
            <a:ext cx="6556457" cy="4684981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F51777C-745E-8B4E-8A3E-3C31CC76D02A}"/>
              </a:ext>
            </a:extLst>
          </p:cNvPr>
          <p:cNvSpPr/>
          <p:nvPr/>
        </p:nvSpPr>
        <p:spPr>
          <a:xfrm>
            <a:off x="445563" y="34396253"/>
            <a:ext cx="1566529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altLang="zh-CN" sz="4400" dirty="0">
                <a:solidFill>
                  <a:srgbClr val="000000"/>
                </a:solidFill>
              </a:rPr>
              <a:t>Loss of DOC (</a:t>
            </a:r>
            <a:r>
              <a:rPr lang="en-US" altLang="zh-CN" sz="4400" dirty="0">
                <a:solidFill>
                  <a:srgbClr val="000000"/>
                </a:solidFill>
                <a:latin typeface="Symbol" pitchFamily="2" charset="2"/>
              </a:rPr>
              <a:t>D</a:t>
            </a:r>
            <a:r>
              <a:rPr lang="en-US" altLang="zh-CN" sz="4400" dirty="0">
                <a:solidFill>
                  <a:srgbClr val="000000"/>
                </a:solidFill>
              </a:rPr>
              <a:t>DOC) represents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DOC consumption along the flow paths. Correlations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with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protein-like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and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SUVA</a:t>
            </a:r>
            <a:r>
              <a:rPr lang="en-US" altLang="zh-CN" sz="4400" baseline="-25000" dirty="0">
                <a:solidFill>
                  <a:srgbClr val="000000"/>
                </a:solidFill>
              </a:rPr>
              <a:t>254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suggest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consumptions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of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labile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and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aromatic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C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derived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by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frozen</a:t>
            </a:r>
            <a:r>
              <a:rPr lang="zh-CN" altLang="en-US" sz="4400" dirty="0">
                <a:solidFill>
                  <a:srgbClr val="000000"/>
                </a:solidFill>
              </a:rPr>
              <a:t> </a:t>
            </a:r>
            <a:r>
              <a:rPr lang="en-US" altLang="zh-CN" sz="4400" dirty="0">
                <a:solidFill>
                  <a:srgbClr val="000000"/>
                </a:solidFill>
              </a:rPr>
              <a:t>soil.</a:t>
            </a:r>
            <a:endParaRPr lang="zh-CN" altLang="en-US" sz="4400" dirty="0">
              <a:solidFill>
                <a:srgbClr val="000000"/>
              </a:solidFill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id="{65C1DF3D-4510-EE4A-BAB6-642053374227}"/>
              </a:ext>
            </a:extLst>
          </p:cNvPr>
          <p:cNvSpPr/>
          <p:nvPr/>
        </p:nvSpPr>
        <p:spPr>
          <a:xfrm>
            <a:off x="34812796" y="31361377"/>
            <a:ext cx="1588659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altLang="zh-CN" sz="4800" b="1" u="sng" dirty="0">
                <a:ln w="0">
                  <a:noFill/>
                </a:ln>
                <a:solidFill>
                  <a:srgbClr val="002060"/>
                </a:solidFill>
              </a:rPr>
              <a:t>CONCLUSION</a:t>
            </a:r>
            <a:r>
              <a:rPr lang="en-US" altLang="zh-CN" sz="4400" b="1" u="sng" dirty="0">
                <a:ln w="0">
                  <a:noFill/>
                </a:ln>
                <a:solidFill>
                  <a:srgbClr val="002060"/>
                </a:solidFill>
              </a:rPr>
              <a:t>.</a:t>
            </a:r>
            <a:r>
              <a:rPr lang="zh-CN" altLang="en-US" sz="4400" b="1" u="sng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000" b="1" dirty="0">
                <a:ln w="0">
                  <a:noFill/>
                </a:ln>
                <a:solidFill>
                  <a:srgbClr val="002060"/>
                </a:solidFill>
              </a:rPr>
              <a:t>(1)</a:t>
            </a:r>
            <a:r>
              <a:rPr lang="zh-CN" altLang="en-US" sz="40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Qualitative evidence for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groundwater MTT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responding to the seasonal freeze-thaw cycles allows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us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to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attempt to quantify the MTT by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the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linkage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with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seasonality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of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groundwater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DOC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behavior.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b="1" dirty="0">
                <a:ln w="0">
                  <a:noFill/>
                </a:ln>
                <a:solidFill>
                  <a:srgbClr val="002060"/>
                </a:solidFill>
              </a:rPr>
              <a:t>(2) </a:t>
            </a:r>
            <a:r>
              <a:rPr lang="en-US" altLang="zh-CN" sz="4000" dirty="0">
                <a:ln w="0">
                  <a:noFill/>
                </a:ln>
              </a:rPr>
              <a:t>Using previously established biodegradation DOC kinetics (0.06 d</a:t>
            </a:r>
            <a:r>
              <a:rPr lang="en-US" altLang="zh-CN" sz="4000" baseline="30000" dirty="0">
                <a:ln w="0">
                  <a:noFill/>
                </a:ln>
              </a:rPr>
              <a:t>-1</a:t>
            </a:r>
            <a:r>
              <a:rPr lang="en-US" altLang="zh-CN" sz="4000" dirty="0">
                <a:ln w="0">
                  <a:noFill/>
                </a:ln>
              </a:rPr>
              <a:t>) from the QTP, the groundwater transit time is estimated to be ~6-20 days based on </a:t>
            </a:r>
            <a:r>
              <a:rPr lang="en-US" altLang="zh-CN" sz="4000" dirty="0">
                <a:ln w="0">
                  <a:noFill/>
                </a:ln>
                <a:latin typeface="Symbol" pitchFamily="2" charset="2"/>
              </a:rPr>
              <a:t>D</a:t>
            </a:r>
            <a:r>
              <a:rPr lang="en-US" altLang="zh-CN" sz="4000" dirty="0">
                <a:ln w="0">
                  <a:noFill/>
                </a:ln>
              </a:rPr>
              <a:t>DOC changes of 32% and 74% for July and September, respectively. </a:t>
            </a:r>
            <a:r>
              <a:rPr lang="en-US" altLang="zh-CN" sz="4000" b="1" dirty="0">
                <a:ln w="0">
                  <a:noFill/>
                </a:ln>
                <a:solidFill>
                  <a:srgbClr val="002060"/>
                </a:solidFill>
              </a:rPr>
              <a:t>(3)</a:t>
            </a:r>
            <a:r>
              <a:rPr lang="zh-CN" altLang="en-US" sz="4000" b="1" dirty="0">
                <a:ln w="0">
                  <a:noFill/>
                </a:ln>
                <a:solidFill>
                  <a:srgbClr val="002060"/>
                </a:solidFill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Mass balance of DOC inputs and export fluxes demonstrate nearly half of all DOC was lost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in-stream,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and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subsurface environment is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hotspot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of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DOC processing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in alpine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headwater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watershed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of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the</a:t>
            </a:r>
            <a:r>
              <a:rPr lang="zh-CN" altLang="en-US" sz="4000" dirty="0">
                <a:ln w="0">
                  <a:noFill/>
                </a:ln>
              </a:rPr>
              <a:t> </a:t>
            </a:r>
            <a:r>
              <a:rPr lang="en-US" altLang="zh-CN" sz="4000" dirty="0">
                <a:ln w="0">
                  <a:noFill/>
                </a:ln>
              </a:rPr>
              <a:t>QTP.</a:t>
            </a:r>
            <a:endParaRPr lang="en-US" altLang="zh-CN" sz="4000" dirty="0">
              <a:ln w="0">
                <a:noFill/>
              </a:ln>
              <a:ea typeface="Calibri" panose="020F0502020204030204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00942A8-21E0-2E46-BAF8-E48C63D0F990}"/>
              </a:ext>
            </a:extLst>
          </p:cNvPr>
          <p:cNvSpPr/>
          <p:nvPr/>
        </p:nvSpPr>
        <p:spPr>
          <a:xfrm>
            <a:off x="20818549" y="17383280"/>
            <a:ext cx="1041991" cy="474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id="{285E05DC-AC5A-7847-8B32-5BFA765BDA66}"/>
              </a:ext>
            </a:extLst>
          </p:cNvPr>
          <p:cNvSpPr/>
          <p:nvPr/>
        </p:nvSpPr>
        <p:spPr>
          <a:xfrm>
            <a:off x="28976435" y="17364688"/>
            <a:ext cx="1041991" cy="474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7" name="矩形 326">
            <a:extLst>
              <a:ext uri="{FF2B5EF4-FFF2-40B4-BE49-F238E27FC236}">
                <a16:creationId xmlns:a16="http://schemas.microsoft.com/office/drawing/2014/main" id="{6D5EFAD8-E418-2546-93C9-0002C2B285B2}"/>
              </a:ext>
            </a:extLst>
          </p:cNvPr>
          <p:cNvSpPr/>
          <p:nvPr/>
        </p:nvSpPr>
        <p:spPr>
          <a:xfrm>
            <a:off x="445564" y="16771804"/>
            <a:ext cx="163800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</a:pPr>
            <a:r>
              <a:rPr lang="en-US" altLang="zh-CN" sz="4400" b="1" u="sng" dirty="0">
                <a:solidFill>
                  <a:srgbClr val="000000"/>
                </a:solidFill>
              </a:rPr>
              <a:t>I.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Quantify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soil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derived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C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to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surface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and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subsurface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waters</a:t>
            </a:r>
            <a:r>
              <a:rPr lang="zh-CN" altLang="en-US" sz="4400" b="1" u="sng" dirty="0">
                <a:solidFill>
                  <a:srgbClr val="000000"/>
                </a:solidFill>
              </a:rPr>
              <a:t>  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7F0DBA9B-1A0C-E847-924F-D32EC747272E}"/>
              </a:ext>
            </a:extLst>
          </p:cNvPr>
          <p:cNvSpPr/>
          <p:nvPr/>
        </p:nvSpPr>
        <p:spPr>
          <a:xfrm>
            <a:off x="16738478" y="16771804"/>
            <a:ext cx="1676795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</a:pPr>
            <a:r>
              <a:rPr lang="en-US" altLang="zh-CN" sz="4400" b="1" u="sng" dirty="0">
                <a:solidFill>
                  <a:srgbClr val="000000"/>
                </a:solidFill>
              </a:rPr>
              <a:t>III.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Linkage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between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groundwater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mean</a:t>
            </a:r>
            <a:r>
              <a:rPr lang="zh-CN" altLang="en-US" sz="4400" b="1" u="sng" dirty="0">
                <a:solidFill>
                  <a:srgbClr val="000000"/>
                </a:solidFill>
              </a:rPr>
              <a:t>  </a:t>
            </a:r>
            <a:r>
              <a:rPr lang="en-US" altLang="zh-CN" sz="4400" b="1" u="sng" dirty="0">
                <a:solidFill>
                  <a:srgbClr val="000000"/>
                </a:solidFill>
              </a:rPr>
              <a:t>transit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time</a:t>
            </a:r>
            <a:r>
              <a:rPr lang="zh-CN" altLang="en-US" sz="4400" b="1" u="sng" dirty="0">
                <a:solidFill>
                  <a:srgbClr val="000000"/>
                </a:solidFill>
              </a:rPr>
              <a:t> （</a:t>
            </a:r>
            <a:r>
              <a:rPr lang="en-US" altLang="zh-CN" sz="4400" b="1" u="sng" dirty="0">
                <a:solidFill>
                  <a:srgbClr val="000000"/>
                </a:solidFill>
              </a:rPr>
              <a:t>MTT</a:t>
            </a:r>
            <a:r>
              <a:rPr lang="zh-CN" altLang="en-US" sz="4400" b="1" u="sng" dirty="0">
                <a:solidFill>
                  <a:srgbClr val="000000"/>
                </a:solidFill>
              </a:rPr>
              <a:t>） </a:t>
            </a:r>
            <a:r>
              <a:rPr lang="en-US" altLang="zh-CN" sz="4400" b="1" u="sng" dirty="0">
                <a:solidFill>
                  <a:srgbClr val="000000"/>
                </a:solidFill>
              </a:rPr>
              <a:t>and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DOC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loss</a:t>
            </a:r>
            <a:r>
              <a:rPr lang="zh-CN" altLang="en-US" sz="4400" b="1" u="sng" dirty="0">
                <a:solidFill>
                  <a:srgbClr val="000000"/>
                </a:solidFill>
              </a:rPr>
              <a:t> （</a:t>
            </a:r>
            <a:r>
              <a:rPr lang="en-US" altLang="zh-CN" sz="4400" b="1" u="sng" dirty="0">
                <a:solidFill>
                  <a:srgbClr val="000000"/>
                </a:solidFill>
                <a:latin typeface="Symbol" pitchFamily="2" charset="2"/>
              </a:rPr>
              <a:t>D</a:t>
            </a:r>
            <a:r>
              <a:rPr lang="en-US" altLang="zh-CN" sz="4400" b="1" u="sng" dirty="0">
                <a:solidFill>
                  <a:srgbClr val="000000"/>
                </a:solidFill>
              </a:rPr>
              <a:t>DOC</a:t>
            </a:r>
            <a:r>
              <a:rPr lang="zh-CN" altLang="en-US" sz="4400" b="1" u="sng" dirty="0">
                <a:solidFill>
                  <a:srgbClr val="000000"/>
                </a:solidFill>
              </a:rPr>
              <a:t>） </a:t>
            </a:r>
            <a:r>
              <a:rPr lang="en-US" altLang="zh-CN" sz="4400" b="1" u="sng" dirty="0">
                <a:solidFill>
                  <a:srgbClr val="000000"/>
                </a:solidFill>
              </a:rPr>
              <a:t>behavior</a:t>
            </a:r>
          </a:p>
        </p:txBody>
      </p:sp>
      <p:sp>
        <p:nvSpPr>
          <p:cNvPr id="97" name="矩形 96">
            <a:extLst>
              <a:ext uri="{FF2B5EF4-FFF2-40B4-BE49-F238E27FC236}">
                <a16:creationId xmlns:a16="http://schemas.microsoft.com/office/drawing/2014/main" id="{0948D8D2-CF1A-E14D-A602-C16C5DBDC38A}"/>
              </a:ext>
            </a:extLst>
          </p:cNvPr>
          <p:cNvSpPr/>
          <p:nvPr/>
        </p:nvSpPr>
        <p:spPr>
          <a:xfrm>
            <a:off x="34563766" y="20560038"/>
            <a:ext cx="163800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5000"/>
              </a:lnSpc>
            </a:pPr>
            <a:r>
              <a:rPr lang="en-US" altLang="zh-CN" sz="4400" b="1" u="sng" dirty="0">
                <a:solidFill>
                  <a:srgbClr val="000000"/>
                </a:solidFill>
              </a:rPr>
              <a:t>V.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Half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C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lost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in-stream: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hillslope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headwaters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of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hotspot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for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subsurface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DOC</a:t>
            </a:r>
            <a:r>
              <a:rPr lang="zh-CN" altLang="en-US" sz="4400" b="1" u="sng" dirty="0">
                <a:solidFill>
                  <a:srgbClr val="000000"/>
                </a:solidFill>
              </a:rPr>
              <a:t> </a:t>
            </a:r>
            <a:r>
              <a:rPr lang="en-US" altLang="zh-CN" sz="4400" b="1" u="sng" dirty="0">
                <a:solidFill>
                  <a:srgbClr val="000000"/>
                </a:solidFill>
              </a:rPr>
              <a:t>processing</a:t>
            </a:r>
          </a:p>
        </p:txBody>
      </p:sp>
      <p:cxnSp>
        <p:nvCxnSpPr>
          <p:cNvPr id="24" name="直线连接符 23">
            <a:extLst>
              <a:ext uri="{FF2B5EF4-FFF2-40B4-BE49-F238E27FC236}">
                <a16:creationId xmlns:a16="http://schemas.microsoft.com/office/drawing/2014/main" id="{1EBDD774-60E2-8F48-BBF4-52B775814F08}"/>
              </a:ext>
            </a:extLst>
          </p:cNvPr>
          <p:cNvCxnSpPr/>
          <p:nvPr/>
        </p:nvCxnSpPr>
        <p:spPr>
          <a:xfrm>
            <a:off x="433681" y="16334667"/>
            <a:ext cx="50400000" cy="0"/>
          </a:xfrm>
          <a:prstGeom prst="line">
            <a:avLst/>
          </a:prstGeom>
          <a:ln w="57150">
            <a:solidFill>
              <a:srgbClr val="0C3BD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下箭头 24">
            <a:extLst>
              <a:ext uri="{FF2B5EF4-FFF2-40B4-BE49-F238E27FC236}">
                <a16:creationId xmlns:a16="http://schemas.microsoft.com/office/drawing/2014/main" id="{DA20B8ED-3FF6-074D-8F0A-274941B9D285}"/>
              </a:ext>
            </a:extLst>
          </p:cNvPr>
          <p:cNvSpPr/>
          <p:nvPr/>
        </p:nvSpPr>
        <p:spPr>
          <a:xfrm>
            <a:off x="23920781" y="16104878"/>
            <a:ext cx="3429638" cy="567982"/>
          </a:xfrm>
          <a:prstGeom prst="downArrow">
            <a:avLst>
              <a:gd name="adj1" fmla="val 50000"/>
              <a:gd name="adj2" fmla="val 61951"/>
            </a:avLst>
          </a:prstGeom>
          <a:solidFill>
            <a:schemeClr val="bg1"/>
          </a:solidFill>
          <a:ln w="57150">
            <a:solidFill>
              <a:srgbClr val="0C3B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id="{DFF24B30-C709-904C-BAC6-71F33E27F9B2}"/>
              </a:ext>
            </a:extLst>
          </p:cNvPr>
          <p:cNvSpPr/>
          <p:nvPr/>
        </p:nvSpPr>
        <p:spPr>
          <a:xfrm>
            <a:off x="34726143" y="37385415"/>
            <a:ext cx="1559326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altLang="zh-CN" sz="4400" b="1" u="sng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ACKNOWLEDGEMENT.</a:t>
            </a:r>
            <a:r>
              <a:rPr lang="zh-CN" altLang="en-US" sz="4400" b="1" u="sng" dirty="0">
                <a:ln w="0">
                  <a:noFill/>
                </a:ln>
                <a:solidFill>
                  <a:srgbClr val="002060"/>
                </a:solidFill>
                <a:ea typeface="Calibri" panose="020F0502020204030204" pitchFamily="34" charset="0"/>
              </a:rPr>
              <a:t> </a:t>
            </a:r>
            <a:r>
              <a:rPr lang="en-US" altLang="zh-CN" sz="4000" dirty="0">
                <a:ln w="0">
                  <a:noFill/>
                </a:ln>
                <a:ea typeface="Calibri" panose="020F0502020204030204" pitchFamily="34" charset="0"/>
              </a:rPr>
              <a:t>This study is supported by the National Natural Science Foundation (NSFC Grants No. 41772265, 41831279 and 41228003).</a:t>
            </a:r>
            <a:r>
              <a:rPr lang="zh-CN" altLang="en-US" sz="4000" dirty="0">
                <a:ln w="0">
                  <a:noFill/>
                </a:ln>
                <a:ea typeface="Calibri" panose="020F0502020204030204" pitchFamily="34" charset="0"/>
              </a:rPr>
              <a:t> </a:t>
            </a:r>
            <a:endParaRPr lang="en-US" altLang="zh-CN" sz="4400" dirty="0">
              <a:ln w="0">
                <a:noFill/>
              </a:ln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742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5254</TotalTime>
  <Words>885</Words>
  <Application>Microsoft Macintosh PowerPoint</Application>
  <PresentationFormat>自定义</PresentationFormat>
  <Paragraphs>117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等线</vt:lpstr>
      <vt:lpstr>Arial</vt:lpstr>
      <vt:lpstr>Calibri</vt:lpstr>
      <vt:lpstr>Calibri Light</vt:lpstr>
      <vt:lpstr>Cambria Math</vt:lpstr>
      <vt:lpstr>Symbol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 li</dc:creator>
  <cp:lastModifiedBy>Sun Yuqin</cp:lastModifiedBy>
  <cp:revision>253</cp:revision>
  <dcterms:created xsi:type="dcterms:W3CDTF">2015-12-07T11:28:27Z</dcterms:created>
  <dcterms:modified xsi:type="dcterms:W3CDTF">2021-04-26T09:21:31Z</dcterms:modified>
</cp:coreProperties>
</file>