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68" r:id="rId3"/>
    <p:sldId id="270" r:id="rId4"/>
    <p:sldId id="258" r:id="rId5"/>
    <p:sldId id="260" r:id="rId6"/>
    <p:sldId id="269" r:id="rId7"/>
    <p:sldId id="267" r:id="rId8"/>
    <p:sldId id="272" r:id="rId9"/>
    <p:sldId id="273" r:id="rId10"/>
    <p:sldId id="274" r:id="rId11"/>
    <p:sldId id="275" r:id="rId12"/>
    <p:sldId id="276" r:id="rId13"/>
    <p:sldId id="271" r:id="rId14"/>
    <p:sldId id="262" r:id="rId15"/>
    <p:sldId id="261" r:id="rId16"/>
    <p:sldId id="264" r:id="rId17"/>
    <p:sldId id="263" r:id="rId18"/>
    <p:sldId id="265" r:id="rId19"/>
    <p:sldId id="278" r:id="rId20"/>
    <p:sldId id="259" r:id="rId21"/>
    <p:sldId id="277" r:id="rId2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B1"/>
    <a:srgbClr val="E38C23"/>
    <a:srgbClr val="C8DC8E"/>
    <a:srgbClr val="846C09"/>
    <a:srgbClr val="9FDDDD"/>
    <a:srgbClr val="9390D7"/>
    <a:srgbClr val="FF99CC"/>
    <a:srgbClr val="29BD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82" d="100"/>
          <a:sy n="82" d="100"/>
        </p:scale>
        <p:origin x="65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4-19T09:27:29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33514 15452 0</inkml:trace>
  <inkml:trace contextRef="#ctx0" brushRef="#br0" timeOffset="7907.32">20391 10901 0,'17'-18'46</inkml:trace>
  <inkml:trace contextRef="#ctx0" brushRef="#br0" timeOffset="9107.57">20249 16157 0</inkml:trace>
  <inkml:trace contextRef="#ctx0" brushRef="#br0" timeOffset="12618.12">15663 5203 0</inkml:trace>
  <inkml:trace contextRef="#ctx0" brushRef="#br0" timeOffset="13306.46">8431 10495 0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0B796-90B6-4DB3-9244-FCA75871C0DC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81292-EF91-4DFA-8B24-E05F97468A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0013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>
            <a:extLst>
              <a:ext uri="{FF2B5EF4-FFF2-40B4-BE49-F238E27FC236}">
                <a16:creationId xmlns:a16="http://schemas.microsoft.com/office/drawing/2014/main" id="{A5F656A7-76F6-0A4E-9550-B8932E5009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71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7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60B0EFF-DB81-F344-8BBB-0CDDE1FC6280}" type="slidenum">
              <a:rPr lang="it-IT" altLang="it-IT"/>
              <a:pPr>
                <a:spcBef>
                  <a:spcPct val="0"/>
                </a:spcBef>
              </a:pPr>
              <a:t>1</a:t>
            </a:fld>
            <a:endParaRPr lang="it-IT" altLang="it-IT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5A0AE0E7-C85A-AE4C-A06F-D41627B0B1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5113" cy="3722687"/>
          </a:xfrm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7B4B375-FCFF-D148-91A1-2D51D956C1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ECEBDD-93CB-4E04-8D53-B85B6A40E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3830EE2-35E8-44F0-969D-98B25A159A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A767310-E477-4BCB-9153-9451E584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CD24-AD2D-4671-B8D0-90CECDB9A6B6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D3D1E46-2385-487A-B12C-7C6AF0A03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DF4D54C-1956-4E36-979C-EE1AB1B70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D507-8076-428A-B98E-A38D4B39E1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0531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65845F-4A3C-4C75-BB13-E93F4E99F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D9F0F9-CE29-48CD-8F7A-34E181F57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263208-3C8D-4F84-A6B8-E9975512A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CD24-AD2D-4671-B8D0-90CECDB9A6B6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72368D-9AA3-40F3-BCD5-34A6B9B84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3DB277-B813-40A3-9155-227D4F39F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D507-8076-428A-B98E-A38D4B39E1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4062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09354D-17F3-4E26-9FE6-C67DA74F1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311DD3F-9270-4DF1-A7AC-877BF034F1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57871C7-134B-4955-9BAA-C01CE479C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CD24-AD2D-4671-B8D0-90CECDB9A6B6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583A220-36B8-495E-865A-20A1AA2CA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D5090B-BB17-45B4-9766-628401734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D507-8076-428A-B98E-A38D4B39E1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5261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055907-A8C1-48F8-957F-4302E3D1D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B5FE271-07EB-49BE-A9F2-B37BE6D7EA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C9198FB-BACB-4525-B31B-94699238E4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C246727-ACF0-44C8-94A8-78DD375BD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CD24-AD2D-4671-B8D0-90CECDB9A6B6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6DD8AD3-CCAB-420F-AC65-13A58D44A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6A40949-B6AB-4371-AA65-9C1E5D4AC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D507-8076-428A-B98E-A38D4B39E1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0653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4C0A44-1A8E-4752-8A82-600704F89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A66B35F-3777-417E-9076-20CBB1210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DE47595-6911-4FDF-B7B4-019069D9C8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3F97BDD-9432-4333-B578-0247CB19A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ADD9740-5B8F-4ECB-9185-1CEC9573B2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6E5D3F1-601E-4668-97E0-1B09DBC2C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CD24-AD2D-4671-B8D0-90CECDB9A6B6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B4E59FB-995F-43C3-A705-8FE2A30AC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92D6ECF-BE99-4268-B9D7-78E91906C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D507-8076-428A-B98E-A38D4B39E1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8804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395510-E626-4A81-A3BE-0C1AB6812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2A58271-9B30-4275-B591-FC7205D8C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CD24-AD2D-4671-B8D0-90CECDB9A6B6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051802F-E390-4805-BC1E-8D09EE932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69ED321-0EE1-4C74-9792-183E8B4D9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D507-8076-428A-B98E-A38D4B39E1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914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F25737B-5851-4595-9418-3DD4A6621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CD24-AD2D-4671-B8D0-90CECDB9A6B6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85FC6ED-176A-45FE-B13A-C18ACB196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290E58F-C984-4A09-9821-6FED92F4B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D507-8076-428A-B98E-A38D4B39E1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3265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8192CC-D8C3-438D-B43F-38F3BD88F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D80C1C6-DA8F-42A6-98F2-0226D242E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F35867D-077E-42D1-B261-1D8CE5DF37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2CFD032-7B43-4F97-8109-2D1E1C6EB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CD24-AD2D-4671-B8D0-90CECDB9A6B6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509CAFF-9225-4CAB-BB23-DD76B5076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0E09220-4C79-4D12-B1E9-EFC951CB7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D507-8076-428A-B98E-A38D4B39E1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913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392D2B-72DD-4708-AADD-AA9FCC0D4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38BA084-5A9C-424D-BED9-64CA40A11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C80214D-7F86-4E01-B6E8-A1BDACDC87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66F2CCB-D5F7-4C7F-B449-C8D55FFFC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CD24-AD2D-4671-B8D0-90CECDB9A6B6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973CE20-3D5A-46B7-B039-6C17ADB91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ADD7126-7C70-4664-B534-E9911B53F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D507-8076-428A-B98E-A38D4B39E1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2380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518127-064C-4C8C-9AF0-93E44321E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F679902-8AED-4213-8050-F69DEE137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8DD2DC0-9056-4F94-A25A-82FDE373A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CD24-AD2D-4671-B8D0-90CECDB9A6B6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BF17546-4B07-49A7-9C1E-75F706844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103DEF7-BCD5-4F36-89CF-1BD26EA78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D507-8076-428A-B98E-A38D4B39E1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5172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1EB0365-4E3D-450F-B38F-0B611601A4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E35DF9A-4F31-4100-B9A0-E99E0934B8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BE451E-1E8D-4BC3-B793-188E7B941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1CD24-AD2D-4671-B8D0-90CECDB9A6B6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B526D35-F63D-43D9-A196-D970CA15A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23F0CFC-575F-4576-B3B6-F542DC917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AD507-8076-428A-B98E-A38D4B39E1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2183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24F8D65-322B-43C3-9DF3-33CA59CFA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258932B-F6DE-4D33-B72C-0211CCBF6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FC61625-CDB9-4FA5-84A7-FC6AECF157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CD24-AD2D-4671-B8D0-90CECDB9A6B6}" type="datetimeFigureOut">
              <a:rPr lang="it-IT" smtClean="0"/>
              <a:t>24/04/2021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1D4F26-5F87-4C20-911D-F999CDE87D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7D642B-9E6C-4E22-9B96-6FB595B58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AD507-8076-428A-B98E-A38D4B39E18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1356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9.png"/><Relationship Id="rId7" Type="http://schemas.openxmlformats.org/officeDocument/2006/relationships/image" Target="../media/image1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90FD238-0794-45A8-A663-2BA14B33C6C8}"/>
              </a:ext>
            </a:extLst>
          </p:cNvPr>
          <p:cNvSpPr txBox="1"/>
          <p:nvPr/>
        </p:nvSpPr>
        <p:spPr>
          <a:xfrm>
            <a:off x="609600" y="160336"/>
            <a:ext cx="10972800" cy="1143000"/>
          </a:xfrm>
          <a:prstGeom prst="rect">
            <a:avLst/>
          </a:prstGeom>
        </p:spPr>
        <p:txBody>
          <a:bodyPr rtlCol="0">
            <a:normAutofit lnSpcReduction="10000"/>
          </a:bodyPr>
          <a:lstStyle/>
          <a:p>
            <a:pPr algn="ctr">
              <a:spcAft>
                <a:spcPts val="600"/>
              </a:spcAft>
            </a:pPr>
            <a:r>
              <a:rPr lang="it-IT" sz="2000" b="1" u="none" dirty="0" err="1">
                <a:effectLst/>
                <a:latin typeface="Palatino Linotype" panose="02040502050505030304" pitchFamily="18" charset="0"/>
                <a:ea typeface="+mj-ea"/>
                <a:cs typeface="+mj-cs"/>
              </a:rPr>
              <a:t>Structural</a:t>
            </a:r>
            <a:r>
              <a:rPr lang="it-IT" sz="2000" b="1" u="none" dirty="0">
                <a:effectLst/>
                <a:latin typeface="Palatino Linotype" panose="02040502050505030304" pitchFamily="18" charset="0"/>
                <a:ea typeface="+mj-ea"/>
                <a:cs typeface="+mj-cs"/>
              </a:rPr>
              <a:t> </a:t>
            </a:r>
            <a:r>
              <a:rPr lang="it-IT" sz="2000" b="1" u="none" dirty="0" err="1">
                <a:effectLst/>
                <a:latin typeface="Palatino Linotype" panose="02040502050505030304" pitchFamily="18" charset="0"/>
                <a:ea typeface="+mj-ea"/>
                <a:cs typeface="+mj-cs"/>
              </a:rPr>
              <a:t>characterization</a:t>
            </a:r>
            <a:r>
              <a:rPr lang="it-IT" sz="2000" b="1" u="none" dirty="0">
                <a:effectLst/>
                <a:latin typeface="Palatino Linotype" panose="02040502050505030304" pitchFamily="18" charset="0"/>
                <a:ea typeface="+mj-ea"/>
                <a:cs typeface="+mj-cs"/>
              </a:rPr>
              <a:t> of the wedge - top </a:t>
            </a:r>
            <a:r>
              <a:rPr lang="it-IT" sz="2000" b="1" u="none" dirty="0" err="1">
                <a:effectLst/>
                <a:latin typeface="Palatino Linotype" panose="02040502050505030304" pitchFamily="18" charset="0"/>
                <a:ea typeface="+mj-ea"/>
                <a:cs typeface="+mj-cs"/>
              </a:rPr>
              <a:t>Epiligurian</a:t>
            </a:r>
            <a:r>
              <a:rPr lang="it-IT" sz="2000" b="1" u="none" dirty="0">
                <a:effectLst/>
                <a:latin typeface="Palatino Linotype" panose="02040502050505030304" pitchFamily="18" charset="0"/>
                <a:ea typeface="+mj-ea"/>
                <a:cs typeface="+mj-cs"/>
              </a:rPr>
              <a:t> </a:t>
            </a:r>
            <a:r>
              <a:rPr lang="it-IT" sz="2000" b="1" u="none" dirty="0" err="1">
                <a:effectLst/>
                <a:latin typeface="Palatino Linotype" panose="02040502050505030304" pitchFamily="18" charset="0"/>
                <a:ea typeface="+mj-ea"/>
                <a:cs typeface="+mj-cs"/>
              </a:rPr>
              <a:t>Units</a:t>
            </a:r>
            <a:r>
              <a:rPr lang="it-IT" sz="2000" b="1" u="none" dirty="0">
                <a:effectLst/>
                <a:latin typeface="Palatino Linotype" panose="02040502050505030304" pitchFamily="18" charset="0"/>
                <a:ea typeface="+mj-ea"/>
                <a:cs typeface="+mj-cs"/>
              </a:rPr>
              <a:t> in the framework of the Northern </a:t>
            </a:r>
            <a:r>
              <a:rPr lang="it-IT" sz="2000" b="1" u="none" dirty="0" err="1">
                <a:effectLst/>
                <a:latin typeface="Palatino Linotype" panose="02040502050505030304" pitchFamily="18" charset="0"/>
                <a:ea typeface="+mj-ea"/>
                <a:cs typeface="+mj-cs"/>
              </a:rPr>
              <a:t>Apennines</a:t>
            </a:r>
            <a:r>
              <a:rPr lang="it-IT" sz="2000" b="1" u="none" dirty="0">
                <a:effectLst/>
                <a:latin typeface="Palatino Linotype" panose="02040502050505030304" pitchFamily="18" charset="0"/>
                <a:ea typeface="+mj-ea"/>
                <a:cs typeface="+mj-cs"/>
              </a:rPr>
              <a:t> </a:t>
            </a:r>
            <a:r>
              <a:rPr lang="it-IT" sz="2000" b="1" u="none" dirty="0" err="1">
                <a:effectLst/>
                <a:latin typeface="Palatino Linotype" panose="02040502050505030304" pitchFamily="18" charset="0"/>
                <a:ea typeface="+mj-ea"/>
                <a:cs typeface="+mj-cs"/>
              </a:rPr>
              <a:t>tectonic</a:t>
            </a:r>
            <a:r>
              <a:rPr lang="it-IT" sz="2000" b="1" u="none" dirty="0">
                <a:effectLst/>
                <a:latin typeface="Palatino Linotype" panose="02040502050505030304" pitchFamily="18" charset="0"/>
                <a:ea typeface="+mj-ea"/>
                <a:cs typeface="+mj-cs"/>
              </a:rPr>
              <a:t> </a:t>
            </a:r>
            <a:r>
              <a:rPr lang="it-IT" sz="2000" b="1" u="none" dirty="0" err="1">
                <a:effectLst/>
                <a:latin typeface="Palatino Linotype" panose="02040502050505030304" pitchFamily="18" charset="0"/>
                <a:ea typeface="+mj-ea"/>
                <a:cs typeface="+mj-cs"/>
              </a:rPr>
              <a:t>evolution</a:t>
            </a:r>
            <a:endParaRPr lang="it-IT" sz="2000" b="1" u="none" dirty="0">
              <a:effectLst/>
              <a:latin typeface="Palatino Linotype" panose="02040502050505030304" pitchFamily="18" charset="0"/>
              <a:ea typeface="+mj-ea"/>
              <a:cs typeface="+mj-cs"/>
            </a:endParaRPr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it-IT" sz="2000" b="1" u="none" dirty="0">
                <a:effectLst/>
                <a:latin typeface="Palatino Linotype" panose="02040502050505030304" pitchFamily="18" charset="0"/>
                <a:ea typeface="+mj-ea"/>
                <a:cs typeface="+mj-cs"/>
              </a:rPr>
              <a:t> (</a:t>
            </a:r>
            <a:r>
              <a:rPr lang="it-IT" sz="2000" b="1" u="none" dirty="0" err="1">
                <a:effectLst/>
                <a:latin typeface="Palatino Linotype" panose="02040502050505030304" pitchFamily="18" charset="0"/>
                <a:ea typeface="+mj-ea"/>
                <a:cs typeface="+mj-cs"/>
              </a:rPr>
              <a:t>northern</a:t>
            </a:r>
            <a:r>
              <a:rPr lang="it-IT" sz="2000" b="1" u="none" dirty="0">
                <a:effectLst/>
                <a:latin typeface="Palatino Linotype" panose="02040502050505030304" pitchFamily="18" charset="0"/>
                <a:ea typeface="+mj-ea"/>
                <a:cs typeface="+mj-cs"/>
              </a:rPr>
              <a:t> </a:t>
            </a:r>
            <a:r>
              <a:rPr lang="it-IT" sz="2000" b="1" u="none" dirty="0" err="1">
                <a:effectLst/>
                <a:latin typeface="Palatino Linotype" panose="02040502050505030304" pitchFamily="18" charset="0"/>
                <a:ea typeface="+mj-ea"/>
                <a:cs typeface="+mj-cs"/>
              </a:rPr>
              <a:t>Italy</a:t>
            </a:r>
            <a:r>
              <a:rPr lang="it-IT" sz="2000" b="1" u="none" dirty="0">
                <a:effectLst/>
                <a:latin typeface="Palatino Linotype" panose="02040502050505030304" pitchFamily="18" charset="0"/>
                <a:ea typeface="+mj-ea"/>
                <a:cs typeface="+mj-cs"/>
              </a:rPr>
              <a:t>)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it-IT" sz="2000" dirty="0">
              <a:latin typeface="+mj-lt"/>
              <a:ea typeface="+mj-ea"/>
              <a:cs typeface="+mj-cs"/>
            </a:endParaRPr>
          </a:p>
        </p:txBody>
      </p:sp>
      <p:pic>
        <p:nvPicPr>
          <p:cNvPr id="10" name="Immagine 9" descr="Immagine che contiene montagna, natura, valle, canyon&#10;&#10;Descrizione generata automaticamente">
            <a:extLst>
              <a:ext uri="{FF2B5EF4-FFF2-40B4-BE49-F238E27FC236}">
                <a16:creationId xmlns:a16="http://schemas.microsoft.com/office/drawing/2014/main" id="{B82E8245-BD93-4177-8466-EAF0C8255A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7" b="18965"/>
          <a:stretch/>
        </p:blipFill>
        <p:spPr>
          <a:xfrm>
            <a:off x="93780" y="1600201"/>
            <a:ext cx="12004440" cy="49514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F59F3C3-A94E-40B5-9F03-D5976001F3D0}"/>
              </a:ext>
            </a:extLst>
          </p:cNvPr>
          <p:cNvSpPr txBox="1"/>
          <p:nvPr/>
        </p:nvSpPr>
        <p:spPr>
          <a:xfrm>
            <a:off x="4151784" y="1230869"/>
            <a:ext cx="3869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u="none" dirty="0">
                <a:latin typeface="Palatino Linotype" panose="02040502050505030304" pitchFamily="18" charset="0"/>
              </a:rPr>
              <a:t>Stendardi F.*, Vignaroli G., Viola G.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B3FA2A9-648D-4456-BE77-D131998E7DDE}"/>
              </a:ext>
            </a:extLst>
          </p:cNvPr>
          <p:cNvSpPr txBox="1"/>
          <p:nvPr/>
        </p:nvSpPr>
        <p:spPr>
          <a:xfrm>
            <a:off x="0" y="6512998"/>
            <a:ext cx="3323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Palatino Linotype" panose="02040502050505030304" pitchFamily="18" charset="0"/>
              </a:rPr>
              <a:t>*francesca.stendardi2@unibo.it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4A0185F6-C6F9-4103-AA7A-6B1A8077993E}"/>
                  </a:ext>
                </a:extLst>
              </p14:cNvPr>
              <p14:cNvContentPartPr/>
              <p14:nvPr/>
            </p14:nvContentPartPr>
            <p14:xfrm>
              <a:off x="3035160" y="1873080"/>
              <a:ext cx="9030240" cy="394380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4A0185F6-C6F9-4103-AA7A-6B1A8077993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25800" y="1863720"/>
                <a:ext cx="9048960" cy="396252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magine 4">
            <a:extLst>
              <a:ext uri="{FF2B5EF4-FFF2-40B4-BE49-F238E27FC236}">
                <a16:creationId xmlns:a16="http://schemas.microsoft.com/office/drawing/2014/main" id="{52CF1D7E-CAC5-4436-814E-C84172B1D3D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3" t="4900"/>
          <a:stretch/>
        </p:blipFill>
        <p:spPr>
          <a:xfrm>
            <a:off x="10204886" y="731660"/>
            <a:ext cx="1893334" cy="81322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EC3DA26-FE71-4929-94D0-34944FE5D5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780" y="138565"/>
            <a:ext cx="783860" cy="74214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01ADC236-EF38-4639-AB1F-EDBD9F392442}"/>
              </a:ext>
            </a:extLst>
          </p:cNvPr>
          <p:cNvGrpSpPr/>
          <p:nvPr/>
        </p:nvGrpSpPr>
        <p:grpSpPr>
          <a:xfrm>
            <a:off x="5356271" y="3592317"/>
            <a:ext cx="6709512" cy="2782835"/>
            <a:chOff x="5356271" y="3592317"/>
            <a:chExt cx="6709512" cy="2782835"/>
          </a:xfrm>
        </p:grpSpPr>
        <p:grpSp>
          <p:nvGrpSpPr>
            <p:cNvPr id="22" name="Gruppo 21">
              <a:extLst>
                <a:ext uri="{FF2B5EF4-FFF2-40B4-BE49-F238E27FC236}">
                  <a16:creationId xmlns:a16="http://schemas.microsoft.com/office/drawing/2014/main" id="{E0E65378-9BDB-4908-A53F-20E11A2FFA58}"/>
                </a:ext>
              </a:extLst>
            </p:cNvPr>
            <p:cNvGrpSpPr/>
            <p:nvPr/>
          </p:nvGrpSpPr>
          <p:grpSpPr>
            <a:xfrm>
              <a:off x="5356271" y="3960900"/>
              <a:ext cx="6709512" cy="2414252"/>
              <a:chOff x="5656552" y="4527257"/>
              <a:chExt cx="6484647" cy="2169441"/>
            </a:xfrm>
            <a:solidFill>
              <a:srgbClr val="92D050"/>
            </a:solidFill>
          </p:grpSpPr>
          <p:grpSp>
            <p:nvGrpSpPr>
              <p:cNvPr id="23" name="Gruppo 22">
                <a:extLst>
                  <a:ext uri="{FF2B5EF4-FFF2-40B4-BE49-F238E27FC236}">
                    <a16:creationId xmlns:a16="http://schemas.microsoft.com/office/drawing/2014/main" id="{6099CE95-60FA-44EE-9716-B2EA56BA8509}"/>
                  </a:ext>
                </a:extLst>
              </p:cNvPr>
              <p:cNvGrpSpPr/>
              <p:nvPr/>
            </p:nvGrpSpPr>
            <p:grpSpPr>
              <a:xfrm>
                <a:off x="5656552" y="4527257"/>
                <a:ext cx="6484647" cy="2169441"/>
                <a:chOff x="5421069" y="4396687"/>
                <a:chExt cx="6484647" cy="2169441"/>
              </a:xfrm>
              <a:grpFill/>
            </p:grpSpPr>
            <p:grpSp>
              <p:nvGrpSpPr>
                <p:cNvPr id="25" name="Gruppo 24">
                  <a:extLst>
                    <a:ext uri="{FF2B5EF4-FFF2-40B4-BE49-F238E27FC236}">
                      <a16:creationId xmlns:a16="http://schemas.microsoft.com/office/drawing/2014/main" id="{907467DF-0CE3-4C22-9131-520C62DB295C}"/>
                    </a:ext>
                  </a:extLst>
                </p:cNvPr>
                <p:cNvGrpSpPr/>
                <p:nvPr/>
              </p:nvGrpSpPr>
              <p:grpSpPr>
                <a:xfrm>
                  <a:off x="5421069" y="4396687"/>
                  <a:ext cx="6484647" cy="2169441"/>
                  <a:chOff x="4321339" y="4411601"/>
                  <a:chExt cx="6484647" cy="2169441"/>
                </a:xfrm>
                <a:grpFill/>
              </p:grpSpPr>
              <p:sp>
                <p:nvSpPr>
                  <p:cNvPr id="27" name="Rettangolo 26">
                    <a:extLst>
                      <a:ext uri="{FF2B5EF4-FFF2-40B4-BE49-F238E27FC236}">
                        <a16:creationId xmlns:a16="http://schemas.microsoft.com/office/drawing/2014/main" id="{E68EF654-9FFE-4B18-B32D-DE2434CE6682}"/>
                      </a:ext>
                    </a:extLst>
                  </p:cNvPr>
                  <p:cNvSpPr/>
                  <p:nvPr/>
                </p:nvSpPr>
                <p:spPr>
                  <a:xfrm>
                    <a:off x="4321339" y="4452844"/>
                    <a:ext cx="6484647" cy="2128198"/>
                  </a:xfrm>
                  <a:prstGeom prst="rect">
                    <a:avLst/>
                  </a:prstGeom>
                  <a:grp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/>
                  </a:p>
                </p:txBody>
              </p:sp>
              <p:cxnSp>
                <p:nvCxnSpPr>
                  <p:cNvPr id="28" name="Connettore 2 27">
                    <a:extLst>
                      <a:ext uri="{FF2B5EF4-FFF2-40B4-BE49-F238E27FC236}">
                        <a16:creationId xmlns:a16="http://schemas.microsoft.com/office/drawing/2014/main" id="{D90184D0-574A-4783-8C6C-2BCDA18BBD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250832" y="5354784"/>
                    <a:ext cx="0" cy="186551"/>
                  </a:xfrm>
                  <a:prstGeom prst="straightConnector1">
                    <a:avLst/>
                  </a:prstGeom>
                  <a:grpFill/>
                  <a:ln w="19050">
                    <a:solidFill>
                      <a:schemeClr val="bg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Connettore 2 28">
                    <a:extLst>
                      <a:ext uri="{FF2B5EF4-FFF2-40B4-BE49-F238E27FC236}">
                        <a16:creationId xmlns:a16="http://schemas.microsoft.com/office/drawing/2014/main" id="{E54934CB-A162-4863-8734-1F5FFD022EC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431883" y="4839925"/>
                    <a:ext cx="727495" cy="0"/>
                  </a:xfrm>
                  <a:prstGeom prst="straightConnector1">
                    <a:avLst/>
                  </a:prstGeom>
                  <a:grpFill/>
                  <a:ln w="19050">
                    <a:solidFill>
                      <a:schemeClr val="bg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Connettore 2 29">
                    <a:extLst>
                      <a:ext uri="{FF2B5EF4-FFF2-40B4-BE49-F238E27FC236}">
                        <a16:creationId xmlns:a16="http://schemas.microsoft.com/office/drawing/2014/main" id="{39A48A66-7D80-4B8B-8C2B-2886E6B6F70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434337" y="4921722"/>
                    <a:ext cx="777142" cy="0"/>
                  </a:xfrm>
                  <a:prstGeom prst="straightConnector1">
                    <a:avLst/>
                  </a:prstGeom>
                  <a:grpFill/>
                  <a:ln w="19050">
                    <a:solidFill>
                      <a:schemeClr val="bg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Connettore 2 30">
                    <a:extLst>
                      <a:ext uri="{FF2B5EF4-FFF2-40B4-BE49-F238E27FC236}">
                        <a16:creationId xmlns:a16="http://schemas.microsoft.com/office/drawing/2014/main" id="{181F058E-B7F4-49FC-8885-7157D935235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999918" y="5344017"/>
                    <a:ext cx="0" cy="239894"/>
                  </a:xfrm>
                  <a:prstGeom prst="straightConnector1">
                    <a:avLst/>
                  </a:prstGeom>
                  <a:grpFill/>
                  <a:ln w="19050">
                    <a:solidFill>
                      <a:schemeClr val="bg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2" name="CasellaDiTesto 31">
                    <a:extLst>
                      <a:ext uri="{FF2B5EF4-FFF2-40B4-BE49-F238E27FC236}">
                        <a16:creationId xmlns:a16="http://schemas.microsoft.com/office/drawing/2014/main" id="{A6A04FBD-2AEF-4329-BE84-B83339ED9A24}"/>
                      </a:ext>
                    </a:extLst>
                  </p:cNvPr>
                  <p:cNvSpPr txBox="1"/>
                  <p:nvPr/>
                </p:nvSpPr>
                <p:spPr>
                  <a:xfrm>
                    <a:off x="5665400" y="4411601"/>
                    <a:ext cx="1714294" cy="5279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sz="1200" b="1" dirty="0">
                        <a:solidFill>
                          <a:schemeClr val="bg1"/>
                        </a:solidFill>
                        <a:latin typeface="Palatino Linotype" panose="02040502050505030304" pitchFamily="18" charset="0"/>
                      </a:rPr>
                      <a:t>ACCRETIONARY</a:t>
                    </a:r>
                    <a:r>
                      <a:rPr lang="it-IT" sz="1600" b="1" dirty="0">
                        <a:solidFill>
                          <a:schemeClr val="bg1"/>
                        </a:solidFill>
                        <a:latin typeface="Palatino Linotype" panose="02040502050505030304" pitchFamily="18" charset="0"/>
                      </a:rPr>
                      <a:t> </a:t>
                    </a:r>
                    <a:r>
                      <a:rPr lang="it-IT" sz="1200" b="1" dirty="0">
                        <a:solidFill>
                          <a:schemeClr val="bg1"/>
                        </a:solidFill>
                        <a:latin typeface="Palatino Linotype" panose="02040502050505030304" pitchFamily="18" charset="0"/>
                      </a:rPr>
                      <a:t>WEDGE</a:t>
                    </a:r>
                    <a:endParaRPr lang="it-IT" sz="1600" b="1" dirty="0">
                      <a:solidFill>
                        <a:schemeClr val="bg1"/>
                      </a:solidFill>
                      <a:latin typeface="Palatino Linotype" panose="02040502050505030304" pitchFamily="18" charset="0"/>
                    </a:endParaRPr>
                  </a:p>
                </p:txBody>
              </p:sp>
              <p:sp>
                <p:nvSpPr>
                  <p:cNvPr id="33" name="CasellaDiTesto 32">
                    <a:extLst>
                      <a:ext uri="{FF2B5EF4-FFF2-40B4-BE49-F238E27FC236}">
                        <a16:creationId xmlns:a16="http://schemas.microsoft.com/office/drawing/2014/main" id="{7430A97F-990D-466F-8F07-09AE590D5E6F}"/>
                      </a:ext>
                    </a:extLst>
                  </p:cNvPr>
                  <p:cNvSpPr txBox="1"/>
                  <p:nvPr/>
                </p:nvSpPr>
                <p:spPr>
                  <a:xfrm>
                    <a:off x="7669337" y="5022899"/>
                    <a:ext cx="1264242" cy="307777"/>
                  </a:xfrm>
                  <a:prstGeom prst="rect">
                    <a:avLst/>
                  </a:prstGeom>
                  <a:grp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400" b="1" dirty="0">
                        <a:solidFill>
                          <a:schemeClr val="bg1"/>
                        </a:solidFill>
                        <a:latin typeface="Palatino Linotype" panose="02040502050505030304" pitchFamily="18" charset="0"/>
                      </a:rPr>
                      <a:t>FOREDEEP</a:t>
                    </a:r>
                  </a:p>
                </p:txBody>
              </p:sp>
              <p:sp>
                <p:nvSpPr>
                  <p:cNvPr id="34" name="CasellaDiTesto 33">
                    <a:extLst>
                      <a:ext uri="{FF2B5EF4-FFF2-40B4-BE49-F238E27FC236}">
                        <a16:creationId xmlns:a16="http://schemas.microsoft.com/office/drawing/2014/main" id="{C4927BD9-F173-4A03-93EC-2377749CCD3C}"/>
                      </a:ext>
                    </a:extLst>
                  </p:cNvPr>
                  <p:cNvSpPr txBox="1"/>
                  <p:nvPr/>
                </p:nvSpPr>
                <p:spPr>
                  <a:xfrm>
                    <a:off x="9278849" y="4538687"/>
                    <a:ext cx="1208291" cy="276999"/>
                  </a:xfrm>
                  <a:prstGeom prst="rect">
                    <a:avLst/>
                  </a:prstGeom>
                  <a:grp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b="1" dirty="0">
                        <a:solidFill>
                          <a:schemeClr val="bg1"/>
                        </a:solidFill>
                        <a:latin typeface="Palatino Linotype" panose="02040502050505030304" pitchFamily="18" charset="0"/>
                      </a:rPr>
                      <a:t>FORELAND</a:t>
                    </a:r>
                  </a:p>
                </p:txBody>
              </p:sp>
              <p:sp>
                <p:nvSpPr>
                  <p:cNvPr id="35" name="CasellaDiTesto 34">
                    <a:extLst>
                      <a:ext uri="{FF2B5EF4-FFF2-40B4-BE49-F238E27FC236}">
                        <a16:creationId xmlns:a16="http://schemas.microsoft.com/office/drawing/2014/main" id="{B26EDE6E-FB1E-4DF8-A505-6BD57396A376}"/>
                      </a:ext>
                    </a:extLst>
                  </p:cNvPr>
                  <p:cNvSpPr txBox="1"/>
                  <p:nvPr/>
                </p:nvSpPr>
                <p:spPr>
                  <a:xfrm>
                    <a:off x="4341074" y="4537091"/>
                    <a:ext cx="1461265" cy="276999"/>
                  </a:xfrm>
                  <a:prstGeom prst="rect">
                    <a:avLst/>
                  </a:prstGeom>
                  <a:grp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b="1" dirty="0">
                        <a:solidFill>
                          <a:schemeClr val="bg1"/>
                        </a:solidFill>
                        <a:latin typeface="Palatino Linotype" panose="02040502050505030304" pitchFamily="18" charset="0"/>
                      </a:rPr>
                      <a:t>HINTERLAND</a:t>
                    </a:r>
                  </a:p>
                </p:txBody>
              </p:sp>
              <p:cxnSp>
                <p:nvCxnSpPr>
                  <p:cNvPr id="36" name="Connettore diritto 35">
                    <a:extLst>
                      <a:ext uri="{FF2B5EF4-FFF2-40B4-BE49-F238E27FC236}">
                        <a16:creationId xmlns:a16="http://schemas.microsoft.com/office/drawing/2014/main" id="{15C2BC1D-24F9-4E17-BE61-E3E7B93BE3C8}"/>
                      </a:ext>
                    </a:extLst>
                  </p:cNvPr>
                  <p:cNvCxnSpPr/>
                  <p:nvPr/>
                </p:nvCxnSpPr>
                <p:spPr>
                  <a:xfrm>
                    <a:off x="9031950" y="4730847"/>
                    <a:ext cx="0" cy="1409772"/>
                  </a:xfrm>
                  <a:prstGeom prst="line">
                    <a:avLst/>
                  </a:prstGeom>
                  <a:grpFill/>
                  <a:ln w="19050">
                    <a:solidFill>
                      <a:srgbClr val="00B0F0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Connettore diritto 36">
                    <a:extLst>
                      <a:ext uri="{FF2B5EF4-FFF2-40B4-BE49-F238E27FC236}">
                        <a16:creationId xmlns:a16="http://schemas.microsoft.com/office/drawing/2014/main" id="{1DE7F102-75CF-4BA6-8494-1E13422FFDC7}"/>
                      </a:ext>
                    </a:extLst>
                  </p:cNvPr>
                  <p:cNvCxnSpPr/>
                  <p:nvPr/>
                </p:nvCxnSpPr>
                <p:spPr>
                  <a:xfrm>
                    <a:off x="7441781" y="4765179"/>
                    <a:ext cx="0" cy="1409772"/>
                  </a:xfrm>
                  <a:prstGeom prst="line">
                    <a:avLst/>
                  </a:prstGeom>
                  <a:grpFill/>
                  <a:ln w="19050">
                    <a:solidFill>
                      <a:srgbClr val="00B0F0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Connettore diritto 37">
                    <a:extLst>
                      <a:ext uri="{FF2B5EF4-FFF2-40B4-BE49-F238E27FC236}">
                        <a16:creationId xmlns:a16="http://schemas.microsoft.com/office/drawing/2014/main" id="{56954E8B-8DB5-460B-8BDD-BE43A4AD2729}"/>
                      </a:ext>
                    </a:extLst>
                  </p:cNvPr>
                  <p:cNvCxnSpPr/>
                  <p:nvPr/>
                </p:nvCxnSpPr>
                <p:spPr>
                  <a:xfrm>
                    <a:off x="5508556" y="4824114"/>
                    <a:ext cx="0" cy="1409772"/>
                  </a:xfrm>
                  <a:prstGeom prst="line">
                    <a:avLst/>
                  </a:prstGeom>
                  <a:grpFill/>
                  <a:ln w="19050">
                    <a:solidFill>
                      <a:srgbClr val="00B0F0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26" name="Immagine 25">
                  <a:extLst>
                    <a:ext uri="{FF2B5EF4-FFF2-40B4-BE49-F238E27FC236}">
                      <a16:creationId xmlns:a16="http://schemas.microsoft.com/office/drawing/2014/main" id="{7785FD73-1CE5-4E42-A8D4-A635DC1772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48539" y="5514086"/>
                  <a:ext cx="4705236" cy="683497"/>
                </a:xfrm>
                <a:prstGeom prst="rect">
                  <a:avLst/>
                </a:prstGeom>
                <a:grpFill/>
              </p:spPr>
            </p:pic>
          </p:grpSp>
          <p:sp>
            <p:nvSpPr>
              <p:cNvPr id="24" name="CasellaDiTesto 23">
                <a:extLst>
                  <a:ext uri="{FF2B5EF4-FFF2-40B4-BE49-F238E27FC236}">
                    <a16:creationId xmlns:a16="http://schemas.microsoft.com/office/drawing/2014/main" id="{F70AD0B4-B560-4685-B388-AA5F6D83566E}"/>
                  </a:ext>
                </a:extLst>
              </p:cNvPr>
              <p:cNvSpPr txBox="1"/>
              <p:nvPr/>
            </p:nvSpPr>
            <p:spPr>
              <a:xfrm>
                <a:off x="9581367" y="6425215"/>
                <a:ext cx="2549007" cy="23508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it-IT" sz="1100" dirty="0" err="1">
                    <a:latin typeface="Palatino Linotype" panose="02040502050505030304" pitchFamily="18" charset="0"/>
                  </a:rPr>
                  <a:t>Modified</a:t>
                </a:r>
                <a:r>
                  <a:rPr lang="it-IT" sz="1100" dirty="0">
                    <a:latin typeface="Palatino Linotype" panose="02040502050505030304" pitchFamily="18" charset="0"/>
                  </a:rPr>
                  <a:t> &amp; </a:t>
                </a:r>
                <a:r>
                  <a:rPr lang="it-IT" sz="1100" dirty="0" err="1">
                    <a:latin typeface="Palatino Linotype" panose="02040502050505030304" pitchFamily="18" charset="0"/>
                  </a:rPr>
                  <a:t>redrawn</a:t>
                </a:r>
                <a:r>
                  <a:rPr lang="it-IT" sz="1100" dirty="0">
                    <a:latin typeface="Palatino Linotype" panose="02040502050505030304" pitchFamily="18" charset="0"/>
                  </a:rPr>
                  <a:t> from Ford</a:t>
                </a:r>
                <a:r>
                  <a:rPr lang="it-IT" sz="1000" dirty="0">
                    <a:latin typeface="Palatino Linotype" panose="02040502050505030304" pitchFamily="18" charset="0"/>
                  </a:rPr>
                  <a:t> </a:t>
                </a:r>
                <a:r>
                  <a:rPr lang="it-IT" sz="1100" dirty="0">
                    <a:latin typeface="Palatino Linotype" panose="02040502050505030304" pitchFamily="18" charset="0"/>
                  </a:rPr>
                  <a:t>(2004)</a:t>
                </a:r>
              </a:p>
            </p:txBody>
          </p:sp>
        </p:grpSp>
        <p:sp>
          <p:nvSpPr>
            <p:cNvPr id="46" name="CasellaDiTesto 45">
              <a:extLst>
                <a:ext uri="{FF2B5EF4-FFF2-40B4-BE49-F238E27FC236}">
                  <a16:creationId xmlns:a16="http://schemas.microsoft.com/office/drawing/2014/main" id="{33519854-39BC-4029-A140-E14AC3629309}"/>
                </a:ext>
              </a:extLst>
            </p:cNvPr>
            <p:cNvSpPr txBox="1"/>
            <p:nvPr/>
          </p:nvSpPr>
          <p:spPr>
            <a:xfrm>
              <a:off x="6803529" y="4627883"/>
              <a:ext cx="1523005" cy="276999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dirty="0">
                  <a:solidFill>
                    <a:schemeClr val="bg1"/>
                  </a:solidFill>
                  <a:latin typeface="Palatino Linotype" panose="02040502050505030304" pitchFamily="18" charset="0"/>
                </a:rPr>
                <a:t>Wedge-top </a:t>
              </a:r>
              <a:r>
                <a:rPr lang="it-IT" sz="1200" b="1" dirty="0" err="1">
                  <a:solidFill>
                    <a:schemeClr val="bg1"/>
                  </a:solidFill>
                  <a:latin typeface="Palatino Linotype" panose="02040502050505030304" pitchFamily="18" charset="0"/>
                </a:rPr>
                <a:t>basins</a:t>
              </a:r>
              <a:endParaRPr lang="it-IT" sz="1600" b="1" dirty="0">
                <a:solidFill>
                  <a:schemeClr val="bg1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47" name="Figura a mano libera: forma 46">
              <a:extLst>
                <a:ext uri="{FF2B5EF4-FFF2-40B4-BE49-F238E27FC236}">
                  <a16:creationId xmlns:a16="http://schemas.microsoft.com/office/drawing/2014/main" id="{15DF6D7F-9A73-411A-A05F-8892A41E8BB5}"/>
                </a:ext>
              </a:extLst>
            </p:cNvPr>
            <p:cNvSpPr/>
            <p:nvPr/>
          </p:nvSpPr>
          <p:spPr bwMode="auto">
            <a:xfrm>
              <a:off x="6626313" y="5212893"/>
              <a:ext cx="1186731" cy="149747"/>
            </a:xfrm>
            <a:custGeom>
              <a:avLst/>
              <a:gdLst>
                <a:gd name="connsiteX0" fmla="*/ 0 w 1004887"/>
                <a:gd name="connsiteY0" fmla="*/ 57150 h 133350"/>
                <a:gd name="connsiteX1" fmla="*/ 109537 w 1004887"/>
                <a:gd name="connsiteY1" fmla="*/ 61912 h 133350"/>
                <a:gd name="connsiteX2" fmla="*/ 152400 w 1004887"/>
                <a:gd name="connsiteY2" fmla="*/ 76200 h 133350"/>
                <a:gd name="connsiteX3" fmla="*/ 180975 w 1004887"/>
                <a:gd name="connsiteY3" fmla="*/ 85725 h 133350"/>
                <a:gd name="connsiteX4" fmla="*/ 333375 w 1004887"/>
                <a:gd name="connsiteY4" fmla="*/ 100012 h 133350"/>
                <a:gd name="connsiteX5" fmla="*/ 376237 w 1004887"/>
                <a:gd name="connsiteY5" fmla="*/ 109537 h 133350"/>
                <a:gd name="connsiteX6" fmla="*/ 523875 w 1004887"/>
                <a:gd name="connsiteY6" fmla="*/ 123825 h 133350"/>
                <a:gd name="connsiteX7" fmla="*/ 661987 w 1004887"/>
                <a:gd name="connsiteY7" fmla="*/ 133350 h 133350"/>
                <a:gd name="connsiteX8" fmla="*/ 719137 w 1004887"/>
                <a:gd name="connsiteY8" fmla="*/ 133350 h 133350"/>
                <a:gd name="connsiteX9" fmla="*/ 790575 w 1004887"/>
                <a:gd name="connsiteY9" fmla="*/ 133350 h 133350"/>
                <a:gd name="connsiteX10" fmla="*/ 857250 w 1004887"/>
                <a:gd name="connsiteY10" fmla="*/ 128587 h 133350"/>
                <a:gd name="connsiteX11" fmla="*/ 1004887 w 1004887"/>
                <a:gd name="connsiteY11" fmla="*/ 109537 h 133350"/>
                <a:gd name="connsiteX12" fmla="*/ 4762 w 1004887"/>
                <a:gd name="connsiteY12" fmla="*/ 0 h 133350"/>
                <a:gd name="connsiteX13" fmla="*/ 0 w 1004887"/>
                <a:gd name="connsiteY13" fmla="*/ 571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04887" h="133350">
                  <a:moveTo>
                    <a:pt x="0" y="57150"/>
                  </a:moveTo>
                  <a:lnTo>
                    <a:pt x="109537" y="61912"/>
                  </a:lnTo>
                  <a:cubicBezTo>
                    <a:pt x="123825" y="66675"/>
                    <a:pt x="138217" y="71134"/>
                    <a:pt x="152400" y="76200"/>
                  </a:cubicBezTo>
                  <a:cubicBezTo>
                    <a:pt x="180720" y="86315"/>
                    <a:pt x="167100" y="85725"/>
                    <a:pt x="180975" y="85725"/>
                  </a:cubicBezTo>
                  <a:lnTo>
                    <a:pt x="333375" y="100012"/>
                  </a:lnTo>
                  <a:lnTo>
                    <a:pt x="376237" y="109537"/>
                  </a:lnTo>
                  <a:lnTo>
                    <a:pt x="523875" y="123825"/>
                  </a:lnTo>
                  <a:lnTo>
                    <a:pt x="661987" y="133350"/>
                  </a:lnTo>
                  <a:lnTo>
                    <a:pt x="719137" y="133350"/>
                  </a:lnTo>
                  <a:lnTo>
                    <a:pt x="790575" y="133350"/>
                  </a:lnTo>
                  <a:cubicBezTo>
                    <a:pt x="844518" y="127955"/>
                    <a:pt x="822246" y="128587"/>
                    <a:pt x="857250" y="128587"/>
                  </a:cubicBezTo>
                  <a:lnTo>
                    <a:pt x="1004887" y="109537"/>
                  </a:lnTo>
                  <a:lnTo>
                    <a:pt x="4762" y="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2" name="Rettangolo 51">
              <a:extLst>
                <a:ext uri="{FF2B5EF4-FFF2-40B4-BE49-F238E27FC236}">
                  <a16:creationId xmlns:a16="http://schemas.microsoft.com/office/drawing/2014/main" id="{DE3A2719-7B5C-4C6A-B0EB-CD47E0D6F1DA}"/>
                </a:ext>
              </a:extLst>
            </p:cNvPr>
            <p:cNvSpPr/>
            <p:nvPr/>
          </p:nvSpPr>
          <p:spPr>
            <a:xfrm>
              <a:off x="7602293" y="3592317"/>
              <a:ext cx="22174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u="sng" dirty="0">
                  <a:solidFill>
                    <a:srgbClr val="C00000"/>
                  </a:solidFill>
                  <a:latin typeface="Avenir Next LT Pro Light" panose="020B03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Fold and thrust belt</a:t>
              </a:r>
              <a:endParaRPr lang="it-IT" b="1" u="sng" dirty="0">
                <a:solidFill>
                  <a:srgbClr val="C00000"/>
                </a:solidFill>
                <a:latin typeface="Avenir Next LT Pro Light" panose="020B0304020202020204" pitchFamily="34" charset="0"/>
              </a:endParaRPr>
            </a:p>
          </p:txBody>
        </p:sp>
      </p:grpSp>
      <p:sp>
        <p:nvSpPr>
          <p:cNvPr id="21" name="Rettangolo 20">
            <a:extLst>
              <a:ext uri="{FF2B5EF4-FFF2-40B4-BE49-F238E27FC236}">
                <a16:creationId xmlns:a16="http://schemas.microsoft.com/office/drawing/2014/main" id="{B961DFCF-A195-42BD-B2B3-2A094CAE6CC6}"/>
              </a:ext>
            </a:extLst>
          </p:cNvPr>
          <p:cNvSpPr/>
          <p:nvPr/>
        </p:nvSpPr>
        <p:spPr bwMode="auto">
          <a:xfrm>
            <a:off x="263352" y="3638587"/>
            <a:ext cx="4384272" cy="2736565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ECFBC7F-5779-46BA-A065-F1D96827C8DD}"/>
              </a:ext>
            </a:extLst>
          </p:cNvPr>
          <p:cNvSpPr txBox="1"/>
          <p:nvPr/>
        </p:nvSpPr>
        <p:spPr>
          <a:xfrm>
            <a:off x="363487" y="1062466"/>
            <a:ext cx="42590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none" dirty="0">
                <a:latin typeface="Palatino Linotype" panose="02040502050505030304" pitchFamily="18" charset="0"/>
              </a:rPr>
              <a:t>The Northern Apennines are an arc shaped fold-and-thrust belt developed during the Neogene, after the collision between the European margin (Sardinia-Corsica block) and the Adriatic microplate. </a:t>
            </a:r>
            <a:endParaRPr lang="it-IT" sz="1600" u="none" dirty="0">
              <a:latin typeface="Palatino Linotype" panose="02040502050505030304" pitchFamily="18" charset="0"/>
            </a:endParaRPr>
          </a:p>
          <a:p>
            <a:endParaRPr lang="it-IT" sz="1400" u="none" dirty="0">
              <a:latin typeface="Palatino Linotype" panose="02040502050505030304" pitchFamily="18" charset="0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71AEC556-DA7E-4D75-9E91-B16B9B0AE08D}"/>
              </a:ext>
            </a:extLst>
          </p:cNvPr>
          <p:cNvGrpSpPr/>
          <p:nvPr/>
        </p:nvGrpSpPr>
        <p:grpSpPr>
          <a:xfrm>
            <a:off x="263353" y="3632413"/>
            <a:ext cx="4397831" cy="2742740"/>
            <a:chOff x="183342" y="3903172"/>
            <a:chExt cx="4285141" cy="2536939"/>
          </a:xfrm>
        </p:grpSpPr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28FE9874-A8E9-4D91-8B85-094141BEE391}"/>
                </a:ext>
              </a:extLst>
            </p:cNvPr>
            <p:cNvGrpSpPr/>
            <p:nvPr/>
          </p:nvGrpSpPr>
          <p:grpSpPr>
            <a:xfrm>
              <a:off x="216331" y="3931666"/>
              <a:ext cx="4232879" cy="2303838"/>
              <a:chOff x="474753" y="4198233"/>
              <a:chExt cx="4820791" cy="2623822"/>
            </a:xfrm>
          </p:grpSpPr>
          <p:pic>
            <p:nvPicPr>
              <p:cNvPr id="10" name="Immagine 9" descr="Immagine che contiene scuro, sedendo, tavolo, illuminato&#10;&#10;Descrizione generata automaticamente">
                <a:extLst>
                  <a:ext uri="{FF2B5EF4-FFF2-40B4-BE49-F238E27FC236}">
                    <a16:creationId xmlns:a16="http://schemas.microsoft.com/office/drawing/2014/main" id="{4B1F64C0-B9D0-4B21-84B1-F06BCB2E28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8301" y="4849137"/>
                <a:ext cx="4604013" cy="1805944"/>
              </a:xfrm>
              <a:prstGeom prst="rect">
                <a:avLst/>
              </a:prstGeom>
            </p:spPr>
          </p:pic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A87011D8-6F1A-44E7-ACFA-FEE519FCC0DC}"/>
                  </a:ext>
                </a:extLst>
              </p:cNvPr>
              <p:cNvSpPr txBox="1"/>
              <p:nvPr/>
            </p:nvSpPr>
            <p:spPr>
              <a:xfrm>
                <a:off x="4811808" y="4629800"/>
                <a:ext cx="340506" cy="389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b="1" u="none" dirty="0">
                    <a:solidFill>
                      <a:srgbClr val="FF6600"/>
                    </a:solidFill>
                    <a:latin typeface="Palatino Linotype" panose="02040502050505030304" pitchFamily="18" charset="0"/>
                  </a:rPr>
                  <a:t>L</a:t>
                </a:r>
              </a:p>
            </p:txBody>
          </p:sp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F9284B3D-2E37-4FE7-B8F7-DED325F16494}"/>
                  </a:ext>
                </a:extLst>
              </p:cNvPr>
              <p:cNvSpPr txBox="1"/>
              <p:nvPr/>
            </p:nvSpPr>
            <p:spPr>
              <a:xfrm>
                <a:off x="588447" y="4629800"/>
                <a:ext cx="369382" cy="389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b="1" u="none" dirty="0">
                    <a:solidFill>
                      <a:srgbClr val="FF6600"/>
                    </a:solidFill>
                    <a:latin typeface="Palatino Linotype" panose="02040502050505030304" pitchFamily="18" charset="0"/>
                  </a:rPr>
                  <a:t>U</a:t>
                </a:r>
              </a:p>
            </p:txBody>
          </p:sp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9A72EBAF-F005-4548-A977-43F3DFF3180E}"/>
                  </a:ext>
                </a:extLst>
              </p:cNvPr>
              <p:cNvSpPr txBox="1"/>
              <p:nvPr/>
            </p:nvSpPr>
            <p:spPr>
              <a:xfrm>
                <a:off x="3505902" y="4445702"/>
                <a:ext cx="369382" cy="389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b="1" u="none" dirty="0">
                    <a:solidFill>
                      <a:srgbClr val="FF6600"/>
                    </a:solidFill>
                    <a:latin typeface="Palatino Linotype" panose="02040502050505030304" pitchFamily="18" charset="0"/>
                  </a:rPr>
                  <a:t>H</a:t>
                </a:r>
              </a:p>
            </p:txBody>
          </p:sp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143650D9-A4D6-4E1F-920A-E06781874FB9}"/>
                  </a:ext>
                </a:extLst>
              </p:cNvPr>
              <p:cNvSpPr txBox="1"/>
              <p:nvPr/>
            </p:nvSpPr>
            <p:spPr>
              <a:xfrm>
                <a:off x="4312537" y="4198233"/>
                <a:ext cx="983007" cy="356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dirty="0">
                    <a:latin typeface="Avenir Next LT Pro Light" panose="020B0304020202020204" pitchFamily="34" charset="0"/>
                  </a:rPr>
                  <a:t>ADRIA </a:t>
                </a:r>
              </a:p>
            </p:txBody>
          </p:sp>
          <p:sp>
            <p:nvSpPr>
              <p:cNvPr id="15" name="CasellaDiTesto 14">
                <a:extLst>
                  <a:ext uri="{FF2B5EF4-FFF2-40B4-BE49-F238E27FC236}">
                    <a16:creationId xmlns:a16="http://schemas.microsoft.com/office/drawing/2014/main" id="{F9961A4E-F913-4729-9A1A-114E726731FF}"/>
                  </a:ext>
                </a:extLst>
              </p:cNvPr>
              <p:cNvSpPr txBox="1"/>
              <p:nvPr/>
            </p:nvSpPr>
            <p:spPr>
              <a:xfrm>
                <a:off x="474753" y="4198233"/>
                <a:ext cx="1102117" cy="356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dirty="0">
                    <a:latin typeface="Avenir Next LT Pro Light" panose="020B0304020202020204" pitchFamily="34" charset="0"/>
                  </a:rPr>
                  <a:t>EUROPE</a:t>
                </a:r>
              </a:p>
            </p:txBody>
          </p:sp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55F10213-2F33-417F-817D-01F23591AE2D}"/>
                  </a:ext>
                </a:extLst>
              </p:cNvPr>
              <p:cNvSpPr txBox="1"/>
              <p:nvPr/>
            </p:nvSpPr>
            <p:spPr>
              <a:xfrm>
                <a:off x="2025527" y="5887017"/>
                <a:ext cx="572756" cy="315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u="none" dirty="0">
                    <a:solidFill>
                      <a:srgbClr val="00B050"/>
                    </a:solidFill>
                    <a:latin typeface="Palatino Linotype" panose="02040502050505030304" pitchFamily="18" charset="0"/>
                  </a:rPr>
                  <a:t>t1</a:t>
                </a:r>
              </a:p>
            </p:txBody>
          </p:sp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C171050F-F53F-4E2E-A4F9-8DD758688204}"/>
                  </a:ext>
                </a:extLst>
              </p:cNvPr>
              <p:cNvSpPr txBox="1"/>
              <p:nvPr/>
            </p:nvSpPr>
            <p:spPr>
              <a:xfrm>
                <a:off x="2410841" y="6256349"/>
                <a:ext cx="572756" cy="315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u="none" dirty="0">
                    <a:solidFill>
                      <a:srgbClr val="00B050"/>
                    </a:solidFill>
                    <a:latin typeface="Palatino Linotype" panose="02040502050505030304" pitchFamily="18" charset="0"/>
                  </a:rPr>
                  <a:t>t2</a:t>
                </a:r>
              </a:p>
            </p:txBody>
          </p:sp>
          <p:sp>
            <p:nvSpPr>
              <p:cNvPr id="18" name="CasellaDiTesto 17">
                <a:extLst>
                  <a:ext uri="{FF2B5EF4-FFF2-40B4-BE49-F238E27FC236}">
                    <a16:creationId xmlns:a16="http://schemas.microsoft.com/office/drawing/2014/main" id="{1E76BB7E-61C0-4F8E-A4A1-E7A74613D79C}"/>
                  </a:ext>
                </a:extLst>
              </p:cNvPr>
              <p:cNvSpPr txBox="1"/>
              <p:nvPr/>
            </p:nvSpPr>
            <p:spPr>
              <a:xfrm>
                <a:off x="2796155" y="6506377"/>
                <a:ext cx="572756" cy="315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600" u="none" dirty="0">
                    <a:solidFill>
                      <a:srgbClr val="00B050"/>
                    </a:solidFill>
                    <a:latin typeface="Palatino Linotype" panose="02040502050505030304" pitchFamily="18" charset="0"/>
                  </a:rPr>
                  <a:t>t3</a:t>
                </a:r>
              </a:p>
            </p:txBody>
          </p:sp>
          <p:cxnSp>
            <p:nvCxnSpPr>
              <p:cNvPr id="19" name="Connettore a gomito 18">
                <a:extLst>
                  <a:ext uri="{FF2B5EF4-FFF2-40B4-BE49-F238E27FC236}">
                    <a16:creationId xmlns:a16="http://schemas.microsoft.com/office/drawing/2014/main" id="{A10BF8C2-A648-4ABB-91A7-4D4AA9681B64}"/>
                  </a:ext>
                </a:extLst>
              </p:cNvPr>
              <p:cNvCxnSpPr>
                <a:cxnSpLocks/>
                <a:endCxn id="11" idx="1"/>
              </p:cNvCxnSpPr>
              <p:nvPr/>
            </p:nvCxnSpPr>
            <p:spPr>
              <a:xfrm flipV="1">
                <a:off x="4364966" y="4824334"/>
                <a:ext cx="446842" cy="208903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ttore a gomito 19">
                <a:extLst>
                  <a:ext uri="{FF2B5EF4-FFF2-40B4-BE49-F238E27FC236}">
                    <a16:creationId xmlns:a16="http://schemas.microsoft.com/office/drawing/2014/main" id="{D80DC248-A013-438A-886F-61F4020CE87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24029" y="4880938"/>
                <a:ext cx="446842" cy="218769"/>
              </a:xfrm>
              <a:prstGeom prst="bentConnector3">
                <a:avLst>
                  <a:gd name="adj1" fmla="val -194"/>
                </a:avLst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2AC0FD20-58D4-4DA1-9694-8EBA587D119F}"/>
                </a:ext>
              </a:extLst>
            </p:cNvPr>
            <p:cNvGrpSpPr/>
            <p:nvPr/>
          </p:nvGrpSpPr>
          <p:grpSpPr>
            <a:xfrm>
              <a:off x="183342" y="3903172"/>
              <a:ext cx="4285141" cy="2536939"/>
              <a:chOff x="183342" y="3903172"/>
              <a:chExt cx="4285141" cy="2536939"/>
            </a:xfrm>
          </p:grpSpPr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5492B847-7E85-4790-AFC5-DB52F36FA9DD}"/>
                  </a:ext>
                </a:extLst>
              </p:cNvPr>
              <p:cNvSpPr txBox="1"/>
              <p:nvPr/>
            </p:nvSpPr>
            <p:spPr>
              <a:xfrm>
                <a:off x="234291" y="6195590"/>
                <a:ext cx="3659509" cy="2419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100" u="none" dirty="0" err="1">
                    <a:latin typeface="Palatino Linotype" panose="02040502050505030304" pitchFamily="18" charset="0"/>
                  </a:rPr>
                  <a:t>Modified</a:t>
                </a:r>
                <a:r>
                  <a:rPr lang="it-IT" sz="1100" u="none" dirty="0">
                    <a:latin typeface="Palatino Linotype" panose="02040502050505030304" pitchFamily="18" charset="0"/>
                  </a:rPr>
                  <a:t> &amp; </a:t>
                </a:r>
                <a:r>
                  <a:rPr lang="it-IT" sz="1100" u="none" dirty="0" err="1">
                    <a:latin typeface="Palatino Linotype" panose="02040502050505030304" pitchFamily="18" charset="0"/>
                  </a:rPr>
                  <a:t>redrawn</a:t>
                </a:r>
                <a:r>
                  <a:rPr lang="it-IT" sz="1100" u="none" dirty="0">
                    <a:latin typeface="Palatino Linotype" panose="02040502050505030304" pitchFamily="18" charset="0"/>
                  </a:rPr>
                  <a:t> from Carminati &amp; </a:t>
                </a:r>
                <a:r>
                  <a:rPr lang="it-IT" sz="1100" u="none" dirty="0" err="1">
                    <a:latin typeface="Palatino Linotype" panose="02040502050505030304" pitchFamily="18" charset="0"/>
                  </a:rPr>
                  <a:t>Doglioni</a:t>
                </a:r>
                <a:r>
                  <a:rPr lang="it-IT" sz="1100" u="none" dirty="0">
                    <a:latin typeface="Palatino Linotype" panose="02040502050505030304" pitchFamily="18" charset="0"/>
                  </a:rPr>
                  <a:t> (2012)</a:t>
                </a:r>
              </a:p>
            </p:txBody>
          </p:sp>
          <p:sp>
            <p:nvSpPr>
              <p:cNvPr id="9" name="Rettangolo 8">
                <a:extLst>
                  <a:ext uri="{FF2B5EF4-FFF2-40B4-BE49-F238E27FC236}">
                    <a16:creationId xmlns:a16="http://schemas.microsoft.com/office/drawing/2014/main" id="{E7B77E8E-6C17-4DBA-BC46-168807B1A38A}"/>
                  </a:ext>
                </a:extLst>
              </p:cNvPr>
              <p:cNvSpPr/>
              <p:nvPr/>
            </p:nvSpPr>
            <p:spPr>
              <a:xfrm>
                <a:off x="183342" y="3903172"/>
                <a:ext cx="4285141" cy="2536939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029F7E01-F21E-4CF3-A97A-370A75557934}"/>
              </a:ext>
            </a:extLst>
          </p:cNvPr>
          <p:cNvSpPr txBox="1"/>
          <p:nvPr/>
        </p:nvSpPr>
        <p:spPr>
          <a:xfrm>
            <a:off x="3552054" y="39103"/>
            <a:ext cx="50126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u="none" dirty="0">
                <a:latin typeface="Palatino Linotype" panose="02040502050505030304" pitchFamily="18" charset="0"/>
              </a:rPr>
              <a:t>INTRODUCTION AND AIMS</a:t>
            </a:r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BF66D9CE-D4D7-4F49-97B4-F26FEE52997F}"/>
              </a:ext>
            </a:extLst>
          </p:cNvPr>
          <p:cNvSpPr/>
          <p:nvPr/>
        </p:nvSpPr>
        <p:spPr>
          <a:xfrm>
            <a:off x="732528" y="3212976"/>
            <a:ext cx="3284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u="sng" dirty="0">
                <a:solidFill>
                  <a:srgbClr val="C00000"/>
                </a:solidFill>
                <a:latin typeface="Avenir Next LT Pro Light" panose="020B03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W-</a:t>
            </a:r>
            <a:r>
              <a:rPr lang="en-GB" b="1" u="sng" dirty="0" err="1">
                <a:solidFill>
                  <a:srgbClr val="C00000"/>
                </a:solidFill>
                <a:latin typeface="Avenir Next LT Pro Light" panose="020B03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vergent</a:t>
            </a:r>
            <a:r>
              <a:rPr lang="en-GB" b="1" u="sng" dirty="0">
                <a:solidFill>
                  <a:srgbClr val="C00000"/>
                </a:solidFill>
                <a:latin typeface="Avenir Next LT Pro Light" panose="020B03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subduction system</a:t>
            </a:r>
            <a:endParaRPr lang="it-IT" b="1" u="sng" dirty="0">
              <a:solidFill>
                <a:srgbClr val="C00000"/>
              </a:solidFill>
              <a:latin typeface="Avenir Next LT Pro Light" panose="020B0304020202020204" pitchFamily="34" charset="0"/>
            </a:endParaRPr>
          </a:p>
        </p:txBody>
      </p:sp>
      <p:sp>
        <p:nvSpPr>
          <p:cNvPr id="41" name="Freccia a destra 40">
            <a:extLst>
              <a:ext uri="{FF2B5EF4-FFF2-40B4-BE49-F238E27FC236}">
                <a16:creationId xmlns:a16="http://schemas.microsoft.com/office/drawing/2014/main" id="{65CDB2D4-8EDD-4014-B931-F2DC050DD1E1}"/>
              </a:ext>
            </a:extLst>
          </p:cNvPr>
          <p:cNvSpPr/>
          <p:nvPr/>
        </p:nvSpPr>
        <p:spPr bwMode="auto">
          <a:xfrm>
            <a:off x="4754098" y="4773148"/>
            <a:ext cx="496080" cy="283135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36517468-CBA7-4BF5-BE69-5FAA17864B52}"/>
              </a:ext>
            </a:extLst>
          </p:cNvPr>
          <p:cNvSpPr txBox="1"/>
          <p:nvPr/>
        </p:nvSpPr>
        <p:spPr>
          <a:xfrm>
            <a:off x="4967128" y="1000385"/>
            <a:ext cx="67687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Palatino Linotype" panose="02040502050505030304" pitchFamily="18" charset="0"/>
              </a:rPr>
              <a:t>In </a:t>
            </a:r>
            <a:r>
              <a:rPr lang="it-IT" sz="1600" dirty="0" err="1">
                <a:latin typeface="Palatino Linotype" panose="02040502050505030304" pitchFamily="18" charset="0"/>
              </a:rPr>
              <a:t>this</a:t>
            </a:r>
            <a:r>
              <a:rPr lang="it-IT" sz="1600" dirty="0">
                <a:latin typeface="Palatino Linotype" panose="02040502050505030304" pitchFamily="18" charset="0"/>
              </a:rPr>
              <a:t> </a:t>
            </a:r>
            <a:r>
              <a:rPr lang="it-IT" sz="1600" dirty="0" err="1">
                <a:latin typeface="Palatino Linotype" panose="02040502050505030304" pitchFamily="18" charset="0"/>
              </a:rPr>
              <a:t>context</a:t>
            </a:r>
            <a:r>
              <a:rPr lang="it-IT" sz="1600" dirty="0">
                <a:latin typeface="Palatino Linotype" panose="02040502050505030304" pitchFamily="18" charset="0"/>
              </a:rPr>
              <a:t>, the </a:t>
            </a:r>
            <a:r>
              <a:rPr lang="it-IT" sz="1600" dirty="0" err="1">
                <a:latin typeface="Palatino Linotype" panose="02040502050505030304" pitchFamily="18" charset="0"/>
              </a:rPr>
              <a:t>Epiligurian</a:t>
            </a:r>
            <a:r>
              <a:rPr lang="it-IT" sz="1600" dirty="0">
                <a:latin typeface="Palatino Linotype" panose="02040502050505030304" pitchFamily="18" charset="0"/>
              </a:rPr>
              <a:t> </a:t>
            </a:r>
            <a:r>
              <a:rPr lang="it-IT" sz="1600" dirty="0" err="1">
                <a:latin typeface="Palatino Linotype" panose="02040502050505030304" pitchFamily="18" charset="0"/>
              </a:rPr>
              <a:t>Units</a:t>
            </a:r>
            <a:r>
              <a:rPr lang="it-IT" sz="1600" dirty="0">
                <a:latin typeface="Palatino Linotype" panose="02040502050505030304" pitchFamily="18" charset="0"/>
              </a:rPr>
              <a:t> are </a:t>
            </a:r>
            <a:r>
              <a:rPr lang="it-IT" sz="1600" dirty="0" err="1">
                <a:latin typeface="Palatino Linotype" panose="02040502050505030304" pitchFamily="18" charset="0"/>
              </a:rPr>
              <a:t>commonly</a:t>
            </a:r>
            <a:r>
              <a:rPr lang="it-IT" sz="1600" dirty="0">
                <a:latin typeface="Palatino Linotype" panose="02040502050505030304" pitchFamily="18" charset="0"/>
              </a:rPr>
              <a:t> </a:t>
            </a:r>
            <a:r>
              <a:rPr lang="it-IT" sz="1600" dirty="0" err="1">
                <a:latin typeface="Palatino Linotype" panose="02040502050505030304" pitchFamily="18" charset="0"/>
              </a:rPr>
              <a:t>considered</a:t>
            </a:r>
            <a:r>
              <a:rPr lang="it-IT" sz="1600" dirty="0">
                <a:latin typeface="Palatino Linotype" panose="02040502050505030304" pitchFamily="18" charset="0"/>
              </a:rPr>
              <a:t> </a:t>
            </a:r>
            <a:r>
              <a:rPr lang="it-IT" sz="1600" dirty="0" err="1">
                <a:latin typeface="Palatino Linotype" panose="02040502050505030304" pitchFamily="18" charset="0"/>
              </a:rPr>
              <a:t>as</a:t>
            </a:r>
            <a:endParaRPr lang="it-IT" sz="1600" dirty="0">
              <a:latin typeface="Palatino Linotype" panose="02040502050505030304" pitchFamily="18" charset="0"/>
            </a:endParaRPr>
          </a:p>
          <a:p>
            <a:pPr algn="ctr"/>
            <a:r>
              <a:rPr lang="it-IT" sz="1600" dirty="0">
                <a:latin typeface="Palatino Linotype" panose="02040502050505030304" pitchFamily="18" charset="0"/>
              </a:rPr>
              <a:t> «</a:t>
            </a:r>
            <a:r>
              <a:rPr lang="it-IT" sz="1600" b="1" dirty="0">
                <a:latin typeface="Palatino Linotype" panose="02040502050505030304" pitchFamily="18" charset="0"/>
              </a:rPr>
              <a:t>wedge-top </a:t>
            </a:r>
            <a:r>
              <a:rPr lang="it-IT" sz="1600" b="1" dirty="0" err="1">
                <a:latin typeface="Palatino Linotype" panose="02040502050505030304" pitchFamily="18" charset="0"/>
              </a:rPr>
              <a:t>basins</a:t>
            </a:r>
            <a:r>
              <a:rPr lang="it-IT" sz="1600" dirty="0">
                <a:latin typeface="Palatino Linotype" panose="02040502050505030304" pitchFamily="18" charset="0"/>
              </a:rPr>
              <a:t>» </a:t>
            </a:r>
            <a:r>
              <a:rPr lang="it-IT" sz="1600" dirty="0" err="1">
                <a:latin typeface="Palatino Linotype" panose="02040502050505030304" pitchFamily="18" charset="0"/>
              </a:rPr>
              <a:t>developed</a:t>
            </a:r>
            <a:r>
              <a:rPr lang="it-IT" sz="1600" dirty="0">
                <a:latin typeface="Palatino Linotype" panose="02040502050505030304" pitchFamily="18" charset="0"/>
              </a:rPr>
              <a:t> </a:t>
            </a:r>
            <a:r>
              <a:rPr lang="it-IT" sz="1600" dirty="0" err="1">
                <a:latin typeface="Palatino Linotype" panose="02040502050505030304" pitchFamily="18" charset="0"/>
              </a:rPr>
              <a:t>since</a:t>
            </a:r>
            <a:r>
              <a:rPr lang="it-IT" sz="1600" dirty="0">
                <a:latin typeface="Palatino Linotype" panose="02040502050505030304" pitchFamily="18" charset="0"/>
              </a:rPr>
              <a:t> the middle Eocene and </a:t>
            </a:r>
            <a:r>
              <a:rPr lang="it-IT" sz="1600" dirty="0" err="1">
                <a:latin typeface="Palatino Linotype" panose="02040502050505030304" pitchFamily="18" charset="0"/>
              </a:rPr>
              <a:t>passively</a:t>
            </a:r>
            <a:r>
              <a:rPr lang="it-IT" sz="1600" dirty="0">
                <a:latin typeface="Palatino Linotype" panose="02040502050505030304" pitchFamily="18" charset="0"/>
              </a:rPr>
              <a:t> </a:t>
            </a:r>
            <a:r>
              <a:rPr lang="it-IT" sz="1600" dirty="0" err="1">
                <a:latin typeface="Palatino Linotype" panose="02040502050505030304" pitchFamily="18" charset="0"/>
              </a:rPr>
              <a:t>transported</a:t>
            </a:r>
            <a:r>
              <a:rPr lang="it-IT" sz="1600" dirty="0">
                <a:latin typeface="Palatino Linotype" panose="02040502050505030304" pitchFamily="18" charset="0"/>
              </a:rPr>
              <a:t> by the </a:t>
            </a:r>
            <a:r>
              <a:rPr lang="it-IT" sz="1600" dirty="0" err="1">
                <a:latin typeface="Palatino Linotype" panose="02040502050505030304" pitchFamily="18" charset="0"/>
              </a:rPr>
              <a:t>northeastward</a:t>
            </a:r>
            <a:r>
              <a:rPr lang="it-IT" sz="1600" dirty="0">
                <a:latin typeface="Palatino Linotype" panose="02040502050505030304" pitchFamily="18" charset="0"/>
              </a:rPr>
              <a:t> </a:t>
            </a:r>
            <a:r>
              <a:rPr lang="it-IT" sz="1600" dirty="0" err="1">
                <a:latin typeface="Palatino Linotype" panose="02040502050505030304" pitchFamily="18" charset="0"/>
              </a:rPr>
              <a:t>propagation</a:t>
            </a:r>
            <a:r>
              <a:rPr lang="it-IT" sz="1600" dirty="0">
                <a:latin typeface="Palatino Linotype" panose="02040502050505030304" pitchFamily="18" charset="0"/>
              </a:rPr>
              <a:t> of the </a:t>
            </a:r>
            <a:r>
              <a:rPr lang="it-IT" sz="1600" dirty="0" err="1">
                <a:latin typeface="Palatino Linotype" panose="02040502050505030304" pitchFamily="18" charset="0"/>
              </a:rPr>
              <a:t>underlying</a:t>
            </a:r>
            <a:r>
              <a:rPr lang="it-IT" sz="1600" dirty="0">
                <a:latin typeface="Palatino Linotype" panose="02040502050505030304" pitchFamily="18" charset="0"/>
              </a:rPr>
              <a:t> </a:t>
            </a:r>
            <a:r>
              <a:rPr lang="it-IT" sz="1600" dirty="0" err="1">
                <a:latin typeface="Palatino Linotype" panose="02040502050505030304" pitchFamily="18" charset="0"/>
              </a:rPr>
              <a:t>apenninic</a:t>
            </a:r>
            <a:r>
              <a:rPr lang="it-IT" sz="1600" dirty="0">
                <a:latin typeface="Palatino Linotype" panose="02040502050505030304" pitchFamily="18" charset="0"/>
              </a:rPr>
              <a:t> </a:t>
            </a:r>
            <a:r>
              <a:rPr lang="it-IT" sz="1600" dirty="0" err="1">
                <a:latin typeface="Palatino Linotype" panose="02040502050505030304" pitchFamily="18" charset="0"/>
              </a:rPr>
              <a:t>thrusts</a:t>
            </a:r>
            <a:r>
              <a:rPr lang="it-IT" sz="1600" dirty="0">
                <a:latin typeface="Palatino Linotype" panose="02040502050505030304" pitchFamily="18" charset="0"/>
              </a:rPr>
              <a:t>. </a:t>
            </a:r>
          </a:p>
          <a:p>
            <a:pPr algn="ctr"/>
            <a:endParaRPr lang="it-IT" sz="1600" dirty="0">
              <a:latin typeface="Palatino Linotype" panose="02040502050505030304" pitchFamily="18" charset="0"/>
            </a:endParaRPr>
          </a:p>
          <a:p>
            <a:pPr algn="ctr"/>
            <a:endParaRPr lang="it-IT" sz="1600" dirty="0">
              <a:latin typeface="Palatino Linotype" panose="02040502050505030304" pitchFamily="18" charset="0"/>
            </a:endParaRPr>
          </a:p>
        </p:txBody>
      </p:sp>
      <p:cxnSp>
        <p:nvCxnSpPr>
          <p:cNvPr id="49" name="Connettore 2 48">
            <a:extLst>
              <a:ext uri="{FF2B5EF4-FFF2-40B4-BE49-F238E27FC236}">
                <a16:creationId xmlns:a16="http://schemas.microsoft.com/office/drawing/2014/main" id="{BFC74B24-BFD1-4583-AACE-A83D744EA4FC}"/>
              </a:ext>
            </a:extLst>
          </p:cNvPr>
          <p:cNvCxnSpPr>
            <a:cxnSpLocks/>
          </p:cNvCxnSpPr>
          <p:nvPr/>
        </p:nvCxnSpPr>
        <p:spPr bwMode="auto">
          <a:xfrm>
            <a:off x="7464152" y="4886751"/>
            <a:ext cx="0" cy="264905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1" name="Connettore 2 50">
            <a:extLst>
              <a:ext uri="{FF2B5EF4-FFF2-40B4-BE49-F238E27FC236}">
                <a16:creationId xmlns:a16="http://schemas.microsoft.com/office/drawing/2014/main" id="{B6600CD5-4509-4297-A765-A781061A0B24}"/>
              </a:ext>
            </a:extLst>
          </p:cNvPr>
          <p:cNvCxnSpPr>
            <a:cxnSpLocks/>
          </p:cNvCxnSpPr>
          <p:nvPr/>
        </p:nvCxnSpPr>
        <p:spPr>
          <a:xfrm>
            <a:off x="7604175" y="4437558"/>
            <a:ext cx="0" cy="207602"/>
          </a:xfrm>
          <a:prstGeom prst="straightConnector1">
            <a:avLst/>
          </a:prstGeom>
          <a:solidFill>
            <a:srgbClr val="92D050"/>
          </a:solidFill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ttangolo 55">
            <a:extLst>
              <a:ext uri="{FF2B5EF4-FFF2-40B4-BE49-F238E27FC236}">
                <a16:creationId xmlns:a16="http://schemas.microsoft.com/office/drawing/2014/main" id="{4E66D7C6-33CE-4CE6-892F-8F12934C7FE0}"/>
              </a:ext>
            </a:extLst>
          </p:cNvPr>
          <p:cNvSpPr/>
          <p:nvPr/>
        </p:nvSpPr>
        <p:spPr bwMode="auto">
          <a:xfrm>
            <a:off x="363487" y="912472"/>
            <a:ext cx="4205334" cy="1569660"/>
          </a:xfrm>
          <a:prstGeom prst="rect">
            <a:avLst/>
          </a:prstGeom>
          <a:noFill/>
          <a:ln w="19050" cap="flat" cmpd="sng" algn="ctr">
            <a:solidFill>
              <a:srgbClr val="00B050"/>
            </a:solidFill>
            <a:prstDash val="lgDash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alatino Linotype" panose="02040502050505030304" pitchFamily="18" charset="0"/>
            </a:endParaRPr>
          </a:p>
        </p:txBody>
      </p: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B326163E-395B-452A-8A68-A33BC216732C}"/>
              </a:ext>
            </a:extLst>
          </p:cNvPr>
          <p:cNvGrpSpPr/>
          <p:nvPr/>
        </p:nvGrpSpPr>
        <p:grpSpPr>
          <a:xfrm>
            <a:off x="4855070" y="2318227"/>
            <a:ext cx="7285832" cy="1116238"/>
            <a:chOff x="4855070" y="2318227"/>
            <a:chExt cx="7285832" cy="1116238"/>
          </a:xfrm>
        </p:grpSpPr>
        <p:sp>
          <p:nvSpPr>
            <p:cNvPr id="48" name="CasellaDiTesto 47">
              <a:extLst>
                <a:ext uri="{FF2B5EF4-FFF2-40B4-BE49-F238E27FC236}">
                  <a16:creationId xmlns:a16="http://schemas.microsoft.com/office/drawing/2014/main" id="{4B4FC545-57F9-48A8-96A3-CB513EF03D6B}"/>
                </a:ext>
              </a:extLst>
            </p:cNvPr>
            <p:cNvSpPr txBox="1"/>
            <p:nvPr/>
          </p:nvSpPr>
          <p:spPr>
            <a:xfrm>
              <a:off x="4855070" y="2402392"/>
              <a:ext cx="728583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Palatino Linotype" panose="02040502050505030304" pitchFamily="18" charset="0"/>
                </a:rPr>
                <a:t>The </a:t>
              </a:r>
              <a:r>
                <a:rPr lang="en-US" sz="1600" dirty="0" err="1">
                  <a:latin typeface="Palatino Linotype" panose="02040502050505030304" pitchFamily="18" charset="0"/>
                </a:rPr>
                <a:t>Epiligurian</a:t>
              </a:r>
              <a:r>
                <a:rPr lang="en-US" sz="1600" dirty="0">
                  <a:latin typeface="Palatino Linotype" panose="02040502050505030304" pitchFamily="18" charset="0"/>
                </a:rPr>
                <a:t> Units have been extensively studied from a sedimentological-stratigraphical point of view, but it has not yet been defined their structural role during the Northern Apennines evolution</a:t>
              </a:r>
              <a:endParaRPr lang="it-IT" sz="1600" dirty="0">
                <a:latin typeface="Palatino Linotype" panose="02040502050505030304" pitchFamily="18" charset="0"/>
              </a:endParaRPr>
            </a:p>
          </p:txBody>
        </p:sp>
        <p:sp>
          <p:nvSpPr>
            <p:cNvPr id="50" name="Rettangolo 49">
              <a:extLst>
                <a:ext uri="{FF2B5EF4-FFF2-40B4-BE49-F238E27FC236}">
                  <a16:creationId xmlns:a16="http://schemas.microsoft.com/office/drawing/2014/main" id="{2AF4067E-5CF2-4BF3-B8F7-4071EE330A64}"/>
                </a:ext>
              </a:extLst>
            </p:cNvPr>
            <p:cNvSpPr/>
            <p:nvPr/>
          </p:nvSpPr>
          <p:spPr>
            <a:xfrm>
              <a:off x="4953563" y="2318227"/>
              <a:ext cx="7097396" cy="1116238"/>
            </a:xfrm>
            <a:prstGeom prst="rect">
              <a:avLst/>
            </a:prstGeom>
            <a:noFill/>
            <a:ln w="19050">
              <a:solidFill>
                <a:srgbClr val="00B05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3" name="Freccia a destra 52">
            <a:extLst>
              <a:ext uri="{FF2B5EF4-FFF2-40B4-BE49-F238E27FC236}">
                <a16:creationId xmlns:a16="http://schemas.microsoft.com/office/drawing/2014/main" id="{BC15CCAC-FCE2-4F6B-8A6D-C381D381DBB4}"/>
              </a:ext>
            </a:extLst>
          </p:cNvPr>
          <p:cNvSpPr/>
          <p:nvPr/>
        </p:nvSpPr>
        <p:spPr bwMode="auto">
          <a:xfrm rot="5400000">
            <a:off x="2053012" y="2755724"/>
            <a:ext cx="672197" cy="283135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40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40" grpId="0"/>
      <p:bldP spid="41" grpId="0" animBg="1"/>
      <p:bldP spid="44" grpId="0"/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9BC51BA-D214-4498-B6C5-9D4923958057}"/>
              </a:ext>
            </a:extLst>
          </p:cNvPr>
          <p:cNvSpPr txBox="1"/>
          <p:nvPr/>
        </p:nvSpPr>
        <p:spPr>
          <a:xfrm>
            <a:off x="3552054" y="39103"/>
            <a:ext cx="50126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u="none" dirty="0">
                <a:latin typeface="Palatino Linotype" panose="02040502050505030304" pitchFamily="18" charset="0"/>
              </a:rPr>
              <a:t>INTRODUCTION AND AIMS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BCF3520-29D3-44CA-8551-B972E95A7987}"/>
              </a:ext>
            </a:extLst>
          </p:cNvPr>
          <p:cNvSpPr txBox="1"/>
          <p:nvPr/>
        </p:nvSpPr>
        <p:spPr>
          <a:xfrm>
            <a:off x="829561" y="1761146"/>
            <a:ext cx="10314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i="0" dirty="0">
                <a:effectLst/>
                <a:latin typeface="Palatino Linotype" panose="02040502050505030304" pitchFamily="18" charset="0"/>
              </a:rPr>
              <a:t>To characterize the deformation structures affecting the </a:t>
            </a:r>
            <a:r>
              <a:rPr lang="en-US" sz="2400" b="0" i="0" dirty="0" err="1">
                <a:effectLst/>
                <a:latin typeface="Palatino Linotype" panose="02040502050505030304" pitchFamily="18" charset="0"/>
              </a:rPr>
              <a:t>Epiligurian</a:t>
            </a:r>
            <a:r>
              <a:rPr lang="en-US" sz="2400" b="0" i="0" dirty="0">
                <a:effectLst/>
                <a:latin typeface="Palatino Linotype" panose="02040502050505030304" pitchFamily="18" charset="0"/>
              </a:rPr>
              <a:t> Units;</a:t>
            </a:r>
            <a:endParaRPr lang="it-IT" sz="2400" dirty="0">
              <a:latin typeface="Palatino Linotype" panose="02040502050505030304" pitchFamily="18" charset="0"/>
            </a:endParaRPr>
          </a:p>
        </p:txBody>
      </p:sp>
      <p:sp>
        <p:nvSpPr>
          <p:cNvPr id="6" name="Rombo 5">
            <a:extLst>
              <a:ext uri="{FF2B5EF4-FFF2-40B4-BE49-F238E27FC236}">
                <a16:creationId xmlns:a16="http://schemas.microsoft.com/office/drawing/2014/main" id="{D6E1D602-FF50-4DF4-9FAB-222DF3174EFF}"/>
              </a:ext>
            </a:extLst>
          </p:cNvPr>
          <p:cNvSpPr/>
          <p:nvPr/>
        </p:nvSpPr>
        <p:spPr>
          <a:xfrm>
            <a:off x="438347" y="1855290"/>
            <a:ext cx="273378" cy="273378"/>
          </a:xfrm>
          <a:prstGeom prst="diamon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FE7B64D-6D18-4689-8B28-2DF075726525}"/>
              </a:ext>
            </a:extLst>
          </p:cNvPr>
          <p:cNvSpPr txBox="1"/>
          <p:nvPr/>
        </p:nvSpPr>
        <p:spPr>
          <a:xfrm>
            <a:off x="855957" y="5290704"/>
            <a:ext cx="10924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alatino Linotype" panose="02040502050505030304" pitchFamily="18" charset="0"/>
              </a:rPr>
              <a:t>T</a:t>
            </a:r>
            <a:r>
              <a:rPr lang="en-US" sz="2400" b="0" i="0" dirty="0">
                <a:effectLst/>
                <a:latin typeface="Palatino Linotype" panose="02040502050505030304" pitchFamily="18" charset="0"/>
              </a:rPr>
              <a:t>o provide a comprehensive syn-to-post accretion evolutionary scenario for these shallow basins.</a:t>
            </a:r>
            <a:endParaRPr lang="it-IT" sz="2400" dirty="0">
              <a:latin typeface="Palatino Linotype" panose="02040502050505030304" pitchFamily="18" charset="0"/>
            </a:endParaRPr>
          </a:p>
        </p:txBody>
      </p:sp>
      <p:sp>
        <p:nvSpPr>
          <p:cNvPr id="8" name="Rombo 7">
            <a:extLst>
              <a:ext uri="{FF2B5EF4-FFF2-40B4-BE49-F238E27FC236}">
                <a16:creationId xmlns:a16="http://schemas.microsoft.com/office/drawing/2014/main" id="{1BFF02DE-AAAA-45A0-8061-ED9B1E257786}"/>
              </a:ext>
            </a:extLst>
          </p:cNvPr>
          <p:cNvSpPr/>
          <p:nvPr/>
        </p:nvSpPr>
        <p:spPr>
          <a:xfrm>
            <a:off x="464743" y="5432825"/>
            <a:ext cx="273378" cy="273378"/>
          </a:xfrm>
          <a:prstGeom prst="diamon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BDD8001E-10E7-476A-A9E6-60E10EEF0FD4}"/>
              </a:ext>
            </a:extLst>
          </p:cNvPr>
          <p:cNvGrpSpPr/>
          <p:nvPr/>
        </p:nvGrpSpPr>
        <p:grpSpPr>
          <a:xfrm>
            <a:off x="464743" y="3097784"/>
            <a:ext cx="11506433" cy="1815882"/>
            <a:chOff x="464743" y="2862067"/>
            <a:chExt cx="11506433" cy="1815882"/>
          </a:xfrm>
        </p:grpSpPr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C493843C-0F30-4449-A629-6740AF017DFD}"/>
                </a:ext>
              </a:extLst>
            </p:cNvPr>
            <p:cNvSpPr txBox="1"/>
            <p:nvPr/>
          </p:nvSpPr>
          <p:spPr>
            <a:xfrm>
              <a:off x="829561" y="2862067"/>
              <a:ext cx="11141615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Palatino Linotype" panose="02040502050505030304" pitchFamily="18" charset="0"/>
                </a:rPr>
                <a:t>To d</a:t>
              </a:r>
              <a:r>
                <a:rPr lang="en-US" sz="2400" b="0" i="0" dirty="0">
                  <a:effectLst/>
                  <a:latin typeface="Palatino Linotype" panose="02040502050505030304" pitchFamily="18" charset="0"/>
                </a:rPr>
                <a:t>efine the geometric and kinematic characteristics of the structural elem</a:t>
              </a:r>
              <a:r>
                <a:rPr lang="en-US" sz="2400" dirty="0">
                  <a:latin typeface="Palatino Linotype" panose="02040502050505030304" pitchFamily="18" charset="0"/>
                </a:rPr>
                <a:t>ents through a</a:t>
              </a:r>
              <a:r>
                <a:rPr lang="en-US" sz="2400" b="0" i="0" dirty="0">
                  <a:effectLst/>
                  <a:latin typeface="Palatino Linotype" panose="02040502050505030304" pitchFamily="18" charset="0"/>
                </a:rPr>
                <a:t> </a:t>
              </a:r>
              <a:r>
                <a:rPr lang="en-US" sz="2400" b="0" i="0" dirty="0" err="1">
                  <a:effectLst/>
                  <a:latin typeface="Palatino Linotype" panose="02040502050505030304" pitchFamily="18" charset="0"/>
                </a:rPr>
                <a:t>multiscalar</a:t>
              </a:r>
              <a:r>
                <a:rPr lang="en-US" sz="2400" b="0" i="0" dirty="0">
                  <a:effectLst/>
                  <a:latin typeface="Palatino Linotype" panose="02040502050505030304" pitchFamily="18" charset="0"/>
                </a:rPr>
                <a:t> and </a:t>
              </a:r>
              <a:r>
                <a:rPr lang="en-US" sz="2400" b="0" i="0" dirty="0" err="1">
                  <a:effectLst/>
                  <a:latin typeface="Palatino Linotype" panose="02040502050505030304" pitchFamily="18" charset="0"/>
                </a:rPr>
                <a:t>multitechnique</a:t>
              </a:r>
              <a:r>
                <a:rPr lang="en-US" sz="2400" b="0" i="0" dirty="0">
                  <a:effectLst/>
                  <a:latin typeface="Palatino Linotype" panose="02040502050505030304" pitchFamily="18" charset="0"/>
                </a:rPr>
                <a:t> approach:</a:t>
              </a:r>
            </a:p>
            <a:p>
              <a:endParaRPr lang="en-US" sz="2400" dirty="0">
                <a:latin typeface="Palatino Linotype" panose="02040502050505030304" pitchFamily="18" charset="0"/>
              </a:endParaRPr>
            </a:p>
            <a:p>
              <a:pPr marL="342900" indent="-342900">
                <a:buAutoNum type="alphaLcPeriod"/>
              </a:pPr>
              <a:r>
                <a:rPr lang="en-US" sz="2000" dirty="0">
                  <a:latin typeface="Palatino Linotype" panose="02040502050505030304" pitchFamily="18" charset="0"/>
                </a:rPr>
                <a:t>Macro-scale remote sensing analysis </a:t>
              </a:r>
            </a:p>
            <a:p>
              <a:pPr marL="342900" indent="-342900">
                <a:buAutoNum type="alphaLcPeriod"/>
              </a:pPr>
              <a:r>
                <a:rPr lang="en-US" sz="2000" dirty="0">
                  <a:latin typeface="Palatino Linotype" panose="02040502050505030304" pitchFamily="18" charset="0"/>
                </a:rPr>
                <a:t>Meso-scale (fieldwork) data analysis</a:t>
              </a:r>
              <a:endParaRPr lang="it-IT" sz="2000" dirty="0">
                <a:latin typeface="Palatino Linotype" panose="02040502050505030304" pitchFamily="18" charset="0"/>
              </a:endParaRPr>
            </a:p>
          </p:txBody>
        </p:sp>
        <p:sp>
          <p:nvSpPr>
            <p:cNvPr id="11" name="Rombo 10">
              <a:extLst>
                <a:ext uri="{FF2B5EF4-FFF2-40B4-BE49-F238E27FC236}">
                  <a16:creationId xmlns:a16="http://schemas.microsoft.com/office/drawing/2014/main" id="{F0915575-DBDA-4CED-AA19-963C2FE0A173}"/>
                </a:ext>
              </a:extLst>
            </p:cNvPr>
            <p:cNvSpPr/>
            <p:nvPr/>
          </p:nvSpPr>
          <p:spPr>
            <a:xfrm>
              <a:off x="464743" y="2944040"/>
              <a:ext cx="273378" cy="273378"/>
            </a:xfrm>
            <a:prstGeom prst="diamond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/>
            </a:p>
          </p:txBody>
        </p:sp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7B27AFDC-B254-4D2B-B9C3-1B99236241EF}"/>
                </a:ext>
              </a:extLst>
            </p:cNvPr>
            <p:cNvSpPr/>
            <p:nvPr/>
          </p:nvSpPr>
          <p:spPr>
            <a:xfrm>
              <a:off x="829561" y="3967873"/>
              <a:ext cx="4666170" cy="710076"/>
            </a:xfrm>
            <a:prstGeom prst="rect">
              <a:avLst/>
            </a:prstGeom>
            <a:noFill/>
            <a:ln w="15875">
              <a:solidFill>
                <a:srgbClr val="00B05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dirty="0"/>
            </a:p>
          </p:txBody>
        </p:sp>
      </p:grpSp>
      <p:pic>
        <p:nvPicPr>
          <p:cNvPr id="9" name="Immagine 8">
            <a:extLst>
              <a:ext uri="{FF2B5EF4-FFF2-40B4-BE49-F238E27FC236}">
                <a16:creationId xmlns:a16="http://schemas.microsoft.com/office/drawing/2014/main" id="{4DCED111-B9E8-4F86-BCD5-17AE722FB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21" y="181750"/>
            <a:ext cx="2770740" cy="148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675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19CFC76-88CB-4ED3-8DA3-BB3E30C01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302" y="108658"/>
            <a:ext cx="2979525" cy="1051113"/>
          </a:xfrm>
        </p:spPr>
        <p:txBody>
          <a:bodyPr/>
          <a:lstStyle/>
          <a:p>
            <a:pPr algn="ctr"/>
            <a:r>
              <a:rPr lang="en-US" sz="3200" dirty="0">
                <a:latin typeface="Palatino Linotype" panose="02040502050505030304" pitchFamily="18" charset="0"/>
              </a:rPr>
              <a:t>GEOLOGICAL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sz="3200" dirty="0">
                <a:latin typeface="Palatino Linotype" panose="02040502050505030304" pitchFamily="18" charset="0"/>
              </a:rPr>
              <a:t>SETTING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D5CA4C9-0B91-49D8-9430-BA4A188EF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16" y="1237042"/>
            <a:ext cx="3698696" cy="4470250"/>
          </a:xfrm>
          <a:prstGeom prst="rect">
            <a:avLst/>
          </a:prstGeom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501543ED-3CF5-4248-B515-EC0E672B10F4}"/>
              </a:ext>
            </a:extLst>
          </p:cNvPr>
          <p:cNvGrpSpPr/>
          <p:nvPr/>
        </p:nvGrpSpPr>
        <p:grpSpPr>
          <a:xfrm>
            <a:off x="4005158" y="15875"/>
            <a:ext cx="8186842" cy="6826250"/>
            <a:chOff x="28302" y="-827315"/>
            <a:chExt cx="8186842" cy="6826250"/>
          </a:xfrm>
        </p:grpSpPr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1BF5DDD9-DA53-4CF6-ADA5-ABB0DA6D72DA}"/>
                </a:ext>
              </a:extLst>
            </p:cNvPr>
            <p:cNvGrpSpPr/>
            <p:nvPr/>
          </p:nvGrpSpPr>
          <p:grpSpPr>
            <a:xfrm>
              <a:off x="28302" y="-827315"/>
              <a:ext cx="8186842" cy="6826250"/>
              <a:chOff x="3947159" y="0"/>
              <a:chExt cx="8186842" cy="6826250"/>
            </a:xfrm>
          </p:grpSpPr>
          <p:grpSp>
            <p:nvGrpSpPr>
              <p:cNvPr id="31" name="Gruppo 30">
                <a:extLst>
                  <a:ext uri="{FF2B5EF4-FFF2-40B4-BE49-F238E27FC236}">
                    <a16:creationId xmlns:a16="http://schemas.microsoft.com/office/drawing/2014/main" id="{03547532-5FA1-4F4A-B714-B426730F77EF}"/>
                  </a:ext>
                </a:extLst>
              </p:cNvPr>
              <p:cNvGrpSpPr/>
              <p:nvPr/>
            </p:nvGrpSpPr>
            <p:grpSpPr>
              <a:xfrm>
                <a:off x="3947159" y="0"/>
                <a:ext cx="8186842" cy="6826250"/>
                <a:chOff x="3947159" y="0"/>
                <a:chExt cx="8186842" cy="6826250"/>
              </a:xfrm>
            </p:grpSpPr>
            <p:grpSp>
              <p:nvGrpSpPr>
                <p:cNvPr id="24" name="Gruppo 23">
                  <a:extLst>
                    <a:ext uri="{FF2B5EF4-FFF2-40B4-BE49-F238E27FC236}">
                      <a16:creationId xmlns:a16="http://schemas.microsoft.com/office/drawing/2014/main" id="{C9B53B9C-3735-4949-AF6A-FA11AA95D1CB}"/>
                    </a:ext>
                  </a:extLst>
                </p:cNvPr>
                <p:cNvGrpSpPr/>
                <p:nvPr/>
              </p:nvGrpSpPr>
              <p:grpSpPr>
                <a:xfrm>
                  <a:off x="3947159" y="0"/>
                  <a:ext cx="8186842" cy="6826250"/>
                  <a:chOff x="3947159" y="0"/>
                  <a:chExt cx="8186842" cy="6826250"/>
                </a:xfrm>
              </p:grpSpPr>
              <p:grpSp>
                <p:nvGrpSpPr>
                  <p:cNvPr id="3" name="Gruppo 2">
                    <a:extLst>
                      <a:ext uri="{FF2B5EF4-FFF2-40B4-BE49-F238E27FC236}">
                        <a16:creationId xmlns:a16="http://schemas.microsoft.com/office/drawing/2014/main" id="{AA7F38E4-9CDE-4CFD-9E56-3CC27ABEC49B}"/>
                      </a:ext>
                    </a:extLst>
                  </p:cNvPr>
                  <p:cNvGrpSpPr/>
                  <p:nvPr/>
                </p:nvGrpSpPr>
                <p:grpSpPr>
                  <a:xfrm>
                    <a:off x="3947159" y="0"/>
                    <a:ext cx="8186842" cy="6826250"/>
                    <a:chOff x="3947159" y="0"/>
                    <a:chExt cx="8186842" cy="6826250"/>
                  </a:xfrm>
                </p:grpSpPr>
                <p:pic>
                  <p:nvPicPr>
                    <p:cNvPr id="6" name="Immagine 5">
                      <a:extLst>
                        <a:ext uri="{FF2B5EF4-FFF2-40B4-BE49-F238E27FC236}">
                          <a16:creationId xmlns:a16="http://schemas.microsoft.com/office/drawing/2014/main" id="{AF76E69E-4F00-48CD-9BED-E5B51BECB72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3"/>
                    <a:srcRect l="663" t="740" r="1201" b="463"/>
                    <a:stretch/>
                  </p:blipFill>
                  <p:spPr>
                    <a:xfrm>
                      <a:off x="3947159" y="0"/>
                      <a:ext cx="8186842" cy="682625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" name="Rettangolo 1">
                      <a:extLst>
                        <a:ext uri="{FF2B5EF4-FFF2-40B4-BE49-F238E27FC236}">
                          <a16:creationId xmlns:a16="http://schemas.microsoft.com/office/drawing/2014/main" id="{51026146-B454-4036-AD4B-C1C2229E34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314611" y="4351020"/>
                      <a:ext cx="106680" cy="2286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/>
                    </a:p>
                  </p:txBody>
                </p:sp>
              </p:grpSp>
              <p:grpSp>
                <p:nvGrpSpPr>
                  <p:cNvPr id="22" name="Gruppo 21">
                    <a:extLst>
                      <a:ext uri="{FF2B5EF4-FFF2-40B4-BE49-F238E27FC236}">
                        <a16:creationId xmlns:a16="http://schemas.microsoft.com/office/drawing/2014/main" id="{C169C388-960A-4471-A88A-9E6844E27D0F}"/>
                      </a:ext>
                    </a:extLst>
                  </p:cNvPr>
                  <p:cNvGrpSpPr/>
                  <p:nvPr/>
                </p:nvGrpSpPr>
                <p:grpSpPr>
                  <a:xfrm>
                    <a:off x="10571316" y="5883119"/>
                    <a:ext cx="1366037" cy="556667"/>
                    <a:chOff x="9990291" y="5951699"/>
                    <a:chExt cx="1366037" cy="556667"/>
                  </a:xfrm>
                </p:grpSpPr>
                <p:sp>
                  <p:nvSpPr>
                    <p:cNvPr id="11" name="CasellaDiTesto 10">
                      <a:extLst>
                        <a:ext uri="{FF2B5EF4-FFF2-40B4-BE49-F238E27FC236}">
                          <a16:creationId xmlns:a16="http://schemas.microsoft.com/office/drawing/2014/main" id="{E01E09FF-E759-4462-BD2E-E97E1BEAC68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990291" y="5951699"/>
                      <a:ext cx="639919" cy="2308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it-IT" sz="9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Basement</a:t>
                      </a:r>
                      <a:endParaRPr lang="it-IT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2" name="CasellaDiTesto 11">
                      <a:extLst>
                        <a:ext uri="{FF2B5EF4-FFF2-40B4-BE49-F238E27FC236}">
                          <a16:creationId xmlns:a16="http://schemas.microsoft.com/office/drawing/2014/main" id="{51EA359D-BF84-4BEB-86FA-7EDD9D78DD5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411839" y="6139034"/>
                      <a:ext cx="944489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it-IT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Meso-</a:t>
                      </a:r>
                      <a:r>
                        <a:rPr lang="it-IT" sz="9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Cenozoic</a:t>
                      </a:r>
                      <a:r>
                        <a:rPr lang="it-IT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it-IT" sz="9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succession</a:t>
                      </a:r>
                      <a:endParaRPr lang="it-IT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</p:grpSp>
            <p:pic>
              <p:nvPicPr>
                <p:cNvPr id="26" name="Immagine 25">
                  <a:extLst>
                    <a:ext uri="{FF2B5EF4-FFF2-40B4-BE49-F238E27FC236}">
                      <a16:creationId xmlns:a16="http://schemas.microsoft.com/office/drawing/2014/main" id="{44271F22-4652-4BD1-98C4-F35A46A5A6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755178" y="5020871"/>
                  <a:ext cx="4298106" cy="720801"/>
                </a:xfrm>
                <a:prstGeom prst="rect">
                  <a:avLst/>
                </a:prstGeom>
              </p:spPr>
            </p:pic>
            <p:sp>
              <p:nvSpPr>
                <p:cNvPr id="29" name="CasellaDiTesto 28">
                  <a:extLst>
                    <a:ext uri="{FF2B5EF4-FFF2-40B4-BE49-F238E27FC236}">
                      <a16:creationId xmlns:a16="http://schemas.microsoft.com/office/drawing/2014/main" id="{3B770168-B0B1-4908-A3B5-B165F5346BF8}"/>
                    </a:ext>
                  </a:extLst>
                </p:cNvPr>
                <p:cNvSpPr txBox="1"/>
                <p:nvPr/>
              </p:nvSpPr>
              <p:spPr>
                <a:xfrm>
                  <a:off x="5793239" y="6539123"/>
                  <a:ext cx="1394961" cy="2308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900" dirty="0">
                      <a:latin typeface="Palatino Linotype" panose="02040502050505030304" pitchFamily="18" charset="0"/>
                    </a:rPr>
                    <a:t>(Miocene)</a:t>
                  </a:r>
                </a:p>
              </p:txBody>
            </p:sp>
          </p:grpSp>
          <p:cxnSp>
            <p:nvCxnSpPr>
              <p:cNvPr id="33" name="Connettore 2 32">
                <a:extLst>
                  <a:ext uri="{FF2B5EF4-FFF2-40B4-BE49-F238E27FC236}">
                    <a16:creationId xmlns:a16="http://schemas.microsoft.com/office/drawing/2014/main" id="{EEB6D340-DF71-451A-B8B2-E7638A02DD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891275" y="5541014"/>
                <a:ext cx="1931" cy="401315"/>
              </a:xfrm>
              <a:prstGeom prst="straightConnector1">
                <a:avLst/>
              </a:prstGeom>
              <a:ln w="9525">
                <a:headEnd type="none" w="med" len="med"/>
                <a:tailEnd type="arrow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Connettore 2 37">
                <a:extLst>
                  <a:ext uri="{FF2B5EF4-FFF2-40B4-BE49-F238E27FC236}">
                    <a16:creationId xmlns:a16="http://schemas.microsoft.com/office/drawing/2014/main" id="{F587943D-ED88-4CB8-9127-44FA15B8CC4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423222" y="5396425"/>
                <a:ext cx="0" cy="717248"/>
              </a:xfrm>
              <a:prstGeom prst="straightConnector1">
                <a:avLst/>
              </a:prstGeom>
              <a:ln w="9525">
                <a:headEnd type="none" w="med" len="med"/>
                <a:tailEnd type="arrow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Connettore diritto 27">
              <a:extLst>
                <a:ext uri="{FF2B5EF4-FFF2-40B4-BE49-F238E27FC236}">
                  <a16:creationId xmlns:a16="http://schemas.microsoft.com/office/drawing/2014/main" id="{DE543EA5-4DDB-49B1-90EF-C854460FD97F}"/>
                </a:ext>
              </a:extLst>
            </p:cNvPr>
            <p:cNvCxnSpPr/>
            <p:nvPr/>
          </p:nvCxnSpPr>
          <p:spPr>
            <a:xfrm flipH="1">
              <a:off x="5301179" y="4062463"/>
              <a:ext cx="794821" cy="371475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Freccia a destra 4">
            <a:extLst>
              <a:ext uri="{FF2B5EF4-FFF2-40B4-BE49-F238E27FC236}">
                <a16:creationId xmlns:a16="http://schemas.microsoft.com/office/drawing/2014/main" id="{ABFE573B-F154-4F24-9184-9FDEB7C0E5B4}"/>
              </a:ext>
            </a:extLst>
          </p:cNvPr>
          <p:cNvSpPr/>
          <p:nvPr/>
        </p:nvSpPr>
        <p:spPr bwMode="auto">
          <a:xfrm rot="19855731">
            <a:off x="1836776" y="1759911"/>
            <a:ext cx="2446686" cy="422594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44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uppo 45">
            <a:extLst>
              <a:ext uri="{FF2B5EF4-FFF2-40B4-BE49-F238E27FC236}">
                <a16:creationId xmlns:a16="http://schemas.microsoft.com/office/drawing/2014/main" id="{CEBCB5D0-F915-4FB4-B1BF-66A46565541D}"/>
              </a:ext>
            </a:extLst>
          </p:cNvPr>
          <p:cNvGrpSpPr/>
          <p:nvPr/>
        </p:nvGrpSpPr>
        <p:grpSpPr>
          <a:xfrm>
            <a:off x="56629" y="1072513"/>
            <a:ext cx="8400863" cy="5261611"/>
            <a:chOff x="2492182" y="1337816"/>
            <a:chExt cx="7216354" cy="4597419"/>
          </a:xfrm>
        </p:grpSpPr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15CFCE8C-8047-40AF-A9C2-D6BD46EEB08E}"/>
                </a:ext>
              </a:extLst>
            </p:cNvPr>
            <p:cNvGrpSpPr/>
            <p:nvPr/>
          </p:nvGrpSpPr>
          <p:grpSpPr>
            <a:xfrm>
              <a:off x="2492182" y="1337816"/>
              <a:ext cx="7216354" cy="4597419"/>
              <a:chOff x="1437487" y="1700808"/>
              <a:chExt cx="6486443" cy="4132406"/>
            </a:xfrm>
          </p:grpSpPr>
          <p:pic>
            <p:nvPicPr>
              <p:cNvPr id="3" name="Immagine 2">
                <a:extLst>
                  <a:ext uri="{FF2B5EF4-FFF2-40B4-BE49-F238E27FC236}">
                    <a16:creationId xmlns:a16="http://schemas.microsoft.com/office/drawing/2014/main" id="{08E3D415-EEB5-43B6-B588-D2E3D0CEFB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83" t="2994" r="3213" b="11097"/>
              <a:stretch/>
            </p:blipFill>
            <p:spPr>
              <a:xfrm>
                <a:off x="1437487" y="1700808"/>
                <a:ext cx="6486443" cy="413240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</p:pic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C193E529-D3A7-4AC8-8CB2-4E6684A34E23}"/>
                  </a:ext>
                </a:extLst>
              </p:cNvPr>
              <p:cNvSpPr txBox="1"/>
              <p:nvPr/>
            </p:nvSpPr>
            <p:spPr>
              <a:xfrm>
                <a:off x="7524673" y="1962360"/>
                <a:ext cx="399257" cy="3715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it-IT" sz="1050" b="1" u="none" dirty="0"/>
                  <a:t>N</a:t>
                </a:r>
              </a:p>
            </p:txBody>
          </p:sp>
        </p:grpSp>
        <p:sp>
          <p:nvSpPr>
            <p:cNvPr id="45" name="Rettangolo 44">
              <a:extLst>
                <a:ext uri="{FF2B5EF4-FFF2-40B4-BE49-F238E27FC236}">
                  <a16:creationId xmlns:a16="http://schemas.microsoft.com/office/drawing/2014/main" id="{65574ABA-5764-484A-B8C2-A47A8F519799}"/>
                </a:ext>
              </a:extLst>
            </p:cNvPr>
            <p:cNvSpPr/>
            <p:nvPr/>
          </p:nvSpPr>
          <p:spPr bwMode="auto">
            <a:xfrm>
              <a:off x="6451621" y="4175833"/>
              <a:ext cx="340372" cy="417241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7" name="Title 1">
            <a:extLst>
              <a:ext uri="{FF2B5EF4-FFF2-40B4-BE49-F238E27FC236}">
                <a16:creationId xmlns:a16="http://schemas.microsoft.com/office/drawing/2014/main" id="{96E6BE75-B9A4-4B1E-B074-75D94283B7D8}"/>
              </a:ext>
            </a:extLst>
          </p:cNvPr>
          <p:cNvSpPr txBox="1">
            <a:spLocks/>
          </p:cNvSpPr>
          <p:nvPr/>
        </p:nvSpPr>
        <p:spPr>
          <a:xfrm>
            <a:off x="4631728" y="331180"/>
            <a:ext cx="2916324" cy="57606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200" u="none" kern="0" dirty="0">
                <a:solidFill>
                  <a:schemeClr val="tx1"/>
                </a:solidFill>
                <a:latin typeface="Palatino Linotype" panose="02040502050505030304" pitchFamily="18" charset="0"/>
              </a:rPr>
              <a:t>STUDY AREA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6CCD0322-31B4-44F1-B9DA-CDB321865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800" y="1072513"/>
            <a:ext cx="3993540" cy="11517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B063D3E-4411-479A-8743-123FE615BEED}"/>
              </a:ext>
            </a:extLst>
          </p:cNvPr>
          <p:cNvSpPr txBox="1"/>
          <p:nvPr/>
        </p:nvSpPr>
        <p:spPr>
          <a:xfrm>
            <a:off x="5526820" y="3654728"/>
            <a:ext cx="1723549" cy="461665"/>
          </a:xfrm>
          <a:prstGeom prst="rect">
            <a:avLst/>
          </a:prstGeom>
          <a:noFill/>
          <a:ln w="9525">
            <a:noFill/>
          </a:ln>
        </p:spPr>
        <p:txBody>
          <a:bodyPr wrap="none" rtlCol="0">
            <a:spAutoFit/>
          </a:bodyPr>
          <a:lstStyle/>
          <a:p>
            <a:r>
              <a:rPr lang="it-IT" sz="2400" u="none" dirty="0">
                <a:latin typeface="Palatino Linotype" panose="02040502050505030304" pitchFamily="18" charset="0"/>
              </a:rPr>
              <a:t>Study area </a:t>
            </a:r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B20B40AE-C6E1-47D1-978B-0F6CDA38CA8F}"/>
              </a:ext>
            </a:extLst>
          </p:cNvPr>
          <p:cNvCxnSpPr>
            <a:cxnSpLocks/>
          </p:cNvCxnSpPr>
          <p:nvPr/>
        </p:nvCxnSpPr>
        <p:spPr bwMode="auto">
          <a:xfrm flipH="1">
            <a:off x="5091154" y="4002401"/>
            <a:ext cx="431578" cy="29737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84155EDB-11A7-45FD-B8B3-5BEA96F5840F}"/>
              </a:ext>
            </a:extLst>
          </p:cNvPr>
          <p:cNvGrpSpPr/>
          <p:nvPr/>
        </p:nvGrpSpPr>
        <p:grpSpPr>
          <a:xfrm>
            <a:off x="7708098" y="1305786"/>
            <a:ext cx="4483902" cy="5048946"/>
            <a:chOff x="8554595" y="1505344"/>
            <a:chExt cx="3548009" cy="4263887"/>
          </a:xfrm>
        </p:grpSpPr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6D0803AA-FB5B-466F-8A16-1C95F124517D}"/>
                </a:ext>
              </a:extLst>
            </p:cNvPr>
            <p:cNvGrpSpPr/>
            <p:nvPr/>
          </p:nvGrpSpPr>
          <p:grpSpPr>
            <a:xfrm>
              <a:off x="9321557" y="1505344"/>
              <a:ext cx="2781047" cy="4263887"/>
              <a:chOff x="9264995" y="1505344"/>
              <a:chExt cx="2781047" cy="4263887"/>
            </a:xfrm>
          </p:grpSpPr>
          <p:grpSp>
            <p:nvGrpSpPr>
              <p:cNvPr id="59" name="Gruppo 58">
                <a:extLst>
                  <a:ext uri="{FF2B5EF4-FFF2-40B4-BE49-F238E27FC236}">
                    <a16:creationId xmlns:a16="http://schemas.microsoft.com/office/drawing/2014/main" id="{BEC02858-DF93-435B-A5BB-875932933D4F}"/>
                  </a:ext>
                </a:extLst>
              </p:cNvPr>
              <p:cNvGrpSpPr/>
              <p:nvPr/>
            </p:nvGrpSpPr>
            <p:grpSpPr>
              <a:xfrm>
                <a:off x="11720228" y="1505344"/>
                <a:ext cx="325814" cy="4150295"/>
                <a:chOff x="10820393" y="1372535"/>
                <a:chExt cx="403549" cy="4936787"/>
              </a:xfrm>
            </p:grpSpPr>
            <p:sp>
              <p:nvSpPr>
                <p:cNvPr id="55" name="Freccia bidirezionale orizzontale 54">
                  <a:extLst>
                    <a:ext uri="{FF2B5EF4-FFF2-40B4-BE49-F238E27FC236}">
                      <a16:creationId xmlns:a16="http://schemas.microsoft.com/office/drawing/2014/main" id="{E00AF539-F1BF-4F9E-9DAD-FA03AA35D15F}"/>
                    </a:ext>
                  </a:extLst>
                </p:cNvPr>
                <p:cNvSpPr/>
                <p:nvPr/>
              </p:nvSpPr>
              <p:spPr bwMode="auto">
                <a:xfrm rot="5400000">
                  <a:off x="9861709" y="2331219"/>
                  <a:ext cx="2016223" cy="98855"/>
                </a:xfrm>
                <a:prstGeom prst="leftRightArrow">
                  <a:avLst/>
                </a:prstGeom>
                <a:solidFill>
                  <a:srgbClr val="F7FF57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it-IT" sz="1800" b="0" i="0" u="sng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6" name="Freccia bidirezionale orizzontale 55">
                  <a:extLst>
                    <a:ext uri="{FF2B5EF4-FFF2-40B4-BE49-F238E27FC236}">
                      <a16:creationId xmlns:a16="http://schemas.microsoft.com/office/drawing/2014/main" id="{EC5028FD-212E-4F8A-AAFD-21189B30D487}"/>
                    </a:ext>
                  </a:extLst>
                </p:cNvPr>
                <p:cNvSpPr/>
                <p:nvPr/>
              </p:nvSpPr>
              <p:spPr bwMode="auto">
                <a:xfrm rot="5400000">
                  <a:off x="9472062" y="4862135"/>
                  <a:ext cx="2808312" cy="86061"/>
                </a:xfrm>
                <a:prstGeom prst="leftRightArrow">
                  <a:avLst/>
                </a:prstGeom>
                <a:solidFill>
                  <a:srgbClr val="FD9647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it-IT" sz="1800" b="0" i="0" u="sng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7" name="CasellaDiTesto 56">
                  <a:extLst>
                    <a:ext uri="{FF2B5EF4-FFF2-40B4-BE49-F238E27FC236}">
                      <a16:creationId xmlns:a16="http://schemas.microsoft.com/office/drawing/2014/main" id="{2B2F9536-CB3B-4868-B231-E6CDDEDFCDCB}"/>
                    </a:ext>
                  </a:extLst>
                </p:cNvPr>
                <p:cNvSpPr txBox="1"/>
                <p:nvPr/>
              </p:nvSpPr>
              <p:spPr>
                <a:xfrm rot="5400000">
                  <a:off x="10099404" y="2264220"/>
                  <a:ext cx="1941300" cy="3077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400" u="none" dirty="0"/>
                    <a:t>POST-BURDIGALIAN</a:t>
                  </a:r>
                </a:p>
              </p:txBody>
            </p:sp>
            <p:sp>
              <p:nvSpPr>
                <p:cNvPr id="58" name="CasellaDiTesto 57">
                  <a:extLst>
                    <a:ext uri="{FF2B5EF4-FFF2-40B4-BE49-F238E27FC236}">
                      <a16:creationId xmlns:a16="http://schemas.microsoft.com/office/drawing/2014/main" id="{6F8366FB-266E-458D-8A70-33149DF9E402}"/>
                    </a:ext>
                  </a:extLst>
                </p:cNvPr>
                <p:cNvSpPr txBox="1"/>
                <p:nvPr/>
              </p:nvSpPr>
              <p:spPr>
                <a:xfrm rot="5400000">
                  <a:off x="10128931" y="4751276"/>
                  <a:ext cx="188224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400" u="none" dirty="0"/>
                    <a:t>PRE -BURDIGALIAN</a:t>
                  </a:r>
                </a:p>
              </p:txBody>
            </p:sp>
          </p:grpSp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00D0CB2C-593A-4C23-A2A7-FBC007F210CE}"/>
                  </a:ext>
                </a:extLst>
              </p:cNvPr>
              <p:cNvSpPr txBox="1"/>
              <p:nvPr/>
            </p:nvSpPr>
            <p:spPr>
              <a:xfrm>
                <a:off x="9264995" y="5509310"/>
                <a:ext cx="2291577" cy="2599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t-IT" sz="1400" dirty="0" err="1">
                    <a:latin typeface="Palatino Linotype" panose="02040502050505030304" pitchFamily="18" charset="0"/>
                  </a:rPr>
                  <a:t>Modified</a:t>
                </a:r>
                <a:r>
                  <a:rPr lang="it-IT" sz="1400" dirty="0">
                    <a:latin typeface="Palatino Linotype" panose="02040502050505030304" pitchFamily="18" charset="0"/>
                  </a:rPr>
                  <a:t> from Panini et al., (2002)</a:t>
                </a:r>
              </a:p>
            </p:txBody>
          </p:sp>
        </p:grpSp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F1268EE9-AE8F-4DF0-B93E-876BCB52E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54595" y="1568330"/>
              <a:ext cx="3135422" cy="3909668"/>
            </a:xfrm>
            <a:prstGeom prst="rect">
              <a:avLst/>
            </a:prstGeom>
          </p:spPr>
        </p:pic>
      </p:grpSp>
      <p:pic>
        <p:nvPicPr>
          <p:cNvPr id="23" name="Immagine 22">
            <a:extLst>
              <a:ext uri="{FF2B5EF4-FFF2-40B4-BE49-F238E27FC236}">
                <a16:creationId xmlns:a16="http://schemas.microsoft.com/office/drawing/2014/main" id="{75F1921D-D9EA-45E0-839B-97D1A328E5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16" t="9852" r="3213" b="82423"/>
          <a:stretch/>
        </p:blipFill>
        <p:spPr>
          <a:xfrm>
            <a:off x="105747" y="1094317"/>
            <a:ext cx="640330" cy="473123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20395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DEB79E3-6FCA-4A4E-85ED-FD8F86936FD5}"/>
              </a:ext>
            </a:extLst>
          </p:cNvPr>
          <p:cNvSpPr txBox="1"/>
          <p:nvPr/>
        </p:nvSpPr>
        <p:spPr>
          <a:xfrm>
            <a:off x="578105" y="157890"/>
            <a:ext cx="110357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u="none" dirty="0">
                <a:latin typeface="Palatino Linotype" panose="02040502050505030304" pitchFamily="18" charset="0"/>
              </a:rPr>
              <a:t>STRUCTURAL ANALYSIS THROUGH REMOTE SENSING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B3E7790-52B9-49A3-A952-2C939CD47539}"/>
              </a:ext>
            </a:extLst>
          </p:cNvPr>
          <p:cNvSpPr txBox="1"/>
          <p:nvPr/>
        </p:nvSpPr>
        <p:spPr>
          <a:xfrm>
            <a:off x="489077" y="849865"/>
            <a:ext cx="11213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Palatino Linotype" panose="02040502050505030304" pitchFamily="18" charset="0"/>
              </a:rPr>
              <a:t>Fault database </a:t>
            </a:r>
            <a:r>
              <a:rPr lang="it-IT" dirty="0" err="1">
                <a:latin typeface="Palatino Linotype" panose="02040502050505030304" pitchFamily="18" charset="0"/>
              </a:rPr>
              <a:t>available</a:t>
            </a:r>
            <a:r>
              <a:rPr lang="it-IT" dirty="0">
                <a:latin typeface="Palatino Linotype" panose="02040502050505030304" pitchFamily="18" charset="0"/>
              </a:rPr>
              <a:t> from «https://datacatalog.regione.emilia-romagna.it/(Portale </a:t>
            </a:r>
            <a:r>
              <a:rPr lang="it-IT" dirty="0" err="1">
                <a:latin typeface="Palatino Linotype" panose="02040502050505030304" pitchFamily="18" charset="0"/>
              </a:rPr>
              <a:t>minERVA</a:t>
            </a:r>
            <a:r>
              <a:rPr lang="it-IT" dirty="0">
                <a:latin typeface="Palatino Linotype" panose="02040502050505030304" pitchFamily="18" charset="0"/>
              </a:rPr>
              <a:t>)» (Servizio Geologico Sismico e dei Suoli - Regione Emilia-Romagna)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BEE4F4D6-3084-452F-9F32-22C6E0EF0FF9}"/>
              </a:ext>
            </a:extLst>
          </p:cNvPr>
          <p:cNvGrpSpPr/>
          <p:nvPr/>
        </p:nvGrpSpPr>
        <p:grpSpPr>
          <a:xfrm>
            <a:off x="6768236" y="1516192"/>
            <a:ext cx="3339620" cy="3851893"/>
            <a:chOff x="6862713" y="1313123"/>
            <a:chExt cx="3339620" cy="3851893"/>
          </a:xfrm>
        </p:grpSpPr>
        <p:grpSp>
          <p:nvGrpSpPr>
            <p:cNvPr id="5" name="Gruppo 4">
              <a:extLst>
                <a:ext uri="{FF2B5EF4-FFF2-40B4-BE49-F238E27FC236}">
                  <a16:creationId xmlns:a16="http://schemas.microsoft.com/office/drawing/2014/main" id="{DB63E314-1619-42BF-8C79-505EF9F56968}"/>
                </a:ext>
              </a:extLst>
            </p:cNvPr>
            <p:cNvGrpSpPr/>
            <p:nvPr/>
          </p:nvGrpSpPr>
          <p:grpSpPr>
            <a:xfrm>
              <a:off x="6862713" y="2162865"/>
              <a:ext cx="2914396" cy="3002151"/>
              <a:chOff x="7511553" y="1647495"/>
              <a:chExt cx="2914396" cy="3002151"/>
            </a:xfrm>
          </p:grpSpPr>
          <p:pic>
            <p:nvPicPr>
              <p:cNvPr id="10" name="Immagine 9">
                <a:extLst>
                  <a:ext uri="{FF2B5EF4-FFF2-40B4-BE49-F238E27FC236}">
                    <a16:creationId xmlns:a16="http://schemas.microsoft.com/office/drawing/2014/main" id="{064B21E6-4C03-4C3F-8540-E660BE5922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511553" y="1647495"/>
                <a:ext cx="2914396" cy="300215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id="{F12D6B07-6BA6-4CBB-AE1B-ED0C5602FDD9}"/>
                  </a:ext>
                </a:extLst>
              </p:cNvPr>
              <p:cNvSpPr/>
              <p:nvPr/>
            </p:nvSpPr>
            <p:spPr>
              <a:xfrm>
                <a:off x="9819006" y="1647495"/>
                <a:ext cx="606943" cy="2998985"/>
              </a:xfrm>
              <a:prstGeom prst="rect">
                <a:avLst/>
              </a:prstGeom>
              <a:solidFill>
                <a:srgbClr val="FF0000">
                  <a:alpha val="24000"/>
                </a:srgb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6" name="Freccia a destra 5">
              <a:extLst>
                <a:ext uri="{FF2B5EF4-FFF2-40B4-BE49-F238E27FC236}">
                  <a16:creationId xmlns:a16="http://schemas.microsoft.com/office/drawing/2014/main" id="{5DEB98C4-F556-4FBB-95B0-EF115A8E8E79}"/>
                </a:ext>
              </a:extLst>
            </p:cNvPr>
            <p:cNvSpPr/>
            <p:nvPr/>
          </p:nvSpPr>
          <p:spPr>
            <a:xfrm>
              <a:off x="9867163" y="3492189"/>
              <a:ext cx="335170" cy="170169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3AA00C55-57A3-4B7B-AECF-B32F4932BFE2}"/>
                </a:ext>
              </a:extLst>
            </p:cNvPr>
            <p:cNvGrpSpPr/>
            <p:nvPr/>
          </p:nvGrpSpPr>
          <p:grpSpPr>
            <a:xfrm>
              <a:off x="8886505" y="1313123"/>
              <a:ext cx="1148243" cy="704503"/>
              <a:chOff x="9499929" y="1214126"/>
              <a:chExt cx="1148243" cy="704503"/>
            </a:xfrm>
          </p:grpSpPr>
          <p:sp>
            <p:nvSpPr>
              <p:cNvPr id="8" name="Freccia a destra 7">
                <a:extLst>
                  <a:ext uri="{FF2B5EF4-FFF2-40B4-BE49-F238E27FC236}">
                    <a16:creationId xmlns:a16="http://schemas.microsoft.com/office/drawing/2014/main" id="{5C15CDA7-5834-4354-A74D-7F0DD585FC07}"/>
                  </a:ext>
                </a:extLst>
              </p:cNvPr>
              <p:cNvSpPr/>
              <p:nvPr/>
            </p:nvSpPr>
            <p:spPr>
              <a:xfrm rot="5400000">
                <a:off x="9906466" y="1665959"/>
                <a:ext cx="335170" cy="170169"/>
              </a:xfrm>
              <a:prstGeom prst="rightArrow">
                <a:avLst/>
              </a:prstGeom>
              <a:solidFill>
                <a:srgbClr val="FF0000"/>
              </a:solidFill>
              <a:ln w="12700"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EF18D80F-6B22-48C7-BA6D-F31D408E419C}"/>
                  </a:ext>
                </a:extLst>
              </p:cNvPr>
              <p:cNvSpPr txBox="1"/>
              <p:nvPr/>
            </p:nvSpPr>
            <p:spPr>
              <a:xfrm>
                <a:off x="9499929" y="1214126"/>
                <a:ext cx="114824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it-IT" b="1" u="none" dirty="0">
                    <a:solidFill>
                      <a:srgbClr val="FF0000"/>
                    </a:solidFill>
                    <a:latin typeface="Palatino Linotype" panose="02040502050505030304" pitchFamily="18" charset="0"/>
                  </a:rPr>
                  <a:t>STRIKE</a:t>
                </a:r>
              </a:p>
            </p:txBody>
          </p:sp>
        </p:grp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5E739F4A-F9CC-4DBA-A184-2ED421EC8186}"/>
              </a:ext>
            </a:extLst>
          </p:cNvPr>
          <p:cNvGrpSpPr/>
          <p:nvPr/>
        </p:nvGrpSpPr>
        <p:grpSpPr>
          <a:xfrm>
            <a:off x="241782" y="2365935"/>
            <a:ext cx="2722726" cy="3004373"/>
            <a:chOff x="110011" y="2162866"/>
            <a:chExt cx="2722726" cy="3004373"/>
          </a:xfrm>
        </p:grpSpPr>
        <p:sp>
          <p:nvSpPr>
            <p:cNvPr id="13" name="Freccia a destra 12">
              <a:extLst>
                <a:ext uri="{FF2B5EF4-FFF2-40B4-BE49-F238E27FC236}">
                  <a16:creationId xmlns:a16="http://schemas.microsoft.com/office/drawing/2014/main" id="{22FF8C4A-3FB2-421A-ACD1-90620E8921DB}"/>
                </a:ext>
              </a:extLst>
            </p:cNvPr>
            <p:cNvSpPr/>
            <p:nvPr/>
          </p:nvSpPr>
          <p:spPr>
            <a:xfrm>
              <a:off x="2497567" y="3540998"/>
              <a:ext cx="335170" cy="170169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D64CF1A9-C8C8-4F02-8191-7BA91DD38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011" y="2162866"/>
              <a:ext cx="2357278" cy="30043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2EE042E5-AB61-462D-9EF8-AE67F150B956}"/>
              </a:ext>
            </a:extLst>
          </p:cNvPr>
          <p:cNvGrpSpPr/>
          <p:nvPr/>
        </p:nvGrpSpPr>
        <p:grpSpPr>
          <a:xfrm>
            <a:off x="3036101" y="2365935"/>
            <a:ext cx="3677680" cy="2998984"/>
            <a:chOff x="2904330" y="2162866"/>
            <a:chExt cx="3677680" cy="2998984"/>
          </a:xfrm>
        </p:grpSpPr>
        <p:sp>
          <p:nvSpPr>
            <p:cNvPr id="16" name="Freccia a destra 15">
              <a:extLst>
                <a:ext uri="{FF2B5EF4-FFF2-40B4-BE49-F238E27FC236}">
                  <a16:creationId xmlns:a16="http://schemas.microsoft.com/office/drawing/2014/main" id="{15E1417E-F8AB-4382-8ED6-010127973891}"/>
                </a:ext>
              </a:extLst>
            </p:cNvPr>
            <p:cNvSpPr/>
            <p:nvPr/>
          </p:nvSpPr>
          <p:spPr>
            <a:xfrm>
              <a:off x="6246840" y="3537707"/>
              <a:ext cx="335170" cy="170169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grpSp>
          <p:nvGrpSpPr>
            <p:cNvPr id="17" name="Gruppo 16">
              <a:extLst>
                <a:ext uri="{FF2B5EF4-FFF2-40B4-BE49-F238E27FC236}">
                  <a16:creationId xmlns:a16="http://schemas.microsoft.com/office/drawing/2014/main" id="{AB4F5456-D335-42AC-8D8D-E6E9FB307B50}"/>
                </a:ext>
              </a:extLst>
            </p:cNvPr>
            <p:cNvGrpSpPr/>
            <p:nvPr/>
          </p:nvGrpSpPr>
          <p:grpSpPr>
            <a:xfrm>
              <a:off x="2904330" y="2162866"/>
              <a:ext cx="3304811" cy="2998984"/>
              <a:chOff x="3972352" y="1330968"/>
              <a:chExt cx="4397835" cy="4024610"/>
            </a:xfrm>
          </p:grpSpPr>
          <p:pic>
            <p:nvPicPr>
              <p:cNvPr id="18" name="Immagine 17">
                <a:extLst>
                  <a:ext uri="{FF2B5EF4-FFF2-40B4-BE49-F238E27FC236}">
                    <a16:creationId xmlns:a16="http://schemas.microsoft.com/office/drawing/2014/main" id="{A933EDFB-91E7-41D4-B262-066A6F5DE1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72352" y="1330968"/>
                <a:ext cx="4397835" cy="4024610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sp>
            <p:nvSpPr>
              <p:cNvPr id="19" name="Ovale 18">
                <a:extLst>
                  <a:ext uri="{FF2B5EF4-FFF2-40B4-BE49-F238E27FC236}">
                    <a16:creationId xmlns:a16="http://schemas.microsoft.com/office/drawing/2014/main" id="{48D092F4-63B7-4E4E-8E08-A25F606B9386}"/>
                  </a:ext>
                </a:extLst>
              </p:cNvPr>
              <p:cNvSpPr/>
              <p:nvPr/>
            </p:nvSpPr>
            <p:spPr>
              <a:xfrm>
                <a:off x="3992698" y="1926077"/>
                <a:ext cx="1439695" cy="194552"/>
              </a:xfrm>
              <a:prstGeom prst="ellipse">
                <a:avLst/>
              </a:prstGeom>
              <a:noFill/>
              <a:ln w="127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0" name="Ovale 19">
                <a:extLst>
                  <a:ext uri="{FF2B5EF4-FFF2-40B4-BE49-F238E27FC236}">
                    <a16:creationId xmlns:a16="http://schemas.microsoft.com/office/drawing/2014/main" id="{7FB9EC1E-F873-477D-A7AA-12490C39F9C4}"/>
                  </a:ext>
                </a:extLst>
              </p:cNvPr>
              <p:cNvSpPr/>
              <p:nvPr/>
            </p:nvSpPr>
            <p:spPr>
              <a:xfrm>
                <a:off x="3992696" y="2261358"/>
                <a:ext cx="1439695" cy="194552"/>
              </a:xfrm>
              <a:prstGeom prst="ellipse">
                <a:avLst/>
              </a:prstGeom>
              <a:noFill/>
              <a:ln w="127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1" name="Ovale 20">
                <a:extLst>
                  <a:ext uri="{FF2B5EF4-FFF2-40B4-BE49-F238E27FC236}">
                    <a16:creationId xmlns:a16="http://schemas.microsoft.com/office/drawing/2014/main" id="{4C4C21FE-2F06-4FD4-AB54-76DD92FCE774}"/>
                  </a:ext>
                </a:extLst>
              </p:cNvPr>
              <p:cNvSpPr/>
              <p:nvPr/>
            </p:nvSpPr>
            <p:spPr>
              <a:xfrm>
                <a:off x="3992696" y="2840823"/>
                <a:ext cx="1612087" cy="837098"/>
              </a:xfrm>
              <a:prstGeom prst="ellipse">
                <a:avLst/>
              </a:prstGeom>
              <a:noFill/>
              <a:ln w="127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91498D3B-C996-4D35-8630-EC3EA068EDB4}"/>
              </a:ext>
            </a:extLst>
          </p:cNvPr>
          <p:cNvGrpSpPr/>
          <p:nvPr/>
        </p:nvGrpSpPr>
        <p:grpSpPr>
          <a:xfrm>
            <a:off x="10107856" y="3632069"/>
            <a:ext cx="2084144" cy="680129"/>
            <a:chOff x="10157588" y="3420944"/>
            <a:chExt cx="2069797" cy="675447"/>
          </a:xfrm>
        </p:grpSpPr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5808088E-C2A4-45B0-8445-944F146EBF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789" t="7691" r="3843"/>
            <a:stretch/>
          </p:blipFill>
          <p:spPr>
            <a:xfrm>
              <a:off x="10292387" y="3420944"/>
              <a:ext cx="1800200" cy="2915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B7751A9B-D5CB-48AB-9844-0B6415161F44}"/>
                </a:ext>
              </a:extLst>
            </p:cNvPr>
            <p:cNvSpPr txBox="1"/>
            <p:nvPr/>
          </p:nvSpPr>
          <p:spPr>
            <a:xfrm>
              <a:off x="10157588" y="3727059"/>
              <a:ext cx="2069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u="none" dirty="0">
                  <a:latin typeface="Palatino Linotype" panose="02040502050505030304" pitchFamily="18" charset="0"/>
                </a:rPr>
                <a:t>Statistical </a:t>
              </a:r>
              <a:r>
                <a:rPr lang="it-IT" u="none" dirty="0" err="1">
                  <a:latin typeface="Palatino Linotype" panose="02040502050505030304" pitchFamily="18" charset="0"/>
                </a:rPr>
                <a:t>analysis</a:t>
              </a:r>
              <a:endParaRPr lang="it-IT" u="none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5350D2B-98EF-43AD-826F-C1B9DCAF4AF6}"/>
              </a:ext>
            </a:extLst>
          </p:cNvPr>
          <p:cNvSpPr txBox="1"/>
          <p:nvPr/>
        </p:nvSpPr>
        <p:spPr>
          <a:xfrm>
            <a:off x="1099173" y="5458803"/>
            <a:ext cx="537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9FBDED6-0B3D-4C9F-BA51-E0E5999466C7}"/>
              </a:ext>
            </a:extLst>
          </p:cNvPr>
          <p:cNvSpPr txBox="1"/>
          <p:nvPr/>
        </p:nvSpPr>
        <p:spPr>
          <a:xfrm>
            <a:off x="4363280" y="5458803"/>
            <a:ext cx="537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CA547CFE-F54F-4A86-B34B-97F8B210A438}"/>
              </a:ext>
            </a:extLst>
          </p:cNvPr>
          <p:cNvSpPr txBox="1"/>
          <p:nvPr/>
        </p:nvSpPr>
        <p:spPr>
          <a:xfrm>
            <a:off x="8078268" y="5458803"/>
            <a:ext cx="537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103583A1-AC33-4046-95B0-F480ED8B3672}"/>
              </a:ext>
            </a:extLst>
          </p:cNvPr>
          <p:cNvSpPr txBox="1"/>
          <p:nvPr/>
        </p:nvSpPr>
        <p:spPr>
          <a:xfrm>
            <a:off x="10107856" y="4217800"/>
            <a:ext cx="20778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latin typeface="Palatino Linotype" panose="02040502050505030304" pitchFamily="18" charset="0"/>
              </a:rPr>
              <a:t>(Salvini et al.,(1999)) </a:t>
            </a:r>
          </a:p>
        </p:txBody>
      </p:sp>
    </p:spTree>
    <p:extLst>
      <p:ext uri="{BB962C8B-B14F-4D97-AF65-F5344CB8AC3E}">
        <p14:creationId xmlns:p14="http://schemas.microsoft.com/office/powerpoint/2010/main" val="1605983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87842DC-0587-4DD6-94F1-B46AFEAB82DF}"/>
              </a:ext>
            </a:extLst>
          </p:cNvPr>
          <p:cNvSpPr txBox="1"/>
          <p:nvPr/>
        </p:nvSpPr>
        <p:spPr>
          <a:xfrm>
            <a:off x="4379766" y="44515"/>
            <a:ext cx="3814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u="none" dirty="0">
                <a:latin typeface="Palatino Linotype" panose="02040502050505030304" pitchFamily="18" charset="0"/>
              </a:rPr>
              <a:t>FAULT CATEGORIES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F8146CB-ECB8-4018-AD9E-36A112B42346}"/>
              </a:ext>
            </a:extLst>
          </p:cNvPr>
          <p:cNvSpPr txBox="1"/>
          <p:nvPr/>
        </p:nvSpPr>
        <p:spPr>
          <a:xfrm>
            <a:off x="3881791" y="457793"/>
            <a:ext cx="4810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u="sng" dirty="0">
                <a:solidFill>
                  <a:srgbClr val="FF0000"/>
                </a:solidFill>
                <a:latin typeface="Palatino Linotype" panose="02040502050505030304" pitchFamily="18" charset="0"/>
              </a:rPr>
              <a:t>ALL THE EPILIGURIAN BASINS</a:t>
            </a: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FEFFFE62-6A8C-414F-B13A-AA2F59AF53F0}"/>
              </a:ext>
            </a:extLst>
          </p:cNvPr>
          <p:cNvGrpSpPr/>
          <p:nvPr/>
        </p:nvGrpSpPr>
        <p:grpSpPr>
          <a:xfrm>
            <a:off x="1176075" y="1232583"/>
            <a:ext cx="6407381" cy="2196417"/>
            <a:chOff x="686448" y="1172996"/>
            <a:chExt cx="6407381" cy="2196417"/>
          </a:xfrm>
        </p:grpSpPr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C4FFB965-F2DA-4C3D-A744-BB58DD09BFA3}"/>
                </a:ext>
              </a:extLst>
            </p:cNvPr>
            <p:cNvGrpSpPr/>
            <p:nvPr/>
          </p:nvGrpSpPr>
          <p:grpSpPr>
            <a:xfrm>
              <a:off x="686448" y="1848575"/>
              <a:ext cx="3974452" cy="689301"/>
              <a:chOff x="1106409" y="1292195"/>
              <a:chExt cx="3974452" cy="689301"/>
            </a:xfrm>
          </p:grpSpPr>
          <p:sp>
            <p:nvSpPr>
              <p:cNvPr id="5" name="Freccia a destra 4">
                <a:extLst>
                  <a:ext uri="{FF2B5EF4-FFF2-40B4-BE49-F238E27FC236}">
                    <a16:creationId xmlns:a16="http://schemas.microsoft.com/office/drawing/2014/main" id="{D32966FB-D5F6-4724-B647-5EBD4DECBB5F}"/>
                  </a:ext>
                </a:extLst>
              </p:cNvPr>
              <p:cNvSpPr/>
              <p:nvPr/>
            </p:nvSpPr>
            <p:spPr>
              <a:xfrm>
                <a:off x="3881791" y="1292195"/>
                <a:ext cx="1199070" cy="352789"/>
              </a:xfrm>
              <a:prstGeom prst="rightArrow">
                <a:avLst/>
              </a:prstGeom>
              <a:solidFill>
                <a:srgbClr val="00B05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05665E3A-6911-462B-893F-10E0A5A256CC}"/>
                  </a:ext>
                </a:extLst>
              </p:cNvPr>
              <p:cNvSpPr txBox="1"/>
              <p:nvPr/>
            </p:nvSpPr>
            <p:spPr>
              <a:xfrm>
                <a:off x="1106409" y="1293376"/>
                <a:ext cx="269525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000" b="1" u="sng" dirty="0">
                    <a:solidFill>
                      <a:srgbClr val="00B050"/>
                    </a:solidFill>
                    <a:latin typeface="Palatino Linotype" panose="02040502050505030304" pitchFamily="18" charset="0"/>
                  </a:rPr>
                  <a:t>PRE-BURDIGALIAN</a:t>
                </a:r>
              </a:p>
            </p:txBody>
          </p:sp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49BF0219-EA40-4FBE-A124-85D9DA6708EC}"/>
                  </a:ext>
                </a:extLst>
              </p:cNvPr>
              <p:cNvSpPr txBox="1"/>
              <p:nvPr/>
            </p:nvSpPr>
            <p:spPr>
              <a:xfrm>
                <a:off x="1758207" y="1581386"/>
                <a:ext cx="122068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000" dirty="0">
                    <a:latin typeface="Palatino Linotype" panose="02040502050505030304" pitchFamily="18" charset="0"/>
                  </a:rPr>
                  <a:t>(n: 4401)</a:t>
                </a:r>
              </a:p>
            </p:txBody>
          </p:sp>
        </p:grpSp>
        <p:grpSp>
          <p:nvGrpSpPr>
            <p:cNvPr id="14" name="Gruppo 13">
              <a:extLst>
                <a:ext uri="{FF2B5EF4-FFF2-40B4-BE49-F238E27FC236}">
                  <a16:creationId xmlns:a16="http://schemas.microsoft.com/office/drawing/2014/main" id="{B6266203-9AA9-4FDC-9BFB-5DA92BA16889}"/>
                </a:ext>
              </a:extLst>
            </p:cNvPr>
            <p:cNvGrpSpPr/>
            <p:nvPr/>
          </p:nvGrpSpPr>
          <p:grpSpPr>
            <a:xfrm>
              <a:off x="4766717" y="1172996"/>
              <a:ext cx="2327112" cy="2196417"/>
              <a:chOff x="4373017" y="1172996"/>
              <a:chExt cx="2327112" cy="2196417"/>
            </a:xfrm>
          </p:grpSpPr>
          <p:grpSp>
            <p:nvGrpSpPr>
              <p:cNvPr id="28" name="Gruppo 27">
                <a:extLst>
                  <a:ext uri="{FF2B5EF4-FFF2-40B4-BE49-F238E27FC236}">
                    <a16:creationId xmlns:a16="http://schemas.microsoft.com/office/drawing/2014/main" id="{07EE879F-4399-46AD-AD2C-D3E51E6F3636}"/>
                  </a:ext>
                </a:extLst>
              </p:cNvPr>
              <p:cNvGrpSpPr/>
              <p:nvPr/>
            </p:nvGrpSpPr>
            <p:grpSpPr>
              <a:xfrm>
                <a:off x="4373017" y="1172996"/>
                <a:ext cx="2327112" cy="2153740"/>
                <a:chOff x="-95796" y="904128"/>
                <a:chExt cx="2098768" cy="2153740"/>
              </a:xfrm>
            </p:grpSpPr>
            <p:sp>
              <p:nvSpPr>
                <p:cNvPr id="32" name="CasellaDiTesto 31">
                  <a:extLst>
                    <a:ext uri="{FF2B5EF4-FFF2-40B4-BE49-F238E27FC236}">
                      <a16:creationId xmlns:a16="http://schemas.microsoft.com/office/drawing/2014/main" id="{03EB48C0-886D-4FB2-A4C6-FA421299E605}"/>
                    </a:ext>
                  </a:extLst>
                </p:cNvPr>
                <p:cNvSpPr txBox="1"/>
                <p:nvPr/>
              </p:nvSpPr>
              <p:spPr>
                <a:xfrm>
                  <a:off x="-95796" y="904128"/>
                  <a:ext cx="1741715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Courier New" panose="02070309020205020404" pitchFamily="49" charset="0"/>
                    <a:buChar char="o"/>
                  </a:pPr>
                  <a:r>
                    <a:rPr lang="it-IT" u="sng" dirty="0" err="1">
                      <a:latin typeface="Palatino Linotype" panose="02040502050505030304" pitchFamily="18" charset="0"/>
                    </a:rPr>
                    <a:t>Normal</a:t>
                  </a:r>
                  <a:r>
                    <a:rPr lang="it-IT" u="sng" dirty="0">
                      <a:latin typeface="Palatino Linotype" panose="02040502050505030304" pitchFamily="18" charset="0"/>
                    </a:rPr>
                    <a:t> fault</a:t>
                  </a:r>
                </a:p>
              </p:txBody>
            </p:sp>
            <p:sp>
              <p:nvSpPr>
                <p:cNvPr id="33" name="CasellaDiTesto 32">
                  <a:extLst>
                    <a:ext uri="{FF2B5EF4-FFF2-40B4-BE49-F238E27FC236}">
                      <a16:creationId xmlns:a16="http://schemas.microsoft.com/office/drawing/2014/main" id="{E26C173A-D248-4409-B9D8-BAC59E852677}"/>
                    </a:ext>
                  </a:extLst>
                </p:cNvPr>
                <p:cNvSpPr txBox="1"/>
                <p:nvPr/>
              </p:nvSpPr>
              <p:spPr>
                <a:xfrm>
                  <a:off x="-95796" y="1366333"/>
                  <a:ext cx="1855519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Courier New" panose="02070309020205020404" pitchFamily="49" charset="0"/>
                    <a:buChar char="o"/>
                  </a:pPr>
                  <a:r>
                    <a:rPr lang="it-IT" u="sng" dirty="0">
                      <a:latin typeface="Palatino Linotype" panose="02040502050505030304" pitchFamily="18" charset="0"/>
                    </a:rPr>
                    <a:t>Reverse fault</a:t>
                  </a:r>
                </a:p>
              </p:txBody>
            </p:sp>
            <p:sp>
              <p:nvSpPr>
                <p:cNvPr id="34" name="CasellaDiTesto 33">
                  <a:extLst>
                    <a:ext uri="{FF2B5EF4-FFF2-40B4-BE49-F238E27FC236}">
                      <a16:creationId xmlns:a16="http://schemas.microsoft.com/office/drawing/2014/main" id="{A5EDDFCC-115C-45DF-B90C-57E694BE23E0}"/>
                    </a:ext>
                  </a:extLst>
                </p:cNvPr>
                <p:cNvSpPr txBox="1"/>
                <p:nvPr/>
              </p:nvSpPr>
              <p:spPr>
                <a:xfrm>
                  <a:off x="-95796" y="1806019"/>
                  <a:ext cx="2054126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Courier New" panose="02070309020205020404" pitchFamily="49" charset="0"/>
                    <a:buChar char="o"/>
                  </a:pPr>
                  <a:r>
                    <a:rPr lang="it-IT" u="sng" dirty="0">
                      <a:latin typeface="Palatino Linotype" panose="02040502050505030304" pitchFamily="18" charset="0"/>
                    </a:rPr>
                    <a:t>Strike-slip fault</a:t>
                  </a:r>
                </a:p>
              </p:txBody>
            </p:sp>
            <p:sp>
              <p:nvSpPr>
                <p:cNvPr id="35" name="CasellaDiTesto 34">
                  <a:extLst>
                    <a:ext uri="{FF2B5EF4-FFF2-40B4-BE49-F238E27FC236}">
                      <a16:creationId xmlns:a16="http://schemas.microsoft.com/office/drawing/2014/main" id="{369A6665-D0D6-441C-AE3F-7F8D0BC9D45C}"/>
                    </a:ext>
                  </a:extLst>
                </p:cNvPr>
                <p:cNvSpPr txBox="1"/>
                <p:nvPr/>
              </p:nvSpPr>
              <p:spPr>
                <a:xfrm>
                  <a:off x="-95796" y="2267246"/>
                  <a:ext cx="112340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Courier New" panose="02070309020205020404" pitchFamily="49" charset="0"/>
                    <a:buChar char="o"/>
                  </a:pPr>
                  <a:r>
                    <a:rPr lang="it-IT" u="sng" dirty="0" err="1">
                      <a:latin typeface="Palatino Linotype" panose="02040502050505030304" pitchFamily="18" charset="0"/>
                    </a:rPr>
                    <a:t>Thrust</a:t>
                  </a:r>
                  <a:r>
                    <a:rPr lang="it-IT" u="sng" dirty="0">
                      <a:latin typeface="Palatino Linotype" panose="02040502050505030304" pitchFamily="18" charset="0"/>
                    </a:rPr>
                    <a:t> </a:t>
                  </a:r>
                </a:p>
              </p:txBody>
            </p:sp>
            <p:sp>
              <p:nvSpPr>
                <p:cNvPr id="36" name="CasellaDiTesto 35">
                  <a:extLst>
                    <a:ext uri="{FF2B5EF4-FFF2-40B4-BE49-F238E27FC236}">
                      <a16:creationId xmlns:a16="http://schemas.microsoft.com/office/drawing/2014/main" id="{86DCD9B3-BF54-4E4A-AEF4-BA585B8F1B12}"/>
                    </a:ext>
                  </a:extLst>
                </p:cNvPr>
                <p:cNvSpPr txBox="1"/>
                <p:nvPr/>
              </p:nvSpPr>
              <p:spPr>
                <a:xfrm>
                  <a:off x="-95796" y="2688536"/>
                  <a:ext cx="2098768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Courier New" panose="02070309020205020404" pitchFamily="49" charset="0"/>
                    <a:buChar char="o"/>
                  </a:pPr>
                  <a:r>
                    <a:rPr lang="it-IT" u="sng" dirty="0">
                      <a:latin typeface="Palatino Linotype" panose="02040502050505030304" pitchFamily="18" charset="0"/>
                    </a:rPr>
                    <a:t>Minor </a:t>
                  </a:r>
                  <a:r>
                    <a:rPr lang="it-IT" u="sng" dirty="0" err="1">
                      <a:latin typeface="Palatino Linotype" panose="02040502050505030304" pitchFamily="18" charset="0"/>
                    </a:rPr>
                    <a:t>thrust</a:t>
                  </a:r>
                  <a:endParaRPr lang="it-IT" u="sng" dirty="0">
                    <a:latin typeface="Palatino Linotype" panose="02040502050505030304" pitchFamily="18" charset="0"/>
                  </a:endParaRPr>
                </a:p>
              </p:txBody>
            </p:sp>
          </p:grpSp>
          <p:sp>
            <p:nvSpPr>
              <p:cNvPr id="11" name="Parentesi quadra aperta 10">
                <a:extLst>
                  <a:ext uri="{FF2B5EF4-FFF2-40B4-BE49-F238E27FC236}">
                    <a16:creationId xmlns:a16="http://schemas.microsoft.com/office/drawing/2014/main" id="{E8F45E11-EC9B-46B7-B630-6460013E985F}"/>
                  </a:ext>
                </a:extLst>
              </p:cNvPr>
              <p:cNvSpPr/>
              <p:nvPr/>
            </p:nvSpPr>
            <p:spPr>
              <a:xfrm>
                <a:off x="4373017" y="1172996"/>
                <a:ext cx="439700" cy="2196417"/>
              </a:xfrm>
              <a:prstGeom prst="leftBracket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55F4A086-9CAA-455A-9A5D-6DEFAF68E07A}"/>
              </a:ext>
            </a:extLst>
          </p:cNvPr>
          <p:cNvGrpSpPr/>
          <p:nvPr/>
        </p:nvGrpSpPr>
        <p:grpSpPr>
          <a:xfrm>
            <a:off x="1013085" y="2983487"/>
            <a:ext cx="9049067" cy="2196417"/>
            <a:chOff x="523458" y="2923900"/>
            <a:chExt cx="9049067" cy="2196417"/>
          </a:xfrm>
        </p:grpSpPr>
        <p:sp>
          <p:nvSpPr>
            <p:cNvPr id="8" name="Freccia a destra 7">
              <a:extLst>
                <a:ext uri="{FF2B5EF4-FFF2-40B4-BE49-F238E27FC236}">
                  <a16:creationId xmlns:a16="http://schemas.microsoft.com/office/drawing/2014/main" id="{2A1ED0B6-AB29-4DF8-B642-00FD105972E5}"/>
                </a:ext>
              </a:extLst>
            </p:cNvPr>
            <p:cNvSpPr/>
            <p:nvPr/>
          </p:nvSpPr>
          <p:spPr>
            <a:xfrm>
              <a:off x="3461829" y="3773900"/>
              <a:ext cx="3632000" cy="352789"/>
            </a:xfrm>
            <a:prstGeom prst="rightArrow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grpSp>
          <p:nvGrpSpPr>
            <p:cNvPr id="12" name="Gruppo 11">
              <a:extLst>
                <a:ext uri="{FF2B5EF4-FFF2-40B4-BE49-F238E27FC236}">
                  <a16:creationId xmlns:a16="http://schemas.microsoft.com/office/drawing/2014/main" id="{B8B56849-42D8-4B8A-B8A7-49D46315A594}"/>
                </a:ext>
              </a:extLst>
            </p:cNvPr>
            <p:cNvGrpSpPr/>
            <p:nvPr/>
          </p:nvGrpSpPr>
          <p:grpSpPr>
            <a:xfrm>
              <a:off x="523458" y="3726580"/>
              <a:ext cx="2899942" cy="800533"/>
              <a:chOff x="13239044" y="199958"/>
              <a:chExt cx="2899942" cy="800533"/>
            </a:xfrm>
          </p:grpSpPr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EF9E8304-08E9-4F01-8CE7-2202E1D21BE3}"/>
                  </a:ext>
                </a:extLst>
              </p:cNvPr>
              <p:cNvSpPr txBox="1"/>
              <p:nvPr/>
            </p:nvSpPr>
            <p:spPr>
              <a:xfrm>
                <a:off x="13239044" y="199958"/>
                <a:ext cx="28999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000" b="1" u="sng" dirty="0">
                    <a:solidFill>
                      <a:srgbClr val="00B050"/>
                    </a:solidFill>
                    <a:latin typeface="Palatino Linotype" panose="02040502050505030304" pitchFamily="18" charset="0"/>
                  </a:rPr>
                  <a:t>POST-BURDIGALIAN</a:t>
                </a:r>
              </a:p>
            </p:txBody>
          </p:sp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D4C28E2C-4924-4E1F-ABF6-EF471327698E}"/>
                  </a:ext>
                </a:extLst>
              </p:cNvPr>
              <p:cNvSpPr txBox="1"/>
              <p:nvPr/>
            </p:nvSpPr>
            <p:spPr>
              <a:xfrm>
                <a:off x="14242070" y="600381"/>
                <a:ext cx="11260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000" dirty="0">
                    <a:latin typeface="Palatino Linotype" panose="02040502050505030304" pitchFamily="18" charset="0"/>
                  </a:rPr>
                  <a:t>(n:3014)</a:t>
                </a:r>
              </a:p>
            </p:txBody>
          </p:sp>
        </p:grpSp>
        <p:grpSp>
          <p:nvGrpSpPr>
            <p:cNvPr id="45" name="Gruppo 44">
              <a:extLst>
                <a:ext uri="{FF2B5EF4-FFF2-40B4-BE49-F238E27FC236}">
                  <a16:creationId xmlns:a16="http://schemas.microsoft.com/office/drawing/2014/main" id="{5781D714-5A29-4F2C-B210-7142626B2F13}"/>
                </a:ext>
              </a:extLst>
            </p:cNvPr>
            <p:cNvGrpSpPr/>
            <p:nvPr/>
          </p:nvGrpSpPr>
          <p:grpSpPr>
            <a:xfrm>
              <a:off x="7245410" y="2923900"/>
              <a:ext cx="2327115" cy="2196417"/>
              <a:chOff x="4754017" y="1172996"/>
              <a:chExt cx="2327115" cy="2196417"/>
            </a:xfrm>
          </p:grpSpPr>
          <p:grpSp>
            <p:nvGrpSpPr>
              <p:cNvPr id="46" name="Gruppo 45">
                <a:extLst>
                  <a:ext uri="{FF2B5EF4-FFF2-40B4-BE49-F238E27FC236}">
                    <a16:creationId xmlns:a16="http://schemas.microsoft.com/office/drawing/2014/main" id="{411B40C1-430F-42E3-9AB0-B033F765EE56}"/>
                  </a:ext>
                </a:extLst>
              </p:cNvPr>
              <p:cNvGrpSpPr/>
              <p:nvPr/>
            </p:nvGrpSpPr>
            <p:grpSpPr>
              <a:xfrm>
                <a:off x="4754020" y="1172996"/>
                <a:ext cx="2327112" cy="2153740"/>
                <a:chOff x="247823" y="904128"/>
                <a:chExt cx="2098768" cy="2153740"/>
              </a:xfrm>
            </p:grpSpPr>
            <p:sp>
              <p:nvSpPr>
                <p:cNvPr id="48" name="CasellaDiTesto 47">
                  <a:extLst>
                    <a:ext uri="{FF2B5EF4-FFF2-40B4-BE49-F238E27FC236}">
                      <a16:creationId xmlns:a16="http://schemas.microsoft.com/office/drawing/2014/main" id="{AB77D3CB-3923-4D7B-854F-24FF16CA0B27}"/>
                    </a:ext>
                  </a:extLst>
                </p:cNvPr>
                <p:cNvSpPr txBox="1"/>
                <p:nvPr/>
              </p:nvSpPr>
              <p:spPr>
                <a:xfrm>
                  <a:off x="247823" y="904128"/>
                  <a:ext cx="1741715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Courier New" panose="02070309020205020404" pitchFamily="49" charset="0"/>
                    <a:buChar char="o"/>
                  </a:pPr>
                  <a:r>
                    <a:rPr lang="it-IT" u="sng" dirty="0" err="1">
                      <a:latin typeface="Palatino Linotype" panose="02040502050505030304" pitchFamily="18" charset="0"/>
                    </a:rPr>
                    <a:t>Normal</a:t>
                  </a:r>
                  <a:r>
                    <a:rPr lang="it-IT" u="sng" dirty="0">
                      <a:latin typeface="Palatino Linotype" panose="02040502050505030304" pitchFamily="18" charset="0"/>
                    </a:rPr>
                    <a:t> fault</a:t>
                  </a:r>
                </a:p>
              </p:txBody>
            </p:sp>
            <p:sp>
              <p:nvSpPr>
                <p:cNvPr id="49" name="CasellaDiTesto 48">
                  <a:extLst>
                    <a:ext uri="{FF2B5EF4-FFF2-40B4-BE49-F238E27FC236}">
                      <a16:creationId xmlns:a16="http://schemas.microsoft.com/office/drawing/2014/main" id="{BCEF31CE-BFFC-4E0B-BB32-9D50DFE56767}"/>
                    </a:ext>
                  </a:extLst>
                </p:cNvPr>
                <p:cNvSpPr txBox="1"/>
                <p:nvPr/>
              </p:nvSpPr>
              <p:spPr>
                <a:xfrm>
                  <a:off x="247823" y="1366333"/>
                  <a:ext cx="1855519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Courier New" panose="02070309020205020404" pitchFamily="49" charset="0"/>
                    <a:buChar char="o"/>
                  </a:pPr>
                  <a:r>
                    <a:rPr lang="it-IT" u="sng" dirty="0">
                      <a:latin typeface="Palatino Linotype" panose="02040502050505030304" pitchFamily="18" charset="0"/>
                    </a:rPr>
                    <a:t>Reverse fault</a:t>
                  </a:r>
                </a:p>
              </p:txBody>
            </p:sp>
            <p:sp>
              <p:nvSpPr>
                <p:cNvPr id="50" name="CasellaDiTesto 49">
                  <a:extLst>
                    <a:ext uri="{FF2B5EF4-FFF2-40B4-BE49-F238E27FC236}">
                      <a16:creationId xmlns:a16="http://schemas.microsoft.com/office/drawing/2014/main" id="{371BAF6F-DD99-4CA8-ACA7-BF98229CE8E1}"/>
                    </a:ext>
                  </a:extLst>
                </p:cNvPr>
                <p:cNvSpPr txBox="1"/>
                <p:nvPr/>
              </p:nvSpPr>
              <p:spPr>
                <a:xfrm>
                  <a:off x="247823" y="1806019"/>
                  <a:ext cx="2054126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Courier New" panose="02070309020205020404" pitchFamily="49" charset="0"/>
                    <a:buChar char="o"/>
                  </a:pPr>
                  <a:r>
                    <a:rPr lang="it-IT" u="sng" dirty="0">
                      <a:latin typeface="Palatino Linotype" panose="02040502050505030304" pitchFamily="18" charset="0"/>
                    </a:rPr>
                    <a:t>Strike-slip fault</a:t>
                  </a:r>
                </a:p>
              </p:txBody>
            </p:sp>
            <p:sp>
              <p:nvSpPr>
                <p:cNvPr id="51" name="CasellaDiTesto 50">
                  <a:extLst>
                    <a:ext uri="{FF2B5EF4-FFF2-40B4-BE49-F238E27FC236}">
                      <a16:creationId xmlns:a16="http://schemas.microsoft.com/office/drawing/2014/main" id="{BCDF760F-AA69-4ACA-9267-C1DEAD0CE92C}"/>
                    </a:ext>
                  </a:extLst>
                </p:cNvPr>
                <p:cNvSpPr txBox="1"/>
                <p:nvPr/>
              </p:nvSpPr>
              <p:spPr>
                <a:xfrm>
                  <a:off x="247823" y="2267246"/>
                  <a:ext cx="112340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Courier New" panose="02070309020205020404" pitchFamily="49" charset="0"/>
                    <a:buChar char="o"/>
                  </a:pPr>
                  <a:r>
                    <a:rPr lang="it-IT" u="sng" dirty="0" err="1">
                      <a:latin typeface="Palatino Linotype" panose="02040502050505030304" pitchFamily="18" charset="0"/>
                    </a:rPr>
                    <a:t>Thrust</a:t>
                  </a:r>
                  <a:r>
                    <a:rPr lang="it-IT" u="sng" dirty="0">
                      <a:latin typeface="Palatino Linotype" panose="02040502050505030304" pitchFamily="18" charset="0"/>
                    </a:rPr>
                    <a:t> </a:t>
                  </a:r>
                </a:p>
              </p:txBody>
            </p:sp>
            <p:sp>
              <p:nvSpPr>
                <p:cNvPr id="52" name="CasellaDiTesto 51">
                  <a:extLst>
                    <a:ext uri="{FF2B5EF4-FFF2-40B4-BE49-F238E27FC236}">
                      <a16:creationId xmlns:a16="http://schemas.microsoft.com/office/drawing/2014/main" id="{8F47DCB5-9AA2-456F-BAC6-8C280A5689F1}"/>
                    </a:ext>
                  </a:extLst>
                </p:cNvPr>
                <p:cNvSpPr txBox="1"/>
                <p:nvPr/>
              </p:nvSpPr>
              <p:spPr>
                <a:xfrm>
                  <a:off x="247823" y="2688536"/>
                  <a:ext cx="2098768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Courier New" panose="02070309020205020404" pitchFamily="49" charset="0"/>
                    <a:buChar char="o"/>
                  </a:pPr>
                  <a:r>
                    <a:rPr lang="it-IT" u="sng" dirty="0">
                      <a:latin typeface="Palatino Linotype" panose="02040502050505030304" pitchFamily="18" charset="0"/>
                    </a:rPr>
                    <a:t>Minor </a:t>
                  </a:r>
                  <a:r>
                    <a:rPr lang="it-IT" u="sng" dirty="0" err="1">
                      <a:latin typeface="Palatino Linotype" panose="02040502050505030304" pitchFamily="18" charset="0"/>
                    </a:rPr>
                    <a:t>thrust</a:t>
                  </a:r>
                  <a:endParaRPr lang="it-IT" u="sng" dirty="0">
                    <a:latin typeface="Palatino Linotype" panose="02040502050505030304" pitchFamily="18" charset="0"/>
                  </a:endParaRPr>
                </a:p>
              </p:txBody>
            </p:sp>
          </p:grpSp>
          <p:sp>
            <p:nvSpPr>
              <p:cNvPr id="47" name="Parentesi quadra aperta 46">
                <a:extLst>
                  <a:ext uri="{FF2B5EF4-FFF2-40B4-BE49-F238E27FC236}">
                    <a16:creationId xmlns:a16="http://schemas.microsoft.com/office/drawing/2014/main" id="{4B9BDD47-9DF0-4182-9138-DC99873629ED}"/>
                  </a:ext>
                </a:extLst>
              </p:cNvPr>
              <p:cNvSpPr/>
              <p:nvPr/>
            </p:nvSpPr>
            <p:spPr>
              <a:xfrm>
                <a:off x="4754017" y="1172996"/>
                <a:ext cx="439700" cy="2196417"/>
              </a:xfrm>
              <a:prstGeom prst="leftBracket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A574E371-EDA0-48FA-8AF1-0D66BBBBDC1E}"/>
              </a:ext>
            </a:extLst>
          </p:cNvPr>
          <p:cNvGrpSpPr/>
          <p:nvPr/>
        </p:nvGrpSpPr>
        <p:grpSpPr>
          <a:xfrm>
            <a:off x="1707842" y="5358248"/>
            <a:ext cx="4772702" cy="936751"/>
            <a:chOff x="1218215" y="5298661"/>
            <a:chExt cx="4772702" cy="936751"/>
          </a:xfrm>
        </p:grpSpPr>
        <p:sp>
          <p:nvSpPr>
            <p:cNvPr id="9" name="Freccia a destra 8">
              <a:extLst>
                <a:ext uri="{FF2B5EF4-FFF2-40B4-BE49-F238E27FC236}">
                  <a16:creationId xmlns:a16="http://schemas.microsoft.com/office/drawing/2014/main" id="{DC0D1733-9120-4CF2-928D-C86651B46C2A}"/>
                </a:ext>
              </a:extLst>
            </p:cNvPr>
            <p:cNvSpPr/>
            <p:nvPr/>
          </p:nvSpPr>
          <p:spPr>
            <a:xfrm>
              <a:off x="3461830" y="5466274"/>
              <a:ext cx="702206" cy="303106"/>
            </a:xfrm>
            <a:prstGeom prst="rightArrow">
              <a:avLst/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9B4F4003-A671-4DAA-A0ED-1F1D2FE49918}"/>
                </a:ext>
              </a:extLst>
            </p:cNvPr>
            <p:cNvSpPr txBox="1"/>
            <p:nvPr/>
          </p:nvSpPr>
          <p:spPr>
            <a:xfrm>
              <a:off x="4379766" y="5298661"/>
              <a:ext cx="1611151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Font typeface="Courier New" panose="02070309020205020404" pitchFamily="49" charset="0"/>
                <a:buChar char="o"/>
              </a:pPr>
              <a:r>
                <a:rPr lang="it-IT" u="sng" dirty="0" err="1">
                  <a:latin typeface="Palatino Linotype" panose="02040502050505030304" pitchFamily="18" charset="0"/>
                </a:rPr>
                <a:t>Undefinedfault</a:t>
              </a:r>
              <a:endParaRPr lang="it-IT" u="sng" dirty="0">
                <a:latin typeface="Palatino Linotype" panose="02040502050505030304" pitchFamily="18" charset="0"/>
              </a:endParaRPr>
            </a:p>
          </p:txBody>
        </p:sp>
        <p:grpSp>
          <p:nvGrpSpPr>
            <p:cNvPr id="13" name="Gruppo 12">
              <a:extLst>
                <a:ext uri="{FF2B5EF4-FFF2-40B4-BE49-F238E27FC236}">
                  <a16:creationId xmlns:a16="http://schemas.microsoft.com/office/drawing/2014/main" id="{4B9C9EBA-9471-46CA-8E47-6A847F3C08C1}"/>
                </a:ext>
              </a:extLst>
            </p:cNvPr>
            <p:cNvGrpSpPr/>
            <p:nvPr/>
          </p:nvGrpSpPr>
          <p:grpSpPr>
            <a:xfrm>
              <a:off x="1218215" y="5417772"/>
              <a:ext cx="1905458" cy="817640"/>
              <a:chOff x="-4611202" y="1900113"/>
              <a:chExt cx="1905458" cy="817640"/>
            </a:xfrm>
          </p:grpSpPr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CD66B0E6-B25B-49DB-BDDA-86B0553C8DB2}"/>
                  </a:ext>
                </a:extLst>
              </p:cNvPr>
              <p:cNvSpPr txBox="1"/>
              <p:nvPr/>
            </p:nvSpPr>
            <p:spPr>
              <a:xfrm>
                <a:off x="-4611202" y="1900113"/>
                <a:ext cx="19054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000" b="1" u="sng" dirty="0">
                    <a:solidFill>
                      <a:srgbClr val="00B050"/>
                    </a:solidFill>
                    <a:latin typeface="Palatino Linotype" panose="02040502050505030304" pitchFamily="18" charset="0"/>
                  </a:rPr>
                  <a:t>STUDY AREA</a:t>
                </a:r>
              </a:p>
            </p:txBody>
          </p:sp>
          <p:sp>
            <p:nvSpPr>
              <p:cNvPr id="24" name="CasellaDiTesto 23">
                <a:extLst>
                  <a:ext uri="{FF2B5EF4-FFF2-40B4-BE49-F238E27FC236}">
                    <a16:creationId xmlns:a16="http://schemas.microsoft.com/office/drawing/2014/main" id="{448EE6B2-9FB1-40A1-8C36-86ADC8E4DF96}"/>
                  </a:ext>
                </a:extLst>
              </p:cNvPr>
              <p:cNvSpPr txBox="1"/>
              <p:nvPr/>
            </p:nvSpPr>
            <p:spPr>
              <a:xfrm>
                <a:off x="-4205481" y="2317643"/>
                <a:ext cx="10600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000" dirty="0">
                    <a:latin typeface="Palatino Linotype" panose="02040502050505030304" pitchFamily="18" charset="0"/>
                  </a:rPr>
                  <a:t>(n:203)</a:t>
                </a:r>
              </a:p>
            </p:txBody>
          </p:sp>
        </p:grpSp>
        <p:sp>
          <p:nvSpPr>
            <p:cNvPr id="53" name="Parentesi quadra aperta 52">
              <a:extLst>
                <a:ext uri="{FF2B5EF4-FFF2-40B4-BE49-F238E27FC236}">
                  <a16:creationId xmlns:a16="http://schemas.microsoft.com/office/drawing/2014/main" id="{0CCFFEE5-4B8A-4B6D-98DB-27B591D4A3FA}"/>
                </a:ext>
              </a:extLst>
            </p:cNvPr>
            <p:cNvSpPr/>
            <p:nvPr/>
          </p:nvSpPr>
          <p:spPr>
            <a:xfrm>
              <a:off x="4330384" y="5298661"/>
              <a:ext cx="439700" cy="646331"/>
            </a:xfrm>
            <a:prstGeom prst="leftBracket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4123524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A01681F-C438-4B74-B536-73402B7D6E38}"/>
              </a:ext>
            </a:extLst>
          </p:cNvPr>
          <p:cNvSpPr txBox="1"/>
          <p:nvPr/>
        </p:nvSpPr>
        <p:spPr>
          <a:xfrm>
            <a:off x="4225292" y="0"/>
            <a:ext cx="3741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u="none" dirty="0">
                <a:latin typeface="Palatino Linotype" panose="02040502050505030304" pitchFamily="18" charset="0"/>
              </a:rPr>
              <a:t>PRE-BURDIGALIAN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DD24340-AC8A-4A1A-8F51-F72CD84D8728}"/>
              </a:ext>
            </a:extLst>
          </p:cNvPr>
          <p:cNvSpPr txBox="1"/>
          <p:nvPr/>
        </p:nvSpPr>
        <p:spPr>
          <a:xfrm>
            <a:off x="1174354" y="454768"/>
            <a:ext cx="1979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NORMAL FAULT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6BBAC8A-A0DA-4F63-920C-67C79B11F43F}"/>
              </a:ext>
            </a:extLst>
          </p:cNvPr>
          <p:cNvSpPr txBox="1"/>
          <p:nvPr/>
        </p:nvSpPr>
        <p:spPr>
          <a:xfrm>
            <a:off x="5154784" y="432305"/>
            <a:ext cx="1914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REVERSE FAULT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54CACA9-C6EA-4E05-BACB-AA4C152D817C}"/>
              </a:ext>
            </a:extLst>
          </p:cNvPr>
          <p:cNvSpPr txBox="1"/>
          <p:nvPr/>
        </p:nvSpPr>
        <p:spPr>
          <a:xfrm>
            <a:off x="9038137" y="454768"/>
            <a:ext cx="23381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STRIKE-SLIP FAULT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599204C3-51E4-4171-80E0-A9DB3B48D4D5}"/>
              </a:ext>
            </a:extLst>
          </p:cNvPr>
          <p:cNvSpPr txBox="1"/>
          <p:nvPr/>
        </p:nvSpPr>
        <p:spPr>
          <a:xfrm>
            <a:off x="3517420" y="3635418"/>
            <a:ext cx="1056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THRUST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8986D6D1-2DA7-47B2-901A-E7965E5817A1}"/>
              </a:ext>
            </a:extLst>
          </p:cNvPr>
          <p:cNvSpPr txBox="1"/>
          <p:nvPr/>
        </p:nvSpPr>
        <p:spPr>
          <a:xfrm>
            <a:off x="7256756" y="3630236"/>
            <a:ext cx="2265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MINOR THRUST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11446E8-C4D0-4A73-98DF-B81D90AB56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8" t="395" r="623" b="629"/>
          <a:stretch/>
        </p:blipFill>
        <p:spPr>
          <a:xfrm>
            <a:off x="348371" y="793322"/>
            <a:ext cx="3631473" cy="2874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11909E0-DA1D-4224-A2A3-8D45778C18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70" t="729" b="650"/>
          <a:stretch/>
        </p:blipFill>
        <p:spPr>
          <a:xfrm>
            <a:off x="4296572" y="793322"/>
            <a:ext cx="3776274" cy="28679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E73CE69-67DC-406B-B151-AC7E5A43E0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26" t="752" r="707" b="831"/>
          <a:stretch/>
        </p:blipFill>
        <p:spPr>
          <a:xfrm>
            <a:off x="8323883" y="793322"/>
            <a:ext cx="3783130" cy="28679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7F037D19-594B-485E-BFF8-D083CD9ADB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58" t="2021"/>
          <a:stretch/>
        </p:blipFill>
        <p:spPr>
          <a:xfrm>
            <a:off x="2182278" y="3937774"/>
            <a:ext cx="3631474" cy="28674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75843DCF-162C-4C5E-A63E-87EE488996B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206"/>
          <a:stretch/>
        </p:blipFill>
        <p:spPr>
          <a:xfrm>
            <a:off x="6234602" y="3937774"/>
            <a:ext cx="3775120" cy="28674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37605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D3268E6-064A-4C0E-A84B-09E6116ABECF}"/>
              </a:ext>
            </a:extLst>
          </p:cNvPr>
          <p:cNvSpPr txBox="1"/>
          <p:nvPr/>
        </p:nvSpPr>
        <p:spPr>
          <a:xfrm>
            <a:off x="4225292" y="0"/>
            <a:ext cx="3831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u="none" dirty="0">
                <a:latin typeface="Palatino Linotype" panose="02040502050505030304" pitchFamily="18" charset="0"/>
              </a:rPr>
              <a:t>POST-BURDIGALIAN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A3BB8E1-8846-4693-B47C-B8249C3E7BA9}"/>
              </a:ext>
            </a:extLst>
          </p:cNvPr>
          <p:cNvSpPr txBox="1"/>
          <p:nvPr/>
        </p:nvSpPr>
        <p:spPr>
          <a:xfrm>
            <a:off x="1257814" y="432305"/>
            <a:ext cx="1979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NORMAL FAULT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D279DB41-25CD-464A-B1ED-0518B04AD209}"/>
              </a:ext>
            </a:extLst>
          </p:cNvPr>
          <p:cNvSpPr txBox="1"/>
          <p:nvPr/>
        </p:nvSpPr>
        <p:spPr>
          <a:xfrm>
            <a:off x="5183615" y="483348"/>
            <a:ext cx="1914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REVERSE FAULT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A609ECC2-0C1F-4604-A987-A8F261E8C4DE}"/>
              </a:ext>
            </a:extLst>
          </p:cNvPr>
          <p:cNvSpPr txBox="1"/>
          <p:nvPr/>
        </p:nvSpPr>
        <p:spPr>
          <a:xfrm>
            <a:off x="8671252" y="432305"/>
            <a:ext cx="23381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STRIKE-SLIP FAULT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13573FCE-C640-4C90-A5B4-8153F15A7E2A}"/>
              </a:ext>
            </a:extLst>
          </p:cNvPr>
          <p:cNvSpPr txBox="1"/>
          <p:nvPr/>
        </p:nvSpPr>
        <p:spPr>
          <a:xfrm>
            <a:off x="3697177" y="3618022"/>
            <a:ext cx="10562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THRUST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A4EEE0A4-8DE7-4173-A65D-9652C0915734}"/>
              </a:ext>
            </a:extLst>
          </p:cNvPr>
          <p:cNvSpPr txBox="1"/>
          <p:nvPr/>
        </p:nvSpPr>
        <p:spPr>
          <a:xfrm>
            <a:off x="7245735" y="3618022"/>
            <a:ext cx="2265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MINOR THRUST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722591B-EA2E-4FD8-B7B9-87239DB42F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4" t="3413"/>
          <a:stretch/>
        </p:blipFill>
        <p:spPr>
          <a:xfrm>
            <a:off x="6564697" y="3956576"/>
            <a:ext cx="3169853" cy="27574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A6670F0-F483-474A-8F95-EA4B20CBC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876" y="3956575"/>
            <a:ext cx="3531087" cy="27574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CF195EC-8223-48D3-85F9-68CBACD83A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69" t="2608"/>
          <a:stretch/>
        </p:blipFill>
        <p:spPr>
          <a:xfrm>
            <a:off x="8149623" y="783687"/>
            <a:ext cx="3381422" cy="28441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734C5F84-8B88-4985-8C75-A4564044B4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71" t="2059"/>
          <a:stretch/>
        </p:blipFill>
        <p:spPr>
          <a:xfrm>
            <a:off x="476463" y="791307"/>
            <a:ext cx="3531087" cy="28429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4F54ACE9-93C9-489C-B9BB-B748299222D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29" t="7738"/>
          <a:stretch/>
        </p:blipFill>
        <p:spPr>
          <a:xfrm>
            <a:off x="4422625" y="777985"/>
            <a:ext cx="3436921" cy="28551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37119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E5236C5-1620-4846-951C-6BB42BCE5D70}"/>
              </a:ext>
            </a:extLst>
          </p:cNvPr>
          <p:cNvSpPr txBox="1"/>
          <p:nvPr/>
        </p:nvSpPr>
        <p:spPr>
          <a:xfrm>
            <a:off x="4860608" y="76200"/>
            <a:ext cx="247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u="sng" dirty="0">
                <a:solidFill>
                  <a:srgbClr val="FF0000"/>
                </a:solidFill>
                <a:latin typeface="Palatino Linotype" panose="02040502050505030304" pitchFamily="18" charset="0"/>
              </a:rPr>
              <a:t>STUDY AREA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71E1F4F0-9F48-44B8-A686-6FC515914173}"/>
              </a:ext>
            </a:extLst>
          </p:cNvPr>
          <p:cNvGrpSpPr/>
          <p:nvPr/>
        </p:nvGrpSpPr>
        <p:grpSpPr>
          <a:xfrm>
            <a:off x="1050606" y="1377540"/>
            <a:ext cx="3810002" cy="3495873"/>
            <a:chOff x="1050606" y="1377540"/>
            <a:chExt cx="3810002" cy="3495873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EF4666C3-46A4-4F60-A46B-F443AA6AF3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076" t="3739" b="375"/>
            <a:stretch/>
          </p:blipFill>
          <p:spPr>
            <a:xfrm>
              <a:off x="1050606" y="1716094"/>
              <a:ext cx="3810002" cy="315731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BE7770A9-D0CE-4541-95BE-45DDF24B7805}"/>
                </a:ext>
              </a:extLst>
            </p:cNvPr>
            <p:cNvSpPr txBox="1"/>
            <p:nvPr/>
          </p:nvSpPr>
          <p:spPr>
            <a:xfrm>
              <a:off x="1771543" y="1377540"/>
              <a:ext cx="23681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UNDEFINED FAULTS</a:t>
              </a:r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86CAFE4A-AC05-498E-8828-5A6FBC53E718}"/>
              </a:ext>
            </a:extLst>
          </p:cNvPr>
          <p:cNvGrpSpPr/>
          <p:nvPr/>
        </p:nvGrpSpPr>
        <p:grpSpPr>
          <a:xfrm>
            <a:off x="5629274" y="2939715"/>
            <a:ext cx="6677025" cy="710076"/>
            <a:chOff x="5410199" y="2939715"/>
            <a:chExt cx="6677025" cy="710076"/>
          </a:xfrm>
        </p:grpSpPr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88CD5858-4EE4-4F55-B3A5-EFD383534E87}"/>
                </a:ext>
              </a:extLst>
            </p:cNvPr>
            <p:cNvSpPr txBox="1"/>
            <p:nvPr/>
          </p:nvSpPr>
          <p:spPr>
            <a:xfrm>
              <a:off x="5410199" y="3110087"/>
              <a:ext cx="667702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dirty="0"/>
                <a:t>The </a:t>
              </a:r>
              <a:r>
                <a:rPr lang="it-IT" dirty="0" err="1"/>
                <a:t>analysed</a:t>
              </a:r>
              <a:r>
                <a:rPr lang="it-IT" dirty="0"/>
                <a:t> dataset </a:t>
              </a:r>
              <a:r>
                <a:rPr lang="it-IT" dirty="0" err="1"/>
                <a:t>includes</a:t>
              </a:r>
              <a:r>
                <a:rPr lang="it-IT" dirty="0"/>
                <a:t> </a:t>
              </a:r>
              <a:r>
                <a:rPr lang="it-IT" dirty="0" err="1"/>
                <a:t>only</a:t>
              </a:r>
              <a:r>
                <a:rPr lang="it-IT" dirty="0"/>
                <a:t> faults with </a:t>
              </a:r>
              <a:r>
                <a:rPr lang="it-IT" dirty="0" err="1"/>
                <a:t>unknown</a:t>
              </a:r>
              <a:r>
                <a:rPr lang="it-IT" dirty="0"/>
                <a:t> </a:t>
              </a:r>
              <a:r>
                <a:rPr lang="it-IT" dirty="0" err="1"/>
                <a:t>kinematics</a:t>
              </a:r>
              <a:r>
                <a:rPr lang="it-IT" dirty="0"/>
                <a:t> </a:t>
              </a:r>
            </a:p>
          </p:txBody>
        </p:sp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25298AAB-7A1F-44DE-843B-77C0281F4BFB}"/>
                </a:ext>
              </a:extLst>
            </p:cNvPr>
            <p:cNvSpPr/>
            <p:nvPr/>
          </p:nvSpPr>
          <p:spPr>
            <a:xfrm>
              <a:off x="5410199" y="2939715"/>
              <a:ext cx="6448426" cy="710076"/>
            </a:xfrm>
            <a:prstGeom prst="rect">
              <a:avLst/>
            </a:prstGeom>
            <a:noFill/>
            <a:ln w="15875">
              <a:solidFill>
                <a:srgbClr val="00B05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400" dirty="0"/>
            </a:p>
          </p:txBody>
        </p:sp>
      </p:grpSp>
      <p:sp>
        <p:nvSpPr>
          <p:cNvPr id="10" name="Freccia a destra 9">
            <a:extLst>
              <a:ext uri="{FF2B5EF4-FFF2-40B4-BE49-F238E27FC236}">
                <a16:creationId xmlns:a16="http://schemas.microsoft.com/office/drawing/2014/main" id="{EE63347D-88BF-4F40-9AAE-568F4B43971C}"/>
              </a:ext>
            </a:extLst>
          </p:cNvPr>
          <p:cNvSpPr/>
          <p:nvPr/>
        </p:nvSpPr>
        <p:spPr>
          <a:xfrm>
            <a:off x="4941462" y="3143200"/>
            <a:ext cx="606957" cy="303106"/>
          </a:xfrm>
          <a:prstGeom prst="rightArrow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69291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823B4AA5-4B51-4CC4-A3F9-FF82EC8990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9" t="1061" b="1236"/>
          <a:stretch/>
        </p:blipFill>
        <p:spPr>
          <a:xfrm>
            <a:off x="1352551" y="1913870"/>
            <a:ext cx="4504410" cy="344805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6AB7B592-7826-4DE1-9734-698BC6DB051F}"/>
              </a:ext>
            </a:extLst>
          </p:cNvPr>
          <p:cNvGrpSpPr/>
          <p:nvPr/>
        </p:nvGrpSpPr>
        <p:grpSpPr>
          <a:xfrm>
            <a:off x="4230528" y="28575"/>
            <a:ext cx="3730943" cy="932795"/>
            <a:chOff x="4230528" y="76200"/>
            <a:chExt cx="3730943" cy="932795"/>
          </a:xfrm>
        </p:grpSpPr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16EFEFB1-2643-4376-BCA6-BA1617C2D3A2}"/>
                </a:ext>
              </a:extLst>
            </p:cNvPr>
            <p:cNvSpPr txBox="1"/>
            <p:nvPr/>
          </p:nvSpPr>
          <p:spPr>
            <a:xfrm>
              <a:off x="4860608" y="76200"/>
              <a:ext cx="23498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800" u="sng" dirty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FIELD DATA</a:t>
              </a:r>
            </a:p>
          </p:txBody>
        </p:sp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1EB30682-F43F-4B08-B229-3EC317FC2EA7}"/>
                </a:ext>
              </a:extLst>
            </p:cNvPr>
            <p:cNvSpPr txBox="1"/>
            <p:nvPr/>
          </p:nvSpPr>
          <p:spPr>
            <a:xfrm>
              <a:off x="4230528" y="485775"/>
              <a:ext cx="37309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800" u="none" dirty="0">
                  <a:latin typeface="Palatino Linotype" panose="02040502050505030304" pitchFamily="18" charset="0"/>
                </a:rPr>
                <a:t>PRE-BURDIGALIAN</a:t>
              </a:r>
            </a:p>
          </p:txBody>
        </p:sp>
      </p:grpSp>
      <p:pic>
        <p:nvPicPr>
          <p:cNvPr id="8" name="Immagine 7">
            <a:extLst>
              <a:ext uri="{FF2B5EF4-FFF2-40B4-BE49-F238E27FC236}">
                <a16:creationId xmlns:a16="http://schemas.microsoft.com/office/drawing/2014/main" id="{54E3287D-ACEF-4ACF-851F-C8F438C199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74" t="2797"/>
          <a:stretch/>
        </p:blipFill>
        <p:spPr>
          <a:xfrm>
            <a:off x="6276975" y="1913870"/>
            <a:ext cx="4396300" cy="34480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21AA3272-9B95-4B64-8B40-6435E9507EBE}"/>
              </a:ext>
            </a:extLst>
          </p:cNvPr>
          <p:cNvSpPr txBox="1"/>
          <p:nvPr/>
        </p:nvSpPr>
        <p:spPr>
          <a:xfrm>
            <a:off x="2698695" y="1546741"/>
            <a:ext cx="1979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NORMAL FAULT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CEF0DCF-7038-4795-9652-5DB66A5B1A92}"/>
              </a:ext>
            </a:extLst>
          </p:cNvPr>
          <p:cNvSpPr txBox="1"/>
          <p:nvPr/>
        </p:nvSpPr>
        <p:spPr>
          <a:xfrm>
            <a:off x="7517655" y="1546741"/>
            <a:ext cx="1914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REVERSE FAULT</a:t>
            </a:r>
          </a:p>
        </p:txBody>
      </p:sp>
    </p:spTree>
    <p:extLst>
      <p:ext uri="{BB962C8B-B14F-4D97-AF65-F5344CB8AC3E}">
        <p14:creationId xmlns:p14="http://schemas.microsoft.com/office/powerpoint/2010/main" val="2334896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71BEEA9B-BD8D-45E2-8A7B-C35FBFB11EA0}"/>
              </a:ext>
            </a:extLst>
          </p:cNvPr>
          <p:cNvGrpSpPr/>
          <p:nvPr/>
        </p:nvGrpSpPr>
        <p:grpSpPr>
          <a:xfrm>
            <a:off x="4139326" y="0"/>
            <a:ext cx="3913347" cy="1363682"/>
            <a:chOff x="4230528" y="76200"/>
            <a:chExt cx="3730943" cy="1363682"/>
          </a:xfrm>
        </p:grpSpPr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B00B6187-1DBD-440E-8DBB-37051B7846F7}"/>
                </a:ext>
              </a:extLst>
            </p:cNvPr>
            <p:cNvSpPr txBox="1"/>
            <p:nvPr/>
          </p:nvSpPr>
          <p:spPr>
            <a:xfrm>
              <a:off x="4860608" y="76200"/>
              <a:ext cx="23498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800" u="sng" dirty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FIELD DATA</a:t>
              </a:r>
            </a:p>
          </p:txBody>
        </p:sp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974B07D9-FCA6-46F5-A2A1-3EEB92EF785E}"/>
                </a:ext>
              </a:extLst>
            </p:cNvPr>
            <p:cNvSpPr txBox="1"/>
            <p:nvPr/>
          </p:nvSpPr>
          <p:spPr>
            <a:xfrm>
              <a:off x="4230528" y="485775"/>
              <a:ext cx="373094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800" u="none" dirty="0">
                  <a:latin typeface="Palatino Linotype" panose="02040502050505030304" pitchFamily="18" charset="0"/>
                </a:rPr>
                <a:t>POST-BURDIGALIAN</a:t>
              </a:r>
            </a:p>
          </p:txBody>
        </p:sp>
      </p:grp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6F673CE-D64C-46A0-8D7A-120B61E8E53B}"/>
              </a:ext>
            </a:extLst>
          </p:cNvPr>
          <p:cNvSpPr txBox="1"/>
          <p:nvPr/>
        </p:nvSpPr>
        <p:spPr>
          <a:xfrm>
            <a:off x="2251020" y="1613416"/>
            <a:ext cx="1979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NORMAL FAULT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74B60E4-088A-4881-8DC9-00854C641171}"/>
              </a:ext>
            </a:extLst>
          </p:cNvPr>
          <p:cNvSpPr txBox="1"/>
          <p:nvPr/>
        </p:nvSpPr>
        <p:spPr>
          <a:xfrm>
            <a:off x="7941126" y="1613416"/>
            <a:ext cx="1914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REVERSE FAULT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A140458-992F-4EAF-9C14-407FDB1D9A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7" t="4919"/>
          <a:stretch/>
        </p:blipFill>
        <p:spPr>
          <a:xfrm>
            <a:off x="664261" y="2020347"/>
            <a:ext cx="5153026" cy="39120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BD9CF2B4-0751-4AE2-9CCA-E30BFD739D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94" t="6977"/>
          <a:stretch/>
        </p:blipFill>
        <p:spPr>
          <a:xfrm>
            <a:off x="6374715" y="2039397"/>
            <a:ext cx="5047762" cy="39120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50238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B189569F-B56D-4611-9B25-8C34928995FF}"/>
              </a:ext>
            </a:extLst>
          </p:cNvPr>
          <p:cNvSpPr txBox="1"/>
          <p:nvPr/>
        </p:nvSpPr>
        <p:spPr>
          <a:xfrm>
            <a:off x="1186170" y="2844225"/>
            <a:ext cx="9819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u="none" dirty="0">
                <a:latin typeface="Palatino Linotype" panose="02040502050505030304" pitchFamily="18" charset="0"/>
              </a:rPr>
              <a:t>STRUCTURAL ANALYSIS THROUGH FIELDWORK</a:t>
            </a:r>
          </a:p>
        </p:txBody>
      </p:sp>
    </p:spTree>
    <p:extLst>
      <p:ext uri="{BB962C8B-B14F-4D97-AF65-F5344CB8AC3E}">
        <p14:creationId xmlns:p14="http://schemas.microsoft.com/office/powerpoint/2010/main" val="1436012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288A843F-1061-48A1-9FE5-C76B6FEDC5BB}"/>
              </a:ext>
            </a:extLst>
          </p:cNvPr>
          <p:cNvSpPr/>
          <p:nvPr/>
        </p:nvSpPr>
        <p:spPr>
          <a:xfrm>
            <a:off x="10786295" y="1478279"/>
            <a:ext cx="1079298" cy="3774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5BE71869-D6E0-4522-9366-05FF0B4B2B3C}"/>
              </a:ext>
            </a:extLst>
          </p:cNvPr>
          <p:cNvSpPr txBox="1"/>
          <p:nvPr/>
        </p:nvSpPr>
        <p:spPr>
          <a:xfrm>
            <a:off x="9494758" y="69170"/>
            <a:ext cx="28421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latin typeface="Palatino Linotype" panose="02040502050505030304" pitchFamily="18" charset="0"/>
              </a:rPr>
              <a:t>STEREOGRAPHIC </a:t>
            </a:r>
          </a:p>
          <a:p>
            <a:pPr algn="ctr"/>
            <a:r>
              <a:rPr lang="it-IT" sz="2000" dirty="0">
                <a:latin typeface="Palatino Linotype" panose="02040502050505030304" pitchFamily="18" charset="0"/>
              </a:rPr>
              <a:t>ANALYSIS OF </a:t>
            </a:r>
          </a:p>
          <a:p>
            <a:pPr algn="ctr"/>
            <a:r>
              <a:rPr lang="it-IT" sz="2000" dirty="0">
                <a:latin typeface="Palatino Linotype" panose="02040502050505030304" pitchFamily="18" charset="0"/>
              </a:rPr>
              <a:t>STRUCTURAL DATA</a:t>
            </a:r>
          </a:p>
        </p:txBody>
      </p:sp>
      <p:cxnSp>
        <p:nvCxnSpPr>
          <p:cNvPr id="54" name="Connettore 2 53">
            <a:extLst>
              <a:ext uri="{FF2B5EF4-FFF2-40B4-BE49-F238E27FC236}">
                <a16:creationId xmlns:a16="http://schemas.microsoft.com/office/drawing/2014/main" id="{E4719E0B-8082-4F10-A1E1-DF6A852F09DB}"/>
              </a:ext>
            </a:extLst>
          </p:cNvPr>
          <p:cNvCxnSpPr>
            <a:cxnSpLocks/>
          </p:cNvCxnSpPr>
          <p:nvPr/>
        </p:nvCxnSpPr>
        <p:spPr>
          <a:xfrm>
            <a:off x="5830392" y="6281966"/>
            <a:ext cx="150536" cy="76954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6EB7BA8F-B968-492D-AAC0-7720E741C73B}"/>
              </a:ext>
            </a:extLst>
          </p:cNvPr>
          <p:cNvGrpSpPr/>
          <p:nvPr/>
        </p:nvGrpSpPr>
        <p:grpSpPr>
          <a:xfrm>
            <a:off x="10168993" y="1466991"/>
            <a:ext cx="1788547" cy="2908347"/>
            <a:chOff x="10168993" y="1466991"/>
            <a:chExt cx="1788547" cy="2908347"/>
          </a:xfrm>
        </p:grpSpPr>
        <p:grpSp>
          <p:nvGrpSpPr>
            <p:cNvPr id="14" name="Gruppo 13">
              <a:extLst>
                <a:ext uri="{FF2B5EF4-FFF2-40B4-BE49-F238E27FC236}">
                  <a16:creationId xmlns:a16="http://schemas.microsoft.com/office/drawing/2014/main" id="{AB0589D1-F1AA-432A-AB8C-904141892455}"/>
                </a:ext>
              </a:extLst>
            </p:cNvPr>
            <p:cNvGrpSpPr/>
            <p:nvPr/>
          </p:nvGrpSpPr>
          <p:grpSpPr>
            <a:xfrm>
              <a:off x="10168993" y="1466991"/>
              <a:ext cx="1753281" cy="2908347"/>
              <a:chOff x="10181109" y="1974826"/>
              <a:chExt cx="1753281" cy="2908347"/>
            </a:xfrm>
          </p:grpSpPr>
          <p:grpSp>
            <p:nvGrpSpPr>
              <p:cNvPr id="8" name="Gruppo 7">
                <a:extLst>
                  <a:ext uri="{FF2B5EF4-FFF2-40B4-BE49-F238E27FC236}">
                    <a16:creationId xmlns:a16="http://schemas.microsoft.com/office/drawing/2014/main" id="{BFEF2770-A26F-47A2-B342-40D8527452EE}"/>
                  </a:ext>
                </a:extLst>
              </p:cNvPr>
              <p:cNvGrpSpPr/>
              <p:nvPr/>
            </p:nvGrpSpPr>
            <p:grpSpPr>
              <a:xfrm>
                <a:off x="10181109" y="1974826"/>
                <a:ext cx="1753281" cy="2908347"/>
                <a:chOff x="10181109" y="1974826"/>
                <a:chExt cx="1753281" cy="2908347"/>
              </a:xfrm>
            </p:grpSpPr>
            <p:pic>
              <p:nvPicPr>
                <p:cNvPr id="20" name="Immagine 19">
                  <a:extLst>
                    <a:ext uri="{FF2B5EF4-FFF2-40B4-BE49-F238E27FC236}">
                      <a16:creationId xmlns:a16="http://schemas.microsoft.com/office/drawing/2014/main" id="{F358191D-4F9B-4120-A4EF-B5A240395A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0181109" y="1974826"/>
                  <a:ext cx="1753281" cy="2908347"/>
                </a:xfrm>
                <a:prstGeom prst="rect">
                  <a:avLst/>
                </a:prstGeom>
              </p:spPr>
            </p:pic>
            <p:sp>
              <p:nvSpPr>
                <p:cNvPr id="3" name="CasellaDiTesto 2">
                  <a:extLst>
                    <a:ext uri="{FF2B5EF4-FFF2-40B4-BE49-F238E27FC236}">
                      <a16:creationId xmlns:a16="http://schemas.microsoft.com/office/drawing/2014/main" id="{F5FBD26A-1147-4F99-ABA5-6F1DC61FEEE4}"/>
                    </a:ext>
                  </a:extLst>
                </p:cNvPr>
                <p:cNvSpPr txBox="1"/>
                <p:nvPr/>
              </p:nvSpPr>
              <p:spPr>
                <a:xfrm>
                  <a:off x="10576355" y="2117475"/>
                  <a:ext cx="419879" cy="33855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600" dirty="0"/>
                    <a:t>S0</a:t>
                  </a:r>
                </a:p>
              </p:txBody>
            </p:sp>
            <p:sp>
              <p:nvSpPr>
                <p:cNvPr id="6" name="CasellaDiTesto 5">
                  <a:extLst>
                    <a:ext uri="{FF2B5EF4-FFF2-40B4-BE49-F238E27FC236}">
                      <a16:creationId xmlns:a16="http://schemas.microsoft.com/office/drawing/2014/main" id="{D2F5D661-F6E0-4A0B-B3B5-A91A4D73F14D}"/>
                    </a:ext>
                  </a:extLst>
                </p:cNvPr>
                <p:cNvSpPr txBox="1"/>
                <p:nvPr/>
              </p:nvSpPr>
              <p:spPr>
                <a:xfrm>
                  <a:off x="10561378" y="2629618"/>
                  <a:ext cx="1163320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400" dirty="0" err="1"/>
                    <a:t>Normal</a:t>
                  </a:r>
                  <a:r>
                    <a:rPr lang="it-IT" sz="1400" dirty="0"/>
                    <a:t> fault</a:t>
                  </a:r>
                </a:p>
              </p:txBody>
            </p:sp>
            <p:sp>
              <p:nvSpPr>
                <p:cNvPr id="16" name="CasellaDiTesto 15">
                  <a:extLst>
                    <a:ext uri="{FF2B5EF4-FFF2-40B4-BE49-F238E27FC236}">
                      <a16:creationId xmlns:a16="http://schemas.microsoft.com/office/drawing/2014/main" id="{7C2EC09F-DA10-4463-AB44-ACF300139E51}"/>
                    </a:ext>
                  </a:extLst>
                </p:cNvPr>
                <p:cNvSpPr txBox="1"/>
                <p:nvPr/>
              </p:nvSpPr>
              <p:spPr>
                <a:xfrm>
                  <a:off x="10561378" y="3066047"/>
                  <a:ext cx="1247962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400" dirty="0" err="1"/>
                    <a:t>DBs</a:t>
                  </a:r>
                  <a:endParaRPr lang="it-IT" sz="1400" dirty="0"/>
                </a:p>
              </p:txBody>
            </p:sp>
            <p:sp>
              <p:nvSpPr>
                <p:cNvPr id="17" name="CasellaDiTesto 16">
                  <a:extLst>
                    <a:ext uri="{FF2B5EF4-FFF2-40B4-BE49-F238E27FC236}">
                      <a16:creationId xmlns:a16="http://schemas.microsoft.com/office/drawing/2014/main" id="{0E03ABAD-D6CB-41BC-902E-1F883679DC47}"/>
                    </a:ext>
                  </a:extLst>
                </p:cNvPr>
                <p:cNvSpPr txBox="1"/>
                <p:nvPr/>
              </p:nvSpPr>
              <p:spPr>
                <a:xfrm>
                  <a:off x="10564675" y="3401834"/>
                  <a:ext cx="1163320" cy="52322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400" dirty="0"/>
                    <a:t>Strike-slip fault</a:t>
                  </a:r>
                </a:p>
              </p:txBody>
            </p:sp>
            <p:sp>
              <p:nvSpPr>
                <p:cNvPr id="19" name="CasellaDiTesto 18">
                  <a:extLst>
                    <a:ext uri="{FF2B5EF4-FFF2-40B4-BE49-F238E27FC236}">
                      <a16:creationId xmlns:a16="http://schemas.microsoft.com/office/drawing/2014/main" id="{A796A1FA-E15D-45CC-996A-44119ED2C00E}"/>
                    </a:ext>
                  </a:extLst>
                </p:cNvPr>
                <p:cNvSpPr txBox="1"/>
                <p:nvPr/>
              </p:nvSpPr>
              <p:spPr>
                <a:xfrm>
                  <a:off x="10561378" y="3953064"/>
                  <a:ext cx="1247962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400" dirty="0"/>
                    <a:t>Reverse fault</a:t>
                  </a:r>
                </a:p>
              </p:txBody>
            </p:sp>
            <p:sp>
              <p:nvSpPr>
                <p:cNvPr id="21" name="CasellaDiTesto 20">
                  <a:extLst>
                    <a:ext uri="{FF2B5EF4-FFF2-40B4-BE49-F238E27FC236}">
                      <a16:creationId xmlns:a16="http://schemas.microsoft.com/office/drawing/2014/main" id="{456E4B51-6A49-41BA-9D4E-7D732CD6ADDA}"/>
                    </a:ext>
                  </a:extLst>
                </p:cNvPr>
                <p:cNvSpPr txBox="1"/>
                <p:nvPr/>
              </p:nvSpPr>
              <p:spPr>
                <a:xfrm>
                  <a:off x="10561378" y="4375339"/>
                  <a:ext cx="1247962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400" dirty="0"/>
                    <a:t>Low-angle DB</a:t>
                  </a:r>
                </a:p>
              </p:txBody>
            </p:sp>
          </p:grpSp>
          <p:sp>
            <p:nvSpPr>
              <p:cNvPr id="10" name="Figura a mano libera: forma 9">
                <a:extLst>
                  <a:ext uri="{FF2B5EF4-FFF2-40B4-BE49-F238E27FC236}">
                    <a16:creationId xmlns:a16="http://schemas.microsoft.com/office/drawing/2014/main" id="{5B952AF6-8513-4B03-A822-DFAFC8636525}"/>
                  </a:ext>
                </a:extLst>
              </p:cNvPr>
              <p:cNvSpPr/>
              <p:nvPr/>
            </p:nvSpPr>
            <p:spPr>
              <a:xfrm>
                <a:off x="10435590" y="2118360"/>
                <a:ext cx="91440" cy="422910"/>
              </a:xfrm>
              <a:custGeom>
                <a:avLst/>
                <a:gdLst>
                  <a:gd name="connsiteX0" fmla="*/ 0 w 83820"/>
                  <a:gd name="connsiteY0" fmla="*/ 0 h 422910"/>
                  <a:gd name="connsiteX1" fmla="*/ 53340 w 83820"/>
                  <a:gd name="connsiteY1" fmla="*/ 76200 h 422910"/>
                  <a:gd name="connsiteX2" fmla="*/ 83820 w 83820"/>
                  <a:gd name="connsiteY2" fmla="*/ 167640 h 422910"/>
                  <a:gd name="connsiteX3" fmla="*/ 83820 w 83820"/>
                  <a:gd name="connsiteY3" fmla="*/ 224790 h 422910"/>
                  <a:gd name="connsiteX4" fmla="*/ 53340 w 83820"/>
                  <a:gd name="connsiteY4" fmla="*/ 358140 h 422910"/>
                  <a:gd name="connsiteX5" fmla="*/ 3810 w 83820"/>
                  <a:gd name="connsiteY5" fmla="*/ 422910 h 422910"/>
                  <a:gd name="connsiteX6" fmla="*/ 3810 w 83820"/>
                  <a:gd name="connsiteY6" fmla="*/ 422910 h 422910"/>
                  <a:gd name="connsiteX7" fmla="*/ 3810 w 83820"/>
                  <a:gd name="connsiteY7" fmla="*/ 422910 h 422910"/>
                  <a:gd name="connsiteX8" fmla="*/ 3810 w 83820"/>
                  <a:gd name="connsiteY8" fmla="*/ 422910 h 422910"/>
                  <a:gd name="connsiteX0" fmla="*/ 0 w 83820"/>
                  <a:gd name="connsiteY0" fmla="*/ 0 h 422910"/>
                  <a:gd name="connsiteX1" fmla="*/ 53340 w 83820"/>
                  <a:gd name="connsiteY1" fmla="*/ 76200 h 422910"/>
                  <a:gd name="connsiteX2" fmla="*/ 70485 w 83820"/>
                  <a:gd name="connsiteY2" fmla="*/ 120015 h 422910"/>
                  <a:gd name="connsiteX3" fmla="*/ 83820 w 83820"/>
                  <a:gd name="connsiteY3" fmla="*/ 167640 h 422910"/>
                  <a:gd name="connsiteX4" fmla="*/ 83820 w 83820"/>
                  <a:gd name="connsiteY4" fmla="*/ 224790 h 422910"/>
                  <a:gd name="connsiteX5" fmla="*/ 53340 w 83820"/>
                  <a:gd name="connsiteY5" fmla="*/ 358140 h 422910"/>
                  <a:gd name="connsiteX6" fmla="*/ 3810 w 83820"/>
                  <a:gd name="connsiteY6" fmla="*/ 422910 h 422910"/>
                  <a:gd name="connsiteX7" fmla="*/ 3810 w 83820"/>
                  <a:gd name="connsiteY7" fmla="*/ 422910 h 422910"/>
                  <a:gd name="connsiteX8" fmla="*/ 3810 w 83820"/>
                  <a:gd name="connsiteY8" fmla="*/ 422910 h 422910"/>
                  <a:gd name="connsiteX9" fmla="*/ 3810 w 83820"/>
                  <a:gd name="connsiteY9" fmla="*/ 422910 h 422910"/>
                  <a:gd name="connsiteX0" fmla="*/ 0 w 83820"/>
                  <a:gd name="connsiteY0" fmla="*/ 0 h 422910"/>
                  <a:gd name="connsiteX1" fmla="*/ 53340 w 83820"/>
                  <a:gd name="connsiteY1" fmla="*/ 76200 h 422910"/>
                  <a:gd name="connsiteX2" fmla="*/ 70485 w 83820"/>
                  <a:gd name="connsiteY2" fmla="*/ 120015 h 422910"/>
                  <a:gd name="connsiteX3" fmla="*/ 83820 w 83820"/>
                  <a:gd name="connsiteY3" fmla="*/ 167640 h 422910"/>
                  <a:gd name="connsiteX4" fmla="*/ 83820 w 83820"/>
                  <a:gd name="connsiteY4" fmla="*/ 224790 h 422910"/>
                  <a:gd name="connsiteX5" fmla="*/ 78105 w 83820"/>
                  <a:gd name="connsiteY5" fmla="*/ 287655 h 422910"/>
                  <a:gd name="connsiteX6" fmla="*/ 53340 w 83820"/>
                  <a:gd name="connsiteY6" fmla="*/ 358140 h 422910"/>
                  <a:gd name="connsiteX7" fmla="*/ 3810 w 83820"/>
                  <a:gd name="connsiteY7" fmla="*/ 422910 h 422910"/>
                  <a:gd name="connsiteX8" fmla="*/ 3810 w 83820"/>
                  <a:gd name="connsiteY8" fmla="*/ 422910 h 422910"/>
                  <a:gd name="connsiteX9" fmla="*/ 3810 w 83820"/>
                  <a:gd name="connsiteY9" fmla="*/ 422910 h 422910"/>
                  <a:gd name="connsiteX10" fmla="*/ 3810 w 83820"/>
                  <a:gd name="connsiteY10" fmla="*/ 422910 h 422910"/>
                  <a:gd name="connsiteX0" fmla="*/ 0 w 91440"/>
                  <a:gd name="connsiteY0" fmla="*/ 0 h 422910"/>
                  <a:gd name="connsiteX1" fmla="*/ 53340 w 91440"/>
                  <a:gd name="connsiteY1" fmla="*/ 76200 h 422910"/>
                  <a:gd name="connsiteX2" fmla="*/ 70485 w 91440"/>
                  <a:gd name="connsiteY2" fmla="*/ 120015 h 422910"/>
                  <a:gd name="connsiteX3" fmla="*/ 83820 w 91440"/>
                  <a:gd name="connsiteY3" fmla="*/ 167640 h 422910"/>
                  <a:gd name="connsiteX4" fmla="*/ 91440 w 91440"/>
                  <a:gd name="connsiteY4" fmla="*/ 222885 h 422910"/>
                  <a:gd name="connsiteX5" fmla="*/ 78105 w 91440"/>
                  <a:gd name="connsiteY5" fmla="*/ 287655 h 422910"/>
                  <a:gd name="connsiteX6" fmla="*/ 53340 w 91440"/>
                  <a:gd name="connsiteY6" fmla="*/ 358140 h 422910"/>
                  <a:gd name="connsiteX7" fmla="*/ 3810 w 91440"/>
                  <a:gd name="connsiteY7" fmla="*/ 422910 h 422910"/>
                  <a:gd name="connsiteX8" fmla="*/ 3810 w 91440"/>
                  <a:gd name="connsiteY8" fmla="*/ 422910 h 422910"/>
                  <a:gd name="connsiteX9" fmla="*/ 3810 w 91440"/>
                  <a:gd name="connsiteY9" fmla="*/ 422910 h 422910"/>
                  <a:gd name="connsiteX10" fmla="*/ 3810 w 91440"/>
                  <a:gd name="connsiteY10" fmla="*/ 422910 h 422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440" h="422910">
                    <a:moveTo>
                      <a:pt x="0" y="0"/>
                    </a:moveTo>
                    <a:lnTo>
                      <a:pt x="53340" y="76200"/>
                    </a:lnTo>
                    <a:cubicBezTo>
                      <a:pt x="58420" y="90805"/>
                      <a:pt x="65405" y="105410"/>
                      <a:pt x="70485" y="120015"/>
                    </a:cubicBezTo>
                    <a:lnTo>
                      <a:pt x="83820" y="167640"/>
                    </a:lnTo>
                    <a:lnTo>
                      <a:pt x="91440" y="222885"/>
                    </a:lnTo>
                    <a:cubicBezTo>
                      <a:pt x="86360" y="243205"/>
                      <a:pt x="83185" y="267335"/>
                      <a:pt x="78105" y="287655"/>
                    </a:cubicBezTo>
                    <a:lnTo>
                      <a:pt x="53340" y="358140"/>
                    </a:lnTo>
                    <a:lnTo>
                      <a:pt x="3810" y="422910"/>
                    </a:lnTo>
                    <a:lnTo>
                      <a:pt x="3810" y="422910"/>
                    </a:lnTo>
                    <a:lnTo>
                      <a:pt x="3810" y="422910"/>
                    </a:lnTo>
                    <a:lnTo>
                      <a:pt x="3810" y="422910"/>
                    </a:lnTo>
                  </a:path>
                </a:pathLst>
              </a:cu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2" name="Figura a mano libera: forma 21">
                <a:extLst>
                  <a:ext uri="{FF2B5EF4-FFF2-40B4-BE49-F238E27FC236}">
                    <a16:creationId xmlns:a16="http://schemas.microsoft.com/office/drawing/2014/main" id="{598F28B4-1606-4177-95D8-36D9DB4D3324}"/>
                  </a:ext>
                </a:extLst>
              </p:cNvPr>
              <p:cNvSpPr/>
              <p:nvPr/>
            </p:nvSpPr>
            <p:spPr>
              <a:xfrm>
                <a:off x="10453370" y="2560320"/>
                <a:ext cx="91440" cy="422910"/>
              </a:xfrm>
              <a:custGeom>
                <a:avLst/>
                <a:gdLst>
                  <a:gd name="connsiteX0" fmla="*/ 0 w 83820"/>
                  <a:gd name="connsiteY0" fmla="*/ 0 h 422910"/>
                  <a:gd name="connsiteX1" fmla="*/ 53340 w 83820"/>
                  <a:gd name="connsiteY1" fmla="*/ 76200 h 422910"/>
                  <a:gd name="connsiteX2" fmla="*/ 83820 w 83820"/>
                  <a:gd name="connsiteY2" fmla="*/ 167640 h 422910"/>
                  <a:gd name="connsiteX3" fmla="*/ 83820 w 83820"/>
                  <a:gd name="connsiteY3" fmla="*/ 224790 h 422910"/>
                  <a:gd name="connsiteX4" fmla="*/ 53340 w 83820"/>
                  <a:gd name="connsiteY4" fmla="*/ 358140 h 422910"/>
                  <a:gd name="connsiteX5" fmla="*/ 3810 w 83820"/>
                  <a:gd name="connsiteY5" fmla="*/ 422910 h 422910"/>
                  <a:gd name="connsiteX6" fmla="*/ 3810 w 83820"/>
                  <a:gd name="connsiteY6" fmla="*/ 422910 h 422910"/>
                  <a:gd name="connsiteX7" fmla="*/ 3810 w 83820"/>
                  <a:gd name="connsiteY7" fmla="*/ 422910 h 422910"/>
                  <a:gd name="connsiteX8" fmla="*/ 3810 w 83820"/>
                  <a:gd name="connsiteY8" fmla="*/ 422910 h 422910"/>
                  <a:gd name="connsiteX0" fmla="*/ 0 w 83820"/>
                  <a:gd name="connsiteY0" fmla="*/ 0 h 422910"/>
                  <a:gd name="connsiteX1" fmla="*/ 53340 w 83820"/>
                  <a:gd name="connsiteY1" fmla="*/ 76200 h 422910"/>
                  <a:gd name="connsiteX2" fmla="*/ 70485 w 83820"/>
                  <a:gd name="connsiteY2" fmla="*/ 120015 h 422910"/>
                  <a:gd name="connsiteX3" fmla="*/ 83820 w 83820"/>
                  <a:gd name="connsiteY3" fmla="*/ 167640 h 422910"/>
                  <a:gd name="connsiteX4" fmla="*/ 83820 w 83820"/>
                  <a:gd name="connsiteY4" fmla="*/ 224790 h 422910"/>
                  <a:gd name="connsiteX5" fmla="*/ 53340 w 83820"/>
                  <a:gd name="connsiteY5" fmla="*/ 358140 h 422910"/>
                  <a:gd name="connsiteX6" fmla="*/ 3810 w 83820"/>
                  <a:gd name="connsiteY6" fmla="*/ 422910 h 422910"/>
                  <a:gd name="connsiteX7" fmla="*/ 3810 w 83820"/>
                  <a:gd name="connsiteY7" fmla="*/ 422910 h 422910"/>
                  <a:gd name="connsiteX8" fmla="*/ 3810 w 83820"/>
                  <a:gd name="connsiteY8" fmla="*/ 422910 h 422910"/>
                  <a:gd name="connsiteX9" fmla="*/ 3810 w 83820"/>
                  <a:gd name="connsiteY9" fmla="*/ 422910 h 422910"/>
                  <a:gd name="connsiteX0" fmla="*/ 0 w 83820"/>
                  <a:gd name="connsiteY0" fmla="*/ 0 h 422910"/>
                  <a:gd name="connsiteX1" fmla="*/ 53340 w 83820"/>
                  <a:gd name="connsiteY1" fmla="*/ 76200 h 422910"/>
                  <a:gd name="connsiteX2" fmla="*/ 70485 w 83820"/>
                  <a:gd name="connsiteY2" fmla="*/ 120015 h 422910"/>
                  <a:gd name="connsiteX3" fmla="*/ 83820 w 83820"/>
                  <a:gd name="connsiteY3" fmla="*/ 167640 h 422910"/>
                  <a:gd name="connsiteX4" fmla="*/ 83820 w 83820"/>
                  <a:gd name="connsiteY4" fmla="*/ 224790 h 422910"/>
                  <a:gd name="connsiteX5" fmla="*/ 78105 w 83820"/>
                  <a:gd name="connsiteY5" fmla="*/ 287655 h 422910"/>
                  <a:gd name="connsiteX6" fmla="*/ 53340 w 83820"/>
                  <a:gd name="connsiteY6" fmla="*/ 358140 h 422910"/>
                  <a:gd name="connsiteX7" fmla="*/ 3810 w 83820"/>
                  <a:gd name="connsiteY7" fmla="*/ 422910 h 422910"/>
                  <a:gd name="connsiteX8" fmla="*/ 3810 w 83820"/>
                  <a:gd name="connsiteY8" fmla="*/ 422910 h 422910"/>
                  <a:gd name="connsiteX9" fmla="*/ 3810 w 83820"/>
                  <a:gd name="connsiteY9" fmla="*/ 422910 h 422910"/>
                  <a:gd name="connsiteX10" fmla="*/ 3810 w 83820"/>
                  <a:gd name="connsiteY10" fmla="*/ 422910 h 422910"/>
                  <a:gd name="connsiteX0" fmla="*/ 0 w 91440"/>
                  <a:gd name="connsiteY0" fmla="*/ 0 h 422910"/>
                  <a:gd name="connsiteX1" fmla="*/ 53340 w 91440"/>
                  <a:gd name="connsiteY1" fmla="*/ 76200 h 422910"/>
                  <a:gd name="connsiteX2" fmla="*/ 70485 w 91440"/>
                  <a:gd name="connsiteY2" fmla="*/ 120015 h 422910"/>
                  <a:gd name="connsiteX3" fmla="*/ 83820 w 91440"/>
                  <a:gd name="connsiteY3" fmla="*/ 167640 h 422910"/>
                  <a:gd name="connsiteX4" fmla="*/ 91440 w 91440"/>
                  <a:gd name="connsiteY4" fmla="*/ 222885 h 422910"/>
                  <a:gd name="connsiteX5" fmla="*/ 78105 w 91440"/>
                  <a:gd name="connsiteY5" fmla="*/ 287655 h 422910"/>
                  <a:gd name="connsiteX6" fmla="*/ 53340 w 91440"/>
                  <a:gd name="connsiteY6" fmla="*/ 358140 h 422910"/>
                  <a:gd name="connsiteX7" fmla="*/ 3810 w 91440"/>
                  <a:gd name="connsiteY7" fmla="*/ 422910 h 422910"/>
                  <a:gd name="connsiteX8" fmla="*/ 3810 w 91440"/>
                  <a:gd name="connsiteY8" fmla="*/ 422910 h 422910"/>
                  <a:gd name="connsiteX9" fmla="*/ 3810 w 91440"/>
                  <a:gd name="connsiteY9" fmla="*/ 422910 h 422910"/>
                  <a:gd name="connsiteX10" fmla="*/ 3810 w 91440"/>
                  <a:gd name="connsiteY10" fmla="*/ 422910 h 422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440" h="422910">
                    <a:moveTo>
                      <a:pt x="0" y="0"/>
                    </a:moveTo>
                    <a:lnTo>
                      <a:pt x="53340" y="76200"/>
                    </a:lnTo>
                    <a:cubicBezTo>
                      <a:pt x="58420" y="90805"/>
                      <a:pt x="65405" y="105410"/>
                      <a:pt x="70485" y="120015"/>
                    </a:cubicBezTo>
                    <a:lnTo>
                      <a:pt x="83820" y="167640"/>
                    </a:lnTo>
                    <a:lnTo>
                      <a:pt x="91440" y="222885"/>
                    </a:lnTo>
                    <a:cubicBezTo>
                      <a:pt x="86360" y="243205"/>
                      <a:pt x="83185" y="267335"/>
                      <a:pt x="78105" y="287655"/>
                    </a:cubicBezTo>
                    <a:lnTo>
                      <a:pt x="53340" y="358140"/>
                    </a:lnTo>
                    <a:lnTo>
                      <a:pt x="3810" y="422910"/>
                    </a:lnTo>
                    <a:lnTo>
                      <a:pt x="3810" y="422910"/>
                    </a:lnTo>
                    <a:lnTo>
                      <a:pt x="3810" y="422910"/>
                    </a:lnTo>
                    <a:lnTo>
                      <a:pt x="3810" y="422910"/>
                    </a:lnTo>
                  </a:path>
                </a:pathLst>
              </a:cu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3" name="Figura a mano libera: forma 22">
                <a:extLst>
                  <a:ext uri="{FF2B5EF4-FFF2-40B4-BE49-F238E27FC236}">
                    <a16:creationId xmlns:a16="http://schemas.microsoft.com/office/drawing/2014/main" id="{EB7604A2-2A94-4E0D-8EB8-3E01FE431110}"/>
                  </a:ext>
                </a:extLst>
              </p:cNvPr>
              <p:cNvSpPr/>
              <p:nvPr/>
            </p:nvSpPr>
            <p:spPr>
              <a:xfrm>
                <a:off x="10453370" y="3008227"/>
                <a:ext cx="91440" cy="422910"/>
              </a:xfrm>
              <a:custGeom>
                <a:avLst/>
                <a:gdLst>
                  <a:gd name="connsiteX0" fmla="*/ 0 w 83820"/>
                  <a:gd name="connsiteY0" fmla="*/ 0 h 422910"/>
                  <a:gd name="connsiteX1" fmla="*/ 53340 w 83820"/>
                  <a:gd name="connsiteY1" fmla="*/ 76200 h 422910"/>
                  <a:gd name="connsiteX2" fmla="*/ 83820 w 83820"/>
                  <a:gd name="connsiteY2" fmla="*/ 167640 h 422910"/>
                  <a:gd name="connsiteX3" fmla="*/ 83820 w 83820"/>
                  <a:gd name="connsiteY3" fmla="*/ 224790 h 422910"/>
                  <a:gd name="connsiteX4" fmla="*/ 53340 w 83820"/>
                  <a:gd name="connsiteY4" fmla="*/ 358140 h 422910"/>
                  <a:gd name="connsiteX5" fmla="*/ 3810 w 83820"/>
                  <a:gd name="connsiteY5" fmla="*/ 422910 h 422910"/>
                  <a:gd name="connsiteX6" fmla="*/ 3810 w 83820"/>
                  <a:gd name="connsiteY6" fmla="*/ 422910 h 422910"/>
                  <a:gd name="connsiteX7" fmla="*/ 3810 w 83820"/>
                  <a:gd name="connsiteY7" fmla="*/ 422910 h 422910"/>
                  <a:gd name="connsiteX8" fmla="*/ 3810 w 83820"/>
                  <a:gd name="connsiteY8" fmla="*/ 422910 h 422910"/>
                  <a:gd name="connsiteX0" fmla="*/ 0 w 83820"/>
                  <a:gd name="connsiteY0" fmla="*/ 0 h 422910"/>
                  <a:gd name="connsiteX1" fmla="*/ 53340 w 83820"/>
                  <a:gd name="connsiteY1" fmla="*/ 76200 h 422910"/>
                  <a:gd name="connsiteX2" fmla="*/ 70485 w 83820"/>
                  <a:gd name="connsiteY2" fmla="*/ 120015 h 422910"/>
                  <a:gd name="connsiteX3" fmla="*/ 83820 w 83820"/>
                  <a:gd name="connsiteY3" fmla="*/ 167640 h 422910"/>
                  <a:gd name="connsiteX4" fmla="*/ 83820 w 83820"/>
                  <a:gd name="connsiteY4" fmla="*/ 224790 h 422910"/>
                  <a:gd name="connsiteX5" fmla="*/ 53340 w 83820"/>
                  <a:gd name="connsiteY5" fmla="*/ 358140 h 422910"/>
                  <a:gd name="connsiteX6" fmla="*/ 3810 w 83820"/>
                  <a:gd name="connsiteY6" fmla="*/ 422910 h 422910"/>
                  <a:gd name="connsiteX7" fmla="*/ 3810 w 83820"/>
                  <a:gd name="connsiteY7" fmla="*/ 422910 h 422910"/>
                  <a:gd name="connsiteX8" fmla="*/ 3810 w 83820"/>
                  <a:gd name="connsiteY8" fmla="*/ 422910 h 422910"/>
                  <a:gd name="connsiteX9" fmla="*/ 3810 w 83820"/>
                  <a:gd name="connsiteY9" fmla="*/ 422910 h 422910"/>
                  <a:gd name="connsiteX0" fmla="*/ 0 w 83820"/>
                  <a:gd name="connsiteY0" fmla="*/ 0 h 422910"/>
                  <a:gd name="connsiteX1" fmla="*/ 53340 w 83820"/>
                  <a:gd name="connsiteY1" fmla="*/ 76200 h 422910"/>
                  <a:gd name="connsiteX2" fmla="*/ 70485 w 83820"/>
                  <a:gd name="connsiteY2" fmla="*/ 120015 h 422910"/>
                  <a:gd name="connsiteX3" fmla="*/ 83820 w 83820"/>
                  <a:gd name="connsiteY3" fmla="*/ 167640 h 422910"/>
                  <a:gd name="connsiteX4" fmla="*/ 83820 w 83820"/>
                  <a:gd name="connsiteY4" fmla="*/ 224790 h 422910"/>
                  <a:gd name="connsiteX5" fmla="*/ 78105 w 83820"/>
                  <a:gd name="connsiteY5" fmla="*/ 287655 h 422910"/>
                  <a:gd name="connsiteX6" fmla="*/ 53340 w 83820"/>
                  <a:gd name="connsiteY6" fmla="*/ 358140 h 422910"/>
                  <a:gd name="connsiteX7" fmla="*/ 3810 w 83820"/>
                  <a:gd name="connsiteY7" fmla="*/ 422910 h 422910"/>
                  <a:gd name="connsiteX8" fmla="*/ 3810 w 83820"/>
                  <a:gd name="connsiteY8" fmla="*/ 422910 h 422910"/>
                  <a:gd name="connsiteX9" fmla="*/ 3810 w 83820"/>
                  <a:gd name="connsiteY9" fmla="*/ 422910 h 422910"/>
                  <a:gd name="connsiteX10" fmla="*/ 3810 w 83820"/>
                  <a:gd name="connsiteY10" fmla="*/ 422910 h 422910"/>
                  <a:gd name="connsiteX0" fmla="*/ 0 w 91440"/>
                  <a:gd name="connsiteY0" fmla="*/ 0 h 422910"/>
                  <a:gd name="connsiteX1" fmla="*/ 53340 w 91440"/>
                  <a:gd name="connsiteY1" fmla="*/ 76200 h 422910"/>
                  <a:gd name="connsiteX2" fmla="*/ 70485 w 91440"/>
                  <a:gd name="connsiteY2" fmla="*/ 120015 h 422910"/>
                  <a:gd name="connsiteX3" fmla="*/ 83820 w 91440"/>
                  <a:gd name="connsiteY3" fmla="*/ 167640 h 422910"/>
                  <a:gd name="connsiteX4" fmla="*/ 91440 w 91440"/>
                  <a:gd name="connsiteY4" fmla="*/ 222885 h 422910"/>
                  <a:gd name="connsiteX5" fmla="*/ 78105 w 91440"/>
                  <a:gd name="connsiteY5" fmla="*/ 287655 h 422910"/>
                  <a:gd name="connsiteX6" fmla="*/ 53340 w 91440"/>
                  <a:gd name="connsiteY6" fmla="*/ 358140 h 422910"/>
                  <a:gd name="connsiteX7" fmla="*/ 3810 w 91440"/>
                  <a:gd name="connsiteY7" fmla="*/ 422910 h 422910"/>
                  <a:gd name="connsiteX8" fmla="*/ 3810 w 91440"/>
                  <a:gd name="connsiteY8" fmla="*/ 422910 h 422910"/>
                  <a:gd name="connsiteX9" fmla="*/ 3810 w 91440"/>
                  <a:gd name="connsiteY9" fmla="*/ 422910 h 422910"/>
                  <a:gd name="connsiteX10" fmla="*/ 3810 w 91440"/>
                  <a:gd name="connsiteY10" fmla="*/ 422910 h 422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440" h="422910">
                    <a:moveTo>
                      <a:pt x="0" y="0"/>
                    </a:moveTo>
                    <a:lnTo>
                      <a:pt x="53340" y="76200"/>
                    </a:lnTo>
                    <a:cubicBezTo>
                      <a:pt x="58420" y="90805"/>
                      <a:pt x="65405" y="105410"/>
                      <a:pt x="70485" y="120015"/>
                    </a:cubicBezTo>
                    <a:lnTo>
                      <a:pt x="83820" y="167640"/>
                    </a:lnTo>
                    <a:lnTo>
                      <a:pt x="91440" y="222885"/>
                    </a:lnTo>
                    <a:cubicBezTo>
                      <a:pt x="86360" y="243205"/>
                      <a:pt x="83185" y="267335"/>
                      <a:pt x="78105" y="287655"/>
                    </a:cubicBezTo>
                    <a:lnTo>
                      <a:pt x="53340" y="358140"/>
                    </a:lnTo>
                    <a:lnTo>
                      <a:pt x="3810" y="422910"/>
                    </a:lnTo>
                    <a:lnTo>
                      <a:pt x="3810" y="422910"/>
                    </a:lnTo>
                    <a:lnTo>
                      <a:pt x="3810" y="422910"/>
                    </a:lnTo>
                    <a:lnTo>
                      <a:pt x="3810" y="422910"/>
                    </a:lnTo>
                  </a:path>
                </a:pathLst>
              </a:cu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4" name="Figura a mano libera: forma 23">
                <a:extLst>
                  <a:ext uri="{FF2B5EF4-FFF2-40B4-BE49-F238E27FC236}">
                    <a16:creationId xmlns:a16="http://schemas.microsoft.com/office/drawing/2014/main" id="{027AC209-8F47-4B5F-B559-A73A198FBC4C}"/>
                  </a:ext>
                </a:extLst>
              </p:cNvPr>
              <p:cNvSpPr/>
              <p:nvPr/>
            </p:nvSpPr>
            <p:spPr>
              <a:xfrm>
                <a:off x="10453370" y="3456134"/>
                <a:ext cx="91440" cy="422910"/>
              </a:xfrm>
              <a:custGeom>
                <a:avLst/>
                <a:gdLst>
                  <a:gd name="connsiteX0" fmla="*/ 0 w 83820"/>
                  <a:gd name="connsiteY0" fmla="*/ 0 h 422910"/>
                  <a:gd name="connsiteX1" fmla="*/ 53340 w 83820"/>
                  <a:gd name="connsiteY1" fmla="*/ 76200 h 422910"/>
                  <a:gd name="connsiteX2" fmla="*/ 83820 w 83820"/>
                  <a:gd name="connsiteY2" fmla="*/ 167640 h 422910"/>
                  <a:gd name="connsiteX3" fmla="*/ 83820 w 83820"/>
                  <a:gd name="connsiteY3" fmla="*/ 224790 h 422910"/>
                  <a:gd name="connsiteX4" fmla="*/ 53340 w 83820"/>
                  <a:gd name="connsiteY4" fmla="*/ 358140 h 422910"/>
                  <a:gd name="connsiteX5" fmla="*/ 3810 w 83820"/>
                  <a:gd name="connsiteY5" fmla="*/ 422910 h 422910"/>
                  <a:gd name="connsiteX6" fmla="*/ 3810 w 83820"/>
                  <a:gd name="connsiteY6" fmla="*/ 422910 h 422910"/>
                  <a:gd name="connsiteX7" fmla="*/ 3810 w 83820"/>
                  <a:gd name="connsiteY7" fmla="*/ 422910 h 422910"/>
                  <a:gd name="connsiteX8" fmla="*/ 3810 w 83820"/>
                  <a:gd name="connsiteY8" fmla="*/ 422910 h 422910"/>
                  <a:gd name="connsiteX0" fmla="*/ 0 w 83820"/>
                  <a:gd name="connsiteY0" fmla="*/ 0 h 422910"/>
                  <a:gd name="connsiteX1" fmla="*/ 53340 w 83820"/>
                  <a:gd name="connsiteY1" fmla="*/ 76200 h 422910"/>
                  <a:gd name="connsiteX2" fmla="*/ 70485 w 83820"/>
                  <a:gd name="connsiteY2" fmla="*/ 120015 h 422910"/>
                  <a:gd name="connsiteX3" fmla="*/ 83820 w 83820"/>
                  <a:gd name="connsiteY3" fmla="*/ 167640 h 422910"/>
                  <a:gd name="connsiteX4" fmla="*/ 83820 w 83820"/>
                  <a:gd name="connsiteY4" fmla="*/ 224790 h 422910"/>
                  <a:gd name="connsiteX5" fmla="*/ 53340 w 83820"/>
                  <a:gd name="connsiteY5" fmla="*/ 358140 h 422910"/>
                  <a:gd name="connsiteX6" fmla="*/ 3810 w 83820"/>
                  <a:gd name="connsiteY6" fmla="*/ 422910 h 422910"/>
                  <a:gd name="connsiteX7" fmla="*/ 3810 w 83820"/>
                  <a:gd name="connsiteY7" fmla="*/ 422910 h 422910"/>
                  <a:gd name="connsiteX8" fmla="*/ 3810 w 83820"/>
                  <a:gd name="connsiteY8" fmla="*/ 422910 h 422910"/>
                  <a:gd name="connsiteX9" fmla="*/ 3810 w 83820"/>
                  <a:gd name="connsiteY9" fmla="*/ 422910 h 422910"/>
                  <a:gd name="connsiteX0" fmla="*/ 0 w 83820"/>
                  <a:gd name="connsiteY0" fmla="*/ 0 h 422910"/>
                  <a:gd name="connsiteX1" fmla="*/ 53340 w 83820"/>
                  <a:gd name="connsiteY1" fmla="*/ 76200 h 422910"/>
                  <a:gd name="connsiteX2" fmla="*/ 70485 w 83820"/>
                  <a:gd name="connsiteY2" fmla="*/ 120015 h 422910"/>
                  <a:gd name="connsiteX3" fmla="*/ 83820 w 83820"/>
                  <a:gd name="connsiteY3" fmla="*/ 167640 h 422910"/>
                  <a:gd name="connsiteX4" fmla="*/ 83820 w 83820"/>
                  <a:gd name="connsiteY4" fmla="*/ 224790 h 422910"/>
                  <a:gd name="connsiteX5" fmla="*/ 78105 w 83820"/>
                  <a:gd name="connsiteY5" fmla="*/ 287655 h 422910"/>
                  <a:gd name="connsiteX6" fmla="*/ 53340 w 83820"/>
                  <a:gd name="connsiteY6" fmla="*/ 358140 h 422910"/>
                  <a:gd name="connsiteX7" fmla="*/ 3810 w 83820"/>
                  <a:gd name="connsiteY7" fmla="*/ 422910 h 422910"/>
                  <a:gd name="connsiteX8" fmla="*/ 3810 w 83820"/>
                  <a:gd name="connsiteY8" fmla="*/ 422910 h 422910"/>
                  <a:gd name="connsiteX9" fmla="*/ 3810 w 83820"/>
                  <a:gd name="connsiteY9" fmla="*/ 422910 h 422910"/>
                  <a:gd name="connsiteX10" fmla="*/ 3810 w 83820"/>
                  <a:gd name="connsiteY10" fmla="*/ 422910 h 422910"/>
                  <a:gd name="connsiteX0" fmla="*/ 0 w 91440"/>
                  <a:gd name="connsiteY0" fmla="*/ 0 h 422910"/>
                  <a:gd name="connsiteX1" fmla="*/ 53340 w 91440"/>
                  <a:gd name="connsiteY1" fmla="*/ 76200 h 422910"/>
                  <a:gd name="connsiteX2" fmla="*/ 70485 w 91440"/>
                  <a:gd name="connsiteY2" fmla="*/ 120015 h 422910"/>
                  <a:gd name="connsiteX3" fmla="*/ 83820 w 91440"/>
                  <a:gd name="connsiteY3" fmla="*/ 167640 h 422910"/>
                  <a:gd name="connsiteX4" fmla="*/ 91440 w 91440"/>
                  <a:gd name="connsiteY4" fmla="*/ 222885 h 422910"/>
                  <a:gd name="connsiteX5" fmla="*/ 78105 w 91440"/>
                  <a:gd name="connsiteY5" fmla="*/ 287655 h 422910"/>
                  <a:gd name="connsiteX6" fmla="*/ 53340 w 91440"/>
                  <a:gd name="connsiteY6" fmla="*/ 358140 h 422910"/>
                  <a:gd name="connsiteX7" fmla="*/ 3810 w 91440"/>
                  <a:gd name="connsiteY7" fmla="*/ 422910 h 422910"/>
                  <a:gd name="connsiteX8" fmla="*/ 3810 w 91440"/>
                  <a:gd name="connsiteY8" fmla="*/ 422910 h 422910"/>
                  <a:gd name="connsiteX9" fmla="*/ 3810 w 91440"/>
                  <a:gd name="connsiteY9" fmla="*/ 422910 h 422910"/>
                  <a:gd name="connsiteX10" fmla="*/ 3810 w 91440"/>
                  <a:gd name="connsiteY10" fmla="*/ 422910 h 422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440" h="422910">
                    <a:moveTo>
                      <a:pt x="0" y="0"/>
                    </a:moveTo>
                    <a:lnTo>
                      <a:pt x="53340" y="76200"/>
                    </a:lnTo>
                    <a:cubicBezTo>
                      <a:pt x="58420" y="90805"/>
                      <a:pt x="65405" y="105410"/>
                      <a:pt x="70485" y="120015"/>
                    </a:cubicBezTo>
                    <a:lnTo>
                      <a:pt x="83820" y="167640"/>
                    </a:lnTo>
                    <a:lnTo>
                      <a:pt x="91440" y="222885"/>
                    </a:lnTo>
                    <a:cubicBezTo>
                      <a:pt x="86360" y="243205"/>
                      <a:pt x="83185" y="267335"/>
                      <a:pt x="78105" y="287655"/>
                    </a:cubicBezTo>
                    <a:lnTo>
                      <a:pt x="53340" y="358140"/>
                    </a:lnTo>
                    <a:lnTo>
                      <a:pt x="3810" y="422910"/>
                    </a:lnTo>
                    <a:lnTo>
                      <a:pt x="3810" y="422910"/>
                    </a:lnTo>
                    <a:lnTo>
                      <a:pt x="3810" y="422910"/>
                    </a:lnTo>
                    <a:lnTo>
                      <a:pt x="3810" y="422910"/>
                    </a:lnTo>
                  </a:path>
                </a:pathLst>
              </a:custGeom>
              <a:noFill/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5" name="Figura a mano libera: forma 24">
                <a:extLst>
                  <a:ext uri="{FF2B5EF4-FFF2-40B4-BE49-F238E27FC236}">
                    <a16:creationId xmlns:a16="http://schemas.microsoft.com/office/drawing/2014/main" id="{AE0A69CC-9A72-4949-AE77-BB4053BD9B55}"/>
                  </a:ext>
                </a:extLst>
              </p:cNvPr>
              <p:cNvSpPr/>
              <p:nvPr/>
            </p:nvSpPr>
            <p:spPr>
              <a:xfrm>
                <a:off x="10453370" y="4337514"/>
                <a:ext cx="91440" cy="422910"/>
              </a:xfrm>
              <a:custGeom>
                <a:avLst/>
                <a:gdLst>
                  <a:gd name="connsiteX0" fmla="*/ 0 w 83820"/>
                  <a:gd name="connsiteY0" fmla="*/ 0 h 422910"/>
                  <a:gd name="connsiteX1" fmla="*/ 53340 w 83820"/>
                  <a:gd name="connsiteY1" fmla="*/ 76200 h 422910"/>
                  <a:gd name="connsiteX2" fmla="*/ 83820 w 83820"/>
                  <a:gd name="connsiteY2" fmla="*/ 167640 h 422910"/>
                  <a:gd name="connsiteX3" fmla="*/ 83820 w 83820"/>
                  <a:gd name="connsiteY3" fmla="*/ 224790 h 422910"/>
                  <a:gd name="connsiteX4" fmla="*/ 53340 w 83820"/>
                  <a:gd name="connsiteY4" fmla="*/ 358140 h 422910"/>
                  <a:gd name="connsiteX5" fmla="*/ 3810 w 83820"/>
                  <a:gd name="connsiteY5" fmla="*/ 422910 h 422910"/>
                  <a:gd name="connsiteX6" fmla="*/ 3810 w 83820"/>
                  <a:gd name="connsiteY6" fmla="*/ 422910 h 422910"/>
                  <a:gd name="connsiteX7" fmla="*/ 3810 w 83820"/>
                  <a:gd name="connsiteY7" fmla="*/ 422910 h 422910"/>
                  <a:gd name="connsiteX8" fmla="*/ 3810 w 83820"/>
                  <a:gd name="connsiteY8" fmla="*/ 422910 h 422910"/>
                  <a:gd name="connsiteX0" fmla="*/ 0 w 83820"/>
                  <a:gd name="connsiteY0" fmla="*/ 0 h 422910"/>
                  <a:gd name="connsiteX1" fmla="*/ 53340 w 83820"/>
                  <a:gd name="connsiteY1" fmla="*/ 76200 h 422910"/>
                  <a:gd name="connsiteX2" fmla="*/ 70485 w 83820"/>
                  <a:gd name="connsiteY2" fmla="*/ 120015 h 422910"/>
                  <a:gd name="connsiteX3" fmla="*/ 83820 w 83820"/>
                  <a:gd name="connsiteY3" fmla="*/ 167640 h 422910"/>
                  <a:gd name="connsiteX4" fmla="*/ 83820 w 83820"/>
                  <a:gd name="connsiteY4" fmla="*/ 224790 h 422910"/>
                  <a:gd name="connsiteX5" fmla="*/ 53340 w 83820"/>
                  <a:gd name="connsiteY5" fmla="*/ 358140 h 422910"/>
                  <a:gd name="connsiteX6" fmla="*/ 3810 w 83820"/>
                  <a:gd name="connsiteY6" fmla="*/ 422910 h 422910"/>
                  <a:gd name="connsiteX7" fmla="*/ 3810 w 83820"/>
                  <a:gd name="connsiteY7" fmla="*/ 422910 h 422910"/>
                  <a:gd name="connsiteX8" fmla="*/ 3810 w 83820"/>
                  <a:gd name="connsiteY8" fmla="*/ 422910 h 422910"/>
                  <a:gd name="connsiteX9" fmla="*/ 3810 w 83820"/>
                  <a:gd name="connsiteY9" fmla="*/ 422910 h 422910"/>
                  <a:gd name="connsiteX0" fmla="*/ 0 w 83820"/>
                  <a:gd name="connsiteY0" fmla="*/ 0 h 422910"/>
                  <a:gd name="connsiteX1" fmla="*/ 53340 w 83820"/>
                  <a:gd name="connsiteY1" fmla="*/ 76200 h 422910"/>
                  <a:gd name="connsiteX2" fmla="*/ 70485 w 83820"/>
                  <a:gd name="connsiteY2" fmla="*/ 120015 h 422910"/>
                  <a:gd name="connsiteX3" fmla="*/ 83820 w 83820"/>
                  <a:gd name="connsiteY3" fmla="*/ 167640 h 422910"/>
                  <a:gd name="connsiteX4" fmla="*/ 83820 w 83820"/>
                  <a:gd name="connsiteY4" fmla="*/ 224790 h 422910"/>
                  <a:gd name="connsiteX5" fmla="*/ 78105 w 83820"/>
                  <a:gd name="connsiteY5" fmla="*/ 287655 h 422910"/>
                  <a:gd name="connsiteX6" fmla="*/ 53340 w 83820"/>
                  <a:gd name="connsiteY6" fmla="*/ 358140 h 422910"/>
                  <a:gd name="connsiteX7" fmla="*/ 3810 w 83820"/>
                  <a:gd name="connsiteY7" fmla="*/ 422910 h 422910"/>
                  <a:gd name="connsiteX8" fmla="*/ 3810 w 83820"/>
                  <a:gd name="connsiteY8" fmla="*/ 422910 h 422910"/>
                  <a:gd name="connsiteX9" fmla="*/ 3810 w 83820"/>
                  <a:gd name="connsiteY9" fmla="*/ 422910 h 422910"/>
                  <a:gd name="connsiteX10" fmla="*/ 3810 w 83820"/>
                  <a:gd name="connsiteY10" fmla="*/ 422910 h 422910"/>
                  <a:gd name="connsiteX0" fmla="*/ 0 w 91440"/>
                  <a:gd name="connsiteY0" fmla="*/ 0 h 422910"/>
                  <a:gd name="connsiteX1" fmla="*/ 53340 w 91440"/>
                  <a:gd name="connsiteY1" fmla="*/ 76200 h 422910"/>
                  <a:gd name="connsiteX2" fmla="*/ 70485 w 91440"/>
                  <a:gd name="connsiteY2" fmla="*/ 120015 h 422910"/>
                  <a:gd name="connsiteX3" fmla="*/ 83820 w 91440"/>
                  <a:gd name="connsiteY3" fmla="*/ 167640 h 422910"/>
                  <a:gd name="connsiteX4" fmla="*/ 91440 w 91440"/>
                  <a:gd name="connsiteY4" fmla="*/ 222885 h 422910"/>
                  <a:gd name="connsiteX5" fmla="*/ 78105 w 91440"/>
                  <a:gd name="connsiteY5" fmla="*/ 287655 h 422910"/>
                  <a:gd name="connsiteX6" fmla="*/ 53340 w 91440"/>
                  <a:gd name="connsiteY6" fmla="*/ 358140 h 422910"/>
                  <a:gd name="connsiteX7" fmla="*/ 3810 w 91440"/>
                  <a:gd name="connsiteY7" fmla="*/ 422910 h 422910"/>
                  <a:gd name="connsiteX8" fmla="*/ 3810 w 91440"/>
                  <a:gd name="connsiteY8" fmla="*/ 422910 h 422910"/>
                  <a:gd name="connsiteX9" fmla="*/ 3810 w 91440"/>
                  <a:gd name="connsiteY9" fmla="*/ 422910 h 422910"/>
                  <a:gd name="connsiteX10" fmla="*/ 3810 w 91440"/>
                  <a:gd name="connsiteY10" fmla="*/ 422910 h 422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440" h="422910">
                    <a:moveTo>
                      <a:pt x="0" y="0"/>
                    </a:moveTo>
                    <a:lnTo>
                      <a:pt x="53340" y="76200"/>
                    </a:lnTo>
                    <a:cubicBezTo>
                      <a:pt x="58420" y="90805"/>
                      <a:pt x="65405" y="105410"/>
                      <a:pt x="70485" y="120015"/>
                    </a:cubicBezTo>
                    <a:lnTo>
                      <a:pt x="83820" y="167640"/>
                    </a:lnTo>
                    <a:lnTo>
                      <a:pt x="91440" y="222885"/>
                    </a:lnTo>
                    <a:cubicBezTo>
                      <a:pt x="86360" y="243205"/>
                      <a:pt x="83185" y="267335"/>
                      <a:pt x="78105" y="287655"/>
                    </a:cubicBezTo>
                    <a:lnTo>
                      <a:pt x="53340" y="358140"/>
                    </a:lnTo>
                    <a:lnTo>
                      <a:pt x="3810" y="422910"/>
                    </a:lnTo>
                    <a:lnTo>
                      <a:pt x="3810" y="422910"/>
                    </a:lnTo>
                    <a:lnTo>
                      <a:pt x="3810" y="422910"/>
                    </a:lnTo>
                    <a:lnTo>
                      <a:pt x="3810" y="422910"/>
                    </a:lnTo>
                  </a:path>
                </a:pathLst>
              </a:custGeom>
              <a:noFill/>
              <a:ln>
                <a:solidFill>
                  <a:srgbClr val="FF99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  <p:sp>
          <p:nvSpPr>
            <p:cNvPr id="65" name="CasellaDiTesto 64">
              <a:extLst>
                <a:ext uri="{FF2B5EF4-FFF2-40B4-BE49-F238E27FC236}">
                  <a16:creationId xmlns:a16="http://schemas.microsoft.com/office/drawing/2014/main" id="{60BA6F25-91B0-4EC3-9BBD-1F813B854F60}"/>
                </a:ext>
              </a:extLst>
            </p:cNvPr>
            <p:cNvSpPr txBox="1"/>
            <p:nvPr/>
          </p:nvSpPr>
          <p:spPr>
            <a:xfrm>
              <a:off x="10899237" y="2521897"/>
              <a:ext cx="1058303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50" dirty="0">
                  <a:latin typeface="Palatino Linotype" panose="02040502050505030304" pitchFamily="18" charset="0"/>
                </a:rPr>
                <a:t>(</a:t>
              </a:r>
              <a:r>
                <a:rPr lang="it-IT" sz="1050" dirty="0" err="1">
                  <a:latin typeface="Palatino Linotype" panose="02040502050505030304" pitchFamily="18" charset="0"/>
                </a:rPr>
                <a:t>Deformation</a:t>
              </a:r>
              <a:r>
                <a:rPr lang="it-IT" sz="1050" dirty="0">
                  <a:latin typeface="Palatino Linotype" panose="02040502050505030304" pitchFamily="18" charset="0"/>
                </a:rPr>
                <a:t> </a:t>
              </a:r>
            </a:p>
            <a:p>
              <a:r>
                <a:rPr lang="it-IT" sz="1050" dirty="0" err="1">
                  <a:latin typeface="Palatino Linotype" panose="02040502050505030304" pitchFamily="18" charset="0"/>
                </a:rPr>
                <a:t>bands</a:t>
              </a:r>
              <a:r>
                <a:rPr lang="it-IT" sz="1050" dirty="0">
                  <a:latin typeface="Palatino Linotype" panose="02040502050505030304" pitchFamily="18" charset="0"/>
                </a:rPr>
                <a:t>)</a:t>
              </a:r>
            </a:p>
          </p:txBody>
        </p:sp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6FB08050-1DBD-445B-807C-5CEEBACD555C}"/>
              </a:ext>
            </a:extLst>
          </p:cNvPr>
          <p:cNvGrpSpPr/>
          <p:nvPr/>
        </p:nvGrpSpPr>
        <p:grpSpPr>
          <a:xfrm>
            <a:off x="55314" y="45062"/>
            <a:ext cx="9595036" cy="6765313"/>
            <a:chOff x="46678" y="47133"/>
            <a:chExt cx="9595036" cy="6765313"/>
          </a:xfrm>
        </p:grpSpPr>
        <p:grpSp>
          <p:nvGrpSpPr>
            <p:cNvPr id="66" name="Gruppo 65">
              <a:extLst>
                <a:ext uri="{FF2B5EF4-FFF2-40B4-BE49-F238E27FC236}">
                  <a16:creationId xmlns:a16="http://schemas.microsoft.com/office/drawing/2014/main" id="{29956471-8998-4EDE-B0CE-5621E64698CA}"/>
                </a:ext>
              </a:extLst>
            </p:cNvPr>
            <p:cNvGrpSpPr/>
            <p:nvPr/>
          </p:nvGrpSpPr>
          <p:grpSpPr>
            <a:xfrm>
              <a:off x="46678" y="47133"/>
              <a:ext cx="9595036" cy="6765313"/>
              <a:chOff x="46678" y="47133"/>
              <a:chExt cx="9595036" cy="6765313"/>
            </a:xfrm>
          </p:grpSpPr>
          <p:grpSp>
            <p:nvGrpSpPr>
              <p:cNvPr id="63" name="Gruppo 62">
                <a:extLst>
                  <a:ext uri="{FF2B5EF4-FFF2-40B4-BE49-F238E27FC236}">
                    <a16:creationId xmlns:a16="http://schemas.microsoft.com/office/drawing/2014/main" id="{63D8D2A5-10B5-4405-9293-D6CAB7DF3648}"/>
                  </a:ext>
                </a:extLst>
              </p:cNvPr>
              <p:cNvGrpSpPr/>
              <p:nvPr/>
            </p:nvGrpSpPr>
            <p:grpSpPr>
              <a:xfrm>
                <a:off x="46678" y="47133"/>
                <a:ext cx="9595036" cy="6765313"/>
                <a:chOff x="46678" y="47133"/>
                <a:chExt cx="9595036" cy="6765313"/>
              </a:xfrm>
            </p:grpSpPr>
            <p:grpSp>
              <p:nvGrpSpPr>
                <p:cNvPr id="32" name="Gruppo 31">
                  <a:extLst>
                    <a:ext uri="{FF2B5EF4-FFF2-40B4-BE49-F238E27FC236}">
                      <a16:creationId xmlns:a16="http://schemas.microsoft.com/office/drawing/2014/main" id="{AE812677-0CCA-41D6-8430-FB65F03FC24B}"/>
                    </a:ext>
                  </a:extLst>
                </p:cNvPr>
                <p:cNvGrpSpPr/>
                <p:nvPr/>
              </p:nvGrpSpPr>
              <p:grpSpPr>
                <a:xfrm>
                  <a:off x="46678" y="47133"/>
                  <a:ext cx="9595036" cy="6765313"/>
                  <a:chOff x="46678" y="47133"/>
                  <a:chExt cx="9595036" cy="6765313"/>
                </a:xfrm>
              </p:grpSpPr>
              <p:grpSp>
                <p:nvGrpSpPr>
                  <p:cNvPr id="31" name="Gruppo 30">
                    <a:extLst>
                      <a:ext uri="{FF2B5EF4-FFF2-40B4-BE49-F238E27FC236}">
                        <a16:creationId xmlns:a16="http://schemas.microsoft.com/office/drawing/2014/main" id="{4BC8A073-A11A-4A83-85F8-1B58A67FCEFA}"/>
                      </a:ext>
                    </a:extLst>
                  </p:cNvPr>
                  <p:cNvGrpSpPr/>
                  <p:nvPr/>
                </p:nvGrpSpPr>
                <p:grpSpPr>
                  <a:xfrm>
                    <a:off x="46678" y="47133"/>
                    <a:ext cx="9595036" cy="6765313"/>
                    <a:chOff x="46678" y="47133"/>
                    <a:chExt cx="9595036" cy="6765313"/>
                  </a:xfrm>
                </p:grpSpPr>
                <p:grpSp>
                  <p:nvGrpSpPr>
                    <p:cNvPr id="29" name="Gruppo 28">
                      <a:extLst>
                        <a:ext uri="{FF2B5EF4-FFF2-40B4-BE49-F238E27FC236}">
                          <a16:creationId xmlns:a16="http://schemas.microsoft.com/office/drawing/2014/main" id="{3A3A58A2-644D-4C93-A295-CBB246481D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6678" y="47133"/>
                      <a:ext cx="9595036" cy="6765313"/>
                      <a:chOff x="46678" y="47133"/>
                      <a:chExt cx="9595036" cy="6765313"/>
                    </a:xfrm>
                  </p:grpSpPr>
                  <p:grpSp>
                    <p:nvGrpSpPr>
                      <p:cNvPr id="5" name="Gruppo 4">
                        <a:extLst>
                          <a:ext uri="{FF2B5EF4-FFF2-40B4-BE49-F238E27FC236}">
                            <a16:creationId xmlns:a16="http://schemas.microsoft.com/office/drawing/2014/main" id="{C0F40D44-0FE0-49AB-9BA4-37762A159F3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6678" y="47133"/>
                        <a:ext cx="9595036" cy="6765313"/>
                        <a:chOff x="46678" y="47133"/>
                        <a:chExt cx="9595036" cy="6765313"/>
                      </a:xfrm>
                    </p:grpSpPr>
                    <p:grpSp>
                      <p:nvGrpSpPr>
                        <p:cNvPr id="44" name="Gruppo 43">
                          <a:extLst>
                            <a:ext uri="{FF2B5EF4-FFF2-40B4-BE49-F238E27FC236}">
                              <a16:creationId xmlns:a16="http://schemas.microsoft.com/office/drawing/2014/main" id="{79025D3A-47B8-4371-B124-0FF3BCF577B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6678" y="47133"/>
                          <a:ext cx="9595036" cy="6765313"/>
                          <a:chOff x="46678" y="47133"/>
                          <a:chExt cx="9595036" cy="6765313"/>
                        </a:xfrm>
                      </p:grpSpPr>
                      <p:pic>
                        <p:nvPicPr>
                          <p:cNvPr id="15" name="Immagine 14">
                            <a:extLst>
                              <a:ext uri="{FF2B5EF4-FFF2-40B4-BE49-F238E27FC236}">
                                <a16:creationId xmlns:a16="http://schemas.microsoft.com/office/drawing/2014/main" id="{61551200-4E3B-4C43-BAA6-A9EFC382AE03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3"/>
                          <a:stretch>
                            <a:fillRect/>
                          </a:stretch>
                        </p:blipFill>
                        <p:spPr>
                          <a:xfrm>
                            <a:off x="46678" y="47133"/>
                            <a:ext cx="9595036" cy="6765313"/>
                          </a:xfrm>
                          <a:prstGeom prst="rect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</p:pic>
                      <p:grpSp>
                        <p:nvGrpSpPr>
                          <p:cNvPr id="34" name="Gruppo 33">
                            <a:extLst>
                              <a:ext uri="{FF2B5EF4-FFF2-40B4-BE49-F238E27FC236}">
                                <a16:creationId xmlns:a16="http://schemas.microsoft.com/office/drawing/2014/main" id="{8E26510A-2CF9-4BC2-9FAD-ACB975F9194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4591050" y="4337514"/>
                            <a:ext cx="100965" cy="91611"/>
                            <a:chOff x="4591050" y="4337514"/>
                            <a:chExt cx="100965" cy="91611"/>
                          </a:xfrm>
                        </p:grpSpPr>
                        <p:cxnSp>
                          <p:nvCxnSpPr>
                            <p:cNvPr id="27" name="Connettore diritto 26">
                              <a:extLst>
                                <a:ext uri="{FF2B5EF4-FFF2-40B4-BE49-F238E27FC236}">
                                  <a16:creationId xmlns:a16="http://schemas.microsoft.com/office/drawing/2014/main" id="{F685128D-91F2-4068-8885-4C012C8441B6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 flipH="1">
                              <a:off x="4650106" y="4337514"/>
                              <a:ext cx="32384" cy="41635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33" name="Connettore diritto 32">
                              <a:extLst>
                                <a:ext uri="{FF2B5EF4-FFF2-40B4-BE49-F238E27FC236}">
                                  <a16:creationId xmlns:a16="http://schemas.microsoft.com/office/drawing/2014/main" id="{C44995DF-5BC7-40E4-B125-2B4E5AC1894E}"/>
                                </a:ext>
                              </a:extLst>
                            </p:cNvPr>
                            <p:cNvCxnSpPr/>
                            <p:nvPr/>
                          </p:nvCxnSpPr>
                          <p:spPr>
                            <a:xfrm>
                              <a:off x="4591050" y="4337514"/>
                              <a:ext cx="100965" cy="91611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35" name="Gruppo 34">
                            <a:extLst>
                              <a:ext uri="{FF2B5EF4-FFF2-40B4-BE49-F238E27FC236}">
                                <a16:creationId xmlns:a16="http://schemas.microsoft.com/office/drawing/2014/main" id="{1C78A74C-98A4-4081-B236-0D2B54BDF347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459730" y="4040334"/>
                            <a:ext cx="100965" cy="91611"/>
                            <a:chOff x="4591050" y="4337514"/>
                            <a:chExt cx="100965" cy="91611"/>
                          </a:xfrm>
                        </p:grpSpPr>
                        <p:cxnSp>
                          <p:nvCxnSpPr>
                            <p:cNvPr id="36" name="Connettore diritto 35">
                              <a:extLst>
                                <a:ext uri="{FF2B5EF4-FFF2-40B4-BE49-F238E27FC236}">
                                  <a16:creationId xmlns:a16="http://schemas.microsoft.com/office/drawing/2014/main" id="{2F07284D-0FE3-461E-A89B-683C52761B73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 flipH="1">
                              <a:off x="4650106" y="4337514"/>
                              <a:ext cx="32384" cy="41635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37" name="Connettore diritto 36">
                              <a:extLst>
                                <a:ext uri="{FF2B5EF4-FFF2-40B4-BE49-F238E27FC236}">
                                  <a16:creationId xmlns:a16="http://schemas.microsoft.com/office/drawing/2014/main" id="{D61EB858-9B10-49CB-8298-2B8EA8342C09}"/>
                                </a:ext>
                              </a:extLst>
                            </p:cNvPr>
                            <p:cNvCxnSpPr/>
                            <p:nvPr/>
                          </p:nvCxnSpPr>
                          <p:spPr>
                            <a:xfrm>
                              <a:off x="4591050" y="4337514"/>
                              <a:ext cx="100965" cy="91611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38" name="Gruppo 37">
                            <a:extLst>
                              <a:ext uri="{FF2B5EF4-FFF2-40B4-BE49-F238E27FC236}">
                                <a16:creationId xmlns:a16="http://schemas.microsoft.com/office/drawing/2014/main" id="{7DA87613-6536-43C4-97CE-210A47C53B65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049607" y="4078159"/>
                            <a:ext cx="100965" cy="91611"/>
                            <a:chOff x="4591050" y="4337514"/>
                            <a:chExt cx="100965" cy="91611"/>
                          </a:xfrm>
                        </p:grpSpPr>
                        <p:cxnSp>
                          <p:nvCxnSpPr>
                            <p:cNvPr id="39" name="Connettore diritto 38">
                              <a:extLst>
                                <a:ext uri="{FF2B5EF4-FFF2-40B4-BE49-F238E27FC236}">
                                  <a16:creationId xmlns:a16="http://schemas.microsoft.com/office/drawing/2014/main" id="{9CE52699-7E60-4F57-8202-78AB27AA7EA0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 flipH="1">
                              <a:off x="4650106" y="4337514"/>
                              <a:ext cx="32384" cy="41635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40" name="Connettore diritto 39">
                              <a:extLst>
                                <a:ext uri="{FF2B5EF4-FFF2-40B4-BE49-F238E27FC236}">
                                  <a16:creationId xmlns:a16="http://schemas.microsoft.com/office/drawing/2014/main" id="{28ED89D6-F937-43B0-BB4F-2C9011F26DB4}"/>
                                </a:ext>
                              </a:extLst>
                            </p:cNvPr>
                            <p:cNvCxnSpPr/>
                            <p:nvPr/>
                          </p:nvCxnSpPr>
                          <p:spPr>
                            <a:xfrm>
                              <a:off x="4591050" y="4337514"/>
                              <a:ext cx="100965" cy="91611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grpSp>
                        <p:nvGrpSpPr>
                          <p:cNvPr id="41" name="Gruppo 40">
                            <a:extLst>
                              <a:ext uri="{FF2B5EF4-FFF2-40B4-BE49-F238E27FC236}">
                                <a16:creationId xmlns:a16="http://schemas.microsoft.com/office/drawing/2014/main" id="{B159E8D5-F63E-4FD6-BB1D-858B26AD04E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 rot="11767853">
                            <a:off x="3819526" y="4387561"/>
                            <a:ext cx="100965" cy="91611"/>
                            <a:chOff x="4591050" y="4337514"/>
                            <a:chExt cx="100965" cy="91611"/>
                          </a:xfrm>
                        </p:grpSpPr>
                        <p:cxnSp>
                          <p:nvCxnSpPr>
                            <p:cNvPr id="42" name="Connettore diritto 41">
                              <a:extLst>
                                <a:ext uri="{FF2B5EF4-FFF2-40B4-BE49-F238E27FC236}">
                                  <a16:creationId xmlns:a16="http://schemas.microsoft.com/office/drawing/2014/main" id="{F4894B37-7AE5-455D-95C9-47478F1F0271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 flipH="1">
                              <a:off x="4650106" y="4337514"/>
                              <a:ext cx="32384" cy="41635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43" name="Connettore diritto 42">
                              <a:extLst>
                                <a:ext uri="{FF2B5EF4-FFF2-40B4-BE49-F238E27FC236}">
                                  <a16:creationId xmlns:a16="http://schemas.microsoft.com/office/drawing/2014/main" id="{88C45D15-3131-4E64-A6B6-372713357C5A}"/>
                                </a:ext>
                              </a:extLst>
                            </p:cNvPr>
                            <p:cNvCxnSpPr/>
                            <p:nvPr/>
                          </p:nvCxnSpPr>
                          <p:spPr>
                            <a:xfrm>
                              <a:off x="4591050" y="4337514"/>
                              <a:ext cx="100965" cy="91611"/>
                            </a:xfrm>
                            <a:prstGeom prst="line">
                              <a:avLst/>
                            </a:prstGeom>
                            <a:ln w="190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</p:grpSp>
                    <p:sp>
                      <p:nvSpPr>
                        <p:cNvPr id="4" name="CasellaDiTesto 3">
                          <a:extLst>
                            <a:ext uri="{FF2B5EF4-FFF2-40B4-BE49-F238E27FC236}">
                              <a16:creationId xmlns:a16="http://schemas.microsoft.com/office/drawing/2014/main" id="{B4869BBC-6787-46FF-BEAE-FDE2ED6A809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488165" y="3969720"/>
                          <a:ext cx="342227" cy="21544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it-IT" sz="800" dirty="0"/>
                            <a:t>35</a:t>
                          </a:r>
                        </a:p>
                      </p:txBody>
                    </p:sp>
                    <p:sp>
                      <p:nvSpPr>
                        <p:cNvPr id="45" name="CasellaDiTesto 44">
                          <a:extLst>
                            <a:ext uri="{FF2B5EF4-FFF2-40B4-BE49-F238E27FC236}">
                              <a16:creationId xmlns:a16="http://schemas.microsoft.com/office/drawing/2014/main" id="{BD56E709-EF19-4DC8-9FF0-30A14677897E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078042" y="4012072"/>
                          <a:ext cx="342227" cy="21544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it-IT" sz="800" dirty="0"/>
                            <a:t>30</a:t>
                          </a:r>
                        </a:p>
                      </p:txBody>
                    </p:sp>
                    <p:sp>
                      <p:nvSpPr>
                        <p:cNvPr id="46" name="CasellaDiTesto 45">
                          <a:extLst>
                            <a:ext uri="{FF2B5EF4-FFF2-40B4-BE49-F238E27FC236}">
                              <a16:creationId xmlns:a16="http://schemas.microsoft.com/office/drawing/2014/main" id="{4D3E441E-F2C8-4358-9EC0-6AACA72571BC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622049" y="4229792"/>
                          <a:ext cx="342227" cy="21544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it-IT" sz="800" dirty="0"/>
                            <a:t>25</a:t>
                          </a:r>
                        </a:p>
                      </p:txBody>
                    </p:sp>
                    <p:sp>
                      <p:nvSpPr>
                        <p:cNvPr id="47" name="CasellaDiTesto 46">
                          <a:extLst>
                            <a:ext uri="{FF2B5EF4-FFF2-40B4-BE49-F238E27FC236}">
                              <a16:creationId xmlns:a16="http://schemas.microsoft.com/office/drawing/2014/main" id="{6819B6D1-8B36-4B53-9A70-F0140E93E9B9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589003" y="4375338"/>
                          <a:ext cx="342227" cy="21544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it-IT" sz="800" dirty="0"/>
                            <a:t>34</a:t>
                          </a:r>
                        </a:p>
                      </p:txBody>
                    </p:sp>
                  </p:grpSp>
                  <p:cxnSp>
                    <p:nvCxnSpPr>
                      <p:cNvPr id="49" name="Connettore 2 48">
                        <a:extLst>
                          <a:ext uri="{FF2B5EF4-FFF2-40B4-BE49-F238E27FC236}">
                            <a16:creationId xmlns:a16="http://schemas.microsoft.com/office/drawing/2014/main" id="{7E81593E-F302-48F5-A419-A7D8A5BAA030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 flipV="1">
                        <a:off x="895340" y="5728339"/>
                        <a:ext cx="131743" cy="108160"/>
                      </a:xfrm>
                      <a:prstGeom prst="straightConnector1">
                        <a:avLst/>
                      </a:prstGeom>
                      <a:ln w="12700">
                        <a:solidFill>
                          <a:schemeClr val="tx1"/>
                        </a:solidFill>
                        <a:headEnd type="none" w="med" len="med"/>
                        <a:tailEnd type="arrow" w="sm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0" name="Connettore 2 49">
                        <a:extLst>
                          <a:ext uri="{FF2B5EF4-FFF2-40B4-BE49-F238E27FC236}">
                            <a16:creationId xmlns:a16="http://schemas.microsoft.com/office/drawing/2014/main" id="{33A3F56F-0BA0-49E2-926C-B2579F6BB26B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 flipV="1">
                        <a:off x="871676" y="5865866"/>
                        <a:ext cx="131743" cy="108160"/>
                      </a:xfrm>
                      <a:prstGeom prst="straightConnector1">
                        <a:avLst/>
                      </a:prstGeom>
                      <a:ln w="12700">
                        <a:solidFill>
                          <a:schemeClr val="tx1"/>
                        </a:solidFill>
                        <a:headEnd type="none" w="med" len="med"/>
                        <a:tailEnd type="arrow" w="sm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52" name="Connettore 2 51">
                      <a:extLst>
                        <a:ext uri="{FF2B5EF4-FFF2-40B4-BE49-F238E27FC236}">
                          <a16:creationId xmlns:a16="http://schemas.microsoft.com/office/drawing/2014/main" id="{A1AD3918-0F0F-408E-B8E5-B4031669180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3870008" y="6100653"/>
                      <a:ext cx="173586" cy="48775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headEnd type="none" w="med" len="med"/>
                      <a:tailEnd type="arrow" w="sm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53" name="Connettore 2 52">
                    <a:extLst>
                      <a:ext uri="{FF2B5EF4-FFF2-40B4-BE49-F238E27FC236}">
                        <a16:creationId xmlns:a16="http://schemas.microsoft.com/office/drawing/2014/main" id="{97E377C4-E29E-493E-B5BA-720D558F40D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2312271" y="6154082"/>
                    <a:ext cx="173586" cy="48775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headEnd type="none" w="med" len="med"/>
                    <a:tailEnd type="arrow" w="sm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8" name="Connettore 2 57">
                  <a:extLst>
                    <a:ext uri="{FF2B5EF4-FFF2-40B4-BE49-F238E27FC236}">
                      <a16:creationId xmlns:a16="http://schemas.microsoft.com/office/drawing/2014/main" id="{E41D5F04-D8F1-4848-BC63-749E96A6F2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95012" y="6406942"/>
                  <a:ext cx="101575" cy="108364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arrow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onnettore 2 59">
                  <a:extLst>
                    <a:ext uri="{FF2B5EF4-FFF2-40B4-BE49-F238E27FC236}">
                      <a16:creationId xmlns:a16="http://schemas.microsoft.com/office/drawing/2014/main" id="{4328AD41-CFEF-483D-B454-E18FB2AA8D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029015" y="6228623"/>
                  <a:ext cx="105504" cy="98998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arrow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4" name="Connettore 2 63">
                <a:extLst>
                  <a:ext uri="{FF2B5EF4-FFF2-40B4-BE49-F238E27FC236}">
                    <a16:creationId xmlns:a16="http://schemas.microsoft.com/office/drawing/2014/main" id="{19C863BF-4C3C-4896-8A7C-794DA6406F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9221" y="6280511"/>
                <a:ext cx="152877" cy="83674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" name="CasellaDiTesto 70">
              <a:extLst>
                <a:ext uri="{FF2B5EF4-FFF2-40B4-BE49-F238E27FC236}">
                  <a16:creationId xmlns:a16="http://schemas.microsoft.com/office/drawing/2014/main" id="{ED10C162-08C6-4077-B35A-7468DDBAE962}"/>
                </a:ext>
              </a:extLst>
            </p:cNvPr>
            <p:cNvSpPr txBox="1"/>
            <p:nvPr/>
          </p:nvSpPr>
          <p:spPr>
            <a:xfrm>
              <a:off x="5477848" y="4229785"/>
              <a:ext cx="79060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50" b="1" dirty="0">
                  <a:latin typeface="Palatino Linotype" panose="02040502050505030304" pitchFamily="18" charset="0"/>
                </a:rPr>
                <a:t>Monzuno</a:t>
              </a:r>
            </a:p>
          </p:txBody>
        </p:sp>
        <p:sp>
          <p:nvSpPr>
            <p:cNvPr id="72" name="Triangolo isoscele 71">
              <a:extLst>
                <a:ext uri="{FF2B5EF4-FFF2-40B4-BE49-F238E27FC236}">
                  <a16:creationId xmlns:a16="http://schemas.microsoft.com/office/drawing/2014/main" id="{1D7E637A-EE9E-4A78-A3DE-2C1051F36BFD}"/>
                </a:ext>
              </a:extLst>
            </p:cNvPr>
            <p:cNvSpPr/>
            <p:nvPr/>
          </p:nvSpPr>
          <p:spPr>
            <a:xfrm>
              <a:off x="5893009" y="4205610"/>
              <a:ext cx="45719" cy="74645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3" name="CasellaDiTesto 72">
              <a:extLst>
                <a:ext uri="{FF2B5EF4-FFF2-40B4-BE49-F238E27FC236}">
                  <a16:creationId xmlns:a16="http://schemas.microsoft.com/office/drawing/2014/main" id="{E6C595E2-050C-466B-B03C-F0639EEFFC59}"/>
                </a:ext>
              </a:extLst>
            </p:cNvPr>
            <p:cNvSpPr txBox="1"/>
            <p:nvPr/>
          </p:nvSpPr>
          <p:spPr>
            <a:xfrm>
              <a:off x="3750725" y="4889308"/>
              <a:ext cx="81365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50" b="1" dirty="0">
                  <a:latin typeface="Palatino Linotype" panose="02040502050505030304" pitchFamily="18" charset="0"/>
                </a:rPr>
                <a:t>Grizzana </a:t>
              </a:r>
            </a:p>
            <a:p>
              <a:r>
                <a:rPr lang="it-IT" sz="1050" b="1" dirty="0">
                  <a:latin typeface="Palatino Linotype" panose="02040502050505030304" pitchFamily="18" charset="0"/>
                </a:rPr>
                <a:t>Morandi</a:t>
              </a:r>
            </a:p>
          </p:txBody>
        </p:sp>
        <p:sp>
          <p:nvSpPr>
            <p:cNvPr id="74" name="Triangolo isoscele 73">
              <a:extLst>
                <a:ext uri="{FF2B5EF4-FFF2-40B4-BE49-F238E27FC236}">
                  <a16:creationId xmlns:a16="http://schemas.microsoft.com/office/drawing/2014/main" id="{2F4E5431-4A1D-476F-A7B9-F97A6F709959}"/>
                </a:ext>
              </a:extLst>
            </p:cNvPr>
            <p:cNvSpPr/>
            <p:nvPr/>
          </p:nvSpPr>
          <p:spPr>
            <a:xfrm>
              <a:off x="3750725" y="4965399"/>
              <a:ext cx="45719" cy="74645"/>
            </a:xfrm>
            <a:prstGeom prst="triangl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2" name="Gruppo 1">
            <a:extLst>
              <a:ext uri="{FF2B5EF4-FFF2-40B4-BE49-F238E27FC236}">
                <a16:creationId xmlns:a16="http://schemas.microsoft.com/office/drawing/2014/main" id="{CB2894BF-9197-4224-B14F-16B991C40F87}"/>
              </a:ext>
            </a:extLst>
          </p:cNvPr>
          <p:cNvGrpSpPr/>
          <p:nvPr/>
        </p:nvGrpSpPr>
        <p:grpSpPr>
          <a:xfrm>
            <a:off x="3181807" y="1605552"/>
            <a:ext cx="3119093" cy="956268"/>
            <a:chOff x="7222292" y="-92046"/>
            <a:chExt cx="3923630" cy="1128059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71AD1B5D-4B0F-4DBD-8A9D-855612477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22292" y="-92046"/>
              <a:ext cx="3923630" cy="11280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8" name="Immagine 27">
              <a:extLst>
                <a:ext uri="{FF2B5EF4-FFF2-40B4-BE49-F238E27FC236}">
                  <a16:creationId xmlns:a16="http://schemas.microsoft.com/office/drawing/2014/main" id="{8018F66F-03C8-46B6-9F55-752A41492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49305" y="36375"/>
              <a:ext cx="889685" cy="307188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A79C3AAE-3CB8-460E-A50C-B3030E54D8B9}"/>
              </a:ext>
            </a:extLst>
          </p:cNvPr>
          <p:cNvGrpSpPr/>
          <p:nvPr/>
        </p:nvGrpSpPr>
        <p:grpSpPr>
          <a:xfrm>
            <a:off x="10196547" y="4510625"/>
            <a:ext cx="1698171" cy="1280993"/>
            <a:chOff x="10196547" y="4510625"/>
            <a:chExt cx="1698171" cy="1280993"/>
          </a:xfrm>
        </p:grpSpPr>
        <p:grpSp>
          <p:nvGrpSpPr>
            <p:cNvPr id="59" name="Gruppo 58">
              <a:extLst>
                <a:ext uri="{FF2B5EF4-FFF2-40B4-BE49-F238E27FC236}">
                  <a16:creationId xmlns:a16="http://schemas.microsoft.com/office/drawing/2014/main" id="{CC1EE4BE-EBB0-464C-8F76-E0A248A6D2FF}"/>
                </a:ext>
              </a:extLst>
            </p:cNvPr>
            <p:cNvGrpSpPr/>
            <p:nvPr/>
          </p:nvGrpSpPr>
          <p:grpSpPr>
            <a:xfrm>
              <a:off x="10315880" y="4601906"/>
              <a:ext cx="1578838" cy="1027982"/>
              <a:chOff x="10470572" y="5158165"/>
              <a:chExt cx="1285845" cy="1027982"/>
            </a:xfrm>
          </p:grpSpPr>
          <p:cxnSp>
            <p:nvCxnSpPr>
              <p:cNvPr id="56" name="Connettore 2 55">
                <a:extLst>
                  <a:ext uri="{FF2B5EF4-FFF2-40B4-BE49-F238E27FC236}">
                    <a16:creationId xmlns:a16="http://schemas.microsoft.com/office/drawing/2014/main" id="{8189A3AD-09D0-4543-A8F0-C29FBE73A4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535645" y="5596303"/>
                <a:ext cx="200660" cy="20025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arrow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ttore diritto 25">
                <a:extLst>
                  <a:ext uri="{FF2B5EF4-FFF2-40B4-BE49-F238E27FC236}">
                    <a16:creationId xmlns:a16="http://schemas.microsoft.com/office/drawing/2014/main" id="{9D1087F1-42BA-4C26-BC97-DFF1CE702C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470572" y="5158165"/>
                <a:ext cx="330805" cy="339001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grpSp>
            <p:nvGrpSpPr>
              <p:cNvPr id="57" name="Gruppo 56">
                <a:extLst>
                  <a:ext uri="{FF2B5EF4-FFF2-40B4-BE49-F238E27FC236}">
                    <a16:creationId xmlns:a16="http://schemas.microsoft.com/office/drawing/2014/main" id="{85EE46F1-CFDD-4F77-9210-CCBBDC49A5E9}"/>
                  </a:ext>
                </a:extLst>
              </p:cNvPr>
              <p:cNvGrpSpPr/>
              <p:nvPr/>
            </p:nvGrpSpPr>
            <p:grpSpPr>
              <a:xfrm>
                <a:off x="10568362" y="6020703"/>
                <a:ext cx="138809" cy="165444"/>
                <a:chOff x="10597088" y="6020703"/>
                <a:chExt cx="138809" cy="165444"/>
              </a:xfrm>
            </p:grpSpPr>
            <p:cxnSp>
              <p:nvCxnSpPr>
                <p:cNvPr id="51" name="Connettore diritto 50">
                  <a:extLst>
                    <a:ext uri="{FF2B5EF4-FFF2-40B4-BE49-F238E27FC236}">
                      <a16:creationId xmlns:a16="http://schemas.microsoft.com/office/drawing/2014/main" id="{735612FC-5CE4-489D-97E9-4B2FA8237D12}"/>
                    </a:ext>
                  </a:extLst>
                </p:cNvPr>
                <p:cNvCxnSpPr/>
                <p:nvPr/>
              </p:nvCxnSpPr>
              <p:spPr>
                <a:xfrm>
                  <a:off x="10597088" y="6020703"/>
                  <a:ext cx="138809" cy="16544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Connettore diritto 12">
                  <a:extLst>
                    <a:ext uri="{FF2B5EF4-FFF2-40B4-BE49-F238E27FC236}">
                      <a16:creationId xmlns:a16="http://schemas.microsoft.com/office/drawing/2014/main" id="{39CE17CF-AF4F-43C1-AA44-C16D360AFECD}"/>
                    </a:ext>
                  </a:extLst>
                </p:cNvPr>
                <p:cNvCxnSpPr/>
                <p:nvPr/>
              </p:nvCxnSpPr>
              <p:spPr>
                <a:xfrm flipV="1">
                  <a:off x="10664700" y="6039924"/>
                  <a:ext cx="62289" cy="63501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F432E254-DC1D-4B14-9052-90FEE11D93E8}"/>
                  </a:ext>
                </a:extLst>
              </p:cNvPr>
              <p:cNvSpPr txBox="1"/>
              <p:nvPr/>
            </p:nvSpPr>
            <p:spPr>
              <a:xfrm>
                <a:off x="10855949" y="5876486"/>
                <a:ext cx="73261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400" dirty="0" err="1">
                    <a:latin typeface="Palatino Linotype" panose="02040502050505030304" pitchFamily="18" charset="0"/>
                  </a:rPr>
                  <a:t>Bedding</a:t>
                </a:r>
                <a:endParaRPr lang="it-IT" sz="1400" dirty="0"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61" name="CasellaDiTesto 60">
                <a:extLst>
                  <a:ext uri="{FF2B5EF4-FFF2-40B4-BE49-F238E27FC236}">
                    <a16:creationId xmlns:a16="http://schemas.microsoft.com/office/drawing/2014/main" id="{C74C12AF-A92F-4417-8C86-D72FF41E9BAF}"/>
                  </a:ext>
                </a:extLst>
              </p:cNvPr>
              <p:cNvSpPr txBox="1"/>
              <p:nvPr/>
            </p:nvSpPr>
            <p:spPr>
              <a:xfrm>
                <a:off x="10836534" y="5548454"/>
                <a:ext cx="91988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400" dirty="0" err="1">
                    <a:latin typeface="Palatino Linotype" panose="02040502050505030304" pitchFamily="18" charset="0"/>
                  </a:rPr>
                  <a:t>Slickenside</a:t>
                </a:r>
                <a:endParaRPr lang="it-IT" sz="1400" dirty="0"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62" name="CasellaDiTesto 61">
                <a:extLst>
                  <a:ext uri="{FF2B5EF4-FFF2-40B4-BE49-F238E27FC236}">
                    <a16:creationId xmlns:a16="http://schemas.microsoft.com/office/drawing/2014/main" id="{F816565A-1B4B-4CA9-B075-7995FDF471FB}"/>
                  </a:ext>
                </a:extLst>
              </p:cNvPr>
              <p:cNvSpPr txBox="1"/>
              <p:nvPr/>
            </p:nvSpPr>
            <p:spPr>
              <a:xfrm>
                <a:off x="10836534" y="5158700"/>
                <a:ext cx="7714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400" dirty="0">
                    <a:latin typeface="Palatino Linotype" panose="02040502050505030304" pitchFamily="18" charset="0"/>
                  </a:rPr>
                  <a:t>Fault</a:t>
                </a:r>
              </a:p>
            </p:txBody>
          </p:sp>
        </p:grpSp>
        <p:grpSp>
          <p:nvGrpSpPr>
            <p:cNvPr id="48" name="Gruppo 47">
              <a:extLst>
                <a:ext uri="{FF2B5EF4-FFF2-40B4-BE49-F238E27FC236}">
                  <a16:creationId xmlns:a16="http://schemas.microsoft.com/office/drawing/2014/main" id="{3E2BB874-2364-4F25-A619-07DBE0C2173A}"/>
                </a:ext>
              </a:extLst>
            </p:cNvPr>
            <p:cNvGrpSpPr/>
            <p:nvPr/>
          </p:nvGrpSpPr>
          <p:grpSpPr>
            <a:xfrm>
              <a:off x="10196547" y="4510625"/>
              <a:ext cx="1698171" cy="1280993"/>
              <a:chOff x="10196547" y="4510625"/>
              <a:chExt cx="1698171" cy="1280993"/>
            </a:xfrm>
          </p:grpSpPr>
          <p:sp>
            <p:nvSpPr>
              <p:cNvPr id="69" name="Rettangolo 68">
                <a:extLst>
                  <a:ext uri="{FF2B5EF4-FFF2-40B4-BE49-F238E27FC236}">
                    <a16:creationId xmlns:a16="http://schemas.microsoft.com/office/drawing/2014/main" id="{B2E5D178-3911-49B3-A751-89A81F3C73FC}"/>
                  </a:ext>
                </a:extLst>
              </p:cNvPr>
              <p:cNvSpPr/>
              <p:nvPr/>
            </p:nvSpPr>
            <p:spPr>
              <a:xfrm>
                <a:off x="10196547" y="4510625"/>
                <a:ext cx="1698171" cy="128099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11" name="CasellaDiTesto 110">
                <a:extLst>
                  <a:ext uri="{FF2B5EF4-FFF2-40B4-BE49-F238E27FC236}">
                    <a16:creationId xmlns:a16="http://schemas.microsoft.com/office/drawing/2014/main" id="{920772F5-58D1-49F8-B788-FBB7A0E5DEE8}"/>
                  </a:ext>
                </a:extLst>
              </p:cNvPr>
              <p:cNvSpPr txBox="1"/>
              <p:nvPr/>
            </p:nvSpPr>
            <p:spPr>
              <a:xfrm>
                <a:off x="10411528" y="5311995"/>
                <a:ext cx="34222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00" dirty="0"/>
                  <a:t>35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32513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>
            <a:extLst>
              <a:ext uri="{FF2B5EF4-FFF2-40B4-BE49-F238E27FC236}">
                <a16:creationId xmlns:a16="http://schemas.microsoft.com/office/drawing/2014/main" id="{B8EC93DA-B4E9-46D2-8747-5D97328A74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319"/>
          <a:stretch/>
        </p:blipFill>
        <p:spPr>
          <a:xfrm>
            <a:off x="4056693" y="4471148"/>
            <a:ext cx="1776250" cy="1788875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4C2569CA-FE68-4CB9-8CF1-25D1739904F5}"/>
              </a:ext>
            </a:extLst>
          </p:cNvPr>
          <p:cNvSpPr txBox="1"/>
          <p:nvPr/>
        </p:nvSpPr>
        <p:spPr>
          <a:xfrm>
            <a:off x="182064" y="47827"/>
            <a:ext cx="36647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u="none" dirty="0" err="1">
                <a:latin typeface="Palatino Linotype" panose="02040502050505030304" pitchFamily="18" charset="0"/>
              </a:rPr>
              <a:t>Normal</a:t>
            </a:r>
            <a:r>
              <a:rPr lang="it-IT" sz="2400" u="none" dirty="0">
                <a:latin typeface="Palatino Linotype" panose="02040502050505030304" pitchFamily="18" charset="0"/>
              </a:rPr>
              <a:t> faults &amp; </a:t>
            </a:r>
            <a:r>
              <a:rPr lang="it-IT" sz="2400" u="none" dirty="0" err="1">
                <a:latin typeface="Palatino Linotype" panose="02040502050505030304" pitchFamily="18" charset="0"/>
              </a:rPr>
              <a:t>related</a:t>
            </a:r>
            <a:r>
              <a:rPr lang="it-IT" sz="2400" u="none" dirty="0">
                <a:latin typeface="Palatino Linotype" panose="02040502050505030304" pitchFamily="18" charset="0"/>
              </a:rPr>
              <a:t> </a:t>
            </a:r>
          </a:p>
          <a:p>
            <a:r>
              <a:rPr lang="it-IT" sz="2400" dirty="0" err="1">
                <a:latin typeface="Palatino Linotype" panose="02040502050505030304" pitchFamily="18" charset="0"/>
              </a:rPr>
              <a:t>deformation</a:t>
            </a:r>
            <a:r>
              <a:rPr lang="it-IT" sz="2400" dirty="0">
                <a:latin typeface="Palatino Linotype" panose="02040502050505030304" pitchFamily="18" charset="0"/>
              </a:rPr>
              <a:t> </a:t>
            </a:r>
            <a:r>
              <a:rPr lang="it-IT" sz="2400" dirty="0" err="1">
                <a:latin typeface="Palatino Linotype" panose="02040502050505030304" pitchFamily="18" charset="0"/>
              </a:rPr>
              <a:t>bands</a:t>
            </a:r>
            <a:r>
              <a:rPr lang="it-IT" sz="2400" dirty="0">
                <a:latin typeface="Palatino Linotype" panose="02040502050505030304" pitchFamily="18" charset="0"/>
              </a:rPr>
              <a:t> (</a:t>
            </a:r>
            <a:r>
              <a:rPr lang="it-IT" sz="2400" u="none" dirty="0" err="1">
                <a:latin typeface="Palatino Linotype" panose="02040502050505030304" pitchFamily="18" charset="0"/>
              </a:rPr>
              <a:t>DBs</a:t>
            </a:r>
            <a:r>
              <a:rPr lang="it-IT" sz="2400" u="none" dirty="0">
                <a:latin typeface="Palatino Linotype" panose="02040502050505030304" pitchFamily="18" charset="0"/>
              </a:rPr>
              <a:t>)</a:t>
            </a:r>
          </a:p>
        </p:txBody>
      </p:sp>
      <p:sp>
        <p:nvSpPr>
          <p:cNvPr id="17" name="Freccia in giù 16">
            <a:extLst>
              <a:ext uri="{FF2B5EF4-FFF2-40B4-BE49-F238E27FC236}">
                <a16:creationId xmlns:a16="http://schemas.microsoft.com/office/drawing/2014/main" id="{8337A6E5-61D7-4E3C-80B6-0FBE8002C388}"/>
              </a:ext>
            </a:extLst>
          </p:cNvPr>
          <p:cNvSpPr/>
          <p:nvPr/>
        </p:nvSpPr>
        <p:spPr bwMode="auto">
          <a:xfrm rot="5400000">
            <a:off x="2278573" y="3917017"/>
            <a:ext cx="140184" cy="463185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77BDB837-CE08-462D-A658-3A14DF0BD1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68" t="7541"/>
          <a:stretch/>
        </p:blipFill>
        <p:spPr>
          <a:xfrm>
            <a:off x="10537371" y="3456847"/>
            <a:ext cx="1636968" cy="1638469"/>
          </a:xfrm>
          <a:prstGeom prst="rect">
            <a:avLst/>
          </a:prstGeom>
        </p:spPr>
      </p:pic>
      <p:pic>
        <p:nvPicPr>
          <p:cNvPr id="39" name="Immagine 38">
            <a:extLst>
              <a:ext uri="{FF2B5EF4-FFF2-40B4-BE49-F238E27FC236}">
                <a16:creationId xmlns:a16="http://schemas.microsoft.com/office/drawing/2014/main" id="{DAE25A6E-7D0A-4CBE-8C6A-EB30F54735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268" y="1360746"/>
            <a:ext cx="3588203" cy="29611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3" name="Immagine 42">
            <a:extLst>
              <a:ext uri="{FF2B5EF4-FFF2-40B4-BE49-F238E27FC236}">
                <a16:creationId xmlns:a16="http://schemas.microsoft.com/office/drawing/2014/main" id="{3FE2CA14-D685-41F6-9F53-37178AC590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7521" y="111851"/>
            <a:ext cx="4354089" cy="33171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7" name="Freccia in su 46">
            <a:extLst>
              <a:ext uri="{FF2B5EF4-FFF2-40B4-BE49-F238E27FC236}">
                <a16:creationId xmlns:a16="http://schemas.microsoft.com/office/drawing/2014/main" id="{A9D1EEBD-1DC3-486D-89CF-CE35F9E98753}"/>
              </a:ext>
            </a:extLst>
          </p:cNvPr>
          <p:cNvSpPr/>
          <p:nvPr/>
        </p:nvSpPr>
        <p:spPr>
          <a:xfrm>
            <a:off x="9002714" y="3513953"/>
            <a:ext cx="277911" cy="942283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8F826257-9B41-47DF-BD84-31C7DB4D0FAE}"/>
              </a:ext>
            </a:extLst>
          </p:cNvPr>
          <p:cNvGrpSpPr/>
          <p:nvPr/>
        </p:nvGrpSpPr>
        <p:grpSpPr>
          <a:xfrm>
            <a:off x="7300307" y="4541189"/>
            <a:ext cx="3540556" cy="755478"/>
            <a:chOff x="7272177" y="4507275"/>
            <a:chExt cx="3540556" cy="755478"/>
          </a:xfrm>
        </p:grpSpPr>
        <p:sp>
          <p:nvSpPr>
            <p:cNvPr id="44" name="CasellaDiTesto 43">
              <a:extLst>
                <a:ext uri="{FF2B5EF4-FFF2-40B4-BE49-F238E27FC236}">
                  <a16:creationId xmlns:a16="http://schemas.microsoft.com/office/drawing/2014/main" id="{626E9FCF-4BB1-447B-A737-AA18E4672010}"/>
                </a:ext>
              </a:extLst>
            </p:cNvPr>
            <p:cNvSpPr txBox="1"/>
            <p:nvPr/>
          </p:nvSpPr>
          <p:spPr>
            <a:xfrm>
              <a:off x="7280997" y="4524089"/>
              <a:ext cx="353173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400" dirty="0" err="1">
                  <a:latin typeface="Palatino Linotype" panose="02040502050505030304" pitchFamily="18" charset="0"/>
                </a:rPr>
                <a:t>Spatial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architecture</a:t>
              </a:r>
              <a:r>
                <a:rPr lang="it-IT" sz="1400" dirty="0">
                  <a:latin typeface="Palatino Linotype" panose="02040502050505030304" pitchFamily="18" charset="0"/>
                </a:rPr>
                <a:t> of </a:t>
              </a:r>
              <a:r>
                <a:rPr lang="it-IT" sz="1400" dirty="0" err="1">
                  <a:latin typeface="Palatino Linotype" panose="02040502050505030304" pitchFamily="18" charset="0"/>
                </a:rPr>
                <a:t>DBs</a:t>
              </a:r>
              <a:r>
                <a:rPr lang="it-IT" sz="1400" dirty="0">
                  <a:latin typeface="Palatino Linotype" panose="02040502050505030304" pitchFamily="18" charset="0"/>
                </a:rPr>
                <a:t> clusters </a:t>
              </a:r>
            </a:p>
            <a:p>
              <a:pPr algn="ctr"/>
              <a:r>
                <a:rPr lang="it-IT" sz="1400" dirty="0" err="1">
                  <a:latin typeface="Palatino Linotype" panose="02040502050505030304" pitchFamily="18" charset="0"/>
                </a:rPr>
                <a:t>resulting</a:t>
              </a:r>
              <a:r>
                <a:rPr lang="it-IT" sz="1400" dirty="0">
                  <a:latin typeface="Palatino Linotype" panose="02040502050505030304" pitchFamily="18" charset="0"/>
                </a:rPr>
                <a:t> from the </a:t>
              </a:r>
              <a:r>
                <a:rPr lang="it-IT" sz="1400" dirty="0" err="1">
                  <a:latin typeface="Palatino Linotype" panose="02040502050505030304" pitchFamily="18" charset="0"/>
                </a:rPr>
                <a:t>defomation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localisation</a:t>
              </a:r>
              <a:endParaRPr lang="it-IT" sz="1400" dirty="0">
                <a:latin typeface="Palatino Linotype" panose="02040502050505030304" pitchFamily="18" charset="0"/>
              </a:endParaRPr>
            </a:p>
            <a:p>
              <a:pPr algn="ctr"/>
              <a:r>
                <a:rPr lang="it-IT" sz="1400" dirty="0">
                  <a:latin typeface="Palatino Linotype" panose="02040502050505030304" pitchFamily="18" charset="0"/>
                </a:rPr>
                <a:t>and </a:t>
              </a:r>
              <a:r>
                <a:rPr lang="it-IT" sz="1400" dirty="0" err="1">
                  <a:latin typeface="Palatino Linotype" panose="02040502050505030304" pitchFamily="18" charset="0"/>
                </a:rPr>
                <a:t>development</a:t>
              </a:r>
              <a:r>
                <a:rPr lang="it-IT" sz="1400" dirty="0">
                  <a:latin typeface="Palatino Linotype" panose="02040502050505030304" pitchFamily="18" charset="0"/>
                </a:rPr>
                <a:t> of a  </a:t>
              </a:r>
              <a:r>
                <a:rPr lang="it-IT" sz="1400" dirty="0" err="1">
                  <a:latin typeface="Palatino Linotype" panose="02040502050505030304" pitchFamily="18" charset="0"/>
                </a:rPr>
                <a:t>main</a:t>
              </a:r>
              <a:r>
                <a:rPr lang="it-IT" sz="1400" dirty="0">
                  <a:latin typeface="Palatino Linotype" panose="02040502050505030304" pitchFamily="18" charset="0"/>
                </a:rPr>
                <a:t> fault zone </a:t>
              </a:r>
            </a:p>
          </p:txBody>
        </p:sp>
        <p:sp>
          <p:nvSpPr>
            <p:cNvPr id="48" name="Rettangolo 47">
              <a:extLst>
                <a:ext uri="{FF2B5EF4-FFF2-40B4-BE49-F238E27FC236}">
                  <a16:creationId xmlns:a16="http://schemas.microsoft.com/office/drawing/2014/main" id="{D44D134C-707A-47E6-9918-29CD968873C5}"/>
                </a:ext>
              </a:extLst>
            </p:cNvPr>
            <p:cNvSpPr/>
            <p:nvPr/>
          </p:nvSpPr>
          <p:spPr>
            <a:xfrm>
              <a:off x="7272177" y="4507275"/>
              <a:ext cx="3478018" cy="755478"/>
            </a:xfrm>
            <a:prstGeom prst="rect">
              <a:avLst/>
            </a:prstGeom>
            <a:noFill/>
            <a:ln w="19050">
              <a:solidFill>
                <a:srgbClr val="00B05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CA00C43B-FF0B-4514-801B-E40657BD9A38}"/>
              </a:ext>
            </a:extLst>
          </p:cNvPr>
          <p:cNvGrpSpPr/>
          <p:nvPr/>
        </p:nvGrpSpPr>
        <p:grpSpPr>
          <a:xfrm>
            <a:off x="5619750" y="5983404"/>
            <a:ext cx="4579125" cy="755478"/>
            <a:chOff x="5619750" y="5983404"/>
            <a:chExt cx="4579125" cy="755478"/>
          </a:xfrm>
        </p:grpSpPr>
        <p:sp>
          <p:nvSpPr>
            <p:cNvPr id="49" name="CasellaDiTesto 48">
              <a:extLst>
                <a:ext uri="{FF2B5EF4-FFF2-40B4-BE49-F238E27FC236}">
                  <a16:creationId xmlns:a16="http://schemas.microsoft.com/office/drawing/2014/main" id="{B86B0130-7679-41C1-BD58-4FECEBF55C4F}"/>
                </a:ext>
              </a:extLst>
            </p:cNvPr>
            <p:cNvSpPr txBox="1"/>
            <p:nvPr/>
          </p:nvSpPr>
          <p:spPr>
            <a:xfrm>
              <a:off x="5671547" y="5983404"/>
              <a:ext cx="440389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400" dirty="0">
                  <a:latin typeface="Palatino Linotype" panose="02040502050505030304" pitchFamily="18" charset="0"/>
                </a:rPr>
                <a:t>Cross-cutting </a:t>
              </a:r>
              <a:r>
                <a:rPr lang="it-IT" sz="1400" dirty="0" err="1">
                  <a:latin typeface="Palatino Linotype" panose="02040502050505030304" pitchFamily="18" charset="0"/>
                </a:rPr>
                <a:t>relationship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between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different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</a:p>
            <a:p>
              <a:pPr algn="ctr"/>
              <a:r>
                <a:rPr lang="it-IT" sz="1400" dirty="0" err="1">
                  <a:latin typeface="Palatino Linotype" panose="02040502050505030304" pitchFamily="18" charset="0"/>
                </a:rPr>
                <a:t>oriented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DBs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used</a:t>
              </a:r>
              <a:r>
                <a:rPr lang="it-IT" sz="1400" dirty="0">
                  <a:latin typeface="Palatino Linotype" panose="02040502050505030304" pitchFamily="18" charset="0"/>
                </a:rPr>
                <a:t> to</a:t>
              </a:r>
            </a:p>
            <a:p>
              <a:pPr algn="ctr"/>
              <a:r>
                <a:rPr lang="it-IT" sz="1400" dirty="0" err="1">
                  <a:latin typeface="Palatino Linotype" panose="02040502050505030304" pitchFamily="18" charset="0"/>
                </a:rPr>
                <a:t>reconstruct</a:t>
              </a:r>
              <a:r>
                <a:rPr lang="it-IT" sz="1400" dirty="0">
                  <a:latin typeface="Palatino Linotype" panose="02040502050505030304" pitchFamily="18" charset="0"/>
                </a:rPr>
                <a:t> the </a:t>
              </a:r>
              <a:r>
                <a:rPr lang="it-IT" sz="1400" dirty="0" err="1">
                  <a:latin typeface="Palatino Linotype" panose="02040502050505030304" pitchFamily="18" charset="0"/>
                </a:rPr>
                <a:t>chronology</a:t>
              </a:r>
              <a:r>
                <a:rPr lang="it-IT" sz="1400" dirty="0">
                  <a:latin typeface="Palatino Linotype" panose="02040502050505030304" pitchFamily="18" charset="0"/>
                </a:rPr>
                <a:t> of the </a:t>
              </a:r>
              <a:r>
                <a:rPr lang="it-IT" sz="1400" dirty="0" err="1">
                  <a:latin typeface="Palatino Linotype" panose="02040502050505030304" pitchFamily="18" charset="0"/>
                </a:rPr>
                <a:t>deformation</a:t>
              </a:r>
              <a:r>
                <a:rPr lang="it-IT" sz="1400" dirty="0">
                  <a:latin typeface="Palatino Linotype" panose="02040502050505030304" pitchFamily="18" charset="0"/>
                </a:rPr>
                <a:t> events</a:t>
              </a:r>
            </a:p>
          </p:txBody>
        </p:sp>
        <p:sp>
          <p:nvSpPr>
            <p:cNvPr id="50" name="Rettangolo 49">
              <a:extLst>
                <a:ext uri="{FF2B5EF4-FFF2-40B4-BE49-F238E27FC236}">
                  <a16:creationId xmlns:a16="http://schemas.microsoft.com/office/drawing/2014/main" id="{290996F5-A27B-4B3C-BC11-941AE757BA0F}"/>
                </a:ext>
              </a:extLst>
            </p:cNvPr>
            <p:cNvSpPr/>
            <p:nvPr/>
          </p:nvSpPr>
          <p:spPr>
            <a:xfrm>
              <a:off x="5619750" y="5983404"/>
              <a:ext cx="4579125" cy="755478"/>
            </a:xfrm>
            <a:prstGeom prst="rect">
              <a:avLst/>
            </a:prstGeom>
            <a:noFill/>
            <a:ln w="19050">
              <a:solidFill>
                <a:srgbClr val="00B05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1" name="Freccia in su 50">
            <a:extLst>
              <a:ext uri="{FF2B5EF4-FFF2-40B4-BE49-F238E27FC236}">
                <a16:creationId xmlns:a16="http://schemas.microsoft.com/office/drawing/2014/main" id="{764E6EE0-7866-4625-BB8D-10501486A654}"/>
              </a:ext>
            </a:extLst>
          </p:cNvPr>
          <p:cNvSpPr/>
          <p:nvPr/>
        </p:nvSpPr>
        <p:spPr>
          <a:xfrm rot="16200000">
            <a:off x="4694965" y="5694735"/>
            <a:ext cx="277911" cy="1428393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53" name="Gruppo 52">
            <a:extLst>
              <a:ext uri="{FF2B5EF4-FFF2-40B4-BE49-F238E27FC236}">
                <a16:creationId xmlns:a16="http://schemas.microsoft.com/office/drawing/2014/main" id="{B26AB4BD-392A-46F7-9C4D-121E4FEB6940}"/>
              </a:ext>
            </a:extLst>
          </p:cNvPr>
          <p:cNvGrpSpPr/>
          <p:nvPr/>
        </p:nvGrpSpPr>
        <p:grpSpPr>
          <a:xfrm>
            <a:off x="3926748" y="209756"/>
            <a:ext cx="3812390" cy="1036510"/>
            <a:chOff x="3926748" y="104981"/>
            <a:chExt cx="3812390" cy="1036510"/>
          </a:xfrm>
        </p:grpSpPr>
        <p:sp>
          <p:nvSpPr>
            <p:cNvPr id="37" name="CasellaDiTesto 36">
              <a:extLst>
                <a:ext uri="{FF2B5EF4-FFF2-40B4-BE49-F238E27FC236}">
                  <a16:creationId xmlns:a16="http://schemas.microsoft.com/office/drawing/2014/main" id="{83ABCABA-E1CB-4D3D-9189-958A25C3F1B1}"/>
                </a:ext>
              </a:extLst>
            </p:cNvPr>
            <p:cNvSpPr txBox="1"/>
            <p:nvPr/>
          </p:nvSpPr>
          <p:spPr>
            <a:xfrm>
              <a:off x="3926748" y="114206"/>
              <a:ext cx="381239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dirty="0">
                  <a:latin typeface="Palatino Linotype" panose="02040502050505030304" pitchFamily="18" charset="0"/>
                </a:rPr>
                <a:t>Grey-</a:t>
              </a:r>
              <a:r>
                <a:rPr lang="it-IT" sz="1400" dirty="0" err="1">
                  <a:latin typeface="Palatino Linotype" panose="02040502050505030304" pitchFamily="18" charset="0"/>
                </a:rPr>
                <a:t>yellowish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quartz-feldspatic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sandstones</a:t>
              </a:r>
              <a:r>
                <a:rPr lang="it-IT" sz="1400" dirty="0">
                  <a:latin typeface="Palatino Linotype" panose="02040502050505030304" pitchFamily="18" charset="0"/>
                </a:rPr>
                <a:t>, </a:t>
              </a:r>
            </a:p>
            <a:p>
              <a:pPr algn="ctr"/>
              <a:r>
                <a:rPr lang="it-IT" sz="1400" dirty="0">
                  <a:latin typeface="Palatino Linotype" panose="02040502050505030304" pitchFamily="18" charset="0"/>
                </a:rPr>
                <a:t>with no or </a:t>
              </a:r>
              <a:r>
                <a:rPr lang="it-IT" sz="1400" dirty="0" err="1">
                  <a:latin typeface="Palatino Linotype" panose="02040502050505030304" pitchFamily="18" charset="0"/>
                </a:rPr>
                <a:t>poorly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visible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bedding</a:t>
              </a:r>
              <a:r>
                <a:rPr lang="it-IT" sz="1400" dirty="0">
                  <a:latin typeface="Palatino Linotype" panose="02040502050505030304" pitchFamily="18" charset="0"/>
                </a:rPr>
                <a:t>, </a:t>
              </a:r>
            </a:p>
            <a:p>
              <a:pPr algn="ctr"/>
              <a:r>
                <a:rPr lang="it-IT" sz="1400" dirty="0" err="1">
                  <a:latin typeface="Palatino Linotype" panose="02040502050505030304" pitchFamily="18" charset="0"/>
                </a:rPr>
                <a:t>characterised</a:t>
              </a:r>
              <a:r>
                <a:rPr lang="it-IT" sz="1400" dirty="0">
                  <a:latin typeface="Palatino Linotype" panose="02040502050505030304" pitchFamily="18" charset="0"/>
                </a:rPr>
                <a:t> by a </a:t>
              </a:r>
              <a:r>
                <a:rPr lang="it-IT" sz="1400" dirty="0" err="1">
                  <a:latin typeface="Palatino Linotype" panose="02040502050505030304" pitchFamily="18" charset="0"/>
                </a:rPr>
                <a:t>fining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upward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</a:p>
            <a:p>
              <a:pPr algn="ctr"/>
              <a:r>
                <a:rPr lang="it-IT" sz="1400" dirty="0" err="1">
                  <a:latin typeface="Palatino Linotype" panose="02040502050505030304" pitchFamily="18" charset="0"/>
                </a:rPr>
                <a:t>granulometric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sequence</a:t>
              </a:r>
              <a:endParaRPr lang="it-IT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52" name="Rettangolo 51">
              <a:extLst>
                <a:ext uri="{FF2B5EF4-FFF2-40B4-BE49-F238E27FC236}">
                  <a16:creationId xmlns:a16="http://schemas.microsoft.com/office/drawing/2014/main" id="{D9517A6E-B7E0-488C-8A8E-8233BD68A35F}"/>
                </a:ext>
              </a:extLst>
            </p:cNvPr>
            <p:cNvSpPr/>
            <p:nvPr/>
          </p:nvSpPr>
          <p:spPr>
            <a:xfrm>
              <a:off x="4012637" y="104981"/>
              <a:ext cx="3664786" cy="1036510"/>
            </a:xfrm>
            <a:prstGeom prst="rect">
              <a:avLst/>
            </a:prstGeom>
            <a:noFill/>
            <a:ln w="19050">
              <a:solidFill>
                <a:srgbClr val="00B05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7BA00547-0405-40D3-9DC3-566C457AD566}"/>
              </a:ext>
            </a:extLst>
          </p:cNvPr>
          <p:cNvGrpSpPr/>
          <p:nvPr/>
        </p:nvGrpSpPr>
        <p:grpSpPr>
          <a:xfrm>
            <a:off x="147402" y="1003198"/>
            <a:ext cx="3189674" cy="3676283"/>
            <a:chOff x="8445098" y="1505344"/>
            <a:chExt cx="3600944" cy="4150295"/>
          </a:xfrm>
        </p:grpSpPr>
        <p:pic>
          <p:nvPicPr>
            <p:cNvPr id="57" name="Immagine 56">
              <a:extLst>
                <a:ext uri="{FF2B5EF4-FFF2-40B4-BE49-F238E27FC236}">
                  <a16:creationId xmlns:a16="http://schemas.microsoft.com/office/drawing/2014/main" id="{E673EA41-85BB-4729-A646-C72AC327A1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707" t="2079" b="1928"/>
            <a:stretch/>
          </p:blipFill>
          <p:spPr>
            <a:xfrm>
              <a:off x="8445098" y="1505344"/>
              <a:ext cx="3326757" cy="4150295"/>
            </a:xfrm>
            <a:prstGeom prst="rect">
              <a:avLst/>
            </a:prstGeom>
          </p:spPr>
        </p:pic>
        <p:grpSp>
          <p:nvGrpSpPr>
            <p:cNvPr id="58" name="Gruppo 57">
              <a:extLst>
                <a:ext uri="{FF2B5EF4-FFF2-40B4-BE49-F238E27FC236}">
                  <a16:creationId xmlns:a16="http://schemas.microsoft.com/office/drawing/2014/main" id="{431B7111-F785-4D99-BB95-0B9550C8E114}"/>
                </a:ext>
              </a:extLst>
            </p:cNvPr>
            <p:cNvGrpSpPr/>
            <p:nvPr/>
          </p:nvGrpSpPr>
          <p:grpSpPr>
            <a:xfrm>
              <a:off x="11720228" y="1505344"/>
              <a:ext cx="325814" cy="4150295"/>
              <a:chOff x="10820393" y="1372535"/>
              <a:chExt cx="403549" cy="4936787"/>
            </a:xfrm>
          </p:grpSpPr>
          <p:sp>
            <p:nvSpPr>
              <p:cNvPr id="59" name="Freccia bidirezionale orizzontale 58">
                <a:extLst>
                  <a:ext uri="{FF2B5EF4-FFF2-40B4-BE49-F238E27FC236}">
                    <a16:creationId xmlns:a16="http://schemas.microsoft.com/office/drawing/2014/main" id="{3DD7B05A-0AD2-4868-9F9A-1485D0916B48}"/>
                  </a:ext>
                </a:extLst>
              </p:cNvPr>
              <p:cNvSpPr/>
              <p:nvPr/>
            </p:nvSpPr>
            <p:spPr bwMode="auto">
              <a:xfrm rot="5400000">
                <a:off x="9861709" y="2331219"/>
                <a:ext cx="2016223" cy="98855"/>
              </a:xfrm>
              <a:prstGeom prst="leftRightArrow">
                <a:avLst/>
              </a:prstGeom>
              <a:solidFill>
                <a:srgbClr val="F7FF5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1800" b="0" i="0" u="sng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0" name="Freccia bidirezionale orizzontale 59">
                <a:extLst>
                  <a:ext uri="{FF2B5EF4-FFF2-40B4-BE49-F238E27FC236}">
                    <a16:creationId xmlns:a16="http://schemas.microsoft.com/office/drawing/2014/main" id="{155200A7-5255-465E-A8A6-FBAD60516E2C}"/>
                  </a:ext>
                </a:extLst>
              </p:cNvPr>
              <p:cNvSpPr/>
              <p:nvPr/>
            </p:nvSpPr>
            <p:spPr bwMode="auto">
              <a:xfrm rot="5400000">
                <a:off x="9472062" y="4862135"/>
                <a:ext cx="2808312" cy="86061"/>
              </a:xfrm>
              <a:prstGeom prst="leftRightArrow">
                <a:avLst/>
              </a:prstGeom>
              <a:solidFill>
                <a:srgbClr val="FD964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18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1" name="CasellaDiTesto 60">
                <a:extLst>
                  <a:ext uri="{FF2B5EF4-FFF2-40B4-BE49-F238E27FC236}">
                    <a16:creationId xmlns:a16="http://schemas.microsoft.com/office/drawing/2014/main" id="{42F3B368-F2A9-4EBE-A0D8-E84BA735A1B5}"/>
                  </a:ext>
                </a:extLst>
              </p:cNvPr>
              <p:cNvSpPr txBox="1"/>
              <p:nvPr/>
            </p:nvSpPr>
            <p:spPr>
              <a:xfrm rot="5400000">
                <a:off x="10099404" y="2264220"/>
                <a:ext cx="1941300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u="none" dirty="0"/>
                  <a:t>POST-BURDIGALIAN</a:t>
                </a:r>
              </a:p>
            </p:txBody>
          </p:sp>
          <p:sp>
            <p:nvSpPr>
              <p:cNvPr id="62" name="CasellaDiTesto 61">
                <a:extLst>
                  <a:ext uri="{FF2B5EF4-FFF2-40B4-BE49-F238E27FC236}">
                    <a16:creationId xmlns:a16="http://schemas.microsoft.com/office/drawing/2014/main" id="{7064A8FA-9CE6-431A-9D85-7A0E86B3FCBA}"/>
                  </a:ext>
                </a:extLst>
              </p:cNvPr>
              <p:cNvSpPr txBox="1"/>
              <p:nvPr/>
            </p:nvSpPr>
            <p:spPr>
              <a:xfrm rot="5400000">
                <a:off x="10128931" y="4751276"/>
                <a:ext cx="188224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u="none" dirty="0"/>
                  <a:t>PRE -BURDIGALIAN</a:t>
                </a:r>
              </a:p>
            </p:txBody>
          </p:sp>
        </p:grpSp>
      </p:grpSp>
      <p:sp>
        <p:nvSpPr>
          <p:cNvPr id="63" name="Freccia in su 62">
            <a:extLst>
              <a:ext uri="{FF2B5EF4-FFF2-40B4-BE49-F238E27FC236}">
                <a16:creationId xmlns:a16="http://schemas.microsoft.com/office/drawing/2014/main" id="{FBD3ACF9-6099-4893-94B3-52AFD3D2C216}"/>
              </a:ext>
            </a:extLst>
          </p:cNvPr>
          <p:cNvSpPr/>
          <p:nvPr/>
        </p:nvSpPr>
        <p:spPr>
          <a:xfrm rot="16200000">
            <a:off x="2602685" y="4112371"/>
            <a:ext cx="277911" cy="490572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4" name="Immagine 33">
            <a:extLst>
              <a:ext uri="{FF2B5EF4-FFF2-40B4-BE49-F238E27FC236}">
                <a16:creationId xmlns:a16="http://schemas.microsoft.com/office/drawing/2014/main" id="{696B4C35-A27A-4915-8F01-7FD2612CA7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36" y="3855173"/>
            <a:ext cx="3944701" cy="29546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2F8A21D-5170-414C-95BC-FF8E6147FAD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844" t="6469" r="1343" b="5333"/>
          <a:stretch/>
        </p:blipFill>
        <p:spPr>
          <a:xfrm>
            <a:off x="5873392" y="4541189"/>
            <a:ext cx="1268566" cy="71313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1545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0D812057-E531-40CF-966F-703A6B4CDC79}"/>
              </a:ext>
            </a:extLst>
          </p:cNvPr>
          <p:cNvSpPr txBox="1"/>
          <p:nvPr/>
        </p:nvSpPr>
        <p:spPr>
          <a:xfrm>
            <a:off x="156356" y="47585"/>
            <a:ext cx="36647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u="none" dirty="0" err="1">
                <a:latin typeface="Palatino Linotype" panose="02040502050505030304" pitchFamily="18" charset="0"/>
              </a:rPr>
              <a:t>Normal</a:t>
            </a:r>
            <a:r>
              <a:rPr lang="it-IT" sz="2400" u="none" dirty="0">
                <a:latin typeface="Palatino Linotype" panose="02040502050505030304" pitchFamily="18" charset="0"/>
              </a:rPr>
              <a:t> faults &amp; </a:t>
            </a:r>
            <a:r>
              <a:rPr lang="it-IT" sz="2400" u="none" dirty="0" err="1">
                <a:latin typeface="Palatino Linotype" panose="02040502050505030304" pitchFamily="18" charset="0"/>
              </a:rPr>
              <a:t>related</a:t>
            </a:r>
            <a:endParaRPr lang="it-IT" sz="2400" u="none" dirty="0">
              <a:latin typeface="Palatino Linotype" panose="02040502050505030304" pitchFamily="18" charset="0"/>
            </a:endParaRPr>
          </a:p>
          <a:p>
            <a:r>
              <a:rPr lang="it-IT" sz="2400" dirty="0" err="1">
                <a:latin typeface="Palatino Linotype" panose="02040502050505030304" pitchFamily="18" charset="0"/>
              </a:rPr>
              <a:t>deformation</a:t>
            </a:r>
            <a:r>
              <a:rPr lang="it-IT" sz="2400" dirty="0">
                <a:latin typeface="Palatino Linotype" panose="02040502050505030304" pitchFamily="18" charset="0"/>
              </a:rPr>
              <a:t> </a:t>
            </a:r>
            <a:r>
              <a:rPr lang="it-IT" sz="2400" dirty="0" err="1">
                <a:latin typeface="Palatino Linotype" panose="02040502050505030304" pitchFamily="18" charset="0"/>
              </a:rPr>
              <a:t>bands</a:t>
            </a:r>
            <a:r>
              <a:rPr lang="it-IT" sz="2400" dirty="0">
                <a:latin typeface="Palatino Linotype" panose="02040502050505030304" pitchFamily="18" charset="0"/>
              </a:rPr>
              <a:t> (</a:t>
            </a:r>
            <a:r>
              <a:rPr lang="it-IT" sz="2400" u="none" dirty="0" err="1">
                <a:latin typeface="Palatino Linotype" panose="02040502050505030304" pitchFamily="18" charset="0"/>
              </a:rPr>
              <a:t>DBs</a:t>
            </a:r>
            <a:r>
              <a:rPr lang="it-IT" sz="2400" u="none" dirty="0">
                <a:latin typeface="Palatino Linotype" panose="02040502050505030304" pitchFamily="18" charset="0"/>
              </a:rPr>
              <a:t>)</a:t>
            </a:r>
          </a:p>
        </p:txBody>
      </p: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7465456E-B541-40C0-B84B-CAD3A304B1F1}"/>
              </a:ext>
            </a:extLst>
          </p:cNvPr>
          <p:cNvGrpSpPr/>
          <p:nvPr/>
        </p:nvGrpSpPr>
        <p:grpSpPr>
          <a:xfrm>
            <a:off x="40757" y="925715"/>
            <a:ext cx="3189674" cy="3676283"/>
            <a:chOff x="8445098" y="1505344"/>
            <a:chExt cx="3600944" cy="4150295"/>
          </a:xfrm>
        </p:grpSpPr>
        <p:pic>
          <p:nvPicPr>
            <p:cNvPr id="45" name="Immagine 44">
              <a:extLst>
                <a:ext uri="{FF2B5EF4-FFF2-40B4-BE49-F238E27FC236}">
                  <a16:creationId xmlns:a16="http://schemas.microsoft.com/office/drawing/2014/main" id="{9D4384D0-17C3-4AA4-93ED-EED3834C60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07" t="2079" b="1928"/>
            <a:stretch/>
          </p:blipFill>
          <p:spPr>
            <a:xfrm>
              <a:off x="8445098" y="1505344"/>
              <a:ext cx="3326757" cy="4150295"/>
            </a:xfrm>
            <a:prstGeom prst="rect">
              <a:avLst/>
            </a:prstGeom>
          </p:spPr>
        </p:pic>
        <p:grpSp>
          <p:nvGrpSpPr>
            <p:cNvPr id="46" name="Gruppo 45">
              <a:extLst>
                <a:ext uri="{FF2B5EF4-FFF2-40B4-BE49-F238E27FC236}">
                  <a16:creationId xmlns:a16="http://schemas.microsoft.com/office/drawing/2014/main" id="{556D9FED-DB4C-46B6-A1D4-5D31B670EA6B}"/>
                </a:ext>
              </a:extLst>
            </p:cNvPr>
            <p:cNvGrpSpPr/>
            <p:nvPr/>
          </p:nvGrpSpPr>
          <p:grpSpPr>
            <a:xfrm>
              <a:off x="11720228" y="1505344"/>
              <a:ext cx="325814" cy="4150295"/>
              <a:chOff x="10820393" y="1372535"/>
              <a:chExt cx="403549" cy="4936787"/>
            </a:xfrm>
          </p:grpSpPr>
          <p:sp>
            <p:nvSpPr>
              <p:cNvPr id="47" name="Freccia bidirezionale orizzontale 46">
                <a:extLst>
                  <a:ext uri="{FF2B5EF4-FFF2-40B4-BE49-F238E27FC236}">
                    <a16:creationId xmlns:a16="http://schemas.microsoft.com/office/drawing/2014/main" id="{F6DCA31C-2E0F-433C-A063-A1F425990B81}"/>
                  </a:ext>
                </a:extLst>
              </p:cNvPr>
              <p:cNvSpPr/>
              <p:nvPr/>
            </p:nvSpPr>
            <p:spPr bwMode="auto">
              <a:xfrm rot="5400000">
                <a:off x="9861709" y="2331219"/>
                <a:ext cx="2016223" cy="98855"/>
              </a:xfrm>
              <a:prstGeom prst="leftRightArrow">
                <a:avLst/>
              </a:prstGeom>
              <a:solidFill>
                <a:srgbClr val="F7FF5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1800" b="0" i="0" u="sng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8" name="Freccia bidirezionale orizzontale 47">
                <a:extLst>
                  <a:ext uri="{FF2B5EF4-FFF2-40B4-BE49-F238E27FC236}">
                    <a16:creationId xmlns:a16="http://schemas.microsoft.com/office/drawing/2014/main" id="{51F00CFA-0D04-40A4-AC0A-2BA6163DF4D4}"/>
                  </a:ext>
                </a:extLst>
              </p:cNvPr>
              <p:cNvSpPr/>
              <p:nvPr/>
            </p:nvSpPr>
            <p:spPr bwMode="auto">
              <a:xfrm rot="5400000">
                <a:off x="9472062" y="4862135"/>
                <a:ext cx="2808312" cy="86061"/>
              </a:xfrm>
              <a:prstGeom prst="leftRightArrow">
                <a:avLst/>
              </a:prstGeom>
              <a:solidFill>
                <a:srgbClr val="FD964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18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9" name="CasellaDiTesto 48">
                <a:extLst>
                  <a:ext uri="{FF2B5EF4-FFF2-40B4-BE49-F238E27FC236}">
                    <a16:creationId xmlns:a16="http://schemas.microsoft.com/office/drawing/2014/main" id="{F74E77BE-D1A2-495F-A835-43A92B27137B}"/>
                  </a:ext>
                </a:extLst>
              </p:cNvPr>
              <p:cNvSpPr txBox="1"/>
              <p:nvPr/>
            </p:nvSpPr>
            <p:spPr>
              <a:xfrm rot="5400000">
                <a:off x="10099404" y="2264220"/>
                <a:ext cx="1941300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u="none" dirty="0"/>
                  <a:t>POST-BURDIGALIAN</a:t>
                </a:r>
              </a:p>
            </p:txBody>
          </p:sp>
          <p:sp>
            <p:nvSpPr>
              <p:cNvPr id="50" name="CasellaDiTesto 49">
                <a:extLst>
                  <a:ext uri="{FF2B5EF4-FFF2-40B4-BE49-F238E27FC236}">
                    <a16:creationId xmlns:a16="http://schemas.microsoft.com/office/drawing/2014/main" id="{FCA1385D-BD2A-47A6-BA1D-E7577FE59CDE}"/>
                  </a:ext>
                </a:extLst>
              </p:cNvPr>
              <p:cNvSpPr txBox="1"/>
              <p:nvPr/>
            </p:nvSpPr>
            <p:spPr>
              <a:xfrm rot="5400000">
                <a:off x="10128931" y="4751276"/>
                <a:ext cx="188224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u="none" dirty="0"/>
                  <a:t>PRE -BURDIGALIAN</a:t>
                </a:r>
              </a:p>
            </p:txBody>
          </p:sp>
        </p:grpSp>
      </p:grpSp>
      <p:pic>
        <p:nvPicPr>
          <p:cNvPr id="5" name="Immagine 4">
            <a:extLst>
              <a:ext uri="{FF2B5EF4-FFF2-40B4-BE49-F238E27FC236}">
                <a16:creationId xmlns:a16="http://schemas.microsoft.com/office/drawing/2014/main" id="{43314579-DC8A-41FF-BED4-719E02588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7877" y="2253645"/>
            <a:ext cx="2116882" cy="203266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26C6955-8D6C-43DD-A0F3-CDF48176F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9677" y="4041435"/>
            <a:ext cx="2048670" cy="201215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2A8223D-F082-4999-A8C2-C293C6490D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7991" y="104527"/>
            <a:ext cx="9743252" cy="21670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E956748E-5348-4051-82A0-4782F2EF1C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53" y="3745551"/>
            <a:ext cx="8161023" cy="3089848"/>
          </a:xfrm>
          <a:prstGeom prst="rect">
            <a:avLst/>
          </a:prstGeom>
        </p:spPr>
      </p:pic>
      <p:sp>
        <p:nvSpPr>
          <p:cNvPr id="35" name="Freccia in giù 34">
            <a:extLst>
              <a:ext uri="{FF2B5EF4-FFF2-40B4-BE49-F238E27FC236}">
                <a16:creationId xmlns:a16="http://schemas.microsoft.com/office/drawing/2014/main" id="{E022182D-C1D9-4A78-A232-F29E8029C357}"/>
              </a:ext>
            </a:extLst>
          </p:cNvPr>
          <p:cNvSpPr/>
          <p:nvPr/>
        </p:nvSpPr>
        <p:spPr bwMode="auto">
          <a:xfrm rot="5400000">
            <a:off x="2563234" y="4025598"/>
            <a:ext cx="140184" cy="463185"/>
          </a:xfrm>
          <a:prstGeom prst="down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A62165D8-D1D3-4D7A-ADEB-B974ADE40A06}"/>
              </a:ext>
            </a:extLst>
          </p:cNvPr>
          <p:cNvGrpSpPr/>
          <p:nvPr/>
        </p:nvGrpSpPr>
        <p:grpSpPr>
          <a:xfrm>
            <a:off x="4538065" y="2915823"/>
            <a:ext cx="4362220" cy="820301"/>
            <a:chOff x="3416275" y="2991239"/>
            <a:chExt cx="4362220" cy="820301"/>
          </a:xfrm>
        </p:grpSpPr>
        <p:sp>
          <p:nvSpPr>
            <p:cNvPr id="36" name="CasellaDiTesto 35">
              <a:extLst>
                <a:ext uri="{FF2B5EF4-FFF2-40B4-BE49-F238E27FC236}">
                  <a16:creationId xmlns:a16="http://schemas.microsoft.com/office/drawing/2014/main" id="{D1EAD784-5FD4-41B5-AFCD-6BBCC5F3C30B}"/>
                </a:ext>
              </a:extLst>
            </p:cNvPr>
            <p:cNvSpPr txBox="1"/>
            <p:nvPr/>
          </p:nvSpPr>
          <p:spPr>
            <a:xfrm>
              <a:off x="3416275" y="3017813"/>
              <a:ext cx="4362220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400" dirty="0">
                  <a:latin typeface="Palatino Linotype" panose="02040502050505030304" pitchFamily="18" charset="0"/>
                </a:rPr>
                <a:t>NW-</a:t>
              </a:r>
              <a:r>
                <a:rPr lang="it-IT" sz="1400" dirty="0" err="1">
                  <a:latin typeface="Palatino Linotype" panose="02040502050505030304" pitchFamily="18" charset="0"/>
                </a:rPr>
                <a:t>dipping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DBs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arranged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parallel</a:t>
              </a:r>
              <a:r>
                <a:rPr lang="it-IT" sz="1400" dirty="0">
                  <a:latin typeface="Palatino Linotype" panose="02040502050505030304" pitchFamily="18" charset="0"/>
                </a:rPr>
                <a:t> to </a:t>
              </a:r>
              <a:r>
                <a:rPr lang="it-IT" sz="1400" dirty="0" err="1">
                  <a:latin typeface="Palatino Linotype" panose="02040502050505030304" pitchFamily="18" charset="0"/>
                </a:rPr>
                <a:t>each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other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</a:p>
            <a:p>
              <a:pPr algn="ctr"/>
              <a:r>
                <a:rPr lang="it-IT" sz="1400" dirty="0">
                  <a:latin typeface="Palatino Linotype" panose="02040502050505030304" pitchFamily="18" charset="0"/>
                </a:rPr>
                <a:t>and </a:t>
              </a:r>
              <a:r>
                <a:rPr lang="it-IT" sz="1400" dirty="0" err="1">
                  <a:latin typeface="Palatino Linotype" panose="02040502050505030304" pitchFamily="18" charset="0"/>
                </a:rPr>
                <a:t>development</a:t>
              </a:r>
              <a:r>
                <a:rPr lang="it-IT" sz="1400" dirty="0">
                  <a:latin typeface="Palatino Linotype" panose="02040502050505030304" pitchFamily="18" charset="0"/>
                </a:rPr>
                <a:t> of a fault </a:t>
              </a:r>
              <a:r>
                <a:rPr lang="it-IT" sz="1400" dirty="0" err="1">
                  <a:latin typeface="Palatino Linotype" panose="02040502050505030304" pitchFamily="18" charset="0"/>
                </a:rPr>
                <a:t>plane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concordant</a:t>
              </a:r>
              <a:r>
                <a:rPr lang="it-IT" sz="1400" dirty="0">
                  <a:latin typeface="Palatino Linotype" panose="02040502050505030304" pitchFamily="18" charset="0"/>
                </a:rPr>
                <a:t> in </a:t>
              </a:r>
              <a:r>
                <a:rPr lang="it-IT" sz="1400" dirty="0" err="1">
                  <a:latin typeface="Palatino Linotype" panose="02040502050505030304" pitchFamily="18" charset="0"/>
                </a:rPr>
                <a:t>both</a:t>
              </a:r>
              <a:endParaRPr lang="it-IT" sz="1400" dirty="0">
                <a:latin typeface="Palatino Linotype" panose="02040502050505030304" pitchFamily="18" charset="0"/>
              </a:endParaRPr>
            </a:p>
            <a:p>
              <a:pPr algn="ctr"/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orientation</a:t>
              </a:r>
              <a:r>
                <a:rPr lang="it-IT" sz="1400" dirty="0">
                  <a:latin typeface="Palatino Linotype" panose="02040502050505030304" pitchFamily="18" charset="0"/>
                </a:rPr>
                <a:t> and </a:t>
              </a:r>
              <a:r>
                <a:rPr lang="it-IT" sz="1400" dirty="0" err="1">
                  <a:latin typeface="Palatino Linotype" panose="02040502050505030304" pitchFamily="18" charset="0"/>
                </a:rPr>
                <a:t>kinematic</a:t>
              </a:r>
              <a:endParaRPr lang="it-IT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37" name="Rettangolo 36">
              <a:extLst>
                <a:ext uri="{FF2B5EF4-FFF2-40B4-BE49-F238E27FC236}">
                  <a16:creationId xmlns:a16="http://schemas.microsoft.com/office/drawing/2014/main" id="{A3AAD12C-6B41-4569-A881-4D5537FCABC7}"/>
                </a:ext>
              </a:extLst>
            </p:cNvPr>
            <p:cNvSpPr/>
            <p:nvPr/>
          </p:nvSpPr>
          <p:spPr>
            <a:xfrm>
              <a:off x="3416275" y="2991239"/>
              <a:ext cx="4362219" cy="820301"/>
            </a:xfrm>
            <a:prstGeom prst="rect">
              <a:avLst/>
            </a:prstGeom>
            <a:noFill/>
            <a:ln w="19050">
              <a:solidFill>
                <a:srgbClr val="00B05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38" name="Freccia in su 37">
            <a:extLst>
              <a:ext uri="{FF2B5EF4-FFF2-40B4-BE49-F238E27FC236}">
                <a16:creationId xmlns:a16="http://schemas.microsoft.com/office/drawing/2014/main" id="{E29F6075-7485-4746-A177-7A50BC76A911}"/>
              </a:ext>
            </a:extLst>
          </p:cNvPr>
          <p:cNvSpPr/>
          <p:nvPr/>
        </p:nvSpPr>
        <p:spPr>
          <a:xfrm>
            <a:off x="6593874" y="2290330"/>
            <a:ext cx="229381" cy="581646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A1180D43-4D14-419F-B360-3FEC7822C96D}"/>
              </a:ext>
            </a:extLst>
          </p:cNvPr>
          <p:cNvGrpSpPr/>
          <p:nvPr/>
        </p:nvGrpSpPr>
        <p:grpSpPr>
          <a:xfrm>
            <a:off x="8374681" y="6163361"/>
            <a:ext cx="3820277" cy="590113"/>
            <a:chOff x="8374681" y="6163361"/>
            <a:chExt cx="3820277" cy="590113"/>
          </a:xfrm>
        </p:grpSpPr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C4BF65E3-B592-40A4-86F3-2A00E75737E8}"/>
                </a:ext>
              </a:extLst>
            </p:cNvPr>
            <p:cNvSpPr txBox="1"/>
            <p:nvPr/>
          </p:nvSpPr>
          <p:spPr>
            <a:xfrm>
              <a:off x="8374681" y="6163361"/>
              <a:ext cx="382027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>
                  <a:latin typeface="Palatino Linotype" panose="02040502050505030304" pitchFamily="18" charset="0"/>
                </a:rPr>
                <a:t>NE-SW to WNW-ESE-striking normal faults </a:t>
              </a:r>
            </a:p>
            <a:p>
              <a:pPr algn="ctr"/>
              <a:r>
                <a:rPr lang="en-GB" sz="1400">
                  <a:latin typeface="Palatino Linotype" panose="02040502050505030304" pitchFamily="18" charset="0"/>
                </a:rPr>
                <a:t>without occurrence of DBs clusters</a:t>
              </a:r>
            </a:p>
          </p:txBody>
        </p:sp>
        <p:sp>
          <p:nvSpPr>
            <p:cNvPr id="40" name="Rettangolo 39">
              <a:extLst>
                <a:ext uri="{FF2B5EF4-FFF2-40B4-BE49-F238E27FC236}">
                  <a16:creationId xmlns:a16="http://schemas.microsoft.com/office/drawing/2014/main" id="{73DA230C-3E90-439B-B31C-970C037D7C74}"/>
                </a:ext>
              </a:extLst>
            </p:cNvPr>
            <p:cNvSpPr/>
            <p:nvPr/>
          </p:nvSpPr>
          <p:spPr>
            <a:xfrm>
              <a:off x="8476129" y="6163362"/>
              <a:ext cx="3674532" cy="590112"/>
            </a:xfrm>
            <a:prstGeom prst="rect">
              <a:avLst/>
            </a:prstGeom>
            <a:noFill/>
            <a:ln w="19050">
              <a:solidFill>
                <a:srgbClr val="00B05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1" name="Freccia in su 40">
            <a:extLst>
              <a:ext uri="{FF2B5EF4-FFF2-40B4-BE49-F238E27FC236}">
                <a16:creationId xmlns:a16="http://schemas.microsoft.com/office/drawing/2014/main" id="{1E7A09C9-4073-4D78-9AE1-EAAF0EF01C4F}"/>
              </a:ext>
            </a:extLst>
          </p:cNvPr>
          <p:cNvSpPr/>
          <p:nvPr/>
        </p:nvSpPr>
        <p:spPr>
          <a:xfrm rot="16200000">
            <a:off x="8214724" y="6344920"/>
            <a:ext cx="182762" cy="225745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1073390-07E8-417B-AFF5-F7503EB115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87867" y="4378639"/>
            <a:ext cx="844061" cy="169239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76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uppo 62">
            <a:extLst>
              <a:ext uri="{FF2B5EF4-FFF2-40B4-BE49-F238E27FC236}">
                <a16:creationId xmlns:a16="http://schemas.microsoft.com/office/drawing/2014/main" id="{47D6D9E4-3084-4B01-BF0B-8CD7A10EDF9E}"/>
              </a:ext>
            </a:extLst>
          </p:cNvPr>
          <p:cNvGrpSpPr/>
          <p:nvPr/>
        </p:nvGrpSpPr>
        <p:grpSpPr>
          <a:xfrm>
            <a:off x="147402" y="1003198"/>
            <a:ext cx="3189674" cy="3676283"/>
            <a:chOff x="8445098" y="1505344"/>
            <a:chExt cx="3600944" cy="4150295"/>
          </a:xfrm>
        </p:grpSpPr>
        <p:pic>
          <p:nvPicPr>
            <p:cNvPr id="64" name="Immagine 63">
              <a:extLst>
                <a:ext uri="{FF2B5EF4-FFF2-40B4-BE49-F238E27FC236}">
                  <a16:creationId xmlns:a16="http://schemas.microsoft.com/office/drawing/2014/main" id="{AD37EEE4-71BC-4816-BDE7-E169B9472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07" t="2079" b="1928"/>
            <a:stretch/>
          </p:blipFill>
          <p:spPr>
            <a:xfrm>
              <a:off x="8445098" y="1505344"/>
              <a:ext cx="3326757" cy="4150295"/>
            </a:xfrm>
            <a:prstGeom prst="rect">
              <a:avLst/>
            </a:prstGeom>
          </p:spPr>
        </p:pic>
        <p:grpSp>
          <p:nvGrpSpPr>
            <p:cNvPr id="65" name="Gruppo 64">
              <a:extLst>
                <a:ext uri="{FF2B5EF4-FFF2-40B4-BE49-F238E27FC236}">
                  <a16:creationId xmlns:a16="http://schemas.microsoft.com/office/drawing/2014/main" id="{9826EF79-1C72-4174-8729-1202EFFE1CDE}"/>
                </a:ext>
              </a:extLst>
            </p:cNvPr>
            <p:cNvGrpSpPr/>
            <p:nvPr/>
          </p:nvGrpSpPr>
          <p:grpSpPr>
            <a:xfrm>
              <a:off x="11720228" y="1505344"/>
              <a:ext cx="325814" cy="4150295"/>
              <a:chOff x="10820393" y="1372535"/>
              <a:chExt cx="403549" cy="4936787"/>
            </a:xfrm>
          </p:grpSpPr>
          <p:sp>
            <p:nvSpPr>
              <p:cNvPr id="66" name="Freccia bidirezionale orizzontale 65">
                <a:extLst>
                  <a:ext uri="{FF2B5EF4-FFF2-40B4-BE49-F238E27FC236}">
                    <a16:creationId xmlns:a16="http://schemas.microsoft.com/office/drawing/2014/main" id="{2E075D7D-B10A-400E-BF1C-C4D2CBFF1315}"/>
                  </a:ext>
                </a:extLst>
              </p:cNvPr>
              <p:cNvSpPr/>
              <p:nvPr/>
            </p:nvSpPr>
            <p:spPr bwMode="auto">
              <a:xfrm rot="5400000">
                <a:off x="9861709" y="2331219"/>
                <a:ext cx="2016223" cy="98855"/>
              </a:xfrm>
              <a:prstGeom prst="leftRightArrow">
                <a:avLst/>
              </a:prstGeom>
              <a:solidFill>
                <a:srgbClr val="F7FF5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1800" b="0" i="0" u="sng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7" name="Freccia bidirezionale orizzontale 66">
                <a:extLst>
                  <a:ext uri="{FF2B5EF4-FFF2-40B4-BE49-F238E27FC236}">
                    <a16:creationId xmlns:a16="http://schemas.microsoft.com/office/drawing/2014/main" id="{78D76C46-D495-430E-B4A3-25A1B3CBDE6C}"/>
                  </a:ext>
                </a:extLst>
              </p:cNvPr>
              <p:cNvSpPr/>
              <p:nvPr/>
            </p:nvSpPr>
            <p:spPr bwMode="auto">
              <a:xfrm rot="5400000">
                <a:off x="9472062" y="4862135"/>
                <a:ext cx="2808312" cy="86061"/>
              </a:xfrm>
              <a:prstGeom prst="leftRightArrow">
                <a:avLst/>
              </a:prstGeom>
              <a:solidFill>
                <a:srgbClr val="FD9647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sz="18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8" name="CasellaDiTesto 67">
                <a:extLst>
                  <a:ext uri="{FF2B5EF4-FFF2-40B4-BE49-F238E27FC236}">
                    <a16:creationId xmlns:a16="http://schemas.microsoft.com/office/drawing/2014/main" id="{27AE1035-7566-4FDD-803D-A18D51440C2D}"/>
                  </a:ext>
                </a:extLst>
              </p:cNvPr>
              <p:cNvSpPr txBox="1"/>
              <p:nvPr/>
            </p:nvSpPr>
            <p:spPr>
              <a:xfrm rot="5400000">
                <a:off x="10099404" y="2264220"/>
                <a:ext cx="1941300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u="none" dirty="0"/>
                  <a:t>POST-BURDIGALIAN</a:t>
                </a:r>
              </a:p>
            </p:txBody>
          </p:sp>
          <p:sp>
            <p:nvSpPr>
              <p:cNvPr id="69" name="CasellaDiTesto 68">
                <a:extLst>
                  <a:ext uri="{FF2B5EF4-FFF2-40B4-BE49-F238E27FC236}">
                    <a16:creationId xmlns:a16="http://schemas.microsoft.com/office/drawing/2014/main" id="{23E7E5FF-326E-40DC-8380-6E7D9ADBBAF9}"/>
                  </a:ext>
                </a:extLst>
              </p:cNvPr>
              <p:cNvSpPr txBox="1"/>
              <p:nvPr/>
            </p:nvSpPr>
            <p:spPr>
              <a:xfrm rot="5400000">
                <a:off x="10128931" y="4751276"/>
                <a:ext cx="188224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u="none" dirty="0"/>
                  <a:t>PRE -BURDIGALIAN</a:t>
                </a:r>
              </a:p>
            </p:txBody>
          </p:sp>
        </p:grpSp>
      </p:grp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EA52F30F-74F5-421E-843F-01AC469FEAD2}"/>
              </a:ext>
            </a:extLst>
          </p:cNvPr>
          <p:cNvSpPr txBox="1"/>
          <p:nvPr/>
        </p:nvSpPr>
        <p:spPr>
          <a:xfrm>
            <a:off x="156356" y="47585"/>
            <a:ext cx="36647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u="none" dirty="0" err="1">
                <a:latin typeface="Palatino Linotype" panose="02040502050505030304" pitchFamily="18" charset="0"/>
              </a:rPr>
              <a:t>Normal</a:t>
            </a:r>
            <a:r>
              <a:rPr lang="it-IT" sz="2400" u="none" dirty="0">
                <a:latin typeface="Palatino Linotype" panose="02040502050505030304" pitchFamily="18" charset="0"/>
              </a:rPr>
              <a:t> faults &amp; </a:t>
            </a:r>
            <a:r>
              <a:rPr lang="it-IT" sz="2400" u="none" dirty="0" err="1">
                <a:latin typeface="Palatino Linotype" panose="02040502050505030304" pitchFamily="18" charset="0"/>
              </a:rPr>
              <a:t>related</a:t>
            </a:r>
            <a:r>
              <a:rPr lang="it-IT" sz="2400" u="none" dirty="0">
                <a:latin typeface="Palatino Linotype" panose="02040502050505030304" pitchFamily="18" charset="0"/>
              </a:rPr>
              <a:t> </a:t>
            </a:r>
          </a:p>
          <a:p>
            <a:r>
              <a:rPr lang="it-IT" sz="2400" dirty="0" err="1">
                <a:latin typeface="Palatino Linotype" panose="02040502050505030304" pitchFamily="18" charset="0"/>
              </a:rPr>
              <a:t>deformation</a:t>
            </a:r>
            <a:r>
              <a:rPr lang="it-IT" sz="2400" dirty="0">
                <a:latin typeface="Palatino Linotype" panose="02040502050505030304" pitchFamily="18" charset="0"/>
              </a:rPr>
              <a:t> </a:t>
            </a:r>
            <a:r>
              <a:rPr lang="it-IT" sz="2400" dirty="0" err="1">
                <a:latin typeface="Palatino Linotype" panose="02040502050505030304" pitchFamily="18" charset="0"/>
              </a:rPr>
              <a:t>bands</a:t>
            </a:r>
            <a:r>
              <a:rPr lang="it-IT" sz="2400" dirty="0">
                <a:latin typeface="Palatino Linotype" panose="02040502050505030304" pitchFamily="18" charset="0"/>
              </a:rPr>
              <a:t> (</a:t>
            </a:r>
            <a:r>
              <a:rPr lang="it-IT" sz="2400" u="none" dirty="0" err="1">
                <a:latin typeface="Palatino Linotype" panose="02040502050505030304" pitchFamily="18" charset="0"/>
              </a:rPr>
              <a:t>DBs</a:t>
            </a:r>
            <a:r>
              <a:rPr lang="it-IT" sz="2400" u="none" dirty="0">
                <a:latin typeface="Palatino Linotype" panose="02040502050505030304" pitchFamily="18" charset="0"/>
              </a:rPr>
              <a:t>)</a:t>
            </a:r>
          </a:p>
        </p:txBody>
      </p:sp>
      <p:sp>
        <p:nvSpPr>
          <p:cNvPr id="37" name="Freccia in su 36">
            <a:extLst>
              <a:ext uri="{FF2B5EF4-FFF2-40B4-BE49-F238E27FC236}">
                <a16:creationId xmlns:a16="http://schemas.microsoft.com/office/drawing/2014/main" id="{ED55CA33-C819-4FDE-8ECB-503F0C084FA9}"/>
              </a:ext>
            </a:extLst>
          </p:cNvPr>
          <p:cNvSpPr/>
          <p:nvPr/>
        </p:nvSpPr>
        <p:spPr>
          <a:xfrm rot="16200000">
            <a:off x="2726114" y="2059308"/>
            <a:ext cx="147930" cy="446855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45386E4C-CD2C-463D-8222-35C756F691E8}"/>
              </a:ext>
            </a:extLst>
          </p:cNvPr>
          <p:cNvGrpSpPr/>
          <p:nvPr/>
        </p:nvGrpSpPr>
        <p:grpSpPr>
          <a:xfrm>
            <a:off x="4031993" y="1439188"/>
            <a:ext cx="4137917" cy="2761493"/>
            <a:chOff x="3368157" y="1394294"/>
            <a:chExt cx="4137917" cy="2761493"/>
          </a:xfrm>
        </p:grpSpPr>
        <p:pic>
          <p:nvPicPr>
            <p:cNvPr id="39" name="Immagine 38" descr="Immagine che contiene roccia, natura, pietra&#10;&#10;Descrizione generata automaticamente">
              <a:extLst>
                <a:ext uri="{FF2B5EF4-FFF2-40B4-BE49-F238E27FC236}">
                  <a16:creationId xmlns:a16="http://schemas.microsoft.com/office/drawing/2014/main" id="{F44F8F2D-367B-4AA0-95D9-0C881A6C2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8157" y="1397176"/>
              <a:ext cx="4137917" cy="275861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576E9CB0-FEBD-4B7B-9736-4867F46B8920}"/>
                </a:ext>
              </a:extLst>
            </p:cNvPr>
            <p:cNvSpPr txBox="1"/>
            <p:nvPr/>
          </p:nvSpPr>
          <p:spPr>
            <a:xfrm>
              <a:off x="3383072" y="1394295"/>
              <a:ext cx="3305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b="1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S</a:t>
              </a:r>
            </a:p>
          </p:txBody>
        </p:sp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C8BB2534-62C0-422A-91D4-09FB1725A520}"/>
                </a:ext>
              </a:extLst>
            </p:cNvPr>
            <p:cNvSpPr txBox="1"/>
            <p:nvPr/>
          </p:nvSpPr>
          <p:spPr>
            <a:xfrm>
              <a:off x="7098237" y="1394294"/>
              <a:ext cx="3866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b="1" dirty="0">
                  <a:ln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N</a:t>
              </a:r>
            </a:p>
          </p:txBody>
        </p:sp>
      </p:grp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C2521A8D-9D13-4B8B-8704-17AE731C10D0}"/>
              </a:ext>
            </a:extLst>
          </p:cNvPr>
          <p:cNvGrpSpPr/>
          <p:nvPr/>
        </p:nvGrpSpPr>
        <p:grpSpPr>
          <a:xfrm>
            <a:off x="4016760" y="447648"/>
            <a:ext cx="4172809" cy="861867"/>
            <a:chOff x="3871583" y="350479"/>
            <a:chExt cx="4172809" cy="861867"/>
          </a:xfrm>
        </p:grpSpPr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C8DCB1DE-8FC2-4908-9968-6599D4105413}"/>
                </a:ext>
              </a:extLst>
            </p:cNvPr>
            <p:cNvSpPr txBox="1"/>
            <p:nvPr/>
          </p:nvSpPr>
          <p:spPr>
            <a:xfrm>
              <a:off x="3871583" y="365913"/>
              <a:ext cx="417280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Palatino Linotype" panose="02040502050505030304" pitchFamily="18" charset="0"/>
                </a:rPr>
                <a:t>Poorly stratified grey silty-marly sandstone </a:t>
              </a:r>
            </a:p>
            <a:p>
              <a:pPr algn="ctr"/>
              <a:r>
                <a:rPr lang="en-US" sz="1600" dirty="0">
                  <a:latin typeface="Palatino Linotype" panose="02040502050505030304" pitchFamily="18" charset="0"/>
                </a:rPr>
                <a:t>intercalated with fine, cemented </a:t>
              </a:r>
            </a:p>
            <a:p>
              <a:pPr algn="ctr"/>
              <a:r>
                <a:rPr lang="en-US" sz="1600" dirty="0">
                  <a:latin typeface="Palatino Linotype" panose="02040502050505030304" pitchFamily="18" charset="0"/>
                </a:rPr>
                <a:t>calcareous sandstones.</a:t>
              </a:r>
              <a:endParaRPr lang="it-IT" sz="1600" dirty="0">
                <a:latin typeface="Palatino Linotype" panose="02040502050505030304" pitchFamily="18" charset="0"/>
              </a:endParaRPr>
            </a:p>
          </p:txBody>
        </p:sp>
        <p:sp>
          <p:nvSpPr>
            <p:cNvPr id="44" name="Rettangolo 43">
              <a:extLst>
                <a:ext uri="{FF2B5EF4-FFF2-40B4-BE49-F238E27FC236}">
                  <a16:creationId xmlns:a16="http://schemas.microsoft.com/office/drawing/2014/main" id="{90ED83F8-0E0B-4247-9281-616BB4A6C6CE}"/>
                </a:ext>
              </a:extLst>
            </p:cNvPr>
            <p:cNvSpPr/>
            <p:nvPr/>
          </p:nvSpPr>
          <p:spPr>
            <a:xfrm>
              <a:off x="3907582" y="350479"/>
              <a:ext cx="4020359" cy="861867"/>
            </a:xfrm>
            <a:prstGeom prst="rect">
              <a:avLst/>
            </a:prstGeom>
            <a:noFill/>
            <a:ln w="19050">
              <a:solidFill>
                <a:srgbClr val="00B05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2" name="Freccia in su 51">
            <a:extLst>
              <a:ext uri="{FF2B5EF4-FFF2-40B4-BE49-F238E27FC236}">
                <a16:creationId xmlns:a16="http://schemas.microsoft.com/office/drawing/2014/main" id="{1F238C6A-0683-482B-967E-3D967F69FF2C}"/>
              </a:ext>
            </a:extLst>
          </p:cNvPr>
          <p:cNvSpPr/>
          <p:nvPr/>
        </p:nvSpPr>
        <p:spPr>
          <a:xfrm rot="10800000">
            <a:off x="9443607" y="2852278"/>
            <a:ext cx="240013" cy="1332389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3" name="Freccia in su 52">
            <a:extLst>
              <a:ext uri="{FF2B5EF4-FFF2-40B4-BE49-F238E27FC236}">
                <a16:creationId xmlns:a16="http://schemas.microsoft.com/office/drawing/2014/main" id="{96EDE034-95C2-4A0B-8FA3-FBCA2F5827C2}"/>
              </a:ext>
            </a:extLst>
          </p:cNvPr>
          <p:cNvSpPr/>
          <p:nvPr/>
        </p:nvSpPr>
        <p:spPr>
          <a:xfrm rot="5400000">
            <a:off x="8267580" y="3772959"/>
            <a:ext cx="201331" cy="1363026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3BB36C6E-DCB9-48BA-80B0-9FF075A4785C}"/>
              </a:ext>
            </a:extLst>
          </p:cNvPr>
          <p:cNvGrpSpPr/>
          <p:nvPr/>
        </p:nvGrpSpPr>
        <p:grpSpPr>
          <a:xfrm>
            <a:off x="9183788" y="4354111"/>
            <a:ext cx="2918900" cy="2440613"/>
            <a:chOff x="9183788" y="4354111"/>
            <a:chExt cx="2918900" cy="2440613"/>
          </a:xfrm>
        </p:grpSpPr>
        <p:grpSp>
          <p:nvGrpSpPr>
            <p:cNvPr id="56" name="Gruppo 55">
              <a:extLst>
                <a:ext uri="{FF2B5EF4-FFF2-40B4-BE49-F238E27FC236}">
                  <a16:creationId xmlns:a16="http://schemas.microsoft.com/office/drawing/2014/main" id="{3AB075D9-54E3-456F-A3E2-B6FFAFC52C77}"/>
                </a:ext>
              </a:extLst>
            </p:cNvPr>
            <p:cNvGrpSpPr/>
            <p:nvPr/>
          </p:nvGrpSpPr>
          <p:grpSpPr>
            <a:xfrm>
              <a:off x="9183788" y="4354111"/>
              <a:ext cx="2918900" cy="2440613"/>
              <a:chOff x="9140243" y="4143753"/>
              <a:chExt cx="3010122" cy="2313608"/>
            </a:xfrm>
          </p:grpSpPr>
          <p:sp>
            <p:nvSpPr>
              <p:cNvPr id="50" name="Rettangolo 49">
                <a:extLst>
                  <a:ext uri="{FF2B5EF4-FFF2-40B4-BE49-F238E27FC236}">
                    <a16:creationId xmlns:a16="http://schemas.microsoft.com/office/drawing/2014/main" id="{05DEBDED-6FA1-4746-88FE-0334F01C2520}"/>
                  </a:ext>
                </a:extLst>
              </p:cNvPr>
              <p:cNvSpPr/>
              <p:nvPr/>
            </p:nvSpPr>
            <p:spPr>
              <a:xfrm>
                <a:off x="9170600" y="4143753"/>
                <a:ext cx="2979765" cy="2313608"/>
              </a:xfrm>
              <a:prstGeom prst="rect">
                <a:avLst/>
              </a:prstGeom>
              <a:noFill/>
              <a:ln w="19050">
                <a:solidFill>
                  <a:srgbClr val="00B050"/>
                </a:solidFill>
                <a:prstDash val="lg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1" name="CasellaDiTesto 50">
                <a:extLst>
                  <a:ext uri="{FF2B5EF4-FFF2-40B4-BE49-F238E27FC236}">
                    <a16:creationId xmlns:a16="http://schemas.microsoft.com/office/drawing/2014/main" id="{4EE5345E-FA61-44BC-9E7D-0CFB5C0569AB}"/>
                  </a:ext>
                </a:extLst>
              </p:cNvPr>
              <p:cNvSpPr txBox="1"/>
              <p:nvPr/>
            </p:nvSpPr>
            <p:spPr>
              <a:xfrm>
                <a:off x="9140243" y="4183842"/>
                <a:ext cx="2968675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Palatino Linotype" panose="02040502050505030304" pitchFamily="18" charset="0"/>
                  </a:rPr>
                  <a:t>The tectonic structures in </a:t>
                </a:r>
                <a:r>
                  <a:rPr lang="en-US" sz="1400" dirty="0" err="1">
                    <a:latin typeface="Palatino Linotype" panose="02040502050505030304" pitchFamily="18" charset="0"/>
                  </a:rPr>
                  <a:t>Pantano</a:t>
                </a:r>
                <a:r>
                  <a:rPr lang="en-US" sz="1400" dirty="0">
                    <a:latin typeface="Palatino Linotype" panose="02040502050505030304" pitchFamily="18" charset="0"/>
                  </a:rPr>
                  <a:t> Fm. show different characteristics to those observed within the </a:t>
                </a:r>
                <a:r>
                  <a:rPr lang="en-US" sz="1400" dirty="0" err="1">
                    <a:latin typeface="Palatino Linotype" panose="02040502050505030304" pitchFamily="18" charset="0"/>
                  </a:rPr>
                  <a:t>Loiano</a:t>
                </a:r>
                <a:r>
                  <a:rPr lang="en-US" sz="1400" dirty="0">
                    <a:latin typeface="Palatino Linotype" panose="02040502050505030304" pitchFamily="18" charset="0"/>
                  </a:rPr>
                  <a:t> Fm.: </a:t>
                </a:r>
              </a:p>
              <a:p>
                <a:pPr algn="ctr"/>
                <a:endParaRPr lang="en-US" sz="1400" dirty="0">
                  <a:latin typeface="Palatino Linotype" panose="02040502050505030304" pitchFamily="18" charset="0"/>
                </a:endParaRPr>
              </a:p>
            </p:txBody>
          </p:sp>
        </p:grpSp>
        <p:sp>
          <p:nvSpPr>
            <p:cNvPr id="54" name="CasellaDiTesto 53">
              <a:extLst>
                <a:ext uri="{FF2B5EF4-FFF2-40B4-BE49-F238E27FC236}">
                  <a16:creationId xmlns:a16="http://schemas.microsoft.com/office/drawing/2014/main" id="{2EEC5221-10C7-4C83-A662-B1A3216AE2CB}"/>
                </a:ext>
              </a:extLst>
            </p:cNvPr>
            <p:cNvSpPr txBox="1"/>
            <p:nvPr/>
          </p:nvSpPr>
          <p:spPr>
            <a:xfrm>
              <a:off x="9284423" y="5330734"/>
              <a:ext cx="17156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dirty="0">
                  <a:latin typeface="Palatino Linotype" panose="02040502050505030304" pitchFamily="18" charset="0"/>
                </a:rPr>
                <a:t>1. </a:t>
              </a:r>
              <a:r>
                <a:rPr lang="it-IT" sz="1400" dirty="0" err="1">
                  <a:latin typeface="Palatino Linotype" panose="02040502050505030304" pitchFamily="18" charset="0"/>
                </a:rPr>
                <a:t>Absence</a:t>
              </a:r>
              <a:r>
                <a:rPr lang="it-IT" sz="1400" dirty="0">
                  <a:latin typeface="Palatino Linotype" panose="02040502050505030304" pitchFamily="18" charset="0"/>
                </a:rPr>
                <a:t> of </a:t>
              </a:r>
              <a:r>
                <a:rPr lang="it-IT" sz="1400" dirty="0" err="1">
                  <a:latin typeface="Palatino Linotype" panose="02040502050505030304" pitchFamily="18" charset="0"/>
                </a:rPr>
                <a:t>DBs</a:t>
              </a:r>
              <a:endParaRPr lang="it-IT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55" name="CasellaDiTesto 54">
              <a:extLst>
                <a:ext uri="{FF2B5EF4-FFF2-40B4-BE49-F238E27FC236}">
                  <a16:creationId xmlns:a16="http://schemas.microsoft.com/office/drawing/2014/main" id="{1AD5A48B-4968-4DB7-A23F-F418F9E2A222}"/>
                </a:ext>
              </a:extLst>
            </p:cNvPr>
            <p:cNvSpPr txBox="1"/>
            <p:nvPr/>
          </p:nvSpPr>
          <p:spPr>
            <a:xfrm>
              <a:off x="9282576" y="6244172"/>
              <a:ext cx="27674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dirty="0">
                  <a:latin typeface="Palatino Linotype" panose="02040502050505030304" pitchFamily="18" charset="0"/>
                </a:rPr>
                <a:t>3. </a:t>
              </a:r>
              <a:r>
                <a:rPr lang="en-US" sz="1400" dirty="0">
                  <a:latin typeface="Palatino Linotype" panose="02040502050505030304" pitchFamily="18" charset="0"/>
                </a:rPr>
                <a:t>Syn-kinematic mineralization (calcite) along fault surfaces</a:t>
              </a:r>
              <a:endParaRPr lang="it-IT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57" name="CasellaDiTesto 56">
              <a:extLst>
                <a:ext uri="{FF2B5EF4-FFF2-40B4-BE49-F238E27FC236}">
                  <a16:creationId xmlns:a16="http://schemas.microsoft.com/office/drawing/2014/main" id="{12499625-460E-4BF7-BB8B-44AD8E7C4883}"/>
                </a:ext>
              </a:extLst>
            </p:cNvPr>
            <p:cNvSpPr txBox="1"/>
            <p:nvPr/>
          </p:nvSpPr>
          <p:spPr>
            <a:xfrm>
              <a:off x="9282576" y="5701592"/>
              <a:ext cx="27674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dirty="0">
                  <a:latin typeface="Palatino Linotype" panose="02040502050505030304" pitchFamily="18" charset="0"/>
                </a:rPr>
                <a:t>2. </a:t>
              </a:r>
              <a:r>
                <a:rPr lang="it-IT" sz="1400" dirty="0" err="1">
                  <a:latin typeface="Palatino Linotype" panose="02040502050505030304" pitchFamily="18" charset="0"/>
                </a:rPr>
                <a:t>Deformation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localised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along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  <a:r>
                <a:rPr lang="it-IT" sz="1400" dirty="0" err="1">
                  <a:latin typeface="Palatino Linotype" panose="02040502050505030304" pitchFamily="18" charset="0"/>
                </a:rPr>
                <a:t>main</a:t>
              </a:r>
              <a:r>
                <a:rPr lang="it-IT" sz="1400" dirty="0">
                  <a:latin typeface="Palatino Linotype" panose="02040502050505030304" pitchFamily="18" charset="0"/>
                </a:rPr>
                <a:t> fault </a:t>
              </a:r>
              <a:r>
                <a:rPr lang="it-IT" sz="1400" dirty="0" err="1">
                  <a:latin typeface="Palatino Linotype" panose="02040502050505030304" pitchFamily="18" charset="0"/>
                </a:rPr>
                <a:t>surfaces</a:t>
              </a:r>
              <a:r>
                <a:rPr lang="it-IT" sz="1400" dirty="0">
                  <a:latin typeface="Palatino Linotype" panose="02040502050505030304" pitchFamily="18" charset="0"/>
                </a:rPr>
                <a:t> </a:t>
              </a:r>
            </a:p>
          </p:txBody>
        </p:sp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4556DC63-AE77-4B1E-B01A-F2FB4A5B0B1E}"/>
              </a:ext>
            </a:extLst>
          </p:cNvPr>
          <p:cNvGrpSpPr/>
          <p:nvPr/>
        </p:nvGrpSpPr>
        <p:grpSpPr>
          <a:xfrm>
            <a:off x="41634" y="4345162"/>
            <a:ext cx="7603936" cy="2470788"/>
            <a:chOff x="41634" y="4345162"/>
            <a:chExt cx="7603936" cy="2470788"/>
          </a:xfrm>
        </p:grpSpPr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2F98F155-2E03-4AA1-83B5-A9CC65DF2928}"/>
                </a:ext>
              </a:extLst>
            </p:cNvPr>
            <p:cNvGrpSpPr/>
            <p:nvPr/>
          </p:nvGrpSpPr>
          <p:grpSpPr>
            <a:xfrm>
              <a:off x="41634" y="4345162"/>
              <a:ext cx="7603936" cy="2470788"/>
              <a:chOff x="41634" y="4345162"/>
              <a:chExt cx="7603936" cy="2470788"/>
            </a:xfrm>
          </p:grpSpPr>
          <p:pic>
            <p:nvPicPr>
              <p:cNvPr id="18" name="Immagine 17">
                <a:extLst>
                  <a:ext uri="{FF2B5EF4-FFF2-40B4-BE49-F238E27FC236}">
                    <a16:creationId xmlns:a16="http://schemas.microsoft.com/office/drawing/2014/main" id="{0EE49E73-AC70-4D14-96C6-F901D581EF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634" y="4345162"/>
                <a:ext cx="7603936" cy="247078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grpSp>
            <p:nvGrpSpPr>
              <p:cNvPr id="62" name="Gruppo 61">
                <a:extLst>
                  <a:ext uri="{FF2B5EF4-FFF2-40B4-BE49-F238E27FC236}">
                    <a16:creationId xmlns:a16="http://schemas.microsoft.com/office/drawing/2014/main" id="{614920EA-C1BF-4B36-B893-F535FEC8FE75}"/>
                  </a:ext>
                </a:extLst>
              </p:cNvPr>
              <p:cNvGrpSpPr/>
              <p:nvPr/>
            </p:nvGrpSpPr>
            <p:grpSpPr>
              <a:xfrm>
                <a:off x="129503" y="4828611"/>
                <a:ext cx="1742657" cy="369332"/>
                <a:chOff x="129503" y="4828611"/>
                <a:chExt cx="1742657" cy="369332"/>
              </a:xfrm>
            </p:grpSpPr>
            <p:sp>
              <p:nvSpPr>
                <p:cNvPr id="59" name="Rettangolo 58">
                  <a:extLst>
                    <a:ext uri="{FF2B5EF4-FFF2-40B4-BE49-F238E27FC236}">
                      <a16:creationId xmlns:a16="http://schemas.microsoft.com/office/drawing/2014/main" id="{503AF7E6-D4A9-4249-A161-EF69C4B779DF}"/>
                    </a:ext>
                  </a:extLst>
                </p:cNvPr>
                <p:cNvSpPr/>
                <p:nvPr/>
              </p:nvSpPr>
              <p:spPr>
                <a:xfrm>
                  <a:off x="144606" y="4828611"/>
                  <a:ext cx="1719158" cy="369332"/>
                </a:xfrm>
                <a:prstGeom prst="rect">
                  <a:avLst/>
                </a:prstGeom>
                <a:solidFill>
                  <a:schemeClr val="bg1">
                    <a:alpha val="2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58" name="CasellaDiTesto 57">
                  <a:extLst>
                    <a:ext uri="{FF2B5EF4-FFF2-40B4-BE49-F238E27FC236}">
                      <a16:creationId xmlns:a16="http://schemas.microsoft.com/office/drawing/2014/main" id="{120D0D7F-4F63-4315-9485-28BBA1863243}"/>
                    </a:ext>
                  </a:extLst>
                </p:cNvPr>
                <p:cNvSpPr txBox="1"/>
                <p:nvPr/>
              </p:nvSpPr>
              <p:spPr>
                <a:xfrm>
                  <a:off x="129503" y="4828611"/>
                  <a:ext cx="174265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Undefined</a:t>
                  </a:r>
                  <a:r>
                    <a:rPr lang="it-IT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faults</a:t>
                  </a:r>
                </a:p>
              </p:txBody>
            </p:sp>
          </p:grpSp>
        </p:grpSp>
        <p:cxnSp>
          <p:nvCxnSpPr>
            <p:cNvPr id="61" name="Connettore 2 60">
              <a:extLst>
                <a:ext uri="{FF2B5EF4-FFF2-40B4-BE49-F238E27FC236}">
                  <a16:creationId xmlns:a16="http://schemas.microsoft.com/office/drawing/2014/main" id="{B367A193-3753-47DA-B678-79CDFA9EC9C1}"/>
                </a:ext>
              </a:extLst>
            </p:cNvPr>
            <p:cNvCxnSpPr/>
            <p:nvPr/>
          </p:nvCxnSpPr>
          <p:spPr>
            <a:xfrm flipH="1">
              <a:off x="1093509" y="5197943"/>
              <a:ext cx="199836" cy="560216"/>
            </a:xfrm>
            <a:prstGeom prst="straightConnector1">
              <a:avLst/>
            </a:prstGeom>
            <a:ln w="12700">
              <a:tailEnd type="stealth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6" name="Immagine 35">
            <a:extLst>
              <a:ext uri="{FF2B5EF4-FFF2-40B4-BE49-F238E27FC236}">
                <a16:creationId xmlns:a16="http://schemas.microsoft.com/office/drawing/2014/main" id="{C948CB84-D632-4984-97CD-530C02C1A2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385" y="56814"/>
            <a:ext cx="6080956" cy="275861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E23E80D4-563E-44B1-8E70-7D98E72FA9F9}"/>
              </a:ext>
            </a:extLst>
          </p:cNvPr>
          <p:cNvGrpSpPr/>
          <p:nvPr/>
        </p:nvGrpSpPr>
        <p:grpSpPr>
          <a:xfrm>
            <a:off x="10592386" y="2873411"/>
            <a:ext cx="1449570" cy="1426975"/>
            <a:chOff x="10592386" y="2873411"/>
            <a:chExt cx="1449570" cy="1426975"/>
          </a:xfrm>
        </p:grpSpPr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C0F4333B-5CE8-4FE7-AAFA-7681F7CFEE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208" t="3820"/>
            <a:stretch/>
          </p:blipFill>
          <p:spPr>
            <a:xfrm>
              <a:off x="10592386" y="2873411"/>
              <a:ext cx="1449570" cy="1426975"/>
            </a:xfrm>
            <a:prstGeom prst="rect">
              <a:avLst/>
            </a:prstGeom>
          </p:spPr>
        </p:pic>
        <p:cxnSp>
          <p:nvCxnSpPr>
            <p:cNvPr id="3" name="Connettore 2 2">
              <a:extLst>
                <a:ext uri="{FF2B5EF4-FFF2-40B4-BE49-F238E27FC236}">
                  <a16:creationId xmlns:a16="http://schemas.microsoft.com/office/drawing/2014/main" id="{31064961-8EDC-41E3-AEA1-26EA3B1990F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428095" y="3514418"/>
              <a:ext cx="190501" cy="3078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8C727922-B842-48B0-9D61-43D5D1822D34}"/>
              </a:ext>
            </a:extLst>
          </p:cNvPr>
          <p:cNvGrpSpPr/>
          <p:nvPr/>
        </p:nvGrpSpPr>
        <p:grpSpPr>
          <a:xfrm>
            <a:off x="7666840" y="4508496"/>
            <a:ext cx="1452133" cy="1443847"/>
            <a:chOff x="7666840" y="4660896"/>
            <a:chExt cx="1452133" cy="1443847"/>
          </a:xfrm>
        </p:grpSpPr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5B3277D7-EC77-46CB-AFB4-F4852092E9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636" r="4232"/>
            <a:stretch/>
          </p:blipFill>
          <p:spPr>
            <a:xfrm>
              <a:off x="7666840" y="4660896"/>
              <a:ext cx="1452133" cy="1443847"/>
            </a:xfrm>
            <a:prstGeom prst="rect">
              <a:avLst/>
            </a:prstGeom>
          </p:spPr>
        </p:pic>
        <p:cxnSp>
          <p:nvCxnSpPr>
            <p:cNvPr id="46" name="Connettore 2 45">
              <a:extLst>
                <a:ext uri="{FF2B5EF4-FFF2-40B4-BE49-F238E27FC236}">
                  <a16:creationId xmlns:a16="http://schemas.microsoft.com/office/drawing/2014/main" id="{F444F40A-4577-45FE-BBCE-8FB9EF5F6D3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92906" y="5400679"/>
              <a:ext cx="131743" cy="10816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2 46">
              <a:extLst>
                <a:ext uri="{FF2B5EF4-FFF2-40B4-BE49-F238E27FC236}">
                  <a16:creationId xmlns:a16="http://schemas.microsoft.com/office/drawing/2014/main" id="{3084BA67-3759-4343-B480-D898158AFC3E}"/>
                </a:ext>
              </a:extLst>
            </p:cNvPr>
            <p:cNvCxnSpPr>
              <a:cxnSpLocks/>
            </p:cNvCxnSpPr>
            <p:nvPr/>
          </p:nvCxnSpPr>
          <p:spPr>
            <a:xfrm>
              <a:off x="8609576" y="5614694"/>
              <a:ext cx="123825" cy="11474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Immagine 13">
            <a:extLst>
              <a:ext uri="{FF2B5EF4-FFF2-40B4-BE49-F238E27FC236}">
                <a16:creationId xmlns:a16="http://schemas.microsoft.com/office/drawing/2014/main" id="{F2FF1B9F-A778-49FD-A2E9-805061B454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4921" y="5970888"/>
            <a:ext cx="1388023" cy="8302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409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uppo 65">
            <a:extLst>
              <a:ext uri="{FF2B5EF4-FFF2-40B4-BE49-F238E27FC236}">
                <a16:creationId xmlns:a16="http://schemas.microsoft.com/office/drawing/2014/main" id="{D3AA7D2B-711F-4C8D-8AA0-D63953B4A653}"/>
              </a:ext>
            </a:extLst>
          </p:cNvPr>
          <p:cNvGrpSpPr/>
          <p:nvPr/>
        </p:nvGrpSpPr>
        <p:grpSpPr>
          <a:xfrm>
            <a:off x="64109" y="1002547"/>
            <a:ext cx="3189674" cy="3676283"/>
            <a:chOff x="64109" y="1002547"/>
            <a:chExt cx="3189674" cy="3676283"/>
          </a:xfrm>
        </p:grpSpPr>
        <p:grpSp>
          <p:nvGrpSpPr>
            <p:cNvPr id="57" name="Gruppo 56">
              <a:extLst>
                <a:ext uri="{FF2B5EF4-FFF2-40B4-BE49-F238E27FC236}">
                  <a16:creationId xmlns:a16="http://schemas.microsoft.com/office/drawing/2014/main" id="{E250BFF9-FF9E-4769-8668-4BC36C55B148}"/>
                </a:ext>
              </a:extLst>
            </p:cNvPr>
            <p:cNvGrpSpPr/>
            <p:nvPr/>
          </p:nvGrpSpPr>
          <p:grpSpPr>
            <a:xfrm>
              <a:off x="64109" y="1002547"/>
              <a:ext cx="3189674" cy="3676283"/>
              <a:chOff x="8445098" y="1505344"/>
              <a:chExt cx="3600944" cy="4150295"/>
            </a:xfrm>
          </p:grpSpPr>
          <p:pic>
            <p:nvPicPr>
              <p:cNvPr id="58" name="Immagine 57">
                <a:extLst>
                  <a:ext uri="{FF2B5EF4-FFF2-40B4-BE49-F238E27FC236}">
                    <a16:creationId xmlns:a16="http://schemas.microsoft.com/office/drawing/2014/main" id="{1E8A6528-61E4-46F3-B0CD-54266607295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707" t="2079" b="1928"/>
              <a:stretch/>
            </p:blipFill>
            <p:spPr>
              <a:xfrm>
                <a:off x="8445098" y="1505344"/>
                <a:ext cx="3326757" cy="4150295"/>
              </a:xfrm>
              <a:prstGeom prst="rect">
                <a:avLst/>
              </a:prstGeom>
            </p:spPr>
          </p:pic>
          <p:grpSp>
            <p:nvGrpSpPr>
              <p:cNvPr id="59" name="Gruppo 58">
                <a:extLst>
                  <a:ext uri="{FF2B5EF4-FFF2-40B4-BE49-F238E27FC236}">
                    <a16:creationId xmlns:a16="http://schemas.microsoft.com/office/drawing/2014/main" id="{6D9F5AD6-ADAB-4A13-9400-6B21DAA5F5AB}"/>
                  </a:ext>
                </a:extLst>
              </p:cNvPr>
              <p:cNvGrpSpPr/>
              <p:nvPr/>
            </p:nvGrpSpPr>
            <p:grpSpPr>
              <a:xfrm>
                <a:off x="11720228" y="1505344"/>
                <a:ext cx="325814" cy="4150295"/>
                <a:chOff x="10820393" y="1372535"/>
                <a:chExt cx="403549" cy="4936787"/>
              </a:xfrm>
            </p:grpSpPr>
            <p:sp>
              <p:nvSpPr>
                <p:cNvPr id="60" name="Freccia bidirezionale orizzontale 59">
                  <a:extLst>
                    <a:ext uri="{FF2B5EF4-FFF2-40B4-BE49-F238E27FC236}">
                      <a16:creationId xmlns:a16="http://schemas.microsoft.com/office/drawing/2014/main" id="{AB5B225D-1FE1-4371-B79D-1BC0CB8FD51C}"/>
                    </a:ext>
                  </a:extLst>
                </p:cNvPr>
                <p:cNvSpPr/>
                <p:nvPr/>
              </p:nvSpPr>
              <p:spPr bwMode="auto">
                <a:xfrm rot="5400000">
                  <a:off x="9861709" y="2331219"/>
                  <a:ext cx="2016223" cy="98855"/>
                </a:xfrm>
                <a:prstGeom prst="leftRightArrow">
                  <a:avLst/>
                </a:prstGeom>
                <a:solidFill>
                  <a:srgbClr val="F7FF57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it-IT" sz="1800" b="0" i="0" u="sng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1" name="Freccia bidirezionale orizzontale 60">
                  <a:extLst>
                    <a:ext uri="{FF2B5EF4-FFF2-40B4-BE49-F238E27FC236}">
                      <a16:creationId xmlns:a16="http://schemas.microsoft.com/office/drawing/2014/main" id="{B78E853C-F736-4AC5-8F70-FEA44AC55686}"/>
                    </a:ext>
                  </a:extLst>
                </p:cNvPr>
                <p:cNvSpPr/>
                <p:nvPr/>
              </p:nvSpPr>
              <p:spPr bwMode="auto">
                <a:xfrm rot="5400000">
                  <a:off x="9472062" y="4862135"/>
                  <a:ext cx="2808312" cy="86061"/>
                </a:xfrm>
                <a:prstGeom prst="leftRightArrow">
                  <a:avLst/>
                </a:prstGeom>
                <a:solidFill>
                  <a:srgbClr val="FD9647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it-IT" sz="1800" b="0" i="0" u="sng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2" name="CasellaDiTesto 61">
                  <a:extLst>
                    <a:ext uri="{FF2B5EF4-FFF2-40B4-BE49-F238E27FC236}">
                      <a16:creationId xmlns:a16="http://schemas.microsoft.com/office/drawing/2014/main" id="{0F3BBDF4-6F20-4E75-BE00-DD9F947A55B6}"/>
                    </a:ext>
                  </a:extLst>
                </p:cNvPr>
                <p:cNvSpPr txBox="1"/>
                <p:nvPr/>
              </p:nvSpPr>
              <p:spPr>
                <a:xfrm rot="5400000">
                  <a:off x="10099404" y="2264220"/>
                  <a:ext cx="1941300" cy="3077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400" u="none" dirty="0"/>
                    <a:t>POST-BURDIGALIAN</a:t>
                  </a:r>
                </a:p>
              </p:txBody>
            </p:sp>
            <p:sp>
              <p:nvSpPr>
                <p:cNvPr id="63" name="CasellaDiTesto 62">
                  <a:extLst>
                    <a:ext uri="{FF2B5EF4-FFF2-40B4-BE49-F238E27FC236}">
                      <a16:creationId xmlns:a16="http://schemas.microsoft.com/office/drawing/2014/main" id="{0D217410-C72C-4674-B471-BCC6222C6343}"/>
                    </a:ext>
                  </a:extLst>
                </p:cNvPr>
                <p:cNvSpPr txBox="1"/>
                <p:nvPr/>
              </p:nvSpPr>
              <p:spPr>
                <a:xfrm rot="5400000">
                  <a:off x="10128931" y="4751276"/>
                  <a:ext cx="188224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400" u="none" dirty="0"/>
                    <a:t>PRE -BURDIGALIAN</a:t>
                  </a:r>
                </a:p>
              </p:txBody>
            </p:sp>
          </p:grpSp>
        </p:grpSp>
        <p:sp>
          <p:nvSpPr>
            <p:cNvPr id="64" name="Freccia in su 63">
              <a:extLst>
                <a:ext uri="{FF2B5EF4-FFF2-40B4-BE49-F238E27FC236}">
                  <a16:creationId xmlns:a16="http://schemas.microsoft.com/office/drawing/2014/main" id="{8068191D-665D-42C5-A4D3-2DF89EE6A4E2}"/>
                </a:ext>
              </a:extLst>
            </p:cNvPr>
            <p:cNvSpPr/>
            <p:nvPr/>
          </p:nvSpPr>
          <p:spPr>
            <a:xfrm rot="16200000">
              <a:off x="2639435" y="1757006"/>
              <a:ext cx="147930" cy="446855"/>
            </a:xfrm>
            <a:prstGeom prst="upArrow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5" name="Freccia in su 64">
              <a:extLst>
                <a:ext uri="{FF2B5EF4-FFF2-40B4-BE49-F238E27FC236}">
                  <a16:creationId xmlns:a16="http://schemas.microsoft.com/office/drawing/2014/main" id="{F71EA882-A25C-431A-BEC1-FE6DB2917057}"/>
                </a:ext>
              </a:extLst>
            </p:cNvPr>
            <p:cNvSpPr/>
            <p:nvPr/>
          </p:nvSpPr>
          <p:spPr>
            <a:xfrm rot="16200000">
              <a:off x="2577582" y="4165842"/>
              <a:ext cx="147930" cy="446855"/>
            </a:xfrm>
            <a:prstGeom prst="upArrow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1A54987-F828-4F32-BC73-D0B9BF598376}"/>
              </a:ext>
            </a:extLst>
          </p:cNvPr>
          <p:cNvSpPr txBox="1"/>
          <p:nvPr/>
        </p:nvSpPr>
        <p:spPr>
          <a:xfrm>
            <a:off x="46926" y="105470"/>
            <a:ext cx="5609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u="none" dirty="0" err="1">
                <a:latin typeface="Palatino Linotype" panose="02040502050505030304" pitchFamily="18" charset="0"/>
              </a:rPr>
              <a:t>Normal</a:t>
            </a:r>
            <a:r>
              <a:rPr lang="it-IT" sz="2800" u="none" dirty="0">
                <a:latin typeface="Palatino Linotype" panose="02040502050505030304" pitchFamily="18" charset="0"/>
              </a:rPr>
              <a:t>/reverse faults interactions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100D18D0-5FCA-41DD-B760-13D7E6CF5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46" y="3152032"/>
            <a:ext cx="4855497" cy="36416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9" name="Immagine 38">
            <a:extLst>
              <a:ext uri="{FF2B5EF4-FFF2-40B4-BE49-F238E27FC236}">
                <a16:creationId xmlns:a16="http://schemas.microsoft.com/office/drawing/2014/main" id="{5AFF413D-EC16-424B-9C06-2237C9143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5040" y="67762"/>
            <a:ext cx="5258914" cy="3926176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45" name="Gruppo 44">
            <a:extLst>
              <a:ext uri="{FF2B5EF4-FFF2-40B4-BE49-F238E27FC236}">
                <a16:creationId xmlns:a16="http://schemas.microsoft.com/office/drawing/2014/main" id="{9AD92353-14FB-4FFA-A792-734BF37BB666}"/>
              </a:ext>
            </a:extLst>
          </p:cNvPr>
          <p:cNvGrpSpPr/>
          <p:nvPr/>
        </p:nvGrpSpPr>
        <p:grpSpPr>
          <a:xfrm>
            <a:off x="3474992" y="1121468"/>
            <a:ext cx="3012395" cy="1439162"/>
            <a:chOff x="3465565" y="1121468"/>
            <a:chExt cx="3012395" cy="1439162"/>
          </a:xfrm>
        </p:grpSpPr>
        <p:sp>
          <p:nvSpPr>
            <p:cNvPr id="40" name="Rettangolo 39">
              <a:extLst>
                <a:ext uri="{FF2B5EF4-FFF2-40B4-BE49-F238E27FC236}">
                  <a16:creationId xmlns:a16="http://schemas.microsoft.com/office/drawing/2014/main" id="{B13CD239-E4FA-4FEC-AB87-EADD8E15B202}"/>
                </a:ext>
              </a:extLst>
            </p:cNvPr>
            <p:cNvSpPr/>
            <p:nvPr/>
          </p:nvSpPr>
          <p:spPr>
            <a:xfrm>
              <a:off x="3465565" y="1121468"/>
              <a:ext cx="3012395" cy="1345863"/>
            </a:xfrm>
            <a:prstGeom prst="rect">
              <a:avLst/>
            </a:prstGeom>
            <a:noFill/>
            <a:ln w="19050">
              <a:solidFill>
                <a:srgbClr val="00B05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785A51A6-AF7A-4939-8511-022A5DE461CD}"/>
                </a:ext>
              </a:extLst>
            </p:cNvPr>
            <p:cNvSpPr txBox="1"/>
            <p:nvPr/>
          </p:nvSpPr>
          <p:spPr>
            <a:xfrm>
              <a:off x="3607176" y="1237191"/>
              <a:ext cx="279435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 err="1">
                  <a:latin typeface="Palatino Linotype" panose="02040502050505030304" pitchFamily="18" charset="0"/>
                </a:rPr>
                <a:t>We</a:t>
              </a:r>
              <a:r>
                <a:rPr lang="it-IT" sz="1600" dirty="0">
                  <a:latin typeface="Palatino Linotype" panose="02040502050505030304" pitchFamily="18" charset="0"/>
                </a:rPr>
                <a:t> </a:t>
              </a:r>
              <a:r>
                <a:rPr lang="it-IT" sz="1600" dirty="0" err="1">
                  <a:latin typeface="Palatino Linotype" panose="02040502050505030304" pitchFamily="18" charset="0"/>
                </a:rPr>
                <a:t>observed</a:t>
              </a:r>
              <a:r>
                <a:rPr lang="it-IT" sz="1600" dirty="0">
                  <a:latin typeface="Palatino Linotype" panose="02040502050505030304" pitchFamily="18" charset="0"/>
                </a:rPr>
                <a:t> cross-cutting </a:t>
              </a:r>
            </a:p>
            <a:p>
              <a:pPr algn="ctr"/>
              <a:r>
                <a:rPr lang="it-IT" sz="1600" dirty="0" err="1">
                  <a:latin typeface="Palatino Linotype" panose="02040502050505030304" pitchFamily="18" charset="0"/>
                </a:rPr>
                <a:t>relationships</a:t>
              </a:r>
              <a:r>
                <a:rPr lang="it-IT" sz="1600" dirty="0">
                  <a:latin typeface="Palatino Linotype" panose="02040502050505030304" pitchFamily="18" charset="0"/>
                </a:rPr>
                <a:t> </a:t>
              </a:r>
              <a:r>
                <a:rPr lang="it-IT" sz="1600" dirty="0" err="1">
                  <a:latin typeface="Palatino Linotype" panose="02040502050505030304" pitchFamily="18" charset="0"/>
                </a:rPr>
                <a:t>between</a:t>
              </a:r>
              <a:r>
                <a:rPr lang="it-IT" sz="1600" dirty="0">
                  <a:latin typeface="Palatino Linotype" panose="02040502050505030304" pitchFamily="18" charset="0"/>
                </a:rPr>
                <a:t> </a:t>
              </a:r>
            </a:p>
            <a:p>
              <a:pPr algn="ctr"/>
              <a:r>
                <a:rPr lang="it-IT" sz="1600" dirty="0" err="1">
                  <a:latin typeface="Palatino Linotype" panose="02040502050505030304" pitchFamily="18" charset="0"/>
                </a:rPr>
                <a:t>normal</a:t>
              </a:r>
              <a:r>
                <a:rPr lang="it-IT" sz="1600" dirty="0">
                  <a:latin typeface="Palatino Linotype" panose="02040502050505030304" pitchFamily="18" charset="0"/>
                </a:rPr>
                <a:t> and reverse faults </a:t>
              </a:r>
            </a:p>
            <a:p>
              <a:pPr algn="ctr"/>
              <a:r>
                <a:rPr lang="it-IT" sz="1600" dirty="0" err="1">
                  <a:latin typeface="Palatino Linotype" panose="02040502050505030304" pitchFamily="18" charset="0"/>
                </a:rPr>
                <a:t>within</a:t>
              </a:r>
              <a:r>
                <a:rPr lang="it-IT" sz="1600" dirty="0">
                  <a:latin typeface="Palatino Linotype" panose="02040502050505030304" pitchFamily="18" charset="0"/>
                </a:rPr>
                <a:t> the </a:t>
              </a:r>
              <a:r>
                <a:rPr lang="it-IT" sz="1600" dirty="0" err="1">
                  <a:latin typeface="Palatino Linotype" panose="02040502050505030304" pitchFamily="18" charset="0"/>
                </a:rPr>
                <a:t>Epiligurian</a:t>
              </a:r>
              <a:r>
                <a:rPr lang="it-IT" sz="1600" dirty="0">
                  <a:latin typeface="Palatino Linotype" panose="02040502050505030304" pitchFamily="18" charset="0"/>
                </a:rPr>
                <a:t> </a:t>
              </a:r>
              <a:r>
                <a:rPr lang="it-IT" sz="1600" dirty="0" err="1">
                  <a:latin typeface="Palatino Linotype" panose="02040502050505030304" pitchFamily="18" charset="0"/>
                </a:rPr>
                <a:t>Units</a:t>
              </a:r>
              <a:endParaRPr lang="it-IT" sz="1600" dirty="0">
                <a:latin typeface="Palatino Linotype" panose="02040502050505030304" pitchFamily="18" charset="0"/>
              </a:endParaRPr>
            </a:p>
            <a:p>
              <a:pPr algn="ctr"/>
              <a:endParaRPr lang="it-IT" sz="1600"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B583E67F-C4F9-4A97-985B-E4EA74165ED9}"/>
              </a:ext>
            </a:extLst>
          </p:cNvPr>
          <p:cNvGrpSpPr/>
          <p:nvPr/>
        </p:nvGrpSpPr>
        <p:grpSpPr>
          <a:xfrm>
            <a:off x="6667613" y="4977069"/>
            <a:ext cx="4031232" cy="754428"/>
            <a:chOff x="6935973" y="4893126"/>
            <a:chExt cx="4031232" cy="754428"/>
          </a:xfrm>
        </p:grpSpPr>
        <p:sp>
          <p:nvSpPr>
            <p:cNvPr id="42" name="Rettangolo 41">
              <a:extLst>
                <a:ext uri="{FF2B5EF4-FFF2-40B4-BE49-F238E27FC236}">
                  <a16:creationId xmlns:a16="http://schemas.microsoft.com/office/drawing/2014/main" id="{951C309E-419D-4F92-856F-76FE038ABC2B}"/>
                </a:ext>
              </a:extLst>
            </p:cNvPr>
            <p:cNvSpPr/>
            <p:nvPr/>
          </p:nvSpPr>
          <p:spPr>
            <a:xfrm>
              <a:off x="6978627" y="4893126"/>
              <a:ext cx="3904314" cy="754428"/>
            </a:xfrm>
            <a:prstGeom prst="rect">
              <a:avLst/>
            </a:prstGeom>
            <a:noFill/>
            <a:ln w="19050">
              <a:solidFill>
                <a:srgbClr val="00B05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005755A8-E2EA-4437-BF68-8FA3A55CA3F6}"/>
                </a:ext>
              </a:extLst>
            </p:cNvPr>
            <p:cNvSpPr txBox="1"/>
            <p:nvPr/>
          </p:nvSpPr>
          <p:spPr>
            <a:xfrm>
              <a:off x="6935973" y="4961827"/>
              <a:ext cx="403123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dirty="0" err="1">
                  <a:latin typeface="Palatino Linotype" panose="02040502050505030304" pitchFamily="18" charset="0"/>
                </a:rPr>
                <a:t>Normal</a:t>
              </a:r>
              <a:r>
                <a:rPr lang="it-IT" sz="1600" dirty="0">
                  <a:latin typeface="Palatino Linotype" panose="02040502050505030304" pitchFamily="18" charset="0"/>
                </a:rPr>
                <a:t> faults </a:t>
              </a:r>
              <a:r>
                <a:rPr lang="it-IT" sz="1600" dirty="0" err="1">
                  <a:latin typeface="Palatino Linotype" panose="02040502050505030304" pitchFamily="18" charset="0"/>
                </a:rPr>
                <a:t>cut</a:t>
              </a:r>
              <a:r>
                <a:rPr lang="it-IT" sz="1600" dirty="0">
                  <a:latin typeface="Palatino Linotype" panose="02040502050505030304" pitchFamily="18" charset="0"/>
                </a:rPr>
                <a:t> </a:t>
              </a:r>
              <a:r>
                <a:rPr lang="it-IT" sz="1600" dirty="0" err="1">
                  <a:latin typeface="Palatino Linotype" panose="02040502050505030304" pitchFamily="18" charset="0"/>
                </a:rPr>
                <a:t>sistematically</a:t>
              </a:r>
              <a:r>
                <a:rPr lang="it-IT" sz="1600" dirty="0">
                  <a:latin typeface="Palatino Linotype" panose="02040502050505030304" pitchFamily="18" charset="0"/>
                </a:rPr>
                <a:t> </a:t>
              </a:r>
            </a:p>
            <a:p>
              <a:pPr algn="ctr"/>
              <a:r>
                <a:rPr lang="it-IT" sz="1600" dirty="0">
                  <a:latin typeface="Palatino Linotype" panose="02040502050505030304" pitchFamily="18" charset="0"/>
                </a:rPr>
                <a:t>reverse </a:t>
              </a:r>
              <a:r>
                <a:rPr lang="it-IT" sz="1600" dirty="0" err="1">
                  <a:latin typeface="Palatino Linotype" panose="02040502050505030304" pitchFamily="18" charset="0"/>
                </a:rPr>
                <a:t>ones</a:t>
              </a:r>
              <a:r>
                <a:rPr lang="it-IT" sz="1600" dirty="0">
                  <a:latin typeface="Palatino Linotype" panose="02040502050505030304" pitchFamily="18" charset="0"/>
                </a:rPr>
                <a:t> </a:t>
              </a:r>
              <a:r>
                <a:rPr lang="it-IT" sz="1600" dirty="0" err="1">
                  <a:latin typeface="Palatino Linotype" panose="02040502050505030304" pitchFamily="18" charset="0"/>
                </a:rPr>
                <a:t>as</a:t>
              </a:r>
              <a:r>
                <a:rPr lang="it-IT" sz="1600" dirty="0">
                  <a:latin typeface="Palatino Linotype" panose="02040502050505030304" pitchFamily="18" charset="0"/>
                </a:rPr>
                <a:t> </a:t>
              </a:r>
              <a:r>
                <a:rPr lang="it-IT" sz="1600" dirty="0" err="1">
                  <a:latin typeface="Palatino Linotype" panose="02040502050505030304" pitchFamily="18" charset="0"/>
                </a:rPr>
                <a:t>observed</a:t>
              </a:r>
              <a:r>
                <a:rPr lang="it-IT" sz="1600" dirty="0">
                  <a:latin typeface="Palatino Linotype" panose="02040502050505030304" pitchFamily="18" charset="0"/>
                </a:rPr>
                <a:t> in </a:t>
              </a:r>
              <a:r>
                <a:rPr lang="it-IT" sz="1600" dirty="0" err="1">
                  <a:latin typeface="Palatino Linotype" panose="02040502050505030304" pitchFamily="18" charset="0"/>
                </a:rPr>
                <a:t>different</a:t>
              </a:r>
              <a:r>
                <a:rPr lang="it-IT" sz="1600" dirty="0">
                  <a:latin typeface="Palatino Linotype" panose="02040502050505030304" pitchFamily="18" charset="0"/>
                </a:rPr>
                <a:t> </a:t>
              </a:r>
              <a:r>
                <a:rPr lang="it-IT" sz="1600" dirty="0" err="1">
                  <a:latin typeface="Palatino Linotype" panose="02040502050505030304" pitchFamily="18" charset="0"/>
                </a:rPr>
                <a:t>Fms</a:t>
              </a:r>
              <a:r>
                <a:rPr lang="it-IT" sz="1600" dirty="0">
                  <a:latin typeface="Palatino Linotype" panose="02040502050505030304" pitchFamily="18" charset="0"/>
                </a:rPr>
                <a:t>. </a:t>
              </a:r>
            </a:p>
          </p:txBody>
        </p:sp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DCB7ED11-D3D1-45DB-B9D6-F2C799FA3A1C}"/>
              </a:ext>
            </a:extLst>
          </p:cNvPr>
          <p:cNvGrpSpPr/>
          <p:nvPr/>
        </p:nvGrpSpPr>
        <p:grpSpPr>
          <a:xfrm>
            <a:off x="8058574" y="4027835"/>
            <a:ext cx="1315617" cy="914662"/>
            <a:chOff x="8058574" y="4073555"/>
            <a:chExt cx="1315617" cy="914662"/>
          </a:xfrm>
        </p:grpSpPr>
        <p:sp>
          <p:nvSpPr>
            <p:cNvPr id="49" name="CasellaDiTesto 48">
              <a:extLst>
                <a:ext uri="{FF2B5EF4-FFF2-40B4-BE49-F238E27FC236}">
                  <a16:creationId xmlns:a16="http://schemas.microsoft.com/office/drawing/2014/main" id="{800DEC32-3824-416E-8217-F69CFC949B84}"/>
                </a:ext>
              </a:extLst>
            </p:cNvPr>
            <p:cNvSpPr txBox="1"/>
            <p:nvPr/>
          </p:nvSpPr>
          <p:spPr>
            <a:xfrm>
              <a:off x="8058574" y="4389270"/>
              <a:ext cx="13156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CIGARELLO FM.</a:t>
              </a:r>
            </a:p>
          </p:txBody>
        </p:sp>
        <p:sp>
          <p:nvSpPr>
            <p:cNvPr id="50" name="Freccia in su 49">
              <a:extLst>
                <a:ext uri="{FF2B5EF4-FFF2-40B4-BE49-F238E27FC236}">
                  <a16:creationId xmlns:a16="http://schemas.microsoft.com/office/drawing/2014/main" id="{83DDC02C-ABC1-4BDB-B49C-CA41C8E112B2}"/>
                </a:ext>
              </a:extLst>
            </p:cNvPr>
            <p:cNvSpPr/>
            <p:nvPr/>
          </p:nvSpPr>
          <p:spPr>
            <a:xfrm>
              <a:off x="8556486" y="4073555"/>
              <a:ext cx="253491" cy="307778"/>
            </a:xfrm>
            <a:prstGeom prst="upArrow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1" name="Rettangolo 50">
              <a:extLst>
                <a:ext uri="{FF2B5EF4-FFF2-40B4-BE49-F238E27FC236}">
                  <a16:creationId xmlns:a16="http://schemas.microsoft.com/office/drawing/2014/main" id="{6AA15B60-9801-49ED-AAD9-4029F7D3343E}"/>
                </a:ext>
              </a:extLst>
            </p:cNvPr>
            <p:cNvSpPr/>
            <p:nvPr/>
          </p:nvSpPr>
          <p:spPr>
            <a:xfrm>
              <a:off x="8613490" y="4697091"/>
              <a:ext cx="139481" cy="291126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34BE21B6-2D8A-4A7F-9AEE-4F23329773C4}"/>
              </a:ext>
            </a:extLst>
          </p:cNvPr>
          <p:cNvGrpSpPr/>
          <p:nvPr/>
        </p:nvGrpSpPr>
        <p:grpSpPr>
          <a:xfrm>
            <a:off x="4973357" y="5280660"/>
            <a:ext cx="1634344" cy="323573"/>
            <a:chOff x="5019077" y="5296456"/>
            <a:chExt cx="1554560" cy="307777"/>
          </a:xfrm>
        </p:grpSpPr>
        <p:sp>
          <p:nvSpPr>
            <p:cNvPr id="47" name="Freccia in su 46">
              <a:extLst>
                <a:ext uri="{FF2B5EF4-FFF2-40B4-BE49-F238E27FC236}">
                  <a16:creationId xmlns:a16="http://schemas.microsoft.com/office/drawing/2014/main" id="{03475AFC-5FA1-4D29-AF52-C08D726FDABE}"/>
                </a:ext>
              </a:extLst>
            </p:cNvPr>
            <p:cNvSpPr/>
            <p:nvPr/>
          </p:nvSpPr>
          <p:spPr>
            <a:xfrm rot="16200000">
              <a:off x="5046848" y="5285510"/>
              <a:ext cx="257968" cy="313509"/>
            </a:xfrm>
            <a:prstGeom prst="upArrow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2" name="CasellaDiTesto 51">
              <a:extLst>
                <a:ext uri="{FF2B5EF4-FFF2-40B4-BE49-F238E27FC236}">
                  <a16:creationId xmlns:a16="http://schemas.microsoft.com/office/drawing/2014/main" id="{2E0A683C-D074-46A8-9A8B-E79F80FAD6C3}"/>
                </a:ext>
              </a:extLst>
            </p:cNvPr>
            <p:cNvSpPr txBox="1"/>
            <p:nvPr/>
          </p:nvSpPr>
          <p:spPr>
            <a:xfrm>
              <a:off x="5303594" y="5296456"/>
              <a:ext cx="10783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/>
                <a:t>LOIANO FM.</a:t>
              </a:r>
            </a:p>
          </p:txBody>
        </p:sp>
        <p:sp>
          <p:nvSpPr>
            <p:cNvPr id="53" name="Rettangolo 52">
              <a:extLst>
                <a:ext uri="{FF2B5EF4-FFF2-40B4-BE49-F238E27FC236}">
                  <a16:creationId xmlns:a16="http://schemas.microsoft.com/office/drawing/2014/main" id="{8939264A-34FC-4397-A3F6-420F03D7D3EB}"/>
                </a:ext>
              </a:extLst>
            </p:cNvPr>
            <p:cNvSpPr/>
            <p:nvPr/>
          </p:nvSpPr>
          <p:spPr>
            <a:xfrm rot="16200000">
              <a:off x="6358333" y="5296702"/>
              <a:ext cx="139481" cy="291126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B5123AD5-FFA7-491C-AE01-3E6BA7C93061}"/>
              </a:ext>
            </a:extLst>
          </p:cNvPr>
          <p:cNvGrpSpPr/>
          <p:nvPr/>
        </p:nvGrpSpPr>
        <p:grpSpPr>
          <a:xfrm>
            <a:off x="5101480" y="3167406"/>
            <a:ext cx="1722174" cy="1598342"/>
            <a:chOff x="5101480" y="3167406"/>
            <a:chExt cx="1722174" cy="1598342"/>
          </a:xfrm>
        </p:grpSpPr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34B76E0F-5279-4748-9084-D57C1352B1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776"/>
            <a:stretch/>
          </p:blipFill>
          <p:spPr>
            <a:xfrm>
              <a:off x="5101480" y="3167406"/>
              <a:ext cx="1722174" cy="1598342"/>
            </a:xfrm>
            <a:prstGeom prst="rect">
              <a:avLst/>
            </a:prstGeom>
          </p:spPr>
        </p:pic>
        <p:cxnSp>
          <p:nvCxnSpPr>
            <p:cNvPr id="33" name="Connettore 2 32">
              <a:extLst>
                <a:ext uri="{FF2B5EF4-FFF2-40B4-BE49-F238E27FC236}">
                  <a16:creationId xmlns:a16="http://schemas.microsoft.com/office/drawing/2014/main" id="{1C49563B-235C-4F9C-BD5B-95EE11C3A9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83722" y="4335328"/>
              <a:ext cx="95070" cy="112961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85647BA1-79FC-4F6C-A5C9-96D29B4226CC}"/>
              </a:ext>
            </a:extLst>
          </p:cNvPr>
          <p:cNvGrpSpPr/>
          <p:nvPr/>
        </p:nvGrpSpPr>
        <p:grpSpPr>
          <a:xfrm>
            <a:off x="10609111" y="4047682"/>
            <a:ext cx="1567264" cy="1523567"/>
            <a:chOff x="10609111" y="4047682"/>
            <a:chExt cx="1567264" cy="1523567"/>
          </a:xfrm>
        </p:grpSpPr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CA43E808-D976-44B2-9863-7C64B9138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09111" y="4047682"/>
              <a:ext cx="1567264" cy="1523567"/>
            </a:xfrm>
            <a:prstGeom prst="rect">
              <a:avLst/>
            </a:prstGeom>
          </p:spPr>
        </p:pic>
        <p:cxnSp>
          <p:nvCxnSpPr>
            <p:cNvPr id="36" name="Connettore 2 35">
              <a:extLst>
                <a:ext uri="{FF2B5EF4-FFF2-40B4-BE49-F238E27FC236}">
                  <a16:creationId xmlns:a16="http://schemas.microsoft.com/office/drawing/2014/main" id="{1024479D-C701-48D2-9D4A-9E919086F269}"/>
                </a:ext>
              </a:extLst>
            </p:cNvPr>
            <p:cNvCxnSpPr>
              <a:cxnSpLocks/>
            </p:cNvCxnSpPr>
            <p:nvPr/>
          </p:nvCxnSpPr>
          <p:spPr>
            <a:xfrm>
              <a:off x="10719958" y="4699587"/>
              <a:ext cx="158862" cy="66161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Immagine 9">
            <a:extLst>
              <a:ext uri="{FF2B5EF4-FFF2-40B4-BE49-F238E27FC236}">
                <a16:creationId xmlns:a16="http://schemas.microsoft.com/office/drawing/2014/main" id="{078D9677-9D19-4F02-B054-4D0522759C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3780" y="5953745"/>
            <a:ext cx="2319634" cy="8552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1377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9121099-3CB6-46A7-A0DC-DDDC5734AA7B}"/>
              </a:ext>
            </a:extLst>
          </p:cNvPr>
          <p:cNvSpPr txBox="1">
            <a:spLocks/>
          </p:cNvSpPr>
          <p:nvPr/>
        </p:nvSpPr>
        <p:spPr>
          <a:xfrm>
            <a:off x="2423910" y="110335"/>
            <a:ext cx="7344175" cy="5760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Palatino Linotype" panose="02040502050505030304" pitchFamily="18" charset="0"/>
              </a:rPr>
              <a:t>CONCLUSIONS (REMOTE SENSING)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3A515DC5-EB44-4F75-93BE-AA97845E2A36}"/>
              </a:ext>
            </a:extLst>
          </p:cNvPr>
          <p:cNvSpPr txBox="1"/>
          <p:nvPr/>
        </p:nvSpPr>
        <p:spPr>
          <a:xfrm>
            <a:off x="263551" y="692798"/>
            <a:ext cx="11664895" cy="880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effectLst/>
                <a:latin typeface="Palatino Linotype" panose="02040502050505030304" pitchFamily="18" charset="0"/>
                <a:ea typeface="Calibri" panose="020F0502020204030204" pitchFamily="34" charset="0"/>
              </a:rPr>
              <a:t>Our preliminary results show that the </a:t>
            </a:r>
            <a:r>
              <a:rPr lang="en-US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</a:rPr>
              <a:t>Epiligurian</a:t>
            </a:r>
            <a:r>
              <a:rPr lang="en-US" dirty="0">
                <a:effectLst/>
                <a:latin typeface="Palatino Linotype" panose="02040502050505030304" pitchFamily="18" charset="0"/>
                <a:ea typeface="Calibri" panose="020F0502020204030204" pitchFamily="34" charset="0"/>
              </a:rPr>
              <a:t> Units are </a:t>
            </a:r>
            <a:r>
              <a:rPr lang="en-US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</a:rPr>
              <a:t>characterised</a:t>
            </a:r>
            <a:r>
              <a:rPr lang="en-US" dirty="0">
                <a:effectLst/>
                <a:latin typeface="Palatino Linotype" panose="02040502050505030304" pitchFamily="18" charset="0"/>
                <a:ea typeface="Calibri" panose="020F0502020204030204" pitchFamily="34" charset="0"/>
              </a:rPr>
              <a:t> by a complex tectonic evolution</a:t>
            </a:r>
            <a:r>
              <a:rPr lang="en-US" dirty="0">
                <a:latin typeface="Palatino Linotype" panose="02040502050505030304" pitchFamily="18" charset="0"/>
                <a:ea typeface="Calibri" panose="020F0502020204030204" pitchFamily="34" charset="0"/>
              </a:rPr>
              <a:t> as shown by both the regional scale and mesoscale analysis. We constrained: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C639B937-3F39-4A19-897E-6CA46720DDFC}"/>
              </a:ext>
            </a:extLst>
          </p:cNvPr>
          <p:cNvSpPr txBox="1"/>
          <p:nvPr/>
        </p:nvSpPr>
        <p:spPr>
          <a:xfrm>
            <a:off x="5255863" y="1655304"/>
            <a:ext cx="1680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u="sng" dirty="0">
                <a:latin typeface="Palatino Linotype" panose="02040502050505030304" pitchFamily="18" charset="0"/>
              </a:rPr>
              <a:t>Study area</a:t>
            </a:r>
            <a:endParaRPr lang="it-IT" sz="2400" b="1" u="sng" dirty="0"/>
          </a:p>
        </p:txBody>
      </p: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44A1DD97-DEA8-445C-951E-426A33AAE3FF}"/>
              </a:ext>
            </a:extLst>
          </p:cNvPr>
          <p:cNvGrpSpPr/>
          <p:nvPr/>
        </p:nvGrpSpPr>
        <p:grpSpPr>
          <a:xfrm>
            <a:off x="263551" y="2205704"/>
            <a:ext cx="3839005" cy="3746270"/>
            <a:chOff x="992824" y="2442993"/>
            <a:chExt cx="3401662" cy="3217948"/>
          </a:xfrm>
        </p:grpSpPr>
        <p:grpSp>
          <p:nvGrpSpPr>
            <p:cNvPr id="38" name="Gruppo 37">
              <a:extLst>
                <a:ext uri="{FF2B5EF4-FFF2-40B4-BE49-F238E27FC236}">
                  <a16:creationId xmlns:a16="http://schemas.microsoft.com/office/drawing/2014/main" id="{D4C4BD60-6B6C-4F18-B2F3-5F10EDB0E9B5}"/>
                </a:ext>
              </a:extLst>
            </p:cNvPr>
            <p:cNvGrpSpPr/>
            <p:nvPr/>
          </p:nvGrpSpPr>
          <p:grpSpPr>
            <a:xfrm>
              <a:off x="992824" y="2794984"/>
              <a:ext cx="3124200" cy="2865957"/>
              <a:chOff x="657225" y="2290440"/>
              <a:chExt cx="3124200" cy="2865957"/>
            </a:xfrm>
          </p:grpSpPr>
          <p:grpSp>
            <p:nvGrpSpPr>
              <p:cNvPr id="5" name="Gruppo 4">
                <a:extLst>
                  <a:ext uri="{FF2B5EF4-FFF2-40B4-BE49-F238E27FC236}">
                    <a16:creationId xmlns:a16="http://schemas.microsoft.com/office/drawing/2014/main" id="{A35F852B-00F6-4344-8B4D-8DBAC9CEC221}"/>
                  </a:ext>
                </a:extLst>
              </p:cNvPr>
              <p:cNvGrpSpPr/>
              <p:nvPr/>
            </p:nvGrpSpPr>
            <p:grpSpPr>
              <a:xfrm>
                <a:off x="724714" y="2379684"/>
                <a:ext cx="2979316" cy="2776713"/>
                <a:chOff x="1505764" y="1170009"/>
                <a:chExt cx="2979316" cy="2776713"/>
              </a:xfrm>
            </p:grpSpPr>
            <p:pic>
              <p:nvPicPr>
                <p:cNvPr id="6" name="Immagine 5">
                  <a:extLst>
                    <a:ext uri="{FF2B5EF4-FFF2-40B4-BE49-F238E27FC236}">
                      <a16:creationId xmlns:a16="http://schemas.microsoft.com/office/drawing/2014/main" id="{5BDC1F86-82E1-4E78-ACA6-97D9EDBA99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3076" t="3739" b="375"/>
                <a:stretch/>
              </p:blipFill>
              <p:spPr>
                <a:xfrm>
                  <a:off x="1505764" y="1170009"/>
                  <a:ext cx="2979316" cy="2468936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7" name="CasellaDiTesto 6">
                  <a:extLst>
                    <a:ext uri="{FF2B5EF4-FFF2-40B4-BE49-F238E27FC236}">
                      <a16:creationId xmlns:a16="http://schemas.microsoft.com/office/drawing/2014/main" id="{AB0E97C2-1DA4-41EF-AA8D-E73020885644}"/>
                    </a:ext>
                  </a:extLst>
                </p:cNvPr>
                <p:cNvSpPr txBox="1"/>
                <p:nvPr/>
              </p:nvSpPr>
              <p:spPr>
                <a:xfrm>
                  <a:off x="1949467" y="3638945"/>
                  <a:ext cx="209190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400" b="1" dirty="0">
                      <a:solidFill>
                        <a:srgbClr val="FF0000"/>
                      </a:solidFill>
                      <a:latin typeface="Palatino Linotype" panose="02040502050505030304" pitchFamily="18" charset="0"/>
                    </a:rPr>
                    <a:t>UNDEFINED FAULTS</a:t>
                  </a:r>
                </a:p>
              </p:txBody>
            </p:sp>
          </p:grpSp>
          <p:sp>
            <p:nvSpPr>
              <p:cNvPr id="36" name="Rettangolo 35">
                <a:extLst>
                  <a:ext uri="{FF2B5EF4-FFF2-40B4-BE49-F238E27FC236}">
                    <a16:creationId xmlns:a16="http://schemas.microsoft.com/office/drawing/2014/main" id="{CD69C892-A8B1-4D2C-BB05-28A1402E377A}"/>
                  </a:ext>
                </a:extLst>
              </p:cNvPr>
              <p:cNvSpPr/>
              <p:nvPr/>
            </p:nvSpPr>
            <p:spPr>
              <a:xfrm>
                <a:off x="657225" y="2290440"/>
                <a:ext cx="3124200" cy="2865957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82EC2342-CE7B-425E-8617-BC597778DC37}"/>
                </a:ext>
              </a:extLst>
            </p:cNvPr>
            <p:cNvSpPr txBox="1"/>
            <p:nvPr/>
          </p:nvSpPr>
          <p:spPr>
            <a:xfrm>
              <a:off x="1002788" y="2442993"/>
              <a:ext cx="33916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b="1" u="sng" dirty="0">
                  <a:solidFill>
                    <a:srgbClr val="00B050"/>
                  </a:solidFill>
                  <a:latin typeface="Palatino Linotype" panose="02040502050505030304" pitchFamily="18" charset="0"/>
                </a:rPr>
                <a:t>REMOTE SENSING DATA</a:t>
              </a:r>
            </a:p>
          </p:txBody>
        </p:sp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7E416C11-AD0B-42C8-A3BB-A93B5B24653D}"/>
              </a:ext>
            </a:extLst>
          </p:cNvPr>
          <p:cNvGrpSpPr/>
          <p:nvPr/>
        </p:nvGrpSpPr>
        <p:grpSpPr>
          <a:xfrm>
            <a:off x="8381490" y="2159961"/>
            <a:ext cx="3533929" cy="4005241"/>
            <a:chOff x="7949785" y="2142046"/>
            <a:chExt cx="3655607" cy="4143147"/>
          </a:xfrm>
        </p:grpSpPr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7E79A0FA-99BB-472C-B6B4-E322EBC34852}"/>
                </a:ext>
              </a:extLst>
            </p:cNvPr>
            <p:cNvGrpSpPr/>
            <p:nvPr/>
          </p:nvGrpSpPr>
          <p:grpSpPr>
            <a:xfrm>
              <a:off x="7949785" y="2531271"/>
              <a:ext cx="3655607" cy="3753922"/>
              <a:chOff x="7116334" y="843184"/>
              <a:chExt cx="4559035" cy="4692125"/>
            </a:xfrm>
          </p:grpSpPr>
          <p:pic>
            <p:nvPicPr>
              <p:cNvPr id="11" name="Immagine 10">
                <a:extLst>
                  <a:ext uri="{FF2B5EF4-FFF2-40B4-BE49-F238E27FC236}">
                    <a16:creationId xmlns:a16="http://schemas.microsoft.com/office/drawing/2014/main" id="{4A5171B7-0AD0-498E-B8D9-20130EEFE8F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079" t="1061" b="1236"/>
              <a:stretch/>
            </p:blipFill>
            <p:spPr>
              <a:xfrm>
                <a:off x="7201775" y="1244590"/>
                <a:ext cx="2201451" cy="168517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2" name="Immagine 11">
                <a:extLst>
                  <a:ext uri="{FF2B5EF4-FFF2-40B4-BE49-F238E27FC236}">
                    <a16:creationId xmlns:a16="http://schemas.microsoft.com/office/drawing/2014/main" id="{DD84F354-B9E6-45F0-95E7-DEB0FE4542C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274" t="2797"/>
              <a:stretch/>
            </p:blipFill>
            <p:spPr>
              <a:xfrm>
                <a:off x="9411518" y="1244590"/>
                <a:ext cx="2150294" cy="168649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B8793E97-F66C-4026-8D3F-87662FA43F41}"/>
                  </a:ext>
                </a:extLst>
              </p:cNvPr>
              <p:cNvSpPr txBox="1"/>
              <p:nvPr/>
            </p:nvSpPr>
            <p:spPr>
              <a:xfrm>
                <a:off x="7380442" y="2899132"/>
                <a:ext cx="2031075" cy="358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200" b="1" dirty="0">
                    <a:solidFill>
                      <a:srgbClr val="FF0000"/>
                    </a:solidFill>
                    <a:latin typeface="Palatino Linotype" panose="02040502050505030304" pitchFamily="18" charset="0"/>
                  </a:rPr>
                  <a:t>NORMAL FAULT</a:t>
                </a:r>
              </a:p>
            </p:txBody>
          </p:sp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34C9B137-9AE2-4B95-B73E-DCEDED60A050}"/>
                  </a:ext>
                </a:extLst>
              </p:cNvPr>
              <p:cNvSpPr txBox="1"/>
              <p:nvPr/>
            </p:nvSpPr>
            <p:spPr>
              <a:xfrm>
                <a:off x="9556741" y="2904470"/>
                <a:ext cx="1846348" cy="346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200" b="1" dirty="0">
                    <a:solidFill>
                      <a:srgbClr val="FF0000"/>
                    </a:solidFill>
                    <a:latin typeface="Palatino Linotype" panose="02040502050505030304" pitchFamily="18" charset="0"/>
                  </a:rPr>
                  <a:t>REVERSE FAULT</a:t>
                </a:r>
              </a:p>
            </p:txBody>
          </p:sp>
          <p:sp>
            <p:nvSpPr>
              <p:cNvPr id="15" name="CasellaDiTesto 14">
                <a:extLst>
                  <a:ext uri="{FF2B5EF4-FFF2-40B4-BE49-F238E27FC236}">
                    <a16:creationId xmlns:a16="http://schemas.microsoft.com/office/drawing/2014/main" id="{B70D774C-1126-4758-AF26-AD7BC87CE2BF}"/>
                  </a:ext>
                </a:extLst>
              </p:cNvPr>
              <p:cNvSpPr txBox="1"/>
              <p:nvPr/>
            </p:nvSpPr>
            <p:spPr>
              <a:xfrm>
                <a:off x="7432972" y="5189081"/>
                <a:ext cx="1979509" cy="346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200" b="1" dirty="0">
                    <a:solidFill>
                      <a:srgbClr val="FF0000"/>
                    </a:solidFill>
                    <a:latin typeface="Palatino Linotype" panose="02040502050505030304" pitchFamily="18" charset="0"/>
                  </a:rPr>
                  <a:t>NORMAL FAULT</a:t>
                </a:r>
              </a:p>
            </p:txBody>
          </p:sp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B0407B11-AFA1-4E3E-9FEC-CFB4745DB75C}"/>
                  </a:ext>
                </a:extLst>
              </p:cNvPr>
              <p:cNvSpPr txBox="1"/>
              <p:nvPr/>
            </p:nvSpPr>
            <p:spPr>
              <a:xfrm>
                <a:off x="9456856" y="5174131"/>
                <a:ext cx="1914939" cy="346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200" b="1" dirty="0">
                    <a:solidFill>
                      <a:srgbClr val="FF0000"/>
                    </a:solidFill>
                    <a:latin typeface="Palatino Linotype" panose="02040502050505030304" pitchFamily="18" charset="0"/>
                  </a:rPr>
                  <a:t>REVERSE FAULT</a:t>
                </a:r>
              </a:p>
            </p:txBody>
          </p:sp>
          <p:pic>
            <p:nvPicPr>
              <p:cNvPr id="17" name="Immagine 16">
                <a:extLst>
                  <a:ext uri="{FF2B5EF4-FFF2-40B4-BE49-F238E27FC236}">
                    <a16:creationId xmlns:a16="http://schemas.microsoft.com/office/drawing/2014/main" id="{29658DD3-3D93-4C34-85C8-77FA3C94209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267" t="4919"/>
              <a:stretch/>
            </p:blipFill>
            <p:spPr>
              <a:xfrm>
                <a:off x="7201071" y="3512657"/>
                <a:ext cx="2201451" cy="168517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8" name="Immagine 17">
                <a:extLst>
                  <a:ext uri="{FF2B5EF4-FFF2-40B4-BE49-F238E27FC236}">
                    <a16:creationId xmlns:a16="http://schemas.microsoft.com/office/drawing/2014/main" id="{0EEC36ED-F286-4516-83AE-1C5005185A1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794" t="6977"/>
              <a:stretch/>
            </p:blipFill>
            <p:spPr>
              <a:xfrm>
                <a:off x="9413692" y="3512657"/>
                <a:ext cx="2174394" cy="168517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9" name="Rettangolo 18">
                <a:extLst>
                  <a:ext uri="{FF2B5EF4-FFF2-40B4-BE49-F238E27FC236}">
                    <a16:creationId xmlns:a16="http://schemas.microsoft.com/office/drawing/2014/main" id="{D02817F7-239F-455B-8E40-B334AE772080}"/>
                  </a:ext>
                </a:extLst>
              </p:cNvPr>
              <p:cNvSpPr/>
              <p:nvPr/>
            </p:nvSpPr>
            <p:spPr>
              <a:xfrm>
                <a:off x="7116334" y="844480"/>
                <a:ext cx="4559035" cy="4682561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20" name="CasellaDiTesto 19">
                <a:extLst>
                  <a:ext uri="{FF2B5EF4-FFF2-40B4-BE49-F238E27FC236}">
                    <a16:creationId xmlns:a16="http://schemas.microsoft.com/office/drawing/2014/main" id="{ABB4FB80-8353-476A-9AE1-F0D83ACAC285}"/>
                  </a:ext>
                </a:extLst>
              </p:cNvPr>
              <p:cNvSpPr txBox="1"/>
              <p:nvPr/>
            </p:nvSpPr>
            <p:spPr>
              <a:xfrm>
                <a:off x="8282010" y="843184"/>
                <a:ext cx="21323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600" u="sng" dirty="0">
                    <a:latin typeface="Palatino Linotype" panose="02040502050505030304" pitchFamily="18" charset="0"/>
                  </a:rPr>
                  <a:t>PRE-BURDIGALIAN</a:t>
                </a:r>
              </a:p>
            </p:txBody>
          </p:sp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49725453-A98E-46A1-B325-C245A6DEC07B}"/>
                  </a:ext>
                </a:extLst>
              </p:cNvPr>
              <p:cNvSpPr txBox="1"/>
              <p:nvPr/>
            </p:nvSpPr>
            <p:spPr>
              <a:xfrm>
                <a:off x="8248426" y="3146144"/>
                <a:ext cx="22637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600" u="sng" dirty="0">
                    <a:latin typeface="Palatino Linotype" panose="02040502050505030304" pitchFamily="18" charset="0"/>
                  </a:rPr>
                  <a:t>POST-BURDIGALIAN</a:t>
                </a:r>
              </a:p>
            </p:txBody>
          </p:sp>
        </p:grpSp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3B68C440-BDFE-4383-818E-49079ED85865}"/>
                </a:ext>
              </a:extLst>
            </p:cNvPr>
            <p:cNvSpPr txBox="1"/>
            <p:nvPr/>
          </p:nvSpPr>
          <p:spPr>
            <a:xfrm>
              <a:off x="8490243" y="2142046"/>
              <a:ext cx="25998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b="1" u="sng" dirty="0">
                  <a:solidFill>
                    <a:srgbClr val="00B050"/>
                  </a:solidFill>
                  <a:latin typeface="Palatino Linotype" panose="02040502050505030304" pitchFamily="18" charset="0"/>
                </a:rPr>
                <a:t>FIELDWORK DATA</a:t>
              </a:r>
            </a:p>
          </p:txBody>
        </p:sp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1712D4E6-0325-4443-86DB-D1E806158AB1}"/>
              </a:ext>
            </a:extLst>
          </p:cNvPr>
          <p:cNvGrpSpPr/>
          <p:nvPr/>
        </p:nvGrpSpPr>
        <p:grpSpPr>
          <a:xfrm>
            <a:off x="4162688" y="3577134"/>
            <a:ext cx="3892878" cy="1158778"/>
            <a:chOff x="4071209" y="3691100"/>
            <a:chExt cx="3892878" cy="1158778"/>
          </a:xfrm>
        </p:grpSpPr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120C1740-1282-4039-BF1A-795B9A7C4E51}"/>
                </a:ext>
              </a:extLst>
            </p:cNvPr>
            <p:cNvSpPr txBox="1"/>
            <p:nvPr/>
          </p:nvSpPr>
          <p:spPr>
            <a:xfrm>
              <a:off x="4071209" y="3772659"/>
              <a:ext cx="389287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dirty="0" err="1">
                  <a:latin typeface="Palatino Linotype" panose="02040502050505030304" pitchFamily="18" charset="0"/>
                </a:rPr>
                <a:t>It</a:t>
              </a:r>
              <a:r>
                <a:rPr lang="it-IT" sz="1600" dirty="0">
                  <a:latin typeface="Palatino Linotype" panose="02040502050505030304" pitchFamily="18" charset="0"/>
                </a:rPr>
                <a:t> </a:t>
              </a:r>
              <a:r>
                <a:rPr lang="it-IT" sz="1600" dirty="0" err="1">
                  <a:latin typeface="Palatino Linotype" panose="02040502050505030304" pitchFamily="18" charset="0"/>
                </a:rPr>
                <a:t>isn’t</a:t>
              </a:r>
              <a:r>
                <a:rPr lang="it-IT" sz="1600" dirty="0">
                  <a:latin typeface="Palatino Linotype" panose="02040502050505030304" pitchFamily="18" charset="0"/>
                </a:rPr>
                <a:t> </a:t>
              </a:r>
              <a:r>
                <a:rPr lang="it-IT" sz="1600" dirty="0" err="1">
                  <a:latin typeface="Palatino Linotype" panose="02040502050505030304" pitchFamily="18" charset="0"/>
                </a:rPr>
                <a:t>currently</a:t>
              </a:r>
              <a:r>
                <a:rPr lang="it-IT" sz="1600" dirty="0">
                  <a:latin typeface="Palatino Linotype" panose="02040502050505030304" pitchFamily="18" charset="0"/>
                </a:rPr>
                <a:t>  </a:t>
              </a:r>
              <a:r>
                <a:rPr lang="it-IT" sz="1600" dirty="0" err="1">
                  <a:latin typeface="Palatino Linotype" panose="02040502050505030304" pitchFamily="18" charset="0"/>
                </a:rPr>
                <a:t>possible</a:t>
              </a:r>
              <a:r>
                <a:rPr lang="it-IT" sz="1600" dirty="0">
                  <a:latin typeface="Palatino Linotype" panose="02040502050505030304" pitchFamily="18" charset="0"/>
                </a:rPr>
                <a:t> to compare </a:t>
              </a:r>
              <a:r>
                <a:rPr lang="it-IT" sz="1600" dirty="0" err="1">
                  <a:latin typeface="Palatino Linotype" panose="02040502050505030304" pitchFamily="18" charset="0"/>
                </a:rPr>
                <a:t>these</a:t>
              </a:r>
              <a:r>
                <a:rPr lang="it-IT" sz="1600" dirty="0">
                  <a:latin typeface="Palatino Linotype" panose="02040502050505030304" pitchFamily="18" charset="0"/>
                </a:rPr>
                <a:t> </a:t>
              </a:r>
              <a:r>
                <a:rPr lang="it-IT" sz="1600" dirty="0" err="1">
                  <a:latin typeface="Palatino Linotype" panose="02040502050505030304" pitchFamily="18" charset="0"/>
                </a:rPr>
                <a:t>two</a:t>
              </a:r>
              <a:r>
                <a:rPr lang="it-IT" sz="1600" dirty="0">
                  <a:latin typeface="Palatino Linotype" panose="02040502050505030304" pitchFamily="18" charset="0"/>
                </a:rPr>
                <a:t> dataset </a:t>
              </a:r>
              <a:r>
                <a:rPr lang="en-US" sz="1600" dirty="0">
                  <a:latin typeface="Palatino Linotype" panose="02040502050505030304" pitchFamily="18" charset="0"/>
                </a:rPr>
                <a:t> because their elements are inconsistent from a cinematic point of view</a:t>
              </a:r>
              <a:endParaRPr lang="it-IT" sz="1600" dirty="0">
                <a:latin typeface="Palatino Linotype" panose="02040502050505030304" pitchFamily="18" charset="0"/>
              </a:endParaRPr>
            </a:p>
          </p:txBody>
        </p:sp>
        <p:sp>
          <p:nvSpPr>
            <p:cNvPr id="43" name="Rettangolo 42">
              <a:extLst>
                <a:ext uri="{FF2B5EF4-FFF2-40B4-BE49-F238E27FC236}">
                  <a16:creationId xmlns:a16="http://schemas.microsoft.com/office/drawing/2014/main" id="{2AF9DA59-B04C-4173-B4D9-4BC6D94522D3}"/>
                </a:ext>
              </a:extLst>
            </p:cNvPr>
            <p:cNvSpPr/>
            <p:nvPr/>
          </p:nvSpPr>
          <p:spPr>
            <a:xfrm>
              <a:off x="4106750" y="3691100"/>
              <a:ext cx="3773133" cy="115877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48" name="Freccia a destra 47">
            <a:extLst>
              <a:ext uri="{FF2B5EF4-FFF2-40B4-BE49-F238E27FC236}">
                <a16:creationId xmlns:a16="http://schemas.microsoft.com/office/drawing/2014/main" id="{2ACF19AA-6A9A-439E-B6B3-3B5967CCF1A2}"/>
              </a:ext>
            </a:extLst>
          </p:cNvPr>
          <p:cNvSpPr/>
          <p:nvPr/>
        </p:nvSpPr>
        <p:spPr>
          <a:xfrm>
            <a:off x="3823916" y="4064688"/>
            <a:ext cx="299780" cy="18366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9" name="Freccia a destra 48">
            <a:extLst>
              <a:ext uri="{FF2B5EF4-FFF2-40B4-BE49-F238E27FC236}">
                <a16:creationId xmlns:a16="http://schemas.microsoft.com/office/drawing/2014/main" id="{1175BAEE-BC62-4DFB-8786-0951BA3BC3EE}"/>
              </a:ext>
            </a:extLst>
          </p:cNvPr>
          <p:cNvSpPr/>
          <p:nvPr/>
        </p:nvSpPr>
        <p:spPr>
          <a:xfrm rot="10800000">
            <a:off x="8018246" y="4058192"/>
            <a:ext cx="299780" cy="18366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3979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o 12">
            <a:extLst>
              <a:ext uri="{FF2B5EF4-FFF2-40B4-BE49-F238E27FC236}">
                <a16:creationId xmlns:a16="http://schemas.microsoft.com/office/drawing/2014/main" id="{EF8F88CF-41DF-4D40-8DC2-FA8A04B4D3BB}"/>
              </a:ext>
            </a:extLst>
          </p:cNvPr>
          <p:cNvGrpSpPr/>
          <p:nvPr/>
        </p:nvGrpSpPr>
        <p:grpSpPr>
          <a:xfrm>
            <a:off x="8122209" y="1373297"/>
            <a:ext cx="4003728" cy="4111405"/>
            <a:chOff x="7116334" y="843184"/>
            <a:chExt cx="4559035" cy="4692125"/>
          </a:xfrm>
        </p:grpSpPr>
        <p:pic>
          <p:nvPicPr>
            <p:cNvPr id="37" name="Immagine 36">
              <a:extLst>
                <a:ext uri="{FF2B5EF4-FFF2-40B4-BE49-F238E27FC236}">
                  <a16:creationId xmlns:a16="http://schemas.microsoft.com/office/drawing/2014/main" id="{E35F6389-0D76-473A-ABFA-FA04B538C7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079" t="1061" b="1236"/>
            <a:stretch/>
          </p:blipFill>
          <p:spPr>
            <a:xfrm>
              <a:off x="7201775" y="1244590"/>
              <a:ext cx="2201451" cy="16851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8" name="Immagine 37">
              <a:extLst>
                <a:ext uri="{FF2B5EF4-FFF2-40B4-BE49-F238E27FC236}">
                  <a16:creationId xmlns:a16="http://schemas.microsoft.com/office/drawing/2014/main" id="{8CCFB255-BD17-4931-98D0-2392DDDDE1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274" t="2797"/>
            <a:stretch/>
          </p:blipFill>
          <p:spPr>
            <a:xfrm>
              <a:off x="9411518" y="1244590"/>
              <a:ext cx="2150294" cy="168649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1DF59F8E-4625-4B83-B7F3-6972887BF201}"/>
                </a:ext>
              </a:extLst>
            </p:cNvPr>
            <p:cNvSpPr txBox="1"/>
            <p:nvPr/>
          </p:nvSpPr>
          <p:spPr>
            <a:xfrm>
              <a:off x="7380442" y="2899132"/>
              <a:ext cx="1846350" cy="346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NORMAL FAULT</a:t>
              </a:r>
            </a:p>
          </p:txBody>
        </p:sp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95561245-8A8A-4A53-B486-53D06F86123D}"/>
                </a:ext>
              </a:extLst>
            </p:cNvPr>
            <p:cNvSpPr txBox="1"/>
            <p:nvPr/>
          </p:nvSpPr>
          <p:spPr>
            <a:xfrm>
              <a:off x="9556741" y="2904470"/>
              <a:ext cx="1846348" cy="346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REVERSE FAULT</a:t>
              </a:r>
            </a:p>
          </p:txBody>
        </p:sp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E9DE5723-30E6-416B-B84A-4A28AA8AFEF4}"/>
                </a:ext>
              </a:extLst>
            </p:cNvPr>
            <p:cNvSpPr txBox="1"/>
            <p:nvPr/>
          </p:nvSpPr>
          <p:spPr>
            <a:xfrm>
              <a:off x="7432972" y="5189081"/>
              <a:ext cx="1979509" cy="346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NORMAL FAULT</a:t>
              </a:r>
            </a:p>
          </p:txBody>
        </p:sp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EB3EDBF7-9431-4B86-8BF6-47F72CEB2DF7}"/>
                </a:ext>
              </a:extLst>
            </p:cNvPr>
            <p:cNvSpPr txBox="1"/>
            <p:nvPr/>
          </p:nvSpPr>
          <p:spPr>
            <a:xfrm>
              <a:off x="9456856" y="5174131"/>
              <a:ext cx="1914939" cy="346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REVERSE FAULT</a:t>
              </a:r>
            </a:p>
          </p:txBody>
        </p:sp>
        <p:pic>
          <p:nvPicPr>
            <p:cNvPr id="43" name="Immagine 42">
              <a:extLst>
                <a:ext uri="{FF2B5EF4-FFF2-40B4-BE49-F238E27FC236}">
                  <a16:creationId xmlns:a16="http://schemas.microsoft.com/office/drawing/2014/main" id="{EB353578-6196-487B-8BE3-80BD269D8F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67" t="4919"/>
            <a:stretch/>
          </p:blipFill>
          <p:spPr>
            <a:xfrm>
              <a:off x="7201071" y="3512657"/>
              <a:ext cx="2201451" cy="16851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4" name="Immagine 43">
              <a:extLst>
                <a:ext uri="{FF2B5EF4-FFF2-40B4-BE49-F238E27FC236}">
                  <a16:creationId xmlns:a16="http://schemas.microsoft.com/office/drawing/2014/main" id="{9FFE97DF-D464-4129-B043-BEC97172B9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794" t="6977"/>
            <a:stretch/>
          </p:blipFill>
          <p:spPr>
            <a:xfrm>
              <a:off x="9413692" y="3512657"/>
              <a:ext cx="2174394" cy="16851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9" name="Rettangolo 48">
              <a:extLst>
                <a:ext uri="{FF2B5EF4-FFF2-40B4-BE49-F238E27FC236}">
                  <a16:creationId xmlns:a16="http://schemas.microsoft.com/office/drawing/2014/main" id="{D418D6A5-3649-4A06-A9F2-F9D81120C137}"/>
                </a:ext>
              </a:extLst>
            </p:cNvPr>
            <p:cNvSpPr/>
            <p:nvPr/>
          </p:nvSpPr>
          <p:spPr>
            <a:xfrm>
              <a:off x="7116334" y="844480"/>
              <a:ext cx="4559035" cy="4682561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1" name="CasellaDiTesto 50">
              <a:extLst>
                <a:ext uri="{FF2B5EF4-FFF2-40B4-BE49-F238E27FC236}">
                  <a16:creationId xmlns:a16="http://schemas.microsoft.com/office/drawing/2014/main" id="{9EDF0632-3930-4719-BB7D-73312C2F1FEA}"/>
                </a:ext>
              </a:extLst>
            </p:cNvPr>
            <p:cNvSpPr txBox="1"/>
            <p:nvPr/>
          </p:nvSpPr>
          <p:spPr>
            <a:xfrm>
              <a:off x="8282010" y="843184"/>
              <a:ext cx="21323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u="sng" dirty="0">
                  <a:latin typeface="Palatino Linotype" panose="02040502050505030304" pitchFamily="18" charset="0"/>
                </a:rPr>
                <a:t>PRE-BURDIGALIAN</a:t>
              </a:r>
            </a:p>
          </p:txBody>
        </p:sp>
        <p:sp>
          <p:nvSpPr>
            <p:cNvPr id="52" name="CasellaDiTesto 51">
              <a:extLst>
                <a:ext uri="{FF2B5EF4-FFF2-40B4-BE49-F238E27FC236}">
                  <a16:creationId xmlns:a16="http://schemas.microsoft.com/office/drawing/2014/main" id="{93E83777-C047-4DDD-BC4D-EC9B9FB9076E}"/>
                </a:ext>
              </a:extLst>
            </p:cNvPr>
            <p:cNvSpPr txBox="1"/>
            <p:nvPr/>
          </p:nvSpPr>
          <p:spPr>
            <a:xfrm>
              <a:off x="8248426" y="3146144"/>
              <a:ext cx="22637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u="sng" dirty="0">
                  <a:latin typeface="Palatino Linotype" panose="02040502050505030304" pitchFamily="18" charset="0"/>
                </a:rPr>
                <a:t>POST-BURDIGALIAN</a:t>
              </a:r>
            </a:p>
          </p:txBody>
        </p:sp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B6E90EFA-55F5-4D6C-9C5C-0523274478D7}"/>
              </a:ext>
            </a:extLst>
          </p:cNvPr>
          <p:cNvGrpSpPr/>
          <p:nvPr/>
        </p:nvGrpSpPr>
        <p:grpSpPr>
          <a:xfrm>
            <a:off x="61927" y="1301545"/>
            <a:ext cx="4080736" cy="4107863"/>
            <a:chOff x="-1" y="2147527"/>
            <a:chExt cx="4559035" cy="4700464"/>
          </a:xfrm>
        </p:grpSpPr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3FF76E57-5F54-47B9-A133-22E059882A91}"/>
                </a:ext>
              </a:extLst>
            </p:cNvPr>
            <p:cNvSpPr txBox="1"/>
            <p:nvPr/>
          </p:nvSpPr>
          <p:spPr>
            <a:xfrm>
              <a:off x="259148" y="4223157"/>
              <a:ext cx="1904904" cy="351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NORMAL FAULT</a:t>
              </a:r>
            </a:p>
          </p:txBody>
        </p:sp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951FC0AF-A99B-4D1A-9887-83FBA061E1FB}"/>
                </a:ext>
              </a:extLst>
            </p:cNvPr>
            <p:cNvSpPr txBox="1"/>
            <p:nvPr/>
          </p:nvSpPr>
          <p:spPr>
            <a:xfrm>
              <a:off x="2302220" y="4228657"/>
              <a:ext cx="1874292" cy="351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REVERSE FAULT</a:t>
              </a:r>
            </a:p>
          </p:txBody>
        </p:sp>
        <p:pic>
          <p:nvPicPr>
            <p:cNvPr id="33" name="Immagine 32">
              <a:extLst>
                <a:ext uri="{FF2B5EF4-FFF2-40B4-BE49-F238E27FC236}">
                  <a16:creationId xmlns:a16="http://schemas.microsoft.com/office/drawing/2014/main" id="{D9F973DF-D0F7-4423-BB85-2695ED4FD4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478" t="395" r="623" b="629"/>
            <a:stretch/>
          </p:blipFill>
          <p:spPr>
            <a:xfrm>
              <a:off x="136506" y="2547637"/>
              <a:ext cx="2116863" cy="16755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4" name="Immagine 33">
              <a:extLst>
                <a:ext uri="{FF2B5EF4-FFF2-40B4-BE49-F238E27FC236}">
                  <a16:creationId xmlns:a16="http://schemas.microsoft.com/office/drawing/2014/main" id="{E6A2F1D3-2F10-4C28-ACEF-4B88D0DC51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070" t="729" b="650"/>
            <a:stretch/>
          </p:blipFill>
          <p:spPr>
            <a:xfrm>
              <a:off x="2253370" y="2547638"/>
              <a:ext cx="2206198" cy="16755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6" name="CasellaDiTesto 35">
              <a:extLst>
                <a:ext uri="{FF2B5EF4-FFF2-40B4-BE49-F238E27FC236}">
                  <a16:creationId xmlns:a16="http://schemas.microsoft.com/office/drawing/2014/main" id="{21D1A7BB-DD9E-45D6-9617-A77C08797675}"/>
                </a:ext>
              </a:extLst>
            </p:cNvPr>
            <p:cNvSpPr txBox="1"/>
            <p:nvPr/>
          </p:nvSpPr>
          <p:spPr>
            <a:xfrm>
              <a:off x="1012784" y="4398766"/>
              <a:ext cx="22637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u="sng" dirty="0">
                  <a:latin typeface="Palatino Linotype" panose="02040502050505030304" pitchFamily="18" charset="0"/>
                </a:rPr>
                <a:t>POST-BURDIGALIAN</a:t>
              </a:r>
            </a:p>
          </p:txBody>
        </p:sp>
        <p:sp>
          <p:nvSpPr>
            <p:cNvPr id="45" name="CasellaDiTesto 44">
              <a:extLst>
                <a:ext uri="{FF2B5EF4-FFF2-40B4-BE49-F238E27FC236}">
                  <a16:creationId xmlns:a16="http://schemas.microsoft.com/office/drawing/2014/main" id="{85F1670C-974E-4A5A-892F-E94998427EA0}"/>
                </a:ext>
              </a:extLst>
            </p:cNvPr>
            <p:cNvSpPr txBox="1"/>
            <p:nvPr/>
          </p:nvSpPr>
          <p:spPr>
            <a:xfrm>
              <a:off x="225134" y="6497745"/>
              <a:ext cx="1949838" cy="35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NORMAL FAULT</a:t>
              </a:r>
            </a:p>
          </p:txBody>
        </p:sp>
        <p:sp>
          <p:nvSpPr>
            <p:cNvPr id="46" name="CasellaDiTesto 45">
              <a:extLst>
                <a:ext uri="{FF2B5EF4-FFF2-40B4-BE49-F238E27FC236}">
                  <a16:creationId xmlns:a16="http://schemas.microsoft.com/office/drawing/2014/main" id="{5298C4E6-56AC-4ABA-A550-1132D7907E71}"/>
                </a:ext>
              </a:extLst>
            </p:cNvPr>
            <p:cNvSpPr txBox="1"/>
            <p:nvPr/>
          </p:nvSpPr>
          <p:spPr>
            <a:xfrm>
              <a:off x="2290505" y="6486708"/>
              <a:ext cx="1949837" cy="351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b="1" dirty="0">
                  <a:solidFill>
                    <a:srgbClr val="FF0000"/>
                  </a:solidFill>
                  <a:latin typeface="Palatino Linotype" panose="02040502050505030304" pitchFamily="18" charset="0"/>
                </a:rPr>
                <a:t>REVERSE FAULT</a:t>
              </a:r>
            </a:p>
          </p:txBody>
        </p:sp>
        <p:pic>
          <p:nvPicPr>
            <p:cNvPr id="47" name="Immagine 46">
              <a:extLst>
                <a:ext uri="{FF2B5EF4-FFF2-40B4-BE49-F238E27FC236}">
                  <a16:creationId xmlns:a16="http://schemas.microsoft.com/office/drawing/2014/main" id="{D145FC34-6648-44D0-9066-03ACEFD437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671" t="2059"/>
            <a:stretch/>
          </p:blipFill>
          <p:spPr>
            <a:xfrm>
              <a:off x="136506" y="4789521"/>
              <a:ext cx="2107986" cy="169718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8" name="Immagine 47">
              <a:extLst>
                <a:ext uri="{FF2B5EF4-FFF2-40B4-BE49-F238E27FC236}">
                  <a16:creationId xmlns:a16="http://schemas.microsoft.com/office/drawing/2014/main" id="{6079F657-F9A5-41C1-A70C-3894139E6C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3729" t="7738"/>
            <a:stretch/>
          </p:blipFill>
          <p:spPr>
            <a:xfrm>
              <a:off x="2241120" y="4789523"/>
              <a:ext cx="2049554" cy="170260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23E66062-8C56-4A1F-8FF6-07EA42AFAC73}"/>
                </a:ext>
              </a:extLst>
            </p:cNvPr>
            <p:cNvSpPr/>
            <p:nvPr/>
          </p:nvSpPr>
          <p:spPr>
            <a:xfrm>
              <a:off x="-1" y="2147527"/>
              <a:ext cx="4559035" cy="4682561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0" name="CasellaDiTesto 49">
              <a:extLst>
                <a:ext uri="{FF2B5EF4-FFF2-40B4-BE49-F238E27FC236}">
                  <a16:creationId xmlns:a16="http://schemas.microsoft.com/office/drawing/2014/main" id="{8153D7EB-14C7-4A2A-BC58-1050A0E9A96D}"/>
                </a:ext>
              </a:extLst>
            </p:cNvPr>
            <p:cNvSpPr txBox="1"/>
            <p:nvPr/>
          </p:nvSpPr>
          <p:spPr>
            <a:xfrm>
              <a:off x="1236061" y="2165550"/>
              <a:ext cx="21323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u="sng" dirty="0">
                  <a:latin typeface="Palatino Linotype" panose="02040502050505030304" pitchFamily="18" charset="0"/>
                </a:rPr>
                <a:t>PRE-BURDIGALIAN</a:t>
              </a:r>
            </a:p>
          </p:txBody>
        </p:sp>
      </p:grp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C610DE50-7066-4BBD-9325-E35D03F1A32E}"/>
              </a:ext>
            </a:extLst>
          </p:cNvPr>
          <p:cNvSpPr txBox="1"/>
          <p:nvPr/>
        </p:nvSpPr>
        <p:spPr>
          <a:xfrm>
            <a:off x="3352819" y="143997"/>
            <a:ext cx="5820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u="sng" dirty="0" err="1">
                <a:latin typeface="Palatino Linotype" panose="02040502050505030304" pitchFamily="18" charset="0"/>
              </a:rPr>
              <a:t>Other</a:t>
            </a:r>
            <a:r>
              <a:rPr lang="it-IT" sz="2400" b="1" u="sng" dirty="0">
                <a:latin typeface="Palatino Linotype" panose="02040502050505030304" pitchFamily="18" charset="0"/>
              </a:rPr>
              <a:t> </a:t>
            </a:r>
            <a:r>
              <a:rPr lang="it-IT" sz="2400" b="1" u="sng" dirty="0" err="1">
                <a:latin typeface="Palatino Linotype" panose="02040502050505030304" pitchFamily="18" charset="0"/>
              </a:rPr>
              <a:t>Epiligurian</a:t>
            </a:r>
            <a:r>
              <a:rPr lang="it-IT" sz="2400" b="1" u="sng" dirty="0">
                <a:latin typeface="Palatino Linotype" panose="02040502050505030304" pitchFamily="18" charset="0"/>
              </a:rPr>
              <a:t> </a:t>
            </a:r>
            <a:r>
              <a:rPr lang="it-IT" sz="2400" b="1" u="sng" dirty="0" err="1">
                <a:latin typeface="Palatino Linotype" panose="02040502050505030304" pitchFamily="18" charset="0"/>
              </a:rPr>
              <a:t>basins</a:t>
            </a:r>
            <a:r>
              <a:rPr lang="it-IT" sz="2400" b="1" u="sng" dirty="0">
                <a:latin typeface="Palatino Linotype" panose="02040502050505030304" pitchFamily="18" charset="0"/>
              </a:rPr>
              <a:t> VS. Study area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ECA77D4E-8665-498C-81DF-94E5184842E5}"/>
              </a:ext>
            </a:extLst>
          </p:cNvPr>
          <p:cNvGrpSpPr/>
          <p:nvPr/>
        </p:nvGrpSpPr>
        <p:grpSpPr>
          <a:xfrm>
            <a:off x="4280117" y="2739504"/>
            <a:ext cx="3711870" cy="1323439"/>
            <a:chOff x="4341313" y="3232586"/>
            <a:chExt cx="3711870" cy="1323439"/>
          </a:xfrm>
        </p:grpSpPr>
        <p:sp>
          <p:nvSpPr>
            <p:cNvPr id="57" name="CasellaDiTesto 56">
              <a:extLst>
                <a:ext uri="{FF2B5EF4-FFF2-40B4-BE49-F238E27FC236}">
                  <a16:creationId xmlns:a16="http://schemas.microsoft.com/office/drawing/2014/main" id="{38A66D6C-2C42-4932-ABD4-3E262D1C9C42}"/>
                </a:ext>
              </a:extLst>
            </p:cNvPr>
            <p:cNvSpPr txBox="1"/>
            <p:nvPr/>
          </p:nvSpPr>
          <p:spPr>
            <a:xfrm>
              <a:off x="4341313" y="3232586"/>
              <a:ext cx="371187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u="sng" dirty="0">
                  <a:latin typeface="Palatino Linotype" panose="02040502050505030304" pitchFamily="18" charset="0"/>
                </a:rPr>
                <a:t>The data </a:t>
              </a:r>
              <a:r>
                <a:rPr lang="it-IT" sz="1600" u="sng" dirty="0" err="1">
                  <a:latin typeface="Palatino Linotype" panose="02040502050505030304" pitchFamily="18" charset="0"/>
                </a:rPr>
                <a:t>belonging</a:t>
              </a:r>
              <a:endParaRPr lang="it-IT" sz="1600" u="sng" dirty="0">
                <a:latin typeface="Palatino Linotype" panose="02040502050505030304" pitchFamily="18" charset="0"/>
              </a:endParaRPr>
            </a:p>
            <a:p>
              <a:pPr algn="ctr"/>
              <a:r>
                <a:rPr lang="it-IT" sz="1600" u="sng" dirty="0">
                  <a:latin typeface="Palatino Linotype" panose="02040502050505030304" pitchFamily="18" charset="0"/>
                </a:rPr>
                <a:t> to the study area and </a:t>
              </a:r>
              <a:r>
                <a:rPr lang="it-IT" sz="1600" u="sng" dirty="0" err="1">
                  <a:latin typeface="Palatino Linotype" panose="02040502050505030304" pitchFamily="18" charset="0"/>
                </a:rPr>
                <a:t>those</a:t>
              </a:r>
              <a:r>
                <a:rPr lang="it-IT" sz="1600" u="sng" dirty="0">
                  <a:latin typeface="Palatino Linotype" panose="02040502050505030304" pitchFamily="18" charset="0"/>
                </a:rPr>
                <a:t> from the </a:t>
              </a:r>
              <a:r>
                <a:rPr lang="it-IT" sz="1600" u="sng" dirty="0" err="1">
                  <a:latin typeface="Palatino Linotype" panose="02040502050505030304" pitchFamily="18" charset="0"/>
                </a:rPr>
                <a:t>other</a:t>
              </a:r>
              <a:r>
                <a:rPr lang="it-IT" sz="1600" u="sng" dirty="0">
                  <a:latin typeface="Palatino Linotype" panose="02040502050505030304" pitchFamily="18" charset="0"/>
                </a:rPr>
                <a:t> </a:t>
              </a:r>
              <a:r>
                <a:rPr lang="it-IT" sz="1600" u="sng" dirty="0" err="1">
                  <a:latin typeface="Palatino Linotype" panose="02040502050505030304" pitchFamily="18" charset="0"/>
                </a:rPr>
                <a:t>Epiligurian</a:t>
              </a:r>
              <a:r>
                <a:rPr lang="it-IT" sz="1600" u="sng" dirty="0">
                  <a:latin typeface="Palatino Linotype" panose="02040502050505030304" pitchFamily="18" charset="0"/>
                </a:rPr>
                <a:t> </a:t>
              </a:r>
              <a:r>
                <a:rPr lang="it-IT" sz="1600" u="sng" dirty="0" err="1">
                  <a:latin typeface="Palatino Linotype" panose="02040502050505030304" pitchFamily="18" charset="0"/>
                </a:rPr>
                <a:t>basins</a:t>
              </a:r>
              <a:r>
                <a:rPr lang="it-IT" sz="1600" u="sng" dirty="0">
                  <a:latin typeface="Palatino Linotype" panose="02040502050505030304" pitchFamily="18" charset="0"/>
                </a:rPr>
                <a:t>, show </a:t>
              </a:r>
              <a:r>
                <a:rPr lang="it-IT" sz="1600" u="sng" dirty="0" err="1">
                  <a:latin typeface="Palatino Linotype" panose="02040502050505030304" pitchFamily="18" charset="0"/>
                </a:rPr>
                <a:t>completely</a:t>
              </a:r>
              <a:r>
                <a:rPr lang="it-IT" sz="1600" u="sng" dirty="0">
                  <a:latin typeface="Palatino Linotype" panose="02040502050505030304" pitchFamily="18" charset="0"/>
                </a:rPr>
                <a:t> </a:t>
              </a:r>
              <a:r>
                <a:rPr lang="it-IT" sz="1600" u="sng" dirty="0" err="1">
                  <a:latin typeface="Palatino Linotype" panose="02040502050505030304" pitchFamily="18" charset="0"/>
                </a:rPr>
                <a:t>different</a:t>
              </a:r>
              <a:r>
                <a:rPr lang="it-IT" sz="1600" u="sng" dirty="0">
                  <a:latin typeface="Palatino Linotype" panose="02040502050505030304" pitchFamily="18" charset="0"/>
                </a:rPr>
                <a:t> trend from </a:t>
              </a:r>
              <a:r>
                <a:rPr lang="it-IT" sz="1600" u="sng" dirty="0" err="1">
                  <a:latin typeface="Palatino Linotype" panose="02040502050505030304" pitchFamily="18" charset="0"/>
                </a:rPr>
                <a:t>each</a:t>
              </a:r>
              <a:r>
                <a:rPr lang="it-IT" sz="1600" u="sng" dirty="0">
                  <a:latin typeface="Palatino Linotype" panose="02040502050505030304" pitchFamily="18" charset="0"/>
                </a:rPr>
                <a:t> </a:t>
              </a:r>
              <a:r>
                <a:rPr lang="it-IT" sz="1600" u="sng" dirty="0" err="1">
                  <a:latin typeface="Palatino Linotype" panose="02040502050505030304" pitchFamily="18" charset="0"/>
                </a:rPr>
                <a:t>other</a:t>
              </a:r>
              <a:endParaRPr lang="it-IT" sz="1600" u="sng" dirty="0">
                <a:latin typeface="Palatino Linotype" panose="02040502050505030304" pitchFamily="18" charset="0"/>
              </a:endParaRPr>
            </a:p>
          </p:txBody>
        </p:sp>
        <p:sp>
          <p:nvSpPr>
            <p:cNvPr id="58" name="Rettangolo 57">
              <a:extLst>
                <a:ext uri="{FF2B5EF4-FFF2-40B4-BE49-F238E27FC236}">
                  <a16:creationId xmlns:a16="http://schemas.microsoft.com/office/drawing/2014/main" id="{B93E9BBE-9851-4810-B9BE-E21B2949B74C}"/>
                </a:ext>
              </a:extLst>
            </p:cNvPr>
            <p:cNvSpPr/>
            <p:nvPr/>
          </p:nvSpPr>
          <p:spPr>
            <a:xfrm>
              <a:off x="4492976" y="3232586"/>
              <a:ext cx="3382130" cy="1323439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61" name="Freccia a destra 60">
            <a:extLst>
              <a:ext uri="{FF2B5EF4-FFF2-40B4-BE49-F238E27FC236}">
                <a16:creationId xmlns:a16="http://schemas.microsoft.com/office/drawing/2014/main" id="{26BE3EC0-1EC9-4849-B492-16A8F3D8988F}"/>
              </a:ext>
            </a:extLst>
          </p:cNvPr>
          <p:cNvSpPr/>
          <p:nvPr/>
        </p:nvSpPr>
        <p:spPr>
          <a:xfrm rot="10800000">
            <a:off x="7835681" y="3355888"/>
            <a:ext cx="250499" cy="18427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C59CA97F-61B3-4425-A279-44BF0D481E07}"/>
              </a:ext>
            </a:extLst>
          </p:cNvPr>
          <p:cNvSpPr txBox="1"/>
          <p:nvPr/>
        </p:nvSpPr>
        <p:spPr>
          <a:xfrm>
            <a:off x="716813" y="5699368"/>
            <a:ext cx="11092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u="sng" dirty="0">
                <a:latin typeface="Palatino Linotype" panose="02040502050505030304" pitchFamily="18" charset="0"/>
              </a:rPr>
              <a:t>THIS MEANS THAT THESE WEDGE-TOP BASINS PROBABLY EVOLVE INDIPENDENTLY, INFLUENCED BY LATERAL VARIATIONS, EROSION, SUBSIDENCE RATES AND TECTONICS, IN RESPONSE TO LOCAL VARIATIONS IN THE UNDERLYING OROGENIC PRISM</a:t>
            </a:r>
          </a:p>
        </p:txBody>
      </p: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C19D1C7E-6503-4DA4-8587-07A9124CBC5A}"/>
              </a:ext>
            </a:extLst>
          </p:cNvPr>
          <p:cNvSpPr txBox="1"/>
          <p:nvPr/>
        </p:nvSpPr>
        <p:spPr>
          <a:xfrm>
            <a:off x="470617" y="911268"/>
            <a:ext cx="3758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u="sng" dirty="0">
                <a:solidFill>
                  <a:srgbClr val="00B050"/>
                </a:solidFill>
                <a:latin typeface="Palatino Linotype" panose="02040502050505030304" pitchFamily="18" charset="0"/>
              </a:rPr>
              <a:t>REMOTE SENSING DATA</a:t>
            </a:r>
          </a:p>
        </p:txBody>
      </p:sp>
      <p:sp>
        <p:nvSpPr>
          <p:cNvPr id="66" name="CasellaDiTesto 65">
            <a:extLst>
              <a:ext uri="{FF2B5EF4-FFF2-40B4-BE49-F238E27FC236}">
                <a16:creationId xmlns:a16="http://schemas.microsoft.com/office/drawing/2014/main" id="{ECE29747-32F1-4AFA-838B-881523FFEFEA}"/>
              </a:ext>
            </a:extLst>
          </p:cNvPr>
          <p:cNvSpPr txBox="1"/>
          <p:nvPr/>
        </p:nvSpPr>
        <p:spPr>
          <a:xfrm>
            <a:off x="8956246" y="997947"/>
            <a:ext cx="2599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u="sng" dirty="0">
                <a:solidFill>
                  <a:srgbClr val="00B050"/>
                </a:solidFill>
                <a:latin typeface="Palatino Linotype" panose="02040502050505030304" pitchFamily="18" charset="0"/>
              </a:rPr>
              <a:t>FIELDWORK DATA</a:t>
            </a:r>
          </a:p>
        </p:txBody>
      </p:sp>
      <p:sp>
        <p:nvSpPr>
          <p:cNvPr id="67" name="Freccia a destra 66">
            <a:extLst>
              <a:ext uri="{FF2B5EF4-FFF2-40B4-BE49-F238E27FC236}">
                <a16:creationId xmlns:a16="http://schemas.microsoft.com/office/drawing/2014/main" id="{B62021DA-A1A3-45EA-A544-A529BD929FD0}"/>
              </a:ext>
            </a:extLst>
          </p:cNvPr>
          <p:cNvSpPr/>
          <p:nvPr/>
        </p:nvSpPr>
        <p:spPr>
          <a:xfrm>
            <a:off x="4145252" y="3353082"/>
            <a:ext cx="250499" cy="18427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6644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3" grpId="0"/>
      <p:bldP spid="65" grpId="0"/>
      <p:bldP spid="66" grpId="0"/>
      <p:bldP spid="6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49E7C40-B807-4ED9-8DF1-41B50D21C331}"/>
              </a:ext>
            </a:extLst>
          </p:cNvPr>
          <p:cNvSpPr txBox="1"/>
          <p:nvPr/>
        </p:nvSpPr>
        <p:spPr>
          <a:xfrm>
            <a:off x="443632" y="1220326"/>
            <a:ext cx="54296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</a:rPr>
              <a:t>Top-to-the NE, WNW-ESE-striking thrusts/reverse faults</a:t>
            </a:r>
            <a:r>
              <a:rPr lang="en-US" sz="1600" dirty="0">
                <a:latin typeface="Palatino Linotype" panose="02040502050505030304" pitchFamily="18" charset="0"/>
                <a:ea typeface="Calibri" panose="020F0502020204030204" pitchFamily="34" charset="0"/>
              </a:rPr>
              <a:t>;</a:t>
            </a:r>
            <a:endParaRPr lang="it-IT" sz="1600" dirty="0">
              <a:latin typeface="Palatino Linotype" panose="02040502050505030304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79274DE-E3F2-4334-92A3-4E31F4247C1F}"/>
              </a:ext>
            </a:extLst>
          </p:cNvPr>
          <p:cNvSpPr txBox="1"/>
          <p:nvPr/>
        </p:nvSpPr>
        <p:spPr>
          <a:xfrm>
            <a:off x="443632" y="1801706"/>
            <a:ext cx="60944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</a:rPr>
              <a:t>Top-to-the SE, ENE-WSW-striking thrusts/reverse faults;</a:t>
            </a:r>
            <a:endParaRPr lang="it-IT" sz="1600" dirty="0">
              <a:latin typeface="Palatino Linotype" panose="0204050205050503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E4D4913-6A02-4F3D-973E-81E4FB8A360E}"/>
              </a:ext>
            </a:extLst>
          </p:cNvPr>
          <p:cNvSpPr txBox="1"/>
          <p:nvPr/>
        </p:nvSpPr>
        <p:spPr>
          <a:xfrm>
            <a:off x="8784411" y="1181800"/>
            <a:ext cx="312969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effectLst/>
                <a:latin typeface="Palatino Linotype" panose="02040502050505030304" pitchFamily="18" charset="0"/>
                <a:ea typeface="Calibri" panose="020F0502020204030204" pitchFamily="34" charset="0"/>
              </a:rPr>
              <a:t>NNE-SSW shortening followed by NE-SW extension are associable to a wedge build up and tearing down during the progressive evolution of the continental collision</a:t>
            </a:r>
            <a:endParaRPr lang="it-IT" sz="1600" dirty="0">
              <a:latin typeface="Palatino Linotype" panose="02040502050505030304" pitchFamily="18" charset="0"/>
            </a:endParaRPr>
          </a:p>
          <a:p>
            <a:endParaRPr lang="it-IT" sz="16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15A659C-9559-443B-877A-E3414EFDB4C3}"/>
              </a:ext>
            </a:extLst>
          </p:cNvPr>
          <p:cNvSpPr txBox="1"/>
          <p:nvPr/>
        </p:nvSpPr>
        <p:spPr>
          <a:xfrm>
            <a:off x="444500" y="2392590"/>
            <a:ext cx="81499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Palatino Linotype" panose="02040502050505030304" pitchFamily="18" charset="0"/>
              </a:rPr>
              <a:t>NW-SE and NE-SW-</a:t>
            </a:r>
            <a:r>
              <a:rPr lang="it-IT" sz="1600" dirty="0" err="1">
                <a:latin typeface="Palatino Linotype" panose="02040502050505030304" pitchFamily="18" charset="0"/>
              </a:rPr>
              <a:t>striking</a:t>
            </a:r>
            <a:r>
              <a:rPr lang="it-IT" sz="1600" dirty="0">
                <a:latin typeface="Palatino Linotype" panose="02040502050505030304" pitchFamily="18" charset="0"/>
              </a:rPr>
              <a:t> </a:t>
            </a:r>
            <a:r>
              <a:rPr lang="it-IT" sz="1600" dirty="0" err="1">
                <a:latin typeface="Palatino Linotype" panose="02040502050505030304" pitchFamily="18" charset="0"/>
              </a:rPr>
              <a:t>normal</a:t>
            </a:r>
            <a:r>
              <a:rPr lang="it-IT" sz="1600" dirty="0">
                <a:latin typeface="Palatino Linotype" panose="02040502050505030304" pitchFamily="18" charset="0"/>
              </a:rPr>
              <a:t> faults </a:t>
            </a:r>
            <a:r>
              <a:rPr lang="it-IT" sz="1600" dirty="0" err="1">
                <a:latin typeface="Palatino Linotype" panose="02040502050505030304" pitchFamily="18" charset="0"/>
              </a:rPr>
              <a:t>locally</a:t>
            </a:r>
            <a:r>
              <a:rPr lang="it-IT" sz="1600" dirty="0">
                <a:latin typeface="Palatino Linotype" panose="02040502050505030304" pitchFamily="18" charset="0"/>
              </a:rPr>
              <a:t> </a:t>
            </a:r>
            <a:r>
              <a:rPr lang="it-IT" sz="1600" dirty="0" err="1">
                <a:latin typeface="Palatino Linotype" panose="02040502050505030304" pitchFamily="18" charset="0"/>
              </a:rPr>
              <a:t>characterised</a:t>
            </a:r>
            <a:r>
              <a:rPr lang="it-IT" sz="1600" dirty="0">
                <a:latin typeface="Palatino Linotype" panose="02040502050505030304" pitchFamily="18" charset="0"/>
              </a:rPr>
              <a:t> by </a:t>
            </a:r>
            <a:r>
              <a:rPr lang="it-IT" sz="1600" dirty="0" err="1">
                <a:latin typeface="Palatino Linotype" panose="02040502050505030304" pitchFamily="18" charset="0"/>
              </a:rPr>
              <a:t>deformation</a:t>
            </a:r>
            <a:r>
              <a:rPr lang="it-IT" sz="1600" dirty="0">
                <a:latin typeface="Palatino Linotype" panose="02040502050505030304" pitchFamily="18" charset="0"/>
              </a:rPr>
              <a:t> </a:t>
            </a:r>
            <a:r>
              <a:rPr lang="it-IT" sz="1600" dirty="0" err="1">
                <a:latin typeface="Palatino Linotype" panose="02040502050505030304" pitchFamily="18" charset="0"/>
              </a:rPr>
              <a:t>bands</a:t>
            </a:r>
            <a:r>
              <a:rPr lang="it-IT" sz="1600" dirty="0">
                <a:latin typeface="Palatino Linotype" panose="02040502050505030304" pitchFamily="18" charset="0"/>
              </a:rPr>
              <a:t>.</a:t>
            </a:r>
          </a:p>
        </p:txBody>
      </p:sp>
      <p:sp>
        <p:nvSpPr>
          <p:cNvPr id="6" name="Rombo 5">
            <a:extLst>
              <a:ext uri="{FF2B5EF4-FFF2-40B4-BE49-F238E27FC236}">
                <a16:creationId xmlns:a16="http://schemas.microsoft.com/office/drawing/2014/main" id="{40C0B611-E3A9-4379-A9F7-338AE71190F0}"/>
              </a:ext>
            </a:extLst>
          </p:cNvPr>
          <p:cNvSpPr/>
          <p:nvPr/>
        </p:nvSpPr>
        <p:spPr>
          <a:xfrm>
            <a:off x="277890" y="1323501"/>
            <a:ext cx="165742" cy="150829"/>
          </a:xfrm>
          <a:prstGeom prst="diamond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ombo 6">
            <a:extLst>
              <a:ext uri="{FF2B5EF4-FFF2-40B4-BE49-F238E27FC236}">
                <a16:creationId xmlns:a16="http://schemas.microsoft.com/office/drawing/2014/main" id="{954E4641-7918-4F55-84CA-8B2CF92ED6DC}"/>
              </a:ext>
            </a:extLst>
          </p:cNvPr>
          <p:cNvSpPr/>
          <p:nvPr/>
        </p:nvSpPr>
        <p:spPr>
          <a:xfrm>
            <a:off x="277890" y="1895568"/>
            <a:ext cx="165742" cy="150829"/>
          </a:xfrm>
          <a:prstGeom prst="diamond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ombo 7">
            <a:extLst>
              <a:ext uri="{FF2B5EF4-FFF2-40B4-BE49-F238E27FC236}">
                <a16:creationId xmlns:a16="http://schemas.microsoft.com/office/drawing/2014/main" id="{55DF4619-4F97-421C-B178-25CEC20039D1}"/>
              </a:ext>
            </a:extLst>
          </p:cNvPr>
          <p:cNvSpPr/>
          <p:nvPr/>
        </p:nvSpPr>
        <p:spPr>
          <a:xfrm>
            <a:off x="277890" y="2472603"/>
            <a:ext cx="165742" cy="150829"/>
          </a:xfrm>
          <a:prstGeom prst="diamond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Parentesi graffa chiusa 8">
            <a:extLst>
              <a:ext uri="{FF2B5EF4-FFF2-40B4-BE49-F238E27FC236}">
                <a16:creationId xmlns:a16="http://schemas.microsoft.com/office/drawing/2014/main" id="{FD2DEBAA-5B6B-4335-A57A-43B84298B82F}"/>
              </a:ext>
            </a:extLst>
          </p:cNvPr>
          <p:cNvSpPr/>
          <p:nvPr/>
        </p:nvSpPr>
        <p:spPr>
          <a:xfrm>
            <a:off x="8305049" y="1073902"/>
            <a:ext cx="225576" cy="1864937"/>
          </a:xfrm>
          <a:prstGeom prst="rightBrace">
            <a:avLst>
              <a:gd name="adj1" fmla="val 8333"/>
              <a:gd name="adj2" fmla="val 50545"/>
            </a:avLst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982380D-3693-4F7F-AB6F-20DD8F99471F}"/>
              </a:ext>
            </a:extLst>
          </p:cNvPr>
          <p:cNvSpPr/>
          <p:nvPr/>
        </p:nvSpPr>
        <p:spPr>
          <a:xfrm>
            <a:off x="8784411" y="1181800"/>
            <a:ext cx="3129699" cy="1505274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FF263C8-618C-4135-93CB-8ED2B09EAD74}"/>
              </a:ext>
            </a:extLst>
          </p:cNvPr>
          <p:cNvSpPr txBox="1"/>
          <p:nvPr/>
        </p:nvSpPr>
        <p:spPr>
          <a:xfrm>
            <a:off x="1078440" y="3748229"/>
            <a:ext cx="100351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u="sng" dirty="0">
                <a:latin typeface="Palatino Linotype" panose="02040502050505030304" pitchFamily="18" charset="0"/>
              </a:rPr>
              <a:t>The </a:t>
            </a:r>
            <a:r>
              <a:rPr lang="it-IT" sz="2000" u="sng" dirty="0" err="1">
                <a:latin typeface="Palatino Linotype" panose="02040502050505030304" pitchFamily="18" charset="0"/>
              </a:rPr>
              <a:t>orientation</a:t>
            </a:r>
            <a:r>
              <a:rPr lang="it-IT" sz="2000" u="sng" dirty="0">
                <a:latin typeface="Palatino Linotype" panose="02040502050505030304" pitchFamily="18" charset="0"/>
              </a:rPr>
              <a:t>, </a:t>
            </a:r>
            <a:r>
              <a:rPr lang="it-IT" sz="2000" u="sng" dirty="0" err="1">
                <a:latin typeface="Palatino Linotype" panose="02040502050505030304" pitchFamily="18" charset="0"/>
              </a:rPr>
              <a:t>kinematic</a:t>
            </a:r>
            <a:r>
              <a:rPr lang="it-IT" sz="2000" u="sng" dirty="0">
                <a:latin typeface="Palatino Linotype" panose="02040502050505030304" pitchFamily="18" charset="0"/>
              </a:rPr>
              <a:t> and the </a:t>
            </a:r>
            <a:r>
              <a:rPr lang="it-IT" sz="2000" u="sng" dirty="0" err="1">
                <a:latin typeface="Palatino Linotype" panose="02040502050505030304" pitchFamily="18" charset="0"/>
              </a:rPr>
              <a:t>relationship</a:t>
            </a:r>
            <a:r>
              <a:rPr lang="it-IT" sz="2000" u="sng" dirty="0">
                <a:latin typeface="Palatino Linotype" panose="02040502050505030304" pitchFamily="18" charset="0"/>
              </a:rPr>
              <a:t> </a:t>
            </a:r>
            <a:r>
              <a:rPr lang="it-IT" sz="2000" u="sng" dirty="0" err="1">
                <a:latin typeface="Palatino Linotype" panose="02040502050505030304" pitchFamily="18" charset="0"/>
              </a:rPr>
              <a:t>between</a:t>
            </a:r>
            <a:r>
              <a:rPr lang="it-IT" sz="2000" u="sng" dirty="0">
                <a:latin typeface="Palatino Linotype" panose="02040502050505030304" pitchFamily="18" charset="0"/>
              </a:rPr>
              <a:t> reverse and </a:t>
            </a:r>
            <a:r>
              <a:rPr lang="it-IT" sz="2000" u="sng" dirty="0" err="1">
                <a:latin typeface="Palatino Linotype" panose="02040502050505030304" pitchFamily="18" charset="0"/>
              </a:rPr>
              <a:t>normal</a:t>
            </a:r>
            <a:r>
              <a:rPr lang="it-IT" sz="2000" u="sng" dirty="0">
                <a:latin typeface="Palatino Linotype" panose="02040502050505030304" pitchFamily="18" charset="0"/>
              </a:rPr>
              <a:t> faults </a:t>
            </a:r>
          </a:p>
          <a:p>
            <a:pPr algn="ctr"/>
            <a:r>
              <a:rPr lang="it-IT" sz="2000" u="sng" dirty="0" err="1">
                <a:latin typeface="Palatino Linotype" panose="02040502050505030304" pitchFamily="18" charset="0"/>
              </a:rPr>
              <a:t>reflect</a:t>
            </a:r>
            <a:r>
              <a:rPr lang="it-IT" sz="2000" u="sng" dirty="0">
                <a:latin typeface="Palatino Linotype" panose="02040502050505030304" pitchFamily="18" charset="0"/>
              </a:rPr>
              <a:t> the </a:t>
            </a:r>
            <a:r>
              <a:rPr lang="it-IT" sz="2000" u="sng" dirty="0" err="1">
                <a:latin typeface="Palatino Linotype" panose="02040502050505030304" pitchFamily="18" charset="0"/>
              </a:rPr>
              <a:t>tectonic</a:t>
            </a:r>
            <a:r>
              <a:rPr lang="it-IT" sz="2000" u="sng" dirty="0">
                <a:latin typeface="Palatino Linotype" panose="02040502050505030304" pitchFamily="18" charset="0"/>
              </a:rPr>
              <a:t> history of the </a:t>
            </a:r>
            <a:r>
              <a:rPr lang="it-IT" sz="2000" u="sng" dirty="0" err="1">
                <a:latin typeface="Palatino Linotype" panose="02040502050505030304" pitchFamily="18" charset="0"/>
              </a:rPr>
              <a:t>appenninic</a:t>
            </a:r>
            <a:r>
              <a:rPr lang="it-IT" sz="2000" u="sng" dirty="0">
                <a:latin typeface="Palatino Linotype" panose="02040502050505030304" pitchFamily="18" charset="0"/>
              </a:rPr>
              <a:t> </a:t>
            </a:r>
            <a:r>
              <a:rPr lang="it-IT" sz="2000" u="sng" dirty="0" err="1">
                <a:latin typeface="Palatino Linotype" panose="02040502050505030304" pitchFamily="18" charset="0"/>
              </a:rPr>
              <a:t>orogen</a:t>
            </a:r>
            <a:r>
              <a:rPr lang="it-IT" sz="2000" u="sng" dirty="0">
                <a:latin typeface="Palatino Linotype" panose="02040502050505030304" pitchFamily="18" charset="0"/>
              </a:rPr>
              <a:t> on </a:t>
            </a:r>
            <a:r>
              <a:rPr lang="it-IT" sz="2000" u="sng" dirty="0" err="1">
                <a:latin typeface="Palatino Linotype" panose="02040502050505030304" pitchFamily="18" charset="0"/>
              </a:rPr>
              <a:t>which</a:t>
            </a:r>
            <a:r>
              <a:rPr lang="it-IT" sz="2000" u="sng" dirty="0">
                <a:latin typeface="Palatino Linotype" panose="02040502050505030304" pitchFamily="18" charset="0"/>
              </a:rPr>
              <a:t> the </a:t>
            </a:r>
            <a:r>
              <a:rPr lang="it-IT" sz="2000" u="sng" dirty="0" err="1">
                <a:latin typeface="Palatino Linotype" panose="02040502050505030304" pitchFamily="18" charset="0"/>
              </a:rPr>
              <a:t>Epiligurian</a:t>
            </a:r>
            <a:r>
              <a:rPr lang="it-IT" sz="2000" u="sng" dirty="0">
                <a:latin typeface="Palatino Linotype" panose="02040502050505030304" pitchFamily="18" charset="0"/>
              </a:rPr>
              <a:t> </a:t>
            </a:r>
            <a:r>
              <a:rPr lang="it-IT" sz="2000" u="sng" dirty="0" err="1">
                <a:latin typeface="Palatino Linotype" panose="02040502050505030304" pitchFamily="18" charset="0"/>
              </a:rPr>
              <a:t>Units</a:t>
            </a:r>
            <a:r>
              <a:rPr lang="it-IT" sz="2000" u="sng" dirty="0">
                <a:latin typeface="Palatino Linotype" panose="02040502050505030304" pitchFamily="18" charset="0"/>
              </a:rPr>
              <a:t> set.</a:t>
            </a:r>
          </a:p>
        </p:txBody>
      </p:sp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6CA704C7-1C26-44E3-89D5-CA134FD8C9E2}"/>
              </a:ext>
            </a:extLst>
          </p:cNvPr>
          <p:cNvSpPr/>
          <p:nvPr/>
        </p:nvSpPr>
        <p:spPr>
          <a:xfrm>
            <a:off x="45718" y="3886730"/>
            <a:ext cx="1004591" cy="342652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Freccia a destra 12">
            <a:extLst>
              <a:ext uri="{FF2B5EF4-FFF2-40B4-BE49-F238E27FC236}">
                <a16:creationId xmlns:a16="http://schemas.microsoft.com/office/drawing/2014/main" id="{F7DB8B4E-2529-4519-B537-491A8FD6B4E4}"/>
              </a:ext>
            </a:extLst>
          </p:cNvPr>
          <p:cNvSpPr/>
          <p:nvPr/>
        </p:nvSpPr>
        <p:spPr>
          <a:xfrm rot="10800000">
            <a:off x="10961227" y="3874120"/>
            <a:ext cx="1068632" cy="355261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C02AEDE-7A80-4B35-92A3-F7F7E5405686}"/>
              </a:ext>
            </a:extLst>
          </p:cNvPr>
          <p:cNvSpPr txBox="1"/>
          <p:nvPr/>
        </p:nvSpPr>
        <p:spPr>
          <a:xfrm>
            <a:off x="309114" y="5416428"/>
            <a:ext cx="11487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IT IS THEREFORE APPROPRIATE TO DEFINE THE EPILIGURIAN UNITS AS «WEDGE-TOP</a:t>
            </a:r>
            <a:r>
              <a:rPr lang="it-IT" sz="2400" b="1" u="sng" dirty="0">
                <a:solidFill>
                  <a:srgbClr val="FF0000"/>
                </a:solidFill>
                <a:latin typeface="Palatino Linotype" panose="02040502050505030304" pitchFamily="18" charset="0"/>
              </a:rPr>
              <a:t>/</a:t>
            </a:r>
            <a:r>
              <a:rPr lang="it-IT" sz="2400" b="1" dirty="0">
                <a:solidFill>
                  <a:srgbClr val="FF0000"/>
                </a:solidFill>
                <a:latin typeface="Palatino Linotype" panose="02040502050505030304" pitchFamily="18" charset="0"/>
              </a:rPr>
              <a:t>PIGGY BACK BASINS»?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C4BE979-5867-4D4E-B440-7476F94DFC2A}"/>
              </a:ext>
            </a:extLst>
          </p:cNvPr>
          <p:cNvSpPr txBox="1"/>
          <p:nvPr/>
        </p:nvSpPr>
        <p:spPr>
          <a:xfrm>
            <a:off x="399609" y="663436"/>
            <a:ext cx="24368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 err="1">
                <a:latin typeface="Palatino Linotype" panose="02040502050505030304" pitchFamily="18" charset="0"/>
              </a:rPr>
              <a:t>Main</a:t>
            </a:r>
            <a:r>
              <a:rPr lang="it-IT" sz="1600" dirty="0">
                <a:latin typeface="Palatino Linotype" panose="02040502050505030304" pitchFamily="18" charset="0"/>
              </a:rPr>
              <a:t> trends </a:t>
            </a:r>
            <a:r>
              <a:rPr lang="it-IT" sz="1600" dirty="0" err="1">
                <a:latin typeface="Palatino Linotype" panose="02040502050505030304" pitchFamily="18" charset="0"/>
              </a:rPr>
              <a:t>indentified</a:t>
            </a:r>
            <a:r>
              <a:rPr lang="it-IT" sz="1600" dirty="0">
                <a:latin typeface="Palatino Linotype" panose="02040502050505030304" pitchFamily="18" charset="0"/>
              </a:rPr>
              <a:t>: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C9C292C-5F47-4E95-851E-7EE3C4AC9C89}"/>
              </a:ext>
            </a:extLst>
          </p:cNvPr>
          <p:cNvSpPr txBox="1">
            <a:spLocks/>
          </p:cNvSpPr>
          <p:nvPr/>
        </p:nvSpPr>
        <p:spPr>
          <a:xfrm>
            <a:off x="2819969" y="43061"/>
            <a:ext cx="6106715" cy="5760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Palatino Linotype" panose="02040502050505030304" pitchFamily="18" charset="0"/>
              </a:rPr>
              <a:t>CONCLUSIONS (FIELDWORK)</a:t>
            </a:r>
          </a:p>
        </p:txBody>
      </p:sp>
    </p:spTree>
    <p:extLst>
      <p:ext uri="{BB962C8B-B14F-4D97-AF65-F5344CB8AC3E}">
        <p14:creationId xmlns:p14="http://schemas.microsoft.com/office/powerpoint/2010/main" val="129564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3" grpId="0" animBg="1"/>
      <p:bldP spid="14" grpId="0"/>
      <p:bldP spid="16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2829</TotalTime>
  <Words>912</Words>
  <Application>Microsoft Office PowerPoint</Application>
  <PresentationFormat>Widescreen</PresentationFormat>
  <Paragraphs>206</Paragraphs>
  <Slides>21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9" baseType="lpstr">
      <vt:lpstr>Arial</vt:lpstr>
      <vt:lpstr>Avenir Next LT Pro Light</vt:lpstr>
      <vt:lpstr>Calibri</vt:lpstr>
      <vt:lpstr>Calibri Light</vt:lpstr>
      <vt:lpstr>Courier New</vt:lpstr>
      <vt:lpstr>Palatino Linotype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GEOLOGICAL  SETTING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francesca stendardi</dc:creator>
  <cp:lastModifiedBy>francesca stendardi</cp:lastModifiedBy>
  <cp:revision>172</cp:revision>
  <dcterms:created xsi:type="dcterms:W3CDTF">2021-04-19T17:11:06Z</dcterms:created>
  <dcterms:modified xsi:type="dcterms:W3CDTF">2021-04-24T20:34:01Z</dcterms:modified>
</cp:coreProperties>
</file>