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801600" cy="9601200" type="A3"/>
  <p:notesSz cx="6858000" cy="9144000"/>
  <p:defaultTextStyle>
    <a:defPPr>
      <a:defRPr lang="ru-RU"/>
    </a:defPPr>
    <a:lvl1pPr marL="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52" autoAdjust="0"/>
    <p:restoredTop sz="94660"/>
  </p:normalViewPr>
  <p:slideViewPr>
    <p:cSldViewPr snapToGrid="0">
      <p:cViewPr varScale="1">
        <p:scale>
          <a:sx n="40" d="100"/>
          <a:sy n="40" d="100"/>
        </p:scale>
        <p:origin x="103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92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0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521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67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8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67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72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3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81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0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57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6A96-9C5F-45F9-B8EC-83C6C357460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8AB32-B6C5-4A85-9949-6DF80298C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9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tif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24" y="4209132"/>
            <a:ext cx="4372828" cy="4095101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4544853" y="4196103"/>
            <a:ext cx="2314060" cy="4125082"/>
            <a:chOff x="4528457" y="5128260"/>
            <a:chExt cx="2415004" cy="4259907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8457" y="5128260"/>
              <a:ext cx="2415004" cy="4259907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43532" y="6461124"/>
              <a:ext cx="384853" cy="450360"/>
            </a:xfrm>
            <a:prstGeom prst="rect">
              <a:avLst/>
            </a:prstGeom>
          </p:spPr>
        </p:pic>
      </p:grp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" t="1445" r="17811" b="2875"/>
          <a:stretch/>
        </p:blipFill>
        <p:spPr>
          <a:xfrm>
            <a:off x="10416064" y="861774"/>
            <a:ext cx="2057098" cy="322133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0" name="Прямоугольник 19"/>
          <p:cNvSpPr/>
          <p:nvPr/>
        </p:nvSpPr>
        <p:spPr>
          <a:xfrm>
            <a:off x="1542316" y="0"/>
            <a:ext cx="94751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>
              <a:spcAft>
                <a:spcPts val="0"/>
              </a:spcAft>
            </a:pP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Microplastics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 Lake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Onego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sediments: occurrence and accumulation patterns.</a:t>
            </a:r>
          </a:p>
          <a:p>
            <a:pPr indent="431800" algn="ctr">
              <a:spcAft>
                <a:spcPts val="0"/>
              </a:spcAft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Zobkov</a:t>
            </a:r>
            <a:r>
              <a: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Belkina</a:t>
            </a:r>
            <a:r>
              <a: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 Kovalevski</a:t>
            </a:r>
            <a:r>
              <a: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Zobkova</a:t>
            </a:r>
            <a:r>
              <a: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Efremova</a:t>
            </a:r>
            <a:r>
              <a: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Galakhina</a:t>
            </a:r>
            <a:r>
              <a:rPr lang="en-US" sz="1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31800" algn="ctr">
              <a:spcAft>
                <a:spcPts val="0"/>
              </a:spcAft>
            </a:pPr>
            <a:r>
              <a:rPr lang="en-US" sz="1000" baseline="30000" dirty="0"/>
              <a:t>1</a:t>
            </a:r>
            <a:r>
              <a:rPr lang="en-US" sz="1000" dirty="0"/>
              <a:t>Northern Water Problems Institute and </a:t>
            </a:r>
            <a:r>
              <a:rPr lang="en-US" sz="1000" baseline="30000" dirty="0"/>
              <a:t>2</a:t>
            </a:r>
            <a:r>
              <a:rPr lang="en-US" sz="1000" dirty="0"/>
              <a:t>Institute of Geology of Karelian Research Centre of the Russian Academy of Sciences, </a:t>
            </a:r>
          </a:p>
          <a:p>
            <a:pPr indent="431800" algn="ctr">
              <a:spcAft>
                <a:spcPts val="0"/>
              </a:spcAft>
            </a:pPr>
            <a:r>
              <a:rPr lang="en-US" sz="1000" dirty="0"/>
              <a:t>11 </a:t>
            </a:r>
            <a:r>
              <a:rPr lang="en-US" sz="1000" dirty="0" err="1"/>
              <a:t>Pushkinskaya</a:t>
            </a:r>
            <a:r>
              <a:rPr lang="en-US" sz="1000" dirty="0"/>
              <a:t> Street, Petrozavodsk, Karelia, Russia, 185910 </a:t>
            </a:r>
          </a:p>
        </p:txBody>
      </p:sp>
      <p:pic>
        <p:nvPicPr>
          <p:cNvPr id="23" name="Picture 2" descr="http://www.krc.karelia.ru/images/logo.png">
            <a:extLst>
              <a:ext uri="{FF2B5EF4-FFF2-40B4-BE49-F238E27FC236}">
                <a16:creationId xmlns:a16="http://schemas.microsoft.com/office/drawing/2014/main" id="{CC80260E-9DB4-4985-8D6F-E1C180D82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4076" y="49927"/>
            <a:ext cx="544229" cy="761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870378AE-4CD5-4086-95A6-72E13DBB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0386" y="49927"/>
            <a:ext cx="544229" cy="761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b="34314"/>
          <a:stretch/>
        </p:blipFill>
        <p:spPr>
          <a:xfrm>
            <a:off x="86585" y="49927"/>
            <a:ext cx="1675115" cy="45918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8443723"/>
            <a:ext cx="12697326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baseline="30000" dirty="0"/>
              <a:t>References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 err="1"/>
              <a:t>Zobkov</a:t>
            </a:r>
            <a:r>
              <a:rPr lang="en-US" sz="1050" dirty="0"/>
              <a:t>, M., </a:t>
            </a:r>
            <a:r>
              <a:rPr lang="en-US" sz="1050" dirty="0" err="1"/>
              <a:t>Zobkova</a:t>
            </a:r>
            <a:r>
              <a:rPr lang="en-US" sz="1050" dirty="0"/>
              <a:t>, M., </a:t>
            </a:r>
            <a:r>
              <a:rPr lang="en-US" sz="1050" dirty="0" err="1"/>
              <a:t>Galakhina</a:t>
            </a:r>
            <a:r>
              <a:rPr lang="en-US" sz="1050" dirty="0"/>
              <a:t>, N., &amp; </a:t>
            </a:r>
            <a:r>
              <a:rPr lang="en-US" sz="1050" dirty="0" err="1"/>
              <a:t>Efremova</a:t>
            </a:r>
            <a:r>
              <a:rPr lang="en-US" sz="1050" dirty="0"/>
              <a:t>, T. (2020). Method for </a:t>
            </a:r>
            <a:r>
              <a:rPr lang="en-US" sz="1050" dirty="0" err="1"/>
              <a:t>microplastics</a:t>
            </a:r>
            <a:r>
              <a:rPr lang="en-US" sz="1050" dirty="0"/>
              <a:t> extraction from Lake sediments. </a:t>
            </a:r>
            <a:r>
              <a:rPr lang="en-US" sz="1050" dirty="0" err="1"/>
              <a:t>MethodsX</a:t>
            </a:r>
            <a:r>
              <a:rPr lang="en-US" sz="1050" dirty="0"/>
              <a:t>, 7, 101140. https://doi.org/10.1016/j.mex.2020.101140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 err="1"/>
              <a:t>Zobkov</a:t>
            </a:r>
            <a:r>
              <a:rPr lang="en-US" sz="1050" dirty="0"/>
              <a:t>, M., </a:t>
            </a:r>
            <a:r>
              <a:rPr lang="en-US" sz="1050" dirty="0" err="1"/>
              <a:t>Belkina</a:t>
            </a:r>
            <a:r>
              <a:rPr lang="en-US" sz="1050" dirty="0"/>
              <a:t>, N., </a:t>
            </a:r>
            <a:r>
              <a:rPr lang="en-US" sz="1050" dirty="0" err="1"/>
              <a:t>Kovalevski</a:t>
            </a:r>
            <a:r>
              <a:rPr lang="en-US" sz="1050" dirty="0"/>
              <a:t>, V., </a:t>
            </a:r>
            <a:r>
              <a:rPr lang="en-US" sz="1050" dirty="0" err="1"/>
              <a:t>Zobkova</a:t>
            </a:r>
            <a:r>
              <a:rPr lang="en-US" sz="1050" dirty="0"/>
              <a:t>, M., </a:t>
            </a:r>
            <a:r>
              <a:rPr lang="en-US" sz="1050" dirty="0" err="1"/>
              <a:t>Efremova</a:t>
            </a:r>
            <a:r>
              <a:rPr lang="en-US" sz="1050" dirty="0"/>
              <a:t>, T., &amp; </a:t>
            </a:r>
            <a:r>
              <a:rPr lang="en-US" sz="1050" dirty="0" err="1"/>
              <a:t>Galakhina</a:t>
            </a:r>
            <a:r>
              <a:rPr lang="en-US" sz="1050" dirty="0"/>
              <a:t>, N. (2020). </a:t>
            </a:r>
            <a:r>
              <a:rPr lang="en-US" sz="1050" dirty="0" err="1"/>
              <a:t>Microplastic</a:t>
            </a:r>
            <a:r>
              <a:rPr lang="en-US" sz="1050" dirty="0"/>
              <a:t> abundance and accumulation behavior in Lake </a:t>
            </a:r>
            <a:r>
              <a:rPr lang="en-US" sz="1050" dirty="0" err="1"/>
              <a:t>Onego</a:t>
            </a:r>
            <a:r>
              <a:rPr lang="en-US" sz="1050" dirty="0"/>
              <a:t> sediments: a journey from the river mouth to pelagic waters of the large boreal lake. Journal of Environmental Chemical Engineering, 8(5), 104367. https://doi.org/10.1016/j.jece.2020.104367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 err="1"/>
              <a:t>Esiukova</a:t>
            </a:r>
            <a:r>
              <a:rPr lang="en-US" sz="1050" dirty="0"/>
              <a:t> E., </a:t>
            </a:r>
            <a:r>
              <a:rPr lang="en-US" sz="1050" dirty="0" err="1"/>
              <a:t>Zobkov</a:t>
            </a:r>
            <a:r>
              <a:rPr lang="en-US" sz="1050" dirty="0"/>
              <a:t> M., </a:t>
            </a:r>
            <a:r>
              <a:rPr lang="en-US" sz="1050" dirty="0" err="1"/>
              <a:t>Chubarenko</a:t>
            </a:r>
            <a:r>
              <a:rPr lang="en-US" sz="1050" dirty="0"/>
              <a:t> I. Data on </a:t>
            </a:r>
            <a:r>
              <a:rPr lang="en-US" sz="1050" dirty="0" err="1"/>
              <a:t>microplastic</a:t>
            </a:r>
            <a:r>
              <a:rPr lang="en-US" sz="1050" dirty="0"/>
              <a:t> contamination of the Baltic Sea bottom sediment samples in 2015-2016 // Data in brief. 2020. Vol. 28. 104887. https://doi.org/10.1016/j.dib.2019.104887 </a:t>
            </a:r>
          </a:p>
          <a:p>
            <a:endParaRPr lang="ru-RU" sz="105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0402639" y="4180186"/>
            <a:ext cx="1362874" cy="379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baseline="30000" dirty="0"/>
              <a:t>Conclusions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16568" y="1557091"/>
            <a:ext cx="670548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Maximum MPs abundances were observed: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mouths of the large tributaries of the lake – rivers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Shuya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Suna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inflowing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large bays 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Petrozavodsk Bay (2244 ± 1901 pcs/kg DW; n= 6) (See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Zobkov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al, 2020b)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Kondopoga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Bay, receiving discharge of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Pulp&amp;Paper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mill  (18770 ± 6830 pcs/kg DW, n = 6) 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open part of the lake (2356 ± 1689 pcs/kg DW; n = 5), up to 5000 pcs/kg DW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Kizhi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National Park (3413 ± 2005; n =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4), up to 6300 pcs/kg DW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mean MPs abundance in Lake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Onego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was 5995±3965; n=29.   </a:t>
            </a:r>
          </a:p>
          <a:p>
            <a:pPr algn="just"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Fibers dominated in most of the samples (65±8%; n=2</a:t>
            </a:r>
            <a:r>
              <a:rPr lang="ru-R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Fibers accumulate in sediments together with medium silt fraction (0.01-0.05 mm). </a:t>
            </a:r>
          </a:p>
          <a:p>
            <a:pPr algn="just">
              <a:spcAft>
                <a:spcPts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mean, MPs abundance in Lake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Onego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sediments was from two to several times higher, than was previously established in Baltic Sea with similar methodology (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Esiukova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al, 2020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ru-RU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16568" y="4903221"/>
            <a:ext cx="9204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River </a:t>
            </a:r>
            <a:r>
              <a:rPr lang="en-US" sz="1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Shuya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1100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6858912" y="4514374"/>
            <a:ext cx="3650968" cy="3624311"/>
            <a:chOff x="6294088" y="4230114"/>
            <a:chExt cx="3650968" cy="3624311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6357226" y="4230114"/>
              <a:ext cx="3587830" cy="3624311"/>
              <a:chOff x="6447463" y="4755493"/>
              <a:chExt cx="3587830" cy="3624311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15" r="737" b="783"/>
              <a:stretch/>
            </p:blipFill>
            <p:spPr>
              <a:xfrm>
                <a:off x="6447463" y="4755493"/>
                <a:ext cx="3280942" cy="3055144"/>
              </a:xfrm>
              <a:prstGeom prst="rect">
                <a:avLst/>
              </a:prstGeom>
              <a:ln w="6350">
                <a:solidFill>
                  <a:schemeClr val="tx1"/>
                </a:solidFill>
              </a:ln>
            </p:spPr>
          </p:pic>
          <p:sp>
            <p:nvSpPr>
              <p:cNvPr id="5" name="Стрелка углом 4"/>
              <p:cNvSpPr/>
              <p:nvPr/>
            </p:nvSpPr>
            <p:spPr>
              <a:xfrm rot="16200000" flipH="1">
                <a:off x="6344661" y="6072282"/>
                <a:ext cx="981821" cy="640419"/>
              </a:xfrm>
              <a:prstGeom prst="bentArrow">
                <a:avLst>
                  <a:gd name="adj1" fmla="val 29422"/>
                  <a:gd name="adj2" fmla="val 27397"/>
                  <a:gd name="adj3" fmla="val 38113"/>
                  <a:gd name="adj4" fmla="val 6779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" name="Группа 14"/>
              <p:cNvGrpSpPr/>
              <p:nvPr/>
            </p:nvGrpSpPr>
            <p:grpSpPr>
              <a:xfrm>
                <a:off x="6488906" y="6946106"/>
                <a:ext cx="1571625" cy="1402701"/>
                <a:chOff x="6488906" y="6710362"/>
                <a:chExt cx="1571625" cy="1402701"/>
              </a:xfrm>
            </p:grpSpPr>
            <p:pic>
              <p:nvPicPr>
                <p:cNvPr id="1026" name="Picture 2" descr="IncaTemp0"/>
                <p:cNvPicPr>
                  <a:picLocks noChangeAspect="1" noChangeArrowheads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443" r="11801" b="13184"/>
                <a:stretch/>
              </p:blipFill>
              <p:spPr bwMode="auto">
                <a:xfrm>
                  <a:off x="6488906" y="6710362"/>
                  <a:ext cx="1047520" cy="9336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7" name="Picture 3" descr="IncaTemp1"/>
                <p:cNvPicPr>
                  <a:picLocks noChangeAspect="1" noChangeArrowheads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0395" t="3446" r="13175" b="16797"/>
                <a:stretch/>
              </p:blipFill>
              <p:spPr bwMode="auto">
                <a:xfrm>
                  <a:off x="7234238" y="7341538"/>
                  <a:ext cx="826293" cy="7715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6" name="Прямоугольник 15"/>
              <p:cNvSpPr/>
              <p:nvPr/>
            </p:nvSpPr>
            <p:spPr>
              <a:xfrm>
                <a:off x="8097750" y="7779640"/>
                <a:ext cx="1937543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100" dirty="0"/>
                  <a:t>Gray hollow microcapsules (</a:t>
                </a:r>
                <a:r>
                  <a:rPr lang="ru-RU" sz="1100" dirty="0" err="1"/>
                  <a:t>coke</a:t>
                </a:r>
                <a:r>
                  <a:rPr lang="en-US" sz="1100" dirty="0"/>
                  <a:t>) 200 </a:t>
                </a:r>
                <a:r>
                  <a:rPr lang="en-US" sz="1100" dirty="0">
                    <a:sym typeface="Symbol" panose="05050102010706020507" pitchFamily="18" charset="2"/>
                  </a:rPr>
                  <a:t>m in size (abundance in gray font) </a:t>
                </a:r>
                <a:endParaRPr lang="ru-RU" sz="1100" dirty="0"/>
              </a:p>
            </p:txBody>
          </p:sp>
        </p:grpSp>
        <p:sp>
          <p:nvSpPr>
            <p:cNvPr id="30" name="Прямоугольник 29"/>
            <p:cNvSpPr/>
            <p:nvPr/>
          </p:nvSpPr>
          <p:spPr>
            <a:xfrm>
              <a:off x="6294088" y="4727397"/>
              <a:ext cx="84991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River </a:t>
              </a:r>
              <a:r>
                <a:rPr lang="en-US" sz="1100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Suna</a:t>
              </a:r>
              <a:r>
                <a:rPr lang="en-US" sz="1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endParaRPr lang="ru-RU" sz="1100" dirty="0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216568" y="3636422"/>
            <a:ext cx="9583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MPs abundance was extremely high near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Pulp&amp;Paper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mill (up to 52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ths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pcs/kg DW).</a:t>
            </a:r>
          </a:p>
          <a:p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Gray hollow micro capsules (coke) were observed near </a:t>
            </a:r>
            <a:r>
              <a:rPr lang="en-US" sz="1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Pulp&amp;Paper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mill in concentrations more than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250 </a:t>
            </a:r>
            <a:r>
              <a:rPr lang="en-US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ths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pcs/kg DW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222055" y="4382198"/>
            <a:ext cx="26364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Extremely high MPs contamination is detected near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Pulp&amp;Paper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mill. 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he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P&amp;P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also contaminates the lake with gray microcapsules.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Fibers dominate among others MPs types.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Fibers accumulates in fine grain sediments, their abundance correlate with medium silt fractions and organic matter content in sediment.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High MPs content near major tourist’s peer of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Kizhi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Museum</a:t>
            </a: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indicates tourists activity as one of the possible MPs sources in lake.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Fragments and films accumulate near their sources (WWTP discharge, river mouths).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Fibers can be transported over long distances and accumulates in zones of weak hydrodynamics.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More research required in order to determine the role of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Pulp&amp;Paper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industry in MPs contamination.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96236" y="926452"/>
            <a:ext cx="10049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Lake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Onego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the second largest lake in Europe. Sediment samples (29) were collected in different regions of the lake.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Microplastics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(MPs) were extracted from sediments with potassium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formate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oxidized and MPs abundance was determined using a microscope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Zobkov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al, 2020a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Aft>
                <a:spcPts val="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anthropogenic origin of randomly selected MPs items was confirmed by Raman spectroscopy and SEM-EDS.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94441" y="1862686"/>
            <a:ext cx="3146388" cy="1628205"/>
          </a:xfrm>
          <a:prstGeom prst="rect">
            <a:avLst/>
          </a:prstGeom>
        </p:spPr>
      </p:pic>
      <p:sp>
        <p:nvSpPr>
          <p:cNvPr id="35" name="Стрелка углом 34"/>
          <p:cNvSpPr/>
          <p:nvPr/>
        </p:nvSpPr>
        <p:spPr>
          <a:xfrm>
            <a:off x="5441418" y="2594100"/>
            <a:ext cx="1500964" cy="43270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99379" y="9272466"/>
            <a:ext cx="64008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31800" algn="just">
              <a:spcAft>
                <a:spcPts val="0"/>
              </a:spcAft>
            </a:pPr>
            <a:r>
              <a:rPr lang="en-US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 study was supported by the Russian Science Foundation grant number 19-17-00035.</a:t>
            </a:r>
            <a:endParaRPr lang="ru-RU" sz="11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382B2E-1E4F-478F-9040-456D466A33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7" y="412115"/>
            <a:ext cx="1605653" cy="57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137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700</Words>
  <Application>Microsoft Office PowerPoint</Application>
  <PresentationFormat>A3 (297x420 мм)</PresentationFormat>
  <Paragraphs>34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zmikhail</dc:creator>
  <cp:lastModifiedBy>Mikhail</cp:lastModifiedBy>
  <cp:revision>25</cp:revision>
  <dcterms:created xsi:type="dcterms:W3CDTF">2021-04-13T09:49:37Z</dcterms:created>
  <dcterms:modified xsi:type="dcterms:W3CDTF">2021-04-27T15:26:47Z</dcterms:modified>
</cp:coreProperties>
</file>