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7" r:id="rId2"/>
    <p:sldId id="269" r:id="rId3"/>
    <p:sldId id="263" r:id="rId4"/>
    <p:sldId id="259" r:id="rId5"/>
    <p:sldId id="261" r:id="rId6"/>
    <p:sldId id="262" r:id="rId7"/>
    <p:sldId id="273" r:id="rId8"/>
    <p:sldId id="265" r:id="rId9"/>
    <p:sldId id="266" r:id="rId10"/>
    <p:sldId id="274" r:id="rId11"/>
    <p:sldId id="268" r:id="rId12"/>
    <p:sldId id="271" r:id="rId13"/>
    <p:sldId id="272" r:id="rId14"/>
  </p:sldIdLst>
  <p:sldSz cx="12192000" cy="6858000"/>
  <p:notesSz cx="6858000" cy="9144000"/>
  <p:embeddedFontLst>
    <p:embeddedFont>
      <p:font typeface="Calibri" panose="020F0502020204030204" pitchFamily="34" charset="0"/>
      <p:regular r:id="rId15"/>
      <p:bold r:id="rId16"/>
      <p:italic r:id="rId17"/>
      <p:boldItalic r:id="rId18"/>
    </p:embeddedFont>
    <p:embeddedFont>
      <p:font typeface="Calibri Light" panose="020F0302020204030204" pitchFamily="34" charset="0"/>
      <p:regular r:id="rId19"/>
      <p:italic r:id="rId20"/>
    </p:embeddedFont>
    <p:embeddedFont>
      <p:font typeface="STCaiyun" panose="02010800040101010101" pitchFamily="2" charset="-122"/>
      <p:regular r:id="rId2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opan Patil" initials="SP" lastIdx="1" clrIdx="0">
    <p:extLst>
      <p:ext uri="{19B8F6BF-5375-455C-9EA6-DF929625EA0E}">
        <p15:presenceInfo xmlns:p15="http://schemas.microsoft.com/office/powerpoint/2012/main" userId="S::afs222@bangor.ac.uk::ee70f355-b0fa-48ca-b594-f46802a37dd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000000"/>
    <a:srgbClr val="4472C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0C94AC0-B5E8-4BC8-855E-681E3C65BA10}" v="5" dt="2021-04-19T09:53:31.61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7638" autoAdjust="0"/>
    <p:restoredTop sz="95226" autoAdjust="0"/>
  </p:normalViewPr>
  <p:slideViewPr>
    <p:cSldViewPr snapToGrid="0">
      <p:cViewPr varScale="1">
        <p:scale>
          <a:sx n="86" d="100"/>
          <a:sy n="86" d="100"/>
        </p:scale>
        <p:origin x="898" y="48"/>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7.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font" Target="fonts/font1.fntdata"/><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ommentAuthors" Target="commentAuthors.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ex Rigby" userId="14001ad7-f186-4b7d-b9c2-71acf6077cca" providerId="ADAL" clId="{87DD3FD4-B3DE-492D-9FE6-20F5637ED6FE}"/>
    <pc:docChg chg="modSld">
      <pc:chgData name="Alex Rigby" userId="14001ad7-f186-4b7d-b9c2-71acf6077cca" providerId="ADAL" clId="{87DD3FD4-B3DE-492D-9FE6-20F5637ED6FE}" dt="2021-04-19T08:38:34.499" v="2" actId="1076"/>
      <pc:docMkLst>
        <pc:docMk/>
      </pc:docMkLst>
      <pc:sldChg chg="modSp">
        <pc:chgData name="Alex Rigby" userId="14001ad7-f186-4b7d-b9c2-71acf6077cca" providerId="ADAL" clId="{87DD3FD4-B3DE-492D-9FE6-20F5637ED6FE}" dt="2021-04-19T08:38:34.499" v="2" actId="1076"/>
        <pc:sldMkLst>
          <pc:docMk/>
          <pc:sldMk cId="698826187" sldId="257"/>
        </pc:sldMkLst>
        <pc:picChg chg="mod">
          <ac:chgData name="Alex Rigby" userId="14001ad7-f186-4b7d-b9c2-71acf6077cca" providerId="ADAL" clId="{87DD3FD4-B3DE-492D-9FE6-20F5637ED6FE}" dt="2021-04-19T08:38:34.499" v="2" actId="1076"/>
          <ac:picMkLst>
            <pc:docMk/>
            <pc:sldMk cId="698826187" sldId="257"/>
            <ac:picMk id="1026" creationId="{D6322EA0-B92C-44EE-ACAE-2BE2D412C110}"/>
          </ac:picMkLst>
        </pc:picChg>
      </pc:sldChg>
      <pc:sldChg chg="modSp mod">
        <pc:chgData name="Alex Rigby" userId="14001ad7-f186-4b7d-b9c2-71acf6077cca" providerId="ADAL" clId="{87DD3FD4-B3DE-492D-9FE6-20F5637ED6FE}" dt="2021-04-15T15:48:20.205" v="1" actId="20577"/>
        <pc:sldMkLst>
          <pc:docMk/>
          <pc:sldMk cId="1095927756" sldId="259"/>
        </pc:sldMkLst>
        <pc:spChg chg="mod">
          <ac:chgData name="Alex Rigby" userId="14001ad7-f186-4b7d-b9c2-71acf6077cca" providerId="ADAL" clId="{87DD3FD4-B3DE-492D-9FE6-20F5637ED6FE}" dt="2021-04-15T15:48:20.205" v="1" actId="20577"/>
          <ac:spMkLst>
            <pc:docMk/>
            <pc:sldMk cId="1095927756" sldId="259"/>
            <ac:spMk id="3" creationId="{93480A14-B7CA-49B7-AC2F-FFA12BD1F63F}"/>
          </ac:spMkLst>
        </pc:spChg>
      </pc:sldChg>
    </pc:docChg>
  </pc:docChgLst>
  <pc:docChgLst>
    <pc:chgData name="Alex Rigby" userId="14001ad7-f186-4b7d-b9c2-71acf6077cca" providerId="ADAL" clId="{90C94AC0-B5E8-4BC8-855E-681E3C65BA10}"/>
    <pc:docChg chg="custSel addSld delSld modSld">
      <pc:chgData name="Alex Rigby" userId="14001ad7-f186-4b7d-b9c2-71acf6077cca" providerId="ADAL" clId="{90C94AC0-B5E8-4BC8-855E-681E3C65BA10}" dt="2021-04-20T09:40:52.365" v="102" actId="20577"/>
      <pc:docMkLst>
        <pc:docMk/>
      </pc:docMkLst>
      <pc:sldChg chg="del">
        <pc:chgData name="Alex Rigby" userId="14001ad7-f186-4b7d-b9c2-71acf6077cca" providerId="ADAL" clId="{90C94AC0-B5E8-4BC8-855E-681E3C65BA10}" dt="2021-04-19T09:44:31.400" v="14" actId="47"/>
        <pc:sldMkLst>
          <pc:docMk/>
          <pc:sldMk cId="2586980902" sldId="258"/>
        </pc:sldMkLst>
      </pc:sldChg>
      <pc:sldChg chg="del">
        <pc:chgData name="Alex Rigby" userId="14001ad7-f186-4b7d-b9c2-71acf6077cca" providerId="ADAL" clId="{90C94AC0-B5E8-4BC8-855E-681E3C65BA10}" dt="2021-04-19T09:44:29.964" v="13" actId="47"/>
        <pc:sldMkLst>
          <pc:docMk/>
          <pc:sldMk cId="3310486392" sldId="260"/>
        </pc:sldMkLst>
      </pc:sldChg>
      <pc:sldChg chg="del">
        <pc:chgData name="Alex Rigby" userId="14001ad7-f186-4b7d-b9c2-71acf6077cca" providerId="ADAL" clId="{90C94AC0-B5E8-4BC8-855E-681E3C65BA10}" dt="2021-04-19T09:52:26.768" v="87" actId="47"/>
        <pc:sldMkLst>
          <pc:docMk/>
          <pc:sldMk cId="1583709987" sldId="264"/>
        </pc:sldMkLst>
      </pc:sldChg>
      <pc:sldChg chg="addSp delSp modSp mod">
        <pc:chgData name="Alex Rigby" userId="14001ad7-f186-4b7d-b9c2-71acf6077cca" providerId="ADAL" clId="{90C94AC0-B5E8-4BC8-855E-681E3C65BA10}" dt="2021-04-19T09:55:01.665" v="101" actId="14100"/>
        <pc:sldMkLst>
          <pc:docMk/>
          <pc:sldMk cId="2948522851" sldId="266"/>
        </pc:sldMkLst>
        <pc:grpChg chg="mod">
          <ac:chgData name="Alex Rigby" userId="14001ad7-f186-4b7d-b9c2-71acf6077cca" providerId="ADAL" clId="{90C94AC0-B5E8-4BC8-855E-681E3C65BA10}" dt="2021-04-19T09:54:55.442" v="99" actId="1076"/>
          <ac:grpSpMkLst>
            <pc:docMk/>
            <pc:sldMk cId="2948522851" sldId="266"/>
            <ac:grpSpMk id="30" creationId="{47A410FF-C4EA-4236-A2F5-EC019392901C}"/>
          </ac:grpSpMkLst>
        </pc:grpChg>
        <pc:picChg chg="add mod ord">
          <ac:chgData name="Alex Rigby" userId="14001ad7-f186-4b7d-b9c2-71acf6077cca" providerId="ADAL" clId="{90C94AC0-B5E8-4BC8-855E-681E3C65BA10}" dt="2021-04-19T09:53:47.421" v="96" actId="1076"/>
          <ac:picMkLst>
            <pc:docMk/>
            <pc:sldMk cId="2948522851" sldId="266"/>
            <ac:picMk id="2" creationId="{BD610ECF-E2B9-4AC6-81DD-24823583DE90}"/>
          </ac:picMkLst>
        </pc:picChg>
        <pc:picChg chg="del">
          <ac:chgData name="Alex Rigby" userId="14001ad7-f186-4b7d-b9c2-71acf6077cca" providerId="ADAL" clId="{90C94AC0-B5E8-4BC8-855E-681E3C65BA10}" dt="2021-04-19T09:53:35.904" v="92" actId="478"/>
          <ac:picMkLst>
            <pc:docMk/>
            <pc:sldMk cId="2948522851" sldId="266"/>
            <ac:picMk id="6" creationId="{88B8902C-0456-4B50-B3C9-540049B5300E}"/>
          </ac:picMkLst>
        </pc:picChg>
        <pc:cxnChg chg="mod">
          <ac:chgData name="Alex Rigby" userId="14001ad7-f186-4b7d-b9c2-71acf6077cca" providerId="ADAL" clId="{90C94AC0-B5E8-4BC8-855E-681E3C65BA10}" dt="2021-04-19T09:53:59.985" v="98" actId="14100"/>
          <ac:cxnSpMkLst>
            <pc:docMk/>
            <pc:sldMk cId="2948522851" sldId="266"/>
            <ac:cxnSpMk id="9" creationId="{21776A89-41C6-4AD6-8515-307C75473364}"/>
          </ac:cxnSpMkLst>
        </pc:cxnChg>
        <pc:cxnChg chg="mod">
          <ac:chgData name="Alex Rigby" userId="14001ad7-f186-4b7d-b9c2-71acf6077cca" providerId="ADAL" clId="{90C94AC0-B5E8-4BC8-855E-681E3C65BA10}" dt="2021-04-19T09:55:01.665" v="101" actId="14100"/>
          <ac:cxnSpMkLst>
            <pc:docMk/>
            <pc:sldMk cId="2948522851" sldId="266"/>
            <ac:cxnSpMk id="13" creationId="{F45100FA-5341-4EA2-8B30-C8C2679E965C}"/>
          </ac:cxnSpMkLst>
        </pc:cxnChg>
      </pc:sldChg>
      <pc:sldChg chg="del">
        <pc:chgData name="Alex Rigby" userId="14001ad7-f186-4b7d-b9c2-71acf6077cca" providerId="ADAL" clId="{90C94AC0-B5E8-4BC8-855E-681E3C65BA10}" dt="2021-04-19T09:52:53.363" v="89" actId="47"/>
        <pc:sldMkLst>
          <pc:docMk/>
          <pc:sldMk cId="19023489" sldId="267"/>
        </pc:sldMkLst>
      </pc:sldChg>
      <pc:sldChg chg="addSp delSp modSp mod">
        <pc:chgData name="Alex Rigby" userId="14001ad7-f186-4b7d-b9c2-71acf6077cca" providerId="ADAL" clId="{90C94AC0-B5E8-4BC8-855E-681E3C65BA10}" dt="2021-04-20T09:40:52.365" v="102" actId="20577"/>
        <pc:sldMkLst>
          <pc:docMk/>
          <pc:sldMk cId="2933819838" sldId="268"/>
        </pc:sldMkLst>
        <pc:spChg chg="mod">
          <ac:chgData name="Alex Rigby" userId="14001ad7-f186-4b7d-b9c2-71acf6077cca" providerId="ADAL" clId="{90C94AC0-B5E8-4BC8-855E-681E3C65BA10}" dt="2021-04-19T09:45:36.462" v="64" actId="1076"/>
          <ac:spMkLst>
            <pc:docMk/>
            <pc:sldMk cId="2933819838" sldId="268"/>
            <ac:spMk id="19" creationId="{1EAC8A69-4A6B-440F-9BCD-415D1B566684}"/>
          </ac:spMkLst>
        </pc:spChg>
        <pc:spChg chg="mod">
          <ac:chgData name="Alex Rigby" userId="14001ad7-f186-4b7d-b9c2-71acf6077cca" providerId="ADAL" clId="{90C94AC0-B5E8-4BC8-855E-681E3C65BA10}" dt="2021-04-20T09:40:52.365" v="102" actId="20577"/>
          <ac:spMkLst>
            <pc:docMk/>
            <pc:sldMk cId="2933819838" sldId="268"/>
            <ac:spMk id="22" creationId="{9870AD1D-52F3-46EA-BBE9-568734F7C8E0}"/>
          </ac:spMkLst>
        </pc:spChg>
        <pc:spChg chg="mod">
          <ac:chgData name="Alex Rigby" userId="14001ad7-f186-4b7d-b9c2-71acf6077cca" providerId="ADAL" clId="{90C94AC0-B5E8-4BC8-855E-681E3C65BA10}" dt="2021-04-19T09:46:27.848" v="85" actId="1076"/>
          <ac:spMkLst>
            <pc:docMk/>
            <pc:sldMk cId="2933819838" sldId="268"/>
            <ac:spMk id="30" creationId="{F189563A-5098-4380-BDD2-79ACBB5C6850}"/>
          </ac:spMkLst>
        </pc:spChg>
        <pc:grpChg chg="mod">
          <ac:chgData name="Alex Rigby" userId="14001ad7-f186-4b7d-b9c2-71acf6077cca" providerId="ADAL" clId="{90C94AC0-B5E8-4BC8-855E-681E3C65BA10}" dt="2021-04-19T09:45:40.217" v="65" actId="1076"/>
          <ac:grpSpMkLst>
            <pc:docMk/>
            <pc:sldMk cId="2933819838" sldId="268"/>
            <ac:grpSpMk id="17" creationId="{1B7D5694-0C5A-4E8E-82E9-E86E271A625E}"/>
          </ac:grpSpMkLst>
        </pc:grpChg>
        <pc:grpChg chg="mod">
          <ac:chgData name="Alex Rigby" userId="14001ad7-f186-4b7d-b9c2-71acf6077cca" providerId="ADAL" clId="{90C94AC0-B5E8-4BC8-855E-681E3C65BA10}" dt="2021-04-19T09:45:55.245" v="69" actId="1076"/>
          <ac:grpSpMkLst>
            <pc:docMk/>
            <pc:sldMk cId="2933819838" sldId="268"/>
            <ac:grpSpMk id="20" creationId="{100144A9-132A-4F4F-8202-5CEECB672CDC}"/>
          </ac:grpSpMkLst>
        </pc:grpChg>
        <pc:grpChg chg="del">
          <ac:chgData name="Alex Rigby" userId="14001ad7-f186-4b7d-b9c2-71acf6077cca" providerId="ADAL" clId="{90C94AC0-B5E8-4BC8-855E-681E3C65BA10}" dt="2021-04-19T09:45:13.722" v="23" actId="478"/>
          <ac:grpSpMkLst>
            <pc:docMk/>
            <pc:sldMk cId="2933819838" sldId="268"/>
            <ac:grpSpMk id="23" creationId="{00BDBCC1-C631-4302-9460-ED6938BF0098}"/>
          </ac:grpSpMkLst>
        </pc:grpChg>
        <pc:grpChg chg="mod">
          <ac:chgData name="Alex Rigby" userId="14001ad7-f186-4b7d-b9c2-71acf6077cca" providerId="ADAL" clId="{90C94AC0-B5E8-4BC8-855E-681E3C65BA10}" dt="2021-04-19T09:46:21.888" v="84" actId="1076"/>
          <ac:grpSpMkLst>
            <pc:docMk/>
            <pc:sldMk cId="2933819838" sldId="268"/>
            <ac:grpSpMk id="26" creationId="{426CEBBB-74C5-427C-9462-2CF40CFC174A}"/>
          </ac:grpSpMkLst>
        </pc:grpChg>
        <pc:picChg chg="add del mod ord">
          <ac:chgData name="Alex Rigby" userId="14001ad7-f186-4b7d-b9c2-71acf6077cca" providerId="ADAL" clId="{90C94AC0-B5E8-4BC8-855E-681E3C65BA10}" dt="2021-04-19T09:44:15.212" v="9" actId="478"/>
          <ac:picMkLst>
            <pc:docMk/>
            <pc:sldMk cId="2933819838" sldId="268"/>
            <ac:picMk id="2" creationId="{E066D061-17C6-40F3-8F41-2D6F222794BA}"/>
          </ac:picMkLst>
        </pc:picChg>
        <pc:picChg chg="add mod ord">
          <ac:chgData name="Alex Rigby" userId="14001ad7-f186-4b7d-b9c2-71acf6077cca" providerId="ADAL" clId="{90C94AC0-B5E8-4BC8-855E-681E3C65BA10}" dt="2021-04-19T09:44:24.839" v="12" actId="1076"/>
          <ac:picMkLst>
            <pc:docMk/>
            <pc:sldMk cId="2933819838" sldId="268"/>
            <ac:picMk id="3" creationId="{313B3222-5FCB-4E4C-AD93-66BC59AE87D6}"/>
          </ac:picMkLst>
        </pc:picChg>
        <pc:picChg chg="del">
          <ac:chgData name="Alex Rigby" userId="14001ad7-f186-4b7d-b9c2-71acf6077cca" providerId="ADAL" clId="{90C94AC0-B5E8-4BC8-855E-681E3C65BA10}" dt="2021-04-19T09:43:13.286" v="0" actId="478"/>
          <ac:picMkLst>
            <pc:docMk/>
            <pc:sldMk cId="2933819838" sldId="268"/>
            <ac:picMk id="5" creationId="{F39EB540-40C6-4D8B-B34D-ED416ED747E8}"/>
          </ac:picMkLst>
        </pc:picChg>
        <pc:cxnChg chg="mod">
          <ac:chgData name="Alex Rigby" userId="14001ad7-f186-4b7d-b9c2-71acf6077cca" providerId="ADAL" clId="{90C94AC0-B5E8-4BC8-855E-681E3C65BA10}" dt="2021-04-19T09:46:01.356" v="72" actId="14100"/>
          <ac:cxnSpMkLst>
            <pc:docMk/>
            <pc:sldMk cId="2933819838" sldId="268"/>
            <ac:cxnSpMk id="6" creationId="{9614B444-2217-4CC5-B636-F3A21B4012A8}"/>
          </ac:cxnSpMkLst>
        </pc:cxnChg>
        <pc:cxnChg chg="mod">
          <ac:chgData name="Alex Rigby" userId="14001ad7-f186-4b7d-b9c2-71acf6077cca" providerId="ADAL" clId="{90C94AC0-B5E8-4BC8-855E-681E3C65BA10}" dt="2021-04-19T09:46:20.484" v="83" actId="14100"/>
          <ac:cxnSpMkLst>
            <pc:docMk/>
            <pc:sldMk cId="2933819838" sldId="268"/>
            <ac:cxnSpMk id="7" creationId="{483323F5-9E95-4A0A-9813-5A5E0F6A764D}"/>
          </ac:cxnSpMkLst>
        </pc:cxnChg>
        <pc:cxnChg chg="mod">
          <ac:chgData name="Alex Rigby" userId="14001ad7-f186-4b7d-b9c2-71acf6077cca" providerId="ADAL" clId="{90C94AC0-B5E8-4BC8-855E-681E3C65BA10}" dt="2021-04-19T09:45:44.457" v="67" actId="14100"/>
          <ac:cxnSpMkLst>
            <pc:docMk/>
            <pc:sldMk cId="2933819838" sldId="268"/>
            <ac:cxnSpMk id="8" creationId="{6DF01287-58AF-4F90-8507-7844F27F796A}"/>
          </ac:cxnSpMkLst>
        </pc:cxnChg>
        <pc:cxnChg chg="del">
          <ac:chgData name="Alex Rigby" userId="14001ad7-f186-4b7d-b9c2-71acf6077cca" providerId="ADAL" clId="{90C94AC0-B5E8-4BC8-855E-681E3C65BA10}" dt="2021-04-19T09:45:15.538" v="24" actId="478"/>
          <ac:cxnSpMkLst>
            <pc:docMk/>
            <pc:sldMk cId="2933819838" sldId="268"/>
            <ac:cxnSpMk id="15" creationId="{A7769125-97BC-47F6-B460-12164B92B444}"/>
          </ac:cxnSpMkLst>
        </pc:cxnChg>
      </pc:sldChg>
      <pc:sldChg chg="del">
        <pc:chgData name="Alex Rigby" userId="14001ad7-f186-4b7d-b9c2-71acf6077cca" providerId="ADAL" clId="{90C94AC0-B5E8-4BC8-855E-681E3C65BA10}" dt="2021-04-19T09:44:31.837" v="15" actId="47"/>
        <pc:sldMkLst>
          <pc:docMk/>
          <pc:sldMk cId="3124428052" sldId="270"/>
        </pc:sldMkLst>
      </pc:sldChg>
      <pc:sldChg chg="add">
        <pc:chgData name="Alex Rigby" userId="14001ad7-f186-4b7d-b9c2-71acf6077cca" providerId="ADAL" clId="{90C94AC0-B5E8-4BC8-855E-681E3C65BA10}" dt="2021-04-19T09:52:23.329" v="86"/>
        <pc:sldMkLst>
          <pc:docMk/>
          <pc:sldMk cId="1659425865" sldId="273"/>
        </pc:sldMkLst>
      </pc:sldChg>
      <pc:sldChg chg="add">
        <pc:chgData name="Alex Rigby" userId="14001ad7-f186-4b7d-b9c2-71acf6077cca" providerId="ADAL" clId="{90C94AC0-B5E8-4BC8-855E-681E3C65BA10}" dt="2021-04-19T09:52:50.980" v="88"/>
        <pc:sldMkLst>
          <pc:docMk/>
          <pc:sldMk cId="735642886" sldId="274"/>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2E3F93-83B4-4129-96F0-1DA5370FEA4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D17F6A09-1AFC-4F70-BBFF-A52E5290745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C4EB5626-1EA8-4E98-AD5D-21DBBEA358BE}"/>
              </a:ext>
            </a:extLst>
          </p:cNvPr>
          <p:cNvSpPr>
            <a:spLocks noGrp="1"/>
          </p:cNvSpPr>
          <p:nvPr>
            <p:ph type="dt" sz="half" idx="10"/>
          </p:nvPr>
        </p:nvSpPr>
        <p:spPr/>
        <p:txBody>
          <a:bodyPr/>
          <a:lstStyle/>
          <a:p>
            <a:fld id="{5C9B643D-5E26-419B-85DD-8AAE8B01817D}" type="datetimeFigureOut">
              <a:rPr lang="en-GB" smtClean="0"/>
              <a:t>19/04/2021</a:t>
            </a:fld>
            <a:endParaRPr lang="en-GB"/>
          </a:p>
        </p:txBody>
      </p:sp>
      <p:sp>
        <p:nvSpPr>
          <p:cNvPr id="5" name="Footer Placeholder 4">
            <a:extLst>
              <a:ext uri="{FF2B5EF4-FFF2-40B4-BE49-F238E27FC236}">
                <a16:creationId xmlns:a16="http://schemas.microsoft.com/office/drawing/2014/main" id="{D28164CF-F599-4FAE-81FB-169F0B35CA4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9FDE500-9E07-4146-B0A5-DB163F583D34}"/>
              </a:ext>
            </a:extLst>
          </p:cNvPr>
          <p:cNvSpPr>
            <a:spLocks noGrp="1"/>
          </p:cNvSpPr>
          <p:nvPr>
            <p:ph type="sldNum" sz="quarter" idx="12"/>
          </p:nvPr>
        </p:nvSpPr>
        <p:spPr/>
        <p:txBody>
          <a:bodyPr/>
          <a:lstStyle/>
          <a:p>
            <a:fld id="{127BF6D3-AB0E-4360-9D66-0A87C1E97D99}" type="slidenum">
              <a:rPr lang="en-GB" smtClean="0"/>
              <a:t>‹#›</a:t>
            </a:fld>
            <a:endParaRPr lang="en-GB"/>
          </a:p>
        </p:txBody>
      </p:sp>
    </p:spTree>
    <p:extLst>
      <p:ext uri="{BB962C8B-B14F-4D97-AF65-F5344CB8AC3E}">
        <p14:creationId xmlns:p14="http://schemas.microsoft.com/office/powerpoint/2010/main" val="486882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42FDFE-B29F-475F-9B9A-F30F6B2B060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8F2CAB0-9467-4F25-873F-AC977D6114F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6E536C9-3F93-4DFC-AC8A-1A8F70F6B7C6}"/>
              </a:ext>
            </a:extLst>
          </p:cNvPr>
          <p:cNvSpPr>
            <a:spLocks noGrp="1"/>
          </p:cNvSpPr>
          <p:nvPr>
            <p:ph type="dt" sz="half" idx="10"/>
          </p:nvPr>
        </p:nvSpPr>
        <p:spPr/>
        <p:txBody>
          <a:bodyPr/>
          <a:lstStyle/>
          <a:p>
            <a:fld id="{5C9B643D-5E26-419B-85DD-8AAE8B01817D}" type="datetimeFigureOut">
              <a:rPr lang="en-GB" smtClean="0"/>
              <a:t>19/04/2021</a:t>
            </a:fld>
            <a:endParaRPr lang="en-GB"/>
          </a:p>
        </p:txBody>
      </p:sp>
      <p:sp>
        <p:nvSpPr>
          <p:cNvPr id="5" name="Footer Placeholder 4">
            <a:extLst>
              <a:ext uri="{FF2B5EF4-FFF2-40B4-BE49-F238E27FC236}">
                <a16:creationId xmlns:a16="http://schemas.microsoft.com/office/drawing/2014/main" id="{9D15B3A0-4B42-4681-A31A-55B3CDC7C8B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3567AED-1A72-4C38-94F1-D710D2C83B2C}"/>
              </a:ext>
            </a:extLst>
          </p:cNvPr>
          <p:cNvSpPr>
            <a:spLocks noGrp="1"/>
          </p:cNvSpPr>
          <p:nvPr>
            <p:ph type="sldNum" sz="quarter" idx="12"/>
          </p:nvPr>
        </p:nvSpPr>
        <p:spPr/>
        <p:txBody>
          <a:bodyPr/>
          <a:lstStyle/>
          <a:p>
            <a:fld id="{127BF6D3-AB0E-4360-9D66-0A87C1E97D99}" type="slidenum">
              <a:rPr lang="en-GB" smtClean="0"/>
              <a:t>‹#›</a:t>
            </a:fld>
            <a:endParaRPr lang="en-GB"/>
          </a:p>
        </p:txBody>
      </p:sp>
    </p:spTree>
    <p:extLst>
      <p:ext uri="{BB962C8B-B14F-4D97-AF65-F5344CB8AC3E}">
        <p14:creationId xmlns:p14="http://schemas.microsoft.com/office/powerpoint/2010/main" val="11648449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9DE14D-0558-4E1D-B8C0-A75906708C2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CF17CB62-4C6D-419C-80EF-EC7A271724C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D491305-743F-4774-8681-E671B3E9872D}"/>
              </a:ext>
            </a:extLst>
          </p:cNvPr>
          <p:cNvSpPr>
            <a:spLocks noGrp="1"/>
          </p:cNvSpPr>
          <p:nvPr>
            <p:ph type="dt" sz="half" idx="10"/>
          </p:nvPr>
        </p:nvSpPr>
        <p:spPr/>
        <p:txBody>
          <a:bodyPr/>
          <a:lstStyle/>
          <a:p>
            <a:fld id="{5C9B643D-5E26-419B-85DD-8AAE8B01817D}" type="datetimeFigureOut">
              <a:rPr lang="en-GB" smtClean="0"/>
              <a:t>19/04/2021</a:t>
            </a:fld>
            <a:endParaRPr lang="en-GB"/>
          </a:p>
        </p:txBody>
      </p:sp>
      <p:sp>
        <p:nvSpPr>
          <p:cNvPr id="5" name="Footer Placeholder 4">
            <a:extLst>
              <a:ext uri="{FF2B5EF4-FFF2-40B4-BE49-F238E27FC236}">
                <a16:creationId xmlns:a16="http://schemas.microsoft.com/office/drawing/2014/main" id="{8E23BB2D-A37E-48C4-BAB9-BE1C2B582D4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0D541F3-579E-49FB-BD5B-19CF139E3871}"/>
              </a:ext>
            </a:extLst>
          </p:cNvPr>
          <p:cNvSpPr>
            <a:spLocks noGrp="1"/>
          </p:cNvSpPr>
          <p:nvPr>
            <p:ph type="sldNum" sz="quarter" idx="12"/>
          </p:nvPr>
        </p:nvSpPr>
        <p:spPr/>
        <p:txBody>
          <a:bodyPr/>
          <a:lstStyle/>
          <a:p>
            <a:fld id="{127BF6D3-AB0E-4360-9D66-0A87C1E97D99}" type="slidenum">
              <a:rPr lang="en-GB" smtClean="0"/>
              <a:t>‹#›</a:t>
            </a:fld>
            <a:endParaRPr lang="en-GB"/>
          </a:p>
        </p:txBody>
      </p:sp>
    </p:spTree>
    <p:extLst>
      <p:ext uri="{BB962C8B-B14F-4D97-AF65-F5344CB8AC3E}">
        <p14:creationId xmlns:p14="http://schemas.microsoft.com/office/powerpoint/2010/main" val="28359124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7DD6E2-CD99-42D8-B1F6-2C404BC99BB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189C6C2-4139-45A1-84C1-119936A79F0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3FBB95F4-2EBA-4906-9798-199274778DA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447BEF57-85EE-49F7-9C21-F8034C3ABDD1}"/>
              </a:ext>
            </a:extLst>
          </p:cNvPr>
          <p:cNvSpPr>
            <a:spLocks noGrp="1"/>
          </p:cNvSpPr>
          <p:nvPr>
            <p:ph type="dt" sz="half" idx="10"/>
          </p:nvPr>
        </p:nvSpPr>
        <p:spPr/>
        <p:txBody>
          <a:bodyPr/>
          <a:lstStyle/>
          <a:p>
            <a:fld id="{5C9B643D-5E26-419B-85DD-8AAE8B01817D}" type="datetimeFigureOut">
              <a:rPr lang="en-GB" smtClean="0"/>
              <a:t>19/04/2021</a:t>
            </a:fld>
            <a:endParaRPr lang="en-GB"/>
          </a:p>
        </p:txBody>
      </p:sp>
      <p:sp>
        <p:nvSpPr>
          <p:cNvPr id="6" name="Footer Placeholder 5">
            <a:extLst>
              <a:ext uri="{FF2B5EF4-FFF2-40B4-BE49-F238E27FC236}">
                <a16:creationId xmlns:a16="http://schemas.microsoft.com/office/drawing/2014/main" id="{0EEEE381-2B09-4AB2-8438-8F8D46B32C9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D93A52F-E8E7-4FB5-8B25-A2173665AD9C}"/>
              </a:ext>
            </a:extLst>
          </p:cNvPr>
          <p:cNvSpPr>
            <a:spLocks noGrp="1"/>
          </p:cNvSpPr>
          <p:nvPr>
            <p:ph type="sldNum" sz="quarter" idx="12"/>
          </p:nvPr>
        </p:nvSpPr>
        <p:spPr/>
        <p:txBody>
          <a:bodyPr/>
          <a:lstStyle/>
          <a:p>
            <a:fld id="{127BF6D3-AB0E-4360-9D66-0A87C1E97D99}" type="slidenum">
              <a:rPr lang="en-GB" smtClean="0"/>
              <a:t>‹#›</a:t>
            </a:fld>
            <a:endParaRPr lang="en-GB"/>
          </a:p>
        </p:txBody>
      </p:sp>
    </p:spTree>
    <p:extLst>
      <p:ext uri="{BB962C8B-B14F-4D97-AF65-F5344CB8AC3E}">
        <p14:creationId xmlns:p14="http://schemas.microsoft.com/office/powerpoint/2010/main" val="14250919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A2F8D0-0B5B-48D3-A5DB-48D5D9A056B6}"/>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B0A0994-10CF-4274-B318-30601C1D5B8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1034A88-7166-4F4E-A113-0684E0FB236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D8459647-C7CD-4A10-AE81-50280363221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EE12EF8-4331-434C-9828-DE28EF10256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553F1751-E655-48AB-BC81-2A3988F29E11}"/>
              </a:ext>
            </a:extLst>
          </p:cNvPr>
          <p:cNvSpPr>
            <a:spLocks noGrp="1"/>
          </p:cNvSpPr>
          <p:nvPr>
            <p:ph type="dt" sz="half" idx="10"/>
          </p:nvPr>
        </p:nvSpPr>
        <p:spPr/>
        <p:txBody>
          <a:bodyPr/>
          <a:lstStyle/>
          <a:p>
            <a:fld id="{5C9B643D-5E26-419B-85DD-8AAE8B01817D}" type="datetimeFigureOut">
              <a:rPr lang="en-GB" smtClean="0"/>
              <a:t>19/04/2021</a:t>
            </a:fld>
            <a:endParaRPr lang="en-GB"/>
          </a:p>
        </p:txBody>
      </p:sp>
      <p:sp>
        <p:nvSpPr>
          <p:cNvPr id="8" name="Footer Placeholder 7">
            <a:extLst>
              <a:ext uri="{FF2B5EF4-FFF2-40B4-BE49-F238E27FC236}">
                <a16:creationId xmlns:a16="http://schemas.microsoft.com/office/drawing/2014/main" id="{804083AB-5DE6-4D10-B30F-EA0704241F7C}"/>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F209C5DD-7224-4AAD-AB96-38A928480810}"/>
              </a:ext>
            </a:extLst>
          </p:cNvPr>
          <p:cNvSpPr>
            <a:spLocks noGrp="1"/>
          </p:cNvSpPr>
          <p:nvPr>
            <p:ph type="sldNum" sz="quarter" idx="12"/>
          </p:nvPr>
        </p:nvSpPr>
        <p:spPr/>
        <p:txBody>
          <a:bodyPr/>
          <a:lstStyle/>
          <a:p>
            <a:fld id="{127BF6D3-AB0E-4360-9D66-0A87C1E97D99}" type="slidenum">
              <a:rPr lang="en-GB" smtClean="0"/>
              <a:t>‹#›</a:t>
            </a:fld>
            <a:endParaRPr lang="en-GB"/>
          </a:p>
        </p:txBody>
      </p:sp>
    </p:spTree>
    <p:extLst>
      <p:ext uri="{BB962C8B-B14F-4D97-AF65-F5344CB8AC3E}">
        <p14:creationId xmlns:p14="http://schemas.microsoft.com/office/powerpoint/2010/main" val="21174924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BA91B4-7BC1-4C78-ACD4-9FF9719201AF}"/>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889E7ED3-22EF-496A-BCDB-B8FA7F0EBAC5}"/>
              </a:ext>
            </a:extLst>
          </p:cNvPr>
          <p:cNvSpPr>
            <a:spLocks noGrp="1"/>
          </p:cNvSpPr>
          <p:nvPr>
            <p:ph type="dt" sz="half" idx="10"/>
          </p:nvPr>
        </p:nvSpPr>
        <p:spPr/>
        <p:txBody>
          <a:bodyPr/>
          <a:lstStyle/>
          <a:p>
            <a:fld id="{5C9B643D-5E26-419B-85DD-8AAE8B01817D}" type="datetimeFigureOut">
              <a:rPr lang="en-GB" smtClean="0"/>
              <a:t>19/04/2021</a:t>
            </a:fld>
            <a:endParaRPr lang="en-GB"/>
          </a:p>
        </p:txBody>
      </p:sp>
      <p:sp>
        <p:nvSpPr>
          <p:cNvPr id="4" name="Footer Placeholder 3">
            <a:extLst>
              <a:ext uri="{FF2B5EF4-FFF2-40B4-BE49-F238E27FC236}">
                <a16:creationId xmlns:a16="http://schemas.microsoft.com/office/drawing/2014/main" id="{6DCFF8FE-7478-4CAB-B364-466D0376EEBB}"/>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B9B7448A-F386-4D52-9EE1-624571AAFE2F}"/>
              </a:ext>
            </a:extLst>
          </p:cNvPr>
          <p:cNvSpPr>
            <a:spLocks noGrp="1"/>
          </p:cNvSpPr>
          <p:nvPr>
            <p:ph type="sldNum" sz="quarter" idx="12"/>
          </p:nvPr>
        </p:nvSpPr>
        <p:spPr/>
        <p:txBody>
          <a:bodyPr/>
          <a:lstStyle/>
          <a:p>
            <a:fld id="{127BF6D3-AB0E-4360-9D66-0A87C1E97D99}" type="slidenum">
              <a:rPr lang="en-GB" smtClean="0"/>
              <a:t>‹#›</a:t>
            </a:fld>
            <a:endParaRPr lang="en-GB"/>
          </a:p>
        </p:txBody>
      </p:sp>
    </p:spTree>
    <p:extLst>
      <p:ext uri="{BB962C8B-B14F-4D97-AF65-F5344CB8AC3E}">
        <p14:creationId xmlns:p14="http://schemas.microsoft.com/office/powerpoint/2010/main" val="13770553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8796D4B-8BE1-4389-BA8E-035A84B46936}"/>
              </a:ext>
            </a:extLst>
          </p:cNvPr>
          <p:cNvSpPr>
            <a:spLocks noGrp="1"/>
          </p:cNvSpPr>
          <p:nvPr>
            <p:ph type="dt" sz="half" idx="10"/>
          </p:nvPr>
        </p:nvSpPr>
        <p:spPr/>
        <p:txBody>
          <a:bodyPr/>
          <a:lstStyle/>
          <a:p>
            <a:fld id="{5C9B643D-5E26-419B-85DD-8AAE8B01817D}" type="datetimeFigureOut">
              <a:rPr lang="en-GB" smtClean="0"/>
              <a:t>19/04/2021</a:t>
            </a:fld>
            <a:endParaRPr lang="en-GB"/>
          </a:p>
        </p:txBody>
      </p:sp>
      <p:sp>
        <p:nvSpPr>
          <p:cNvPr id="3" name="Footer Placeholder 2">
            <a:extLst>
              <a:ext uri="{FF2B5EF4-FFF2-40B4-BE49-F238E27FC236}">
                <a16:creationId xmlns:a16="http://schemas.microsoft.com/office/drawing/2014/main" id="{6C6E1F00-869C-4A35-B0E9-35C4D4109964}"/>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571E7733-CCD9-459E-8380-B6666852B238}"/>
              </a:ext>
            </a:extLst>
          </p:cNvPr>
          <p:cNvSpPr>
            <a:spLocks noGrp="1"/>
          </p:cNvSpPr>
          <p:nvPr>
            <p:ph type="sldNum" sz="quarter" idx="12"/>
          </p:nvPr>
        </p:nvSpPr>
        <p:spPr/>
        <p:txBody>
          <a:bodyPr/>
          <a:lstStyle/>
          <a:p>
            <a:fld id="{127BF6D3-AB0E-4360-9D66-0A87C1E97D99}" type="slidenum">
              <a:rPr lang="en-GB" smtClean="0"/>
              <a:t>‹#›</a:t>
            </a:fld>
            <a:endParaRPr lang="en-GB"/>
          </a:p>
        </p:txBody>
      </p:sp>
    </p:spTree>
    <p:extLst>
      <p:ext uri="{BB962C8B-B14F-4D97-AF65-F5344CB8AC3E}">
        <p14:creationId xmlns:p14="http://schemas.microsoft.com/office/powerpoint/2010/main" val="3036175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B315F5-7079-48A5-A42E-1A683F3110E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C8B01806-BC10-4273-89AD-0E5DFF4026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C6295898-224B-4510-992C-7242429CC7D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6725025-1281-4CD2-9047-7A35079B1D0F}"/>
              </a:ext>
            </a:extLst>
          </p:cNvPr>
          <p:cNvSpPr>
            <a:spLocks noGrp="1"/>
          </p:cNvSpPr>
          <p:nvPr>
            <p:ph type="dt" sz="half" idx="10"/>
          </p:nvPr>
        </p:nvSpPr>
        <p:spPr/>
        <p:txBody>
          <a:bodyPr/>
          <a:lstStyle/>
          <a:p>
            <a:fld id="{5C9B643D-5E26-419B-85DD-8AAE8B01817D}" type="datetimeFigureOut">
              <a:rPr lang="en-GB" smtClean="0"/>
              <a:t>19/04/2021</a:t>
            </a:fld>
            <a:endParaRPr lang="en-GB"/>
          </a:p>
        </p:txBody>
      </p:sp>
      <p:sp>
        <p:nvSpPr>
          <p:cNvPr id="6" name="Footer Placeholder 5">
            <a:extLst>
              <a:ext uri="{FF2B5EF4-FFF2-40B4-BE49-F238E27FC236}">
                <a16:creationId xmlns:a16="http://schemas.microsoft.com/office/drawing/2014/main" id="{97EF21AF-ED63-40DA-96EC-03872CAB262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11330BC-E336-4B52-AFE8-C736A1FCA132}"/>
              </a:ext>
            </a:extLst>
          </p:cNvPr>
          <p:cNvSpPr>
            <a:spLocks noGrp="1"/>
          </p:cNvSpPr>
          <p:nvPr>
            <p:ph type="sldNum" sz="quarter" idx="12"/>
          </p:nvPr>
        </p:nvSpPr>
        <p:spPr/>
        <p:txBody>
          <a:bodyPr/>
          <a:lstStyle/>
          <a:p>
            <a:fld id="{127BF6D3-AB0E-4360-9D66-0A87C1E97D99}" type="slidenum">
              <a:rPr lang="en-GB" smtClean="0"/>
              <a:t>‹#›</a:t>
            </a:fld>
            <a:endParaRPr lang="en-GB"/>
          </a:p>
        </p:txBody>
      </p:sp>
    </p:spTree>
    <p:extLst>
      <p:ext uri="{BB962C8B-B14F-4D97-AF65-F5344CB8AC3E}">
        <p14:creationId xmlns:p14="http://schemas.microsoft.com/office/powerpoint/2010/main" val="32204855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5238D5-C9B9-4423-A937-BC75672A899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5C61F124-6519-48C3-8AA8-839AC576194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E66C60C0-B78E-40E0-A301-4D009F874B7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BBFBBE5-355C-4E3C-927C-9FA03E432CE8}"/>
              </a:ext>
            </a:extLst>
          </p:cNvPr>
          <p:cNvSpPr>
            <a:spLocks noGrp="1"/>
          </p:cNvSpPr>
          <p:nvPr>
            <p:ph type="dt" sz="half" idx="10"/>
          </p:nvPr>
        </p:nvSpPr>
        <p:spPr/>
        <p:txBody>
          <a:bodyPr/>
          <a:lstStyle/>
          <a:p>
            <a:fld id="{5C9B643D-5E26-419B-85DD-8AAE8B01817D}" type="datetimeFigureOut">
              <a:rPr lang="en-GB" smtClean="0"/>
              <a:t>19/04/2021</a:t>
            </a:fld>
            <a:endParaRPr lang="en-GB"/>
          </a:p>
        </p:txBody>
      </p:sp>
      <p:sp>
        <p:nvSpPr>
          <p:cNvPr id="6" name="Footer Placeholder 5">
            <a:extLst>
              <a:ext uri="{FF2B5EF4-FFF2-40B4-BE49-F238E27FC236}">
                <a16:creationId xmlns:a16="http://schemas.microsoft.com/office/drawing/2014/main" id="{8408FE70-DBC3-4D7B-BD1A-80EE903EE87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10D9E0D-CC43-412A-851E-ACA147AA244B}"/>
              </a:ext>
            </a:extLst>
          </p:cNvPr>
          <p:cNvSpPr>
            <a:spLocks noGrp="1"/>
          </p:cNvSpPr>
          <p:nvPr>
            <p:ph type="sldNum" sz="quarter" idx="12"/>
          </p:nvPr>
        </p:nvSpPr>
        <p:spPr/>
        <p:txBody>
          <a:bodyPr/>
          <a:lstStyle/>
          <a:p>
            <a:fld id="{127BF6D3-AB0E-4360-9D66-0A87C1E97D99}" type="slidenum">
              <a:rPr lang="en-GB" smtClean="0"/>
              <a:t>‹#›</a:t>
            </a:fld>
            <a:endParaRPr lang="en-GB"/>
          </a:p>
        </p:txBody>
      </p:sp>
    </p:spTree>
    <p:extLst>
      <p:ext uri="{BB962C8B-B14F-4D97-AF65-F5344CB8AC3E}">
        <p14:creationId xmlns:p14="http://schemas.microsoft.com/office/powerpoint/2010/main" val="31826658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A7A868-7733-48E8-B0E0-E74DE43D93C6}"/>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58F7570-9884-4B70-BFF3-753E9DD27C0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7B356CD-A7DC-4533-AE98-4F8C96B634BC}"/>
              </a:ext>
            </a:extLst>
          </p:cNvPr>
          <p:cNvSpPr>
            <a:spLocks noGrp="1"/>
          </p:cNvSpPr>
          <p:nvPr>
            <p:ph type="dt" sz="half" idx="10"/>
          </p:nvPr>
        </p:nvSpPr>
        <p:spPr/>
        <p:txBody>
          <a:bodyPr/>
          <a:lstStyle/>
          <a:p>
            <a:fld id="{5C9B643D-5E26-419B-85DD-8AAE8B01817D}" type="datetimeFigureOut">
              <a:rPr lang="en-GB" smtClean="0"/>
              <a:t>19/04/2021</a:t>
            </a:fld>
            <a:endParaRPr lang="en-GB"/>
          </a:p>
        </p:txBody>
      </p:sp>
      <p:sp>
        <p:nvSpPr>
          <p:cNvPr id="5" name="Footer Placeholder 4">
            <a:extLst>
              <a:ext uri="{FF2B5EF4-FFF2-40B4-BE49-F238E27FC236}">
                <a16:creationId xmlns:a16="http://schemas.microsoft.com/office/drawing/2014/main" id="{B3576A25-C854-4382-8AE9-9F299BBA057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0EDD22D-98F1-4B5A-9C6B-4E8A2BA1563A}"/>
              </a:ext>
            </a:extLst>
          </p:cNvPr>
          <p:cNvSpPr>
            <a:spLocks noGrp="1"/>
          </p:cNvSpPr>
          <p:nvPr>
            <p:ph type="sldNum" sz="quarter" idx="12"/>
          </p:nvPr>
        </p:nvSpPr>
        <p:spPr/>
        <p:txBody>
          <a:bodyPr/>
          <a:lstStyle/>
          <a:p>
            <a:fld id="{127BF6D3-AB0E-4360-9D66-0A87C1E97D99}" type="slidenum">
              <a:rPr lang="en-GB" smtClean="0"/>
              <a:t>‹#›</a:t>
            </a:fld>
            <a:endParaRPr lang="en-GB"/>
          </a:p>
        </p:txBody>
      </p:sp>
    </p:spTree>
    <p:extLst>
      <p:ext uri="{BB962C8B-B14F-4D97-AF65-F5344CB8AC3E}">
        <p14:creationId xmlns:p14="http://schemas.microsoft.com/office/powerpoint/2010/main" val="24658728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A47DB69-82EF-4D2D-95C8-DF211ADE35E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FDA55E8-EAB9-4F68-ADB9-810C98DF46A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4236931-DD67-4C2B-A0EC-E54953C52089}"/>
              </a:ext>
            </a:extLst>
          </p:cNvPr>
          <p:cNvSpPr>
            <a:spLocks noGrp="1"/>
          </p:cNvSpPr>
          <p:nvPr>
            <p:ph type="dt" sz="half" idx="10"/>
          </p:nvPr>
        </p:nvSpPr>
        <p:spPr/>
        <p:txBody>
          <a:bodyPr/>
          <a:lstStyle/>
          <a:p>
            <a:fld id="{5C9B643D-5E26-419B-85DD-8AAE8B01817D}" type="datetimeFigureOut">
              <a:rPr lang="en-GB" smtClean="0"/>
              <a:t>19/04/2021</a:t>
            </a:fld>
            <a:endParaRPr lang="en-GB"/>
          </a:p>
        </p:txBody>
      </p:sp>
      <p:sp>
        <p:nvSpPr>
          <p:cNvPr id="5" name="Footer Placeholder 4">
            <a:extLst>
              <a:ext uri="{FF2B5EF4-FFF2-40B4-BE49-F238E27FC236}">
                <a16:creationId xmlns:a16="http://schemas.microsoft.com/office/drawing/2014/main" id="{93BA7D72-B241-469B-B4FC-3724B50252A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B0A8432-D3AB-418C-8C69-4ACFD960C6B9}"/>
              </a:ext>
            </a:extLst>
          </p:cNvPr>
          <p:cNvSpPr>
            <a:spLocks noGrp="1"/>
          </p:cNvSpPr>
          <p:nvPr>
            <p:ph type="sldNum" sz="quarter" idx="12"/>
          </p:nvPr>
        </p:nvSpPr>
        <p:spPr/>
        <p:txBody>
          <a:bodyPr/>
          <a:lstStyle/>
          <a:p>
            <a:fld id="{127BF6D3-AB0E-4360-9D66-0A87C1E97D99}" type="slidenum">
              <a:rPr lang="en-GB" smtClean="0"/>
              <a:t>‹#›</a:t>
            </a:fld>
            <a:endParaRPr lang="en-GB"/>
          </a:p>
        </p:txBody>
      </p:sp>
    </p:spTree>
    <p:extLst>
      <p:ext uri="{BB962C8B-B14F-4D97-AF65-F5344CB8AC3E}">
        <p14:creationId xmlns:p14="http://schemas.microsoft.com/office/powerpoint/2010/main" val="28255488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30000"/>
            <a:lum/>
          </a:blip>
          <a:srcRect/>
          <a:stretch>
            <a:fillRect t="-9000" b="-9000"/>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B3BDAD5-02F2-4D4C-9AA5-EBC0016E376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D9C2C5E-9A63-4F90-A61F-390E706249A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564036D-747C-44DB-AA1A-FC223CA73CF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9B643D-5E26-419B-85DD-8AAE8B01817D}" type="datetimeFigureOut">
              <a:rPr lang="en-GB" smtClean="0"/>
              <a:t>19/04/2021</a:t>
            </a:fld>
            <a:endParaRPr lang="en-GB"/>
          </a:p>
        </p:txBody>
      </p:sp>
      <p:sp>
        <p:nvSpPr>
          <p:cNvPr id="5" name="Footer Placeholder 4">
            <a:extLst>
              <a:ext uri="{FF2B5EF4-FFF2-40B4-BE49-F238E27FC236}">
                <a16:creationId xmlns:a16="http://schemas.microsoft.com/office/drawing/2014/main" id="{A4441FA0-EEF5-4218-A5F2-44E927E0280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E8C9E4FE-4D60-4AE8-B29A-17556707E23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27BF6D3-AB0E-4360-9D66-0A87C1E97D99}" type="slidenum">
              <a:rPr lang="en-GB" smtClean="0"/>
              <a:t>‹#›</a:t>
            </a:fld>
            <a:endParaRPr lang="en-GB"/>
          </a:p>
        </p:txBody>
      </p:sp>
    </p:spTree>
    <p:extLst>
      <p:ext uri="{BB962C8B-B14F-4D97-AF65-F5344CB8AC3E}">
        <p14:creationId xmlns:p14="http://schemas.microsoft.com/office/powerpoint/2010/main" val="29452468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mailto:lxr20nkj@bangor.ac.uk" TargetMode="External"/><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2">
            <a:alphaModFix amt="30000"/>
          </a:blip>
          <a:tile tx="0" ty="0" sx="100000" sy="100000" flip="none" algn="tl"/>
        </a:blipFill>
        <a:effectLst/>
      </p:bgPr>
    </p:bg>
    <p:spTree>
      <p:nvGrpSpPr>
        <p:cNvPr id="1" name=""/>
        <p:cNvGrpSpPr/>
        <p:nvPr/>
      </p:nvGrpSpPr>
      <p:grpSpPr>
        <a:xfrm>
          <a:off x="0" y="0"/>
          <a:ext cx="0" cy="0"/>
          <a:chOff x="0" y="0"/>
          <a:chExt cx="0" cy="0"/>
        </a:xfrm>
      </p:grpSpPr>
      <p:sp>
        <p:nvSpPr>
          <p:cNvPr id="1028" name="Rectangle 70">
            <a:extLst>
              <a:ext uri="{FF2B5EF4-FFF2-40B4-BE49-F238E27FC236}">
                <a16:creationId xmlns:a16="http://schemas.microsoft.com/office/drawing/2014/main" id="{891401DC-7AF6-42FA-BE31-CF773B6C8B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80"/>
            <a:ext cx="12188952" cy="685800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3A0A8385-5AC8-4336-B883-8A528B6AD2A8}"/>
              </a:ext>
            </a:extLst>
          </p:cNvPr>
          <p:cNvPicPr>
            <a:picLocks noChangeAspect="1"/>
          </p:cNvPicPr>
          <p:nvPr/>
        </p:nvPicPr>
        <p:blipFill>
          <a:blip r:embed="rId3"/>
          <a:stretch>
            <a:fillRect/>
          </a:stretch>
        </p:blipFill>
        <p:spPr>
          <a:xfrm>
            <a:off x="578346" y="5160056"/>
            <a:ext cx="1255764" cy="1136467"/>
          </a:xfrm>
          <a:prstGeom prst="rect">
            <a:avLst/>
          </a:prstGeom>
        </p:spPr>
      </p:pic>
      <p:pic>
        <p:nvPicPr>
          <p:cNvPr id="11" name="Picture 10">
            <a:extLst>
              <a:ext uri="{FF2B5EF4-FFF2-40B4-BE49-F238E27FC236}">
                <a16:creationId xmlns:a16="http://schemas.microsoft.com/office/drawing/2014/main" id="{1D6B3520-F7E9-422B-8E09-1B41131E479E}"/>
              </a:ext>
            </a:extLst>
          </p:cNvPr>
          <p:cNvPicPr>
            <a:picLocks noChangeAspect="1"/>
          </p:cNvPicPr>
          <p:nvPr/>
        </p:nvPicPr>
        <p:blipFill>
          <a:blip r:embed="rId4"/>
          <a:stretch>
            <a:fillRect/>
          </a:stretch>
        </p:blipFill>
        <p:spPr>
          <a:xfrm>
            <a:off x="5135587" y="165356"/>
            <a:ext cx="1792885" cy="560851"/>
          </a:xfrm>
          <a:prstGeom prst="rect">
            <a:avLst/>
          </a:prstGeom>
        </p:spPr>
      </p:pic>
      <p:pic>
        <p:nvPicPr>
          <p:cNvPr id="1026" name="Picture 2">
            <a:extLst>
              <a:ext uri="{FF2B5EF4-FFF2-40B4-BE49-F238E27FC236}">
                <a16:creationId xmlns:a16="http://schemas.microsoft.com/office/drawing/2014/main" id="{D6322EA0-B92C-44EE-ACAE-2BE2D412C110}"/>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8256383" y="223534"/>
            <a:ext cx="1848464" cy="499085"/>
          </a:xfrm>
          <a:prstGeom prst="rect">
            <a:avLst/>
          </a:prstGeom>
          <a:noFill/>
          <a:extLst>
            <a:ext uri="{909E8E84-426E-40DD-AFC4-6F175D3DCCD1}">
              <a14:hiddenFill xmlns:a14="http://schemas.microsoft.com/office/drawing/2010/main">
                <a:solidFill>
                  <a:srgbClr val="FFFFFF"/>
                </a:solidFill>
              </a14:hiddenFill>
            </a:ext>
          </a:extLst>
        </p:spPr>
      </p:pic>
      <p:pic>
        <p:nvPicPr>
          <p:cNvPr id="6" name="Content Placeholder 6">
            <a:extLst>
              <a:ext uri="{FF2B5EF4-FFF2-40B4-BE49-F238E27FC236}">
                <a16:creationId xmlns:a16="http://schemas.microsoft.com/office/drawing/2014/main" id="{2D3494A4-DBD0-4ECB-BA23-A88815CD04C8}"/>
              </a:ext>
            </a:extLst>
          </p:cNvPr>
          <p:cNvPicPr>
            <a:picLocks noChangeAspect="1"/>
          </p:cNvPicPr>
          <p:nvPr/>
        </p:nvPicPr>
        <p:blipFill rotWithShape="1">
          <a:blip r:embed="rId6"/>
          <a:srcRect b="9941"/>
          <a:stretch/>
        </p:blipFill>
        <p:spPr>
          <a:xfrm>
            <a:off x="660906" y="456727"/>
            <a:ext cx="1425202" cy="807438"/>
          </a:xfrm>
          <a:prstGeom prst="rect">
            <a:avLst/>
          </a:prstGeom>
        </p:spPr>
      </p:pic>
      <p:pic>
        <p:nvPicPr>
          <p:cNvPr id="7" name="Picture 6">
            <a:extLst>
              <a:ext uri="{FF2B5EF4-FFF2-40B4-BE49-F238E27FC236}">
                <a16:creationId xmlns:a16="http://schemas.microsoft.com/office/drawing/2014/main" id="{4CEAB5EB-EB12-4F88-88E0-6A5D5B5AD8DF}"/>
              </a:ext>
            </a:extLst>
          </p:cNvPr>
          <p:cNvPicPr>
            <a:picLocks noChangeAspect="1"/>
          </p:cNvPicPr>
          <p:nvPr/>
        </p:nvPicPr>
        <p:blipFill>
          <a:blip r:embed="rId7"/>
          <a:stretch>
            <a:fillRect/>
          </a:stretch>
        </p:blipFill>
        <p:spPr>
          <a:xfrm>
            <a:off x="236157" y="2996961"/>
            <a:ext cx="1940142" cy="620846"/>
          </a:xfrm>
          <a:prstGeom prst="rect">
            <a:avLst/>
          </a:prstGeom>
        </p:spPr>
      </p:pic>
      <p:sp>
        <p:nvSpPr>
          <p:cNvPr id="1029" name="Rectangle 72">
            <a:extLst>
              <a:ext uri="{FF2B5EF4-FFF2-40B4-BE49-F238E27FC236}">
                <a16:creationId xmlns:a16="http://schemas.microsoft.com/office/drawing/2014/main" id="{2B7203F0-D9CB-4774-B9D4-B3AB625DFB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67495" y="2300641"/>
            <a:ext cx="8124506" cy="455736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030" name="Straight Connector 74">
            <a:extLst>
              <a:ext uri="{FF2B5EF4-FFF2-40B4-BE49-F238E27FC236}">
                <a16:creationId xmlns:a16="http://schemas.microsoft.com/office/drawing/2014/main" id="{A88CB8AF-5631-45C6-BFEC-971C4D6E583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0" y="2285774"/>
            <a:ext cx="12188952" cy="0"/>
          </a:xfrm>
          <a:prstGeom prst="line">
            <a:avLst/>
          </a:prstGeom>
          <a:ln w="101600">
            <a:solidFill>
              <a:srgbClr val="404040"/>
            </a:solidFill>
          </a:ln>
        </p:spPr>
        <p:style>
          <a:lnRef idx="1">
            <a:schemeClr val="accent1"/>
          </a:lnRef>
          <a:fillRef idx="0">
            <a:schemeClr val="accent1"/>
          </a:fillRef>
          <a:effectRef idx="0">
            <a:schemeClr val="accent1"/>
          </a:effectRef>
          <a:fontRef idx="minor">
            <a:schemeClr val="tx1"/>
          </a:fontRef>
        </p:style>
      </p:cxnSp>
      <p:cxnSp>
        <p:nvCxnSpPr>
          <p:cNvPr id="1031" name="Straight Connector 76">
            <a:extLst>
              <a:ext uri="{FF2B5EF4-FFF2-40B4-BE49-F238E27FC236}">
                <a16:creationId xmlns:a16="http://schemas.microsoft.com/office/drawing/2014/main" id="{9F2EA1AF-73AB-4FCB-B4EE-0E42E7250F6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0" y="4571548"/>
            <a:ext cx="4064320" cy="0"/>
          </a:xfrm>
          <a:prstGeom prst="line">
            <a:avLst/>
          </a:prstGeom>
          <a:ln w="101600">
            <a:solidFill>
              <a:srgbClr val="404040"/>
            </a:solidFill>
          </a:ln>
        </p:spPr>
        <p:style>
          <a:lnRef idx="1">
            <a:schemeClr val="accent1"/>
          </a:lnRef>
          <a:fillRef idx="0">
            <a:schemeClr val="accent1"/>
          </a:fillRef>
          <a:effectRef idx="0">
            <a:schemeClr val="accent1"/>
          </a:effectRef>
          <a:fontRef idx="minor">
            <a:schemeClr val="tx1"/>
          </a:fontRef>
        </p:style>
      </p:cxnSp>
      <p:cxnSp>
        <p:nvCxnSpPr>
          <p:cNvPr id="1032" name="Straight Connector 78">
            <a:extLst>
              <a:ext uri="{FF2B5EF4-FFF2-40B4-BE49-F238E27FC236}">
                <a16:creationId xmlns:a16="http://schemas.microsoft.com/office/drawing/2014/main" id="{65A18FBF-6157-4210-BEF2-9A6C31FA89A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64319" y="-680"/>
            <a:ext cx="0" cy="6858003"/>
          </a:xfrm>
          <a:prstGeom prst="line">
            <a:avLst/>
          </a:prstGeom>
          <a:ln w="101600">
            <a:solidFill>
              <a:srgbClr val="404040"/>
            </a:solidFill>
          </a:ln>
        </p:spPr>
        <p:style>
          <a:lnRef idx="1">
            <a:schemeClr val="accent1"/>
          </a:lnRef>
          <a:fillRef idx="0">
            <a:schemeClr val="accent1"/>
          </a:fillRef>
          <a:effectRef idx="0">
            <a:schemeClr val="accent1"/>
          </a:effectRef>
          <a:fontRef idx="minor">
            <a:schemeClr val="tx1"/>
          </a:fontRef>
        </p:style>
      </p:cxnSp>
      <p:cxnSp>
        <p:nvCxnSpPr>
          <p:cNvPr id="1033" name="Straight Connector 80">
            <a:extLst>
              <a:ext uri="{FF2B5EF4-FFF2-40B4-BE49-F238E27FC236}">
                <a16:creationId xmlns:a16="http://schemas.microsoft.com/office/drawing/2014/main" id="{43C9CCA8-3CEC-4CD0-A624-A701C612511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20742" y="-680"/>
            <a:ext cx="0" cy="2240280"/>
          </a:xfrm>
          <a:prstGeom prst="line">
            <a:avLst/>
          </a:prstGeom>
          <a:ln w="101600">
            <a:solidFill>
              <a:srgbClr val="404040"/>
            </a:solidFill>
          </a:ln>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D72846AB-8629-4AA9-858E-D4099CD2D09D}"/>
              </a:ext>
            </a:extLst>
          </p:cNvPr>
          <p:cNvSpPr/>
          <p:nvPr/>
        </p:nvSpPr>
        <p:spPr>
          <a:xfrm>
            <a:off x="2635942" y="960592"/>
            <a:ext cx="1425202" cy="5897408"/>
          </a:xfrm>
          <a:prstGeom prst="rect">
            <a:avLst/>
          </a:prstGeom>
          <a:solidFill>
            <a:schemeClr val="bg1">
              <a:lumMod val="75000"/>
              <a:lumOff val="25000"/>
            </a:schemeClr>
          </a:solidFill>
          <a:ln>
            <a:solidFill>
              <a:schemeClr val="bg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a:extLst>
              <a:ext uri="{FF2B5EF4-FFF2-40B4-BE49-F238E27FC236}">
                <a16:creationId xmlns:a16="http://schemas.microsoft.com/office/drawing/2014/main" id="{831F9993-4FAB-49ED-B6C1-94CBF5BC5306}"/>
              </a:ext>
            </a:extLst>
          </p:cNvPr>
          <p:cNvSpPr/>
          <p:nvPr/>
        </p:nvSpPr>
        <p:spPr>
          <a:xfrm rot="5400000">
            <a:off x="7366747" y="-2318796"/>
            <a:ext cx="1542817" cy="8101594"/>
          </a:xfrm>
          <a:prstGeom prst="rect">
            <a:avLst/>
          </a:prstGeom>
          <a:solidFill>
            <a:schemeClr val="bg1">
              <a:lumMod val="75000"/>
              <a:lumOff val="25000"/>
            </a:schemeClr>
          </a:solidFill>
          <a:ln>
            <a:solidFill>
              <a:schemeClr val="bg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104ABBDD-C268-4EBE-BE50-FC1D0D6DFB94}"/>
              </a:ext>
            </a:extLst>
          </p:cNvPr>
          <p:cNvSpPr>
            <a:spLocks noGrp="1"/>
          </p:cNvSpPr>
          <p:nvPr>
            <p:ph type="title"/>
          </p:nvPr>
        </p:nvSpPr>
        <p:spPr>
          <a:xfrm>
            <a:off x="2964320" y="2014771"/>
            <a:ext cx="8756625" cy="1016898"/>
          </a:xfrm>
        </p:spPr>
        <p:txBody>
          <a:bodyPr vert="horz" lIns="91440" tIns="45720" rIns="91440" bIns="45720" rtlCol="0" anchor="ctr">
            <a:normAutofit fontScale="90000"/>
          </a:bodyPr>
          <a:lstStyle/>
          <a:p>
            <a:r>
              <a:rPr lang="en-US" sz="4000" b="1" kern="1200" dirty="0">
                <a:solidFill>
                  <a:srgbClr val="FFFFFF"/>
                </a:solidFill>
                <a:latin typeface="Arial" panose="020B0604020202020204" pitchFamily="34" charset="0"/>
                <a:cs typeface="Arial" panose="020B0604020202020204" pitchFamily="34" charset="0"/>
              </a:rPr>
              <a:t>A novel toolkit to streamline Land Use Land Cover change assessment in the SWAT+ model to enhance flood management and infrastructure decisions</a:t>
            </a:r>
            <a:br>
              <a:rPr lang="en-US" sz="1600" kern="1200" dirty="0">
                <a:solidFill>
                  <a:srgbClr val="FFFFFF"/>
                </a:solidFill>
                <a:latin typeface="+mj-lt"/>
                <a:ea typeface="+mj-ea"/>
                <a:cs typeface="+mj-cs"/>
              </a:rPr>
            </a:br>
            <a:endParaRPr lang="en-US" sz="1600" kern="1200" dirty="0">
              <a:solidFill>
                <a:srgbClr val="FFFFFF"/>
              </a:solidFill>
              <a:latin typeface="+mj-lt"/>
              <a:ea typeface="+mj-ea"/>
              <a:cs typeface="+mj-cs"/>
            </a:endParaRPr>
          </a:p>
        </p:txBody>
      </p:sp>
      <p:sp>
        <p:nvSpPr>
          <p:cNvPr id="8" name="TextBox 7">
            <a:extLst>
              <a:ext uri="{FF2B5EF4-FFF2-40B4-BE49-F238E27FC236}">
                <a16:creationId xmlns:a16="http://schemas.microsoft.com/office/drawing/2014/main" id="{B487D3CB-46D2-49B5-A480-B3CBA9497AC3}"/>
              </a:ext>
            </a:extLst>
          </p:cNvPr>
          <p:cNvSpPr txBox="1"/>
          <p:nvPr/>
        </p:nvSpPr>
        <p:spPr>
          <a:xfrm>
            <a:off x="2964320" y="6028641"/>
            <a:ext cx="7390103" cy="732241"/>
          </a:xfrm>
          <a:prstGeom prst="rect">
            <a:avLst/>
          </a:prstGeom>
        </p:spPr>
        <p:txBody>
          <a:bodyPr vert="horz" lIns="91440" tIns="45720" rIns="91440" bIns="45720" rtlCol="0">
            <a:normAutofit/>
          </a:bodyPr>
          <a:lstStyle/>
          <a:p>
            <a:pPr>
              <a:lnSpc>
                <a:spcPct val="90000"/>
              </a:lnSpc>
              <a:spcAft>
                <a:spcPts val="600"/>
              </a:spcAft>
            </a:pPr>
            <a:r>
              <a:rPr lang="en-US" dirty="0">
                <a:solidFill>
                  <a:srgbClr val="FFFFFF"/>
                </a:solidFill>
                <a:latin typeface="Arial" panose="020B0604020202020204" pitchFamily="34" charset="0"/>
                <a:cs typeface="Arial" panose="020B0604020202020204" pitchFamily="34" charset="0"/>
              </a:rPr>
              <a:t>HS5.1.3 - 'Impacts of land use and land cover changes on hydrological processes and water management’ EGU21-4139</a:t>
            </a:r>
          </a:p>
        </p:txBody>
      </p:sp>
      <p:sp>
        <p:nvSpPr>
          <p:cNvPr id="10" name="TextBox 9">
            <a:extLst>
              <a:ext uri="{FF2B5EF4-FFF2-40B4-BE49-F238E27FC236}">
                <a16:creationId xmlns:a16="http://schemas.microsoft.com/office/drawing/2014/main" id="{9DFA802C-AD4E-4500-A0DE-5D01103F69D3}"/>
              </a:ext>
            </a:extLst>
          </p:cNvPr>
          <p:cNvSpPr txBox="1"/>
          <p:nvPr/>
        </p:nvSpPr>
        <p:spPr>
          <a:xfrm>
            <a:off x="8392301" y="3507614"/>
            <a:ext cx="3695700" cy="2323713"/>
          </a:xfrm>
          <a:prstGeom prst="rect">
            <a:avLst/>
          </a:prstGeom>
          <a:noFill/>
        </p:spPr>
        <p:txBody>
          <a:bodyPr wrap="square" rtlCol="0">
            <a:spAutoFit/>
          </a:bodyPr>
          <a:lstStyle/>
          <a:p>
            <a:pPr algn="r">
              <a:spcAft>
                <a:spcPts val="600"/>
              </a:spcAft>
            </a:pPr>
            <a:r>
              <a:rPr lang="en-GB" sz="2000" b="1" u="sng" dirty="0">
                <a:latin typeface="Arial" panose="020B0604020202020204" pitchFamily="34" charset="0"/>
                <a:cs typeface="Arial" panose="020B0604020202020204" pitchFamily="34" charset="0"/>
              </a:rPr>
              <a:t>Alex Rigby</a:t>
            </a:r>
          </a:p>
          <a:p>
            <a:pPr algn="r">
              <a:spcAft>
                <a:spcPts val="600"/>
              </a:spcAft>
            </a:pPr>
            <a:r>
              <a:rPr lang="en-GB" sz="2000" u="sng" dirty="0">
                <a:latin typeface="Arial" panose="020B0604020202020204" pitchFamily="34" charset="0"/>
                <a:cs typeface="Arial" panose="020B0604020202020204" pitchFamily="34" charset="0"/>
              </a:rPr>
              <a:t>(</a:t>
            </a:r>
            <a:r>
              <a:rPr lang="en-GB" sz="2000" u="sng" dirty="0">
                <a:latin typeface="Arial" panose="020B0604020202020204" pitchFamily="34" charset="0"/>
                <a:cs typeface="Arial" panose="020B0604020202020204" pitchFamily="34" charset="0"/>
                <a:hlinkClick r:id="rId8"/>
              </a:rPr>
              <a:t>lxr20nkj@bangor.ac.uk</a:t>
            </a:r>
            <a:r>
              <a:rPr lang="en-GB" sz="2000" u="sng" dirty="0">
                <a:latin typeface="Arial" panose="020B0604020202020204" pitchFamily="34" charset="0"/>
                <a:cs typeface="Arial" panose="020B0604020202020204" pitchFamily="34" charset="0"/>
              </a:rPr>
              <a:t>)</a:t>
            </a:r>
          </a:p>
          <a:p>
            <a:pPr algn="r">
              <a:spcAft>
                <a:spcPts val="600"/>
              </a:spcAft>
            </a:pPr>
            <a:r>
              <a:rPr lang="en-GB" sz="2000" dirty="0">
                <a:latin typeface="Arial" panose="020B0604020202020204" pitchFamily="34" charset="0"/>
                <a:cs typeface="Arial" panose="020B0604020202020204" pitchFamily="34" charset="0"/>
              </a:rPr>
              <a:t>Sopan Patil</a:t>
            </a:r>
          </a:p>
          <a:p>
            <a:pPr algn="r">
              <a:spcAft>
                <a:spcPts val="600"/>
              </a:spcAft>
            </a:pPr>
            <a:r>
              <a:rPr lang="en-GB" sz="2000" dirty="0">
                <a:latin typeface="Arial" panose="020B0604020202020204" pitchFamily="34" charset="0"/>
                <a:cs typeface="Arial" panose="020B0604020202020204" pitchFamily="34" charset="0"/>
              </a:rPr>
              <a:t>Panagiotis Ritsos </a:t>
            </a:r>
          </a:p>
          <a:p>
            <a:pPr algn="r">
              <a:spcAft>
                <a:spcPts val="600"/>
              </a:spcAft>
            </a:pPr>
            <a:r>
              <a:rPr lang="en-GB" sz="2000" dirty="0">
                <a:latin typeface="Arial" panose="020B0604020202020204" pitchFamily="34" charset="0"/>
                <a:cs typeface="Arial" panose="020B0604020202020204" pitchFamily="34" charset="0"/>
              </a:rPr>
              <a:t>Prysor Williams </a:t>
            </a:r>
          </a:p>
          <a:p>
            <a:pPr algn="r">
              <a:spcAft>
                <a:spcPts val="600"/>
              </a:spcAft>
            </a:pPr>
            <a:r>
              <a:rPr lang="en-GB" sz="2000" dirty="0">
                <a:latin typeface="Arial" panose="020B0604020202020204" pitchFamily="34" charset="0"/>
                <a:cs typeface="Arial" panose="020B0604020202020204" pitchFamily="34" charset="0"/>
              </a:rPr>
              <a:t>Peter Butcher</a:t>
            </a:r>
          </a:p>
        </p:txBody>
      </p:sp>
    </p:spTree>
    <p:extLst>
      <p:ext uri="{BB962C8B-B14F-4D97-AF65-F5344CB8AC3E}">
        <p14:creationId xmlns:p14="http://schemas.microsoft.com/office/powerpoint/2010/main" val="698826187"/>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B1EBF1-ED36-4D90-A7D7-F1E69A356DED}"/>
              </a:ext>
            </a:extLst>
          </p:cNvPr>
          <p:cNvSpPr>
            <a:spLocks noGrp="1"/>
          </p:cNvSpPr>
          <p:nvPr>
            <p:ph type="title"/>
          </p:nvPr>
        </p:nvSpPr>
        <p:spPr>
          <a:xfrm>
            <a:off x="838200" y="365125"/>
            <a:ext cx="10515600" cy="1325563"/>
          </a:xfrm>
        </p:spPr>
        <p:txBody>
          <a:bodyPr/>
          <a:lstStyle/>
          <a:p>
            <a:r>
              <a:rPr lang="en-GB" b="1" dirty="0">
                <a:latin typeface="Arial" panose="020B0604020202020204" pitchFamily="34" charset="0"/>
                <a:cs typeface="Arial" panose="020B0604020202020204" pitchFamily="34" charset="0"/>
              </a:rPr>
              <a:t>Flood management in Wales </a:t>
            </a:r>
            <a:endParaRPr lang="en-GB" b="1" dirty="0"/>
          </a:p>
        </p:txBody>
      </p:sp>
      <p:sp>
        <p:nvSpPr>
          <p:cNvPr id="7" name="Content Placeholder 2">
            <a:extLst>
              <a:ext uri="{FF2B5EF4-FFF2-40B4-BE49-F238E27FC236}">
                <a16:creationId xmlns:a16="http://schemas.microsoft.com/office/drawing/2014/main" id="{A2D1C6FC-AC23-4CBB-BD4F-B22953C8256E}"/>
              </a:ext>
            </a:extLst>
          </p:cNvPr>
          <p:cNvSpPr txBox="1">
            <a:spLocks/>
          </p:cNvSpPr>
          <p:nvPr/>
        </p:nvSpPr>
        <p:spPr>
          <a:xfrm>
            <a:off x="600862" y="1311370"/>
            <a:ext cx="6761087" cy="308451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sz="1500" dirty="0">
              <a:latin typeface="Arial" panose="020B0604020202020204" pitchFamily="34" charset="0"/>
              <a:cs typeface="Arial" panose="020B0604020202020204" pitchFamily="34" charset="0"/>
            </a:endParaRPr>
          </a:p>
          <a:p>
            <a:r>
              <a:rPr lang="en-GB" sz="1500" dirty="0">
                <a:latin typeface="Arial" panose="020B0604020202020204" pitchFamily="34" charset="0"/>
                <a:cs typeface="Arial" panose="020B0604020202020204" pitchFamily="34" charset="0"/>
              </a:rPr>
              <a:t>Since the Flood &amp; Water Management Act (2010), the responsibility of flood alleviation in England and Wales falls to regional flood risk management authorities, usually local councils. However, the effectiveness of the current approaches they use for flood alleviation are unclear.</a:t>
            </a:r>
          </a:p>
          <a:p>
            <a:endParaRPr lang="en-GB" sz="1500" dirty="0">
              <a:latin typeface="Arial" panose="020B0604020202020204" pitchFamily="34" charset="0"/>
              <a:cs typeface="Arial" panose="020B0604020202020204" pitchFamily="34" charset="0"/>
            </a:endParaRPr>
          </a:p>
          <a:p>
            <a:r>
              <a:rPr lang="en-GB" sz="1500" dirty="0">
                <a:latin typeface="Arial" panose="020B0604020202020204" pitchFamily="34" charset="0"/>
                <a:cs typeface="Arial" panose="020B0604020202020204" pitchFamily="34" charset="0"/>
              </a:rPr>
              <a:t>An improved understanding of the impacts of Land Use Land Cover (LULC) change on local hydrology is key to strengthening the flood alleviation schemes and maximising the effectiveness of spending at a local government level.</a:t>
            </a:r>
          </a:p>
        </p:txBody>
      </p:sp>
      <p:pic>
        <p:nvPicPr>
          <p:cNvPr id="1026" name="Picture 2" descr="See the source image">
            <a:extLst>
              <a:ext uri="{FF2B5EF4-FFF2-40B4-BE49-F238E27FC236}">
                <a16:creationId xmlns:a16="http://schemas.microsoft.com/office/drawing/2014/main" id="{D3EAA7C2-A646-4F5B-A13D-62E3CCDAD66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92375" y="4260633"/>
            <a:ext cx="4119978" cy="216298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See the source image">
            <a:extLst>
              <a:ext uri="{FF2B5EF4-FFF2-40B4-BE49-F238E27FC236}">
                <a16:creationId xmlns:a16="http://schemas.microsoft.com/office/drawing/2014/main" id="{0590CC26-B81D-41F5-B5E4-CF8827D5B4F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69621" y="1338467"/>
            <a:ext cx="3739900" cy="2487186"/>
          </a:xfrm>
          <a:prstGeom prst="rect">
            <a:avLst/>
          </a:prstGeom>
          <a:noFill/>
          <a:extLst>
            <a:ext uri="{909E8E84-426E-40DD-AFC4-6F175D3DCCD1}">
              <a14:hiddenFill xmlns:a14="http://schemas.microsoft.com/office/drawing/2010/main">
                <a:solidFill>
                  <a:srgbClr val="FFFFFF"/>
                </a:solidFill>
              </a14:hiddenFill>
            </a:ext>
          </a:extLst>
        </p:spPr>
      </p:pic>
      <p:sp>
        <p:nvSpPr>
          <p:cNvPr id="47" name="Content Placeholder 2">
            <a:extLst>
              <a:ext uri="{FF2B5EF4-FFF2-40B4-BE49-F238E27FC236}">
                <a16:creationId xmlns:a16="http://schemas.microsoft.com/office/drawing/2014/main" id="{F43D5C8D-FF5D-410C-B599-CA8CAB5C0AED}"/>
              </a:ext>
            </a:extLst>
          </p:cNvPr>
          <p:cNvSpPr txBox="1">
            <a:spLocks/>
          </p:cNvSpPr>
          <p:nvPr/>
        </p:nvSpPr>
        <p:spPr>
          <a:xfrm>
            <a:off x="7589543" y="4260633"/>
            <a:ext cx="4119978" cy="23846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500" dirty="0">
                <a:latin typeface="Arial" panose="020B0604020202020204" pitchFamily="34" charset="0"/>
                <a:cs typeface="Arial" panose="020B0604020202020204" pitchFamily="34" charset="0"/>
              </a:rPr>
              <a:t>In this project, we have partnered with Gwynedd County Council, a local authority in North Wales, UK, who are looking to improve on their current approach to the development of flood alleviation schemes. </a:t>
            </a:r>
          </a:p>
          <a:p>
            <a:endParaRPr lang="en-GB" sz="1500" dirty="0">
              <a:latin typeface="Arial" panose="020B0604020202020204" pitchFamily="34" charset="0"/>
              <a:cs typeface="Arial" panose="020B0604020202020204" pitchFamily="34" charset="0"/>
            </a:endParaRPr>
          </a:p>
          <a:p>
            <a:r>
              <a:rPr lang="en-GB" sz="1500" dirty="0">
                <a:latin typeface="Arial" panose="020B0604020202020204" pitchFamily="34" charset="0"/>
                <a:cs typeface="Arial" panose="020B0604020202020204" pitchFamily="34" charset="0"/>
              </a:rPr>
              <a:t>We propose a SWAT+ based web toolkit as a decision support system. </a:t>
            </a:r>
          </a:p>
        </p:txBody>
      </p:sp>
      <p:sp>
        <p:nvSpPr>
          <p:cNvPr id="50" name="TextBox 49">
            <a:extLst>
              <a:ext uri="{FF2B5EF4-FFF2-40B4-BE49-F238E27FC236}">
                <a16:creationId xmlns:a16="http://schemas.microsoft.com/office/drawing/2014/main" id="{2C30B043-97DE-416F-B278-E19710ECBE54}"/>
              </a:ext>
            </a:extLst>
          </p:cNvPr>
          <p:cNvSpPr txBox="1"/>
          <p:nvPr/>
        </p:nvSpPr>
        <p:spPr>
          <a:xfrm>
            <a:off x="1388957" y="6414474"/>
            <a:ext cx="2431251" cy="230832"/>
          </a:xfrm>
          <a:prstGeom prst="rect">
            <a:avLst/>
          </a:prstGeom>
          <a:noFill/>
        </p:spPr>
        <p:txBody>
          <a:bodyPr wrap="square" rtlCol="0">
            <a:spAutoFit/>
          </a:bodyPr>
          <a:lstStyle/>
          <a:p>
            <a:r>
              <a:rPr lang="en-GB" sz="900" i="1" dirty="0">
                <a:solidFill>
                  <a:schemeClr val="tx1">
                    <a:lumMod val="65000"/>
                    <a:lumOff val="35000"/>
                  </a:schemeClr>
                </a:solidFill>
                <a:latin typeface="Arial" panose="020B0604020202020204" pitchFamily="34" charset="0"/>
                <a:cs typeface="Arial" panose="020B0604020202020204" pitchFamily="34" charset="0"/>
              </a:rPr>
              <a:t>Near Dolgellau, North Wales 2020</a:t>
            </a:r>
          </a:p>
        </p:txBody>
      </p:sp>
      <p:sp>
        <p:nvSpPr>
          <p:cNvPr id="51" name="TextBox 50">
            <a:extLst>
              <a:ext uri="{FF2B5EF4-FFF2-40B4-BE49-F238E27FC236}">
                <a16:creationId xmlns:a16="http://schemas.microsoft.com/office/drawing/2014/main" id="{A046C7E0-9FB1-4F4C-912B-44FC0329F2A8}"/>
              </a:ext>
            </a:extLst>
          </p:cNvPr>
          <p:cNvSpPr txBox="1"/>
          <p:nvPr/>
        </p:nvSpPr>
        <p:spPr>
          <a:xfrm>
            <a:off x="7969621" y="3825653"/>
            <a:ext cx="2431251" cy="230832"/>
          </a:xfrm>
          <a:prstGeom prst="rect">
            <a:avLst/>
          </a:prstGeom>
          <a:noFill/>
        </p:spPr>
        <p:txBody>
          <a:bodyPr wrap="square" rtlCol="0">
            <a:spAutoFit/>
          </a:bodyPr>
          <a:lstStyle/>
          <a:p>
            <a:r>
              <a:rPr lang="en-GB" sz="900" i="1" dirty="0">
                <a:solidFill>
                  <a:schemeClr val="tx1">
                    <a:lumMod val="65000"/>
                    <a:lumOff val="35000"/>
                  </a:schemeClr>
                </a:solidFill>
                <a:latin typeface="Arial" panose="020B0604020202020204" pitchFamily="34" charset="0"/>
                <a:cs typeface="Arial" panose="020B0604020202020204" pitchFamily="34" charset="0"/>
              </a:rPr>
              <a:t>Llanberis, North Wales 2012</a:t>
            </a:r>
          </a:p>
        </p:txBody>
      </p:sp>
    </p:spTree>
    <p:extLst>
      <p:ext uri="{BB962C8B-B14F-4D97-AF65-F5344CB8AC3E}">
        <p14:creationId xmlns:p14="http://schemas.microsoft.com/office/powerpoint/2010/main" val="15906968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90A601-BCE0-4D40-8989-DF1FAA3DC173}"/>
              </a:ext>
            </a:extLst>
          </p:cNvPr>
          <p:cNvSpPr>
            <a:spLocks noGrp="1"/>
          </p:cNvSpPr>
          <p:nvPr>
            <p:ph type="title"/>
          </p:nvPr>
        </p:nvSpPr>
        <p:spPr>
          <a:xfrm>
            <a:off x="838200" y="786305"/>
            <a:ext cx="10515600" cy="904382"/>
          </a:xfrm>
        </p:spPr>
        <p:txBody>
          <a:bodyPr>
            <a:normAutofit/>
          </a:bodyPr>
          <a:lstStyle/>
          <a:p>
            <a:r>
              <a:rPr lang="en-GB" sz="3600" b="1" dirty="0">
                <a:latin typeface="Arial" panose="020B0604020202020204" pitchFamily="34" charset="0"/>
                <a:cs typeface="Arial" panose="020B0604020202020204" pitchFamily="34" charset="0"/>
              </a:rPr>
              <a:t>Aim of the study</a:t>
            </a:r>
          </a:p>
        </p:txBody>
      </p:sp>
      <p:sp>
        <p:nvSpPr>
          <p:cNvPr id="3" name="Content Placeholder 2">
            <a:extLst>
              <a:ext uri="{FF2B5EF4-FFF2-40B4-BE49-F238E27FC236}">
                <a16:creationId xmlns:a16="http://schemas.microsoft.com/office/drawing/2014/main" id="{4C6D427A-DF42-4F05-A04A-BBEF66121A77}"/>
              </a:ext>
            </a:extLst>
          </p:cNvPr>
          <p:cNvSpPr>
            <a:spLocks noGrp="1"/>
          </p:cNvSpPr>
          <p:nvPr>
            <p:ph idx="1"/>
          </p:nvPr>
        </p:nvSpPr>
        <p:spPr>
          <a:xfrm>
            <a:off x="749423" y="1690687"/>
            <a:ext cx="10515600" cy="4104535"/>
          </a:xfrm>
        </p:spPr>
        <p:txBody>
          <a:bodyPr/>
          <a:lstStyle/>
          <a:p>
            <a:pPr marL="0" indent="0">
              <a:buNone/>
            </a:pPr>
            <a:r>
              <a:rPr lang="en-GB" sz="2000" b="1" dirty="0">
                <a:latin typeface="Arial" panose="020B0604020202020204" pitchFamily="34" charset="0"/>
                <a:cs typeface="Arial" panose="020B0604020202020204" pitchFamily="34" charset="0"/>
              </a:rPr>
              <a:t>Improve the capability of Gwynedd County Council (and other local authorities in Wales) to make more informed flood alleviation schemes, maximising scheme efficiency as well as spending and resource allocation.</a:t>
            </a:r>
          </a:p>
          <a:p>
            <a:pPr marL="0" lvl="0" indent="0">
              <a:buNone/>
            </a:pPr>
            <a:endParaRPr lang="en-GB" sz="1600" b="1" dirty="0">
              <a:latin typeface="Arial" panose="020B0604020202020204" pitchFamily="34" charset="0"/>
              <a:cs typeface="Arial" panose="020B0604020202020204" pitchFamily="34" charset="0"/>
            </a:endParaRPr>
          </a:p>
          <a:p>
            <a:pPr marL="0" lvl="0" indent="0">
              <a:buNone/>
            </a:pPr>
            <a:r>
              <a:rPr lang="en-GB" sz="3200" b="1" dirty="0">
                <a:solidFill>
                  <a:schemeClr val="tx1">
                    <a:lumMod val="65000"/>
                    <a:lumOff val="35000"/>
                  </a:schemeClr>
                </a:solidFill>
                <a:latin typeface="Arial" panose="020B0604020202020204" pitchFamily="34" charset="0"/>
                <a:cs typeface="Arial" panose="020B0604020202020204" pitchFamily="34" charset="0"/>
              </a:rPr>
              <a:t>Objectives</a:t>
            </a:r>
          </a:p>
          <a:p>
            <a:pPr marL="342900" lvl="0" indent="-342900">
              <a:buFont typeface="+mj-lt"/>
              <a:buAutoNum type="arabicPeriod"/>
            </a:pPr>
            <a:r>
              <a:rPr lang="en-GB" sz="1800" dirty="0">
                <a:latin typeface="Arial" panose="020B0604020202020204" pitchFamily="34" charset="0"/>
                <a:cs typeface="Arial" panose="020B0604020202020204" pitchFamily="34" charset="0"/>
              </a:rPr>
              <a:t>Develop a user-friendly toolkit that allows the end user to specify, through a Graphical User Interface (GUI), various types of LULC changes at multiple locations within their study catchment.</a:t>
            </a:r>
          </a:p>
          <a:p>
            <a:pPr marL="342900" lvl="0" indent="-342900">
              <a:buFont typeface="+mj-lt"/>
              <a:buAutoNum type="arabicPeriod"/>
            </a:pPr>
            <a:r>
              <a:rPr lang="en-GB" sz="1800" dirty="0">
                <a:latin typeface="Arial" panose="020B0604020202020204" pitchFamily="34" charset="0"/>
                <a:cs typeface="Arial" panose="020B0604020202020204" pitchFamily="34" charset="0"/>
              </a:rPr>
              <a:t>Through the toolkit, run the SWAT+ model with the newly defined land use scenarios and enable interactive visualization of the results to aid in assessing the hydrological impacts. </a:t>
            </a:r>
          </a:p>
          <a:p>
            <a:pPr marL="342900" lvl="0" indent="-342900">
              <a:buFont typeface="+mj-lt"/>
              <a:buAutoNum type="arabicPeriod"/>
            </a:pPr>
            <a:r>
              <a:rPr lang="en-GB" sz="1800" dirty="0">
                <a:latin typeface="Arial" panose="020B0604020202020204" pitchFamily="34" charset="0"/>
                <a:cs typeface="Arial" panose="020B0604020202020204" pitchFamily="34" charset="0"/>
              </a:rPr>
              <a:t>Work with GCC(Gwynedd County Council) to evaluate the effectiveness of the toolkit as a support tool </a:t>
            </a:r>
          </a:p>
          <a:p>
            <a:endParaRPr lang="en-GB" dirty="0"/>
          </a:p>
          <a:p>
            <a:endParaRPr lang="en-GB" dirty="0"/>
          </a:p>
          <a:p>
            <a:endParaRPr lang="en-GB"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145897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4D5FF1-45C3-4C59-975C-DA5A6E901E1E}"/>
              </a:ext>
            </a:extLst>
          </p:cNvPr>
          <p:cNvSpPr>
            <a:spLocks noGrp="1"/>
          </p:cNvSpPr>
          <p:nvPr>
            <p:ph type="title"/>
          </p:nvPr>
        </p:nvSpPr>
        <p:spPr>
          <a:xfrm>
            <a:off x="444802" y="42192"/>
            <a:ext cx="10515600" cy="1325563"/>
          </a:xfrm>
        </p:spPr>
        <p:txBody>
          <a:bodyPr/>
          <a:lstStyle/>
          <a:p>
            <a:r>
              <a:rPr lang="en-GB" b="1" dirty="0">
                <a:latin typeface="Arial" panose="020B0604020202020204" pitchFamily="34" charset="0"/>
                <a:cs typeface="Arial" panose="020B0604020202020204" pitchFamily="34" charset="0"/>
              </a:rPr>
              <a:t>SWAT</a:t>
            </a:r>
            <a:r>
              <a:rPr lang="en-GB" b="1" dirty="0"/>
              <a:t>+ </a:t>
            </a:r>
          </a:p>
        </p:txBody>
      </p:sp>
      <p:sp>
        <p:nvSpPr>
          <p:cNvPr id="3" name="Content Placeholder 2">
            <a:extLst>
              <a:ext uri="{FF2B5EF4-FFF2-40B4-BE49-F238E27FC236}">
                <a16:creationId xmlns:a16="http://schemas.microsoft.com/office/drawing/2014/main" id="{93480A14-B7CA-49B7-AC2F-FFA12BD1F63F}"/>
              </a:ext>
            </a:extLst>
          </p:cNvPr>
          <p:cNvSpPr>
            <a:spLocks noGrp="1"/>
          </p:cNvSpPr>
          <p:nvPr>
            <p:ph idx="1"/>
          </p:nvPr>
        </p:nvSpPr>
        <p:spPr>
          <a:xfrm>
            <a:off x="241181" y="1308083"/>
            <a:ext cx="4569628" cy="4803775"/>
          </a:xfrm>
        </p:spPr>
        <p:txBody>
          <a:bodyPr>
            <a:normAutofit/>
          </a:bodyPr>
          <a:lstStyle/>
          <a:p>
            <a:r>
              <a:rPr lang="en-GB" sz="1600" dirty="0">
                <a:latin typeface="Arial" panose="020B0604020202020204" pitchFamily="34" charset="0"/>
                <a:cs typeface="Arial" panose="020B0604020202020204" pitchFamily="34" charset="0"/>
              </a:rPr>
              <a:t>SWAT+ is a revised version of the Soil and Water Assessment Tool, a public domain hydrological model. </a:t>
            </a:r>
          </a:p>
          <a:p>
            <a:r>
              <a:rPr lang="en-GB" sz="1600" dirty="0">
                <a:latin typeface="Arial" panose="020B0604020202020204" pitchFamily="34" charset="0"/>
                <a:cs typeface="Arial" panose="020B0604020202020204" pitchFamily="34" charset="0"/>
              </a:rPr>
              <a:t>The DEM, Land Use and Soil Maps are inputted through the QSWAT+ plugin in QGIS generating the catchment and its subunits. </a:t>
            </a:r>
          </a:p>
          <a:p>
            <a:r>
              <a:rPr lang="en-GB" sz="1600" dirty="0">
                <a:latin typeface="Arial" panose="020B0604020202020204" pitchFamily="34" charset="0"/>
                <a:cs typeface="Arial" panose="020B0604020202020204" pitchFamily="34" charset="0"/>
              </a:rPr>
              <a:t>Climate data is incorporated via the SWAT+ editor interface.  </a:t>
            </a:r>
          </a:p>
          <a:p>
            <a:r>
              <a:rPr lang="en-GB" sz="1600" dirty="0">
                <a:latin typeface="Arial" panose="020B0604020202020204" pitchFamily="34" charset="0"/>
                <a:cs typeface="Arial" panose="020B0604020202020204" pitchFamily="34" charset="0"/>
              </a:rPr>
              <a:t>Individual calculations take place at the smallest spatial unit</a:t>
            </a:r>
            <a:r>
              <a:rPr lang="en-GB" sz="1600">
                <a:latin typeface="Arial" panose="020B0604020202020204" pitchFamily="34" charset="0"/>
                <a:cs typeface="Arial" panose="020B0604020202020204" pitchFamily="34" charset="0"/>
              </a:rPr>
              <a:t>, Hydrologic </a:t>
            </a:r>
            <a:r>
              <a:rPr lang="en-GB" sz="1600" dirty="0">
                <a:latin typeface="Arial" panose="020B0604020202020204" pitchFamily="34" charset="0"/>
                <a:cs typeface="Arial" panose="020B0604020202020204" pitchFamily="34" charset="0"/>
              </a:rPr>
              <a:t>Response Unit(HRU: areas with assumed homogeneous hydrologic properties, based on their LULC, soil type and slope), and are aggregated up to sub-catchment and catchment level.</a:t>
            </a:r>
            <a:endParaRPr lang="en-GB" sz="1800" dirty="0">
              <a:latin typeface="Arial" panose="020B0604020202020204" pitchFamily="34" charset="0"/>
              <a:cs typeface="Arial" panose="020B0604020202020204" pitchFamily="34" charset="0"/>
            </a:endParaRPr>
          </a:p>
          <a:p>
            <a:r>
              <a:rPr lang="en-GB" sz="1600" dirty="0">
                <a:latin typeface="Arial" panose="020B0604020202020204" pitchFamily="34" charset="0"/>
                <a:cs typeface="Arial" panose="020B0604020202020204" pitchFamily="34" charset="0"/>
              </a:rPr>
              <a:t>The outputs, including streamflow, are printed as a .txt or .csv file and can be interrogated at a whole catchment to individual tributary scale.</a:t>
            </a:r>
          </a:p>
          <a:p>
            <a:endParaRPr lang="en-GB" sz="2000" dirty="0">
              <a:latin typeface="Arial" panose="020B0604020202020204" pitchFamily="34" charset="0"/>
              <a:cs typeface="Arial" panose="020B0604020202020204" pitchFamily="34" charset="0"/>
            </a:endParaRPr>
          </a:p>
          <a:p>
            <a:endParaRPr lang="en-GB" sz="2000" dirty="0"/>
          </a:p>
        </p:txBody>
      </p:sp>
      <p:grpSp>
        <p:nvGrpSpPr>
          <p:cNvPr id="47" name="Group 46">
            <a:extLst>
              <a:ext uri="{FF2B5EF4-FFF2-40B4-BE49-F238E27FC236}">
                <a16:creationId xmlns:a16="http://schemas.microsoft.com/office/drawing/2014/main" id="{A36AA338-5F2E-4B77-848D-DA0A29D933AA}"/>
              </a:ext>
            </a:extLst>
          </p:cNvPr>
          <p:cNvGrpSpPr/>
          <p:nvPr/>
        </p:nvGrpSpPr>
        <p:grpSpPr>
          <a:xfrm>
            <a:off x="4852482" y="937779"/>
            <a:ext cx="7258050" cy="5183741"/>
            <a:chOff x="4667250" y="1111251"/>
            <a:chExt cx="7258050" cy="5183741"/>
          </a:xfrm>
        </p:grpSpPr>
        <p:sp>
          <p:nvSpPr>
            <p:cNvPr id="44" name="Oval 43">
              <a:extLst>
                <a:ext uri="{FF2B5EF4-FFF2-40B4-BE49-F238E27FC236}">
                  <a16:creationId xmlns:a16="http://schemas.microsoft.com/office/drawing/2014/main" id="{B8B5A7A6-7DB0-484F-B432-C96669CF0575}"/>
                </a:ext>
              </a:extLst>
            </p:cNvPr>
            <p:cNvSpPr/>
            <p:nvPr/>
          </p:nvSpPr>
          <p:spPr>
            <a:xfrm>
              <a:off x="6709694" y="4817664"/>
              <a:ext cx="3240124" cy="147732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Callout: Down Arrow 27">
              <a:extLst>
                <a:ext uri="{FF2B5EF4-FFF2-40B4-BE49-F238E27FC236}">
                  <a16:creationId xmlns:a16="http://schemas.microsoft.com/office/drawing/2014/main" id="{7C0D1107-CBA5-4531-84FF-D333884560E0}"/>
                </a:ext>
              </a:extLst>
            </p:cNvPr>
            <p:cNvSpPr/>
            <p:nvPr/>
          </p:nvSpPr>
          <p:spPr>
            <a:xfrm>
              <a:off x="4667250" y="1111251"/>
              <a:ext cx="7258050" cy="4003674"/>
            </a:xfrm>
            <a:prstGeom prst="downArrowCallou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5" name="Group 34">
              <a:extLst>
                <a:ext uri="{FF2B5EF4-FFF2-40B4-BE49-F238E27FC236}">
                  <a16:creationId xmlns:a16="http://schemas.microsoft.com/office/drawing/2014/main" id="{5CF27C5A-CEDC-4435-A3F9-F47DF8117C6A}"/>
                </a:ext>
              </a:extLst>
            </p:cNvPr>
            <p:cNvGrpSpPr/>
            <p:nvPr/>
          </p:nvGrpSpPr>
          <p:grpSpPr>
            <a:xfrm>
              <a:off x="4869659" y="1347785"/>
              <a:ext cx="1759742" cy="2056213"/>
              <a:chOff x="4869659" y="1347785"/>
              <a:chExt cx="1759742" cy="2056213"/>
            </a:xfrm>
          </p:grpSpPr>
          <p:sp>
            <p:nvSpPr>
              <p:cNvPr id="32" name="Rectangle: Rounded Corners 31">
                <a:extLst>
                  <a:ext uri="{FF2B5EF4-FFF2-40B4-BE49-F238E27FC236}">
                    <a16:creationId xmlns:a16="http://schemas.microsoft.com/office/drawing/2014/main" id="{3B1AD181-E5A7-41AD-812F-AAA69F82BA73}"/>
                  </a:ext>
                </a:extLst>
              </p:cNvPr>
              <p:cNvSpPr/>
              <p:nvPr/>
            </p:nvSpPr>
            <p:spPr>
              <a:xfrm>
                <a:off x="4869659" y="1347785"/>
                <a:ext cx="1759742" cy="2056213"/>
              </a:xfrm>
              <a:prstGeom prst="roundRect">
                <a:avLst>
                  <a:gd name="adj" fmla="val 8397"/>
                </a:avLst>
              </a:prstGeom>
              <a:solidFill>
                <a:schemeClr val="accent2">
                  <a:lumMod val="75000"/>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Rounded Corners 3">
                <a:extLst>
                  <a:ext uri="{FF2B5EF4-FFF2-40B4-BE49-F238E27FC236}">
                    <a16:creationId xmlns:a16="http://schemas.microsoft.com/office/drawing/2014/main" id="{3874623D-8B7A-4B8F-9157-63F3705C8421}"/>
                  </a:ext>
                </a:extLst>
              </p:cNvPr>
              <p:cNvSpPr/>
              <p:nvPr/>
            </p:nvSpPr>
            <p:spPr>
              <a:xfrm>
                <a:off x="4869659" y="1352549"/>
                <a:ext cx="1759742" cy="795337"/>
              </a:xfrm>
              <a:prstGeom prst="roundRect">
                <a:avLst>
                  <a:gd name="adj" fmla="val 13810"/>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36" name="Group 35">
              <a:extLst>
                <a:ext uri="{FF2B5EF4-FFF2-40B4-BE49-F238E27FC236}">
                  <a16:creationId xmlns:a16="http://schemas.microsoft.com/office/drawing/2014/main" id="{EE5B09F5-99FA-4C5E-9575-07DC1AA30AE4}"/>
                </a:ext>
              </a:extLst>
            </p:cNvPr>
            <p:cNvGrpSpPr/>
            <p:nvPr/>
          </p:nvGrpSpPr>
          <p:grpSpPr>
            <a:xfrm>
              <a:off x="7348542" y="1347785"/>
              <a:ext cx="1759742" cy="2056212"/>
              <a:chOff x="7348542" y="1347785"/>
              <a:chExt cx="1759742" cy="2056212"/>
            </a:xfrm>
          </p:grpSpPr>
          <p:sp>
            <p:nvSpPr>
              <p:cNvPr id="33" name="Rectangle: Rounded Corners 32">
                <a:extLst>
                  <a:ext uri="{FF2B5EF4-FFF2-40B4-BE49-F238E27FC236}">
                    <a16:creationId xmlns:a16="http://schemas.microsoft.com/office/drawing/2014/main" id="{B5C82743-C6DB-4EB4-9FA9-11912CE16BE4}"/>
                  </a:ext>
                </a:extLst>
              </p:cNvPr>
              <p:cNvSpPr/>
              <p:nvPr/>
            </p:nvSpPr>
            <p:spPr>
              <a:xfrm>
                <a:off x="7348542" y="1352548"/>
                <a:ext cx="1759742" cy="2051449"/>
              </a:xfrm>
              <a:prstGeom prst="roundRect">
                <a:avLst>
                  <a:gd name="adj" fmla="val 6773"/>
                </a:avLst>
              </a:prstGeom>
              <a:solidFill>
                <a:schemeClr val="accent6">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Rounded Corners 6">
                <a:extLst>
                  <a:ext uri="{FF2B5EF4-FFF2-40B4-BE49-F238E27FC236}">
                    <a16:creationId xmlns:a16="http://schemas.microsoft.com/office/drawing/2014/main" id="{F29D9D13-2060-4007-B796-4ED24DC50620}"/>
                  </a:ext>
                </a:extLst>
              </p:cNvPr>
              <p:cNvSpPr/>
              <p:nvPr/>
            </p:nvSpPr>
            <p:spPr>
              <a:xfrm>
                <a:off x="7348542" y="1347785"/>
                <a:ext cx="1759742" cy="795337"/>
              </a:xfrm>
              <a:prstGeom prst="roundRect">
                <a:avLst>
                  <a:gd name="adj" fmla="val 13810"/>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37" name="Group 36">
              <a:extLst>
                <a:ext uri="{FF2B5EF4-FFF2-40B4-BE49-F238E27FC236}">
                  <a16:creationId xmlns:a16="http://schemas.microsoft.com/office/drawing/2014/main" id="{DD053C15-5E8B-49C1-B973-4439AD2DEBD3}"/>
                </a:ext>
              </a:extLst>
            </p:cNvPr>
            <p:cNvGrpSpPr/>
            <p:nvPr/>
          </p:nvGrpSpPr>
          <p:grpSpPr>
            <a:xfrm>
              <a:off x="10003634" y="1347784"/>
              <a:ext cx="1759742" cy="2051449"/>
              <a:chOff x="10003634" y="1347784"/>
              <a:chExt cx="1759742" cy="2051449"/>
            </a:xfrm>
          </p:grpSpPr>
          <p:sp>
            <p:nvSpPr>
              <p:cNvPr id="34" name="Rectangle: Rounded Corners 33">
                <a:extLst>
                  <a:ext uri="{FF2B5EF4-FFF2-40B4-BE49-F238E27FC236}">
                    <a16:creationId xmlns:a16="http://schemas.microsoft.com/office/drawing/2014/main" id="{F618E0D8-65A0-495E-A7F7-AC51C97DD2B3}"/>
                  </a:ext>
                </a:extLst>
              </p:cNvPr>
              <p:cNvSpPr/>
              <p:nvPr/>
            </p:nvSpPr>
            <p:spPr>
              <a:xfrm>
                <a:off x="10003634" y="1347784"/>
                <a:ext cx="1759742" cy="2051449"/>
              </a:xfrm>
              <a:prstGeom prst="roundRect">
                <a:avLst>
                  <a:gd name="adj" fmla="val 8397"/>
                </a:avLst>
              </a:prstGeom>
              <a:solidFill>
                <a:schemeClr val="accent5">
                  <a:lumMod val="60000"/>
                  <a:lumOff val="40000"/>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Rounded Corners 8">
                <a:extLst>
                  <a:ext uri="{FF2B5EF4-FFF2-40B4-BE49-F238E27FC236}">
                    <a16:creationId xmlns:a16="http://schemas.microsoft.com/office/drawing/2014/main" id="{6054F047-2852-4CD4-87DA-8456F28DB995}"/>
                  </a:ext>
                </a:extLst>
              </p:cNvPr>
              <p:cNvSpPr/>
              <p:nvPr/>
            </p:nvSpPr>
            <p:spPr>
              <a:xfrm>
                <a:off x="10003634" y="1347785"/>
                <a:ext cx="1759742" cy="795337"/>
              </a:xfrm>
              <a:prstGeom prst="roundRect">
                <a:avLst>
                  <a:gd name="adj" fmla="val 13810"/>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0" name="Cross 9">
              <a:extLst>
                <a:ext uri="{FF2B5EF4-FFF2-40B4-BE49-F238E27FC236}">
                  <a16:creationId xmlns:a16="http://schemas.microsoft.com/office/drawing/2014/main" id="{3FC3A067-CD0F-45D0-ACB9-78DCAAE6A9C1}"/>
                </a:ext>
              </a:extLst>
            </p:cNvPr>
            <p:cNvSpPr/>
            <p:nvPr/>
          </p:nvSpPr>
          <p:spPr>
            <a:xfrm>
              <a:off x="6741321" y="1612103"/>
              <a:ext cx="495300" cy="471487"/>
            </a:xfrm>
            <a:prstGeom prst="plus">
              <a:avLst>
                <a:gd name="adj" fmla="val 4116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Cross 10">
              <a:extLst>
                <a:ext uri="{FF2B5EF4-FFF2-40B4-BE49-F238E27FC236}">
                  <a16:creationId xmlns:a16="http://schemas.microsoft.com/office/drawing/2014/main" id="{A220D8AE-B7DF-4622-8543-225AF34AAAEA}"/>
                </a:ext>
              </a:extLst>
            </p:cNvPr>
            <p:cNvSpPr/>
            <p:nvPr/>
          </p:nvSpPr>
          <p:spPr>
            <a:xfrm>
              <a:off x="9332125" y="1612102"/>
              <a:ext cx="495300" cy="471487"/>
            </a:xfrm>
            <a:prstGeom prst="plus">
              <a:avLst>
                <a:gd name="adj" fmla="val 4116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TextBox 28">
              <a:extLst>
                <a:ext uri="{FF2B5EF4-FFF2-40B4-BE49-F238E27FC236}">
                  <a16:creationId xmlns:a16="http://schemas.microsoft.com/office/drawing/2014/main" id="{28F922B6-1BBD-42AA-8EF1-6A01672A0146}"/>
                </a:ext>
              </a:extLst>
            </p:cNvPr>
            <p:cNvSpPr txBox="1"/>
            <p:nvPr/>
          </p:nvSpPr>
          <p:spPr>
            <a:xfrm>
              <a:off x="4926807" y="1483726"/>
              <a:ext cx="1726410" cy="584775"/>
            </a:xfrm>
            <a:prstGeom prst="rect">
              <a:avLst/>
            </a:prstGeom>
            <a:noFill/>
          </p:spPr>
          <p:txBody>
            <a:bodyPr wrap="square" rtlCol="0">
              <a:spAutoFit/>
            </a:bodyPr>
            <a:lstStyle/>
            <a:p>
              <a:pPr algn="ctr"/>
              <a:r>
                <a:rPr lang="en-GB" sz="1600" dirty="0">
                  <a:solidFill>
                    <a:schemeClr val="bg1"/>
                  </a:solidFill>
                  <a:latin typeface="Arial" panose="020B0604020202020204" pitchFamily="34" charset="0"/>
                  <a:cs typeface="Arial" panose="020B0604020202020204" pitchFamily="34" charset="0"/>
                </a:rPr>
                <a:t>Digital Elevation Model (DEM)</a:t>
              </a:r>
            </a:p>
          </p:txBody>
        </p:sp>
        <p:sp>
          <p:nvSpPr>
            <p:cNvPr id="30" name="TextBox 29">
              <a:extLst>
                <a:ext uri="{FF2B5EF4-FFF2-40B4-BE49-F238E27FC236}">
                  <a16:creationId xmlns:a16="http://schemas.microsoft.com/office/drawing/2014/main" id="{BBA561B7-5434-4826-A1BA-C24F893E3C4B}"/>
                </a:ext>
              </a:extLst>
            </p:cNvPr>
            <p:cNvSpPr txBox="1"/>
            <p:nvPr/>
          </p:nvSpPr>
          <p:spPr>
            <a:xfrm>
              <a:off x="7348542" y="1481555"/>
              <a:ext cx="1726410" cy="584775"/>
            </a:xfrm>
            <a:prstGeom prst="rect">
              <a:avLst/>
            </a:prstGeom>
            <a:noFill/>
          </p:spPr>
          <p:txBody>
            <a:bodyPr wrap="square" rtlCol="0">
              <a:spAutoFit/>
            </a:bodyPr>
            <a:lstStyle/>
            <a:p>
              <a:pPr algn="ctr"/>
              <a:r>
                <a:rPr lang="en-GB" sz="1600" dirty="0">
                  <a:solidFill>
                    <a:schemeClr val="bg1"/>
                  </a:solidFill>
                  <a:latin typeface="Arial" panose="020B0604020202020204" pitchFamily="34" charset="0"/>
                  <a:cs typeface="Arial" panose="020B0604020202020204" pitchFamily="34" charset="0"/>
                </a:rPr>
                <a:t>Land Use &amp; Soil Maps</a:t>
              </a:r>
            </a:p>
          </p:txBody>
        </p:sp>
        <p:sp>
          <p:nvSpPr>
            <p:cNvPr id="31" name="TextBox 30">
              <a:extLst>
                <a:ext uri="{FF2B5EF4-FFF2-40B4-BE49-F238E27FC236}">
                  <a16:creationId xmlns:a16="http://schemas.microsoft.com/office/drawing/2014/main" id="{411661A1-8165-4375-B330-D2191C3BA20E}"/>
                </a:ext>
              </a:extLst>
            </p:cNvPr>
            <p:cNvSpPr txBox="1"/>
            <p:nvPr/>
          </p:nvSpPr>
          <p:spPr>
            <a:xfrm>
              <a:off x="10020300" y="1389069"/>
              <a:ext cx="1726410" cy="754053"/>
            </a:xfrm>
            <a:prstGeom prst="rect">
              <a:avLst/>
            </a:prstGeom>
            <a:noFill/>
          </p:spPr>
          <p:txBody>
            <a:bodyPr wrap="square" rtlCol="0">
              <a:spAutoFit/>
            </a:bodyPr>
            <a:lstStyle/>
            <a:p>
              <a:pPr algn="ctr"/>
              <a:r>
                <a:rPr lang="en-GB" sz="1600" dirty="0">
                  <a:solidFill>
                    <a:schemeClr val="bg1"/>
                  </a:solidFill>
                  <a:latin typeface="Arial" panose="020B0604020202020204" pitchFamily="34" charset="0"/>
                  <a:cs typeface="Arial" panose="020B0604020202020204" pitchFamily="34" charset="0"/>
                </a:rPr>
                <a:t>Climate Data</a:t>
              </a:r>
            </a:p>
            <a:p>
              <a:pPr algn="ctr"/>
              <a:r>
                <a:rPr lang="en-GB" sz="900" dirty="0">
                  <a:solidFill>
                    <a:schemeClr val="bg1"/>
                  </a:solidFill>
                  <a:latin typeface="Arial" panose="020B0604020202020204" pitchFamily="34" charset="0"/>
                  <a:cs typeface="Arial" panose="020B0604020202020204" pitchFamily="34" charset="0"/>
                </a:rPr>
                <a:t>(Wind, Precipitation, Temperature, Solar Radiation, Relative humidity)</a:t>
              </a:r>
            </a:p>
          </p:txBody>
        </p:sp>
        <p:sp>
          <p:nvSpPr>
            <p:cNvPr id="38" name="TextBox 37">
              <a:extLst>
                <a:ext uri="{FF2B5EF4-FFF2-40B4-BE49-F238E27FC236}">
                  <a16:creationId xmlns:a16="http://schemas.microsoft.com/office/drawing/2014/main" id="{FC7FA135-0069-4026-BF24-A97EFC65B18C}"/>
                </a:ext>
              </a:extLst>
            </p:cNvPr>
            <p:cNvSpPr txBox="1"/>
            <p:nvPr/>
          </p:nvSpPr>
          <p:spPr>
            <a:xfrm>
              <a:off x="4783944" y="2135179"/>
              <a:ext cx="1926434" cy="1277273"/>
            </a:xfrm>
            <a:prstGeom prst="rect">
              <a:avLst/>
            </a:prstGeom>
            <a:noFill/>
          </p:spPr>
          <p:txBody>
            <a:bodyPr wrap="square" rtlCol="0">
              <a:spAutoFit/>
            </a:bodyPr>
            <a:lstStyle/>
            <a:p>
              <a:pPr algn="ctr"/>
              <a:r>
                <a:rPr lang="en-GB" sz="1100" dirty="0">
                  <a:solidFill>
                    <a:schemeClr val="bg1"/>
                  </a:solidFill>
                </a:rPr>
                <a:t>Defines topographic characteristics/delineates catchment  </a:t>
              </a:r>
            </a:p>
            <a:p>
              <a:pPr algn="ctr"/>
              <a:endParaRPr lang="en-GB" sz="1100" dirty="0">
                <a:solidFill>
                  <a:schemeClr val="bg1"/>
                </a:solidFill>
              </a:endParaRPr>
            </a:p>
            <a:p>
              <a:pPr algn="ctr"/>
              <a:r>
                <a:rPr lang="en-GB" sz="1100" dirty="0">
                  <a:solidFill>
                    <a:schemeClr val="bg1"/>
                  </a:solidFill>
                </a:rPr>
                <a:t>Multiple open sources e.g.</a:t>
              </a:r>
            </a:p>
            <a:p>
              <a:pPr algn="ctr"/>
              <a:r>
                <a:rPr lang="en-GB" sz="1100" dirty="0">
                  <a:solidFill>
                    <a:schemeClr val="bg1"/>
                  </a:solidFill>
                </a:rPr>
                <a:t>DLG, ASTER GDEM, SRTM, Ordinance Survey </a:t>
              </a:r>
            </a:p>
          </p:txBody>
        </p:sp>
        <p:sp>
          <p:nvSpPr>
            <p:cNvPr id="42" name="TextBox 41">
              <a:extLst>
                <a:ext uri="{FF2B5EF4-FFF2-40B4-BE49-F238E27FC236}">
                  <a16:creationId xmlns:a16="http://schemas.microsoft.com/office/drawing/2014/main" id="{5397B6F4-EE8C-438D-9344-CE464CBCCCB3}"/>
                </a:ext>
              </a:extLst>
            </p:cNvPr>
            <p:cNvSpPr txBox="1"/>
            <p:nvPr/>
          </p:nvSpPr>
          <p:spPr>
            <a:xfrm>
              <a:off x="7250914" y="2166931"/>
              <a:ext cx="1926434" cy="1477328"/>
            </a:xfrm>
            <a:prstGeom prst="rect">
              <a:avLst/>
            </a:prstGeom>
            <a:noFill/>
          </p:spPr>
          <p:txBody>
            <a:bodyPr wrap="square" rtlCol="0">
              <a:spAutoFit/>
            </a:bodyPr>
            <a:lstStyle/>
            <a:p>
              <a:pPr algn="ctr"/>
              <a:r>
                <a:rPr lang="en-GB" sz="1100" dirty="0">
                  <a:solidFill>
                    <a:schemeClr val="bg1"/>
                  </a:solidFill>
                </a:rPr>
                <a:t>Along with user-defined thresholds define HRUs</a:t>
              </a:r>
            </a:p>
            <a:p>
              <a:pPr algn="ctr"/>
              <a:endParaRPr lang="en-GB" sz="1100" dirty="0">
                <a:solidFill>
                  <a:schemeClr val="bg1"/>
                </a:solidFill>
              </a:endParaRPr>
            </a:p>
            <a:p>
              <a:pPr algn="ctr"/>
              <a:r>
                <a:rPr lang="en-GB" sz="1100" dirty="0">
                  <a:solidFill>
                    <a:schemeClr val="bg1"/>
                  </a:solidFill>
                </a:rPr>
                <a:t>Multiple open sources e.g. USGS GLCC, FAO/UNESCO, ESDAC, CORINE</a:t>
              </a:r>
            </a:p>
            <a:p>
              <a:pPr algn="ctr"/>
              <a:endParaRPr lang="en-GB" sz="1200" dirty="0">
                <a:solidFill>
                  <a:schemeClr val="bg1"/>
                </a:solidFill>
              </a:endParaRPr>
            </a:p>
            <a:p>
              <a:pPr algn="ctr"/>
              <a:r>
                <a:rPr lang="en-GB" sz="1200" dirty="0">
                  <a:solidFill>
                    <a:schemeClr val="bg1"/>
                  </a:solidFill>
                </a:rPr>
                <a:t> </a:t>
              </a:r>
            </a:p>
          </p:txBody>
        </p:sp>
        <p:sp>
          <p:nvSpPr>
            <p:cNvPr id="43" name="TextBox 42">
              <a:extLst>
                <a:ext uri="{FF2B5EF4-FFF2-40B4-BE49-F238E27FC236}">
                  <a16:creationId xmlns:a16="http://schemas.microsoft.com/office/drawing/2014/main" id="{18971ECB-9B43-40C2-AB8A-613AF419712B}"/>
                </a:ext>
              </a:extLst>
            </p:cNvPr>
            <p:cNvSpPr txBox="1"/>
            <p:nvPr/>
          </p:nvSpPr>
          <p:spPr>
            <a:xfrm>
              <a:off x="9920288" y="2135179"/>
              <a:ext cx="1926434" cy="1107996"/>
            </a:xfrm>
            <a:prstGeom prst="rect">
              <a:avLst/>
            </a:prstGeom>
            <a:noFill/>
          </p:spPr>
          <p:txBody>
            <a:bodyPr wrap="square" rtlCol="0">
              <a:spAutoFit/>
            </a:bodyPr>
            <a:lstStyle/>
            <a:p>
              <a:pPr algn="ctr"/>
              <a:r>
                <a:rPr lang="en-GB" sz="1100" dirty="0">
                  <a:solidFill>
                    <a:schemeClr val="bg1"/>
                  </a:solidFill>
                </a:rPr>
                <a:t>Defines ‘weather stations’ and replicates climatic conditions across the catchment</a:t>
              </a:r>
            </a:p>
            <a:p>
              <a:pPr algn="ctr"/>
              <a:endParaRPr lang="en-GB" sz="1100" dirty="0">
                <a:solidFill>
                  <a:schemeClr val="bg1"/>
                </a:solidFill>
              </a:endParaRPr>
            </a:p>
            <a:p>
              <a:pPr algn="ctr"/>
              <a:r>
                <a:rPr lang="en-GB" sz="1100" dirty="0">
                  <a:solidFill>
                    <a:schemeClr val="bg1"/>
                  </a:solidFill>
                </a:rPr>
                <a:t>Multiple open sources e.g. NCEP CFSR</a:t>
              </a:r>
            </a:p>
          </p:txBody>
        </p:sp>
        <p:sp>
          <p:nvSpPr>
            <p:cNvPr id="45" name="TextBox 44">
              <a:extLst>
                <a:ext uri="{FF2B5EF4-FFF2-40B4-BE49-F238E27FC236}">
                  <a16:creationId xmlns:a16="http://schemas.microsoft.com/office/drawing/2014/main" id="{CAD33FA1-1F2B-4D80-A7C3-443472406250}"/>
                </a:ext>
              </a:extLst>
            </p:cNvPr>
            <p:cNvSpPr txBox="1"/>
            <p:nvPr/>
          </p:nvSpPr>
          <p:spPr>
            <a:xfrm>
              <a:off x="6988971" y="5140830"/>
              <a:ext cx="2681572" cy="830997"/>
            </a:xfrm>
            <a:prstGeom prst="rect">
              <a:avLst/>
            </a:prstGeom>
            <a:noFill/>
          </p:spPr>
          <p:txBody>
            <a:bodyPr wrap="square" rtlCol="0">
              <a:spAutoFit/>
            </a:bodyPr>
            <a:lstStyle/>
            <a:p>
              <a:pPr algn="ctr"/>
              <a:r>
                <a:rPr lang="en-GB" sz="1600" b="1" dirty="0">
                  <a:solidFill>
                    <a:schemeClr val="bg1"/>
                  </a:solidFill>
                  <a:latin typeface="Arial" panose="020B0604020202020204" pitchFamily="34" charset="0"/>
                  <a:cs typeface="Arial" panose="020B0604020202020204" pitchFamily="34" charset="0"/>
                </a:rPr>
                <a:t>SWAT+ OUTPUTS </a:t>
              </a:r>
            </a:p>
            <a:p>
              <a:pPr algn="ctr"/>
              <a:r>
                <a:rPr lang="en-GB" sz="1600" dirty="0">
                  <a:solidFill>
                    <a:schemeClr val="bg1"/>
                  </a:solidFill>
                  <a:latin typeface="Arial" panose="020B0604020202020204" pitchFamily="34" charset="0"/>
                  <a:cs typeface="Arial" panose="020B0604020202020204" pitchFamily="34" charset="0"/>
                </a:rPr>
                <a:t>e.g. Streamflow, Water Quality </a:t>
              </a:r>
            </a:p>
          </p:txBody>
        </p:sp>
        <p:sp>
          <p:nvSpPr>
            <p:cNvPr id="46" name="TextBox 45">
              <a:extLst>
                <a:ext uri="{FF2B5EF4-FFF2-40B4-BE49-F238E27FC236}">
                  <a16:creationId xmlns:a16="http://schemas.microsoft.com/office/drawing/2014/main" id="{AC703995-95B2-4A0D-859B-62824C425C24}"/>
                </a:ext>
              </a:extLst>
            </p:cNvPr>
            <p:cNvSpPr txBox="1"/>
            <p:nvPr/>
          </p:nvSpPr>
          <p:spPr>
            <a:xfrm>
              <a:off x="7791738" y="3718910"/>
              <a:ext cx="1076037" cy="369332"/>
            </a:xfrm>
            <a:prstGeom prst="rect">
              <a:avLst/>
            </a:prstGeom>
            <a:noFill/>
          </p:spPr>
          <p:txBody>
            <a:bodyPr wrap="square" rtlCol="0">
              <a:spAutoFit/>
            </a:bodyPr>
            <a:lstStyle/>
            <a:p>
              <a:r>
                <a:rPr lang="en-GB" b="1" dirty="0">
                  <a:latin typeface="Arial" panose="020B0604020202020204" pitchFamily="34" charset="0"/>
                  <a:cs typeface="Arial" panose="020B0604020202020204" pitchFamily="34" charset="0"/>
                </a:rPr>
                <a:t>INPUTS</a:t>
              </a:r>
            </a:p>
          </p:txBody>
        </p:sp>
      </p:grpSp>
      <p:sp>
        <p:nvSpPr>
          <p:cNvPr id="5" name="TextBox 4">
            <a:extLst>
              <a:ext uri="{FF2B5EF4-FFF2-40B4-BE49-F238E27FC236}">
                <a16:creationId xmlns:a16="http://schemas.microsoft.com/office/drawing/2014/main" id="{D27F5ECB-6C82-432E-8F40-506B5CE9F015}"/>
              </a:ext>
            </a:extLst>
          </p:cNvPr>
          <p:cNvSpPr txBox="1"/>
          <p:nvPr/>
        </p:nvSpPr>
        <p:spPr>
          <a:xfrm>
            <a:off x="8640149" y="6180124"/>
            <a:ext cx="2431251" cy="230832"/>
          </a:xfrm>
          <a:prstGeom prst="rect">
            <a:avLst/>
          </a:prstGeom>
          <a:noFill/>
        </p:spPr>
        <p:txBody>
          <a:bodyPr wrap="square" rtlCol="0">
            <a:spAutoFit/>
          </a:bodyPr>
          <a:lstStyle/>
          <a:p>
            <a:r>
              <a:rPr lang="en-GB" sz="900" i="1" dirty="0">
                <a:solidFill>
                  <a:schemeClr val="tx1">
                    <a:lumMod val="65000"/>
                    <a:lumOff val="35000"/>
                  </a:schemeClr>
                </a:solidFill>
                <a:latin typeface="Arial" panose="020B0604020202020204" pitchFamily="34" charset="0"/>
                <a:cs typeface="Arial" panose="020B0604020202020204" pitchFamily="34" charset="0"/>
              </a:rPr>
              <a:t>Figure 1: SWAT+ simplified input schematic </a:t>
            </a:r>
          </a:p>
        </p:txBody>
      </p:sp>
    </p:spTree>
    <p:extLst>
      <p:ext uri="{BB962C8B-B14F-4D97-AF65-F5344CB8AC3E}">
        <p14:creationId xmlns:p14="http://schemas.microsoft.com/office/powerpoint/2010/main" val="10959277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422C6E-1FB9-4134-8AEE-0FCCD9A99A71}"/>
              </a:ext>
            </a:extLst>
          </p:cNvPr>
          <p:cNvSpPr>
            <a:spLocks noGrp="1"/>
          </p:cNvSpPr>
          <p:nvPr>
            <p:ph type="title"/>
          </p:nvPr>
        </p:nvSpPr>
        <p:spPr>
          <a:xfrm>
            <a:off x="598112" y="0"/>
            <a:ext cx="10515600" cy="1325563"/>
          </a:xfrm>
        </p:spPr>
        <p:txBody>
          <a:bodyPr/>
          <a:lstStyle/>
          <a:p>
            <a:r>
              <a:rPr lang="en-GB" b="1" dirty="0">
                <a:latin typeface="Arial" panose="020B0604020202020204" pitchFamily="34" charset="0"/>
                <a:cs typeface="Arial" panose="020B0604020202020204" pitchFamily="34" charset="0"/>
              </a:rPr>
              <a:t>LULC In SWAT+</a:t>
            </a:r>
          </a:p>
        </p:txBody>
      </p:sp>
      <p:sp>
        <p:nvSpPr>
          <p:cNvPr id="3" name="Content Placeholder 2">
            <a:extLst>
              <a:ext uri="{FF2B5EF4-FFF2-40B4-BE49-F238E27FC236}">
                <a16:creationId xmlns:a16="http://schemas.microsoft.com/office/drawing/2014/main" id="{A3AAAF18-7DE8-4DB8-B426-63E2169D3E28}"/>
              </a:ext>
            </a:extLst>
          </p:cNvPr>
          <p:cNvSpPr>
            <a:spLocks noGrp="1"/>
          </p:cNvSpPr>
          <p:nvPr>
            <p:ph idx="1"/>
          </p:nvPr>
        </p:nvSpPr>
        <p:spPr>
          <a:xfrm>
            <a:off x="598112" y="1022910"/>
            <a:ext cx="10995734" cy="2102428"/>
          </a:xfrm>
        </p:spPr>
        <p:txBody>
          <a:bodyPr>
            <a:normAutofit/>
          </a:bodyPr>
          <a:lstStyle/>
          <a:p>
            <a:r>
              <a:rPr lang="en-GB" sz="1600" dirty="0">
                <a:latin typeface="Arial" panose="020B0604020202020204" pitchFamily="34" charset="0"/>
                <a:cs typeface="Arial" panose="020B0604020202020204" pitchFamily="34" charset="0"/>
              </a:rPr>
              <a:t>SWAT+ runs by reading the .txt files created when the catchment is generated (figure 1, previous slide). These files include codes for the land use, soil, plant type, run off, Manning's n etc. for each HRU. </a:t>
            </a:r>
          </a:p>
          <a:p>
            <a:r>
              <a:rPr lang="en-GB" sz="1600" dirty="0">
                <a:latin typeface="Arial" panose="020B0604020202020204" pitchFamily="34" charset="0"/>
                <a:cs typeface="Arial" panose="020B0604020202020204" pitchFamily="34" charset="0"/>
              </a:rPr>
              <a:t>For use as a support tool for flood alleviation GCC (as well as most local councils) are primarily concerned with the impact of changes to LULC (Land Use Land Cover) i.e. land use and plant type, on the hydrological characteristics of the study area. </a:t>
            </a:r>
          </a:p>
          <a:p>
            <a:r>
              <a:rPr lang="en-GB" sz="1600" dirty="0">
                <a:latin typeface="Arial" panose="020B0604020202020204" pitchFamily="34" charset="0"/>
                <a:cs typeface="Arial" panose="020B0604020202020204" pitchFamily="34" charset="0"/>
              </a:rPr>
              <a:t>For a given HRU; land uses are stated in the </a:t>
            </a:r>
            <a:r>
              <a:rPr lang="en-GB" sz="1600" i="1" dirty="0" err="1">
                <a:latin typeface="Arial" panose="020B0604020202020204" pitchFamily="34" charset="0"/>
                <a:cs typeface="Arial" panose="020B0604020202020204" pitchFamily="34" charset="0"/>
              </a:rPr>
              <a:t>hru-data.hru</a:t>
            </a:r>
            <a:r>
              <a:rPr lang="en-GB" sz="1600" dirty="0">
                <a:latin typeface="Arial" panose="020B0604020202020204" pitchFamily="34" charset="0"/>
                <a:cs typeface="Arial" panose="020B0604020202020204" pitchFamily="34" charset="0"/>
              </a:rPr>
              <a:t> file which connects to the </a:t>
            </a:r>
            <a:r>
              <a:rPr lang="en-GB" sz="1600" i="1" dirty="0" err="1">
                <a:latin typeface="Arial" panose="020B0604020202020204" pitchFamily="34" charset="0"/>
                <a:cs typeface="Arial" panose="020B0604020202020204" pitchFamily="34" charset="0"/>
              </a:rPr>
              <a:t>landuse.lum</a:t>
            </a:r>
            <a:r>
              <a:rPr lang="en-GB" sz="1600" i="1" dirty="0">
                <a:latin typeface="Arial" panose="020B0604020202020204" pitchFamily="34" charset="0"/>
                <a:cs typeface="Arial" panose="020B0604020202020204" pitchFamily="34" charset="0"/>
              </a:rPr>
              <a:t> </a:t>
            </a:r>
            <a:r>
              <a:rPr lang="en-GB" sz="1600" dirty="0">
                <a:latin typeface="Arial" panose="020B0604020202020204" pitchFamily="34" charset="0"/>
                <a:cs typeface="Arial" panose="020B0604020202020204" pitchFamily="34" charset="0"/>
              </a:rPr>
              <a:t>file. Plant communities are stated in the </a:t>
            </a:r>
            <a:r>
              <a:rPr lang="en-GB" sz="1600" i="1" dirty="0" err="1">
                <a:latin typeface="Arial" panose="020B0604020202020204" pitchFamily="34" charset="0"/>
                <a:cs typeface="Arial" panose="020B0604020202020204" pitchFamily="34" charset="0"/>
              </a:rPr>
              <a:t>landuse.lum</a:t>
            </a:r>
            <a:r>
              <a:rPr lang="en-GB" sz="1600" i="1" dirty="0">
                <a:latin typeface="Arial" panose="020B0604020202020204" pitchFamily="34" charset="0"/>
                <a:cs typeface="Arial" panose="020B0604020202020204" pitchFamily="34" charset="0"/>
              </a:rPr>
              <a:t> </a:t>
            </a:r>
            <a:r>
              <a:rPr lang="en-GB" sz="1600" dirty="0">
                <a:latin typeface="Arial" panose="020B0604020202020204" pitchFamily="34" charset="0"/>
                <a:cs typeface="Arial" panose="020B0604020202020204" pitchFamily="34" charset="0"/>
              </a:rPr>
              <a:t>file which in turn connects to the </a:t>
            </a:r>
            <a:r>
              <a:rPr lang="en-GB" sz="1600" i="1" dirty="0">
                <a:latin typeface="Arial" panose="020B0604020202020204" pitchFamily="34" charset="0"/>
                <a:cs typeface="Arial" panose="020B0604020202020204" pitchFamily="34" charset="0"/>
              </a:rPr>
              <a:t>plant.ini </a:t>
            </a:r>
            <a:r>
              <a:rPr lang="en-GB" sz="1600" dirty="0">
                <a:latin typeface="Arial" panose="020B0604020202020204" pitchFamily="34" charset="0"/>
                <a:cs typeface="Arial" panose="020B0604020202020204" pitchFamily="34" charset="0"/>
              </a:rPr>
              <a:t>file (figure 2).</a:t>
            </a:r>
          </a:p>
          <a:p>
            <a:pPr marL="0" indent="0">
              <a:buNone/>
            </a:pPr>
            <a:endParaRPr lang="en-GB" sz="1600" dirty="0">
              <a:latin typeface="Arial" panose="020B0604020202020204" pitchFamily="34" charset="0"/>
              <a:cs typeface="Arial" panose="020B0604020202020204" pitchFamily="34" charset="0"/>
            </a:endParaRPr>
          </a:p>
          <a:p>
            <a:pPr marL="0" indent="0">
              <a:buNone/>
            </a:pPr>
            <a:endParaRPr lang="en-GB" sz="1600" dirty="0">
              <a:latin typeface="Arial" panose="020B0604020202020204" pitchFamily="34" charset="0"/>
              <a:cs typeface="Arial" panose="020B0604020202020204" pitchFamily="34" charset="0"/>
            </a:endParaRPr>
          </a:p>
        </p:txBody>
      </p:sp>
      <p:grpSp>
        <p:nvGrpSpPr>
          <p:cNvPr id="31" name="Group 30">
            <a:extLst>
              <a:ext uri="{FF2B5EF4-FFF2-40B4-BE49-F238E27FC236}">
                <a16:creationId xmlns:a16="http://schemas.microsoft.com/office/drawing/2014/main" id="{6EFF2036-F21D-424D-B0BD-412CB36DFA4F}"/>
              </a:ext>
            </a:extLst>
          </p:cNvPr>
          <p:cNvGrpSpPr/>
          <p:nvPr/>
        </p:nvGrpSpPr>
        <p:grpSpPr>
          <a:xfrm>
            <a:off x="258757" y="2938509"/>
            <a:ext cx="11674485" cy="3387756"/>
            <a:chOff x="38079" y="3067050"/>
            <a:chExt cx="12115800" cy="3543300"/>
          </a:xfrm>
        </p:grpSpPr>
        <p:sp>
          <p:nvSpPr>
            <p:cNvPr id="27" name="Rectangle 26">
              <a:extLst>
                <a:ext uri="{FF2B5EF4-FFF2-40B4-BE49-F238E27FC236}">
                  <a16:creationId xmlns:a16="http://schemas.microsoft.com/office/drawing/2014/main" id="{5CC036CA-84AC-49C9-A6A4-7BE61BD3A1A8}"/>
                </a:ext>
              </a:extLst>
            </p:cNvPr>
            <p:cNvSpPr/>
            <p:nvPr/>
          </p:nvSpPr>
          <p:spPr>
            <a:xfrm>
              <a:off x="38079" y="3067050"/>
              <a:ext cx="12115800" cy="3543300"/>
            </a:xfrm>
            <a:prstGeom prst="rect">
              <a:avLst/>
            </a:prstGeom>
            <a:blipFill>
              <a:blip r:embed="rId2"/>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Picture 3">
              <a:extLst>
                <a:ext uri="{FF2B5EF4-FFF2-40B4-BE49-F238E27FC236}">
                  <a16:creationId xmlns:a16="http://schemas.microsoft.com/office/drawing/2014/main" id="{8BA0374C-2B03-4332-A299-32389D11C981}"/>
                </a:ext>
              </a:extLst>
            </p:cNvPr>
            <p:cNvPicPr>
              <a:picLocks noChangeAspect="1"/>
            </p:cNvPicPr>
            <p:nvPr/>
          </p:nvPicPr>
          <p:blipFill>
            <a:blip r:embed="rId3"/>
            <a:stretch>
              <a:fillRect/>
            </a:stretch>
          </p:blipFill>
          <p:spPr>
            <a:xfrm>
              <a:off x="173100" y="3188547"/>
              <a:ext cx="11845771" cy="438500"/>
            </a:xfrm>
            <a:prstGeom prst="rect">
              <a:avLst/>
            </a:prstGeom>
          </p:spPr>
        </p:pic>
        <p:pic>
          <p:nvPicPr>
            <p:cNvPr id="5" name="Picture 4">
              <a:extLst>
                <a:ext uri="{FF2B5EF4-FFF2-40B4-BE49-F238E27FC236}">
                  <a16:creationId xmlns:a16="http://schemas.microsoft.com/office/drawing/2014/main" id="{C10F9CEF-1DAC-49AA-974D-645A488C5D25}"/>
                </a:ext>
              </a:extLst>
            </p:cNvPr>
            <p:cNvPicPr>
              <a:picLocks noChangeAspect="1"/>
            </p:cNvPicPr>
            <p:nvPr/>
          </p:nvPicPr>
          <p:blipFill>
            <a:blip r:embed="rId4"/>
            <a:stretch>
              <a:fillRect/>
            </a:stretch>
          </p:blipFill>
          <p:spPr>
            <a:xfrm>
              <a:off x="173101" y="4537783"/>
              <a:ext cx="11845772" cy="311906"/>
            </a:xfrm>
            <a:prstGeom prst="rect">
              <a:avLst/>
            </a:prstGeom>
          </p:spPr>
        </p:pic>
        <p:pic>
          <p:nvPicPr>
            <p:cNvPr id="6" name="Picture 5">
              <a:extLst>
                <a:ext uri="{FF2B5EF4-FFF2-40B4-BE49-F238E27FC236}">
                  <a16:creationId xmlns:a16="http://schemas.microsoft.com/office/drawing/2014/main" id="{DE7E065E-AF64-49EE-845B-01C7EA7C8580}"/>
                </a:ext>
              </a:extLst>
            </p:cNvPr>
            <p:cNvPicPr>
              <a:picLocks noChangeAspect="1"/>
            </p:cNvPicPr>
            <p:nvPr/>
          </p:nvPicPr>
          <p:blipFill>
            <a:blip r:embed="rId5"/>
            <a:stretch>
              <a:fillRect/>
            </a:stretch>
          </p:blipFill>
          <p:spPr>
            <a:xfrm>
              <a:off x="173113" y="5724135"/>
              <a:ext cx="11845773" cy="703557"/>
            </a:xfrm>
            <a:prstGeom prst="rect">
              <a:avLst/>
            </a:prstGeom>
          </p:spPr>
        </p:pic>
        <p:sp>
          <p:nvSpPr>
            <p:cNvPr id="22" name="Isosceles Triangle 21">
              <a:extLst>
                <a:ext uri="{FF2B5EF4-FFF2-40B4-BE49-F238E27FC236}">
                  <a16:creationId xmlns:a16="http://schemas.microsoft.com/office/drawing/2014/main" id="{9A278C37-96FF-4597-B2E1-D3B0948E402A}"/>
                </a:ext>
              </a:extLst>
            </p:cNvPr>
            <p:cNvSpPr/>
            <p:nvPr/>
          </p:nvSpPr>
          <p:spPr>
            <a:xfrm>
              <a:off x="173100" y="3615938"/>
              <a:ext cx="11845773" cy="912828"/>
            </a:xfrm>
            <a:prstGeom prst="triangle">
              <a:avLst>
                <a:gd name="adj" fmla="val 54871"/>
              </a:avLst>
            </a:prstGeom>
            <a:gradFill flip="none" rotWithShape="1">
              <a:gsLst>
                <a:gs pos="0">
                  <a:srgbClr val="4472C4">
                    <a:alpha val="70000"/>
                  </a:srgbClr>
                </a:gs>
                <a:gs pos="100000">
                  <a:schemeClr val="accent2">
                    <a:lumMod val="7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Isosceles Triangle 22">
              <a:extLst>
                <a:ext uri="{FF2B5EF4-FFF2-40B4-BE49-F238E27FC236}">
                  <a16:creationId xmlns:a16="http://schemas.microsoft.com/office/drawing/2014/main" id="{8C8C3B9C-3CAB-4731-8C68-ACCABE3AD439}"/>
                </a:ext>
              </a:extLst>
            </p:cNvPr>
            <p:cNvSpPr/>
            <p:nvPr/>
          </p:nvSpPr>
          <p:spPr>
            <a:xfrm>
              <a:off x="173107" y="4839426"/>
              <a:ext cx="11845773" cy="894473"/>
            </a:xfrm>
            <a:prstGeom prst="triangle">
              <a:avLst>
                <a:gd name="adj" fmla="val 20322"/>
              </a:avLst>
            </a:prstGeom>
            <a:gradFill flip="none" rotWithShape="1">
              <a:gsLst>
                <a:gs pos="0">
                  <a:schemeClr val="accent2">
                    <a:lumMod val="75000"/>
                    <a:alpha val="70000"/>
                  </a:schemeClr>
                </a:gs>
                <a:gs pos="100000">
                  <a:schemeClr val="accent6">
                    <a:lumMod val="7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4" name="Rectangle 23">
              <a:extLst>
                <a:ext uri="{FF2B5EF4-FFF2-40B4-BE49-F238E27FC236}">
                  <a16:creationId xmlns:a16="http://schemas.microsoft.com/office/drawing/2014/main" id="{0C60237B-E60A-43BE-BF81-341BDD52BABA}"/>
                </a:ext>
              </a:extLst>
            </p:cNvPr>
            <p:cNvSpPr/>
            <p:nvPr/>
          </p:nvSpPr>
          <p:spPr>
            <a:xfrm>
              <a:off x="173103" y="3169189"/>
              <a:ext cx="11845770" cy="446749"/>
            </a:xfrm>
            <a:prstGeom prst="rect">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highlight>
                  <a:srgbClr val="4472C4"/>
                </a:highlight>
              </a:endParaRPr>
            </a:p>
          </p:txBody>
        </p:sp>
        <p:sp>
          <p:nvSpPr>
            <p:cNvPr id="25" name="Rectangle 24">
              <a:extLst>
                <a:ext uri="{FF2B5EF4-FFF2-40B4-BE49-F238E27FC236}">
                  <a16:creationId xmlns:a16="http://schemas.microsoft.com/office/drawing/2014/main" id="{F5ED3AE2-EFDB-43E5-B74A-439A4EEE20FD}"/>
                </a:ext>
              </a:extLst>
            </p:cNvPr>
            <p:cNvSpPr/>
            <p:nvPr/>
          </p:nvSpPr>
          <p:spPr>
            <a:xfrm>
              <a:off x="173094" y="4536392"/>
              <a:ext cx="11845771" cy="311906"/>
            </a:xfrm>
            <a:prstGeom prst="rect">
              <a:avLst/>
            </a:prstGeom>
            <a:noFill/>
            <a:ln w="190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25">
              <a:extLst>
                <a:ext uri="{FF2B5EF4-FFF2-40B4-BE49-F238E27FC236}">
                  <a16:creationId xmlns:a16="http://schemas.microsoft.com/office/drawing/2014/main" id="{4F184A48-42B6-4B8D-A8C7-28B536348D81}"/>
                </a:ext>
              </a:extLst>
            </p:cNvPr>
            <p:cNvSpPr/>
            <p:nvPr/>
          </p:nvSpPr>
          <p:spPr>
            <a:xfrm>
              <a:off x="173107" y="5733899"/>
              <a:ext cx="11845771" cy="711806"/>
            </a:xfrm>
            <a:prstGeom prst="rect">
              <a:avLst/>
            </a:prstGeom>
            <a:noFill/>
            <a:ln w="1905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9" name="Straight Arrow Connector 28">
              <a:extLst>
                <a:ext uri="{FF2B5EF4-FFF2-40B4-BE49-F238E27FC236}">
                  <a16:creationId xmlns:a16="http://schemas.microsoft.com/office/drawing/2014/main" id="{8616DBB6-51E3-40F6-8FD5-5725E62FC6BE}"/>
                </a:ext>
              </a:extLst>
            </p:cNvPr>
            <p:cNvCxnSpPr/>
            <p:nvPr/>
          </p:nvCxnSpPr>
          <p:spPr>
            <a:xfrm>
              <a:off x="6648450" y="3714750"/>
              <a:ext cx="0" cy="561975"/>
            </a:xfrm>
            <a:prstGeom prst="straightConnector1">
              <a:avLst/>
            </a:prstGeom>
            <a:ln w="28575">
              <a:solidFill>
                <a:srgbClr val="000000"/>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A1C1C3D5-6EE4-4274-89D8-C9E480DC98E6}"/>
                </a:ext>
              </a:extLst>
            </p:cNvPr>
            <p:cNvCxnSpPr/>
            <p:nvPr/>
          </p:nvCxnSpPr>
          <p:spPr>
            <a:xfrm>
              <a:off x="2581275" y="5005674"/>
              <a:ext cx="0" cy="561975"/>
            </a:xfrm>
            <a:prstGeom prst="straightConnector1">
              <a:avLst/>
            </a:prstGeom>
            <a:ln w="28575">
              <a:solidFill>
                <a:srgbClr val="000000"/>
              </a:solidFill>
              <a:tailEnd type="triangle"/>
            </a:ln>
          </p:spPr>
          <p:style>
            <a:lnRef idx="1">
              <a:schemeClr val="accent1"/>
            </a:lnRef>
            <a:fillRef idx="0">
              <a:schemeClr val="accent1"/>
            </a:fillRef>
            <a:effectRef idx="0">
              <a:schemeClr val="accent1"/>
            </a:effectRef>
            <a:fontRef idx="minor">
              <a:schemeClr val="tx1"/>
            </a:fontRef>
          </p:style>
        </p:cxnSp>
      </p:grpSp>
      <p:sp>
        <p:nvSpPr>
          <p:cNvPr id="33" name="TextBox 32">
            <a:extLst>
              <a:ext uri="{FF2B5EF4-FFF2-40B4-BE49-F238E27FC236}">
                <a16:creationId xmlns:a16="http://schemas.microsoft.com/office/drawing/2014/main" id="{86C629A1-4D60-4A78-B07C-527B46CCB311}"/>
              </a:ext>
            </a:extLst>
          </p:cNvPr>
          <p:cNvSpPr txBox="1"/>
          <p:nvPr/>
        </p:nvSpPr>
        <p:spPr>
          <a:xfrm>
            <a:off x="8293920" y="6285418"/>
            <a:ext cx="3735323" cy="230832"/>
          </a:xfrm>
          <a:prstGeom prst="rect">
            <a:avLst/>
          </a:prstGeom>
          <a:noFill/>
        </p:spPr>
        <p:txBody>
          <a:bodyPr wrap="square" rtlCol="0">
            <a:spAutoFit/>
          </a:bodyPr>
          <a:lstStyle/>
          <a:p>
            <a:r>
              <a:rPr lang="en-GB" sz="900" i="1" dirty="0">
                <a:solidFill>
                  <a:schemeClr val="tx1">
                    <a:lumMod val="65000"/>
                    <a:lumOff val="35000"/>
                  </a:schemeClr>
                </a:solidFill>
                <a:latin typeface="Arial" panose="020B0604020202020204" pitchFamily="34" charset="0"/>
                <a:cs typeface="Arial" panose="020B0604020202020204" pitchFamily="34" charset="0"/>
              </a:rPr>
              <a:t>Figure 2: SWAT+ file connectivity structure for land use and plant type </a:t>
            </a:r>
          </a:p>
        </p:txBody>
      </p:sp>
    </p:spTree>
    <p:extLst>
      <p:ext uri="{BB962C8B-B14F-4D97-AF65-F5344CB8AC3E}">
        <p14:creationId xmlns:p14="http://schemas.microsoft.com/office/powerpoint/2010/main" val="40378652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2B78ED-BA12-4633-9F72-D4638A311C43}"/>
              </a:ext>
            </a:extLst>
          </p:cNvPr>
          <p:cNvSpPr>
            <a:spLocks noGrp="1"/>
          </p:cNvSpPr>
          <p:nvPr>
            <p:ph type="title"/>
          </p:nvPr>
        </p:nvSpPr>
        <p:spPr>
          <a:xfrm>
            <a:off x="79899" y="19622"/>
            <a:ext cx="10515600" cy="1325563"/>
          </a:xfrm>
        </p:spPr>
        <p:txBody>
          <a:bodyPr>
            <a:normAutofit/>
          </a:bodyPr>
          <a:lstStyle/>
          <a:p>
            <a:r>
              <a:rPr lang="en-GB" sz="4000" b="1" dirty="0">
                <a:latin typeface="Arial" panose="020B0604020202020204" pitchFamily="34" charset="0"/>
                <a:cs typeface="Arial" panose="020B0604020202020204" pitchFamily="34" charset="0"/>
              </a:rPr>
              <a:t>The Issue</a:t>
            </a:r>
          </a:p>
        </p:txBody>
      </p:sp>
      <p:grpSp>
        <p:nvGrpSpPr>
          <p:cNvPr id="11" name="Group 10">
            <a:extLst>
              <a:ext uri="{FF2B5EF4-FFF2-40B4-BE49-F238E27FC236}">
                <a16:creationId xmlns:a16="http://schemas.microsoft.com/office/drawing/2014/main" id="{93C794B1-6D13-4BF8-A86A-AC728162CB1C}"/>
              </a:ext>
            </a:extLst>
          </p:cNvPr>
          <p:cNvGrpSpPr/>
          <p:nvPr/>
        </p:nvGrpSpPr>
        <p:grpSpPr>
          <a:xfrm>
            <a:off x="7411725" y="229547"/>
            <a:ext cx="4635273" cy="6398906"/>
            <a:chOff x="7411725" y="229547"/>
            <a:chExt cx="4635273" cy="6398906"/>
          </a:xfrm>
        </p:grpSpPr>
        <p:pic>
          <p:nvPicPr>
            <p:cNvPr id="4" name="Picture 3">
              <a:extLst>
                <a:ext uri="{FF2B5EF4-FFF2-40B4-BE49-F238E27FC236}">
                  <a16:creationId xmlns:a16="http://schemas.microsoft.com/office/drawing/2014/main" id="{19C48F13-C62D-43D7-AAFB-63C5B340C03D}"/>
                </a:ext>
              </a:extLst>
            </p:cNvPr>
            <p:cNvPicPr>
              <a:picLocks noChangeAspect="1"/>
            </p:cNvPicPr>
            <p:nvPr/>
          </p:nvPicPr>
          <p:blipFill>
            <a:blip r:embed="rId2"/>
            <a:stretch>
              <a:fillRect/>
            </a:stretch>
          </p:blipFill>
          <p:spPr>
            <a:xfrm>
              <a:off x="7411725" y="229547"/>
              <a:ext cx="4635273" cy="6398906"/>
            </a:xfrm>
            <a:prstGeom prst="rect">
              <a:avLst/>
            </a:prstGeom>
          </p:spPr>
        </p:pic>
        <p:cxnSp>
          <p:nvCxnSpPr>
            <p:cNvPr id="6" name="Straight Arrow Connector 5">
              <a:extLst>
                <a:ext uri="{FF2B5EF4-FFF2-40B4-BE49-F238E27FC236}">
                  <a16:creationId xmlns:a16="http://schemas.microsoft.com/office/drawing/2014/main" id="{A44F25F7-2025-4623-AABB-4ED73E443FF4}"/>
                </a:ext>
              </a:extLst>
            </p:cNvPr>
            <p:cNvCxnSpPr>
              <a:cxnSpLocks/>
            </p:cNvCxnSpPr>
            <p:nvPr/>
          </p:nvCxnSpPr>
          <p:spPr>
            <a:xfrm flipH="1">
              <a:off x="7688062" y="5805996"/>
              <a:ext cx="1118587" cy="696897"/>
            </a:xfrm>
            <a:prstGeom prst="straightConnector1">
              <a:avLst/>
            </a:prstGeom>
            <a:ln>
              <a:solidFill>
                <a:srgbClr val="000000"/>
              </a:solidFill>
              <a:tailEnd type="triangle"/>
            </a:ln>
          </p:spPr>
          <p:style>
            <a:lnRef idx="1">
              <a:schemeClr val="accent1"/>
            </a:lnRef>
            <a:fillRef idx="0">
              <a:schemeClr val="accent1"/>
            </a:fillRef>
            <a:effectRef idx="0">
              <a:schemeClr val="accent1"/>
            </a:effectRef>
            <a:fontRef idx="minor">
              <a:schemeClr val="tx1"/>
            </a:fontRef>
          </p:style>
        </p:cxnSp>
        <p:sp>
          <p:nvSpPr>
            <p:cNvPr id="9" name="Oval 8">
              <a:extLst>
                <a:ext uri="{FF2B5EF4-FFF2-40B4-BE49-F238E27FC236}">
                  <a16:creationId xmlns:a16="http://schemas.microsoft.com/office/drawing/2014/main" id="{D276F9C7-C125-431F-9420-55A2DF8E3D2C}"/>
                </a:ext>
              </a:extLst>
            </p:cNvPr>
            <p:cNvSpPr/>
            <p:nvPr/>
          </p:nvSpPr>
          <p:spPr>
            <a:xfrm>
              <a:off x="8717307" y="5518678"/>
              <a:ext cx="1358283" cy="452761"/>
            </a:xfrm>
            <a:prstGeom prst="ellipse">
              <a:avLst/>
            </a:pr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a:extLst>
                <a:ext uri="{FF2B5EF4-FFF2-40B4-BE49-F238E27FC236}">
                  <a16:creationId xmlns:a16="http://schemas.microsoft.com/office/drawing/2014/main" id="{57C4450F-5449-4CB6-9FF7-3BB7B0BF1373}"/>
                </a:ext>
              </a:extLst>
            </p:cNvPr>
            <p:cNvSpPr txBox="1"/>
            <p:nvPr/>
          </p:nvSpPr>
          <p:spPr>
            <a:xfrm>
              <a:off x="8912615" y="5560392"/>
              <a:ext cx="967666" cy="369332"/>
            </a:xfrm>
            <a:prstGeom prst="rect">
              <a:avLst/>
            </a:prstGeom>
            <a:noFill/>
          </p:spPr>
          <p:txBody>
            <a:bodyPr wrap="square" rtlCol="0">
              <a:spAutoFit/>
            </a:bodyPr>
            <a:lstStyle/>
            <a:p>
              <a:r>
                <a:rPr lang="en-GB" dirty="0"/>
                <a:t>HRU672</a:t>
              </a:r>
            </a:p>
          </p:txBody>
        </p:sp>
      </p:grpSp>
      <p:sp>
        <p:nvSpPr>
          <p:cNvPr id="12" name="TextBox 11">
            <a:extLst>
              <a:ext uri="{FF2B5EF4-FFF2-40B4-BE49-F238E27FC236}">
                <a16:creationId xmlns:a16="http://schemas.microsoft.com/office/drawing/2014/main" id="{12C5681F-3E08-4241-A83F-A49AF364D4C5}"/>
              </a:ext>
            </a:extLst>
          </p:cNvPr>
          <p:cNvSpPr txBox="1"/>
          <p:nvPr/>
        </p:nvSpPr>
        <p:spPr>
          <a:xfrm>
            <a:off x="235954" y="3157203"/>
            <a:ext cx="6568912" cy="4616648"/>
          </a:xfrm>
          <a:prstGeom prst="rect">
            <a:avLst/>
          </a:prstGeom>
          <a:noFill/>
        </p:spPr>
        <p:txBody>
          <a:bodyPr wrap="square" rtlCol="0">
            <a:spAutoFit/>
          </a:bodyPr>
          <a:lstStyle/>
          <a:p>
            <a:endParaRPr lang="en-GB" sz="16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GB" sz="14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1400" dirty="0">
                <a:latin typeface="Arial" panose="020B0604020202020204" pitchFamily="34" charset="0"/>
                <a:cs typeface="Arial" panose="020B0604020202020204" pitchFamily="34" charset="0"/>
              </a:rPr>
              <a:t>The example catchment (figure 4) has a total area of only </a:t>
            </a:r>
            <a:r>
              <a:rPr lang="en-GB" sz="1400" b="1" dirty="0">
                <a:latin typeface="Arial" panose="020B0604020202020204" pitchFamily="34" charset="0"/>
                <a:cs typeface="Arial" panose="020B0604020202020204" pitchFamily="34" charset="0"/>
              </a:rPr>
              <a:t>46.4km</a:t>
            </a:r>
            <a:r>
              <a:rPr lang="en-GB" sz="1400" b="1" baseline="25000" dirty="0">
                <a:latin typeface="Arial" panose="020B0604020202020204" pitchFamily="34" charset="0"/>
                <a:cs typeface="Arial" panose="020B0604020202020204" pitchFamily="34" charset="0"/>
              </a:rPr>
              <a:t>2</a:t>
            </a:r>
            <a:r>
              <a:rPr lang="en-GB" sz="1400" dirty="0">
                <a:latin typeface="Arial" panose="020B0604020202020204" pitchFamily="34" charset="0"/>
                <a:cs typeface="Arial" panose="020B0604020202020204" pitchFamily="34" charset="0"/>
              </a:rPr>
              <a:t>.</a:t>
            </a:r>
          </a:p>
          <a:p>
            <a:pPr marL="285750" indent="-285750">
              <a:buFont typeface="Arial" panose="020B0604020202020204" pitchFamily="34" charset="0"/>
              <a:buChar char="•"/>
            </a:pPr>
            <a:endParaRPr lang="en-GB" sz="14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1400" dirty="0">
                <a:latin typeface="Arial" panose="020B0604020202020204" pitchFamily="34" charset="0"/>
                <a:cs typeface="Arial" panose="020B0604020202020204" pitchFamily="34" charset="0"/>
              </a:rPr>
              <a:t>This catchment has a total of </a:t>
            </a:r>
            <a:r>
              <a:rPr lang="en-GB" sz="1400" b="1" dirty="0">
                <a:latin typeface="Arial" panose="020B0604020202020204" pitchFamily="34" charset="0"/>
                <a:cs typeface="Arial" panose="020B0604020202020204" pitchFamily="34" charset="0"/>
              </a:rPr>
              <a:t>672 HRUs</a:t>
            </a:r>
            <a:r>
              <a:rPr lang="en-GB" sz="1400" dirty="0">
                <a:latin typeface="Arial" panose="020B0604020202020204" pitchFamily="34" charset="0"/>
                <a:cs typeface="Arial" panose="020B0604020202020204" pitchFamily="34" charset="0"/>
              </a:rPr>
              <a:t>.</a:t>
            </a:r>
          </a:p>
          <a:p>
            <a:pPr marL="285750" indent="-285750">
              <a:buFont typeface="Arial" panose="020B0604020202020204" pitchFamily="34" charset="0"/>
              <a:buChar char="•"/>
            </a:pPr>
            <a:endParaRPr lang="en-GB" sz="1400" dirty="0">
              <a:latin typeface="Arial" panose="020B0604020202020204" pitchFamily="34" charset="0"/>
              <a:cs typeface="Arial" panose="020B0604020202020204" pitchFamily="34" charset="0"/>
              <a:sym typeface="Wingdings" panose="05000000000000000000" pitchFamily="2" charset="2"/>
            </a:endParaRPr>
          </a:p>
          <a:p>
            <a:pPr marL="285750" indent="-285750">
              <a:buFont typeface="Arial" panose="020B0604020202020204" pitchFamily="34" charset="0"/>
              <a:buChar char="•"/>
            </a:pPr>
            <a:r>
              <a:rPr lang="en-GB" sz="1400" dirty="0">
                <a:latin typeface="Arial" panose="020B0604020202020204" pitchFamily="34" charset="0"/>
                <a:cs typeface="Arial" panose="020B0604020202020204" pitchFamily="34" charset="0"/>
                <a:sym typeface="Wingdings" panose="05000000000000000000" pitchFamily="2" charset="2"/>
              </a:rPr>
              <a:t>Correctly Identifying and manually updating hundreds of HRUs is cumbersome,</a:t>
            </a:r>
            <a:r>
              <a:rPr lang="en-GB" sz="1400" dirty="0">
                <a:latin typeface="Arial" panose="020B0604020202020204" pitchFamily="34" charset="0"/>
                <a:ea typeface="STCaiyun" panose="020B0503020204020204" pitchFamily="2" charset="-122"/>
                <a:cs typeface="Arial" panose="020B0604020202020204" pitchFamily="34" charset="0"/>
                <a:sym typeface="Wingdings" panose="05000000000000000000" pitchFamily="2" charset="2"/>
              </a:rPr>
              <a:t> geographically nonintuitive and leaves room for human error.</a:t>
            </a:r>
          </a:p>
          <a:p>
            <a:pPr marL="285750" indent="-285750">
              <a:buFont typeface="Arial" panose="020B0604020202020204" pitchFamily="34" charset="0"/>
              <a:buChar char="•"/>
            </a:pPr>
            <a:endParaRPr lang="en-GB" sz="1400" dirty="0">
              <a:latin typeface="Arial" panose="020B0604020202020204" pitchFamily="34" charset="0"/>
              <a:ea typeface="STCaiyun" panose="020B0503020204020204" pitchFamily="2" charset="-122"/>
              <a:cs typeface="Arial" panose="020B0604020202020204" pitchFamily="34" charset="0"/>
              <a:sym typeface="Wingdings" panose="05000000000000000000" pitchFamily="2" charset="2"/>
            </a:endParaRPr>
          </a:p>
          <a:p>
            <a:pPr marL="285750" indent="-285750">
              <a:buFont typeface="Arial" panose="020B0604020202020204" pitchFamily="34" charset="0"/>
              <a:buChar char="•"/>
            </a:pPr>
            <a:r>
              <a:rPr lang="en-GB" sz="1400" dirty="0">
                <a:latin typeface="Arial" panose="020B0604020202020204" pitchFamily="34" charset="0"/>
                <a:ea typeface="STCaiyun" panose="020B0503020204020204" pitchFamily="2" charset="-122"/>
                <a:cs typeface="Arial" panose="020B0604020202020204" pitchFamily="34" charset="0"/>
                <a:sym typeface="Wingdings" panose="05000000000000000000" pitchFamily="2" charset="2"/>
              </a:rPr>
              <a:t>To make LULC change assessments manually also requires a certain level of understanding of the SWAT+ model and hours in processing time and resources that many local councils do not have access to.</a:t>
            </a:r>
          </a:p>
          <a:p>
            <a:pPr marL="285750" indent="-285750">
              <a:buFont typeface="Arial" panose="020B0604020202020204" pitchFamily="34" charset="0"/>
              <a:buChar char="•"/>
            </a:pPr>
            <a:endParaRPr lang="en-GB" sz="1400" dirty="0">
              <a:latin typeface="Arial" panose="020B0604020202020204" pitchFamily="34" charset="0"/>
              <a:ea typeface="STCaiyun" panose="020B0503020204020204" pitchFamily="2" charset="-122"/>
              <a:cs typeface="Arial" panose="020B0604020202020204" pitchFamily="34" charset="0"/>
              <a:sym typeface="Wingdings" panose="05000000000000000000" pitchFamily="2" charset="2"/>
            </a:endParaRPr>
          </a:p>
          <a:p>
            <a:pPr marL="285750" indent="-285750">
              <a:buFont typeface="Arial" panose="020B0604020202020204" pitchFamily="34" charset="0"/>
              <a:buChar char="•"/>
            </a:pPr>
            <a:r>
              <a:rPr lang="en-GB" sz="1400" dirty="0">
                <a:latin typeface="Arial" panose="020B0604020202020204" pitchFamily="34" charset="0"/>
                <a:ea typeface="STCaiyun" panose="020B0503020204020204" pitchFamily="2" charset="-122"/>
                <a:cs typeface="Arial" panose="020B0604020202020204" pitchFamily="34" charset="0"/>
                <a:sym typeface="Wingdings" panose="05000000000000000000" pitchFamily="2" charset="2"/>
              </a:rPr>
              <a:t>To make the model a viable management tool, we need to simplify and streamline the process of making, and assessing the impact of, LULC changes. </a:t>
            </a:r>
          </a:p>
          <a:p>
            <a:pPr marL="285750" indent="-285750">
              <a:buFont typeface="Arial" panose="020B0604020202020204" pitchFamily="34" charset="0"/>
              <a:buChar char="•"/>
            </a:pPr>
            <a:endParaRPr lang="en-GB" sz="1600" dirty="0">
              <a:latin typeface="Arial" panose="020B0604020202020204" pitchFamily="34" charset="0"/>
              <a:ea typeface="STCaiyun" panose="020B0503020204020204" pitchFamily="2" charset="-122"/>
              <a:cs typeface="Arial" panose="020B0604020202020204" pitchFamily="34" charset="0"/>
              <a:sym typeface="Wingdings" panose="05000000000000000000" pitchFamily="2" charset="2"/>
            </a:endParaRPr>
          </a:p>
          <a:p>
            <a:pPr marL="285750" indent="-285750">
              <a:buFont typeface="Arial" panose="020B0604020202020204" pitchFamily="34" charset="0"/>
              <a:buChar char="•"/>
            </a:pPr>
            <a:endParaRPr lang="en-GB" sz="1600" dirty="0">
              <a:latin typeface="Arial" panose="020B0604020202020204" pitchFamily="34" charset="0"/>
              <a:ea typeface="STCaiyun" panose="020B0503020204020204" pitchFamily="2" charset="-122"/>
              <a:cs typeface="Arial" panose="020B0604020202020204" pitchFamily="34" charset="0"/>
              <a:sym typeface="Wingdings" panose="05000000000000000000" pitchFamily="2" charset="2"/>
            </a:endParaRPr>
          </a:p>
          <a:p>
            <a:pPr marL="285750" indent="-285750">
              <a:buFont typeface="Arial" panose="020B0604020202020204" pitchFamily="34" charset="0"/>
              <a:buChar char="•"/>
            </a:pPr>
            <a:endParaRPr lang="en-GB" dirty="0">
              <a:latin typeface="STCaiyun" panose="020B0503020204020204" pitchFamily="2" charset="-122"/>
              <a:ea typeface="STCaiyun" panose="020B0503020204020204" pitchFamily="2" charset="-122"/>
              <a:sym typeface="Wingdings" panose="05000000000000000000" pitchFamily="2" charset="2"/>
            </a:endParaRPr>
          </a:p>
          <a:p>
            <a:pPr marL="285750" indent="-285750">
              <a:buFont typeface="Arial" panose="020B0604020202020204" pitchFamily="34" charset="0"/>
              <a:buChar char="•"/>
            </a:pPr>
            <a:endParaRPr lang="en-GB" dirty="0"/>
          </a:p>
        </p:txBody>
      </p:sp>
      <p:sp>
        <p:nvSpPr>
          <p:cNvPr id="13" name="TextBox 12">
            <a:extLst>
              <a:ext uri="{FF2B5EF4-FFF2-40B4-BE49-F238E27FC236}">
                <a16:creationId xmlns:a16="http://schemas.microsoft.com/office/drawing/2014/main" id="{5B3F9970-8E8C-430F-B3A0-FFCDDD47F5E5}"/>
              </a:ext>
            </a:extLst>
          </p:cNvPr>
          <p:cNvSpPr txBox="1"/>
          <p:nvPr/>
        </p:nvSpPr>
        <p:spPr>
          <a:xfrm>
            <a:off x="9616692" y="6607546"/>
            <a:ext cx="3735323" cy="230832"/>
          </a:xfrm>
          <a:prstGeom prst="rect">
            <a:avLst/>
          </a:prstGeom>
          <a:noFill/>
        </p:spPr>
        <p:txBody>
          <a:bodyPr wrap="square" rtlCol="0">
            <a:spAutoFit/>
          </a:bodyPr>
          <a:lstStyle/>
          <a:p>
            <a:r>
              <a:rPr lang="en-GB" sz="900" i="1" dirty="0">
                <a:solidFill>
                  <a:schemeClr val="tx1">
                    <a:lumMod val="65000"/>
                    <a:lumOff val="35000"/>
                  </a:schemeClr>
                </a:solidFill>
                <a:latin typeface="Arial" panose="020B0604020202020204" pitchFamily="34" charset="0"/>
                <a:cs typeface="Arial" panose="020B0604020202020204" pitchFamily="34" charset="0"/>
              </a:rPr>
              <a:t>Figure 4: SWAT+ </a:t>
            </a:r>
            <a:r>
              <a:rPr lang="en-GB" sz="900" i="1" dirty="0" err="1">
                <a:solidFill>
                  <a:schemeClr val="tx1">
                    <a:lumMod val="65000"/>
                    <a:lumOff val="35000"/>
                  </a:schemeClr>
                </a:solidFill>
                <a:latin typeface="Arial" panose="020B0604020202020204" pitchFamily="34" charset="0"/>
                <a:cs typeface="Arial" panose="020B0604020202020204" pitchFamily="34" charset="0"/>
              </a:rPr>
              <a:t>hru-data.hru</a:t>
            </a:r>
            <a:r>
              <a:rPr lang="en-GB" sz="900" i="1" dirty="0">
                <a:solidFill>
                  <a:schemeClr val="tx1">
                    <a:lumMod val="65000"/>
                    <a:lumOff val="35000"/>
                  </a:schemeClr>
                </a:solidFill>
                <a:latin typeface="Arial" panose="020B0604020202020204" pitchFamily="34" charset="0"/>
                <a:cs typeface="Arial" panose="020B0604020202020204" pitchFamily="34" charset="0"/>
              </a:rPr>
              <a:t> sample (</a:t>
            </a:r>
            <a:r>
              <a:rPr lang="en-GB" sz="900" i="1" dirty="0" err="1">
                <a:solidFill>
                  <a:schemeClr val="tx1">
                    <a:lumMod val="65000"/>
                    <a:lumOff val="35000"/>
                  </a:schemeClr>
                </a:solidFill>
                <a:latin typeface="Arial" panose="020B0604020202020204" pitchFamily="34" charset="0"/>
                <a:cs typeface="Arial" panose="020B0604020202020204" pitchFamily="34" charset="0"/>
              </a:rPr>
              <a:t>Llyfni</a:t>
            </a:r>
            <a:r>
              <a:rPr lang="en-GB" sz="900" i="1" dirty="0">
                <a:solidFill>
                  <a:schemeClr val="tx1">
                    <a:lumMod val="65000"/>
                    <a:lumOff val="35000"/>
                  </a:schemeClr>
                </a:solidFill>
                <a:latin typeface="Arial" panose="020B0604020202020204" pitchFamily="34" charset="0"/>
                <a:cs typeface="Arial" panose="020B0604020202020204" pitchFamily="34" charset="0"/>
              </a:rPr>
              <a:t>)</a:t>
            </a:r>
          </a:p>
        </p:txBody>
      </p:sp>
      <p:sp>
        <p:nvSpPr>
          <p:cNvPr id="25" name="TextBox 24">
            <a:extLst>
              <a:ext uri="{FF2B5EF4-FFF2-40B4-BE49-F238E27FC236}">
                <a16:creationId xmlns:a16="http://schemas.microsoft.com/office/drawing/2014/main" id="{F057A8A0-6A8D-42B1-82B8-C07F3F402710}"/>
              </a:ext>
            </a:extLst>
          </p:cNvPr>
          <p:cNvSpPr txBox="1"/>
          <p:nvPr/>
        </p:nvSpPr>
        <p:spPr>
          <a:xfrm>
            <a:off x="3098390" y="3311420"/>
            <a:ext cx="3735323" cy="230832"/>
          </a:xfrm>
          <a:prstGeom prst="rect">
            <a:avLst/>
          </a:prstGeom>
          <a:noFill/>
        </p:spPr>
        <p:txBody>
          <a:bodyPr wrap="square" rtlCol="0">
            <a:spAutoFit/>
          </a:bodyPr>
          <a:lstStyle/>
          <a:p>
            <a:r>
              <a:rPr lang="en-GB" sz="900" i="1" dirty="0">
                <a:solidFill>
                  <a:schemeClr val="tx1">
                    <a:lumMod val="65000"/>
                    <a:lumOff val="35000"/>
                  </a:schemeClr>
                </a:solidFill>
                <a:latin typeface="Arial" panose="020B0604020202020204" pitchFamily="34" charset="0"/>
                <a:cs typeface="Arial" panose="020B0604020202020204" pitchFamily="34" charset="0"/>
              </a:rPr>
              <a:t>Figure 3:Current SWAT+ LULC change process  </a:t>
            </a:r>
          </a:p>
        </p:txBody>
      </p:sp>
      <p:grpSp>
        <p:nvGrpSpPr>
          <p:cNvPr id="30" name="Group 29">
            <a:extLst>
              <a:ext uri="{FF2B5EF4-FFF2-40B4-BE49-F238E27FC236}">
                <a16:creationId xmlns:a16="http://schemas.microsoft.com/office/drawing/2014/main" id="{C5B0BCDD-7AA2-49A7-9318-5D52668B44EE}"/>
              </a:ext>
            </a:extLst>
          </p:cNvPr>
          <p:cNvGrpSpPr/>
          <p:nvPr/>
        </p:nvGrpSpPr>
        <p:grpSpPr>
          <a:xfrm>
            <a:off x="1766656" y="1127465"/>
            <a:ext cx="3817398" cy="2448125"/>
            <a:chOff x="1766656" y="1127465"/>
            <a:chExt cx="3817398" cy="2448125"/>
          </a:xfrm>
        </p:grpSpPr>
        <p:sp>
          <p:nvSpPr>
            <p:cNvPr id="22" name="Rectangle 21">
              <a:extLst>
                <a:ext uri="{FF2B5EF4-FFF2-40B4-BE49-F238E27FC236}">
                  <a16:creationId xmlns:a16="http://schemas.microsoft.com/office/drawing/2014/main" id="{E32AE10E-1153-4CCF-BCB2-99E52A74A114}"/>
                </a:ext>
              </a:extLst>
            </p:cNvPr>
            <p:cNvSpPr/>
            <p:nvPr/>
          </p:nvSpPr>
          <p:spPr>
            <a:xfrm>
              <a:off x="1766656" y="1127465"/>
              <a:ext cx="3817398" cy="2219418"/>
            </a:xfrm>
            <a:prstGeom prst="rect">
              <a:avLst/>
            </a:prstGeom>
            <a:blipFill>
              <a:blip r:embed="rId3"/>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highlight>
                  <a:srgbClr val="FFFFFF"/>
                </a:highlight>
              </a:endParaRPr>
            </a:p>
          </p:txBody>
        </p:sp>
        <p:grpSp>
          <p:nvGrpSpPr>
            <p:cNvPr id="7" name="Group 6">
              <a:extLst>
                <a:ext uri="{FF2B5EF4-FFF2-40B4-BE49-F238E27FC236}">
                  <a16:creationId xmlns:a16="http://schemas.microsoft.com/office/drawing/2014/main" id="{9D9A028E-E6C7-4B43-8DC0-8085B05D60D7}"/>
                </a:ext>
              </a:extLst>
            </p:cNvPr>
            <p:cNvGrpSpPr/>
            <p:nvPr/>
          </p:nvGrpSpPr>
          <p:grpSpPr>
            <a:xfrm>
              <a:off x="1839539" y="1197207"/>
              <a:ext cx="3657034" cy="589738"/>
              <a:chOff x="2672179" y="785221"/>
              <a:chExt cx="2858609" cy="518874"/>
            </a:xfrm>
          </p:grpSpPr>
          <p:sp>
            <p:nvSpPr>
              <p:cNvPr id="3" name="Oval 2">
                <a:extLst>
                  <a:ext uri="{FF2B5EF4-FFF2-40B4-BE49-F238E27FC236}">
                    <a16:creationId xmlns:a16="http://schemas.microsoft.com/office/drawing/2014/main" id="{1F36C72F-A4F7-4B2A-ABCB-7D1133798259}"/>
                  </a:ext>
                </a:extLst>
              </p:cNvPr>
              <p:cNvSpPr/>
              <p:nvPr/>
            </p:nvSpPr>
            <p:spPr>
              <a:xfrm>
                <a:off x="2672179" y="785221"/>
                <a:ext cx="2858609" cy="514528"/>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GB"/>
              </a:p>
            </p:txBody>
          </p:sp>
          <p:sp>
            <p:nvSpPr>
              <p:cNvPr id="5" name="TextBox 4">
                <a:extLst>
                  <a:ext uri="{FF2B5EF4-FFF2-40B4-BE49-F238E27FC236}">
                    <a16:creationId xmlns:a16="http://schemas.microsoft.com/office/drawing/2014/main" id="{BBAF6D2B-96C8-43B3-924D-3C49156B4141}"/>
                  </a:ext>
                </a:extLst>
              </p:cNvPr>
              <p:cNvSpPr txBox="1"/>
              <p:nvPr/>
            </p:nvSpPr>
            <p:spPr>
              <a:xfrm>
                <a:off x="2956263" y="842430"/>
                <a:ext cx="2059619" cy="461665"/>
              </a:xfrm>
              <a:prstGeom prst="rect">
                <a:avLst/>
              </a:prstGeom>
              <a:noFill/>
            </p:spPr>
            <p:txBody>
              <a:bodyPr wrap="square" rtlCol="0">
                <a:spAutoFit/>
              </a:bodyPr>
              <a:lstStyle/>
              <a:p>
                <a:pPr algn="ctr"/>
                <a:r>
                  <a:rPr lang="en-GB" sz="1200" dirty="0">
                    <a:latin typeface="Arial" panose="020B0604020202020204" pitchFamily="34" charset="0"/>
                    <a:cs typeface="Arial" panose="020B0604020202020204" pitchFamily="34" charset="0"/>
                  </a:rPr>
                  <a:t>1. Identify HRUs to alter</a:t>
                </a:r>
              </a:p>
              <a:p>
                <a:pPr algn="ctr"/>
                <a:r>
                  <a:rPr lang="en-GB" sz="1200" dirty="0">
                    <a:latin typeface="Arial" panose="020B0604020202020204" pitchFamily="34" charset="0"/>
                    <a:cs typeface="Arial" panose="020B0604020202020204" pitchFamily="34" charset="0"/>
                  </a:rPr>
                  <a:t>    (in QGIS)</a:t>
                </a:r>
              </a:p>
            </p:txBody>
          </p:sp>
        </p:grpSp>
        <p:grpSp>
          <p:nvGrpSpPr>
            <p:cNvPr id="16" name="Group 15">
              <a:extLst>
                <a:ext uri="{FF2B5EF4-FFF2-40B4-BE49-F238E27FC236}">
                  <a16:creationId xmlns:a16="http://schemas.microsoft.com/office/drawing/2014/main" id="{6C0916B3-FDCA-4601-8C05-A7EC9974AC5E}"/>
                </a:ext>
              </a:extLst>
            </p:cNvPr>
            <p:cNvGrpSpPr/>
            <p:nvPr/>
          </p:nvGrpSpPr>
          <p:grpSpPr>
            <a:xfrm>
              <a:off x="1839539" y="1713310"/>
              <a:ext cx="3657033" cy="584799"/>
              <a:chOff x="2672179" y="785221"/>
              <a:chExt cx="2858609" cy="518874"/>
            </a:xfrm>
          </p:grpSpPr>
          <p:sp>
            <p:nvSpPr>
              <p:cNvPr id="17" name="Oval 16">
                <a:extLst>
                  <a:ext uri="{FF2B5EF4-FFF2-40B4-BE49-F238E27FC236}">
                    <a16:creationId xmlns:a16="http://schemas.microsoft.com/office/drawing/2014/main" id="{333F5DC3-0F2A-425F-B94F-E1EE17B2C0C5}"/>
                  </a:ext>
                </a:extLst>
              </p:cNvPr>
              <p:cNvSpPr/>
              <p:nvPr/>
            </p:nvSpPr>
            <p:spPr>
              <a:xfrm>
                <a:off x="2672179" y="785221"/>
                <a:ext cx="2858609" cy="514528"/>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GB"/>
              </a:p>
            </p:txBody>
          </p:sp>
          <p:sp>
            <p:nvSpPr>
              <p:cNvPr id="18" name="TextBox 17">
                <a:extLst>
                  <a:ext uri="{FF2B5EF4-FFF2-40B4-BE49-F238E27FC236}">
                    <a16:creationId xmlns:a16="http://schemas.microsoft.com/office/drawing/2014/main" id="{8C20EB08-8822-4402-81E6-F5A428803E4C}"/>
                  </a:ext>
                </a:extLst>
              </p:cNvPr>
              <p:cNvSpPr txBox="1"/>
              <p:nvPr/>
            </p:nvSpPr>
            <p:spPr>
              <a:xfrm>
                <a:off x="2788155" y="842430"/>
                <a:ext cx="2467992" cy="461665"/>
              </a:xfrm>
              <a:prstGeom prst="rect">
                <a:avLst/>
              </a:prstGeom>
              <a:noFill/>
            </p:spPr>
            <p:txBody>
              <a:bodyPr wrap="square" rtlCol="0">
                <a:spAutoFit/>
              </a:bodyPr>
              <a:lstStyle/>
              <a:p>
                <a:pPr algn="ctr"/>
                <a:r>
                  <a:rPr lang="en-GB" sz="1200" dirty="0">
                    <a:latin typeface="Arial" panose="020B0604020202020204" pitchFamily="34" charset="0"/>
                    <a:cs typeface="Arial" panose="020B0604020202020204" pitchFamily="34" charset="0"/>
                  </a:rPr>
                  <a:t>2. Manually update land uses  </a:t>
                </a:r>
              </a:p>
              <a:p>
                <a:pPr algn="ctr"/>
                <a:r>
                  <a:rPr lang="en-GB" sz="1200" dirty="0">
                    <a:latin typeface="Arial" panose="020B0604020202020204" pitchFamily="34" charset="0"/>
                    <a:cs typeface="Arial" panose="020B0604020202020204" pitchFamily="34" charset="0"/>
                  </a:rPr>
                  <a:t>    (</a:t>
                </a:r>
                <a:r>
                  <a:rPr lang="en-GB" sz="1200" i="1" dirty="0" err="1">
                    <a:latin typeface="Arial" panose="020B0604020202020204" pitchFamily="34" charset="0"/>
                    <a:cs typeface="Arial" panose="020B0604020202020204" pitchFamily="34" charset="0"/>
                  </a:rPr>
                  <a:t>lu_mgt</a:t>
                </a:r>
                <a:r>
                  <a:rPr lang="en-GB" sz="1200" i="1" dirty="0">
                    <a:latin typeface="Arial" panose="020B0604020202020204" pitchFamily="34" charset="0"/>
                    <a:cs typeface="Arial" panose="020B0604020202020204" pitchFamily="34" charset="0"/>
                  </a:rPr>
                  <a:t> </a:t>
                </a:r>
                <a:r>
                  <a:rPr lang="en-GB" sz="1200" dirty="0">
                    <a:latin typeface="Arial" panose="020B0604020202020204" pitchFamily="34" charset="0"/>
                    <a:cs typeface="Arial" panose="020B0604020202020204" pitchFamily="34" charset="0"/>
                  </a:rPr>
                  <a:t>value in </a:t>
                </a:r>
                <a:r>
                  <a:rPr lang="en-GB" sz="1200" i="1" dirty="0" err="1">
                    <a:latin typeface="Arial" panose="020B0604020202020204" pitchFamily="34" charset="0"/>
                    <a:cs typeface="Arial" panose="020B0604020202020204" pitchFamily="34" charset="0"/>
                  </a:rPr>
                  <a:t>hru-data.hru</a:t>
                </a:r>
                <a:r>
                  <a:rPr lang="en-GB" sz="1200" dirty="0">
                    <a:latin typeface="Arial" panose="020B0604020202020204" pitchFamily="34" charset="0"/>
                    <a:cs typeface="Arial" panose="020B0604020202020204" pitchFamily="34" charset="0"/>
                  </a:rPr>
                  <a:t>)</a:t>
                </a:r>
              </a:p>
            </p:txBody>
          </p:sp>
        </p:grpSp>
        <p:grpSp>
          <p:nvGrpSpPr>
            <p:cNvPr id="19" name="Group 18">
              <a:extLst>
                <a:ext uri="{FF2B5EF4-FFF2-40B4-BE49-F238E27FC236}">
                  <a16:creationId xmlns:a16="http://schemas.microsoft.com/office/drawing/2014/main" id="{F4F8F11B-F57F-4CAC-B50B-D8C2411E50FF}"/>
                </a:ext>
              </a:extLst>
            </p:cNvPr>
            <p:cNvGrpSpPr/>
            <p:nvPr/>
          </p:nvGrpSpPr>
          <p:grpSpPr>
            <a:xfrm>
              <a:off x="1839538" y="2209177"/>
              <a:ext cx="3657032" cy="584799"/>
              <a:chOff x="2672179" y="785221"/>
              <a:chExt cx="2858609" cy="518874"/>
            </a:xfrm>
          </p:grpSpPr>
          <p:sp>
            <p:nvSpPr>
              <p:cNvPr id="20" name="Oval 19">
                <a:extLst>
                  <a:ext uri="{FF2B5EF4-FFF2-40B4-BE49-F238E27FC236}">
                    <a16:creationId xmlns:a16="http://schemas.microsoft.com/office/drawing/2014/main" id="{17E4D71E-0602-4073-B343-EC4821C56785}"/>
                  </a:ext>
                </a:extLst>
              </p:cNvPr>
              <p:cNvSpPr/>
              <p:nvPr/>
            </p:nvSpPr>
            <p:spPr>
              <a:xfrm>
                <a:off x="2672179" y="785221"/>
                <a:ext cx="2858609" cy="514528"/>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GB"/>
              </a:p>
            </p:txBody>
          </p:sp>
          <p:sp>
            <p:nvSpPr>
              <p:cNvPr id="21" name="TextBox 20">
                <a:extLst>
                  <a:ext uri="{FF2B5EF4-FFF2-40B4-BE49-F238E27FC236}">
                    <a16:creationId xmlns:a16="http://schemas.microsoft.com/office/drawing/2014/main" id="{90B6690A-2DB3-42D7-8C73-E01FB3973F91}"/>
                  </a:ext>
                </a:extLst>
              </p:cNvPr>
              <p:cNvSpPr txBox="1"/>
              <p:nvPr/>
            </p:nvSpPr>
            <p:spPr>
              <a:xfrm>
                <a:off x="2788155" y="842430"/>
                <a:ext cx="2618166" cy="461665"/>
              </a:xfrm>
              <a:prstGeom prst="rect">
                <a:avLst/>
              </a:prstGeom>
              <a:noFill/>
            </p:spPr>
            <p:txBody>
              <a:bodyPr wrap="square" rtlCol="0">
                <a:spAutoFit/>
              </a:bodyPr>
              <a:lstStyle/>
              <a:p>
                <a:pPr algn="ctr"/>
                <a:r>
                  <a:rPr lang="en-GB" sz="1200" dirty="0">
                    <a:latin typeface="Arial" panose="020B0604020202020204" pitchFamily="34" charset="0"/>
                    <a:cs typeface="Arial" panose="020B0604020202020204" pitchFamily="34" charset="0"/>
                  </a:rPr>
                  <a:t>3. Manually add new land use and plant types   </a:t>
                </a:r>
              </a:p>
              <a:p>
                <a:pPr algn="ctr"/>
                <a:r>
                  <a:rPr lang="en-GB" sz="1200" dirty="0">
                    <a:latin typeface="Arial" panose="020B0604020202020204" pitchFamily="34" charset="0"/>
                    <a:cs typeface="Arial" panose="020B0604020202020204" pitchFamily="34" charset="0"/>
                  </a:rPr>
                  <a:t>    (to</a:t>
                </a:r>
                <a:r>
                  <a:rPr lang="en-GB" sz="1200" i="1" dirty="0">
                    <a:latin typeface="Arial" panose="020B0604020202020204" pitchFamily="34" charset="0"/>
                    <a:cs typeface="Arial" panose="020B0604020202020204" pitchFamily="34" charset="0"/>
                  </a:rPr>
                  <a:t> </a:t>
                </a:r>
                <a:r>
                  <a:rPr lang="en-GB" sz="1200" i="1" dirty="0" err="1">
                    <a:latin typeface="Arial" panose="020B0604020202020204" pitchFamily="34" charset="0"/>
                    <a:cs typeface="Arial" panose="020B0604020202020204" pitchFamily="34" charset="0"/>
                  </a:rPr>
                  <a:t>landuse.lum</a:t>
                </a:r>
                <a:r>
                  <a:rPr lang="en-GB" sz="1200" i="1" dirty="0">
                    <a:latin typeface="Arial" panose="020B0604020202020204" pitchFamily="34" charset="0"/>
                    <a:cs typeface="Arial" panose="020B0604020202020204" pitchFamily="34" charset="0"/>
                  </a:rPr>
                  <a:t> </a:t>
                </a:r>
                <a:r>
                  <a:rPr lang="en-GB" sz="1200" dirty="0">
                    <a:latin typeface="Arial" panose="020B0604020202020204" pitchFamily="34" charset="0"/>
                    <a:cs typeface="Arial" panose="020B0604020202020204" pitchFamily="34" charset="0"/>
                  </a:rPr>
                  <a:t>and</a:t>
                </a:r>
                <a:r>
                  <a:rPr lang="en-GB" sz="1200" i="1" dirty="0">
                    <a:latin typeface="Arial" panose="020B0604020202020204" pitchFamily="34" charset="0"/>
                    <a:cs typeface="Arial" panose="020B0604020202020204" pitchFamily="34" charset="0"/>
                  </a:rPr>
                  <a:t> plant.ini</a:t>
                </a:r>
                <a:r>
                  <a:rPr lang="en-GB" sz="1200" dirty="0">
                    <a:latin typeface="Arial" panose="020B0604020202020204" pitchFamily="34" charset="0"/>
                    <a:cs typeface="Arial" panose="020B0604020202020204" pitchFamily="34" charset="0"/>
                  </a:rPr>
                  <a:t>)</a:t>
                </a:r>
              </a:p>
            </p:txBody>
          </p:sp>
        </p:grpSp>
        <p:grpSp>
          <p:nvGrpSpPr>
            <p:cNvPr id="29" name="Group 28">
              <a:extLst>
                <a:ext uri="{FF2B5EF4-FFF2-40B4-BE49-F238E27FC236}">
                  <a16:creationId xmlns:a16="http://schemas.microsoft.com/office/drawing/2014/main" id="{0C05C8E5-4147-4C55-8B3F-87D7C8BF0507}"/>
                </a:ext>
              </a:extLst>
            </p:cNvPr>
            <p:cNvGrpSpPr/>
            <p:nvPr/>
          </p:nvGrpSpPr>
          <p:grpSpPr>
            <a:xfrm>
              <a:off x="1839538" y="2689374"/>
              <a:ext cx="3657032" cy="886216"/>
              <a:chOff x="1839538" y="2814227"/>
              <a:chExt cx="3657032" cy="886216"/>
            </a:xfrm>
          </p:grpSpPr>
          <p:sp>
            <p:nvSpPr>
              <p:cNvPr id="27" name="Oval 26">
                <a:extLst>
                  <a:ext uri="{FF2B5EF4-FFF2-40B4-BE49-F238E27FC236}">
                    <a16:creationId xmlns:a16="http://schemas.microsoft.com/office/drawing/2014/main" id="{D535F2B8-0761-4A15-8475-8491037F28A5}"/>
                  </a:ext>
                </a:extLst>
              </p:cNvPr>
              <p:cNvSpPr/>
              <p:nvPr/>
            </p:nvSpPr>
            <p:spPr>
              <a:xfrm>
                <a:off x="1839538" y="2814227"/>
                <a:ext cx="3657032" cy="579901"/>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GB" dirty="0"/>
              </a:p>
            </p:txBody>
          </p:sp>
          <p:sp>
            <p:nvSpPr>
              <p:cNvPr id="28" name="TextBox 27">
                <a:extLst>
                  <a:ext uri="{FF2B5EF4-FFF2-40B4-BE49-F238E27FC236}">
                    <a16:creationId xmlns:a16="http://schemas.microsoft.com/office/drawing/2014/main" id="{A4C089B9-E78B-491A-90A9-7F77F06E7F74}"/>
                  </a:ext>
                </a:extLst>
              </p:cNvPr>
              <p:cNvSpPr txBox="1"/>
              <p:nvPr/>
            </p:nvSpPr>
            <p:spPr>
              <a:xfrm>
                <a:off x="2067175" y="2869446"/>
                <a:ext cx="3349432" cy="830997"/>
              </a:xfrm>
              <a:prstGeom prst="rect">
                <a:avLst/>
              </a:prstGeom>
              <a:noFill/>
            </p:spPr>
            <p:txBody>
              <a:bodyPr wrap="square" rtlCol="0">
                <a:spAutoFit/>
              </a:bodyPr>
              <a:lstStyle/>
              <a:p>
                <a:pPr algn="ctr"/>
                <a:r>
                  <a:rPr lang="en-GB" sz="1200" dirty="0">
                    <a:latin typeface="Arial" panose="020B0604020202020204" pitchFamily="34" charset="0"/>
                    <a:cs typeface="Arial" panose="020B0604020202020204" pitchFamily="34" charset="0"/>
                  </a:rPr>
                  <a:t>4. Manually interrogate/compare output datasets to assess LULC change impact</a:t>
                </a:r>
              </a:p>
              <a:p>
                <a:pPr algn="ctr"/>
                <a:r>
                  <a:rPr lang="en-GB" sz="1200" dirty="0">
                    <a:latin typeface="Arial" panose="020B0604020202020204" pitchFamily="34" charset="0"/>
                    <a:cs typeface="Arial" panose="020B0604020202020204" pitchFamily="34" charset="0"/>
                  </a:rPr>
                  <a:t>   </a:t>
                </a:r>
              </a:p>
              <a:p>
                <a:pPr algn="ctr"/>
                <a:r>
                  <a:rPr lang="en-GB" sz="1200" dirty="0">
                    <a:latin typeface="Arial" panose="020B0604020202020204" pitchFamily="34" charset="0"/>
                    <a:cs typeface="Arial" panose="020B0604020202020204" pitchFamily="34" charset="0"/>
                  </a:rPr>
                  <a:t>    </a:t>
                </a:r>
              </a:p>
            </p:txBody>
          </p:sp>
        </p:grpSp>
      </p:grpSp>
    </p:spTree>
    <p:extLst>
      <p:ext uri="{BB962C8B-B14F-4D97-AF65-F5344CB8AC3E}">
        <p14:creationId xmlns:p14="http://schemas.microsoft.com/office/powerpoint/2010/main" val="1589352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947F034-E341-497B-BFD2-B552B39EB44C}"/>
              </a:ext>
            </a:extLst>
          </p:cNvPr>
          <p:cNvPicPr>
            <a:picLocks noChangeAspect="1"/>
          </p:cNvPicPr>
          <p:nvPr/>
        </p:nvPicPr>
        <p:blipFill>
          <a:blip r:embed="rId2"/>
          <a:stretch>
            <a:fillRect/>
          </a:stretch>
        </p:blipFill>
        <p:spPr>
          <a:xfrm>
            <a:off x="2610511" y="2041486"/>
            <a:ext cx="7544197" cy="4248036"/>
          </a:xfrm>
          <a:prstGeom prst="rect">
            <a:avLst/>
          </a:prstGeom>
        </p:spPr>
      </p:pic>
      <p:sp>
        <p:nvSpPr>
          <p:cNvPr id="6" name="Title 1">
            <a:extLst>
              <a:ext uri="{FF2B5EF4-FFF2-40B4-BE49-F238E27FC236}">
                <a16:creationId xmlns:a16="http://schemas.microsoft.com/office/drawing/2014/main" id="{AB5E198E-3BDD-4164-BA46-B8747F50D45B}"/>
              </a:ext>
            </a:extLst>
          </p:cNvPr>
          <p:cNvSpPr>
            <a:spLocks noGrp="1"/>
          </p:cNvSpPr>
          <p:nvPr>
            <p:ph type="title"/>
          </p:nvPr>
        </p:nvSpPr>
        <p:spPr>
          <a:xfrm>
            <a:off x="767178" y="271400"/>
            <a:ext cx="10515600" cy="904382"/>
          </a:xfrm>
        </p:spPr>
        <p:txBody>
          <a:bodyPr>
            <a:normAutofit/>
          </a:bodyPr>
          <a:lstStyle/>
          <a:p>
            <a:r>
              <a:rPr lang="en-GB" sz="3600" b="1" dirty="0">
                <a:latin typeface="Arial" panose="020B0604020202020204" pitchFamily="34" charset="0"/>
                <a:cs typeface="Arial" panose="020B0604020202020204" pitchFamily="34" charset="0"/>
              </a:rPr>
              <a:t>The Toolkit </a:t>
            </a:r>
          </a:p>
        </p:txBody>
      </p:sp>
      <p:cxnSp>
        <p:nvCxnSpPr>
          <p:cNvPr id="12" name="Straight Arrow Connector 11">
            <a:extLst>
              <a:ext uri="{FF2B5EF4-FFF2-40B4-BE49-F238E27FC236}">
                <a16:creationId xmlns:a16="http://schemas.microsoft.com/office/drawing/2014/main" id="{04997A3A-54F4-4F99-A5F7-F32629FA2004}"/>
              </a:ext>
            </a:extLst>
          </p:cNvPr>
          <p:cNvCxnSpPr>
            <a:cxnSpLocks/>
          </p:cNvCxnSpPr>
          <p:nvPr/>
        </p:nvCxnSpPr>
        <p:spPr>
          <a:xfrm>
            <a:off x="2003136" y="2568567"/>
            <a:ext cx="1748901" cy="754602"/>
          </a:xfrm>
          <a:prstGeom prst="straightConnector1">
            <a:avLst/>
          </a:prstGeom>
          <a:ln w="19050">
            <a:solidFill>
              <a:schemeClr val="tx1"/>
            </a:solidFill>
            <a:tailEnd type="triangle"/>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nvGrpSpPr>
          <p:cNvPr id="3" name="Group 2">
            <a:extLst>
              <a:ext uri="{FF2B5EF4-FFF2-40B4-BE49-F238E27FC236}">
                <a16:creationId xmlns:a16="http://schemas.microsoft.com/office/drawing/2014/main" id="{235124BF-CAF0-4C3A-89D2-749C6C24E733}"/>
              </a:ext>
            </a:extLst>
          </p:cNvPr>
          <p:cNvGrpSpPr/>
          <p:nvPr/>
        </p:nvGrpSpPr>
        <p:grpSpPr>
          <a:xfrm>
            <a:off x="645630" y="2041486"/>
            <a:ext cx="1748900" cy="904382"/>
            <a:chOff x="514907" y="1529782"/>
            <a:chExt cx="1748900" cy="904382"/>
          </a:xfrm>
        </p:grpSpPr>
        <p:sp>
          <p:nvSpPr>
            <p:cNvPr id="14" name="Oval 13">
              <a:extLst>
                <a:ext uri="{FF2B5EF4-FFF2-40B4-BE49-F238E27FC236}">
                  <a16:creationId xmlns:a16="http://schemas.microsoft.com/office/drawing/2014/main" id="{ED0F608C-90AA-464A-86FC-8D95B3AD6793}"/>
                </a:ext>
              </a:extLst>
            </p:cNvPr>
            <p:cNvSpPr/>
            <p:nvPr/>
          </p:nvSpPr>
          <p:spPr>
            <a:xfrm>
              <a:off x="514907" y="1529782"/>
              <a:ext cx="1748900" cy="904382"/>
            </a:xfrm>
            <a:prstGeom prst="ellipse">
              <a:avLst/>
            </a:prstGeom>
          </p:spPr>
          <p:style>
            <a:lnRef idx="2">
              <a:schemeClr val="accent1">
                <a:shade val="50000"/>
              </a:schemeClr>
            </a:lnRef>
            <a:fillRef idx="1002">
              <a:schemeClr val="lt2"/>
            </a:fillRef>
            <a:effectRef idx="0">
              <a:schemeClr val="accent1"/>
            </a:effectRef>
            <a:fontRef idx="minor">
              <a:schemeClr val="lt1"/>
            </a:fontRef>
          </p:style>
          <p:txBody>
            <a:bodyPr rtlCol="0" anchor="ctr"/>
            <a:lstStyle/>
            <a:p>
              <a:pPr algn="ctr"/>
              <a:endParaRPr lang="en-GB"/>
            </a:p>
          </p:txBody>
        </p:sp>
        <p:sp>
          <p:nvSpPr>
            <p:cNvPr id="16" name="TextBox 15">
              <a:extLst>
                <a:ext uri="{FF2B5EF4-FFF2-40B4-BE49-F238E27FC236}">
                  <a16:creationId xmlns:a16="http://schemas.microsoft.com/office/drawing/2014/main" id="{6FBFE61E-351A-4736-81C9-D37EA06CA960}"/>
                </a:ext>
              </a:extLst>
            </p:cNvPr>
            <p:cNvSpPr txBox="1"/>
            <p:nvPr/>
          </p:nvSpPr>
          <p:spPr>
            <a:xfrm>
              <a:off x="767178" y="1679562"/>
              <a:ext cx="1239175" cy="646331"/>
            </a:xfrm>
            <a:prstGeom prst="rect">
              <a:avLst/>
            </a:prstGeom>
            <a:noFill/>
          </p:spPr>
          <p:txBody>
            <a:bodyPr wrap="square" rtlCol="0">
              <a:spAutoFit/>
            </a:bodyPr>
            <a:lstStyle/>
            <a:p>
              <a:pPr algn="ctr"/>
              <a:r>
                <a:rPr lang="en-GB" sz="1200" dirty="0">
                  <a:latin typeface="Arial" panose="020B0604020202020204" pitchFamily="34" charset="0"/>
                  <a:cs typeface="Arial" panose="020B0604020202020204" pitchFamily="34" charset="0"/>
                </a:rPr>
                <a:t>1. GUI map with catchment subunits</a:t>
              </a:r>
            </a:p>
          </p:txBody>
        </p:sp>
      </p:grpSp>
      <p:cxnSp>
        <p:nvCxnSpPr>
          <p:cNvPr id="17" name="Straight Arrow Connector 16">
            <a:extLst>
              <a:ext uri="{FF2B5EF4-FFF2-40B4-BE49-F238E27FC236}">
                <a16:creationId xmlns:a16="http://schemas.microsoft.com/office/drawing/2014/main" id="{23887650-7057-48A6-B049-7C2C454D03E5}"/>
              </a:ext>
            </a:extLst>
          </p:cNvPr>
          <p:cNvCxnSpPr>
            <a:cxnSpLocks/>
          </p:cNvCxnSpPr>
          <p:nvPr/>
        </p:nvCxnSpPr>
        <p:spPr>
          <a:xfrm flipV="1">
            <a:off x="1093452" y="5393972"/>
            <a:ext cx="1640870" cy="668774"/>
          </a:xfrm>
          <a:prstGeom prst="straightConnector1">
            <a:avLst/>
          </a:prstGeom>
          <a:ln w="19050">
            <a:solidFill>
              <a:schemeClr val="tx1"/>
            </a:solidFill>
            <a:tailEnd type="triangle"/>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5D7F8D6C-9B0F-4DBF-9084-938E36F5B135}"/>
              </a:ext>
            </a:extLst>
          </p:cNvPr>
          <p:cNvCxnSpPr>
            <a:cxnSpLocks/>
          </p:cNvCxnSpPr>
          <p:nvPr/>
        </p:nvCxnSpPr>
        <p:spPr>
          <a:xfrm flipH="1" flipV="1">
            <a:off x="9986718" y="5591073"/>
            <a:ext cx="1284958" cy="91145"/>
          </a:xfrm>
          <a:prstGeom prst="straightConnector1">
            <a:avLst/>
          </a:prstGeom>
          <a:ln w="19050">
            <a:solidFill>
              <a:schemeClr val="tx1"/>
            </a:solidFill>
            <a:tailEnd type="triangle"/>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99C9C14A-147F-46CD-8E1A-ACCDC9E1C5B3}"/>
              </a:ext>
            </a:extLst>
          </p:cNvPr>
          <p:cNvCxnSpPr>
            <a:cxnSpLocks/>
          </p:cNvCxnSpPr>
          <p:nvPr/>
        </p:nvCxnSpPr>
        <p:spPr>
          <a:xfrm flipH="1">
            <a:off x="10053054" y="2083371"/>
            <a:ext cx="885422" cy="689167"/>
          </a:xfrm>
          <a:prstGeom prst="straightConnector1">
            <a:avLst/>
          </a:prstGeom>
          <a:ln w="19050">
            <a:solidFill>
              <a:schemeClr val="tx1"/>
            </a:solidFill>
            <a:tailEnd type="triangle"/>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nvGrpSpPr>
          <p:cNvPr id="32" name="Group 31">
            <a:extLst>
              <a:ext uri="{FF2B5EF4-FFF2-40B4-BE49-F238E27FC236}">
                <a16:creationId xmlns:a16="http://schemas.microsoft.com/office/drawing/2014/main" id="{6B3A90F1-4196-47EA-9A6E-60F8F982B43C}"/>
              </a:ext>
            </a:extLst>
          </p:cNvPr>
          <p:cNvGrpSpPr/>
          <p:nvPr/>
        </p:nvGrpSpPr>
        <p:grpSpPr>
          <a:xfrm>
            <a:off x="10408328" y="1521969"/>
            <a:ext cx="1748900" cy="904382"/>
            <a:chOff x="10194157" y="1108755"/>
            <a:chExt cx="1748900" cy="904382"/>
          </a:xfrm>
        </p:grpSpPr>
        <p:sp>
          <p:nvSpPr>
            <p:cNvPr id="28" name="Oval 27">
              <a:extLst>
                <a:ext uri="{FF2B5EF4-FFF2-40B4-BE49-F238E27FC236}">
                  <a16:creationId xmlns:a16="http://schemas.microsoft.com/office/drawing/2014/main" id="{2EDB7082-C46B-495F-BCC5-68423E6E4779}"/>
                </a:ext>
              </a:extLst>
            </p:cNvPr>
            <p:cNvSpPr/>
            <p:nvPr/>
          </p:nvSpPr>
          <p:spPr>
            <a:xfrm>
              <a:off x="10194157" y="1108755"/>
              <a:ext cx="1748900" cy="904382"/>
            </a:xfrm>
            <a:prstGeom prst="ellipse">
              <a:avLst/>
            </a:prstGeom>
          </p:spPr>
          <p:style>
            <a:lnRef idx="2">
              <a:schemeClr val="accent1">
                <a:shade val="50000"/>
              </a:schemeClr>
            </a:lnRef>
            <a:fillRef idx="1002">
              <a:schemeClr val="lt2"/>
            </a:fillRef>
            <a:effectRef idx="0">
              <a:schemeClr val="accent1"/>
            </a:effectRef>
            <a:fontRef idx="minor">
              <a:schemeClr val="lt1"/>
            </a:fontRef>
          </p:style>
          <p:txBody>
            <a:bodyPr rtlCol="0" anchor="ctr"/>
            <a:lstStyle/>
            <a:p>
              <a:pPr algn="ctr"/>
              <a:endParaRPr lang="en-GB"/>
            </a:p>
          </p:txBody>
        </p:sp>
        <p:sp>
          <p:nvSpPr>
            <p:cNvPr id="29" name="TextBox 28">
              <a:extLst>
                <a:ext uri="{FF2B5EF4-FFF2-40B4-BE49-F238E27FC236}">
                  <a16:creationId xmlns:a16="http://schemas.microsoft.com/office/drawing/2014/main" id="{1523428C-D758-4055-A2D7-648EA7EF3548}"/>
                </a:ext>
              </a:extLst>
            </p:cNvPr>
            <p:cNvSpPr txBox="1"/>
            <p:nvPr/>
          </p:nvSpPr>
          <p:spPr>
            <a:xfrm>
              <a:off x="10437918" y="1177505"/>
              <a:ext cx="1239175" cy="830997"/>
            </a:xfrm>
            <a:prstGeom prst="rect">
              <a:avLst/>
            </a:prstGeom>
            <a:noFill/>
          </p:spPr>
          <p:txBody>
            <a:bodyPr wrap="square" rtlCol="0">
              <a:spAutoFit/>
            </a:bodyPr>
            <a:lstStyle/>
            <a:p>
              <a:pPr algn="ctr"/>
              <a:r>
                <a:rPr lang="en-GB" sz="1200" dirty="0">
                  <a:latin typeface="Arial" panose="020B0604020202020204" pitchFamily="34" charset="0"/>
                  <a:cs typeface="Arial" panose="020B0604020202020204" pitchFamily="34" charset="0"/>
                </a:rPr>
                <a:t>2. Dynamic table for editing land use in selected HRUs</a:t>
              </a:r>
            </a:p>
          </p:txBody>
        </p:sp>
      </p:grpSp>
      <p:grpSp>
        <p:nvGrpSpPr>
          <p:cNvPr id="4" name="Group 3">
            <a:extLst>
              <a:ext uri="{FF2B5EF4-FFF2-40B4-BE49-F238E27FC236}">
                <a16:creationId xmlns:a16="http://schemas.microsoft.com/office/drawing/2014/main" id="{8B59E849-CE35-428A-885C-144F510D873C}"/>
              </a:ext>
            </a:extLst>
          </p:cNvPr>
          <p:cNvGrpSpPr/>
          <p:nvPr/>
        </p:nvGrpSpPr>
        <p:grpSpPr>
          <a:xfrm>
            <a:off x="219508" y="5682218"/>
            <a:ext cx="1748900" cy="904382"/>
            <a:chOff x="10003655" y="5716081"/>
            <a:chExt cx="1748900" cy="904382"/>
          </a:xfrm>
        </p:grpSpPr>
        <p:sp>
          <p:nvSpPr>
            <p:cNvPr id="30" name="Oval 29">
              <a:extLst>
                <a:ext uri="{FF2B5EF4-FFF2-40B4-BE49-F238E27FC236}">
                  <a16:creationId xmlns:a16="http://schemas.microsoft.com/office/drawing/2014/main" id="{16E7BCD2-A3FF-4FC8-A27A-42A844298A93}"/>
                </a:ext>
              </a:extLst>
            </p:cNvPr>
            <p:cNvSpPr/>
            <p:nvPr/>
          </p:nvSpPr>
          <p:spPr>
            <a:xfrm>
              <a:off x="10003655" y="5716081"/>
              <a:ext cx="1748900" cy="904382"/>
            </a:xfrm>
            <a:prstGeom prst="ellipse">
              <a:avLst/>
            </a:prstGeom>
          </p:spPr>
          <p:style>
            <a:lnRef idx="2">
              <a:schemeClr val="accent1">
                <a:shade val="50000"/>
              </a:schemeClr>
            </a:lnRef>
            <a:fillRef idx="1002">
              <a:schemeClr val="lt2"/>
            </a:fillRef>
            <a:effectRef idx="0">
              <a:schemeClr val="accent1"/>
            </a:effectRef>
            <a:fontRef idx="minor">
              <a:schemeClr val="lt1"/>
            </a:fontRef>
          </p:style>
          <p:txBody>
            <a:bodyPr rtlCol="0" anchor="ctr"/>
            <a:lstStyle/>
            <a:p>
              <a:pPr algn="ctr"/>
              <a:endParaRPr lang="en-GB" dirty="0"/>
            </a:p>
          </p:txBody>
        </p:sp>
        <p:sp>
          <p:nvSpPr>
            <p:cNvPr id="31" name="TextBox 30">
              <a:extLst>
                <a:ext uri="{FF2B5EF4-FFF2-40B4-BE49-F238E27FC236}">
                  <a16:creationId xmlns:a16="http://schemas.microsoft.com/office/drawing/2014/main" id="{6CEE4210-985A-4797-86C7-0BC6AFEC068A}"/>
                </a:ext>
              </a:extLst>
            </p:cNvPr>
            <p:cNvSpPr txBox="1"/>
            <p:nvPr/>
          </p:nvSpPr>
          <p:spPr>
            <a:xfrm>
              <a:off x="10258517" y="5752773"/>
              <a:ext cx="1239175" cy="830997"/>
            </a:xfrm>
            <a:prstGeom prst="rect">
              <a:avLst/>
            </a:prstGeom>
            <a:noFill/>
          </p:spPr>
          <p:txBody>
            <a:bodyPr wrap="square" rtlCol="0">
              <a:spAutoFit/>
            </a:bodyPr>
            <a:lstStyle/>
            <a:p>
              <a:pPr algn="ctr"/>
              <a:r>
                <a:rPr lang="en-GB" sz="1200" dirty="0">
                  <a:latin typeface="Arial" panose="020B0604020202020204" pitchFamily="34" charset="0"/>
                  <a:cs typeface="Arial" panose="020B0604020202020204" pitchFamily="34" charset="0"/>
                </a:rPr>
                <a:t>3. Functions for adding new land use and plant type</a:t>
              </a:r>
            </a:p>
          </p:txBody>
        </p:sp>
      </p:grpSp>
      <p:sp>
        <p:nvSpPr>
          <p:cNvPr id="2" name="TextBox 1">
            <a:extLst>
              <a:ext uri="{FF2B5EF4-FFF2-40B4-BE49-F238E27FC236}">
                <a16:creationId xmlns:a16="http://schemas.microsoft.com/office/drawing/2014/main" id="{D66C72D7-7469-4401-A884-77DFD9E03B6A}"/>
              </a:ext>
            </a:extLst>
          </p:cNvPr>
          <p:cNvSpPr txBox="1"/>
          <p:nvPr/>
        </p:nvSpPr>
        <p:spPr>
          <a:xfrm>
            <a:off x="909222" y="1016625"/>
            <a:ext cx="6628804" cy="584775"/>
          </a:xfrm>
          <a:prstGeom prst="rect">
            <a:avLst/>
          </a:prstGeom>
          <a:noFill/>
        </p:spPr>
        <p:txBody>
          <a:bodyPr wrap="square" rtlCol="0">
            <a:spAutoFit/>
          </a:bodyPr>
          <a:lstStyle/>
          <a:p>
            <a:pPr marL="285750" indent="-285750">
              <a:buFont typeface="Arial" panose="020B0604020202020204" pitchFamily="34" charset="0"/>
              <a:buChar char="•"/>
            </a:pPr>
            <a:r>
              <a:rPr lang="en-GB" sz="1600" dirty="0">
                <a:latin typeface="Arial" panose="020B0604020202020204" pitchFamily="34" charset="0"/>
                <a:cs typeface="Arial" panose="020B0604020202020204" pitchFamily="34" charset="0"/>
              </a:rPr>
              <a:t>The web-based toolkit is currently under development and is being updated regularly; so far these are the main components.</a:t>
            </a:r>
          </a:p>
        </p:txBody>
      </p:sp>
      <p:grpSp>
        <p:nvGrpSpPr>
          <p:cNvPr id="7" name="Group 6">
            <a:extLst>
              <a:ext uri="{FF2B5EF4-FFF2-40B4-BE49-F238E27FC236}">
                <a16:creationId xmlns:a16="http://schemas.microsoft.com/office/drawing/2014/main" id="{8C8A61BE-B6F0-43F0-8134-2F4F7DE3A309}"/>
              </a:ext>
            </a:extLst>
          </p:cNvPr>
          <p:cNvGrpSpPr/>
          <p:nvPr/>
        </p:nvGrpSpPr>
        <p:grpSpPr>
          <a:xfrm>
            <a:off x="10466249" y="5449562"/>
            <a:ext cx="1748900" cy="904382"/>
            <a:chOff x="389036" y="5793588"/>
            <a:chExt cx="1748900" cy="904382"/>
          </a:xfrm>
        </p:grpSpPr>
        <p:sp>
          <p:nvSpPr>
            <p:cNvPr id="20" name="Oval 19">
              <a:extLst>
                <a:ext uri="{FF2B5EF4-FFF2-40B4-BE49-F238E27FC236}">
                  <a16:creationId xmlns:a16="http://schemas.microsoft.com/office/drawing/2014/main" id="{701DABB9-19DC-49F4-B1B0-99F0F145CCDF}"/>
                </a:ext>
              </a:extLst>
            </p:cNvPr>
            <p:cNvSpPr/>
            <p:nvPr/>
          </p:nvSpPr>
          <p:spPr>
            <a:xfrm>
              <a:off x="389036" y="5793588"/>
              <a:ext cx="1748900" cy="904382"/>
            </a:xfrm>
            <a:prstGeom prst="ellipse">
              <a:avLst/>
            </a:prstGeom>
          </p:spPr>
          <p:style>
            <a:lnRef idx="2">
              <a:schemeClr val="accent1">
                <a:shade val="50000"/>
              </a:schemeClr>
            </a:lnRef>
            <a:fillRef idx="1002">
              <a:schemeClr val="lt2"/>
            </a:fillRef>
            <a:effectRef idx="0">
              <a:schemeClr val="accent1"/>
            </a:effectRef>
            <a:fontRef idx="minor">
              <a:schemeClr val="lt1"/>
            </a:fontRef>
          </p:style>
          <p:txBody>
            <a:bodyPr rtlCol="0" anchor="ctr"/>
            <a:lstStyle/>
            <a:p>
              <a:pPr algn="ctr"/>
              <a:endParaRPr lang="en-GB" dirty="0"/>
            </a:p>
          </p:txBody>
        </p:sp>
        <p:sp>
          <p:nvSpPr>
            <p:cNvPr id="21" name="TextBox 20">
              <a:extLst>
                <a:ext uri="{FF2B5EF4-FFF2-40B4-BE49-F238E27FC236}">
                  <a16:creationId xmlns:a16="http://schemas.microsoft.com/office/drawing/2014/main" id="{4C44C732-36EB-44FD-81B9-DDD12659C107}"/>
                </a:ext>
              </a:extLst>
            </p:cNvPr>
            <p:cNvSpPr txBox="1"/>
            <p:nvPr/>
          </p:nvSpPr>
          <p:spPr>
            <a:xfrm>
              <a:off x="643898" y="5830280"/>
              <a:ext cx="1239175" cy="830997"/>
            </a:xfrm>
            <a:prstGeom prst="rect">
              <a:avLst/>
            </a:prstGeom>
            <a:noFill/>
          </p:spPr>
          <p:txBody>
            <a:bodyPr wrap="square" rtlCol="0">
              <a:spAutoFit/>
            </a:bodyPr>
            <a:lstStyle/>
            <a:p>
              <a:pPr algn="ctr"/>
              <a:r>
                <a:rPr lang="en-GB" sz="1200" dirty="0">
                  <a:latin typeface="Arial" panose="020B0604020202020204" pitchFamily="34" charset="0"/>
                  <a:cs typeface="Arial" panose="020B0604020202020204" pitchFamily="34" charset="0"/>
                </a:rPr>
                <a:t>4. Output visualization and scenario comparison</a:t>
              </a:r>
            </a:p>
          </p:txBody>
        </p:sp>
      </p:grpSp>
    </p:spTree>
    <p:extLst>
      <p:ext uri="{BB962C8B-B14F-4D97-AF65-F5344CB8AC3E}">
        <p14:creationId xmlns:p14="http://schemas.microsoft.com/office/powerpoint/2010/main" val="1659425865"/>
      </p:ext>
    </p:extLst>
  </p:cSld>
  <p:clrMapOvr>
    <a:masterClrMapping/>
  </p:clrMapOvr>
  <mc:AlternateContent xmlns:mc="http://schemas.openxmlformats.org/markup-compatibility/2006" xmlns:p14="http://schemas.microsoft.com/office/powerpoint/2010/main">
    <mc:Choice Requires="p14">
      <p:transition spd="slow" p14:dur="2000" advTm="7439"/>
    </mc:Choice>
    <mc:Fallback xmlns="">
      <p:transition spd="slow" advTm="7439"/>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EB16E0A-AD5D-45FA-9570-8F22B9E5BD15}"/>
              </a:ext>
            </a:extLst>
          </p:cNvPr>
          <p:cNvPicPr>
            <a:picLocks noChangeAspect="1"/>
          </p:cNvPicPr>
          <p:nvPr/>
        </p:nvPicPr>
        <p:blipFill rotWithShape="1">
          <a:blip r:embed="rId2"/>
          <a:srcRect t="21313" r="64357" b="10060"/>
          <a:stretch/>
        </p:blipFill>
        <p:spPr>
          <a:xfrm>
            <a:off x="2091972" y="2069670"/>
            <a:ext cx="7495883" cy="4059221"/>
          </a:xfrm>
          <a:prstGeom prst="rect">
            <a:avLst/>
          </a:prstGeom>
        </p:spPr>
      </p:pic>
      <p:sp>
        <p:nvSpPr>
          <p:cNvPr id="8" name="Title 1">
            <a:extLst>
              <a:ext uri="{FF2B5EF4-FFF2-40B4-BE49-F238E27FC236}">
                <a16:creationId xmlns:a16="http://schemas.microsoft.com/office/drawing/2014/main" id="{35BF369D-54B2-4F2D-8DCD-CF0CAE6A8CC9}"/>
              </a:ext>
            </a:extLst>
          </p:cNvPr>
          <p:cNvSpPr>
            <a:spLocks noGrp="1"/>
          </p:cNvSpPr>
          <p:nvPr>
            <p:ph type="title"/>
          </p:nvPr>
        </p:nvSpPr>
        <p:spPr>
          <a:xfrm>
            <a:off x="767178" y="271400"/>
            <a:ext cx="10515600" cy="904382"/>
          </a:xfrm>
        </p:spPr>
        <p:txBody>
          <a:bodyPr>
            <a:normAutofit/>
          </a:bodyPr>
          <a:lstStyle/>
          <a:p>
            <a:r>
              <a:rPr lang="en-GB" sz="3600" b="1" dirty="0">
                <a:latin typeface="Arial" panose="020B0604020202020204" pitchFamily="34" charset="0"/>
                <a:cs typeface="Arial" panose="020B0604020202020204" pitchFamily="34" charset="0"/>
              </a:rPr>
              <a:t>The Toolkit – 1. GUI Map </a:t>
            </a:r>
          </a:p>
        </p:txBody>
      </p:sp>
      <p:sp>
        <p:nvSpPr>
          <p:cNvPr id="9" name="TextBox 8">
            <a:extLst>
              <a:ext uri="{FF2B5EF4-FFF2-40B4-BE49-F238E27FC236}">
                <a16:creationId xmlns:a16="http://schemas.microsoft.com/office/drawing/2014/main" id="{7CA85281-4861-4030-A026-738EEDC124A0}"/>
              </a:ext>
            </a:extLst>
          </p:cNvPr>
          <p:cNvSpPr txBox="1"/>
          <p:nvPr/>
        </p:nvSpPr>
        <p:spPr>
          <a:xfrm>
            <a:off x="902750" y="1002431"/>
            <a:ext cx="6421327" cy="830997"/>
          </a:xfrm>
          <a:prstGeom prst="rect">
            <a:avLst/>
          </a:prstGeom>
          <a:noFill/>
        </p:spPr>
        <p:txBody>
          <a:bodyPr wrap="square" rtlCol="0">
            <a:spAutoFit/>
          </a:bodyPr>
          <a:lstStyle/>
          <a:p>
            <a:pPr marL="285750" indent="-285750">
              <a:buFont typeface="Arial" panose="020B0604020202020204" pitchFamily="34" charset="0"/>
              <a:buChar char="•"/>
            </a:pPr>
            <a:r>
              <a:rPr lang="en-GB" sz="1600" dirty="0">
                <a:latin typeface="Arial" panose="020B0604020202020204" pitchFamily="34" charset="0"/>
                <a:cs typeface="Arial" panose="020B0604020202020204" pitchFamily="34" charset="0"/>
              </a:rPr>
              <a:t>The shapefiles generated in QSWAT+(HRUs, channels, Sub-Basins) are loaded as layers on the GUI map. </a:t>
            </a:r>
          </a:p>
          <a:p>
            <a:pPr marL="285750" indent="-285750">
              <a:buFont typeface="Arial" panose="020B0604020202020204" pitchFamily="34" charset="0"/>
              <a:buChar char="•"/>
            </a:pPr>
            <a:r>
              <a:rPr lang="en-GB" sz="1600" dirty="0">
                <a:latin typeface="Arial" panose="020B0604020202020204" pitchFamily="34" charset="0"/>
                <a:cs typeface="Arial" panose="020B0604020202020204" pitchFamily="34" charset="0"/>
              </a:rPr>
              <a:t>A selection of HRUs can be made using the ‘lasso’ tool.</a:t>
            </a:r>
          </a:p>
        </p:txBody>
      </p:sp>
      <p:cxnSp>
        <p:nvCxnSpPr>
          <p:cNvPr id="10" name="Straight Arrow Connector 9">
            <a:extLst>
              <a:ext uri="{FF2B5EF4-FFF2-40B4-BE49-F238E27FC236}">
                <a16:creationId xmlns:a16="http://schemas.microsoft.com/office/drawing/2014/main" id="{CBE9EE13-44AC-4CE2-BA53-844D4D2DC8CD}"/>
              </a:ext>
            </a:extLst>
          </p:cNvPr>
          <p:cNvCxnSpPr>
            <a:cxnSpLocks/>
          </p:cNvCxnSpPr>
          <p:nvPr/>
        </p:nvCxnSpPr>
        <p:spPr>
          <a:xfrm flipH="1">
            <a:off x="9429226" y="1998569"/>
            <a:ext cx="743845" cy="225682"/>
          </a:xfrm>
          <a:prstGeom prst="straightConnector1">
            <a:avLst/>
          </a:prstGeom>
          <a:ln w="19050">
            <a:solidFill>
              <a:schemeClr val="tx1"/>
            </a:solidFill>
            <a:tailEnd type="triangle"/>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9E53AD27-AD19-4809-BBA9-5B7038FD18A1}"/>
              </a:ext>
            </a:extLst>
          </p:cNvPr>
          <p:cNvCxnSpPr>
            <a:cxnSpLocks/>
          </p:cNvCxnSpPr>
          <p:nvPr/>
        </p:nvCxnSpPr>
        <p:spPr>
          <a:xfrm flipV="1">
            <a:off x="1334608" y="4437015"/>
            <a:ext cx="4235682" cy="1109838"/>
          </a:xfrm>
          <a:prstGeom prst="straightConnector1">
            <a:avLst/>
          </a:prstGeom>
          <a:ln w="19050">
            <a:solidFill>
              <a:schemeClr val="tx1"/>
            </a:solidFill>
            <a:tailEnd type="triangle"/>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A340746F-9EF4-4145-8506-ED7CF4A21491}"/>
              </a:ext>
            </a:extLst>
          </p:cNvPr>
          <p:cNvCxnSpPr>
            <a:cxnSpLocks/>
          </p:cNvCxnSpPr>
          <p:nvPr/>
        </p:nvCxnSpPr>
        <p:spPr>
          <a:xfrm flipH="1" flipV="1">
            <a:off x="9519299" y="3350901"/>
            <a:ext cx="1950651" cy="1957983"/>
          </a:xfrm>
          <a:prstGeom prst="straightConnector1">
            <a:avLst/>
          </a:prstGeom>
          <a:ln w="19050">
            <a:solidFill>
              <a:schemeClr val="tx1"/>
            </a:solidFill>
            <a:tailEnd type="triangle"/>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13322F3D-1A85-45D6-B4F7-70B65E5C9BA0}"/>
              </a:ext>
            </a:extLst>
          </p:cNvPr>
          <p:cNvCxnSpPr>
            <a:cxnSpLocks/>
          </p:cNvCxnSpPr>
          <p:nvPr/>
        </p:nvCxnSpPr>
        <p:spPr>
          <a:xfrm flipH="1" flipV="1">
            <a:off x="9519299" y="2681592"/>
            <a:ext cx="1140841" cy="175071"/>
          </a:xfrm>
          <a:prstGeom prst="straightConnector1">
            <a:avLst/>
          </a:prstGeom>
          <a:ln w="19050">
            <a:solidFill>
              <a:schemeClr val="tx1"/>
            </a:solidFill>
            <a:tailEnd type="triangle"/>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nvGrpSpPr>
          <p:cNvPr id="18" name="Group 17">
            <a:extLst>
              <a:ext uri="{FF2B5EF4-FFF2-40B4-BE49-F238E27FC236}">
                <a16:creationId xmlns:a16="http://schemas.microsoft.com/office/drawing/2014/main" id="{B4F91C41-5672-4E67-93A5-E04E2955DD13}"/>
              </a:ext>
            </a:extLst>
          </p:cNvPr>
          <p:cNvGrpSpPr/>
          <p:nvPr/>
        </p:nvGrpSpPr>
        <p:grpSpPr>
          <a:xfrm>
            <a:off x="9806314" y="1319870"/>
            <a:ext cx="1748900" cy="904382"/>
            <a:chOff x="10194157" y="1108755"/>
            <a:chExt cx="1748900" cy="904382"/>
          </a:xfrm>
        </p:grpSpPr>
        <p:sp>
          <p:nvSpPr>
            <p:cNvPr id="19" name="Oval 18">
              <a:extLst>
                <a:ext uri="{FF2B5EF4-FFF2-40B4-BE49-F238E27FC236}">
                  <a16:creationId xmlns:a16="http://schemas.microsoft.com/office/drawing/2014/main" id="{57B9DE5F-9023-4DCB-A040-AA946C9C5913}"/>
                </a:ext>
              </a:extLst>
            </p:cNvPr>
            <p:cNvSpPr/>
            <p:nvPr/>
          </p:nvSpPr>
          <p:spPr>
            <a:xfrm>
              <a:off x="10194157" y="1108755"/>
              <a:ext cx="1748900" cy="904382"/>
            </a:xfrm>
            <a:prstGeom prst="ellipse">
              <a:avLst/>
            </a:prstGeom>
          </p:spPr>
          <p:style>
            <a:lnRef idx="2">
              <a:schemeClr val="accent1">
                <a:shade val="50000"/>
              </a:schemeClr>
            </a:lnRef>
            <a:fillRef idx="1002">
              <a:schemeClr val="lt2"/>
            </a:fillRef>
            <a:effectRef idx="0">
              <a:schemeClr val="accent1"/>
            </a:effectRef>
            <a:fontRef idx="minor">
              <a:schemeClr val="lt1"/>
            </a:fontRef>
          </p:style>
          <p:txBody>
            <a:bodyPr rtlCol="0" anchor="ctr"/>
            <a:lstStyle/>
            <a:p>
              <a:pPr algn="ctr"/>
              <a:endParaRPr lang="en-GB"/>
            </a:p>
          </p:txBody>
        </p:sp>
        <p:sp>
          <p:nvSpPr>
            <p:cNvPr id="20" name="TextBox 19">
              <a:extLst>
                <a:ext uri="{FF2B5EF4-FFF2-40B4-BE49-F238E27FC236}">
                  <a16:creationId xmlns:a16="http://schemas.microsoft.com/office/drawing/2014/main" id="{2741088F-790D-4BB2-9F1B-C1E3DFFEDF80}"/>
                </a:ext>
              </a:extLst>
            </p:cNvPr>
            <p:cNvSpPr txBox="1"/>
            <p:nvPr/>
          </p:nvSpPr>
          <p:spPr>
            <a:xfrm>
              <a:off x="10390944" y="1330113"/>
              <a:ext cx="1355325" cy="461665"/>
            </a:xfrm>
            <a:prstGeom prst="rect">
              <a:avLst/>
            </a:prstGeom>
            <a:noFill/>
          </p:spPr>
          <p:txBody>
            <a:bodyPr wrap="square" rtlCol="0">
              <a:spAutoFit/>
            </a:bodyPr>
            <a:lstStyle/>
            <a:p>
              <a:pPr algn="ctr"/>
              <a:r>
                <a:rPr lang="en-GB" sz="1200" dirty="0">
                  <a:latin typeface="Arial" panose="020B0604020202020204" pitchFamily="34" charset="0"/>
                  <a:cs typeface="Arial" panose="020B0604020202020204" pitchFamily="34" charset="0"/>
                </a:rPr>
                <a:t>Interchangeable background map</a:t>
              </a:r>
            </a:p>
          </p:txBody>
        </p:sp>
      </p:grpSp>
      <p:grpSp>
        <p:nvGrpSpPr>
          <p:cNvPr id="26" name="Group 25">
            <a:extLst>
              <a:ext uri="{FF2B5EF4-FFF2-40B4-BE49-F238E27FC236}">
                <a16:creationId xmlns:a16="http://schemas.microsoft.com/office/drawing/2014/main" id="{8ECF69FD-2041-4410-AC3B-A95A8D6AFE26}"/>
              </a:ext>
            </a:extLst>
          </p:cNvPr>
          <p:cNvGrpSpPr/>
          <p:nvPr/>
        </p:nvGrpSpPr>
        <p:grpSpPr>
          <a:xfrm>
            <a:off x="10329169" y="2488707"/>
            <a:ext cx="1748900" cy="904382"/>
            <a:chOff x="10194157" y="1108755"/>
            <a:chExt cx="1748900" cy="904382"/>
          </a:xfrm>
        </p:grpSpPr>
        <p:sp>
          <p:nvSpPr>
            <p:cNvPr id="27" name="Oval 26">
              <a:extLst>
                <a:ext uri="{FF2B5EF4-FFF2-40B4-BE49-F238E27FC236}">
                  <a16:creationId xmlns:a16="http://schemas.microsoft.com/office/drawing/2014/main" id="{83369308-4F0F-4A2A-94B8-BE1538C54B90}"/>
                </a:ext>
              </a:extLst>
            </p:cNvPr>
            <p:cNvSpPr/>
            <p:nvPr/>
          </p:nvSpPr>
          <p:spPr>
            <a:xfrm>
              <a:off x="10194157" y="1108755"/>
              <a:ext cx="1748900" cy="904382"/>
            </a:xfrm>
            <a:prstGeom prst="ellipse">
              <a:avLst/>
            </a:prstGeom>
          </p:spPr>
          <p:style>
            <a:lnRef idx="2">
              <a:schemeClr val="accent1">
                <a:shade val="50000"/>
              </a:schemeClr>
            </a:lnRef>
            <a:fillRef idx="1002">
              <a:schemeClr val="lt2"/>
            </a:fillRef>
            <a:effectRef idx="0">
              <a:schemeClr val="accent1"/>
            </a:effectRef>
            <a:fontRef idx="minor">
              <a:schemeClr val="lt1"/>
            </a:fontRef>
          </p:style>
          <p:txBody>
            <a:bodyPr rtlCol="0" anchor="ctr"/>
            <a:lstStyle/>
            <a:p>
              <a:pPr algn="ctr"/>
              <a:endParaRPr lang="en-GB"/>
            </a:p>
          </p:txBody>
        </p:sp>
        <p:sp>
          <p:nvSpPr>
            <p:cNvPr id="28" name="TextBox 27">
              <a:extLst>
                <a:ext uri="{FF2B5EF4-FFF2-40B4-BE49-F238E27FC236}">
                  <a16:creationId xmlns:a16="http://schemas.microsoft.com/office/drawing/2014/main" id="{67490948-DC5D-4C5D-A2E0-FED4C9EA7FCB}"/>
                </a:ext>
              </a:extLst>
            </p:cNvPr>
            <p:cNvSpPr txBox="1"/>
            <p:nvPr/>
          </p:nvSpPr>
          <p:spPr>
            <a:xfrm>
              <a:off x="10390944" y="1330113"/>
              <a:ext cx="1355325" cy="461665"/>
            </a:xfrm>
            <a:prstGeom prst="rect">
              <a:avLst/>
            </a:prstGeom>
            <a:noFill/>
          </p:spPr>
          <p:txBody>
            <a:bodyPr wrap="square" rtlCol="0">
              <a:spAutoFit/>
            </a:bodyPr>
            <a:lstStyle/>
            <a:p>
              <a:pPr algn="ctr"/>
              <a:r>
                <a:rPr lang="en-GB" sz="1200" dirty="0">
                  <a:latin typeface="Arial" panose="020B0604020202020204" pitchFamily="34" charset="0"/>
                  <a:cs typeface="Arial" panose="020B0604020202020204" pitchFamily="34" charset="0"/>
                </a:rPr>
                <a:t>Interactive catchment layers</a:t>
              </a:r>
            </a:p>
          </p:txBody>
        </p:sp>
      </p:grpSp>
      <p:grpSp>
        <p:nvGrpSpPr>
          <p:cNvPr id="29" name="Group 28">
            <a:extLst>
              <a:ext uri="{FF2B5EF4-FFF2-40B4-BE49-F238E27FC236}">
                <a16:creationId xmlns:a16="http://schemas.microsoft.com/office/drawing/2014/main" id="{8DE33071-50E8-49BB-928D-9F88593CC628}"/>
              </a:ext>
            </a:extLst>
          </p:cNvPr>
          <p:cNvGrpSpPr/>
          <p:nvPr/>
        </p:nvGrpSpPr>
        <p:grpSpPr>
          <a:xfrm>
            <a:off x="10408328" y="5224509"/>
            <a:ext cx="1748900" cy="904382"/>
            <a:chOff x="10194157" y="1108755"/>
            <a:chExt cx="1748900" cy="904382"/>
          </a:xfrm>
        </p:grpSpPr>
        <p:sp>
          <p:nvSpPr>
            <p:cNvPr id="30" name="Oval 29">
              <a:extLst>
                <a:ext uri="{FF2B5EF4-FFF2-40B4-BE49-F238E27FC236}">
                  <a16:creationId xmlns:a16="http://schemas.microsoft.com/office/drawing/2014/main" id="{E2E1A08B-7A39-48DB-8E69-AA2D31E5CC8D}"/>
                </a:ext>
              </a:extLst>
            </p:cNvPr>
            <p:cNvSpPr/>
            <p:nvPr/>
          </p:nvSpPr>
          <p:spPr>
            <a:xfrm>
              <a:off x="10194157" y="1108755"/>
              <a:ext cx="1748900" cy="904382"/>
            </a:xfrm>
            <a:prstGeom prst="ellipse">
              <a:avLst/>
            </a:prstGeom>
          </p:spPr>
          <p:style>
            <a:lnRef idx="2">
              <a:schemeClr val="accent1">
                <a:shade val="50000"/>
              </a:schemeClr>
            </a:lnRef>
            <a:fillRef idx="1002">
              <a:schemeClr val="lt2"/>
            </a:fillRef>
            <a:effectRef idx="0">
              <a:schemeClr val="accent1"/>
            </a:effectRef>
            <a:fontRef idx="minor">
              <a:schemeClr val="lt1"/>
            </a:fontRef>
          </p:style>
          <p:txBody>
            <a:bodyPr rtlCol="0" anchor="ctr"/>
            <a:lstStyle/>
            <a:p>
              <a:pPr algn="ctr"/>
              <a:endParaRPr lang="en-GB"/>
            </a:p>
          </p:txBody>
        </p:sp>
        <p:sp>
          <p:nvSpPr>
            <p:cNvPr id="31" name="TextBox 30">
              <a:extLst>
                <a:ext uri="{FF2B5EF4-FFF2-40B4-BE49-F238E27FC236}">
                  <a16:creationId xmlns:a16="http://schemas.microsoft.com/office/drawing/2014/main" id="{0AADE013-B08C-4221-B40C-A1B6E924BF73}"/>
                </a:ext>
              </a:extLst>
            </p:cNvPr>
            <p:cNvSpPr txBox="1"/>
            <p:nvPr/>
          </p:nvSpPr>
          <p:spPr>
            <a:xfrm>
              <a:off x="10386508" y="1182140"/>
              <a:ext cx="1355325" cy="830997"/>
            </a:xfrm>
            <a:prstGeom prst="rect">
              <a:avLst/>
            </a:prstGeom>
            <a:noFill/>
          </p:spPr>
          <p:txBody>
            <a:bodyPr wrap="square" rtlCol="0">
              <a:spAutoFit/>
            </a:bodyPr>
            <a:lstStyle/>
            <a:p>
              <a:pPr algn="ctr"/>
              <a:r>
                <a:rPr lang="en-GB" sz="1200" dirty="0">
                  <a:latin typeface="Arial" panose="020B0604020202020204" pitchFamily="34" charset="0"/>
                  <a:cs typeface="Arial" panose="020B0604020202020204" pitchFamily="34" charset="0"/>
                </a:rPr>
                <a:t>‘Lasso’ selection method, contain or intersect option</a:t>
              </a:r>
            </a:p>
          </p:txBody>
        </p:sp>
      </p:grpSp>
      <p:grpSp>
        <p:nvGrpSpPr>
          <p:cNvPr id="36" name="Group 35">
            <a:extLst>
              <a:ext uri="{FF2B5EF4-FFF2-40B4-BE49-F238E27FC236}">
                <a16:creationId xmlns:a16="http://schemas.microsoft.com/office/drawing/2014/main" id="{592EA3BC-C7BA-402A-B167-AEE3AEBBE079}"/>
              </a:ext>
            </a:extLst>
          </p:cNvPr>
          <p:cNvGrpSpPr/>
          <p:nvPr/>
        </p:nvGrpSpPr>
        <p:grpSpPr>
          <a:xfrm>
            <a:off x="140193" y="5094661"/>
            <a:ext cx="1748900" cy="904382"/>
            <a:chOff x="10194157" y="1108755"/>
            <a:chExt cx="1748900" cy="904382"/>
          </a:xfrm>
        </p:grpSpPr>
        <p:sp>
          <p:nvSpPr>
            <p:cNvPr id="37" name="Oval 36">
              <a:extLst>
                <a:ext uri="{FF2B5EF4-FFF2-40B4-BE49-F238E27FC236}">
                  <a16:creationId xmlns:a16="http://schemas.microsoft.com/office/drawing/2014/main" id="{D30B472B-FB37-40FF-B9C6-3B504315E234}"/>
                </a:ext>
              </a:extLst>
            </p:cNvPr>
            <p:cNvSpPr/>
            <p:nvPr/>
          </p:nvSpPr>
          <p:spPr>
            <a:xfrm>
              <a:off x="10194157" y="1108755"/>
              <a:ext cx="1748900" cy="904382"/>
            </a:xfrm>
            <a:prstGeom prst="ellipse">
              <a:avLst/>
            </a:prstGeom>
          </p:spPr>
          <p:style>
            <a:lnRef idx="2">
              <a:schemeClr val="accent1">
                <a:shade val="50000"/>
              </a:schemeClr>
            </a:lnRef>
            <a:fillRef idx="1002">
              <a:schemeClr val="lt2"/>
            </a:fillRef>
            <a:effectRef idx="0">
              <a:schemeClr val="accent1"/>
            </a:effectRef>
            <a:fontRef idx="minor">
              <a:schemeClr val="lt1"/>
            </a:fontRef>
          </p:style>
          <p:txBody>
            <a:bodyPr rtlCol="0" anchor="ctr"/>
            <a:lstStyle/>
            <a:p>
              <a:pPr algn="ctr"/>
              <a:endParaRPr lang="en-GB"/>
            </a:p>
          </p:txBody>
        </p:sp>
        <p:sp>
          <p:nvSpPr>
            <p:cNvPr id="38" name="TextBox 37">
              <a:extLst>
                <a:ext uri="{FF2B5EF4-FFF2-40B4-BE49-F238E27FC236}">
                  <a16:creationId xmlns:a16="http://schemas.microsoft.com/office/drawing/2014/main" id="{224199A0-6F10-46CE-9ADA-374EEB43260B}"/>
                </a:ext>
              </a:extLst>
            </p:cNvPr>
            <p:cNvSpPr txBox="1"/>
            <p:nvPr/>
          </p:nvSpPr>
          <p:spPr>
            <a:xfrm>
              <a:off x="10390944" y="1342812"/>
              <a:ext cx="1355325" cy="461665"/>
            </a:xfrm>
            <a:prstGeom prst="rect">
              <a:avLst/>
            </a:prstGeom>
            <a:noFill/>
          </p:spPr>
          <p:txBody>
            <a:bodyPr wrap="square" rtlCol="0">
              <a:spAutoFit/>
            </a:bodyPr>
            <a:lstStyle/>
            <a:p>
              <a:pPr algn="ctr"/>
              <a:r>
                <a:rPr lang="en-GB" sz="1200" dirty="0">
                  <a:latin typeface="Arial" panose="020B0604020202020204" pitchFamily="34" charset="0"/>
                  <a:cs typeface="Arial" panose="020B0604020202020204" pitchFamily="34" charset="0"/>
                </a:rPr>
                <a:t>Selected area highlighted</a:t>
              </a:r>
            </a:p>
          </p:txBody>
        </p:sp>
      </p:grpSp>
    </p:spTree>
    <p:extLst>
      <p:ext uri="{BB962C8B-B14F-4D97-AF65-F5344CB8AC3E}">
        <p14:creationId xmlns:p14="http://schemas.microsoft.com/office/powerpoint/2010/main" val="39729404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D610ECF-E2B9-4AC6-81DD-24823583DE90}"/>
              </a:ext>
            </a:extLst>
          </p:cNvPr>
          <p:cNvPicPr>
            <a:picLocks noChangeAspect="1"/>
          </p:cNvPicPr>
          <p:nvPr/>
        </p:nvPicPr>
        <p:blipFill>
          <a:blip r:embed="rId2"/>
          <a:stretch>
            <a:fillRect/>
          </a:stretch>
        </p:blipFill>
        <p:spPr>
          <a:xfrm>
            <a:off x="3920428" y="1359903"/>
            <a:ext cx="3740581" cy="5281839"/>
          </a:xfrm>
          <a:prstGeom prst="rect">
            <a:avLst/>
          </a:prstGeom>
        </p:spPr>
      </p:pic>
      <p:sp>
        <p:nvSpPr>
          <p:cNvPr id="5" name="Title 1">
            <a:extLst>
              <a:ext uri="{FF2B5EF4-FFF2-40B4-BE49-F238E27FC236}">
                <a16:creationId xmlns:a16="http://schemas.microsoft.com/office/drawing/2014/main" id="{074087EC-8F62-4214-BEB2-94B108C418B0}"/>
              </a:ext>
            </a:extLst>
          </p:cNvPr>
          <p:cNvSpPr>
            <a:spLocks noGrp="1"/>
          </p:cNvSpPr>
          <p:nvPr>
            <p:ph type="title"/>
          </p:nvPr>
        </p:nvSpPr>
        <p:spPr>
          <a:xfrm>
            <a:off x="767178" y="271400"/>
            <a:ext cx="10515600" cy="904382"/>
          </a:xfrm>
        </p:spPr>
        <p:txBody>
          <a:bodyPr>
            <a:normAutofit/>
          </a:bodyPr>
          <a:lstStyle/>
          <a:p>
            <a:r>
              <a:rPr lang="en-GB" sz="3600" b="1" dirty="0">
                <a:latin typeface="Arial" panose="020B0604020202020204" pitchFamily="34" charset="0"/>
                <a:cs typeface="Arial" panose="020B0604020202020204" pitchFamily="34" charset="0"/>
              </a:rPr>
              <a:t>The Toolkit – 2. HRU Land Use Edit Table </a:t>
            </a:r>
          </a:p>
        </p:txBody>
      </p:sp>
      <p:cxnSp>
        <p:nvCxnSpPr>
          <p:cNvPr id="9" name="Straight Arrow Connector 8">
            <a:extLst>
              <a:ext uri="{FF2B5EF4-FFF2-40B4-BE49-F238E27FC236}">
                <a16:creationId xmlns:a16="http://schemas.microsoft.com/office/drawing/2014/main" id="{21776A89-41C6-4AD6-8515-307C75473364}"/>
              </a:ext>
            </a:extLst>
          </p:cNvPr>
          <p:cNvCxnSpPr>
            <a:cxnSpLocks/>
          </p:cNvCxnSpPr>
          <p:nvPr/>
        </p:nvCxnSpPr>
        <p:spPr>
          <a:xfrm flipH="1">
            <a:off x="7204318" y="6013820"/>
            <a:ext cx="1385154" cy="364120"/>
          </a:xfrm>
          <a:prstGeom prst="straightConnector1">
            <a:avLst/>
          </a:prstGeom>
          <a:ln w="19050">
            <a:solidFill>
              <a:schemeClr val="tx1"/>
            </a:solidFill>
            <a:tailEnd type="triangle"/>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AA1BDD55-E6DC-4FB1-A3D9-775DDDD6C915}"/>
              </a:ext>
            </a:extLst>
          </p:cNvPr>
          <p:cNvCxnSpPr>
            <a:cxnSpLocks/>
          </p:cNvCxnSpPr>
          <p:nvPr/>
        </p:nvCxnSpPr>
        <p:spPr>
          <a:xfrm flipV="1">
            <a:off x="1364980" y="1652213"/>
            <a:ext cx="2976942" cy="485923"/>
          </a:xfrm>
          <a:prstGeom prst="straightConnector1">
            <a:avLst/>
          </a:prstGeom>
          <a:ln w="19050">
            <a:solidFill>
              <a:schemeClr val="tx1"/>
            </a:solidFill>
            <a:tailEnd type="triangle"/>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293DA2A4-E144-41B5-8102-9100BE3D2DC7}"/>
              </a:ext>
            </a:extLst>
          </p:cNvPr>
          <p:cNvCxnSpPr>
            <a:cxnSpLocks/>
          </p:cNvCxnSpPr>
          <p:nvPr/>
        </p:nvCxnSpPr>
        <p:spPr>
          <a:xfrm flipV="1">
            <a:off x="1791808" y="1640672"/>
            <a:ext cx="3476478" cy="1471644"/>
          </a:xfrm>
          <a:prstGeom prst="straightConnector1">
            <a:avLst/>
          </a:prstGeom>
          <a:ln w="19050">
            <a:solidFill>
              <a:schemeClr val="tx1"/>
            </a:solidFill>
            <a:tailEnd type="triangle"/>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039A570C-CDD7-44C0-877D-FF4B3DABF8CA}"/>
              </a:ext>
            </a:extLst>
          </p:cNvPr>
          <p:cNvCxnSpPr>
            <a:cxnSpLocks/>
          </p:cNvCxnSpPr>
          <p:nvPr/>
        </p:nvCxnSpPr>
        <p:spPr>
          <a:xfrm flipV="1">
            <a:off x="2929486" y="2231473"/>
            <a:ext cx="2447857" cy="2110345"/>
          </a:xfrm>
          <a:prstGeom prst="straightConnector1">
            <a:avLst/>
          </a:prstGeom>
          <a:ln w="19050">
            <a:solidFill>
              <a:schemeClr val="tx1"/>
            </a:solidFill>
            <a:tailEnd type="triangle"/>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F45100FA-5341-4EA2-8B30-C8C2679E965C}"/>
              </a:ext>
            </a:extLst>
          </p:cNvPr>
          <p:cNvCxnSpPr>
            <a:cxnSpLocks/>
          </p:cNvCxnSpPr>
          <p:nvPr/>
        </p:nvCxnSpPr>
        <p:spPr>
          <a:xfrm>
            <a:off x="1364980" y="6013820"/>
            <a:ext cx="2555448" cy="402024"/>
          </a:xfrm>
          <a:prstGeom prst="straightConnector1">
            <a:avLst/>
          </a:prstGeom>
          <a:ln w="19050">
            <a:solidFill>
              <a:schemeClr val="tx1"/>
            </a:solidFill>
            <a:tailEnd type="triangle"/>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15" name="Picture 14">
            <a:extLst>
              <a:ext uri="{FF2B5EF4-FFF2-40B4-BE49-F238E27FC236}">
                <a16:creationId xmlns:a16="http://schemas.microsoft.com/office/drawing/2014/main" id="{F73AD397-572C-4781-BBB0-1B6F95A95E80}"/>
              </a:ext>
            </a:extLst>
          </p:cNvPr>
          <p:cNvPicPr>
            <a:picLocks noChangeAspect="1"/>
          </p:cNvPicPr>
          <p:nvPr/>
        </p:nvPicPr>
        <p:blipFill rotWithShape="1">
          <a:blip r:embed="rId3"/>
          <a:srcRect l="37225" t="54955" r="51009" b="11483"/>
          <a:stretch/>
        </p:blipFill>
        <p:spPr>
          <a:xfrm>
            <a:off x="7985640" y="4341818"/>
            <a:ext cx="2498691" cy="2004660"/>
          </a:xfrm>
          <a:prstGeom prst="rect">
            <a:avLst/>
          </a:prstGeom>
          <a:ln>
            <a:noFill/>
          </a:ln>
          <a:effectLst>
            <a:outerShdw blurRad="292100" dist="139700" dir="2700000" algn="tl" rotWithShape="0">
              <a:srgbClr val="333333">
                <a:alpha val="65000"/>
              </a:srgbClr>
            </a:outerShdw>
          </a:effectLst>
        </p:spPr>
      </p:pic>
      <p:sp>
        <p:nvSpPr>
          <p:cNvPr id="17" name="TextBox 16">
            <a:extLst>
              <a:ext uri="{FF2B5EF4-FFF2-40B4-BE49-F238E27FC236}">
                <a16:creationId xmlns:a16="http://schemas.microsoft.com/office/drawing/2014/main" id="{3247D4E1-8DB7-4629-86E8-12D973E014DC}"/>
              </a:ext>
            </a:extLst>
          </p:cNvPr>
          <p:cNvSpPr txBox="1"/>
          <p:nvPr/>
        </p:nvSpPr>
        <p:spPr>
          <a:xfrm>
            <a:off x="8075394" y="978952"/>
            <a:ext cx="4116606" cy="1077218"/>
          </a:xfrm>
          <a:prstGeom prst="rect">
            <a:avLst/>
          </a:prstGeom>
          <a:noFill/>
        </p:spPr>
        <p:txBody>
          <a:bodyPr wrap="square" rtlCol="0">
            <a:spAutoFit/>
          </a:bodyPr>
          <a:lstStyle/>
          <a:p>
            <a:pPr marL="285750" indent="-285750">
              <a:buFont typeface="Arial" panose="020B0604020202020204" pitchFamily="34" charset="0"/>
              <a:buChar char="•"/>
            </a:pPr>
            <a:r>
              <a:rPr lang="en-GB" sz="1600" dirty="0">
                <a:latin typeface="Arial" panose="020B0604020202020204" pitchFamily="34" charset="0"/>
                <a:cs typeface="Arial" panose="020B0604020202020204" pitchFamily="34" charset="0"/>
              </a:rPr>
              <a:t>The table automatically populates with HRUs selected via the GUI map. </a:t>
            </a:r>
          </a:p>
          <a:p>
            <a:pPr marL="285750" indent="-285750">
              <a:buFont typeface="Arial" panose="020B0604020202020204" pitchFamily="34" charset="0"/>
              <a:buChar char="•"/>
            </a:pPr>
            <a:r>
              <a:rPr lang="en-GB" sz="1600" dirty="0">
                <a:latin typeface="Arial" panose="020B0604020202020204" pitchFamily="34" charset="0"/>
                <a:cs typeface="Arial" panose="020B0604020202020204" pitchFamily="34" charset="0"/>
              </a:rPr>
              <a:t>Land use changes can be made to individual HRUs or the entire selection.</a:t>
            </a:r>
          </a:p>
        </p:txBody>
      </p:sp>
      <p:cxnSp>
        <p:nvCxnSpPr>
          <p:cNvPr id="26" name="Straight Arrow Connector 25">
            <a:extLst>
              <a:ext uri="{FF2B5EF4-FFF2-40B4-BE49-F238E27FC236}">
                <a16:creationId xmlns:a16="http://schemas.microsoft.com/office/drawing/2014/main" id="{B98501CA-9488-4AA9-868C-B785CF204B86}"/>
              </a:ext>
            </a:extLst>
          </p:cNvPr>
          <p:cNvCxnSpPr>
            <a:cxnSpLocks/>
          </p:cNvCxnSpPr>
          <p:nvPr/>
        </p:nvCxnSpPr>
        <p:spPr>
          <a:xfrm flipH="1" flipV="1">
            <a:off x="6747628" y="1652214"/>
            <a:ext cx="1876523" cy="990514"/>
          </a:xfrm>
          <a:prstGeom prst="straightConnector1">
            <a:avLst/>
          </a:prstGeom>
          <a:ln w="19050">
            <a:solidFill>
              <a:schemeClr val="tx1"/>
            </a:solidFill>
            <a:tailEnd type="triangle"/>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nvGrpSpPr>
          <p:cNvPr id="30" name="Group 29">
            <a:extLst>
              <a:ext uri="{FF2B5EF4-FFF2-40B4-BE49-F238E27FC236}">
                <a16:creationId xmlns:a16="http://schemas.microsoft.com/office/drawing/2014/main" id="{47A410FF-C4EA-4236-A2F5-EC019392901C}"/>
              </a:ext>
            </a:extLst>
          </p:cNvPr>
          <p:cNvGrpSpPr/>
          <p:nvPr/>
        </p:nvGrpSpPr>
        <p:grpSpPr>
          <a:xfrm>
            <a:off x="757415" y="5561629"/>
            <a:ext cx="1748900" cy="904382"/>
            <a:chOff x="10194157" y="1108755"/>
            <a:chExt cx="1748900" cy="904382"/>
          </a:xfrm>
        </p:grpSpPr>
        <p:sp>
          <p:nvSpPr>
            <p:cNvPr id="31" name="Oval 30">
              <a:extLst>
                <a:ext uri="{FF2B5EF4-FFF2-40B4-BE49-F238E27FC236}">
                  <a16:creationId xmlns:a16="http://schemas.microsoft.com/office/drawing/2014/main" id="{68E994B5-699C-4E17-AA77-D549DA162505}"/>
                </a:ext>
              </a:extLst>
            </p:cNvPr>
            <p:cNvSpPr/>
            <p:nvPr/>
          </p:nvSpPr>
          <p:spPr>
            <a:xfrm>
              <a:off x="10194157" y="1108755"/>
              <a:ext cx="1748900" cy="904382"/>
            </a:xfrm>
            <a:prstGeom prst="ellipse">
              <a:avLst/>
            </a:prstGeom>
          </p:spPr>
          <p:style>
            <a:lnRef idx="2">
              <a:schemeClr val="accent1">
                <a:shade val="50000"/>
              </a:schemeClr>
            </a:lnRef>
            <a:fillRef idx="1002">
              <a:schemeClr val="lt2"/>
            </a:fillRef>
            <a:effectRef idx="0">
              <a:schemeClr val="accent1"/>
            </a:effectRef>
            <a:fontRef idx="minor">
              <a:schemeClr val="lt1"/>
            </a:fontRef>
          </p:style>
          <p:txBody>
            <a:bodyPr rtlCol="0" anchor="ctr"/>
            <a:lstStyle/>
            <a:p>
              <a:pPr algn="ctr"/>
              <a:endParaRPr lang="en-GB"/>
            </a:p>
          </p:txBody>
        </p:sp>
        <p:sp>
          <p:nvSpPr>
            <p:cNvPr id="32" name="TextBox 31">
              <a:extLst>
                <a:ext uri="{FF2B5EF4-FFF2-40B4-BE49-F238E27FC236}">
                  <a16:creationId xmlns:a16="http://schemas.microsoft.com/office/drawing/2014/main" id="{57CA666E-485B-4F8F-AE81-694906C3B38B}"/>
                </a:ext>
              </a:extLst>
            </p:cNvPr>
            <p:cNvSpPr txBox="1"/>
            <p:nvPr/>
          </p:nvSpPr>
          <p:spPr>
            <a:xfrm>
              <a:off x="10390944" y="1342812"/>
              <a:ext cx="1355325" cy="461665"/>
            </a:xfrm>
            <a:prstGeom prst="rect">
              <a:avLst/>
            </a:prstGeom>
            <a:noFill/>
          </p:spPr>
          <p:txBody>
            <a:bodyPr wrap="square" rtlCol="0">
              <a:spAutoFit/>
            </a:bodyPr>
            <a:lstStyle/>
            <a:p>
              <a:pPr algn="ctr"/>
              <a:r>
                <a:rPr lang="en-GB" sz="1200" dirty="0">
                  <a:latin typeface="Arial" panose="020B0604020202020204" pitchFamily="34" charset="0"/>
                  <a:cs typeface="Arial" panose="020B0604020202020204" pitchFamily="34" charset="0"/>
                </a:rPr>
                <a:t>Edit land use of entire selection</a:t>
              </a:r>
            </a:p>
          </p:txBody>
        </p:sp>
      </p:grpSp>
      <p:grpSp>
        <p:nvGrpSpPr>
          <p:cNvPr id="33" name="Group 32">
            <a:extLst>
              <a:ext uri="{FF2B5EF4-FFF2-40B4-BE49-F238E27FC236}">
                <a16:creationId xmlns:a16="http://schemas.microsoft.com/office/drawing/2014/main" id="{CEC1150E-5FE0-4A31-9C4E-3E17650EA007}"/>
              </a:ext>
            </a:extLst>
          </p:cNvPr>
          <p:cNvGrpSpPr/>
          <p:nvPr/>
        </p:nvGrpSpPr>
        <p:grpSpPr>
          <a:xfrm>
            <a:off x="1846846" y="4000823"/>
            <a:ext cx="1748900" cy="904382"/>
            <a:chOff x="10194157" y="1108755"/>
            <a:chExt cx="1748900" cy="904382"/>
          </a:xfrm>
        </p:grpSpPr>
        <p:sp>
          <p:nvSpPr>
            <p:cNvPr id="34" name="Oval 33">
              <a:extLst>
                <a:ext uri="{FF2B5EF4-FFF2-40B4-BE49-F238E27FC236}">
                  <a16:creationId xmlns:a16="http://schemas.microsoft.com/office/drawing/2014/main" id="{0EAD0421-F2E4-4652-809D-BA439D9AD9B6}"/>
                </a:ext>
              </a:extLst>
            </p:cNvPr>
            <p:cNvSpPr/>
            <p:nvPr/>
          </p:nvSpPr>
          <p:spPr>
            <a:xfrm>
              <a:off x="10194157" y="1108755"/>
              <a:ext cx="1748900" cy="904382"/>
            </a:xfrm>
            <a:prstGeom prst="ellipse">
              <a:avLst/>
            </a:prstGeom>
          </p:spPr>
          <p:style>
            <a:lnRef idx="2">
              <a:schemeClr val="accent1">
                <a:shade val="50000"/>
              </a:schemeClr>
            </a:lnRef>
            <a:fillRef idx="1002">
              <a:schemeClr val="lt2"/>
            </a:fillRef>
            <a:effectRef idx="0">
              <a:schemeClr val="accent1"/>
            </a:effectRef>
            <a:fontRef idx="minor">
              <a:schemeClr val="lt1"/>
            </a:fontRef>
          </p:style>
          <p:txBody>
            <a:bodyPr rtlCol="0" anchor="ctr"/>
            <a:lstStyle/>
            <a:p>
              <a:pPr algn="ctr"/>
              <a:endParaRPr lang="en-GB"/>
            </a:p>
          </p:txBody>
        </p:sp>
        <p:sp>
          <p:nvSpPr>
            <p:cNvPr id="35" name="TextBox 34">
              <a:extLst>
                <a:ext uri="{FF2B5EF4-FFF2-40B4-BE49-F238E27FC236}">
                  <a16:creationId xmlns:a16="http://schemas.microsoft.com/office/drawing/2014/main" id="{7FC0E1B4-048C-4B1D-87DB-60040E2268E5}"/>
                </a:ext>
              </a:extLst>
            </p:cNvPr>
            <p:cNvSpPr txBox="1"/>
            <p:nvPr/>
          </p:nvSpPr>
          <p:spPr>
            <a:xfrm>
              <a:off x="10390944" y="1285461"/>
              <a:ext cx="1355325" cy="461665"/>
            </a:xfrm>
            <a:prstGeom prst="rect">
              <a:avLst/>
            </a:prstGeom>
            <a:noFill/>
          </p:spPr>
          <p:txBody>
            <a:bodyPr wrap="square" rtlCol="0">
              <a:spAutoFit/>
            </a:bodyPr>
            <a:lstStyle/>
            <a:p>
              <a:pPr algn="ctr"/>
              <a:r>
                <a:rPr lang="en-GB" sz="1200" dirty="0">
                  <a:latin typeface="Arial" panose="020B0604020202020204" pitchFamily="34" charset="0"/>
                  <a:cs typeface="Arial" panose="020B0604020202020204" pitchFamily="34" charset="0"/>
                </a:rPr>
                <a:t>Edit individual HRU land use</a:t>
              </a:r>
            </a:p>
          </p:txBody>
        </p:sp>
      </p:grpSp>
      <p:grpSp>
        <p:nvGrpSpPr>
          <p:cNvPr id="36" name="Group 35">
            <a:extLst>
              <a:ext uri="{FF2B5EF4-FFF2-40B4-BE49-F238E27FC236}">
                <a16:creationId xmlns:a16="http://schemas.microsoft.com/office/drawing/2014/main" id="{342B1406-9729-4BED-9645-DE72CF39B757}"/>
              </a:ext>
            </a:extLst>
          </p:cNvPr>
          <p:cNvGrpSpPr/>
          <p:nvPr/>
        </p:nvGrpSpPr>
        <p:grpSpPr>
          <a:xfrm>
            <a:off x="716700" y="2979413"/>
            <a:ext cx="1748900" cy="904382"/>
            <a:chOff x="10194157" y="1108755"/>
            <a:chExt cx="1748900" cy="904382"/>
          </a:xfrm>
        </p:grpSpPr>
        <p:sp>
          <p:nvSpPr>
            <p:cNvPr id="37" name="Oval 36">
              <a:extLst>
                <a:ext uri="{FF2B5EF4-FFF2-40B4-BE49-F238E27FC236}">
                  <a16:creationId xmlns:a16="http://schemas.microsoft.com/office/drawing/2014/main" id="{F33DCB82-2F0F-4202-B355-AC42F3C662F7}"/>
                </a:ext>
              </a:extLst>
            </p:cNvPr>
            <p:cNvSpPr/>
            <p:nvPr/>
          </p:nvSpPr>
          <p:spPr>
            <a:xfrm>
              <a:off x="10194157" y="1108755"/>
              <a:ext cx="1748900" cy="904382"/>
            </a:xfrm>
            <a:prstGeom prst="ellipse">
              <a:avLst/>
            </a:prstGeom>
          </p:spPr>
          <p:style>
            <a:lnRef idx="2">
              <a:schemeClr val="accent1">
                <a:shade val="50000"/>
              </a:schemeClr>
            </a:lnRef>
            <a:fillRef idx="1002">
              <a:schemeClr val="lt2"/>
            </a:fillRef>
            <a:effectRef idx="0">
              <a:schemeClr val="accent1"/>
            </a:effectRef>
            <a:fontRef idx="minor">
              <a:schemeClr val="lt1"/>
            </a:fontRef>
          </p:style>
          <p:txBody>
            <a:bodyPr rtlCol="0" anchor="ctr"/>
            <a:lstStyle/>
            <a:p>
              <a:pPr algn="ctr"/>
              <a:endParaRPr lang="en-GB"/>
            </a:p>
          </p:txBody>
        </p:sp>
        <p:sp>
          <p:nvSpPr>
            <p:cNvPr id="38" name="TextBox 37">
              <a:extLst>
                <a:ext uri="{FF2B5EF4-FFF2-40B4-BE49-F238E27FC236}">
                  <a16:creationId xmlns:a16="http://schemas.microsoft.com/office/drawing/2014/main" id="{EBED5B55-1D69-4AD0-878D-BC026AD1237F}"/>
                </a:ext>
              </a:extLst>
            </p:cNvPr>
            <p:cNvSpPr txBox="1"/>
            <p:nvPr/>
          </p:nvSpPr>
          <p:spPr>
            <a:xfrm>
              <a:off x="10390944" y="1342812"/>
              <a:ext cx="1355325" cy="461665"/>
            </a:xfrm>
            <a:prstGeom prst="rect">
              <a:avLst/>
            </a:prstGeom>
            <a:noFill/>
          </p:spPr>
          <p:txBody>
            <a:bodyPr wrap="square" rtlCol="0">
              <a:spAutoFit/>
            </a:bodyPr>
            <a:lstStyle/>
            <a:p>
              <a:pPr algn="ctr"/>
              <a:r>
                <a:rPr lang="en-GB" sz="1200" dirty="0">
                  <a:latin typeface="Arial" panose="020B0604020202020204" pitchFamily="34" charset="0"/>
                  <a:cs typeface="Arial" panose="020B0604020202020204" pitchFamily="34" charset="0"/>
                </a:rPr>
                <a:t>Current land use in selected HRU</a:t>
              </a:r>
            </a:p>
          </p:txBody>
        </p:sp>
      </p:grpSp>
      <p:grpSp>
        <p:nvGrpSpPr>
          <p:cNvPr id="39" name="Group 38">
            <a:extLst>
              <a:ext uri="{FF2B5EF4-FFF2-40B4-BE49-F238E27FC236}">
                <a16:creationId xmlns:a16="http://schemas.microsoft.com/office/drawing/2014/main" id="{558D3644-4BED-4AC4-AF96-923142F3476A}"/>
              </a:ext>
            </a:extLst>
          </p:cNvPr>
          <p:cNvGrpSpPr/>
          <p:nvPr/>
        </p:nvGrpSpPr>
        <p:grpSpPr>
          <a:xfrm>
            <a:off x="336980" y="1653864"/>
            <a:ext cx="1748900" cy="904382"/>
            <a:chOff x="10194157" y="1108755"/>
            <a:chExt cx="1748900" cy="904382"/>
          </a:xfrm>
        </p:grpSpPr>
        <p:sp>
          <p:nvSpPr>
            <p:cNvPr id="40" name="Oval 39">
              <a:extLst>
                <a:ext uri="{FF2B5EF4-FFF2-40B4-BE49-F238E27FC236}">
                  <a16:creationId xmlns:a16="http://schemas.microsoft.com/office/drawing/2014/main" id="{3722F5A1-3806-4D75-8739-5DD5511A59B6}"/>
                </a:ext>
              </a:extLst>
            </p:cNvPr>
            <p:cNvSpPr/>
            <p:nvPr/>
          </p:nvSpPr>
          <p:spPr>
            <a:xfrm>
              <a:off x="10194157" y="1108755"/>
              <a:ext cx="1748900" cy="904382"/>
            </a:xfrm>
            <a:prstGeom prst="ellipse">
              <a:avLst/>
            </a:prstGeom>
          </p:spPr>
          <p:style>
            <a:lnRef idx="2">
              <a:schemeClr val="accent1">
                <a:shade val="50000"/>
              </a:schemeClr>
            </a:lnRef>
            <a:fillRef idx="1002">
              <a:schemeClr val="lt2"/>
            </a:fillRef>
            <a:effectRef idx="0">
              <a:schemeClr val="accent1"/>
            </a:effectRef>
            <a:fontRef idx="minor">
              <a:schemeClr val="lt1"/>
            </a:fontRef>
          </p:style>
          <p:txBody>
            <a:bodyPr rtlCol="0" anchor="ctr"/>
            <a:lstStyle/>
            <a:p>
              <a:pPr algn="ctr"/>
              <a:endParaRPr lang="en-GB"/>
            </a:p>
          </p:txBody>
        </p:sp>
        <p:sp>
          <p:nvSpPr>
            <p:cNvPr id="41" name="TextBox 40">
              <a:extLst>
                <a:ext uri="{FF2B5EF4-FFF2-40B4-BE49-F238E27FC236}">
                  <a16:creationId xmlns:a16="http://schemas.microsoft.com/office/drawing/2014/main" id="{EF04E628-30AD-4BE4-9B91-31B26E5EC70F}"/>
                </a:ext>
              </a:extLst>
            </p:cNvPr>
            <p:cNvSpPr txBox="1"/>
            <p:nvPr/>
          </p:nvSpPr>
          <p:spPr>
            <a:xfrm>
              <a:off x="10390944" y="1342812"/>
              <a:ext cx="1355325" cy="461665"/>
            </a:xfrm>
            <a:prstGeom prst="rect">
              <a:avLst/>
            </a:prstGeom>
            <a:noFill/>
          </p:spPr>
          <p:txBody>
            <a:bodyPr wrap="square" rtlCol="0">
              <a:spAutoFit/>
            </a:bodyPr>
            <a:lstStyle/>
            <a:p>
              <a:pPr algn="ctr"/>
              <a:r>
                <a:rPr lang="en-GB" sz="1200" dirty="0">
                  <a:latin typeface="Arial" panose="020B0604020202020204" pitchFamily="34" charset="0"/>
                  <a:cs typeface="Arial" panose="020B0604020202020204" pitchFamily="34" charset="0"/>
                </a:rPr>
                <a:t>IDs of the selected HRUs</a:t>
              </a:r>
            </a:p>
          </p:txBody>
        </p:sp>
      </p:grpSp>
      <p:grpSp>
        <p:nvGrpSpPr>
          <p:cNvPr id="42" name="Group 41">
            <a:extLst>
              <a:ext uri="{FF2B5EF4-FFF2-40B4-BE49-F238E27FC236}">
                <a16:creationId xmlns:a16="http://schemas.microsoft.com/office/drawing/2014/main" id="{D764824A-EE66-4B04-9F05-CA55538AE30D}"/>
              </a:ext>
            </a:extLst>
          </p:cNvPr>
          <p:cNvGrpSpPr/>
          <p:nvPr/>
        </p:nvGrpSpPr>
        <p:grpSpPr>
          <a:xfrm>
            <a:off x="8354593" y="2248624"/>
            <a:ext cx="1748900" cy="904382"/>
            <a:chOff x="10194157" y="1108755"/>
            <a:chExt cx="1748900" cy="904382"/>
          </a:xfrm>
        </p:grpSpPr>
        <p:sp>
          <p:nvSpPr>
            <p:cNvPr id="43" name="Oval 42">
              <a:extLst>
                <a:ext uri="{FF2B5EF4-FFF2-40B4-BE49-F238E27FC236}">
                  <a16:creationId xmlns:a16="http://schemas.microsoft.com/office/drawing/2014/main" id="{366C16AE-0D4B-40F1-A805-4F3C7C0B9BFF}"/>
                </a:ext>
              </a:extLst>
            </p:cNvPr>
            <p:cNvSpPr/>
            <p:nvPr/>
          </p:nvSpPr>
          <p:spPr>
            <a:xfrm>
              <a:off x="10194157" y="1108755"/>
              <a:ext cx="1748900" cy="904382"/>
            </a:xfrm>
            <a:prstGeom prst="ellipse">
              <a:avLst/>
            </a:prstGeom>
          </p:spPr>
          <p:style>
            <a:lnRef idx="2">
              <a:schemeClr val="accent1">
                <a:shade val="50000"/>
              </a:schemeClr>
            </a:lnRef>
            <a:fillRef idx="1002">
              <a:schemeClr val="lt2"/>
            </a:fillRef>
            <a:effectRef idx="0">
              <a:schemeClr val="accent1"/>
            </a:effectRef>
            <a:fontRef idx="minor">
              <a:schemeClr val="lt1"/>
            </a:fontRef>
          </p:style>
          <p:txBody>
            <a:bodyPr rtlCol="0" anchor="ctr"/>
            <a:lstStyle/>
            <a:p>
              <a:pPr algn="ctr"/>
              <a:endParaRPr lang="en-GB"/>
            </a:p>
          </p:txBody>
        </p:sp>
        <p:sp>
          <p:nvSpPr>
            <p:cNvPr id="44" name="TextBox 43">
              <a:extLst>
                <a:ext uri="{FF2B5EF4-FFF2-40B4-BE49-F238E27FC236}">
                  <a16:creationId xmlns:a16="http://schemas.microsoft.com/office/drawing/2014/main" id="{C027D5BF-88D2-487E-86CE-DBEC06744B32}"/>
                </a:ext>
              </a:extLst>
            </p:cNvPr>
            <p:cNvSpPr txBox="1"/>
            <p:nvPr/>
          </p:nvSpPr>
          <p:spPr>
            <a:xfrm>
              <a:off x="10390944" y="1342812"/>
              <a:ext cx="1355325" cy="461665"/>
            </a:xfrm>
            <a:prstGeom prst="rect">
              <a:avLst/>
            </a:prstGeom>
            <a:noFill/>
          </p:spPr>
          <p:txBody>
            <a:bodyPr wrap="square" rtlCol="0">
              <a:spAutoFit/>
            </a:bodyPr>
            <a:lstStyle/>
            <a:p>
              <a:pPr algn="ctr"/>
              <a:r>
                <a:rPr lang="en-GB" sz="1200" dirty="0">
                  <a:latin typeface="Arial" panose="020B0604020202020204" pitchFamily="34" charset="0"/>
                  <a:cs typeface="Arial" panose="020B0604020202020204" pitchFamily="34" charset="0"/>
                </a:rPr>
                <a:t>User defined new land use </a:t>
              </a:r>
            </a:p>
          </p:txBody>
        </p:sp>
      </p:grpSp>
      <p:cxnSp>
        <p:nvCxnSpPr>
          <p:cNvPr id="46" name="Straight Arrow Connector 45">
            <a:extLst>
              <a:ext uri="{FF2B5EF4-FFF2-40B4-BE49-F238E27FC236}">
                <a16:creationId xmlns:a16="http://schemas.microsoft.com/office/drawing/2014/main" id="{5C05B3F2-89E7-4365-B3BB-A19803A203A5}"/>
              </a:ext>
            </a:extLst>
          </p:cNvPr>
          <p:cNvCxnSpPr>
            <a:cxnSpLocks/>
          </p:cNvCxnSpPr>
          <p:nvPr/>
        </p:nvCxnSpPr>
        <p:spPr>
          <a:xfrm flipH="1">
            <a:off x="9949572" y="4148375"/>
            <a:ext cx="410832" cy="504202"/>
          </a:xfrm>
          <a:prstGeom prst="straightConnector1">
            <a:avLst/>
          </a:prstGeom>
          <a:ln w="19050">
            <a:solidFill>
              <a:schemeClr val="tx1"/>
            </a:solidFill>
            <a:tailEnd type="triangle"/>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nvGrpSpPr>
          <p:cNvPr id="50" name="Group 49">
            <a:extLst>
              <a:ext uri="{FF2B5EF4-FFF2-40B4-BE49-F238E27FC236}">
                <a16:creationId xmlns:a16="http://schemas.microsoft.com/office/drawing/2014/main" id="{7839C9A8-6D49-46C2-8584-5B1A088AD858}"/>
              </a:ext>
            </a:extLst>
          </p:cNvPr>
          <p:cNvGrpSpPr/>
          <p:nvPr/>
        </p:nvGrpSpPr>
        <p:grpSpPr>
          <a:xfrm>
            <a:off x="9609881" y="3388716"/>
            <a:ext cx="1748900" cy="904382"/>
            <a:chOff x="10194157" y="1108755"/>
            <a:chExt cx="1748900" cy="904382"/>
          </a:xfrm>
        </p:grpSpPr>
        <p:sp>
          <p:nvSpPr>
            <p:cNvPr id="51" name="Oval 50">
              <a:extLst>
                <a:ext uri="{FF2B5EF4-FFF2-40B4-BE49-F238E27FC236}">
                  <a16:creationId xmlns:a16="http://schemas.microsoft.com/office/drawing/2014/main" id="{726BCC07-5B06-44E8-AB13-34B7678FC84A}"/>
                </a:ext>
              </a:extLst>
            </p:cNvPr>
            <p:cNvSpPr/>
            <p:nvPr/>
          </p:nvSpPr>
          <p:spPr>
            <a:xfrm>
              <a:off x="10194157" y="1108755"/>
              <a:ext cx="1748900" cy="904382"/>
            </a:xfrm>
            <a:prstGeom prst="ellipse">
              <a:avLst/>
            </a:prstGeom>
          </p:spPr>
          <p:style>
            <a:lnRef idx="2">
              <a:schemeClr val="accent1">
                <a:shade val="50000"/>
              </a:schemeClr>
            </a:lnRef>
            <a:fillRef idx="1002">
              <a:schemeClr val="lt2"/>
            </a:fillRef>
            <a:effectRef idx="0">
              <a:schemeClr val="accent1"/>
            </a:effectRef>
            <a:fontRef idx="minor">
              <a:schemeClr val="lt1"/>
            </a:fontRef>
          </p:style>
          <p:txBody>
            <a:bodyPr rtlCol="0" anchor="ctr"/>
            <a:lstStyle/>
            <a:p>
              <a:pPr algn="ctr"/>
              <a:endParaRPr lang="en-GB"/>
            </a:p>
          </p:txBody>
        </p:sp>
        <p:sp>
          <p:nvSpPr>
            <p:cNvPr id="52" name="TextBox 51">
              <a:extLst>
                <a:ext uri="{FF2B5EF4-FFF2-40B4-BE49-F238E27FC236}">
                  <a16:creationId xmlns:a16="http://schemas.microsoft.com/office/drawing/2014/main" id="{8EDC3833-A8FB-4C17-ACC0-5AD29D763FB9}"/>
                </a:ext>
              </a:extLst>
            </p:cNvPr>
            <p:cNvSpPr txBox="1"/>
            <p:nvPr/>
          </p:nvSpPr>
          <p:spPr>
            <a:xfrm>
              <a:off x="10310676" y="1222083"/>
              <a:ext cx="1552113" cy="646331"/>
            </a:xfrm>
            <a:prstGeom prst="rect">
              <a:avLst/>
            </a:prstGeom>
            <a:noFill/>
          </p:spPr>
          <p:txBody>
            <a:bodyPr wrap="square" rtlCol="0">
              <a:spAutoFit/>
            </a:bodyPr>
            <a:lstStyle/>
            <a:p>
              <a:pPr algn="ctr"/>
              <a:r>
                <a:rPr lang="en-GB" sz="1200" dirty="0">
                  <a:latin typeface="Arial" panose="020B0604020202020204" pitchFamily="34" charset="0"/>
                  <a:cs typeface="Arial" panose="020B0604020202020204" pitchFamily="34" charset="0"/>
                </a:rPr>
                <a:t>Automatically updated selection of available land uses</a:t>
              </a:r>
            </a:p>
          </p:txBody>
        </p:sp>
      </p:grpSp>
    </p:spTree>
    <p:extLst>
      <p:ext uri="{BB962C8B-B14F-4D97-AF65-F5344CB8AC3E}">
        <p14:creationId xmlns:p14="http://schemas.microsoft.com/office/powerpoint/2010/main" val="29485228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C327AB2-2B67-4CED-8DCB-8956BB03DD5E}"/>
              </a:ext>
            </a:extLst>
          </p:cNvPr>
          <p:cNvPicPr>
            <a:picLocks noChangeAspect="1"/>
          </p:cNvPicPr>
          <p:nvPr/>
        </p:nvPicPr>
        <p:blipFill>
          <a:blip r:embed="rId2"/>
          <a:stretch>
            <a:fillRect/>
          </a:stretch>
        </p:blipFill>
        <p:spPr>
          <a:xfrm>
            <a:off x="3533842" y="1753678"/>
            <a:ext cx="2652340" cy="4156572"/>
          </a:xfrm>
          <a:prstGeom prst="rect">
            <a:avLst/>
          </a:prstGeom>
        </p:spPr>
      </p:pic>
      <p:sp>
        <p:nvSpPr>
          <p:cNvPr id="4" name="Title 1">
            <a:extLst>
              <a:ext uri="{FF2B5EF4-FFF2-40B4-BE49-F238E27FC236}">
                <a16:creationId xmlns:a16="http://schemas.microsoft.com/office/drawing/2014/main" id="{BE267940-FE82-4E6D-BFB1-155F0D01D542}"/>
              </a:ext>
            </a:extLst>
          </p:cNvPr>
          <p:cNvSpPr>
            <a:spLocks noGrp="1"/>
          </p:cNvSpPr>
          <p:nvPr>
            <p:ph type="title"/>
          </p:nvPr>
        </p:nvSpPr>
        <p:spPr>
          <a:xfrm>
            <a:off x="767178" y="271400"/>
            <a:ext cx="10515600" cy="904382"/>
          </a:xfrm>
        </p:spPr>
        <p:txBody>
          <a:bodyPr>
            <a:normAutofit/>
          </a:bodyPr>
          <a:lstStyle/>
          <a:p>
            <a:r>
              <a:rPr lang="en-GB" sz="3200" b="1" dirty="0">
                <a:latin typeface="Arial" panose="020B0604020202020204" pitchFamily="34" charset="0"/>
                <a:cs typeface="Arial" panose="020B0604020202020204" pitchFamily="34" charset="0"/>
              </a:rPr>
              <a:t>The Toolkit – 3. New Land Use and Plant Type</a:t>
            </a:r>
          </a:p>
        </p:txBody>
      </p:sp>
      <p:pic>
        <p:nvPicPr>
          <p:cNvPr id="6" name="Picture 5">
            <a:extLst>
              <a:ext uri="{FF2B5EF4-FFF2-40B4-BE49-F238E27FC236}">
                <a16:creationId xmlns:a16="http://schemas.microsoft.com/office/drawing/2014/main" id="{9BA13F9D-CAE6-4FA3-9FE4-41E2F0650F85}"/>
              </a:ext>
            </a:extLst>
          </p:cNvPr>
          <p:cNvPicPr>
            <a:picLocks noChangeAspect="1"/>
          </p:cNvPicPr>
          <p:nvPr/>
        </p:nvPicPr>
        <p:blipFill rotWithShape="1">
          <a:blip r:embed="rId3"/>
          <a:srcRect l="556" t="41111" r="88125" b="14444"/>
          <a:stretch/>
        </p:blipFill>
        <p:spPr>
          <a:xfrm>
            <a:off x="961910" y="1395990"/>
            <a:ext cx="1755889" cy="1939018"/>
          </a:xfrm>
          <a:prstGeom prst="rect">
            <a:avLst/>
          </a:prstGeom>
          <a:ln>
            <a:noFill/>
          </a:ln>
          <a:effectLst>
            <a:outerShdw blurRad="292100" dist="139700" dir="2700000" algn="tl" rotWithShape="0">
              <a:srgbClr val="333333">
                <a:alpha val="65000"/>
              </a:srgbClr>
            </a:outerShdw>
          </a:effectLst>
        </p:spPr>
      </p:pic>
      <p:pic>
        <p:nvPicPr>
          <p:cNvPr id="7" name="Picture 6">
            <a:extLst>
              <a:ext uri="{FF2B5EF4-FFF2-40B4-BE49-F238E27FC236}">
                <a16:creationId xmlns:a16="http://schemas.microsoft.com/office/drawing/2014/main" id="{C4CA2081-41BE-4FE5-B969-578602DFC99F}"/>
              </a:ext>
            </a:extLst>
          </p:cNvPr>
          <p:cNvPicPr>
            <a:picLocks noChangeAspect="1"/>
          </p:cNvPicPr>
          <p:nvPr/>
        </p:nvPicPr>
        <p:blipFill rotWithShape="1">
          <a:blip r:embed="rId4"/>
          <a:srcRect l="7569" t="35926" r="81250" b="37654"/>
          <a:stretch/>
        </p:blipFill>
        <p:spPr>
          <a:xfrm>
            <a:off x="6533189" y="1345877"/>
            <a:ext cx="2141766" cy="1423409"/>
          </a:xfrm>
          <a:prstGeom prst="rect">
            <a:avLst/>
          </a:prstGeom>
          <a:ln>
            <a:noFill/>
          </a:ln>
          <a:effectLst>
            <a:outerShdw blurRad="292100" dist="139700" dir="2700000" algn="tl" rotWithShape="0">
              <a:srgbClr val="333333">
                <a:alpha val="65000"/>
              </a:srgbClr>
            </a:outerShdw>
          </a:effectLst>
        </p:spPr>
      </p:pic>
      <p:pic>
        <p:nvPicPr>
          <p:cNvPr id="8" name="Picture 7">
            <a:extLst>
              <a:ext uri="{FF2B5EF4-FFF2-40B4-BE49-F238E27FC236}">
                <a16:creationId xmlns:a16="http://schemas.microsoft.com/office/drawing/2014/main" id="{E8559D1F-B635-4DCE-8792-2CFB66C0B9B1}"/>
              </a:ext>
            </a:extLst>
          </p:cNvPr>
          <p:cNvPicPr>
            <a:picLocks noChangeAspect="1"/>
          </p:cNvPicPr>
          <p:nvPr/>
        </p:nvPicPr>
        <p:blipFill rotWithShape="1">
          <a:blip r:embed="rId5"/>
          <a:srcRect l="7361" t="44579" r="81389" b="5061"/>
          <a:stretch/>
        </p:blipFill>
        <p:spPr>
          <a:xfrm>
            <a:off x="9782666" y="2660376"/>
            <a:ext cx="1680121" cy="2115196"/>
          </a:xfrm>
          <a:prstGeom prst="rect">
            <a:avLst/>
          </a:prstGeom>
          <a:ln>
            <a:noFill/>
          </a:ln>
          <a:effectLst>
            <a:outerShdw blurRad="292100" dist="139700" dir="2700000" algn="tl" rotWithShape="0">
              <a:srgbClr val="333333">
                <a:alpha val="65000"/>
              </a:srgbClr>
            </a:outerShdw>
          </a:effectLst>
        </p:spPr>
      </p:pic>
      <p:pic>
        <p:nvPicPr>
          <p:cNvPr id="9" name="Picture 8">
            <a:extLst>
              <a:ext uri="{FF2B5EF4-FFF2-40B4-BE49-F238E27FC236}">
                <a16:creationId xmlns:a16="http://schemas.microsoft.com/office/drawing/2014/main" id="{2F3657C9-689F-4EEE-96E2-08E22D018BA8}"/>
              </a:ext>
            </a:extLst>
          </p:cNvPr>
          <p:cNvPicPr>
            <a:picLocks noChangeAspect="1"/>
          </p:cNvPicPr>
          <p:nvPr/>
        </p:nvPicPr>
        <p:blipFill rotWithShape="1">
          <a:blip r:embed="rId6"/>
          <a:srcRect l="7291" t="50000" r="81528" b="5555"/>
          <a:stretch/>
        </p:blipFill>
        <p:spPr>
          <a:xfrm>
            <a:off x="7986216" y="3859591"/>
            <a:ext cx="1552818" cy="1736070"/>
          </a:xfrm>
          <a:prstGeom prst="rect">
            <a:avLst/>
          </a:prstGeom>
          <a:ln>
            <a:noFill/>
          </a:ln>
          <a:effectLst>
            <a:outerShdw blurRad="292100" dist="139700" dir="2700000" algn="tl" rotWithShape="0">
              <a:srgbClr val="333333">
                <a:alpha val="65000"/>
              </a:srgbClr>
            </a:outerShdw>
          </a:effectLst>
        </p:spPr>
      </p:pic>
      <p:pic>
        <p:nvPicPr>
          <p:cNvPr id="10" name="Picture 9">
            <a:extLst>
              <a:ext uri="{FF2B5EF4-FFF2-40B4-BE49-F238E27FC236}">
                <a16:creationId xmlns:a16="http://schemas.microsoft.com/office/drawing/2014/main" id="{1CEA2A52-56B9-4D42-B428-72B3C5E865A8}"/>
              </a:ext>
            </a:extLst>
          </p:cNvPr>
          <p:cNvPicPr>
            <a:picLocks noChangeAspect="1"/>
          </p:cNvPicPr>
          <p:nvPr/>
        </p:nvPicPr>
        <p:blipFill rotWithShape="1">
          <a:blip r:embed="rId7"/>
          <a:srcRect l="7500" t="25062" r="81319" b="31975"/>
          <a:stretch/>
        </p:blipFill>
        <p:spPr>
          <a:xfrm>
            <a:off x="6524048" y="5217107"/>
            <a:ext cx="1363133" cy="1473200"/>
          </a:xfrm>
          <a:prstGeom prst="rect">
            <a:avLst/>
          </a:prstGeom>
          <a:ln>
            <a:noFill/>
          </a:ln>
          <a:effectLst>
            <a:outerShdw blurRad="292100" dist="139700" dir="2700000" algn="tl" rotWithShape="0">
              <a:srgbClr val="333333">
                <a:alpha val="65000"/>
              </a:srgbClr>
            </a:outerShdw>
          </a:effectLst>
        </p:spPr>
      </p:pic>
      <p:cxnSp>
        <p:nvCxnSpPr>
          <p:cNvPr id="11" name="Straight Arrow Connector 10">
            <a:extLst>
              <a:ext uri="{FF2B5EF4-FFF2-40B4-BE49-F238E27FC236}">
                <a16:creationId xmlns:a16="http://schemas.microsoft.com/office/drawing/2014/main" id="{F715B811-EB00-4E28-A0A5-1286AE69016B}"/>
              </a:ext>
            </a:extLst>
          </p:cNvPr>
          <p:cNvCxnSpPr>
            <a:cxnSpLocks/>
          </p:cNvCxnSpPr>
          <p:nvPr/>
        </p:nvCxnSpPr>
        <p:spPr>
          <a:xfrm>
            <a:off x="2717799" y="1918078"/>
            <a:ext cx="889001" cy="956952"/>
          </a:xfrm>
          <a:prstGeom prst="straightConnector1">
            <a:avLst/>
          </a:prstGeom>
          <a:ln w="19050">
            <a:solidFill>
              <a:schemeClr val="tx1"/>
            </a:solidFill>
            <a:tailEnd type="triangle"/>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73BF7D08-0317-40D6-8FDC-98FBB8C00849}"/>
              </a:ext>
            </a:extLst>
          </p:cNvPr>
          <p:cNvCxnSpPr>
            <a:cxnSpLocks/>
          </p:cNvCxnSpPr>
          <p:nvPr/>
        </p:nvCxnSpPr>
        <p:spPr>
          <a:xfrm flipH="1" flipV="1">
            <a:off x="5984608" y="4224408"/>
            <a:ext cx="958059" cy="1052529"/>
          </a:xfrm>
          <a:prstGeom prst="straightConnector1">
            <a:avLst/>
          </a:prstGeom>
          <a:ln w="19050">
            <a:solidFill>
              <a:schemeClr val="tx1"/>
            </a:solidFill>
            <a:tailEnd type="triangle"/>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96479B7F-2D1B-4470-BACC-59891B44C338}"/>
              </a:ext>
            </a:extLst>
          </p:cNvPr>
          <p:cNvCxnSpPr>
            <a:cxnSpLocks/>
          </p:cNvCxnSpPr>
          <p:nvPr/>
        </p:nvCxnSpPr>
        <p:spPr>
          <a:xfrm flipH="1" flipV="1">
            <a:off x="6024978" y="3472700"/>
            <a:ext cx="1997670" cy="739748"/>
          </a:xfrm>
          <a:prstGeom prst="straightConnector1">
            <a:avLst/>
          </a:prstGeom>
          <a:ln w="19050">
            <a:solidFill>
              <a:schemeClr val="tx1"/>
            </a:solidFill>
            <a:tailEnd type="triangle"/>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A758A4DB-BC5D-433D-9825-E461424EB7F3}"/>
              </a:ext>
            </a:extLst>
          </p:cNvPr>
          <p:cNvCxnSpPr>
            <a:cxnSpLocks/>
          </p:cNvCxnSpPr>
          <p:nvPr/>
        </p:nvCxnSpPr>
        <p:spPr>
          <a:xfrm flipH="1">
            <a:off x="5989370" y="2875030"/>
            <a:ext cx="3899697" cy="367791"/>
          </a:xfrm>
          <a:prstGeom prst="straightConnector1">
            <a:avLst/>
          </a:prstGeom>
          <a:ln w="19050">
            <a:solidFill>
              <a:schemeClr val="tx1"/>
            </a:solidFill>
            <a:tailEnd type="triangle"/>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0AF70A43-281A-441E-BC96-12FF9F134EF5}"/>
              </a:ext>
            </a:extLst>
          </p:cNvPr>
          <p:cNvCxnSpPr>
            <a:cxnSpLocks/>
          </p:cNvCxnSpPr>
          <p:nvPr/>
        </p:nvCxnSpPr>
        <p:spPr>
          <a:xfrm flipH="1">
            <a:off x="6082504" y="2472620"/>
            <a:ext cx="450685" cy="196722"/>
          </a:xfrm>
          <a:prstGeom prst="straightConnector1">
            <a:avLst/>
          </a:prstGeom>
          <a:ln w="19050">
            <a:solidFill>
              <a:schemeClr val="tx1"/>
            </a:solidFill>
            <a:tailEnd type="triangle"/>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890363D4-A981-4B80-999B-89AC998C9887}"/>
              </a:ext>
            </a:extLst>
          </p:cNvPr>
          <p:cNvCxnSpPr>
            <a:cxnSpLocks/>
          </p:cNvCxnSpPr>
          <p:nvPr/>
        </p:nvCxnSpPr>
        <p:spPr>
          <a:xfrm flipH="1">
            <a:off x="8128458" y="1867197"/>
            <a:ext cx="779341" cy="101763"/>
          </a:xfrm>
          <a:prstGeom prst="straightConnector1">
            <a:avLst/>
          </a:prstGeom>
          <a:ln w="19050">
            <a:solidFill>
              <a:schemeClr val="tx1"/>
            </a:solidFill>
            <a:tailEnd type="triangle"/>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FE91C13D-CA31-4264-9095-FD4721AE1C41}"/>
              </a:ext>
            </a:extLst>
          </p:cNvPr>
          <p:cNvCxnSpPr>
            <a:cxnSpLocks/>
          </p:cNvCxnSpPr>
          <p:nvPr/>
        </p:nvCxnSpPr>
        <p:spPr>
          <a:xfrm flipH="1" flipV="1">
            <a:off x="7323667" y="5842001"/>
            <a:ext cx="1769533" cy="491066"/>
          </a:xfrm>
          <a:prstGeom prst="straightConnector1">
            <a:avLst/>
          </a:prstGeom>
          <a:ln w="19050">
            <a:solidFill>
              <a:schemeClr val="tx1"/>
            </a:solidFill>
            <a:tailEnd type="triangle"/>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730FBA68-28DF-497D-A577-C72DFC1EFA48}"/>
              </a:ext>
            </a:extLst>
          </p:cNvPr>
          <p:cNvCxnSpPr>
            <a:cxnSpLocks/>
          </p:cNvCxnSpPr>
          <p:nvPr/>
        </p:nvCxnSpPr>
        <p:spPr>
          <a:xfrm flipH="1" flipV="1">
            <a:off x="8627991" y="5073287"/>
            <a:ext cx="911043" cy="880420"/>
          </a:xfrm>
          <a:prstGeom prst="straightConnector1">
            <a:avLst/>
          </a:prstGeom>
          <a:ln w="19050">
            <a:solidFill>
              <a:schemeClr val="tx1"/>
            </a:solidFill>
            <a:tailEnd type="triangle"/>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10C4D9C3-D458-43BD-9829-910BDFA69FAC}"/>
              </a:ext>
            </a:extLst>
          </p:cNvPr>
          <p:cNvCxnSpPr>
            <a:cxnSpLocks/>
          </p:cNvCxnSpPr>
          <p:nvPr/>
        </p:nvCxnSpPr>
        <p:spPr>
          <a:xfrm flipV="1">
            <a:off x="10279844" y="4250737"/>
            <a:ext cx="74140" cy="1591264"/>
          </a:xfrm>
          <a:prstGeom prst="straightConnector1">
            <a:avLst/>
          </a:prstGeom>
          <a:ln w="19050">
            <a:solidFill>
              <a:schemeClr val="tx1"/>
            </a:solidFill>
            <a:tailEnd type="triangle"/>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nvGrpSpPr>
          <p:cNvPr id="48" name="Group 47">
            <a:extLst>
              <a:ext uri="{FF2B5EF4-FFF2-40B4-BE49-F238E27FC236}">
                <a16:creationId xmlns:a16="http://schemas.microsoft.com/office/drawing/2014/main" id="{0B22C067-09CA-4FBA-8286-2940149FD1AD}"/>
              </a:ext>
            </a:extLst>
          </p:cNvPr>
          <p:cNvGrpSpPr/>
          <p:nvPr/>
        </p:nvGrpSpPr>
        <p:grpSpPr>
          <a:xfrm>
            <a:off x="9083512" y="5776701"/>
            <a:ext cx="1748900" cy="904382"/>
            <a:chOff x="10194157" y="1108755"/>
            <a:chExt cx="1748900" cy="904382"/>
          </a:xfrm>
        </p:grpSpPr>
        <p:sp>
          <p:nvSpPr>
            <p:cNvPr id="49" name="Oval 48">
              <a:extLst>
                <a:ext uri="{FF2B5EF4-FFF2-40B4-BE49-F238E27FC236}">
                  <a16:creationId xmlns:a16="http://schemas.microsoft.com/office/drawing/2014/main" id="{248D8C35-147C-4869-BCDD-BD3C02508AFA}"/>
                </a:ext>
              </a:extLst>
            </p:cNvPr>
            <p:cNvSpPr/>
            <p:nvPr/>
          </p:nvSpPr>
          <p:spPr>
            <a:xfrm>
              <a:off x="10194157" y="1108755"/>
              <a:ext cx="1748900" cy="904382"/>
            </a:xfrm>
            <a:prstGeom prst="ellipse">
              <a:avLst/>
            </a:prstGeom>
          </p:spPr>
          <p:style>
            <a:lnRef idx="2">
              <a:schemeClr val="accent1">
                <a:shade val="50000"/>
              </a:schemeClr>
            </a:lnRef>
            <a:fillRef idx="1002">
              <a:schemeClr val="lt2"/>
            </a:fillRef>
            <a:effectRef idx="0">
              <a:schemeClr val="accent1"/>
            </a:effectRef>
            <a:fontRef idx="minor">
              <a:schemeClr val="lt1"/>
            </a:fontRef>
          </p:style>
          <p:txBody>
            <a:bodyPr rtlCol="0" anchor="ctr"/>
            <a:lstStyle/>
            <a:p>
              <a:pPr algn="ctr"/>
              <a:endParaRPr lang="en-GB"/>
            </a:p>
          </p:txBody>
        </p:sp>
        <p:sp>
          <p:nvSpPr>
            <p:cNvPr id="50" name="TextBox 49">
              <a:extLst>
                <a:ext uri="{FF2B5EF4-FFF2-40B4-BE49-F238E27FC236}">
                  <a16:creationId xmlns:a16="http://schemas.microsoft.com/office/drawing/2014/main" id="{E96E0BC4-F0FB-4883-9D04-A3788C8ED788}"/>
                </a:ext>
              </a:extLst>
            </p:cNvPr>
            <p:cNvSpPr txBox="1"/>
            <p:nvPr/>
          </p:nvSpPr>
          <p:spPr>
            <a:xfrm>
              <a:off x="10413223" y="1158178"/>
              <a:ext cx="1355325" cy="830997"/>
            </a:xfrm>
            <a:prstGeom prst="rect">
              <a:avLst/>
            </a:prstGeom>
            <a:noFill/>
          </p:spPr>
          <p:txBody>
            <a:bodyPr wrap="square" rtlCol="0">
              <a:spAutoFit/>
            </a:bodyPr>
            <a:lstStyle/>
            <a:p>
              <a:pPr algn="ctr"/>
              <a:r>
                <a:rPr lang="en-GB" sz="1200" dirty="0">
                  <a:latin typeface="Arial" panose="020B0604020202020204" pitchFamily="34" charset="0"/>
                  <a:cs typeface="Arial" panose="020B0604020202020204" pitchFamily="34" charset="0"/>
                </a:rPr>
                <a:t>Options populated from SWAT+ input files</a:t>
              </a:r>
            </a:p>
          </p:txBody>
        </p:sp>
      </p:grpSp>
      <p:grpSp>
        <p:nvGrpSpPr>
          <p:cNvPr id="62" name="Group 61">
            <a:extLst>
              <a:ext uri="{FF2B5EF4-FFF2-40B4-BE49-F238E27FC236}">
                <a16:creationId xmlns:a16="http://schemas.microsoft.com/office/drawing/2014/main" id="{3B0085FB-4E64-4795-9FA8-C32865872A33}"/>
              </a:ext>
            </a:extLst>
          </p:cNvPr>
          <p:cNvGrpSpPr/>
          <p:nvPr/>
        </p:nvGrpSpPr>
        <p:grpSpPr>
          <a:xfrm>
            <a:off x="8762625" y="1415613"/>
            <a:ext cx="1748900" cy="904382"/>
            <a:chOff x="10194157" y="1108755"/>
            <a:chExt cx="1748900" cy="904382"/>
          </a:xfrm>
        </p:grpSpPr>
        <p:sp>
          <p:nvSpPr>
            <p:cNvPr id="63" name="Oval 62">
              <a:extLst>
                <a:ext uri="{FF2B5EF4-FFF2-40B4-BE49-F238E27FC236}">
                  <a16:creationId xmlns:a16="http://schemas.microsoft.com/office/drawing/2014/main" id="{E341D046-74D2-4D32-8A12-F62E73E4F16E}"/>
                </a:ext>
              </a:extLst>
            </p:cNvPr>
            <p:cNvSpPr/>
            <p:nvPr/>
          </p:nvSpPr>
          <p:spPr>
            <a:xfrm>
              <a:off x="10194157" y="1108755"/>
              <a:ext cx="1748900" cy="904382"/>
            </a:xfrm>
            <a:prstGeom prst="ellipse">
              <a:avLst/>
            </a:prstGeom>
          </p:spPr>
          <p:style>
            <a:lnRef idx="2">
              <a:schemeClr val="accent1">
                <a:shade val="50000"/>
              </a:schemeClr>
            </a:lnRef>
            <a:fillRef idx="1002">
              <a:schemeClr val="lt2"/>
            </a:fillRef>
            <a:effectRef idx="0">
              <a:schemeClr val="accent1"/>
            </a:effectRef>
            <a:fontRef idx="minor">
              <a:schemeClr val="lt1"/>
            </a:fontRef>
          </p:style>
          <p:txBody>
            <a:bodyPr rtlCol="0" anchor="ctr"/>
            <a:lstStyle/>
            <a:p>
              <a:pPr algn="ctr"/>
              <a:endParaRPr lang="en-GB"/>
            </a:p>
          </p:txBody>
        </p:sp>
        <p:sp>
          <p:nvSpPr>
            <p:cNvPr id="64" name="TextBox 63">
              <a:extLst>
                <a:ext uri="{FF2B5EF4-FFF2-40B4-BE49-F238E27FC236}">
                  <a16:creationId xmlns:a16="http://schemas.microsoft.com/office/drawing/2014/main" id="{70E9D6B9-FA3E-425D-8B14-C206488EB55D}"/>
                </a:ext>
              </a:extLst>
            </p:cNvPr>
            <p:cNvSpPr txBox="1"/>
            <p:nvPr/>
          </p:nvSpPr>
          <p:spPr>
            <a:xfrm>
              <a:off x="10427001" y="1182140"/>
              <a:ext cx="1355325" cy="830997"/>
            </a:xfrm>
            <a:prstGeom prst="rect">
              <a:avLst/>
            </a:prstGeom>
            <a:noFill/>
          </p:spPr>
          <p:txBody>
            <a:bodyPr wrap="square" rtlCol="0">
              <a:spAutoFit/>
            </a:bodyPr>
            <a:lstStyle/>
            <a:p>
              <a:pPr algn="ctr"/>
              <a:r>
                <a:rPr lang="en-GB" sz="1200" dirty="0">
                  <a:latin typeface="Arial" panose="020B0604020202020204" pitchFamily="34" charset="0"/>
                  <a:cs typeface="Arial" panose="020B0604020202020204" pitchFamily="34" charset="0"/>
                </a:rPr>
                <a:t>Automatically updated options with new plant type</a:t>
              </a:r>
            </a:p>
          </p:txBody>
        </p:sp>
      </p:grpSp>
      <p:cxnSp>
        <p:nvCxnSpPr>
          <p:cNvPr id="65" name="Straight Arrow Connector 64">
            <a:extLst>
              <a:ext uri="{FF2B5EF4-FFF2-40B4-BE49-F238E27FC236}">
                <a16:creationId xmlns:a16="http://schemas.microsoft.com/office/drawing/2014/main" id="{B4A451AB-8B60-4045-AE78-3A1B74719AFE}"/>
              </a:ext>
            </a:extLst>
          </p:cNvPr>
          <p:cNvCxnSpPr>
            <a:cxnSpLocks/>
          </p:cNvCxnSpPr>
          <p:nvPr/>
        </p:nvCxnSpPr>
        <p:spPr>
          <a:xfrm flipV="1">
            <a:off x="1478898" y="2755349"/>
            <a:ext cx="372430" cy="892084"/>
          </a:xfrm>
          <a:prstGeom prst="straightConnector1">
            <a:avLst/>
          </a:prstGeom>
          <a:ln w="19050">
            <a:solidFill>
              <a:schemeClr val="tx1"/>
            </a:solidFill>
            <a:tailEnd type="triangle"/>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nvGrpSpPr>
          <p:cNvPr id="67" name="Group 66">
            <a:extLst>
              <a:ext uri="{FF2B5EF4-FFF2-40B4-BE49-F238E27FC236}">
                <a16:creationId xmlns:a16="http://schemas.microsoft.com/office/drawing/2014/main" id="{D49C9161-133E-44FC-994E-BF6F0F8A335A}"/>
              </a:ext>
            </a:extLst>
          </p:cNvPr>
          <p:cNvGrpSpPr/>
          <p:nvPr/>
        </p:nvGrpSpPr>
        <p:grpSpPr>
          <a:xfrm>
            <a:off x="87460" y="3360500"/>
            <a:ext cx="1748900" cy="904382"/>
            <a:chOff x="10194157" y="1108755"/>
            <a:chExt cx="1748900" cy="904382"/>
          </a:xfrm>
        </p:grpSpPr>
        <p:sp>
          <p:nvSpPr>
            <p:cNvPr id="68" name="Oval 67">
              <a:extLst>
                <a:ext uri="{FF2B5EF4-FFF2-40B4-BE49-F238E27FC236}">
                  <a16:creationId xmlns:a16="http://schemas.microsoft.com/office/drawing/2014/main" id="{B2347432-EE3F-4C3D-A18A-E359594E31B4}"/>
                </a:ext>
              </a:extLst>
            </p:cNvPr>
            <p:cNvSpPr/>
            <p:nvPr/>
          </p:nvSpPr>
          <p:spPr>
            <a:xfrm>
              <a:off x="10194157" y="1108755"/>
              <a:ext cx="1748900" cy="904382"/>
            </a:xfrm>
            <a:prstGeom prst="ellipse">
              <a:avLst/>
            </a:prstGeom>
          </p:spPr>
          <p:style>
            <a:lnRef idx="2">
              <a:schemeClr val="accent1">
                <a:shade val="50000"/>
              </a:schemeClr>
            </a:lnRef>
            <a:fillRef idx="1002">
              <a:schemeClr val="lt2"/>
            </a:fillRef>
            <a:effectRef idx="0">
              <a:schemeClr val="accent1"/>
            </a:effectRef>
            <a:fontRef idx="minor">
              <a:schemeClr val="lt1"/>
            </a:fontRef>
          </p:style>
          <p:txBody>
            <a:bodyPr rtlCol="0" anchor="ctr"/>
            <a:lstStyle/>
            <a:p>
              <a:pPr algn="ctr"/>
              <a:endParaRPr lang="en-GB"/>
            </a:p>
          </p:txBody>
        </p:sp>
        <p:sp>
          <p:nvSpPr>
            <p:cNvPr id="69" name="TextBox 68">
              <a:extLst>
                <a:ext uri="{FF2B5EF4-FFF2-40B4-BE49-F238E27FC236}">
                  <a16:creationId xmlns:a16="http://schemas.microsoft.com/office/drawing/2014/main" id="{960E30A0-3DD6-4860-89C9-423A9A65464D}"/>
                </a:ext>
              </a:extLst>
            </p:cNvPr>
            <p:cNvSpPr txBox="1"/>
            <p:nvPr/>
          </p:nvSpPr>
          <p:spPr>
            <a:xfrm>
              <a:off x="10386158" y="1182140"/>
              <a:ext cx="1355325" cy="830997"/>
            </a:xfrm>
            <a:prstGeom prst="rect">
              <a:avLst/>
            </a:prstGeom>
            <a:noFill/>
          </p:spPr>
          <p:txBody>
            <a:bodyPr wrap="square" rtlCol="0">
              <a:spAutoFit/>
            </a:bodyPr>
            <a:lstStyle/>
            <a:p>
              <a:pPr algn="ctr"/>
              <a:r>
                <a:rPr lang="en-GB" sz="1200" dirty="0">
                  <a:latin typeface="Arial" panose="020B0604020202020204" pitchFamily="34" charset="0"/>
                  <a:cs typeface="Arial" panose="020B0604020202020204" pitchFamily="34" charset="0"/>
                </a:rPr>
                <a:t>Options populated from SWAT+ input files</a:t>
              </a:r>
            </a:p>
          </p:txBody>
        </p:sp>
      </p:grpSp>
      <p:sp>
        <p:nvSpPr>
          <p:cNvPr id="79" name="TextBox 78">
            <a:extLst>
              <a:ext uri="{FF2B5EF4-FFF2-40B4-BE49-F238E27FC236}">
                <a16:creationId xmlns:a16="http://schemas.microsoft.com/office/drawing/2014/main" id="{1BDA2A03-913A-4189-B6FB-9DAC49290FA6}"/>
              </a:ext>
            </a:extLst>
          </p:cNvPr>
          <p:cNvSpPr txBox="1"/>
          <p:nvPr/>
        </p:nvSpPr>
        <p:spPr>
          <a:xfrm>
            <a:off x="410201" y="5074929"/>
            <a:ext cx="2801913" cy="1323439"/>
          </a:xfrm>
          <a:prstGeom prst="rect">
            <a:avLst/>
          </a:prstGeom>
          <a:noFill/>
        </p:spPr>
        <p:txBody>
          <a:bodyPr wrap="square" rtlCol="0">
            <a:spAutoFit/>
          </a:bodyPr>
          <a:lstStyle/>
          <a:p>
            <a:pPr marL="285750" indent="-285750">
              <a:buFont typeface="Arial" panose="020B0604020202020204" pitchFamily="34" charset="0"/>
              <a:buChar char="•"/>
            </a:pPr>
            <a:r>
              <a:rPr lang="en-GB" sz="1600" dirty="0">
                <a:latin typeface="Arial" panose="020B0604020202020204" pitchFamily="34" charset="0"/>
                <a:cs typeface="Arial" panose="020B0604020202020204" pitchFamily="34" charset="0"/>
              </a:rPr>
              <a:t>The forms write new </a:t>
            </a:r>
            <a:r>
              <a:rPr lang="en-GB" sz="1600" i="1" dirty="0">
                <a:latin typeface="Arial" panose="020B0604020202020204" pitchFamily="34" charset="0"/>
                <a:cs typeface="Arial" panose="020B0604020202020204" pitchFamily="34" charset="0"/>
              </a:rPr>
              <a:t>plant.ini </a:t>
            </a:r>
            <a:r>
              <a:rPr lang="en-GB" sz="1600" dirty="0">
                <a:latin typeface="Arial" panose="020B0604020202020204" pitchFamily="34" charset="0"/>
                <a:cs typeface="Arial" panose="020B0604020202020204" pitchFamily="34" charset="0"/>
              </a:rPr>
              <a:t>and </a:t>
            </a:r>
            <a:r>
              <a:rPr lang="en-GB" sz="1600" i="1" dirty="0" err="1">
                <a:latin typeface="Arial" panose="020B0604020202020204" pitchFamily="34" charset="0"/>
                <a:cs typeface="Arial" panose="020B0604020202020204" pitchFamily="34" charset="0"/>
              </a:rPr>
              <a:t>landuse.lum</a:t>
            </a:r>
            <a:r>
              <a:rPr lang="en-GB" sz="1600" i="1" dirty="0">
                <a:latin typeface="Arial" panose="020B0604020202020204" pitchFamily="34" charset="0"/>
                <a:cs typeface="Arial" panose="020B0604020202020204" pitchFamily="34" charset="0"/>
              </a:rPr>
              <a:t> </a:t>
            </a:r>
            <a:r>
              <a:rPr lang="en-GB" sz="1600" dirty="0">
                <a:latin typeface="Arial" panose="020B0604020202020204" pitchFamily="34" charset="0"/>
                <a:cs typeface="Arial" panose="020B0604020202020204" pitchFamily="34" charset="0"/>
              </a:rPr>
              <a:t>files containing the new user defined plant community and land use</a:t>
            </a:r>
          </a:p>
        </p:txBody>
      </p:sp>
    </p:spTree>
    <p:extLst>
      <p:ext uri="{BB962C8B-B14F-4D97-AF65-F5344CB8AC3E}">
        <p14:creationId xmlns:p14="http://schemas.microsoft.com/office/powerpoint/2010/main" val="735642886"/>
      </p:ext>
    </p:extLst>
  </p:cSld>
  <p:clrMapOvr>
    <a:masterClrMapping/>
  </p:clrMapOvr>
  <mc:AlternateContent xmlns:mc="http://schemas.openxmlformats.org/markup-compatibility/2006" xmlns:p14="http://schemas.microsoft.com/office/powerpoint/2010/main">
    <mc:Choice Requires="p14">
      <p:transition spd="slow" p14:dur="2000" advTm="3864"/>
    </mc:Choice>
    <mc:Fallback xmlns="">
      <p:transition spd="slow" advTm="3864"/>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13B3222-5FCB-4E4C-AD93-66BC59AE87D6}"/>
              </a:ext>
            </a:extLst>
          </p:cNvPr>
          <p:cNvPicPr>
            <a:picLocks noChangeAspect="1"/>
          </p:cNvPicPr>
          <p:nvPr/>
        </p:nvPicPr>
        <p:blipFill>
          <a:blip r:embed="rId2"/>
          <a:stretch>
            <a:fillRect/>
          </a:stretch>
        </p:blipFill>
        <p:spPr>
          <a:xfrm>
            <a:off x="1917577" y="2655873"/>
            <a:ext cx="9239435" cy="2121563"/>
          </a:xfrm>
          <a:prstGeom prst="rect">
            <a:avLst/>
          </a:prstGeom>
        </p:spPr>
      </p:pic>
      <p:sp>
        <p:nvSpPr>
          <p:cNvPr id="4" name="Title 1">
            <a:extLst>
              <a:ext uri="{FF2B5EF4-FFF2-40B4-BE49-F238E27FC236}">
                <a16:creationId xmlns:a16="http://schemas.microsoft.com/office/drawing/2014/main" id="{FFE36D5E-94A7-43CC-90E8-16043F26A79F}"/>
              </a:ext>
            </a:extLst>
          </p:cNvPr>
          <p:cNvSpPr>
            <a:spLocks noGrp="1"/>
          </p:cNvSpPr>
          <p:nvPr>
            <p:ph type="title"/>
          </p:nvPr>
        </p:nvSpPr>
        <p:spPr>
          <a:xfrm>
            <a:off x="767178" y="271400"/>
            <a:ext cx="10515600" cy="904382"/>
          </a:xfrm>
        </p:spPr>
        <p:txBody>
          <a:bodyPr>
            <a:normAutofit/>
          </a:bodyPr>
          <a:lstStyle/>
          <a:p>
            <a:r>
              <a:rPr lang="en-GB" sz="3600" b="1" dirty="0">
                <a:latin typeface="Arial" panose="020B0604020202020204" pitchFamily="34" charset="0"/>
                <a:cs typeface="Arial" panose="020B0604020202020204" pitchFamily="34" charset="0"/>
              </a:rPr>
              <a:t>The Toolkit – 4. Output Visualization</a:t>
            </a:r>
          </a:p>
        </p:txBody>
      </p:sp>
      <p:cxnSp>
        <p:nvCxnSpPr>
          <p:cNvPr id="6" name="Straight Arrow Connector 5">
            <a:extLst>
              <a:ext uri="{FF2B5EF4-FFF2-40B4-BE49-F238E27FC236}">
                <a16:creationId xmlns:a16="http://schemas.microsoft.com/office/drawing/2014/main" id="{9614B444-2217-4CC5-B636-F3A21B4012A8}"/>
              </a:ext>
            </a:extLst>
          </p:cNvPr>
          <p:cNvCxnSpPr>
            <a:cxnSpLocks/>
          </p:cNvCxnSpPr>
          <p:nvPr/>
        </p:nvCxnSpPr>
        <p:spPr>
          <a:xfrm flipV="1">
            <a:off x="3169161" y="4456590"/>
            <a:ext cx="417418" cy="1207364"/>
          </a:xfrm>
          <a:prstGeom prst="straightConnector1">
            <a:avLst/>
          </a:prstGeom>
          <a:ln w="19050">
            <a:solidFill>
              <a:schemeClr val="tx1"/>
            </a:solidFill>
            <a:tailEnd type="triangle"/>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483323F5-9E95-4A0A-9813-5A5E0F6A764D}"/>
              </a:ext>
            </a:extLst>
          </p:cNvPr>
          <p:cNvCxnSpPr>
            <a:cxnSpLocks/>
          </p:cNvCxnSpPr>
          <p:nvPr/>
        </p:nvCxnSpPr>
        <p:spPr>
          <a:xfrm>
            <a:off x="11008311" y="1879703"/>
            <a:ext cx="66888" cy="768421"/>
          </a:xfrm>
          <a:prstGeom prst="straightConnector1">
            <a:avLst/>
          </a:prstGeom>
          <a:ln w="19050">
            <a:solidFill>
              <a:schemeClr val="tx1"/>
            </a:solidFill>
            <a:tailEnd type="triangle"/>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6DF01287-58AF-4F90-8507-7844F27F796A}"/>
              </a:ext>
            </a:extLst>
          </p:cNvPr>
          <p:cNvCxnSpPr>
            <a:cxnSpLocks/>
          </p:cNvCxnSpPr>
          <p:nvPr/>
        </p:nvCxnSpPr>
        <p:spPr>
          <a:xfrm>
            <a:off x="1322773" y="2423110"/>
            <a:ext cx="560703" cy="272431"/>
          </a:xfrm>
          <a:prstGeom prst="straightConnector1">
            <a:avLst/>
          </a:prstGeom>
          <a:ln w="19050">
            <a:solidFill>
              <a:schemeClr val="tx1"/>
            </a:solidFill>
            <a:tailEnd type="triangle"/>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nvGrpSpPr>
          <p:cNvPr id="17" name="Group 16">
            <a:extLst>
              <a:ext uri="{FF2B5EF4-FFF2-40B4-BE49-F238E27FC236}">
                <a16:creationId xmlns:a16="http://schemas.microsoft.com/office/drawing/2014/main" id="{1B7D5694-0C5A-4E8E-82E9-E86E271A625E}"/>
              </a:ext>
            </a:extLst>
          </p:cNvPr>
          <p:cNvGrpSpPr/>
          <p:nvPr/>
        </p:nvGrpSpPr>
        <p:grpSpPr>
          <a:xfrm>
            <a:off x="0" y="1667188"/>
            <a:ext cx="1748900" cy="904382"/>
            <a:chOff x="10194157" y="1082426"/>
            <a:chExt cx="1748900" cy="904382"/>
          </a:xfrm>
        </p:grpSpPr>
        <p:sp>
          <p:nvSpPr>
            <p:cNvPr id="18" name="Oval 17">
              <a:extLst>
                <a:ext uri="{FF2B5EF4-FFF2-40B4-BE49-F238E27FC236}">
                  <a16:creationId xmlns:a16="http://schemas.microsoft.com/office/drawing/2014/main" id="{DB0F48D1-7B91-4819-9FB0-1C70BE2F6CD3}"/>
                </a:ext>
              </a:extLst>
            </p:cNvPr>
            <p:cNvSpPr/>
            <p:nvPr/>
          </p:nvSpPr>
          <p:spPr>
            <a:xfrm>
              <a:off x="10194157" y="1082426"/>
              <a:ext cx="1748900" cy="904382"/>
            </a:xfrm>
            <a:prstGeom prst="ellipse">
              <a:avLst/>
            </a:prstGeom>
          </p:spPr>
          <p:style>
            <a:lnRef idx="2">
              <a:schemeClr val="accent1">
                <a:shade val="50000"/>
              </a:schemeClr>
            </a:lnRef>
            <a:fillRef idx="1002">
              <a:schemeClr val="lt2"/>
            </a:fillRef>
            <a:effectRef idx="0">
              <a:schemeClr val="accent1"/>
            </a:effectRef>
            <a:fontRef idx="minor">
              <a:schemeClr val="lt1"/>
            </a:fontRef>
          </p:style>
          <p:txBody>
            <a:bodyPr rtlCol="0" anchor="ctr"/>
            <a:lstStyle/>
            <a:p>
              <a:pPr algn="ctr"/>
              <a:endParaRPr lang="en-GB"/>
            </a:p>
          </p:txBody>
        </p:sp>
        <p:sp>
          <p:nvSpPr>
            <p:cNvPr id="19" name="TextBox 18">
              <a:extLst>
                <a:ext uri="{FF2B5EF4-FFF2-40B4-BE49-F238E27FC236}">
                  <a16:creationId xmlns:a16="http://schemas.microsoft.com/office/drawing/2014/main" id="{1EAC8A69-4A6B-440F-9BCD-415D1B566684}"/>
                </a:ext>
              </a:extLst>
            </p:cNvPr>
            <p:cNvSpPr txBox="1"/>
            <p:nvPr/>
          </p:nvSpPr>
          <p:spPr>
            <a:xfrm>
              <a:off x="10390944" y="1192017"/>
              <a:ext cx="1355325" cy="646331"/>
            </a:xfrm>
            <a:prstGeom prst="rect">
              <a:avLst/>
            </a:prstGeom>
            <a:noFill/>
          </p:spPr>
          <p:txBody>
            <a:bodyPr wrap="square" rtlCol="0">
              <a:spAutoFit/>
            </a:bodyPr>
            <a:lstStyle/>
            <a:p>
              <a:pPr algn="ctr"/>
              <a:r>
                <a:rPr lang="en-GB" sz="1200" dirty="0">
                  <a:latin typeface="Arial" panose="020B0604020202020204" pitchFamily="34" charset="0"/>
                  <a:cs typeface="Arial" panose="020B0604020202020204" pitchFamily="34" charset="0"/>
                </a:rPr>
                <a:t>Tabs to swap between scenario outputs</a:t>
              </a:r>
            </a:p>
          </p:txBody>
        </p:sp>
      </p:grpSp>
      <p:grpSp>
        <p:nvGrpSpPr>
          <p:cNvPr id="20" name="Group 19">
            <a:extLst>
              <a:ext uri="{FF2B5EF4-FFF2-40B4-BE49-F238E27FC236}">
                <a16:creationId xmlns:a16="http://schemas.microsoft.com/office/drawing/2014/main" id="{100144A9-132A-4F4F-8202-5CEECB672CDC}"/>
              </a:ext>
            </a:extLst>
          </p:cNvPr>
          <p:cNvGrpSpPr/>
          <p:nvPr/>
        </p:nvGrpSpPr>
        <p:grpSpPr>
          <a:xfrm>
            <a:off x="2530299" y="5379530"/>
            <a:ext cx="1748900" cy="904382"/>
            <a:chOff x="10194157" y="1108755"/>
            <a:chExt cx="1748900" cy="904382"/>
          </a:xfrm>
        </p:grpSpPr>
        <p:sp>
          <p:nvSpPr>
            <p:cNvPr id="21" name="Oval 20">
              <a:extLst>
                <a:ext uri="{FF2B5EF4-FFF2-40B4-BE49-F238E27FC236}">
                  <a16:creationId xmlns:a16="http://schemas.microsoft.com/office/drawing/2014/main" id="{134FDFF5-D593-4291-8290-A4B500A394F9}"/>
                </a:ext>
              </a:extLst>
            </p:cNvPr>
            <p:cNvSpPr/>
            <p:nvPr/>
          </p:nvSpPr>
          <p:spPr>
            <a:xfrm>
              <a:off x="10194157" y="1108755"/>
              <a:ext cx="1748900" cy="904382"/>
            </a:xfrm>
            <a:prstGeom prst="ellipse">
              <a:avLst/>
            </a:prstGeom>
          </p:spPr>
          <p:style>
            <a:lnRef idx="2">
              <a:schemeClr val="accent1">
                <a:shade val="50000"/>
              </a:schemeClr>
            </a:lnRef>
            <a:fillRef idx="1002">
              <a:schemeClr val="lt2"/>
            </a:fillRef>
            <a:effectRef idx="0">
              <a:schemeClr val="accent1"/>
            </a:effectRef>
            <a:fontRef idx="minor">
              <a:schemeClr val="lt1"/>
            </a:fontRef>
          </p:style>
          <p:txBody>
            <a:bodyPr rtlCol="0" anchor="ctr"/>
            <a:lstStyle/>
            <a:p>
              <a:pPr algn="ctr"/>
              <a:endParaRPr lang="en-GB"/>
            </a:p>
          </p:txBody>
        </p:sp>
        <p:sp>
          <p:nvSpPr>
            <p:cNvPr id="22" name="TextBox 21">
              <a:extLst>
                <a:ext uri="{FF2B5EF4-FFF2-40B4-BE49-F238E27FC236}">
                  <a16:creationId xmlns:a16="http://schemas.microsoft.com/office/drawing/2014/main" id="{9870AD1D-52F3-46EA-BBE9-568734F7C8E0}"/>
                </a:ext>
              </a:extLst>
            </p:cNvPr>
            <p:cNvSpPr txBox="1"/>
            <p:nvPr/>
          </p:nvSpPr>
          <p:spPr>
            <a:xfrm>
              <a:off x="10386158" y="1182140"/>
              <a:ext cx="1355325" cy="830997"/>
            </a:xfrm>
            <a:prstGeom prst="rect">
              <a:avLst/>
            </a:prstGeom>
            <a:noFill/>
          </p:spPr>
          <p:txBody>
            <a:bodyPr wrap="square" rtlCol="0">
              <a:spAutoFit/>
            </a:bodyPr>
            <a:lstStyle/>
            <a:p>
              <a:pPr algn="ctr"/>
              <a:r>
                <a:rPr lang="en-GB" sz="1200" dirty="0">
                  <a:latin typeface="Arial" panose="020B0604020202020204" pitchFamily="34" charset="0"/>
                  <a:cs typeface="Arial" panose="020B0604020202020204" pitchFamily="34" charset="0"/>
                </a:rPr>
                <a:t>Resizable ‘brush’ for choosing a period to inspect more closely </a:t>
              </a:r>
            </a:p>
          </p:txBody>
        </p:sp>
      </p:grpSp>
      <p:grpSp>
        <p:nvGrpSpPr>
          <p:cNvPr id="26" name="Group 25">
            <a:extLst>
              <a:ext uri="{FF2B5EF4-FFF2-40B4-BE49-F238E27FC236}">
                <a16:creationId xmlns:a16="http://schemas.microsoft.com/office/drawing/2014/main" id="{426CEBBB-74C5-427C-9462-2CF40CFC174A}"/>
              </a:ext>
            </a:extLst>
          </p:cNvPr>
          <p:cNvGrpSpPr/>
          <p:nvPr/>
        </p:nvGrpSpPr>
        <p:grpSpPr>
          <a:xfrm>
            <a:off x="10167305" y="1295426"/>
            <a:ext cx="1748900" cy="904382"/>
            <a:chOff x="10194157" y="1108755"/>
            <a:chExt cx="1748900" cy="904382"/>
          </a:xfrm>
        </p:grpSpPr>
        <p:sp>
          <p:nvSpPr>
            <p:cNvPr id="27" name="Oval 26">
              <a:extLst>
                <a:ext uri="{FF2B5EF4-FFF2-40B4-BE49-F238E27FC236}">
                  <a16:creationId xmlns:a16="http://schemas.microsoft.com/office/drawing/2014/main" id="{FB672FCF-F9F9-4FC1-9F3D-0C9B6E8C00C9}"/>
                </a:ext>
              </a:extLst>
            </p:cNvPr>
            <p:cNvSpPr/>
            <p:nvPr/>
          </p:nvSpPr>
          <p:spPr>
            <a:xfrm>
              <a:off x="10194157" y="1108755"/>
              <a:ext cx="1748900" cy="904382"/>
            </a:xfrm>
            <a:prstGeom prst="ellipse">
              <a:avLst/>
            </a:prstGeom>
          </p:spPr>
          <p:style>
            <a:lnRef idx="2">
              <a:schemeClr val="accent1">
                <a:shade val="50000"/>
              </a:schemeClr>
            </a:lnRef>
            <a:fillRef idx="1002">
              <a:schemeClr val="lt2"/>
            </a:fillRef>
            <a:effectRef idx="0">
              <a:schemeClr val="accent1"/>
            </a:effectRef>
            <a:fontRef idx="minor">
              <a:schemeClr val="lt1"/>
            </a:fontRef>
          </p:style>
          <p:txBody>
            <a:bodyPr rtlCol="0" anchor="ctr"/>
            <a:lstStyle/>
            <a:p>
              <a:pPr algn="ctr"/>
              <a:endParaRPr lang="en-GB"/>
            </a:p>
          </p:txBody>
        </p:sp>
        <p:sp>
          <p:nvSpPr>
            <p:cNvPr id="28" name="TextBox 27">
              <a:extLst>
                <a:ext uri="{FF2B5EF4-FFF2-40B4-BE49-F238E27FC236}">
                  <a16:creationId xmlns:a16="http://schemas.microsoft.com/office/drawing/2014/main" id="{D4A4525C-49F1-4A4F-98EA-93E6DAC6A6A5}"/>
                </a:ext>
              </a:extLst>
            </p:cNvPr>
            <p:cNvSpPr txBox="1"/>
            <p:nvPr/>
          </p:nvSpPr>
          <p:spPr>
            <a:xfrm>
              <a:off x="10390944" y="1427501"/>
              <a:ext cx="1355325" cy="276999"/>
            </a:xfrm>
            <a:prstGeom prst="rect">
              <a:avLst/>
            </a:prstGeom>
            <a:noFill/>
          </p:spPr>
          <p:txBody>
            <a:bodyPr wrap="square" rtlCol="0">
              <a:spAutoFit/>
            </a:bodyPr>
            <a:lstStyle/>
            <a:p>
              <a:pPr algn="ctr"/>
              <a:r>
                <a:rPr lang="en-GB" sz="1200" dirty="0">
                  <a:latin typeface="Arial" panose="020B0604020202020204" pitchFamily="34" charset="0"/>
                  <a:cs typeface="Arial" panose="020B0604020202020204" pitchFamily="34" charset="0"/>
                </a:rPr>
                <a:t>Download plots</a:t>
              </a:r>
            </a:p>
          </p:txBody>
        </p:sp>
      </p:grpSp>
      <p:sp>
        <p:nvSpPr>
          <p:cNvPr id="30" name="TextBox 29">
            <a:extLst>
              <a:ext uri="{FF2B5EF4-FFF2-40B4-BE49-F238E27FC236}">
                <a16:creationId xmlns:a16="http://schemas.microsoft.com/office/drawing/2014/main" id="{F189563A-5098-4380-BDD2-79ACBB5C6850}"/>
              </a:ext>
            </a:extLst>
          </p:cNvPr>
          <p:cNvSpPr txBox="1"/>
          <p:nvPr/>
        </p:nvSpPr>
        <p:spPr>
          <a:xfrm>
            <a:off x="7912803" y="5426530"/>
            <a:ext cx="2801913" cy="830997"/>
          </a:xfrm>
          <a:prstGeom prst="rect">
            <a:avLst/>
          </a:prstGeom>
          <a:noFill/>
        </p:spPr>
        <p:txBody>
          <a:bodyPr wrap="square" rtlCol="0">
            <a:spAutoFit/>
          </a:bodyPr>
          <a:lstStyle/>
          <a:p>
            <a:pPr marL="285750" indent="-285750">
              <a:buFont typeface="Arial" panose="020B0604020202020204" pitchFamily="34" charset="0"/>
              <a:buChar char="•"/>
            </a:pPr>
            <a:r>
              <a:rPr lang="en-GB" sz="1600" dirty="0">
                <a:latin typeface="Arial" panose="020B0604020202020204" pitchFamily="34" charset="0"/>
                <a:cs typeface="Arial" panose="020B0604020202020204" pitchFamily="34" charset="0"/>
              </a:rPr>
              <a:t>Currently output .csv files need to be manually uploaded to the toolkit</a:t>
            </a:r>
          </a:p>
        </p:txBody>
      </p:sp>
    </p:spTree>
    <p:extLst>
      <p:ext uri="{BB962C8B-B14F-4D97-AF65-F5344CB8AC3E}">
        <p14:creationId xmlns:p14="http://schemas.microsoft.com/office/powerpoint/2010/main" val="29338198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7A463900-5B1A-4222-B18A-488F3EFE66CA}"/>
              </a:ext>
            </a:extLst>
          </p:cNvPr>
          <p:cNvSpPr>
            <a:spLocks noGrp="1"/>
          </p:cNvSpPr>
          <p:nvPr>
            <p:ph type="title"/>
          </p:nvPr>
        </p:nvSpPr>
        <p:spPr>
          <a:xfrm>
            <a:off x="740544" y="173747"/>
            <a:ext cx="10515600" cy="904382"/>
          </a:xfrm>
        </p:spPr>
        <p:txBody>
          <a:bodyPr>
            <a:normAutofit/>
          </a:bodyPr>
          <a:lstStyle/>
          <a:p>
            <a:r>
              <a:rPr lang="en-GB" sz="3600" b="1" dirty="0">
                <a:latin typeface="Arial" panose="020B0604020202020204" pitchFamily="34" charset="0"/>
                <a:cs typeface="Arial" panose="020B0604020202020204" pitchFamily="34" charset="0"/>
              </a:rPr>
              <a:t>The Toolkit – Development</a:t>
            </a:r>
          </a:p>
        </p:txBody>
      </p:sp>
      <p:sp>
        <p:nvSpPr>
          <p:cNvPr id="5" name="TextBox 4">
            <a:extLst>
              <a:ext uri="{FF2B5EF4-FFF2-40B4-BE49-F238E27FC236}">
                <a16:creationId xmlns:a16="http://schemas.microsoft.com/office/drawing/2014/main" id="{0AD425E1-3E9B-42AD-A04B-4A5D6504D5C1}"/>
              </a:ext>
            </a:extLst>
          </p:cNvPr>
          <p:cNvSpPr txBox="1"/>
          <p:nvPr/>
        </p:nvSpPr>
        <p:spPr>
          <a:xfrm>
            <a:off x="740544" y="1413688"/>
            <a:ext cx="5793421" cy="4770537"/>
          </a:xfrm>
          <a:prstGeom prst="rect">
            <a:avLst/>
          </a:prstGeom>
          <a:noFill/>
        </p:spPr>
        <p:txBody>
          <a:bodyPr wrap="square" rtlCol="0">
            <a:spAutoFit/>
          </a:bodyPr>
          <a:lstStyle/>
          <a:p>
            <a:pPr marL="285750" indent="-285750">
              <a:buFont typeface="Arial" panose="020B0604020202020204" pitchFamily="34" charset="0"/>
              <a:buChar char="•"/>
            </a:pPr>
            <a:r>
              <a:rPr lang="en-GB" sz="1600" dirty="0">
                <a:latin typeface="Arial" panose="020B0604020202020204" pitchFamily="34" charset="0"/>
                <a:cs typeface="Arial" panose="020B0604020202020204" pitchFamily="34" charset="0"/>
              </a:rPr>
              <a:t>The toolkit is still in early days of development. A prototype is needed before trialling it with the local flood risk management authority across numerous small-medium catchments in Gwynedd county, Wales.</a:t>
            </a:r>
          </a:p>
          <a:p>
            <a:pPr marL="285750" indent="-285750">
              <a:buFont typeface="Arial" panose="020B0604020202020204" pitchFamily="34" charset="0"/>
              <a:buChar char="•"/>
            </a:pPr>
            <a:endParaRPr lang="en-GB" sz="16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1600" dirty="0">
                <a:latin typeface="Arial" panose="020B0604020202020204" pitchFamily="34" charset="0"/>
                <a:cs typeface="Arial" panose="020B0604020202020204" pitchFamily="34" charset="0"/>
              </a:rPr>
              <a:t>Currently, the toolkit prints modified files which need to be moved manually to the SWAT+ catchment directory, the model run, and the outputs uploaded manually for visualization/comparison. </a:t>
            </a:r>
          </a:p>
          <a:p>
            <a:pPr marL="285750" indent="-285750">
              <a:buFont typeface="Arial" panose="020B0604020202020204" pitchFamily="34" charset="0"/>
              <a:buChar char="•"/>
            </a:pPr>
            <a:endParaRPr lang="en-GB" sz="16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1600" dirty="0">
                <a:latin typeface="Arial" panose="020B0604020202020204" pitchFamily="34" charset="0"/>
                <a:cs typeface="Arial" panose="020B0604020202020204" pitchFamily="34" charset="0"/>
              </a:rPr>
              <a:t>We have already seen drastic reduction in the time taken to identify and make land use changes to HRUs, making new land uses and plant types. Progress in visualization/comparison of outputs promises good  potential. </a:t>
            </a:r>
          </a:p>
          <a:p>
            <a:pPr marL="285750" indent="-285750">
              <a:buFont typeface="Arial" panose="020B0604020202020204" pitchFamily="34" charset="0"/>
              <a:buChar char="•"/>
            </a:pPr>
            <a:endParaRPr lang="en-GB" sz="16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1600">
                <a:latin typeface="Arial" panose="020B0604020202020204" pitchFamily="34" charset="0"/>
                <a:cs typeface="Arial" panose="020B0604020202020204" pitchFamily="34" charset="0"/>
              </a:rPr>
              <a:t>The next step is to</a:t>
            </a:r>
            <a:r>
              <a:rPr lang="en-GB" sz="1600" dirty="0">
                <a:latin typeface="Arial" panose="020B0604020202020204" pitchFamily="34" charset="0"/>
                <a:cs typeface="Arial" panose="020B0604020202020204" pitchFamily="34" charset="0"/>
              </a:rPr>
              <a:t> </a:t>
            </a:r>
            <a:r>
              <a:rPr lang="en-GB" sz="1600">
                <a:latin typeface="Arial" panose="020B0604020202020204" pitchFamily="34" charset="0"/>
                <a:cs typeface="Arial" panose="020B0604020202020204" pitchFamily="34" charset="0"/>
              </a:rPr>
              <a:t>develop </a:t>
            </a:r>
            <a:r>
              <a:rPr lang="en-GB" sz="1600" dirty="0">
                <a:latin typeface="Arial" panose="020B0604020202020204" pitchFamily="34" charset="0"/>
                <a:cs typeface="Arial" panose="020B0604020202020204" pitchFamily="34" charset="0"/>
              </a:rPr>
              <a:t>the capability of running the SWAT+ model </a:t>
            </a:r>
            <a:r>
              <a:rPr lang="en-GB" sz="1600">
                <a:latin typeface="Arial" panose="020B0604020202020204" pitchFamily="34" charset="0"/>
                <a:cs typeface="Arial" panose="020B0604020202020204" pitchFamily="34" charset="0"/>
              </a:rPr>
              <a:t>within</a:t>
            </a:r>
            <a:r>
              <a:rPr lang="en-GB" sz="1600" dirty="0">
                <a:latin typeface="Arial" panose="020B0604020202020204" pitchFamily="34" charset="0"/>
                <a:cs typeface="Arial" panose="020B0604020202020204" pitchFamily="34" charset="0"/>
              </a:rPr>
              <a:t> the toolkit</a:t>
            </a:r>
            <a:r>
              <a:rPr lang="en-GB" sz="1600">
                <a:latin typeface="Arial" panose="020B0604020202020204" pitchFamily="34" charset="0"/>
                <a:cs typeface="Arial" panose="020B0604020202020204" pitchFamily="34" charset="0"/>
              </a:rPr>
              <a:t> itself</a:t>
            </a:r>
            <a:r>
              <a:rPr lang="en-GB" sz="1600" dirty="0">
                <a:latin typeface="Arial" panose="020B0604020202020204" pitchFamily="34" charset="0"/>
                <a:cs typeface="Arial" panose="020B0604020202020204" pitchFamily="34" charset="0"/>
              </a:rPr>
              <a:t>, </a:t>
            </a:r>
            <a:r>
              <a:rPr lang="en-GB" sz="1600">
                <a:latin typeface="Arial" panose="020B0604020202020204" pitchFamily="34" charset="0"/>
                <a:cs typeface="Arial" panose="020B0604020202020204" pitchFamily="34" charset="0"/>
              </a:rPr>
              <a:t>thereby </a:t>
            </a:r>
            <a:r>
              <a:rPr lang="en-GB" sz="1600" dirty="0">
                <a:latin typeface="Arial" panose="020B0604020202020204" pitchFamily="34" charset="0"/>
                <a:cs typeface="Arial" panose="020B0604020202020204" pitchFamily="34" charset="0"/>
              </a:rPr>
              <a:t>further simplifying the process of LULC change assessment.</a:t>
            </a:r>
          </a:p>
        </p:txBody>
      </p:sp>
      <p:graphicFrame>
        <p:nvGraphicFramePr>
          <p:cNvPr id="6" name="Table 6">
            <a:extLst>
              <a:ext uri="{FF2B5EF4-FFF2-40B4-BE49-F238E27FC236}">
                <a16:creationId xmlns:a16="http://schemas.microsoft.com/office/drawing/2014/main" id="{254CAB50-77D0-4857-8646-BC9343646A32}"/>
              </a:ext>
            </a:extLst>
          </p:cNvPr>
          <p:cNvGraphicFramePr>
            <a:graphicFrameLocks noGrp="1"/>
          </p:cNvGraphicFramePr>
          <p:nvPr>
            <p:extLst>
              <p:ext uri="{D42A27DB-BD31-4B8C-83A1-F6EECF244321}">
                <p14:modId xmlns:p14="http://schemas.microsoft.com/office/powerpoint/2010/main" val="1513582233"/>
              </p:ext>
            </p:extLst>
          </p:nvPr>
        </p:nvGraphicFramePr>
        <p:xfrm>
          <a:off x="6814346" y="1507951"/>
          <a:ext cx="5029201" cy="4230491"/>
        </p:xfrm>
        <a:graphic>
          <a:graphicData uri="http://schemas.openxmlformats.org/drawingml/2006/table">
            <a:tbl>
              <a:tblPr firstRow="1" bandRow="1">
                <a:tableStyleId>{8EC20E35-A176-4012-BC5E-935CFFF8708E}</a:tableStyleId>
              </a:tblPr>
              <a:tblGrid>
                <a:gridCol w="3387425">
                  <a:extLst>
                    <a:ext uri="{9D8B030D-6E8A-4147-A177-3AD203B41FA5}">
                      <a16:colId xmlns:a16="http://schemas.microsoft.com/office/drawing/2014/main" val="3874948932"/>
                    </a:ext>
                  </a:extLst>
                </a:gridCol>
                <a:gridCol w="1641776">
                  <a:extLst>
                    <a:ext uri="{9D8B030D-6E8A-4147-A177-3AD203B41FA5}">
                      <a16:colId xmlns:a16="http://schemas.microsoft.com/office/drawing/2014/main" val="4289767539"/>
                    </a:ext>
                  </a:extLst>
                </a:gridCol>
              </a:tblGrid>
              <a:tr h="433211">
                <a:tc>
                  <a:txBody>
                    <a:bodyPr/>
                    <a:lstStyle/>
                    <a:p>
                      <a:r>
                        <a:rPr lang="en-GB" sz="2000"/>
                        <a:t>Desired Functions</a:t>
                      </a:r>
                    </a:p>
                  </a:txBody>
                  <a:tcPr marL="103873" marR="103873" marT="51937" marB="51937"/>
                </a:tc>
                <a:tc>
                  <a:txBody>
                    <a:bodyPr/>
                    <a:lstStyle/>
                    <a:p>
                      <a:r>
                        <a:rPr lang="en-GB" sz="2000" dirty="0"/>
                        <a:t>Achieved? </a:t>
                      </a:r>
                    </a:p>
                  </a:txBody>
                  <a:tcPr marL="103873" marR="103873" marT="51937" marB="51937"/>
                </a:tc>
                <a:extLst>
                  <a:ext uri="{0D108BD9-81ED-4DB2-BD59-A6C34878D82A}">
                    <a16:rowId xmlns:a16="http://schemas.microsoft.com/office/drawing/2014/main" val="1878136616"/>
                  </a:ext>
                </a:extLst>
              </a:tr>
              <a:tr h="739128">
                <a:tc>
                  <a:txBody>
                    <a:bodyPr/>
                    <a:lstStyle/>
                    <a:p>
                      <a:r>
                        <a:rPr lang="en-GB" sz="2000" dirty="0"/>
                        <a:t>Make visual selection of catchment HRUs</a:t>
                      </a:r>
                    </a:p>
                  </a:txBody>
                  <a:tcPr marL="103873" marR="103873" marT="51937" marB="51937"/>
                </a:tc>
                <a:tc>
                  <a:txBody>
                    <a:bodyPr/>
                    <a:lstStyle/>
                    <a:p>
                      <a:r>
                        <a:rPr lang="en-GB" sz="2000">
                          <a:sym typeface="Wingdings" panose="05000000000000000000" pitchFamily="2" charset="2"/>
                        </a:rPr>
                        <a:t></a:t>
                      </a:r>
                      <a:endParaRPr lang="en-GB" sz="2000"/>
                    </a:p>
                  </a:txBody>
                  <a:tcPr marL="103873" marR="103873" marT="51937" marB="51937"/>
                </a:tc>
                <a:extLst>
                  <a:ext uri="{0D108BD9-81ED-4DB2-BD59-A6C34878D82A}">
                    <a16:rowId xmlns:a16="http://schemas.microsoft.com/office/drawing/2014/main" val="1536733695"/>
                  </a:ext>
                </a:extLst>
              </a:tr>
              <a:tr h="739128">
                <a:tc>
                  <a:txBody>
                    <a:bodyPr/>
                    <a:lstStyle/>
                    <a:p>
                      <a:r>
                        <a:rPr lang="en-GB" sz="2000" dirty="0"/>
                        <a:t>Make land use changes to selected HRUs</a:t>
                      </a:r>
                    </a:p>
                  </a:txBody>
                  <a:tcPr marL="103873" marR="103873" marT="51937" marB="51937"/>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a:sym typeface="Wingdings" panose="05000000000000000000" pitchFamily="2" charset="2"/>
                        </a:rPr>
                        <a:t></a:t>
                      </a:r>
                      <a:endParaRPr lang="en-GB" sz="2000"/>
                    </a:p>
                  </a:txBody>
                  <a:tcPr marL="103873" marR="103873" marT="51937" marB="51937"/>
                </a:tc>
                <a:extLst>
                  <a:ext uri="{0D108BD9-81ED-4DB2-BD59-A6C34878D82A}">
                    <a16:rowId xmlns:a16="http://schemas.microsoft.com/office/drawing/2014/main" val="3476305332"/>
                  </a:ext>
                </a:extLst>
              </a:tr>
              <a:tr h="433211">
                <a:tc>
                  <a:txBody>
                    <a:bodyPr/>
                    <a:lstStyle/>
                    <a:p>
                      <a:r>
                        <a:rPr lang="en-GB" sz="2000" dirty="0"/>
                        <a:t>Make new plant type</a:t>
                      </a:r>
                    </a:p>
                  </a:txBody>
                  <a:tcPr marL="103873" marR="103873" marT="51937" marB="51937"/>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a:sym typeface="Wingdings" panose="05000000000000000000" pitchFamily="2" charset="2"/>
                        </a:rPr>
                        <a:t></a:t>
                      </a:r>
                      <a:endParaRPr lang="en-GB" sz="2000"/>
                    </a:p>
                  </a:txBody>
                  <a:tcPr marL="103873" marR="103873" marT="51937" marB="51937"/>
                </a:tc>
                <a:extLst>
                  <a:ext uri="{0D108BD9-81ED-4DB2-BD59-A6C34878D82A}">
                    <a16:rowId xmlns:a16="http://schemas.microsoft.com/office/drawing/2014/main" val="282996186"/>
                  </a:ext>
                </a:extLst>
              </a:tr>
              <a:tr h="433211">
                <a:tc>
                  <a:txBody>
                    <a:bodyPr/>
                    <a:lstStyle/>
                    <a:p>
                      <a:r>
                        <a:rPr lang="en-GB" sz="2000" dirty="0"/>
                        <a:t>Make new land use type</a:t>
                      </a:r>
                    </a:p>
                  </a:txBody>
                  <a:tcPr marL="103873" marR="103873" marT="51937" marB="51937"/>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dirty="0">
                          <a:sym typeface="Wingdings" panose="05000000000000000000" pitchFamily="2" charset="2"/>
                        </a:rPr>
                        <a:t></a:t>
                      </a:r>
                      <a:endParaRPr lang="en-GB" sz="2000" dirty="0"/>
                    </a:p>
                  </a:txBody>
                  <a:tcPr marL="103873" marR="103873" marT="51937" marB="51937"/>
                </a:tc>
                <a:extLst>
                  <a:ext uri="{0D108BD9-81ED-4DB2-BD59-A6C34878D82A}">
                    <a16:rowId xmlns:a16="http://schemas.microsoft.com/office/drawing/2014/main" val="1462879562"/>
                  </a:ext>
                </a:extLst>
              </a:tr>
              <a:tr h="73912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dirty="0"/>
                        <a:t>Visualize and compare model outputs </a:t>
                      </a:r>
                    </a:p>
                  </a:txBody>
                  <a:tcPr marL="103873" marR="103873" marT="51937" marB="51937"/>
                </a:tc>
                <a:tc>
                  <a:txBody>
                    <a:bodyPr/>
                    <a:lstStyle/>
                    <a:p>
                      <a:r>
                        <a:rPr lang="en-GB" sz="2000">
                          <a:sym typeface="Wingdings" panose="05000000000000000000" pitchFamily="2" charset="2"/>
                        </a:rPr>
                        <a:t></a:t>
                      </a:r>
                      <a:endParaRPr lang="en-GB" sz="2000"/>
                    </a:p>
                  </a:txBody>
                  <a:tcPr marL="103873" marR="103873" marT="51937" marB="51937"/>
                </a:tc>
                <a:extLst>
                  <a:ext uri="{0D108BD9-81ED-4DB2-BD59-A6C34878D82A}">
                    <a16:rowId xmlns:a16="http://schemas.microsoft.com/office/drawing/2014/main" val="2069093981"/>
                  </a:ext>
                </a:extLst>
              </a:tr>
              <a:tr h="62123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dirty="0"/>
                        <a:t>Run the SWAT+ model in the application</a:t>
                      </a:r>
                    </a:p>
                  </a:txBody>
                  <a:tcPr marL="103873" marR="103873" marT="51937" marB="51937"/>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dirty="0">
                          <a:sym typeface="Wingdings" panose="05000000000000000000" pitchFamily="2" charset="2"/>
                        </a:rPr>
                        <a:t></a:t>
                      </a:r>
                      <a:endParaRPr lang="en-GB" sz="2000" dirty="0"/>
                    </a:p>
                    <a:p>
                      <a:endParaRPr lang="en-GB" sz="2000" dirty="0"/>
                    </a:p>
                  </a:txBody>
                  <a:tcPr marL="103873" marR="103873" marT="51937" marB="51937"/>
                </a:tc>
                <a:extLst>
                  <a:ext uri="{0D108BD9-81ED-4DB2-BD59-A6C34878D82A}">
                    <a16:rowId xmlns:a16="http://schemas.microsoft.com/office/drawing/2014/main" val="2841066465"/>
                  </a:ext>
                </a:extLst>
              </a:tr>
            </a:tbl>
          </a:graphicData>
        </a:graphic>
      </p:graphicFrame>
    </p:spTree>
    <p:extLst>
      <p:ext uri="{BB962C8B-B14F-4D97-AF65-F5344CB8AC3E}">
        <p14:creationId xmlns:p14="http://schemas.microsoft.com/office/powerpoint/2010/main" val="23267432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EDA478E-C8A9-49DE-82BD-80D8852637B5}"/>
              </a:ext>
            </a:extLst>
          </p:cNvPr>
          <p:cNvSpPr>
            <a:spLocks noGrp="1"/>
          </p:cNvSpPr>
          <p:nvPr>
            <p:ph type="title"/>
          </p:nvPr>
        </p:nvSpPr>
        <p:spPr/>
        <p:txBody>
          <a:bodyPr/>
          <a:lstStyle/>
          <a:p>
            <a:r>
              <a:rPr lang="en-GB"/>
              <a:t>Toolkit Demonstration</a:t>
            </a:r>
          </a:p>
        </p:txBody>
      </p:sp>
      <p:sp>
        <p:nvSpPr>
          <p:cNvPr id="5" name="Text Placeholder 4">
            <a:extLst>
              <a:ext uri="{FF2B5EF4-FFF2-40B4-BE49-F238E27FC236}">
                <a16:creationId xmlns:a16="http://schemas.microsoft.com/office/drawing/2014/main" id="{4FCADF97-E28A-4291-A24F-E104CB5D9B0D}"/>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31259440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Integral</Template>
  <TotalTime>10131</TotalTime>
  <Words>1410</Words>
  <Application>Microsoft Office PowerPoint</Application>
  <PresentationFormat>Widescreen</PresentationFormat>
  <Paragraphs>138</Paragraphs>
  <Slides>13</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Calibri</vt:lpstr>
      <vt:lpstr>Arial</vt:lpstr>
      <vt:lpstr>STCaiyun</vt:lpstr>
      <vt:lpstr>Wingdings</vt:lpstr>
      <vt:lpstr>Calibri Light</vt:lpstr>
      <vt:lpstr>Office Theme</vt:lpstr>
      <vt:lpstr>A novel toolkit to streamline Land Use Land Cover change assessment in the SWAT+ model to enhance flood management and infrastructure decisions </vt:lpstr>
      <vt:lpstr>Flood management in Wales </vt:lpstr>
      <vt:lpstr>Aim of the study</vt:lpstr>
      <vt:lpstr>SWAT+ </vt:lpstr>
      <vt:lpstr>LULC In SWAT+</vt:lpstr>
      <vt:lpstr>The Issue</vt:lpstr>
      <vt:lpstr>The Toolkit </vt:lpstr>
      <vt:lpstr>The Toolkit – 1. GUI Map </vt:lpstr>
      <vt:lpstr>The Toolkit – 2. HRU Land Use Edit Table </vt:lpstr>
      <vt:lpstr>The Toolkit – 3. New Land Use and Plant Type</vt:lpstr>
      <vt:lpstr>The Toolkit – 4. Output Visualization</vt:lpstr>
      <vt:lpstr>The Toolkit – Development</vt:lpstr>
      <vt:lpstr>Toolkit Demonstration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Alex Rigby</dc:creator>
  <cp:lastModifiedBy>Alex Rigby</cp:lastModifiedBy>
  <cp:revision>6</cp:revision>
  <dcterms:created xsi:type="dcterms:W3CDTF">2021-04-08T10:00:20Z</dcterms:created>
  <dcterms:modified xsi:type="dcterms:W3CDTF">2021-04-20T09:41:10Z</dcterms:modified>
</cp:coreProperties>
</file>