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8" r:id="rId1"/>
  </p:sldMasterIdLst>
  <p:notesMasterIdLst>
    <p:notesMasterId r:id="rId12"/>
  </p:notesMasterIdLst>
  <p:handoutMasterIdLst>
    <p:handoutMasterId r:id="rId13"/>
  </p:handoutMasterIdLst>
  <p:sldIdLst>
    <p:sldId id="258" r:id="rId2"/>
    <p:sldId id="260" r:id="rId3"/>
    <p:sldId id="267" r:id="rId4"/>
    <p:sldId id="261" r:id="rId5"/>
    <p:sldId id="264" r:id="rId6"/>
    <p:sldId id="257" r:id="rId7"/>
    <p:sldId id="259" r:id="rId8"/>
    <p:sldId id="263" r:id="rId9"/>
    <p:sldId id="266" r:id="rId10"/>
    <p:sldId id="265" r:id="rId11"/>
  </p:sldIdLst>
  <p:sldSz cx="12192000" cy="6858000"/>
  <p:notesSz cx="29818013" cy="42348150"/>
  <p:embeddedFontLst>
    <p:embeddedFont>
      <p:font typeface="Calibri" panose="020F0502020204030204" pitchFamily="34" charset="0"/>
      <p:regular r:id="rId14"/>
      <p:bold r:id="rId15"/>
      <p:italic r:id="rId16"/>
      <p:boldItalic r:id="rId17"/>
    </p:embeddedFont>
    <p:embeddedFont>
      <p:font typeface="Calibri Light" panose="020F0302020204030204" pitchFamily="34" charset="0"/>
      <p:regular r:id="rId18"/>
      <p:italic r:id="rId19"/>
    </p:embeddedFont>
    <p:embeddedFont>
      <p:font typeface="Roboto Condensed" panose="02000000000000000000" pitchFamily="2" charset="0"/>
      <p:regular r:id="rId20"/>
      <p:bold r:id="rId21"/>
      <p:italic r:id="rId22"/>
      <p:boldItalic r:id="rId23"/>
    </p:embeddedFont>
    <p:embeddedFont>
      <p:font typeface="Roboto Condensed Light" panose="02000000000000000000" pitchFamily="2" charset="0"/>
      <p:regular r:id="rId24"/>
      <p:italic r:id="rId2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 Slide" id="{2DD3C3F6-31DC-4470-A4F6-74BC02BCB8BB}">
          <p14:sldIdLst>
            <p14:sldId id="258"/>
          </p14:sldIdLst>
        </p14:section>
        <p14:section name="Kinematic orbits" id="{0231FB16-039D-4F77-B7AC-45D64E4C713A}">
          <p14:sldIdLst>
            <p14:sldId id="260"/>
            <p14:sldId id="267"/>
          </p14:sldIdLst>
        </p14:section>
        <p14:section name="Density Estimation" id="{686113E0-D426-4CB4-B519-C88E7E0590F7}">
          <p14:sldIdLst>
            <p14:sldId id="261"/>
          </p14:sldIdLst>
        </p14:section>
        <p14:section name="Evaluation" id="{811320C9-C667-4D6E-8C99-7380E599B9BE}">
          <p14:sldIdLst>
            <p14:sldId id="264"/>
          </p14:sldIdLst>
        </p14:section>
        <p14:section name="ICME Event" id="{B871B360-66F6-4EB8-AF3D-A7D88E09AE76}">
          <p14:sldIdLst>
            <p14:sldId id="257"/>
          </p14:sldIdLst>
        </p14:section>
        <p14:section name="Results" id="{68197C0C-28F2-4991-B28E-6C7BB4702777}">
          <p14:sldIdLst>
            <p14:sldId id="259"/>
          </p14:sldIdLst>
        </p14:section>
        <p14:section name="Forecast" id="{430EA8FE-86D7-47C5-8057-E1F29DBEE33C}">
          <p14:sldIdLst>
            <p14:sldId id="263"/>
          </p14:sldIdLst>
        </p14:section>
        <p14:section name="References" id="{1AB9B848-1C02-4914-9C63-51F91FA8A4D1}">
          <p14:sldIdLst>
            <p14:sldId id="266"/>
            <p14:sldId id="265"/>
          </p14:sldIdLst>
        </p14:section>
      </p14:sectionLst>
    </p:ext>
    <p:ext uri="{EFAFB233-063F-42B5-8137-9DF3F51BA10A}">
      <p15:sldGuideLst xmlns:p15="http://schemas.microsoft.com/office/powerpoint/2012/main">
        <p15:guide id="1" orient="horz" pos="2160" userDrawn="1">
          <p15:clr>
            <a:srgbClr val="A4A3A4"/>
          </p15:clr>
        </p15:guide>
        <p15:guide id="2" pos="39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0146"/>
    <a:srgbClr val="0000FF"/>
    <a:srgbClr val="56E656"/>
    <a:srgbClr val="6E6F70"/>
    <a:srgbClr val="FF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17F285-BBBB-4196-A02B-9D8DC71A101E}" v="8" dt="2021-04-21T12:43:02.2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79" autoAdjust="0"/>
    <p:restoredTop sz="96318" autoAdjust="0"/>
  </p:normalViewPr>
  <p:slideViewPr>
    <p:cSldViewPr snapToGrid="0" showGuides="1">
      <p:cViewPr varScale="1">
        <p:scale>
          <a:sx n="114" d="100"/>
          <a:sy n="114" d="100"/>
        </p:scale>
        <p:origin x="762" y="84"/>
      </p:cViewPr>
      <p:guideLst>
        <p:guide orient="horz" pos="2160"/>
        <p:guide pos="396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Kopfzeilenplatzhalter 1"/>
          <p:cNvSpPr txBox="1">
            <a:spLocks noGrp="1"/>
          </p:cNvSpPr>
          <p:nvPr>
            <p:ph type="hdr" sz="quarter"/>
          </p:nvPr>
        </p:nvSpPr>
        <p:spPr>
          <a:xfrm>
            <a:off x="0" y="0"/>
            <a:ext cx="12939554" cy="2115893"/>
          </a:xfrm>
          <a:prstGeom prst="rect">
            <a:avLst/>
          </a:prstGeom>
          <a:noFill/>
          <a:ln>
            <a:noFill/>
          </a:ln>
        </p:spPr>
        <p:txBody>
          <a:bodyPr vert="horz" wrap="none" lIns="364248" tIns="182124" rIns="364248" bIns="182124" anchorCtr="0" compatLnSpc="0">
            <a:noAutofit/>
          </a:bodyPr>
          <a:lstStyle/>
          <a:p>
            <a:pPr hangingPunct="0">
              <a:defRPr sz="1400"/>
            </a:pPr>
            <a:endParaRPr lang="en-US" sz="5700" dirty="0">
              <a:latin typeface="Roboto Condensed Light" panose="02000000000000000000" pitchFamily="2" charset="0"/>
              <a:ea typeface="Noto Sans CJK SC Regular" pitchFamily="2"/>
              <a:cs typeface="FreeSans" pitchFamily="2"/>
            </a:endParaRPr>
          </a:p>
        </p:txBody>
      </p:sp>
      <p:sp>
        <p:nvSpPr>
          <p:cNvPr id="3" name="Datumsplatzhalter 2"/>
          <p:cNvSpPr txBox="1">
            <a:spLocks noGrp="1"/>
          </p:cNvSpPr>
          <p:nvPr>
            <p:ph type="dt" sz="quarter" idx="1"/>
          </p:nvPr>
        </p:nvSpPr>
        <p:spPr>
          <a:xfrm>
            <a:off x="16877078" y="0"/>
            <a:ext cx="12939554" cy="2115893"/>
          </a:xfrm>
          <a:prstGeom prst="rect">
            <a:avLst/>
          </a:prstGeom>
          <a:noFill/>
          <a:ln>
            <a:noFill/>
          </a:ln>
        </p:spPr>
        <p:txBody>
          <a:bodyPr vert="horz" wrap="none" lIns="364248" tIns="182124" rIns="364248" bIns="182124" anchorCtr="0" compatLnSpc="0">
            <a:noAutofit/>
          </a:bodyPr>
          <a:lstStyle/>
          <a:p>
            <a:pPr algn="r" hangingPunct="0">
              <a:defRPr sz="1400"/>
            </a:pPr>
            <a:endParaRPr lang="en-US" sz="5700" dirty="0">
              <a:latin typeface="Roboto Condensed Light" panose="02000000000000000000" pitchFamily="2" charset="0"/>
              <a:ea typeface="Noto Sans CJK SC Regular" pitchFamily="2"/>
              <a:cs typeface="FreeSans" pitchFamily="2"/>
            </a:endParaRPr>
          </a:p>
        </p:txBody>
      </p:sp>
      <p:sp>
        <p:nvSpPr>
          <p:cNvPr id="4" name="Fußzeilenplatzhalter 3"/>
          <p:cNvSpPr txBox="1">
            <a:spLocks noGrp="1"/>
          </p:cNvSpPr>
          <p:nvPr>
            <p:ph type="ftr" sz="quarter" idx="2"/>
          </p:nvPr>
        </p:nvSpPr>
        <p:spPr>
          <a:xfrm>
            <a:off x="0" y="40230742"/>
            <a:ext cx="12939554" cy="2115893"/>
          </a:xfrm>
          <a:prstGeom prst="rect">
            <a:avLst/>
          </a:prstGeom>
          <a:noFill/>
          <a:ln>
            <a:noFill/>
          </a:ln>
        </p:spPr>
        <p:txBody>
          <a:bodyPr vert="horz" wrap="none" lIns="364248" tIns="182124" rIns="364248" bIns="182124" anchor="b" anchorCtr="0" compatLnSpc="0">
            <a:noAutofit/>
          </a:bodyPr>
          <a:lstStyle/>
          <a:p>
            <a:pPr hangingPunct="0">
              <a:defRPr sz="1400"/>
            </a:pPr>
            <a:endParaRPr lang="en-US" sz="5700" dirty="0">
              <a:latin typeface="Roboto Condensed Light" panose="02000000000000000000" pitchFamily="2" charset="0"/>
              <a:ea typeface="Noto Sans CJK SC Regular" pitchFamily="2"/>
              <a:cs typeface="FreeSans" pitchFamily="2"/>
            </a:endParaRPr>
          </a:p>
        </p:txBody>
      </p:sp>
      <p:sp>
        <p:nvSpPr>
          <p:cNvPr id="5" name="Foliennummernplatzhalter 4"/>
          <p:cNvSpPr txBox="1">
            <a:spLocks noGrp="1"/>
          </p:cNvSpPr>
          <p:nvPr>
            <p:ph type="sldNum" sz="quarter" idx="3"/>
          </p:nvPr>
        </p:nvSpPr>
        <p:spPr>
          <a:xfrm>
            <a:off x="16877078" y="40230742"/>
            <a:ext cx="12939554" cy="2115893"/>
          </a:xfrm>
          <a:prstGeom prst="rect">
            <a:avLst/>
          </a:prstGeom>
          <a:noFill/>
          <a:ln>
            <a:noFill/>
          </a:ln>
        </p:spPr>
        <p:txBody>
          <a:bodyPr vert="horz" wrap="none" lIns="364248" tIns="182124" rIns="364248" bIns="182124" anchor="b" anchorCtr="0" compatLnSpc="0">
            <a:noAutofit/>
          </a:bodyPr>
          <a:lstStyle/>
          <a:p>
            <a:pPr algn="r" hangingPunct="0">
              <a:defRPr sz="1400"/>
            </a:pPr>
            <a:fld id="{221A07F7-0BCE-4D5F-ACA4-673BC1B0A087}" type="slidenum">
              <a:t>‹Nr.›</a:t>
            </a:fld>
            <a:endParaRPr lang="en-US" sz="5700" dirty="0">
              <a:latin typeface="Roboto Condensed Light" panose="02000000000000000000" pitchFamily="2" charset="0"/>
              <a:ea typeface="Noto Sans CJK SC Regular" pitchFamily="2"/>
              <a:cs typeface="FreeSans" pitchFamily="2"/>
            </a:endParaRPr>
          </a:p>
        </p:txBody>
      </p:sp>
    </p:spTree>
    <p:extLst>
      <p:ext uri="{BB962C8B-B14F-4D97-AF65-F5344CB8AC3E}">
        <p14:creationId xmlns:p14="http://schemas.microsoft.com/office/powerpoint/2010/main" val="1365947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olienbildplatzhalter 1"/>
          <p:cNvSpPr>
            <a:spLocks noGrp="1" noRot="1" noChangeAspect="1"/>
          </p:cNvSpPr>
          <p:nvPr>
            <p:ph type="sldImg" idx="2"/>
          </p:nvPr>
        </p:nvSpPr>
        <p:spPr>
          <a:xfrm>
            <a:off x="533400" y="763588"/>
            <a:ext cx="6705600" cy="3771900"/>
          </a:xfrm>
          <a:prstGeom prst="rect">
            <a:avLst/>
          </a:prstGeom>
          <a:noFill/>
          <a:ln>
            <a:noFill/>
            <a:prstDash val="solid"/>
          </a:ln>
        </p:spPr>
      </p:sp>
      <p:sp>
        <p:nvSpPr>
          <p:cNvPr id="3" name="Notizenplatzhalter 2"/>
          <p:cNvSpPr txBox="1">
            <a:spLocks noGrp="1"/>
          </p:cNvSpPr>
          <p:nvPr>
            <p:ph type="body" sz="quarter" idx="3"/>
          </p:nvPr>
        </p:nvSpPr>
        <p:spPr>
          <a:xfrm>
            <a:off x="777239" y="4777561"/>
            <a:ext cx="6217560" cy="4525920"/>
          </a:xfrm>
          <a:prstGeom prst="rect">
            <a:avLst/>
          </a:prstGeom>
          <a:noFill/>
          <a:ln>
            <a:noFill/>
          </a:ln>
        </p:spPr>
        <p:txBody>
          <a:bodyPr lIns="0" tIns="0" rIns="0" bIns="0"/>
          <a:lstStyle/>
          <a:p>
            <a:endParaRPr lang="en-US" dirty="0"/>
          </a:p>
        </p:txBody>
      </p:sp>
      <p:sp>
        <p:nvSpPr>
          <p:cNvPr id="4" name="Kopfzeilenplatzhalter 3"/>
          <p:cNvSpPr txBox="1">
            <a:spLocks noGrp="1"/>
          </p:cNvSpPr>
          <p:nvPr>
            <p:ph type="hdr" sz="quarter"/>
          </p:nvPr>
        </p:nvSpPr>
        <p:spPr>
          <a:xfrm>
            <a:off x="0" y="1"/>
            <a:ext cx="3372840" cy="502561"/>
          </a:xfrm>
          <a:prstGeom prst="rect">
            <a:avLst/>
          </a:prstGeom>
          <a:noFill/>
          <a:ln>
            <a:noFill/>
          </a:ln>
        </p:spPr>
        <p:txBody>
          <a:bodyPr lIns="0" tIns="0" rIns="0" bIns="0" anchorCtr="0">
            <a:noAutofit/>
          </a:bodyPr>
          <a:lstStyle>
            <a:lvl1pPr lvl="0" rtl="0" hangingPunct="0">
              <a:buNone/>
              <a:tabLst/>
              <a:defRPr lang="en-US" sz="1400" kern="1200">
                <a:latin typeface="Roboto Condensed Light" panose="02000000000000000000" pitchFamily="2" charset="0"/>
                <a:ea typeface="DejaVu Sans" pitchFamily="2"/>
                <a:cs typeface="DejaVu Sans" pitchFamily="2"/>
              </a:defRPr>
            </a:lvl1pPr>
          </a:lstStyle>
          <a:p>
            <a:endParaRPr lang="en-US" dirty="0"/>
          </a:p>
        </p:txBody>
      </p:sp>
      <p:sp>
        <p:nvSpPr>
          <p:cNvPr id="5" name="Datumsplatzhalter 4"/>
          <p:cNvSpPr txBox="1">
            <a:spLocks noGrp="1"/>
          </p:cNvSpPr>
          <p:nvPr>
            <p:ph type="dt" idx="1"/>
          </p:nvPr>
        </p:nvSpPr>
        <p:spPr>
          <a:xfrm>
            <a:off x="4399200" y="1"/>
            <a:ext cx="3372840" cy="502561"/>
          </a:xfrm>
          <a:prstGeom prst="rect">
            <a:avLst/>
          </a:prstGeom>
          <a:noFill/>
          <a:ln>
            <a:noFill/>
          </a:ln>
        </p:spPr>
        <p:txBody>
          <a:bodyPr lIns="0" tIns="0" rIns="0" bIns="0" anchorCtr="0">
            <a:noAutofit/>
          </a:bodyPr>
          <a:lstStyle>
            <a:lvl1pPr lvl="0" algn="r" rtl="0" hangingPunct="0">
              <a:buNone/>
              <a:tabLst/>
              <a:defRPr lang="en-US" sz="1400" kern="1200">
                <a:latin typeface="Roboto Condensed Light" panose="02000000000000000000" pitchFamily="2" charset="0"/>
                <a:ea typeface="DejaVu Sans" pitchFamily="2"/>
                <a:cs typeface="DejaVu Sans" pitchFamily="2"/>
              </a:defRPr>
            </a:lvl1pPr>
          </a:lstStyle>
          <a:p>
            <a:endParaRPr lang="en-US" dirty="0"/>
          </a:p>
        </p:txBody>
      </p:sp>
      <p:sp>
        <p:nvSpPr>
          <p:cNvPr id="6" name="Fußzeilenplatzhalter 5"/>
          <p:cNvSpPr txBox="1">
            <a:spLocks noGrp="1"/>
          </p:cNvSpPr>
          <p:nvPr>
            <p:ph type="ftr" sz="quarter" idx="4"/>
          </p:nvPr>
        </p:nvSpPr>
        <p:spPr>
          <a:xfrm>
            <a:off x="0" y="9555480"/>
            <a:ext cx="3372840" cy="502561"/>
          </a:xfrm>
          <a:prstGeom prst="rect">
            <a:avLst/>
          </a:prstGeom>
          <a:noFill/>
          <a:ln>
            <a:noFill/>
          </a:ln>
        </p:spPr>
        <p:txBody>
          <a:bodyPr lIns="0" tIns="0" rIns="0" bIns="0" anchor="b" anchorCtr="0">
            <a:noAutofit/>
          </a:bodyPr>
          <a:lstStyle>
            <a:lvl1pPr lvl="0" rtl="0" hangingPunct="0">
              <a:buNone/>
              <a:tabLst/>
              <a:defRPr lang="en-US" sz="1400" kern="1200">
                <a:latin typeface="Roboto Condensed Light" panose="02000000000000000000" pitchFamily="2" charset="0"/>
                <a:ea typeface="DejaVu Sans" pitchFamily="2"/>
                <a:cs typeface="DejaVu Sans" pitchFamily="2"/>
              </a:defRPr>
            </a:lvl1pPr>
          </a:lstStyle>
          <a:p>
            <a:endParaRPr lang="en-US" dirty="0"/>
          </a:p>
        </p:txBody>
      </p:sp>
      <p:sp>
        <p:nvSpPr>
          <p:cNvPr id="7" name="Foliennummernplatzhalter 6"/>
          <p:cNvSpPr txBox="1">
            <a:spLocks noGrp="1"/>
          </p:cNvSpPr>
          <p:nvPr>
            <p:ph type="sldNum" sz="quarter" idx="5"/>
          </p:nvPr>
        </p:nvSpPr>
        <p:spPr>
          <a:xfrm>
            <a:off x="4399200" y="9555480"/>
            <a:ext cx="3372840" cy="502561"/>
          </a:xfrm>
          <a:prstGeom prst="rect">
            <a:avLst/>
          </a:prstGeom>
          <a:noFill/>
          <a:ln>
            <a:noFill/>
          </a:ln>
        </p:spPr>
        <p:txBody>
          <a:bodyPr lIns="0" tIns="0" rIns="0" bIns="0" anchor="b" anchorCtr="0">
            <a:noAutofit/>
          </a:bodyPr>
          <a:lstStyle>
            <a:lvl1pPr lvl="0" algn="r" rtl="0" hangingPunct="0">
              <a:buNone/>
              <a:tabLst/>
              <a:defRPr lang="en-US" sz="1400" kern="1200">
                <a:latin typeface="Roboto Condensed Light" panose="02000000000000000000" pitchFamily="2" charset="0"/>
                <a:ea typeface="DejaVu Sans" pitchFamily="2"/>
                <a:cs typeface="DejaVu Sans" pitchFamily="2"/>
              </a:defRPr>
            </a:lvl1pPr>
          </a:lstStyle>
          <a:p>
            <a:fld id="{D3A98E7B-718B-453A-BBC1-0E46DCA52B32}" type="slidenum">
              <a:rPr lang="en-US" smtClean="0"/>
              <a:pPr/>
              <a:t>‹Nr.›</a:t>
            </a:fld>
            <a:endParaRPr lang="en-US" dirty="0"/>
          </a:p>
        </p:txBody>
      </p:sp>
    </p:spTree>
    <p:extLst>
      <p:ext uri="{BB962C8B-B14F-4D97-AF65-F5344CB8AC3E}">
        <p14:creationId xmlns:p14="http://schemas.microsoft.com/office/powerpoint/2010/main" val="678684592"/>
      </p:ext>
    </p:extLst>
  </p:cSld>
  <p:clrMap bg1="lt1" tx1="dk1" bg2="lt2" tx2="dk2" accent1="accent1" accent2="accent2" accent3="accent3" accent4="accent4" accent5="accent5" accent6="accent6" hlink="hlink" folHlink="folHlink"/>
  <p:notesStyle>
    <a:lvl1pPr marL="51386" marR="0" indent="-51386" rtl="0" hangingPunct="0">
      <a:tabLst/>
      <a:defRPr lang="en-US" sz="476" b="0" i="0" u="none" strike="noStrike" kern="1200" cap="none">
        <a:ln>
          <a:noFill/>
        </a:ln>
        <a:highlight>
          <a:scrgbClr r="0" g="0" b="0">
            <a:alpha val="0"/>
          </a:scrgbClr>
        </a:highlight>
        <a:latin typeface="Roboto Condensed Light" panose="02000000000000000000" pitchFamily="2" charset="0"/>
      </a:defRPr>
    </a:lvl1pPr>
    <a:lvl2pPr marL="108768" algn="l" defTabSz="217536" rtl="0" eaLnBrk="1" latinLnBrk="0" hangingPunct="1">
      <a:defRPr sz="285" kern="1200">
        <a:solidFill>
          <a:schemeClr val="tx1"/>
        </a:solidFill>
        <a:latin typeface="+mn-lt"/>
        <a:ea typeface="+mn-ea"/>
        <a:cs typeface="+mn-cs"/>
      </a:defRPr>
    </a:lvl2pPr>
    <a:lvl3pPr marL="217536" algn="l" defTabSz="217536" rtl="0" eaLnBrk="1" latinLnBrk="0" hangingPunct="1">
      <a:defRPr sz="285" kern="1200">
        <a:solidFill>
          <a:schemeClr val="tx1"/>
        </a:solidFill>
        <a:latin typeface="+mn-lt"/>
        <a:ea typeface="+mn-ea"/>
        <a:cs typeface="+mn-cs"/>
      </a:defRPr>
    </a:lvl3pPr>
    <a:lvl4pPr marL="326304" algn="l" defTabSz="217536" rtl="0" eaLnBrk="1" latinLnBrk="0" hangingPunct="1">
      <a:defRPr sz="285" kern="1200">
        <a:solidFill>
          <a:schemeClr val="tx1"/>
        </a:solidFill>
        <a:latin typeface="+mn-lt"/>
        <a:ea typeface="+mn-ea"/>
        <a:cs typeface="+mn-cs"/>
      </a:defRPr>
    </a:lvl4pPr>
    <a:lvl5pPr marL="435072" algn="l" defTabSz="217536" rtl="0" eaLnBrk="1" latinLnBrk="0" hangingPunct="1">
      <a:defRPr sz="285" kern="1200">
        <a:solidFill>
          <a:schemeClr val="tx1"/>
        </a:solidFill>
        <a:latin typeface="+mn-lt"/>
        <a:ea typeface="+mn-ea"/>
        <a:cs typeface="+mn-cs"/>
      </a:defRPr>
    </a:lvl5pPr>
    <a:lvl6pPr marL="543839" algn="l" defTabSz="217536" rtl="0" eaLnBrk="1" latinLnBrk="0" hangingPunct="1">
      <a:defRPr sz="285" kern="1200">
        <a:solidFill>
          <a:schemeClr val="tx1"/>
        </a:solidFill>
        <a:latin typeface="+mn-lt"/>
        <a:ea typeface="+mn-ea"/>
        <a:cs typeface="+mn-cs"/>
      </a:defRPr>
    </a:lvl6pPr>
    <a:lvl7pPr marL="652607" algn="l" defTabSz="217536" rtl="0" eaLnBrk="1" latinLnBrk="0" hangingPunct="1">
      <a:defRPr sz="285" kern="1200">
        <a:solidFill>
          <a:schemeClr val="tx1"/>
        </a:solidFill>
        <a:latin typeface="+mn-lt"/>
        <a:ea typeface="+mn-ea"/>
        <a:cs typeface="+mn-cs"/>
      </a:defRPr>
    </a:lvl7pPr>
    <a:lvl8pPr marL="761375" algn="l" defTabSz="217536" rtl="0" eaLnBrk="1" latinLnBrk="0" hangingPunct="1">
      <a:defRPr sz="285" kern="1200">
        <a:solidFill>
          <a:schemeClr val="tx1"/>
        </a:solidFill>
        <a:latin typeface="+mn-lt"/>
        <a:ea typeface="+mn-ea"/>
        <a:cs typeface="+mn-cs"/>
      </a:defRPr>
    </a:lvl8pPr>
    <a:lvl9pPr marL="870143" algn="l" defTabSz="217536" rtl="0" eaLnBrk="1" latinLnBrk="0" hangingPunct="1">
      <a:defRPr sz="28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1</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1</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2058158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2</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2</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144446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3</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3</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19418223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4</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4</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3245841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5</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5</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2439751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6</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6</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2232738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7</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7</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1831219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8</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8</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2385438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9</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9</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84112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txBox="1">
            <a:spLocks noGrp="1"/>
          </p:cNvSpPr>
          <p:nvPr>
            <p:ph type="sldNum" sz="quarter" idx="8"/>
          </p:nvPr>
        </p:nvSpPr>
        <p:spPr>
          <a:xfrm>
            <a:off x="16890119" y="40223520"/>
            <a:ext cx="12920760" cy="2117159"/>
          </a:xfrm>
        </p:spPr>
        <p:txBody>
          <a:bodyPr wrap="square" lIns="412200" tIns="206280" rIns="412200" bIns="206280"/>
          <a:lstStyle/>
          <a:p>
            <a:pPr lvl="0" hangingPunct="1"/>
            <a:fld id="{8B32C3EF-BE60-40A2-A58C-EE357B27CC14}" type="slidenum">
              <a:t>10</a:t>
            </a:fld>
            <a:endParaRPr lang="en-US" sz="5500">
              <a:solidFill>
                <a:srgbClr val="000000"/>
              </a:solidFill>
              <a:latin typeface="+mn-lt"/>
              <a:ea typeface="+mn-ea"/>
              <a:cs typeface="+mn-cs"/>
            </a:endParaRPr>
          </a:p>
        </p:txBody>
      </p:sp>
      <p:sp>
        <p:nvSpPr>
          <p:cNvPr id="8" name="Foliennummernplatzhalter 6"/>
          <p:cNvSpPr txBox="1">
            <a:spLocks noGrp="1"/>
          </p:cNvSpPr>
          <p:nvPr>
            <p:ph type="sldNum" sz="quarter" idx="5"/>
          </p:nvPr>
        </p:nvSpPr>
        <p:spPr>
          <a:ln/>
        </p:spPr>
        <p:txBody>
          <a:bodyPr lIns="0" tIns="0" rIns="0" bIns="0" anchor="b" anchorCtr="0">
            <a:noAutofit/>
          </a:bodyPr>
          <a:lstStyle/>
          <a:p>
            <a:pPr lvl="0"/>
            <a:fld id="{CB9D3B53-7A6D-41D5-B02B-DB30AD8F599C}" type="slidenum">
              <a:t>10</a:t>
            </a:fld>
            <a:endParaRPr lang="en-US"/>
          </a:p>
        </p:txBody>
      </p:sp>
      <p:sp>
        <p:nvSpPr>
          <p:cNvPr id="2" name="Slide Image Placeholder 1"/>
          <p:cNvSpPr>
            <a:spLocks noGrp="1" noRot="1" noChangeAspect="1" noResize="1"/>
          </p:cNvSpPr>
          <p:nvPr>
            <p:ph type="sldImg"/>
          </p:nvPr>
        </p:nvSpPr>
        <p:spPr>
          <a:xfrm>
            <a:off x="793750" y="3179763"/>
            <a:ext cx="28230513" cy="15881350"/>
          </a:xfrm>
          <a:solidFill>
            <a:srgbClr val="729FCF"/>
          </a:solidFill>
          <a:ln w="25400">
            <a:solidFill>
              <a:srgbClr val="3465A4"/>
            </a:solidFill>
            <a:prstDash val="solid"/>
          </a:ln>
        </p:spPr>
      </p:sp>
      <p:sp>
        <p:nvSpPr>
          <p:cNvPr id="3" name="Notes Placeholder 2"/>
          <p:cNvSpPr txBox="1">
            <a:spLocks noGrp="1"/>
          </p:cNvSpPr>
          <p:nvPr>
            <p:ph type="body" sz="quarter" idx="1"/>
          </p:nvPr>
        </p:nvSpPr>
        <p:spPr>
          <a:xfrm>
            <a:off x="2981880" y="20115360"/>
            <a:ext cx="23853960" cy="19056240"/>
          </a:xfrm>
        </p:spPr>
        <p:txBody>
          <a:bodyPr wrap="square" lIns="412200" tIns="206280" rIns="412200" bIns="206280" anchor="t">
            <a:noAutofit/>
          </a:bodyPr>
          <a:lstStyle/>
          <a:p>
            <a:endParaRPr lang="en-US" dirty="0"/>
          </a:p>
        </p:txBody>
      </p:sp>
    </p:spTree>
    <p:extLst>
      <p:ext uri="{BB962C8B-B14F-4D97-AF65-F5344CB8AC3E}">
        <p14:creationId xmlns:p14="http://schemas.microsoft.com/office/powerpoint/2010/main" val="2443326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977471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3968882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2534440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6" name="Footer Placeholder 5"/>
          <p:cNvSpPr>
            <a:spLocks noGrp="1"/>
          </p:cNvSpPr>
          <p:nvPr>
            <p:ph type="ftr" sz="quarter" idx="11"/>
          </p:nvPr>
        </p:nvSpPr>
        <p:spPr/>
        <p:txBody>
          <a:bodyPr/>
          <a:lstStyle/>
          <a:p>
            <a:pPr lvl="0"/>
            <a:endParaRPr lang="en-US"/>
          </a:p>
        </p:txBody>
      </p:sp>
      <p:sp>
        <p:nvSpPr>
          <p:cNvPr id="7" name="Slide Number Placeholder 6"/>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4196788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de-DE"/>
              <a:t>Mastertitelformat bearbeiten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8" name="Footer Placeholder 7"/>
          <p:cNvSpPr>
            <a:spLocks noGrp="1"/>
          </p:cNvSpPr>
          <p:nvPr>
            <p:ph type="ftr" sz="quarter" idx="11"/>
          </p:nvPr>
        </p:nvSpPr>
        <p:spPr/>
        <p:txBody>
          <a:bodyPr/>
          <a:lstStyle/>
          <a:p>
            <a:pPr lvl="0"/>
            <a:endParaRPr lang="en-US"/>
          </a:p>
        </p:txBody>
      </p:sp>
      <p:sp>
        <p:nvSpPr>
          <p:cNvPr id="9" name="Slide Number Placeholder 8"/>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1851085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4" name="Footer Placeholder 3"/>
          <p:cNvSpPr>
            <a:spLocks noGrp="1"/>
          </p:cNvSpPr>
          <p:nvPr>
            <p:ph type="ftr" sz="quarter" idx="11"/>
          </p:nvPr>
        </p:nvSpPr>
        <p:spPr/>
        <p:txBody>
          <a:bodyPr/>
          <a:lstStyle/>
          <a:p>
            <a:pPr lvl="0"/>
            <a:endParaRPr lang="en-US"/>
          </a:p>
        </p:txBody>
      </p:sp>
      <p:sp>
        <p:nvSpPr>
          <p:cNvPr id="5" name="Slide Number Placeholder 4"/>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3417871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3" name="Footer Placeholder 2"/>
          <p:cNvSpPr>
            <a:spLocks noGrp="1"/>
          </p:cNvSpPr>
          <p:nvPr>
            <p:ph type="ftr" sz="quarter" idx="11"/>
          </p:nvPr>
        </p:nvSpPr>
        <p:spPr/>
        <p:txBody>
          <a:bodyPr/>
          <a:lstStyle/>
          <a:p>
            <a:pPr lvl="0"/>
            <a:endParaRPr lang="en-US"/>
          </a:p>
        </p:txBody>
      </p:sp>
      <p:sp>
        <p:nvSpPr>
          <p:cNvPr id="4" name="Slide Number Placeholder 3"/>
          <p:cNvSpPr>
            <a:spLocks noGrp="1"/>
          </p:cNvSpPr>
          <p:nvPr>
            <p:ph type="sldNum" sz="quarter" idx="12"/>
          </p:nvPr>
        </p:nvSpPr>
        <p:spPr/>
        <p:txBody>
          <a:bodyPr/>
          <a:lstStyle/>
          <a:p>
            <a:pPr lvl="0"/>
            <a:fld id="{EB45A295-81AE-42F4-8198-AC8BB73F3855}" type="slidenum">
              <a:rPr lang="de-AT" smtClean="0"/>
              <a:t>‹Nr.›</a:t>
            </a:fld>
            <a:endParaRPr lang="de-AT"/>
          </a:p>
        </p:txBody>
      </p:sp>
    </p:spTree>
    <p:extLst>
      <p:ext uri="{BB962C8B-B14F-4D97-AF65-F5344CB8AC3E}">
        <p14:creationId xmlns:p14="http://schemas.microsoft.com/office/powerpoint/2010/main" val="262160444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6" name="Footer Placeholder 5"/>
          <p:cNvSpPr>
            <a:spLocks noGrp="1"/>
          </p:cNvSpPr>
          <p:nvPr>
            <p:ph type="ftr" sz="quarter" idx="11"/>
          </p:nvPr>
        </p:nvSpPr>
        <p:spPr/>
        <p:txBody>
          <a:bodyPr/>
          <a:lstStyle/>
          <a:p>
            <a:pPr lvl="0"/>
            <a:endParaRPr lang="en-US"/>
          </a:p>
        </p:txBody>
      </p:sp>
      <p:sp>
        <p:nvSpPr>
          <p:cNvPr id="7" name="Slide Number Placeholder 6"/>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3200534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6" name="Footer Placeholder 5"/>
          <p:cNvSpPr>
            <a:spLocks noGrp="1"/>
          </p:cNvSpPr>
          <p:nvPr>
            <p:ph type="ftr" sz="quarter" idx="11"/>
          </p:nvPr>
        </p:nvSpPr>
        <p:spPr/>
        <p:txBody>
          <a:bodyPr/>
          <a:lstStyle/>
          <a:p>
            <a:pPr lvl="0"/>
            <a:endParaRPr lang="en-US"/>
          </a:p>
        </p:txBody>
      </p:sp>
      <p:sp>
        <p:nvSpPr>
          <p:cNvPr id="7" name="Slide Number Placeholder 6"/>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967985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1476539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pPr lvl="0"/>
            <a:fld id="{46611CDA-57F6-472A-9532-14AAF5C4C463}" type="datetime1">
              <a:rPr lang="en-US" smtClean="0"/>
              <a:pPr lvl="0"/>
              <a:t>4/21/2021</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3783765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lvl="0"/>
            <a:fld id="{46611CDA-57F6-472A-9532-14AAF5C4C463}" type="datetime1">
              <a:rPr lang="en-US" smtClean="0"/>
              <a:pPr lvl="0"/>
              <a:t>4/21/2021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lvl="0"/>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lvl="0"/>
            <a:fld id="{E7B7B19C-AFBB-4004-9D71-7C8029DB0278}" type="slidenum">
              <a:rPr lang="de-AT" smtClean="0"/>
              <a:t>‹Nr.›</a:t>
            </a:fld>
            <a:endParaRPr lang="de-AT"/>
          </a:p>
        </p:txBody>
      </p:sp>
    </p:spTree>
    <p:extLst>
      <p:ext uri="{BB962C8B-B14F-4D97-AF65-F5344CB8AC3E}">
        <p14:creationId xmlns:p14="http://schemas.microsoft.com/office/powerpoint/2010/main" val="59709082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slide" Target="slide4.xml"/><Relationship Id="rId18" Type="http://schemas.openxmlformats.org/officeDocument/2006/relationships/image" Target="../media/image6.png"/><Relationship Id="rId26" Type="http://schemas.openxmlformats.org/officeDocument/2006/relationships/slide" Target="slide9.xml"/><Relationship Id="rId3" Type="http://schemas.openxmlformats.org/officeDocument/2006/relationships/image" Target="../media/image1.png"/><Relationship Id="rId21" Type="http://schemas.openxmlformats.org/officeDocument/2006/relationships/image" Target="../media/image7.png"/><Relationship Id="rId7" Type="http://schemas.openxmlformats.org/officeDocument/2006/relationships/slide" Target="slide6.xml"/><Relationship Id="rId12" Type="http://schemas.openxmlformats.org/officeDocument/2006/relationships/image" Target="../media/image4.png"/><Relationship Id="rId17" Type="http://schemas.openxmlformats.org/officeDocument/2006/relationships/image" Target="../media/image50.png"/><Relationship Id="rId25" Type="http://schemas.openxmlformats.org/officeDocument/2006/relationships/image" Target="../media/image11.png"/><Relationship Id="rId2" Type="http://schemas.openxmlformats.org/officeDocument/2006/relationships/notesSlide" Target="../notesSlides/notesSlide1.xml"/><Relationship Id="rId16" Type="http://schemas.openxmlformats.org/officeDocument/2006/relationships/slide" Target="slide5.xml"/><Relationship Id="rId20"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30.png"/><Relationship Id="rId24" Type="http://schemas.openxmlformats.org/officeDocument/2006/relationships/image" Target="../media/image10.png"/><Relationship Id="rId5" Type="http://schemas.openxmlformats.org/officeDocument/2006/relationships/image" Target="../media/image13.png"/><Relationship Id="rId15" Type="http://schemas.openxmlformats.org/officeDocument/2006/relationships/image" Target="../media/image5.png"/><Relationship Id="rId23" Type="http://schemas.openxmlformats.org/officeDocument/2006/relationships/image" Target="../media/image9.jpeg"/><Relationship Id="rId10" Type="http://schemas.openxmlformats.org/officeDocument/2006/relationships/slide" Target="slide7.xml"/><Relationship Id="rId19" Type="http://schemas.openxmlformats.org/officeDocument/2006/relationships/slide" Target="slide8.xml"/><Relationship Id="rId4" Type="http://schemas.openxmlformats.org/officeDocument/2006/relationships/slide" Target="slide2.xml"/><Relationship Id="rId9" Type="http://schemas.openxmlformats.org/officeDocument/2006/relationships/image" Target="../media/image3.png"/><Relationship Id="rId14" Type="http://schemas.openxmlformats.org/officeDocument/2006/relationships/image" Target="../media/image40.png"/><Relationship Id="rId22" Type="http://schemas.openxmlformats.org/officeDocument/2006/relationships/image" Target="../media/image8.svg"/><Relationship Id="rId27" Type="http://schemas.openxmlformats.org/officeDocument/2006/relationships/image" Target="../media/image110.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4.pn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hyperlink" Target="https://meetingorganizer.copernicus.org/EGU21/session/40142" TargetMode="External"/><Relationship Id="rId7" Type="http://schemas.openxmlformats.org/officeDocument/2006/relationships/image" Target="../media/image26.gi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0.pn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hyperlink" Target="https://doi.org/10.1007/s00190-020-01368-6" TargetMode="External"/><Relationship Id="rId3" Type="http://schemas.openxmlformats.org/officeDocument/2006/relationships/image" Target="../media/image16.jpeg"/><Relationship Id="rId7" Type="http://schemas.openxmlformats.org/officeDocument/2006/relationships/hyperlink" Target="https://doi.org/10.1007/s00190-014-0774-0"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hyperlink" Target="https://doi.org/10.1016/j.asr.2016.08.007" TargetMode="External"/><Relationship Id="rId5" Type="http://schemas.openxmlformats.org/officeDocument/2006/relationships/hyperlink" Target="https://doi.org/10.1007/978-3-642-25129-0" TargetMode="External"/><Relationship Id="rId10" Type="http://schemas.openxmlformats.org/officeDocument/2006/relationships/hyperlink" Target="https://doi.org/10.2514/1.60577" TargetMode="External"/><Relationship Id="rId4" Type="http://schemas.openxmlformats.org/officeDocument/2006/relationships/image" Target="../media/image10.png"/><Relationship Id="rId9" Type="http://schemas.openxmlformats.org/officeDocument/2006/relationships/hyperlink" Target="https://doi.org/10.1002/2016JA0229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 name="Freihandform 111">
            <a:extLst>
              <a:ext uri="{FF2B5EF4-FFF2-40B4-BE49-F238E27FC236}">
                <a16:creationId xmlns:a16="http://schemas.microsoft.com/office/drawing/2014/main" id="{48AD14A2-8AE4-4CA1-BEF4-30C95A0E0B1D}"/>
              </a:ext>
            </a:extLst>
          </p:cNvPr>
          <p:cNvSpPr/>
          <p:nvPr/>
        </p:nvSpPr>
        <p:spPr>
          <a:xfrm>
            <a:off x="848028" y="1"/>
            <a:ext cx="11343972" cy="805792"/>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3796151" y="3488975"/>
            <a:ext cx="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10" name="Gruppieren 9">
            <a:extLst>
              <a:ext uri="{FF2B5EF4-FFF2-40B4-BE49-F238E27FC236}">
                <a16:creationId xmlns:a16="http://schemas.microsoft.com/office/drawing/2014/main" id="{F453DB9C-F133-40EF-A8C0-F853FF641FED}"/>
              </a:ext>
            </a:extLst>
          </p:cNvPr>
          <p:cNvGrpSpPr/>
          <p:nvPr/>
        </p:nvGrpSpPr>
        <p:grpSpPr>
          <a:xfrm>
            <a:off x="87087" y="870563"/>
            <a:ext cx="11979728" cy="1518851"/>
            <a:chOff x="13156230" y="2190248"/>
            <a:chExt cx="38404513" cy="7327005"/>
          </a:xfrm>
        </p:grpSpPr>
        <p:sp>
          <p:nvSpPr>
            <p:cNvPr id="204" name="Textfeld 203">
              <a:extLst>
                <a:ext uri="{FF2B5EF4-FFF2-40B4-BE49-F238E27FC236}">
                  <a16:creationId xmlns:a16="http://schemas.microsoft.com/office/drawing/2014/main" id="{8F65BBF8-D6D3-4B66-884D-9D56295EC157}"/>
                </a:ext>
              </a:extLst>
            </p:cNvPr>
            <p:cNvSpPr txBox="1"/>
            <p:nvPr/>
          </p:nvSpPr>
          <p:spPr>
            <a:xfrm>
              <a:off x="13433672" y="2203123"/>
              <a:ext cx="12075044" cy="1336256"/>
            </a:xfrm>
            <a:prstGeom prst="rect">
              <a:avLst/>
            </a:prstGeom>
            <a:noFill/>
          </p:spPr>
          <p:txBody>
            <a:bodyPr wrap="square" rtlCol="0">
              <a:spAutoFit/>
            </a:bodyPr>
            <a:lstStyle/>
            <a:p>
              <a:r>
                <a:rPr lang="de-AT" sz="1200" dirty="0">
                  <a:latin typeface="Roboto Condensed" panose="02000000000000000000" pitchFamily="2" charset="0"/>
                  <a:ea typeface="Roboto Condensed" panose="02000000000000000000" pitchFamily="2" charset="0"/>
                </a:rPr>
                <a:t>Scientific </a:t>
              </a:r>
              <a:r>
                <a:rPr lang="de-AT" sz="1200" dirty="0" err="1">
                  <a:latin typeface="Roboto Condensed" panose="02000000000000000000" pitchFamily="2" charset="0"/>
                  <a:ea typeface="Roboto Condensed" panose="02000000000000000000" pitchFamily="2" charset="0"/>
                </a:rPr>
                <a:t>aspects</a:t>
              </a:r>
              <a:r>
                <a:rPr lang="de-AT" sz="1200" dirty="0">
                  <a:latin typeface="Roboto Condensed" panose="02000000000000000000" pitchFamily="2" charset="0"/>
                  <a:ea typeface="Roboto Condensed" panose="02000000000000000000" pitchFamily="2" charset="0"/>
                </a:rPr>
                <a:t> </a:t>
              </a:r>
              <a:r>
                <a:rPr lang="de-AT" sz="1200" dirty="0" err="1">
                  <a:latin typeface="Roboto Condensed" panose="02000000000000000000" pitchFamily="2" charset="0"/>
                  <a:ea typeface="Roboto Condensed" panose="02000000000000000000" pitchFamily="2" charset="0"/>
                </a:rPr>
                <a:t>about</a:t>
              </a:r>
              <a:r>
                <a:rPr lang="de-AT" sz="1200" dirty="0">
                  <a:latin typeface="Roboto Condensed" panose="02000000000000000000" pitchFamily="2" charset="0"/>
                  <a:ea typeface="Roboto Condensed" panose="02000000000000000000" pitchFamily="2" charset="0"/>
                </a:rPr>
                <a:t> </a:t>
              </a:r>
              <a:r>
                <a:rPr lang="de-AT" sz="1200" dirty="0" err="1">
                  <a:latin typeface="Roboto Condensed" panose="02000000000000000000" pitchFamily="2" charset="0"/>
                  <a:ea typeface="Roboto Condensed" panose="02000000000000000000" pitchFamily="2" charset="0"/>
                </a:rPr>
                <a:t>the</a:t>
              </a:r>
              <a:r>
                <a:rPr lang="de-AT" sz="1200" dirty="0">
                  <a:latin typeface="Roboto Condensed" panose="02000000000000000000" pitchFamily="2" charset="0"/>
                  <a:ea typeface="Roboto Condensed" panose="02000000000000000000" pitchFamily="2" charset="0"/>
                </a:rPr>
                <a:t> </a:t>
              </a:r>
              <a:r>
                <a:rPr lang="de-AT" sz="1200" dirty="0" err="1">
                  <a:latin typeface="Roboto Condensed" panose="02000000000000000000" pitchFamily="2" charset="0"/>
                  <a:ea typeface="Roboto Condensed" panose="02000000000000000000" pitchFamily="2" charset="0"/>
                </a:rPr>
                <a:t>project</a:t>
              </a:r>
              <a:r>
                <a:rPr lang="de-AT" sz="1200" dirty="0">
                  <a:latin typeface="Roboto Condensed" panose="02000000000000000000" pitchFamily="2" charset="0"/>
                  <a:ea typeface="Roboto Condensed" panose="02000000000000000000" pitchFamily="2" charset="0"/>
                </a:rPr>
                <a:t> SWEETS</a:t>
              </a:r>
              <a:endParaRPr lang="en-GB" sz="1200" dirty="0">
                <a:latin typeface="Roboto Condensed" panose="02000000000000000000" pitchFamily="2" charset="0"/>
                <a:ea typeface="Roboto Condensed" panose="02000000000000000000" pitchFamily="2" charset="0"/>
              </a:endParaRPr>
            </a:p>
          </p:txBody>
        </p:sp>
        <p:sp>
          <p:nvSpPr>
            <p:cNvPr id="205" name="Textfeld 204">
              <a:extLst>
                <a:ext uri="{FF2B5EF4-FFF2-40B4-BE49-F238E27FC236}">
                  <a16:creationId xmlns:a16="http://schemas.microsoft.com/office/drawing/2014/main" id="{91CC1050-D4DC-4C6A-9DFF-969489F93789}"/>
                </a:ext>
              </a:extLst>
            </p:cNvPr>
            <p:cNvSpPr txBox="1"/>
            <p:nvPr/>
          </p:nvSpPr>
          <p:spPr>
            <a:xfrm>
              <a:off x="13293573" y="3104202"/>
              <a:ext cx="38145027" cy="6250085"/>
            </a:xfrm>
            <a:prstGeom prst="rect">
              <a:avLst/>
            </a:prstGeom>
            <a:noFill/>
          </p:spPr>
          <p:txBody>
            <a:bodyPr wrap="square" rtlCol="0">
              <a:spAutoFit/>
            </a:bodyPr>
            <a:lstStyle/>
            <a:p>
              <a:pPr algn="just">
                <a:lnSpc>
                  <a:spcPct val="120000"/>
                </a:lnSpc>
                <a:defRPr/>
              </a:pPr>
              <a:r>
                <a:rPr lang="en-US" sz="1100" dirty="0">
                  <a:latin typeface="Roboto Condensed Light" panose="02000000000000000000" pitchFamily="2" charset="0"/>
                  <a:ea typeface="Roboto Condensed Light" panose="02000000000000000000" pitchFamily="2" charset="0"/>
                  <a:cs typeface="Arial" panose="020B0604020202020204" pitchFamily="34" charset="0"/>
                </a:rPr>
                <a:t>Within the project SWEETS (FFG funded) it is intended to develop a forecasting model, to predict the expected impact of solar events, like coronal mass ejections (CMEs), on satellites at different altitudes between 300-800 km. For the realization, scientific data, such as kinematic orbit information and accelerometer measurements, from a wide variety of satellites are incorporated. Based on the evaluation of the impact of several hundred solar events on the thermosphere the forecasting will be realized through a joint analysis and evaluation of solar wind plasma and magnetic field data observed at the Lagrange point L1.</a:t>
              </a:r>
            </a:p>
            <a:p>
              <a:pPr algn="just">
                <a:lnSpc>
                  <a:spcPct val="120000"/>
                </a:lnSpc>
                <a:defRPr/>
              </a:pPr>
              <a:r>
                <a:rPr lang="en-US" sz="1100" dirty="0">
                  <a:latin typeface="Roboto Condensed Light" panose="02000000000000000000" pitchFamily="2" charset="0"/>
                  <a:ea typeface="Roboto Condensed Light" panose="02000000000000000000" pitchFamily="2" charset="0"/>
                  <a:cs typeface="Arial" panose="020B0604020202020204" pitchFamily="34" charset="0"/>
                </a:rPr>
                <a:t>In this contribution we show first preliminary results of thermospheric densities estimates based on kinematic orbit information for different satellite missions (e.g., </a:t>
              </a:r>
              <a:r>
                <a:rPr lang="en-US" sz="1100" dirty="0" err="1">
                  <a:latin typeface="Roboto Condensed Light" panose="02000000000000000000" pitchFamily="2" charset="0"/>
                  <a:ea typeface="Roboto Condensed Light" panose="02000000000000000000" pitchFamily="2" charset="0"/>
                  <a:cs typeface="Arial" panose="020B0604020202020204" pitchFamily="34" charset="0"/>
                </a:rPr>
                <a:t>TerraSAR</a:t>
              </a:r>
              <a:r>
                <a:rPr lang="en-US" sz="1100" dirty="0">
                  <a:latin typeface="Roboto Condensed Light" panose="02000000000000000000" pitchFamily="2" charset="0"/>
                  <a:ea typeface="Roboto Condensed Light" panose="02000000000000000000" pitchFamily="2" charset="0"/>
                  <a:cs typeface="Arial" panose="020B0604020202020204" pitchFamily="34" charset="0"/>
                </a:rPr>
                <a:t>-X, </a:t>
              </a:r>
              <a:r>
                <a:rPr lang="en-US" sz="1100" dirty="0" err="1">
                  <a:latin typeface="Roboto Condensed Light" panose="02000000000000000000" pitchFamily="2" charset="0"/>
                  <a:ea typeface="Roboto Condensed Light" panose="02000000000000000000" pitchFamily="2" charset="0"/>
                  <a:cs typeface="Arial" panose="020B0604020202020204" pitchFamily="34" charset="0"/>
                </a:rPr>
                <a:t>TanDEM</a:t>
              </a:r>
              <a:r>
                <a:rPr lang="en-US" sz="1100" dirty="0">
                  <a:latin typeface="Roboto Condensed Light" panose="02000000000000000000" pitchFamily="2" charset="0"/>
                  <a:ea typeface="Roboto Condensed Light" panose="02000000000000000000" pitchFamily="2" charset="0"/>
                  <a:cs typeface="Arial" panose="020B0604020202020204" pitchFamily="34" charset="0"/>
                </a:rPr>
                <a:t>-X, Swarm A-C, GRACE, GRACE-FO, CHAMP). To validate the outcome, we compare the results with state-of-the-art thermospheric models as well as with densities estimated from accelerometer measurements if available. Finally, for some specific CME events we will perform a comparison between the post-processed density estimates and results from our preliminary forecasting tool.</a:t>
              </a:r>
              <a:endParaRPr lang="en-GB" sz="1100" dirty="0">
                <a:latin typeface="Roboto Condensed Light" panose="02000000000000000000" pitchFamily="2" charset="0"/>
                <a:ea typeface="Roboto Condensed Light" panose="02000000000000000000" pitchFamily="2" charset="0"/>
                <a:cs typeface="Arial" panose="020B0604020202020204" pitchFamily="34" charset="0"/>
              </a:endParaRPr>
            </a:p>
          </p:txBody>
        </p:sp>
        <p:sp>
          <p:nvSpPr>
            <p:cNvPr id="206" name="Rechteck: abgerundete Ecken 205">
              <a:extLst>
                <a:ext uri="{FF2B5EF4-FFF2-40B4-BE49-F238E27FC236}">
                  <a16:creationId xmlns:a16="http://schemas.microsoft.com/office/drawing/2014/main" id="{33179611-55AC-43CB-A22C-B23211F7BD2D}"/>
                </a:ext>
              </a:extLst>
            </p:cNvPr>
            <p:cNvSpPr/>
            <p:nvPr/>
          </p:nvSpPr>
          <p:spPr>
            <a:xfrm>
              <a:off x="13156230" y="2190248"/>
              <a:ext cx="38404513" cy="7327005"/>
            </a:xfrm>
            <a:prstGeom prst="roundRect">
              <a:avLst/>
            </a:prstGeom>
            <a:no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solidFill>
                  <a:schemeClr val="tx1"/>
                </a:solidFill>
              </a:endParaRPr>
            </a:p>
          </p:txBody>
        </p:sp>
      </p:grpSp>
      <p:grpSp>
        <p:nvGrpSpPr>
          <p:cNvPr id="8" name="Gruppieren 7">
            <a:extLst>
              <a:ext uri="{FF2B5EF4-FFF2-40B4-BE49-F238E27FC236}">
                <a16:creationId xmlns:a16="http://schemas.microsoft.com/office/drawing/2014/main" id="{CD0EE616-426C-40F7-AC32-D8C7164918C2}"/>
              </a:ext>
            </a:extLst>
          </p:cNvPr>
          <p:cNvGrpSpPr/>
          <p:nvPr/>
        </p:nvGrpSpPr>
        <p:grpSpPr>
          <a:xfrm>
            <a:off x="501471" y="2440845"/>
            <a:ext cx="3118869" cy="1958914"/>
            <a:chOff x="4059936" y="11079999"/>
            <a:chExt cx="13164947" cy="8268705"/>
          </a:xfrm>
        </p:grpSpPr>
        <p:sp>
          <p:nvSpPr>
            <p:cNvPr id="7" name="Rechteck: abgerundete Ecken 6">
              <a:extLst>
                <a:ext uri="{FF2B5EF4-FFF2-40B4-BE49-F238E27FC236}">
                  <a16:creationId xmlns:a16="http://schemas.microsoft.com/office/drawing/2014/main" id="{45AB2DC5-7346-4406-BE67-192163DA7ABB}"/>
                </a:ext>
              </a:extLst>
            </p:cNvPr>
            <p:cNvSpPr/>
            <p:nvPr/>
          </p:nvSpPr>
          <p:spPr>
            <a:xfrm>
              <a:off x="4059936" y="11224933"/>
              <a:ext cx="13164947" cy="8123771"/>
            </a:xfrm>
            <a:prstGeom prst="roundRect">
              <a:avLst/>
            </a:prstGeom>
            <a:solidFill>
              <a:schemeClr val="tx1"/>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mc:AlternateContent xmlns:mc="http://schemas.openxmlformats.org/markup-compatibility/2006" xmlns:psez="http://schemas.microsoft.com/office/powerpoint/2016/sectionzoom">
          <mc:Choice Requires="psez">
            <p:graphicFrame>
              <p:nvGraphicFramePr>
                <p:cNvPr id="13" name="Abschnittszoom 12">
                  <a:extLst>
                    <a:ext uri="{FF2B5EF4-FFF2-40B4-BE49-F238E27FC236}">
                      <a16:creationId xmlns:a16="http://schemas.microsoft.com/office/drawing/2014/main" id="{481D2656-3C0B-4612-96B2-7A278DD7DBB9}"/>
                    </a:ext>
                  </a:extLst>
                </p:cNvPr>
                <p:cNvGraphicFramePr>
                  <a:graphicFrameLocks noChangeAspect="1"/>
                </p:cNvGraphicFramePr>
                <p:nvPr>
                  <p:extLst>
                    <p:ext uri="{D42A27DB-BD31-4B8C-83A1-F6EECF244321}">
                      <p14:modId xmlns:p14="http://schemas.microsoft.com/office/powerpoint/2010/main" val="3634432052"/>
                    </p:ext>
                  </p:extLst>
                </p:nvPr>
              </p:nvGraphicFramePr>
              <p:xfrm>
                <a:off x="4942189" y="12354820"/>
                <a:ext cx="11462147" cy="6490660"/>
              </p:xfrm>
              <a:graphic>
                <a:graphicData uri="http://schemas.microsoft.com/office/powerpoint/2016/sectionzoom">
                  <psez:sectionZm>
                    <psez:sectionZmObj sectionId="{0231FB16-039D-4F77-B7AC-45D64E4C713A}">
                      <psez:zmPr id="{58CFDAA6-135C-44E6-8A8F-A05F5B237DC8}" transitionDur="1000">
                        <p166:blipFill xmlns:p166="http://schemas.microsoft.com/office/powerpoint/2016/6/main">
                          <a:blip r:embed="rId3"/>
                          <a:stretch>
                            <a:fillRect/>
                          </a:stretch>
                        </p166:blipFill>
                        <p166:spPr xmlns:p166="http://schemas.microsoft.com/office/powerpoint/2016/6/main">
                          <a:xfrm>
                            <a:off x="0" y="0"/>
                            <a:ext cx="2715464" cy="1537683"/>
                          </a:xfrm>
                          <a:prstGeom prst="rect">
                            <a:avLst/>
                          </a:prstGeom>
                          <a:ln w="19050">
                            <a:solidFill>
                              <a:schemeClr val="bg1"/>
                            </a:solidFill>
                          </a:ln>
                        </p166:spPr>
                      </psez:zmPr>
                    </psez:sectionZmObj>
                  </psez:sectionZm>
                </a:graphicData>
              </a:graphic>
            </p:graphicFrame>
          </mc:Choice>
          <mc:Fallback xmlns="">
            <p:pic>
              <p:nvPicPr>
                <p:cNvPr id="13" name="Abschnittszoom 12">
                  <a:hlinkClick r:id="rId4" action="ppaction://hlinksldjump"/>
                  <a:extLst>
                    <a:ext uri="{FF2B5EF4-FFF2-40B4-BE49-F238E27FC236}">
                      <a16:creationId xmlns:a16="http://schemas.microsoft.com/office/drawing/2014/main" id="{481D2656-3C0B-4612-96B2-7A278DD7DBB9}"/>
                    </a:ext>
                  </a:extLst>
                </p:cNvPr>
                <p:cNvPicPr>
                  <a:picLocks noGrp="1" noRot="1" noChangeAspect="1" noMove="1" noResize="1" noEditPoints="1" noAdjustHandles="1" noChangeArrowheads="1" noChangeShapeType="1"/>
                </p:cNvPicPr>
                <p:nvPr/>
              </p:nvPicPr>
              <p:blipFill>
                <a:blip r:embed="rId5"/>
                <a:stretch>
                  <a:fillRect/>
                </a:stretch>
              </p:blipFill>
              <p:spPr>
                <a:xfrm>
                  <a:off x="710483" y="2742859"/>
                  <a:ext cx="2715464" cy="1537683"/>
                </a:xfrm>
                <a:prstGeom prst="rect">
                  <a:avLst/>
                </a:prstGeom>
                <a:ln w="19050">
                  <a:solidFill>
                    <a:schemeClr val="bg1"/>
                  </a:solidFill>
                </a:ln>
              </p:spPr>
            </p:pic>
          </mc:Fallback>
        </mc:AlternateContent>
        <p:grpSp>
          <p:nvGrpSpPr>
            <p:cNvPr id="15" name="Gruppieren 14">
              <a:extLst>
                <a:ext uri="{FF2B5EF4-FFF2-40B4-BE49-F238E27FC236}">
                  <a16:creationId xmlns:a16="http://schemas.microsoft.com/office/drawing/2014/main" id="{ADD7E11E-F63A-47F6-AC91-5B30E6615578}"/>
                </a:ext>
              </a:extLst>
            </p:cNvPr>
            <p:cNvGrpSpPr/>
            <p:nvPr/>
          </p:nvGrpSpPr>
          <p:grpSpPr>
            <a:xfrm>
              <a:off x="4732021" y="11079999"/>
              <a:ext cx="11590019" cy="1323705"/>
              <a:chOff x="757156" y="11132820"/>
              <a:chExt cx="14673343" cy="1215647"/>
            </a:xfrm>
          </p:grpSpPr>
          <p:sp>
            <p:nvSpPr>
              <p:cNvPr id="78" name="Rechteck: abgerundete Ecken 77">
                <a:extLst>
                  <a:ext uri="{FF2B5EF4-FFF2-40B4-BE49-F238E27FC236}">
                    <a16:creationId xmlns:a16="http://schemas.microsoft.com/office/drawing/2014/main" id="{A7B49A70-2C8A-47C2-97A5-FDD001B3488B}"/>
                  </a:ext>
                </a:extLst>
              </p:cNvPr>
              <p:cNvSpPr/>
              <p:nvPr/>
            </p:nvSpPr>
            <p:spPr>
              <a:xfrm>
                <a:off x="757156" y="11132820"/>
                <a:ext cx="14673343" cy="1028700"/>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solidFill>
                    <a:schemeClr val="tx1"/>
                  </a:solidFill>
                </a:endParaRPr>
              </a:p>
            </p:txBody>
          </p:sp>
          <p:sp>
            <p:nvSpPr>
              <p:cNvPr id="51" name="Textfeld 50">
                <a:extLst>
                  <a:ext uri="{FF2B5EF4-FFF2-40B4-BE49-F238E27FC236}">
                    <a16:creationId xmlns:a16="http://schemas.microsoft.com/office/drawing/2014/main" id="{848AD418-729C-4B3B-90DF-5713B71E3A10}"/>
                  </a:ext>
                </a:extLst>
              </p:cNvPr>
              <p:cNvSpPr txBox="1"/>
              <p:nvPr/>
            </p:nvSpPr>
            <p:spPr>
              <a:xfrm>
                <a:off x="1739753" y="11312216"/>
                <a:ext cx="13053575" cy="1036251"/>
              </a:xfrm>
              <a:prstGeom prst="rect">
                <a:avLst/>
              </a:prstGeom>
              <a:noFill/>
              <a:ln w="19050">
                <a:noFill/>
              </a:ln>
            </p:spPr>
            <p:txBody>
              <a:bodyPr wrap="square" rtlCol="0">
                <a:spAutoFit/>
              </a:bodyPr>
              <a:lstStyle/>
              <a:p>
                <a:r>
                  <a:rPr lang="de-AT" sz="1137" dirty="0" err="1">
                    <a:solidFill>
                      <a:schemeClr val="bg1"/>
                    </a:solidFill>
                    <a:latin typeface="Roboto Condensed" panose="02000000000000000000" pitchFamily="2" charset="0"/>
                    <a:ea typeface="Roboto Condensed" panose="02000000000000000000" pitchFamily="2" charset="0"/>
                  </a:rPr>
                  <a:t>Kinematic</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orbit</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information</a:t>
                </a:r>
                <a:r>
                  <a:rPr lang="de-AT" sz="1137" dirty="0">
                    <a:solidFill>
                      <a:schemeClr val="bg1"/>
                    </a:solidFill>
                    <a:latin typeface="Roboto Condensed" panose="02000000000000000000" pitchFamily="2" charset="0"/>
                    <a:ea typeface="Roboto Condensed" panose="02000000000000000000" pitchFamily="2" charset="0"/>
                  </a:rPr>
                  <a:t> / </a:t>
                </a:r>
                <a:r>
                  <a:rPr lang="de-AT" sz="1137" dirty="0" err="1">
                    <a:solidFill>
                      <a:schemeClr val="bg1"/>
                    </a:solidFill>
                    <a:latin typeface="Roboto Condensed" panose="02000000000000000000" pitchFamily="2" charset="0"/>
                    <a:ea typeface="Roboto Condensed" panose="02000000000000000000" pitchFamily="2" charset="0"/>
                  </a:rPr>
                  <a:t>products</a:t>
                </a:r>
                <a:endParaRPr lang="en-GB" sz="1137" dirty="0">
                  <a:solidFill>
                    <a:schemeClr val="bg1"/>
                  </a:solidFill>
                  <a:latin typeface="Roboto Condensed" panose="02000000000000000000" pitchFamily="2" charset="0"/>
                  <a:ea typeface="Roboto Condensed" panose="02000000000000000000" pitchFamily="2" charset="0"/>
                </a:endParaRPr>
              </a:p>
            </p:txBody>
          </p:sp>
        </p:grpSp>
      </p:grpSp>
      <p:grpSp>
        <p:nvGrpSpPr>
          <p:cNvPr id="18" name="Gruppieren 17">
            <a:extLst>
              <a:ext uri="{FF2B5EF4-FFF2-40B4-BE49-F238E27FC236}">
                <a16:creationId xmlns:a16="http://schemas.microsoft.com/office/drawing/2014/main" id="{287F13D1-B2EA-4BAA-BB54-88EC2583AD46}"/>
              </a:ext>
            </a:extLst>
          </p:cNvPr>
          <p:cNvGrpSpPr/>
          <p:nvPr/>
        </p:nvGrpSpPr>
        <p:grpSpPr>
          <a:xfrm>
            <a:off x="501471" y="4605773"/>
            <a:ext cx="3118869" cy="1924579"/>
            <a:chOff x="2429177" y="19470272"/>
            <a:chExt cx="13164947" cy="8123771"/>
          </a:xfrm>
        </p:grpSpPr>
        <p:sp>
          <p:nvSpPr>
            <p:cNvPr id="83" name="Rechteck: abgerundete Ecken 82">
              <a:extLst>
                <a:ext uri="{FF2B5EF4-FFF2-40B4-BE49-F238E27FC236}">
                  <a16:creationId xmlns:a16="http://schemas.microsoft.com/office/drawing/2014/main" id="{A6D0BCC2-B0AA-40DE-8BBA-9BDBF0230226}"/>
                </a:ext>
              </a:extLst>
            </p:cNvPr>
            <p:cNvSpPr/>
            <p:nvPr/>
          </p:nvSpPr>
          <p:spPr>
            <a:xfrm>
              <a:off x="2429177" y="19470272"/>
              <a:ext cx="13164947" cy="8123771"/>
            </a:xfrm>
            <a:prstGeom prst="roundRect">
              <a:avLst/>
            </a:prstGeom>
            <a:solidFill>
              <a:schemeClr val="tx1"/>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mc:AlternateContent xmlns:mc="http://schemas.openxmlformats.org/markup-compatibility/2006" xmlns:psez="http://schemas.microsoft.com/office/powerpoint/2016/sectionzoom">
          <mc:Choice Requires="psez">
            <p:graphicFrame>
              <p:nvGraphicFramePr>
                <p:cNvPr id="3" name="Abschnittszoom 2">
                  <a:extLst>
                    <a:ext uri="{FF2B5EF4-FFF2-40B4-BE49-F238E27FC236}">
                      <a16:creationId xmlns:a16="http://schemas.microsoft.com/office/drawing/2014/main" id="{86985385-EF04-4389-BF94-BA555F0D60D9}"/>
                    </a:ext>
                  </a:extLst>
                </p:cNvPr>
                <p:cNvGraphicFramePr>
                  <a:graphicFrameLocks noChangeAspect="1"/>
                </p:cNvGraphicFramePr>
                <p:nvPr>
                  <p:extLst>
                    <p:ext uri="{D42A27DB-BD31-4B8C-83A1-F6EECF244321}">
                      <p14:modId xmlns:p14="http://schemas.microsoft.com/office/powerpoint/2010/main" val="3718602395"/>
                    </p:ext>
                  </p:extLst>
                </p:nvPr>
              </p:nvGraphicFramePr>
              <p:xfrm>
                <a:off x="3252177" y="20565950"/>
                <a:ext cx="11518946" cy="6522825"/>
              </p:xfrm>
              <a:graphic>
                <a:graphicData uri="http://schemas.microsoft.com/office/powerpoint/2016/sectionzoom">
                  <psez:sectionZm>
                    <psez:sectionZmObj sectionId="{B871B360-66F6-4EB8-AF3D-A7D88E09AE76}">
                      <psez:zmPr id="{9E16C4B3-104F-45DF-8077-CF86F5E84FBF}" transitionDur="1000">
                        <p166:blipFill xmlns:p166="http://schemas.microsoft.com/office/powerpoint/2016/6/main">
                          <a:blip r:embed="rId6"/>
                          <a:stretch>
                            <a:fillRect/>
                          </a:stretch>
                        </p166:blipFill>
                        <p166:spPr xmlns:p166="http://schemas.microsoft.com/office/powerpoint/2016/6/main">
                          <a:xfrm>
                            <a:off x="0" y="0"/>
                            <a:ext cx="2728920" cy="1545304"/>
                          </a:xfrm>
                          <a:prstGeom prst="rect">
                            <a:avLst/>
                          </a:prstGeom>
                          <a:ln w="19050">
                            <a:solidFill>
                              <a:schemeClr val="bg1"/>
                            </a:solidFill>
                          </a:ln>
                        </p166:spPr>
                      </psez:zmPr>
                    </psez:sectionZmObj>
                  </psez:sectionZm>
                </a:graphicData>
              </a:graphic>
            </p:graphicFrame>
          </mc:Choice>
          <mc:Fallback xmlns="">
            <p:pic>
              <p:nvPicPr>
                <p:cNvPr id="3" name="Abschnittszoom 2">
                  <a:hlinkClick r:id="rId7" action="ppaction://hlinksldjump"/>
                  <a:extLst>
                    <a:ext uri="{FF2B5EF4-FFF2-40B4-BE49-F238E27FC236}">
                      <a16:creationId xmlns:a16="http://schemas.microsoft.com/office/drawing/2014/main" id="{86985385-EF04-4389-BF94-BA555F0D60D9}"/>
                    </a:ext>
                  </a:extLst>
                </p:cNvPr>
                <p:cNvPicPr>
                  <a:picLocks noGrp="1" noRot="1" noChangeAspect="1" noMove="1" noResize="1" noEditPoints="1" noAdjustHandles="1" noChangeArrowheads="1" noChangeShapeType="1"/>
                </p:cNvPicPr>
                <p:nvPr/>
              </p:nvPicPr>
              <p:blipFill>
                <a:blip r:embed="rId8"/>
                <a:stretch>
                  <a:fillRect/>
                </a:stretch>
              </p:blipFill>
              <p:spPr>
                <a:xfrm>
                  <a:off x="696446" y="4865347"/>
                  <a:ext cx="2728920" cy="1545304"/>
                </a:xfrm>
                <a:prstGeom prst="rect">
                  <a:avLst/>
                </a:prstGeom>
                <a:ln w="19050">
                  <a:solidFill>
                    <a:schemeClr val="bg1"/>
                  </a:solidFill>
                </a:ln>
              </p:spPr>
            </p:pic>
          </mc:Fallback>
        </mc:AlternateContent>
        <p:sp>
          <p:nvSpPr>
            <p:cNvPr id="55" name="Textfeld 54">
              <a:extLst>
                <a:ext uri="{FF2B5EF4-FFF2-40B4-BE49-F238E27FC236}">
                  <a16:creationId xmlns:a16="http://schemas.microsoft.com/office/drawing/2014/main" id="{0DE505F4-AE37-41DF-859F-EFAF7ADE4B4B}"/>
                </a:ext>
              </a:extLst>
            </p:cNvPr>
            <p:cNvSpPr txBox="1"/>
            <p:nvPr/>
          </p:nvSpPr>
          <p:spPr>
            <a:xfrm>
              <a:off x="5164621" y="19487739"/>
              <a:ext cx="7418360" cy="1128362"/>
            </a:xfrm>
            <a:prstGeom prst="rect">
              <a:avLst/>
            </a:prstGeom>
            <a:noFill/>
            <a:ln w="19050">
              <a:noFill/>
            </a:ln>
          </p:spPr>
          <p:txBody>
            <a:bodyPr wrap="square" rtlCol="0">
              <a:spAutoFit/>
            </a:bodyPr>
            <a:lstStyle/>
            <a:p>
              <a:pPr algn="ctr"/>
              <a:r>
                <a:rPr lang="de-AT" sz="1137" dirty="0">
                  <a:solidFill>
                    <a:schemeClr val="bg1"/>
                  </a:solidFill>
                  <a:latin typeface="Roboto Condensed" panose="02000000000000000000" pitchFamily="2" charset="0"/>
                  <a:ea typeface="Roboto Condensed" panose="02000000000000000000" pitchFamily="2" charset="0"/>
                </a:rPr>
                <a:t>Event </a:t>
              </a:r>
              <a:r>
                <a:rPr lang="de-AT" sz="1137" dirty="0" err="1">
                  <a:solidFill>
                    <a:schemeClr val="bg1"/>
                  </a:solidFill>
                  <a:latin typeface="Roboto Condensed" panose="02000000000000000000" pitchFamily="2" charset="0"/>
                  <a:ea typeface="Roboto Condensed" panose="02000000000000000000" pitchFamily="2" charset="0"/>
                </a:rPr>
                <a:t>description</a:t>
              </a:r>
              <a:endParaRPr lang="en-GB" sz="1137" dirty="0">
                <a:solidFill>
                  <a:schemeClr val="bg1"/>
                </a:solidFill>
                <a:latin typeface="Roboto Condensed" panose="02000000000000000000" pitchFamily="2" charset="0"/>
                <a:ea typeface="Roboto Condensed" panose="02000000000000000000" pitchFamily="2" charset="0"/>
              </a:endParaRPr>
            </a:p>
          </p:txBody>
        </p:sp>
      </p:grpSp>
      <p:grpSp>
        <p:nvGrpSpPr>
          <p:cNvPr id="19" name="Gruppieren 18">
            <a:extLst>
              <a:ext uri="{FF2B5EF4-FFF2-40B4-BE49-F238E27FC236}">
                <a16:creationId xmlns:a16="http://schemas.microsoft.com/office/drawing/2014/main" id="{3C2CBCC8-4B8F-417E-82D3-68238133D723}"/>
              </a:ext>
            </a:extLst>
          </p:cNvPr>
          <p:cNvGrpSpPr/>
          <p:nvPr/>
        </p:nvGrpSpPr>
        <p:grpSpPr>
          <a:xfrm>
            <a:off x="4252593" y="4593227"/>
            <a:ext cx="3118869" cy="1937125"/>
            <a:chOff x="19422486" y="19417315"/>
            <a:chExt cx="13164947" cy="8176728"/>
          </a:xfrm>
        </p:grpSpPr>
        <p:sp>
          <p:nvSpPr>
            <p:cNvPr id="84" name="Rechteck: abgerundete Ecken 83">
              <a:extLst>
                <a:ext uri="{FF2B5EF4-FFF2-40B4-BE49-F238E27FC236}">
                  <a16:creationId xmlns:a16="http://schemas.microsoft.com/office/drawing/2014/main" id="{E9DBCB73-436D-4A1B-BA90-B30764F03D3C}"/>
                </a:ext>
              </a:extLst>
            </p:cNvPr>
            <p:cNvSpPr/>
            <p:nvPr/>
          </p:nvSpPr>
          <p:spPr>
            <a:xfrm>
              <a:off x="19422486" y="19470272"/>
              <a:ext cx="13164947" cy="8123771"/>
            </a:xfrm>
            <a:prstGeom prst="roundRect">
              <a:avLst/>
            </a:prstGeom>
            <a:solidFill>
              <a:schemeClr val="tx1"/>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mc:AlternateContent xmlns:mc="http://schemas.openxmlformats.org/markup-compatibility/2006" xmlns:psez="http://schemas.microsoft.com/office/powerpoint/2016/sectionzoom">
          <mc:Choice Requires="psez">
            <p:graphicFrame>
              <p:nvGraphicFramePr>
                <p:cNvPr id="9" name="Abschnittszoom 8">
                  <a:extLst>
                    <a:ext uri="{FF2B5EF4-FFF2-40B4-BE49-F238E27FC236}">
                      <a16:creationId xmlns:a16="http://schemas.microsoft.com/office/drawing/2014/main" id="{77254B69-1E92-4F75-AD2D-B9AA16D36B52}"/>
                    </a:ext>
                  </a:extLst>
                </p:cNvPr>
                <p:cNvGraphicFramePr>
                  <a:graphicFrameLocks noChangeAspect="1"/>
                </p:cNvGraphicFramePr>
                <p:nvPr>
                  <p:extLst>
                    <p:ext uri="{D42A27DB-BD31-4B8C-83A1-F6EECF244321}">
                      <p14:modId xmlns:p14="http://schemas.microsoft.com/office/powerpoint/2010/main" val="1420754963"/>
                    </p:ext>
                  </p:extLst>
                </p:nvPr>
              </p:nvGraphicFramePr>
              <p:xfrm>
                <a:off x="20267100" y="20472638"/>
                <a:ext cx="11475719" cy="6498346"/>
              </p:xfrm>
              <a:graphic>
                <a:graphicData uri="http://schemas.microsoft.com/office/powerpoint/2016/sectionzoom">
                  <psez:sectionZm>
                    <psez:sectionZmObj sectionId="{68197C0C-28F2-4991-B28E-6C7BB4702777}">
                      <psez:zmPr id="{9D29FC73-D4AA-42E3-9C6C-5E1C22135072}" transitionDur="1000">
                        <p166:blipFill xmlns:p166="http://schemas.microsoft.com/office/powerpoint/2016/6/main">
                          <a:blip r:embed="rId9"/>
                          <a:stretch>
                            <a:fillRect/>
                          </a:stretch>
                        </p166:blipFill>
                        <p166:spPr xmlns:p166="http://schemas.microsoft.com/office/powerpoint/2016/6/main">
                          <a:xfrm>
                            <a:off x="0" y="0"/>
                            <a:ext cx="2718679" cy="1539504"/>
                          </a:xfrm>
                          <a:prstGeom prst="rect">
                            <a:avLst/>
                          </a:prstGeom>
                          <a:ln w="19050">
                            <a:solidFill>
                              <a:schemeClr val="bg1"/>
                            </a:solidFill>
                          </a:ln>
                        </p166:spPr>
                      </psez:zmPr>
                    </psez:sectionZmObj>
                  </psez:sectionZm>
                </a:graphicData>
              </a:graphic>
            </p:graphicFrame>
          </mc:Choice>
          <mc:Fallback xmlns="">
            <p:pic>
              <p:nvPicPr>
                <p:cNvPr id="9" name="Abschnittszoom 8">
                  <a:hlinkClick r:id="rId10" action="ppaction://hlinksldjump"/>
                  <a:extLst>
                    <a:ext uri="{FF2B5EF4-FFF2-40B4-BE49-F238E27FC236}">
                      <a16:creationId xmlns:a16="http://schemas.microsoft.com/office/drawing/2014/main" id="{77254B69-1E92-4F75-AD2D-B9AA16D36B52}"/>
                    </a:ext>
                  </a:extLst>
                </p:cNvPr>
                <p:cNvPicPr>
                  <a:picLocks noGrp="1" noRot="1" noChangeAspect="1" noMove="1" noResize="1" noEditPoints="1" noAdjustHandles="1" noChangeArrowheads="1" noChangeShapeType="1"/>
                </p:cNvPicPr>
                <p:nvPr/>
              </p:nvPicPr>
              <p:blipFill>
                <a:blip r:embed="rId11"/>
                <a:stretch>
                  <a:fillRect/>
                </a:stretch>
              </p:blipFill>
              <p:spPr>
                <a:xfrm>
                  <a:off x="4452688" y="4843241"/>
                  <a:ext cx="2718679" cy="1539504"/>
                </a:xfrm>
                <a:prstGeom prst="rect">
                  <a:avLst/>
                </a:prstGeom>
                <a:ln w="19050">
                  <a:solidFill>
                    <a:schemeClr val="bg1"/>
                  </a:solidFill>
                </a:ln>
              </p:spPr>
            </p:pic>
          </mc:Fallback>
        </mc:AlternateContent>
        <p:sp>
          <p:nvSpPr>
            <p:cNvPr id="58" name="Textfeld 57">
              <a:extLst>
                <a:ext uri="{FF2B5EF4-FFF2-40B4-BE49-F238E27FC236}">
                  <a16:creationId xmlns:a16="http://schemas.microsoft.com/office/drawing/2014/main" id="{98996DF5-0B67-4FE7-845C-8B868B322514}"/>
                </a:ext>
              </a:extLst>
            </p:cNvPr>
            <p:cNvSpPr txBox="1"/>
            <p:nvPr/>
          </p:nvSpPr>
          <p:spPr>
            <a:xfrm>
              <a:off x="22294697" y="19417315"/>
              <a:ext cx="7374579" cy="1128362"/>
            </a:xfrm>
            <a:prstGeom prst="rect">
              <a:avLst/>
            </a:prstGeom>
            <a:noFill/>
            <a:ln w="19050">
              <a:noFill/>
            </a:ln>
          </p:spPr>
          <p:txBody>
            <a:bodyPr wrap="square" rtlCol="0">
              <a:spAutoFit/>
            </a:bodyPr>
            <a:lstStyle/>
            <a:p>
              <a:pPr algn="ctr"/>
              <a:r>
                <a:rPr lang="de-AT" sz="1137" dirty="0" err="1">
                  <a:solidFill>
                    <a:schemeClr val="bg1"/>
                  </a:solidFill>
                  <a:latin typeface="Roboto Condensed" panose="02000000000000000000" pitchFamily="2" charset="0"/>
                  <a:ea typeface="Roboto Condensed" panose="02000000000000000000" pitchFamily="2" charset="0"/>
                </a:rPr>
                <a:t>Results</a:t>
              </a:r>
              <a:endParaRPr lang="en-GB" sz="1137" dirty="0">
                <a:solidFill>
                  <a:schemeClr val="bg1"/>
                </a:solidFill>
                <a:latin typeface="Roboto Condensed" panose="02000000000000000000" pitchFamily="2" charset="0"/>
                <a:ea typeface="Roboto Condensed" panose="02000000000000000000" pitchFamily="2" charset="0"/>
              </a:endParaRPr>
            </a:p>
          </p:txBody>
        </p:sp>
      </p:grpSp>
      <p:grpSp>
        <p:nvGrpSpPr>
          <p:cNvPr id="11" name="Gruppieren 10">
            <a:extLst>
              <a:ext uri="{FF2B5EF4-FFF2-40B4-BE49-F238E27FC236}">
                <a16:creationId xmlns:a16="http://schemas.microsoft.com/office/drawing/2014/main" id="{277311EF-36B0-432B-9468-13017D192C60}"/>
              </a:ext>
            </a:extLst>
          </p:cNvPr>
          <p:cNvGrpSpPr/>
          <p:nvPr/>
        </p:nvGrpSpPr>
        <p:grpSpPr>
          <a:xfrm>
            <a:off x="4238925" y="2447819"/>
            <a:ext cx="3118869" cy="1924579"/>
            <a:chOff x="20050309" y="10752232"/>
            <a:chExt cx="13164947" cy="8123771"/>
          </a:xfrm>
        </p:grpSpPr>
        <p:sp>
          <p:nvSpPr>
            <p:cNvPr id="81" name="Rechteck: abgerundete Ecken 80">
              <a:extLst>
                <a:ext uri="{FF2B5EF4-FFF2-40B4-BE49-F238E27FC236}">
                  <a16:creationId xmlns:a16="http://schemas.microsoft.com/office/drawing/2014/main" id="{F5DD7675-C184-46E3-952B-061354A7F13C}"/>
                </a:ext>
              </a:extLst>
            </p:cNvPr>
            <p:cNvSpPr/>
            <p:nvPr/>
          </p:nvSpPr>
          <p:spPr>
            <a:xfrm>
              <a:off x="20050309" y="10752232"/>
              <a:ext cx="13164947" cy="8123771"/>
            </a:xfrm>
            <a:prstGeom prst="roundRect">
              <a:avLst/>
            </a:prstGeom>
            <a:solidFill>
              <a:schemeClr val="tx1"/>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grpSp>
          <p:nvGrpSpPr>
            <p:cNvPr id="69" name="Gruppieren 68">
              <a:extLst>
                <a:ext uri="{FF2B5EF4-FFF2-40B4-BE49-F238E27FC236}">
                  <a16:creationId xmlns:a16="http://schemas.microsoft.com/office/drawing/2014/main" id="{E298A0FE-CD1C-4633-8295-90479BED8EF1}"/>
                </a:ext>
              </a:extLst>
            </p:cNvPr>
            <p:cNvGrpSpPr/>
            <p:nvPr/>
          </p:nvGrpSpPr>
          <p:grpSpPr>
            <a:xfrm>
              <a:off x="20853013" y="10809502"/>
              <a:ext cx="11559538" cy="1866980"/>
              <a:chOff x="876130" y="10884009"/>
              <a:chExt cx="12032140" cy="1714573"/>
            </a:xfrm>
          </p:grpSpPr>
          <p:sp>
            <p:nvSpPr>
              <p:cNvPr id="71" name="Rechteck: abgerundete Ecken 70">
                <a:extLst>
                  <a:ext uri="{FF2B5EF4-FFF2-40B4-BE49-F238E27FC236}">
                    <a16:creationId xmlns:a16="http://schemas.microsoft.com/office/drawing/2014/main" id="{A319B0CE-5735-4E37-8E90-E2DFDD1F61B8}"/>
                  </a:ext>
                </a:extLst>
              </p:cNvPr>
              <p:cNvSpPr/>
              <p:nvPr/>
            </p:nvSpPr>
            <p:spPr>
              <a:xfrm>
                <a:off x="876130" y="11132820"/>
                <a:ext cx="12032140" cy="10287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solidFill>
                    <a:schemeClr val="tx1"/>
                  </a:solidFill>
                </a:endParaRPr>
              </a:p>
            </p:txBody>
          </p:sp>
          <p:sp>
            <p:nvSpPr>
              <p:cNvPr id="72" name="Textfeld 71">
                <a:extLst>
                  <a:ext uri="{FF2B5EF4-FFF2-40B4-BE49-F238E27FC236}">
                    <a16:creationId xmlns:a16="http://schemas.microsoft.com/office/drawing/2014/main" id="{F9AA11BC-E865-4841-B589-0A71BBF7ABBE}"/>
                  </a:ext>
                </a:extLst>
              </p:cNvPr>
              <p:cNvSpPr txBox="1"/>
              <p:nvPr/>
            </p:nvSpPr>
            <p:spPr>
              <a:xfrm>
                <a:off x="1967580" y="10884009"/>
                <a:ext cx="9367253" cy="1714573"/>
              </a:xfrm>
              <a:prstGeom prst="rect">
                <a:avLst/>
              </a:prstGeom>
              <a:noFill/>
              <a:ln w="19050">
                <a:noFill/>
              </a:ln>
            </p:spPr>
            <p:txBody>
              <a:bodyPr wrap="square" rtlCol="0">
                <a:spAutoFit/>
              </a:bodyPr>
              <a:lstStyle/>
              <a:p>
                <a:r>
                  <a:rPr lang="de-AT" sz="1137" dirty="0" err="1">
                    <a:solidFill>
                      <a:schemeClr val="bg1"/>
                    </a:solidFill>
                    <a:latin typeface="Roboto Condensed" panose="02000000000000000000" pitchFamily="2" charset="0"/>
                    <a:ea typeface="Roboto Condensed" panose="02000000000000000000" pitchFamily="2" charset="0"/>
                  </a:rPr>
                  <a:t>Estimation</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of</a:t>
                </a:r>
                <a:r>
                  <a:rPr lang="de-AT" sz="1137" dirty="0">
                    <a:solidFill>
                      <a:schemeClr val="bg1"/>
                    </a:solidFill>
                    <a:latin typeface="Roboto Condensed" panose="02000000000000000000" pitchFamily="2" charset="0"/>
                    <a:ea typeface="Roboto Condensed" panose="02000000000000000000" pitchFamily="2" charset="0"/>
                  </a:rPr>
                  <a:t> neutral </a:t>
                </a:r>
                <a:r>
                  <a:rPr lang="de-AT" sz="1137" dirty="0" err="1">
                    <a:solidFill>
                      <a:schemeClr val="bg1"/>
                    </a:solidFill>
                    <a:latin typeface="Roboto Condensed" panose="02000000000000000000" pitchFamily="2" charset="0"/>
                    <a:ea typeface="Roboto Condensed" panose="02000000000000000000" pitchFamily="2" charset="0"/>
                  </a:rPr>
                  <a:t>mass</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densities</a:t>
                </a:r>
                <a:endParaRPr lang="en-GB" sz="1137" dirty="0">
                  <a:solidFill>
                    <a:schemeClr val="bg1"/>
                  </a:solidFill>
                  <a:latin typeface="Roboto Condensed" panose="02000000000000000000" pitchFamily="2" charset="0"/>
                  <a:ea typeface="Roboto Condensed" panose="02000000000000000000" pitchFamily="2" charset="0"/>
                </a:endParaRPr>
              </a:p>
            </p:txBody>
          </p:sp>
        </p:grpSp>
        <mc:AlternateContent xmlns:mc="http://schemas.openxmlformats.org/markup-compatibility/2006" xmlns:psez="http://schemas.microsoft.com/office/powerpoint/2016/sectionzoom">
          <mc:Choice Requires="psez">
            <p:graphicFrame>
              <p:nvGraphicFramePr>
                <p:cNvPr id="17" name="Abschnittszoom 16">
                  <a:extLst>
                    <a:ext uri="{FF2B5EF4-FFF2-40B4-BE49-F238E27FC236}">
                      <a16:creationId xmlns:a16="http://schemas.microsoft.com/office/drawing/2014/main" id="{9D0578E0-B585-4C4C-8C25-04655CCCCB44}"/>
                    </a:ext>
                  </a:extLst>
                </p:cNvPr>
                <p:cNvGraphicFramePr>
                  <a:graphicFrameLocks noChangeAspect="1"/>
                </p:cNvGraphicFramePr>
                <p:nvPr>
                  <p:extLst>
                    <p:ext uri="{D42A27DB-BD31-4B8C-83A1-F6EECF244321}">
                      <p14:modId xmlns:p14="http://schemas.microsoft.com/office/powerpoint/2010/main" val="378350948"/>
                    </p:ext>
                  </p:extLst>
                </p:nvPr>
              </p:nvGraphicFramePr>
              <p:xfrm>
                <a:off x="20905519" y="11813777"/>
                <a:ext cx="11454527" cy="6486346"/>
              </p:xfrm>
              <a:graphic>
                <a:graphicData uri="http://schemas.microsoft.com/office/powerpoint/2016/sectionzoom">
                  <psez:sectionZm>
                    <psez:sectionZmObj sectionId="{686113E0-D426-4CB4-B519-C88E7E0590F7}">
                      <psez:zmPr id="{4A10D407-7EE4-4013-9C12-D7ED5E533709}" transitionDur="1000">
                        <p166:blipFill xmlns:p166="http://schemas.microsoft.com/office/powerpoint/2016/6/main">
                          <a:blip r:embed="rId12"/>
                          <a:stretch>
                            <a:fillRect/>
                          </a:stretch>
                        </p166:blipFill>
                        <p166:spPr xmlns:p166="http://schemas.microsoft.com/office/powerpoint/2016/6/main">
                          <a:xfrm>
                            <a:off x="0" y="0"/>
                            <a:ext cx="2713658" cy="1536661"/>
                          </a:xfrm>
                          <a:prstGeom prst="rect">
                            <a:avLst/>
                          </a:prstGeom>
                          <a:ln w="19050">
                            <a:solidFill>
                              <a:schemeClr val="bg1"/>
                            </a:solidFill>
                          </a:ln>
                        </p166:spPr>
                      </psez:zmPr>
                    </psez:sectionZmObj>
                  </psez:sectionZm>
                </a:graphicData>
              </a:graphic>
            </p:graphicFrame>
          </mc:Choice>
          <mc:Fallback xmlns="">
            <p:pic>
              <p:nvPicPr>
                <p:cNvPr id="17" name="Abschnittszoom 16">
                  <a:hlinkClick r:id="rId13" action="ppaction://hlinksldjump"/>
                  <a:extLst>
                    <a:ext uri="{FF2B5EF4-FFF2-40B4-BE49-F238E27FC236}">
                      <a16:creationId xmlns:a16="http://schemas.microsoft.com/office/drawing/2014/main" id="{9D0578E0-B585-4C4C-8C25-04655CCCCB44}"/>
                    </a:ext>
                  </a:extLst>
                </p:cNvPr>
                <p:cNvPicPr>
                  <a:picLocks noGrp="1" noRot="1" noChangeAspect="1" noMove="1" noResize="1" noEditPoints="1" noAdjustHandles="1" noChangeArrowheads="1" noChangeShapeType="1"/>
                </p:cNvPicPr>
                <p:nvPr/>
              </p:nvPicPr>
              <p:blipFill>
                <a:blip r:embed="rId14"/>
                <a:stretch>
                  <a:fillRect/>
                </a:stretch>
              </p:blipFill>
              <p:spPr>
                <a:xfrm>
                  <a:off x="4441530" y="2699307"/>
                  <a:ext cx="2713658" cy="1536661"/>
                </a:xfrm>
                <a:prstGeom prst="rect">
                  <a:avLst/>
                </a:prstGeom>
                <a:ln w="19050">
                  <a:solidFill>
                    <a:schemeClr val="bg1"/>
                  </a:solidFill>
                </a:ln>
              </p:spPr>
            </p:pic>
          </mc:Fallback>
        </mc:AlternateContent>
      </p:grpSp>
      <p:grpSp>
        <p:nvGrpSpPr>
          <p:cNvPr id="16" name="Gruppieren 15">
            <a:extLst>
              <a:ext uri="{FF2B5EF4-FFF2-40B4-BE49-F238E27FC236}">
                <a16:creationId xmlns:a16="http://schemas.microsoft.com/office/drawing/2014/main" id="{6BDD94E7-D9F8-4C39-8201-521F0D75FB0A}"/>
              </a:ext>
            </a:extLst>
          </p:cNvPr>
          <p:cNvGrpSpPr/>
          <p:nvPr/>
        </p:nvGrpSpPr>
        <p:grpSpPr>
          <a:xfrm>
            <a:off x="7976380" y="2447819"/>
            <a:ext cx="3118869" cy="1924579"/>
            <a:chOff x="36107955" y="10736002"/>
            <a:chExt cx="13164947" cy="8123771"/>
          </a:xfrm>
        </p:grpSpPr>
        <p:sp>
          <p:nvSpPr>
            <p:cNvPr id="82" name="Rechteck: abgerundete Ecken 81">
              <a:extLst>
                <a:ext uri="{FF2B5EF4-FFF2-40B4-BE49-F238E27FC236}">
                  <a16:creationId xmlns:a16="http://schemas.microsoft.com/office/drawing/2014/main" id="{9524EF5F-5586-4CB2-8CF4-64A0AC847864}"/>
                </a:ext>
              </a:extLst>
            </p:cNvPr>
            <p:cNvSpPr/>
            <p:nvPr/>
          </p:nvSpPr>
          <p:spPr>
            <a:xfrm>
              <a:off x="36107955" y="10736002"/>
              <a:ext cx="13164947" cy="8123771"/>
            </a:xfrm>
            <a:prstGeom prst="roundRect">
              <a:avLst/>
            </a:prstGeom>
            <a:solidFill>
              <a:schemeClr val="tx1"/>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80" name="Textfeld 79">
              <a:extLst>
                <a:ext uri="{FF2B5EF4-FFF2-40B4-BE49-F238E27FC236}">
                  <a16:creationId xmlns:a16="http://schemas.microsoft.com/office/drawing/2014/main" id="{7FEF32AC-DDF1-4B2E-8765-48704BC978A8}"/>
                </a:ext>
              </a:extLst>
            </p:cNvPr>
            <p:cNvSpPr txBox="1"/>
            <p:nvPr/>
          </p:nvSpPr>
          <p:spPr>
            <a:xfrm>
              <a:off x="38954493" y="10858780"/>
              <a:ext cx="8882559" cy="1128362"/>
            </a:xfrm>
            <a:prstGeom prst="rect">
              <a:avLst/>
            </a:prstGeom>
            <a:noFill/>
            <a:ln w="19050">
              <a:solidFill>
                <a:schemeClr val="tx1"/>
              </a:solidFill>
            </a:ln>
          </p:spPr>
          <p:txBody>
            <a:bodyPr wrap="square" rtlCol="0">
              <a:spAutoFit/>
            </a:bodyPr>
            <a:lstStyle/>
            <a:p>
              <a:r>
                <a:rPr lang="de-AT" sz="1137" dirty="0">
                  <a:solidFill>
                    <a:schemeClr val="bg1"/>
                  </a:solidFill>
                  <a:latin typeface="Roboto Condensed" panose="02000000000000000000" pitchFamily="2" charset="0"/>
                  <a:ea typeface="Roboto Condensed" panose="02000000000000000000" pitchFamily="2" charset="0"/>
                </a:rPr>
                <a:t>Evaluation </a:t>
              </a:r>
              <a:r>
                <a:rPr lang="de-AT" sz="1137" dirty="0" err="1">
                  <a:solidFill>
                    <a:schemeClr val="bg1"/>
                  </a:solidFill>
                  <a:latin typeface="Roboto Condensed" panose="02000000000000000000" pitchFamily="2" charset="0"/>
                  <a:ea typeface="Roboto Condensed" panose="02000000000000000000" pitchFamily="2" charset="0"/>
                </a:rPr>
                <a:t>of</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the</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approaches</a:t>
              </a:r>
              <a:endParaRPr lang="en-GB" sz="1137" dirty="0">
                <a:solidFill>
                  <a:schemeClr val="bg1"/>
                </a:solidFill>
                <a:latin typeface="Roboto Condensed" panose="02000000000000000000" pitchFamily="2" charset="0"/>
                <a:ea typeface="Roboto Condensed" panose="02000000000000000000" pitchFamily="2" charset="0"/>
              </a:endParaRPr>
            </a:p>
          </p:txBody>
        </p:sp>
        <mc:AlternateContent xmlns:mc="http://schemas.openxmlformats.org/markup-compatibility/2006" xmlns:psez="http://schemas.microsoft.com/office/powerpoint/2016/sectionzoom">
          <mc:Choice Requires="psez">
            <p:graphicFrame>
              <p:nvGraphicFramePr>
                <p:cNvPr id="20" name="Abschnittszoom 19">
                  <a:extLst>
                    <a:ext uri="{FF2B5EF4-FFF2-40B4-BE49-F238E27FC236}">
                      <a16:creationId xmlns:a16="http://schemas.microsoft.com/office/drawing/2014/main" id="{221FF89E-D28C-4882-A2AE-4B4BFBE98D59}"/>
                    </a:ext>
                  </a:extLst>
                </p:cNvPr>
                <p:cNvGraphicFramePr>
                  <a:graphicFrameLocks noChangeAspect="1"/>
                </p:cNvGraphicFramePr>
                <p:nvPr>
                  <p:extLst>
                    <p:ext uri="{D42A27DB-BD31-4B8C-83A1-F6EECF244321}">
                      <p14:modId xmlns:p14="http://schemas.microsoft.com/office/powerpoint/2010/main" val="3807160152"/>
                    </p:ext>
                  </p:extLst>
                </p:nvPr>
              </p:nvGraphicFramePr>
              <p:xfrm>
                <a:off x="36955332" y="11829105"/>
                <a:ext cx="11470193" cy="6495217"/>
              </p:xfrm>
              <a:graphic>
                <a:graphicData uri="http://schemas.microsoft.com/office/powerpoint/2016/sectionzoom">
                  <psez:sectionZm>
                    <psez:sectionZmObj sectionId="{811320C9-C667-4D6E-8C99-7380E599B9BE}">
                      <psez:zmPr id="{9081B3EC-02CF-4A51-B41A-DF686F528AC7}" transitionDur="1000">
                        <p166:blipFill xmlns:p166="http://schemas.microsoft.com/office/powerpoint/2016/6/main">
                          <a:blip r:embed="rId15"/>
                          <a:stretch>
                            <a:fillRect/>
                          </a:stretch>
                        </p166:blipFill>
                        <p166:spPr xmlns:p166="http://schemas.microsoft.com/office/powerpoint/2016/6/main">
                          <a:xfrm>
                            <a:off x="0" y="0"/>
                            <a:ext cx="2717370" cy="1538763"/>
                          </a:xfrm>
                          <a:prstGeom prst="rect">
                            <a:avLst/>
                          </a:prstGeom>
                          <a:ln w="19050">
                            <a:solidFill>
                              <a:schemeClr val="bg1"/>
                            </a:solidFill>
                          </a:ln>
                        </p166:spPr>
                      </psez:zmPr>
                    </psez:sectionZmObj>
                  </psez:sectionZm>
                </a:graphicData>
              </a:graphic>
            </p:graphicFrame>
          </mc:Choice>
          <mc:Fallback xmlns="">
            <p:pic>
              <p:nvPicPr>
                <p:cNvPr id="20" name="Abschnittszoom 19">
                  <a:hlinkClick r:id="rId16" action="ppaction://hlinksldjump"/>
                  <a:extLst>
                    <a:ext uri="{FF2B5EF4-FFF2-40B4-BE49-F238E27FC236}">
                      <a16:creationId xmlns:a16="http://schemas.microsoft.com/office/drawing/2014/main" id="{221FF89E-D28C-4882-A2AE-4B4BFBE98D59}"/>
                    </a:ext>
                  </a:extLst>
                </p:cNvPr>
                <p:cNvPicPr>
                  <a:picLocks noGrp="1" noRot="1" noChangeAspect="1" noMove="1" noResize="1" noEditPoints="1" noAdjustHandles="1" noChangeArrowheads="1" noChangeShapeType="1"/>
                </p:cNvPicPr>
                <p:nvPr/>
              </p:nvPicPr>
              <p:blipFill>
                <a:blip r:embed="rId17"/>
                <a:stretch>
                  <a:fillRect/>
                </a:stretch>
              </p:blipFill>
              <p:spPr>
                <a:xfrm>
                  <a:off x="8177130" y="2706783"/>
                  <a:ext cx="2717370" cy="1538763"/>
                </a:xfrm>
                <a:prstGeom prst="rect">
                  <a:avLst/>
                </a:prstGeom>
                <a:ln w="19050">
                  <a:solidFill>
                    <a:schemeClr val="bg1"/>
                  </a:solidFill>
                </a:ln>
              </p:spPr>
            </p:pic>
          </mc:Fallback>
        </mc:AlternateContent>
      </p:grpSp>
      <p:grpSp>
        <p:nvGrpSpPr>
          <p:cNvPr id="23" name="Gruppieren 22">
            <a:extLst>
              <a:ext uri="{FF2B5EF4-FFF2-40B4-BE49-F238E27FC236}">
                <a16:creationId xmlns:a16="http://schemas.microsoft.com/office/drawing/2014/main" id="{380CA796-EFA1-4243-B9B7-1D9174043DCC}"/>
              </a:ext>
            </a:extLst>
          </p:cNvPr>
          <p:cNvGrpSpPr/>
          <p:nvPr/>
        </p:nvGrpSpPr>
        <p:grpSpPr>
          <a:xfrm>
            <a:off x="8003714" y="4605773"/>
            <a:ext cx="3118869" cy="1924579"/>
            <a:chOff x="36214422" y="19627170"/>
            <a:chExt cx="13164947" cy="8123771"/>
          </a:xfrm>
        </p:grpSpPr>
        <p:sp>
          <p:nvSpPr>
            <p:cNvPr id="86" name="Rechteck: abgerundete Ecken 85">
              <a:extLst>
                <a:ext uri="{FF2B5EF4-FFF2-40B4-BE49-F238E27FC236}">
                  <a16:creationId xmlns:a16="http://schemas.microsoft.com/office/drawing/2014/main" id="{15B75D9F-3C67-4650-A6C3-57E187AD0676}"/>
                </a:ext>
              </a:extLst>
            </p:cNvPr>
            <p:cNvSpPr/>
            <p:nvPr/>
          </p:nvSpPr>
          <p:spPr>
            <a:xfrm>
              <a:off x="36214422" y="19627170"/>
              <a:ext cx="13164947" cy="8123771"/>
            </a:xfrm>
            <a:prstGeom prst="roundRect">
              <a:avLst/>
            </a:prstGeom>
            <a:solidFill>
              <a:schemeClr val="tx1"/>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67" name="Textfeld 66">
              <a:extLst>
                <a:ext uri="{FF2B5EF4-FFF2-40B4-BE49-F238E27FC236}">
                  <a16:creationId xmlns:a16="http://schemas.microsoft.com/office/drawing/2014/main" id="{B1F864D7-7550-49A1-98D3-EF039F4FBF1C}"/>
                </a:ext>
              </a:extLst>
            </p:cNvPr>
            <p:cNvSpPr txBox="1"/>
            <p:nvPr/>
          </p:nvSpPr>
          <p:spPr>
            <a:xfrm>
              <a:off x="39126631" y="19702406"/>
              <a:ext cx="7340528" cy="1128362"/>
            </a:xfrm>
            <a:prstGeom prst="rect">
              <a:avLst/>
            </a:prstGeom>
            <a:noFill/>
            <a:ln w="19050">
              <a:solidFill>
                <a:schemeClr val="tx1"/>
              </a:solidFill>
            </a:ln>
          </p:spPr>
          <p:txBody>
            <a:bodyPr wrap="square" rtlCol="0">
              <a:spAutoFit/>
            </a:bodyPr>
            <a:lstStyle/>
            <a:p>
              <a:pPr algn="ctr"/>
              <a:r>
                <a:rPr lang="de-AT" sz="1137" dirty="0" err="1">
                  <a:solidFill>
                    <a:schemeClr val="bg1"/>
                  </a:solidFill>
                  <a:latin typeface="Roboto Condensed" panose="02000000000000000000" pitchFamily="2" charset="0"/>
                  <a:ea typeface="Roboto Condensed" panose="02000000000000000000" pitchFamily="2" charset="0"/>
                </a:rPr>
                <a:t>Forecasting</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orbit</a:t>
              </a:r>
              <a:r>
                <a:rPr lang="de-AT" sz="1137" dirty="0">
                  <a:solidFill>
                    <a:schemeClr val="bg1"/>
                  </a:solidFill>
                  <a:latin typeface="Roboto Condensed" panose="02000000000000000000" pitchFamily="2" charset="0"/>
                  <a:ea typeface="Roboto Condensed" panose="02000000000000000000" pitchFamily="2" charset="0"/>
                </a:rPr>
                <a:t> </a:t>
              </a:r>
              <a:r>
                <a:rPr lang="de-AT" sz="1137" dirty="0" err="1">
                  <a:solidFill>
                    <a:schemeClr val="bg1"/>
                  </a:solidFill>
                  <a:latin typeface="Roboto Condensed" panose="02000000000000000000" pitchFamily="2" charset="0"/>
                  <a:ea typeface="Roboto Condensed" panose="02000000000000000000" pitchFamily="2" charset="0"/>
                </a:rPr>
                <a:t>decay</a:t>
              </a:r>
              <a:endParaRPr lang="en-GB" sz="1137" dirty="0">
                <a:solidFill>
                  <a:schemeClr val="bg1"/>
                </a:solidFill>
                <a:latin typeface="Roboto Condensed" panose="02000000000000000000" pitchFamily="2" charset="0"/>
                <a:ea typeface="Roboto Condensed" panose="02000000000000000000" pitchFamily="2" charset="0"/>
              </a:endParaRPr>
            </a:p>
          </p:txBody>
        </p:sp>
        <mc:AlternateContent xmlns:mc="http://schemas.openxmlformats.org/markup-compatibility/2006" xmlns:psez="http://schemas.microsoft.com/office/powerpoint/2016/sectionzoom">
          <mc:Choice Requires="psez">
            <p:graphicFrame>
              <p:nvGraphicFramePr>
                <p:cNvPr id="25" name="Abschnittszoom 24">
                  <a:extLst>
                    <a:ext uri="{FF2B5EF4-FFF2-40B4-BE49-F238E27FC236}">
                      <a16:creationId xmlns:a16="http://schemas.microsoft.com/office/drawing/2014/main" id="{7E5D72D1-36A4-46E6-B583-4D11C8560D72}"/>
                    </a:ext>
                  </a:extLst>
                </p:cNvPr>
                <p:cNvGraphicFramePr>
                  <a:graphicFrameLocks noChangeAspect="1"/>
                </p:cNvGraphicFramePr>
                <p:nvPr>
                  <p:extLst>
                    <p:ext uri="{D42A27DB-BD31-4B8C-83A1-F6EECF244321}">
                      <p14:modId xmlns:p14="http://schemas.microsoft.com/office/powerpoint/2010/main" val="4165743818"/>
                    </p:ext>
                  </p:extLst>
                </p:nvPr>
              </p:nvGraphicFramePr>
              <p:xfrm>
                <a:off x="37062012" y="20717334"/>
                <a:ext cx="11469767" cy="6494975"/>
              </p:xfrm>
              <a:graphic>
                <a:graphicData uri="http://schemas.microsoft.com/office/powerpoint/2016/sectionzoom">
                  <psez:sectionZm>
                    <psez:sectionZmObj sectionId="{430EA8FE-86D7-47C5-8057-E1F29DBEE33C}">
                      <psez:zmPr id="{D4540713-52E1-4CC3-9829-5C2C2BBFAC60}" transitionDur="1000">
                        <p166:blipFill xmlns:p166="http://schemas.microsoft.com/office/powerpoint/2016/6/main">
                          <a:blip r:embed="rId18"/>
                          <a:stretch>
                            <a:fillRect/>
                          </a:stretch>
                        </p166:blipFill>
                        <p166:spPr xmlns:p166="http://schemas.microsoft.com/office/powerpoint/2016/6/main">
                          <a:xfrm>
                            <a:off x="0" y="0"/>
                            <a:ext cx="2717269" cy="1538706"/>
                          </a:xfrm>
                          <a:prstGeom prst="rect">
                            <a:avLst/>
                          </a:prstGeom>
                          <a:ln w="19050">
                            <a:solidFill>
                              <a:schemeClr val="bg1"/>
                            </a:solidFill>
                          </a:ln>
                        </p166:spPr>
                      </psez:zmPr>
                    </psez:sectionZmObj>
                  </psez:sectionZm>
                </a:graphicData>
              </a:graphic>
            </p:graphicFrame>
          </mc:Choice>
          <mc:Fallback xmlns="">
            <p:pic>
              <p:nvPicPr>
                <p:cNvPr id="25" name="Abschnittszoom 24">
                  <a:hlinkClick r:id="rId19" action="ppaction://hlinksldjump"/>
                  <a:extLst>
                    <a:ext uri="{FF2B5EF4-FFF2-40B4-BE49-F238E27FC236}">
                      <a16:creationId xmlns:a16="http://schemas.microsoft.com/office/drawing/2014/main" id="{7E5D72D1-36A4-46E6-B583-4D11C8560D72}"/>
                    </a:ext>
                  </a:extLst>
                </p:cNvPr>
                <p:cNvPicPr>
                  <a:picLocks noGrp="1" noRot="1" noChangeAspect="1" noMove="1" noResize="1" noEditPoints="1" noAdjustHandles="1" noChangeArrowheads="1" noChangeShapeType="1"/>
                </p:cNvPicPr>
                <p:nvPr/>
              </p:nvPicPr>
              <p:blipFill>
                <a:blip r:embed="rId20"/>
                <a:stretch>
                  <a:fillRect/>
                </a:stretch>
              </p:blipFill>
              <p:spPr>
                <a:xfrm>
                  <a:off x="8204514" y="4864041"/>
                  <a:ext cx="2717269" cy="1538706"/>
                </a:xfrm>
                <a:prstGeom prst="rect">
                  <a:avLst/>
                </a:prstGeom>
                <a:ln w="19050">
                  <a:solidFill>
                    <a:schemeClr val="bg1"/>
                  </a:solidFill>
                </a:ln>
              </p:spPr>
            </p:pic>
          </mc:Fallback>
        </mc:AlternateContent>
      </p:grpSp>
      <p:sp>
        <p:nvSpPr>
          <p:cNvPr id="85" name="Textfeld 84">
            <a:extLst>
              <a:ext uri="{FF2B5EF4-FFF2-40B4-BE49-F238E27FC236}">
                <a16:creationId xmlns:a16="http://schemas.microsoft.com/office/drawing/2014/main" id="{E1C97484-B026-4D81-BFD7-5F28ED54BD8A}"/>
              </a:ext>
            </a:extLst>
          </p:cNvPr>
          <p:cNvSpPr txBox="1"/>
          <p:nvPr/>
        </p:nvSpPr>
        <p:spPr>
          <a:xfrm>
            <a:off x="11195957" y="2995326"/>
            <a:ext cx="1039586" cy="792268"/>
          </a:xfrm>
          <a:prstGeom prst="rect">
            <a:avLst/>
          </a:prstGeom>
          <a:noFill/>
          <a:ln>
            <a:noFill/>
          </a:ln>
        </p:spPr>
        <p:txBody>
          <a:bodyPr wrap="square" rtlCol="0">
            <a:spAutoFit/>
          </a:bodyPr>
          <a:lstStyle/>
          <a:p>
            <a:pPr algn="r"/>
            <a:r>
              <a:rPr lang="de-AT" sz="1137" dirty="0">
                <a:solidFill>
                  <a:srgbClr val="C00000"/>
                </a:solidFill>
                <a:latin typeface="Roboto Condensed" panose="02000000000000000000" pitchFamily="2" charset="0"/>
                <a:ea typeface="Roboto Condensed" panose="02000000000000000000" pitchFamily="2" charset="0"/>
              </a:rPr>
              <a:t>Click on </a:t>
            </a:r>
            <a:r>
              <a:rPr lang="de-AT" sz="1137" dirty="0" err="1">
                <a:solidFill>
                  <a:srgbClr val="C00000"/>
                </a:solidFill>
                <a:latin typeface="Roboto Condensed" panose="02000000000000000000" pitchFamily="2" charset="0"/>
                <a:ea typeface="Roboto Condensed" panose="02000000000000000000" pitchFamily="2" charset="0"/>
              </a:rPr>
              <a:t>the</a:t>
            </a:r>
            <a:r>
              <a:rPr lang="de-AT" sz="1137" dirty="0">
                <a:solidFill>
                  <a:srgbClr val="C00000"/>
                </a:solidFill>
                <a:latin typeface="Roboto Condensed" panose="02000000000000000000" pitchFamily="2" charset="0"/>
                <a:ea typeface="Roboto Condensed" panose="02000000000000000000" pitchFamily="2" charset="0"/>
              </a:rPr>
              <a:t> </a:t>
            </a:r>
          </a:p>
          <a:p>
            <a:pPr algn="r"/>
            <a:r>
              <a:rPr lang="de-AT" sz="1137" dirty="0" err="1">
                <a:solidFill>
                  <a:srgbClr val="C00000"/>
                </a:solidFill>
                <a:latin typeface="Roboto Condensed" panose="02000000000000000000" pitchFamily="2" charset="0"/>
                <a:ea typeface="Roboto Condensed" panose="02000000000000000000" pitchFamily="2" charset="0"/>
              </a:rPr>
              <a:t>section</a:t>
            </a:r>
            <a:r>
              <a:rPr lang="de-AT" sz="1137" dirty="0">
                <a:solidFill>
                  <a:srgbClr val="C00000"/>
                </a:solidFill>
                <a:latin typeface="Roboto Condensed" panose="02000000000000000000" pitchFamily="2" charset="0"/>
                <a:ea typeface="Roboto Condensed" panose="02000000000000000000" pitchFamily="2" charset="0"/>
              </a:rPr>
              <a:t> </a:t>
            </a:r>
            <a:r>
              <a:rPr lang="de-AT" sz="1137" dirty="0" err="1">
                <a:solidFill>
                  <a:srgbClr val="C00000"/>
                </a:solidFill>
                <a:latin typeface="Roboto Condensed" panose="02000000000000000000" pitchFamily="2" charset="0"/>
                <a:ea typeface="Roboto Condensed" panose="02000000000000000000" pitchFamily="2" charset="0"/>
              </a:rPr>
              <a:t>you</a:t>
            </a:r>
            <a:r>
              <a:rPr lang="de-AT" sz="1137" dirty="0">
                <a:solidFill>
                  <a:srgbClr val="C00000"/>
                </a:solidFill>
                <a:latin typeface="Roboto Condensed" panose="02000000000000000000" pitchFamily="2" charset="0"/>
                <a:ea typeface="Roboto Condensed" panose="02000000000000000000" pitchFamily="2" charset="0"/>
              </a:rPr>
              <a:t> </a:t>
            </a:r>
          </a:p>
          <a:p>
            <a:pPr algn="r"/>
            <a:r>
              <a:rPr lang="de-AT" sz="1137" dirty="0" err="1">
                <a:solidFill>
                  <a:srgbClr val="C00000"/>
                </a:solidFill>
                <a:latin typeface="Roboto Condensed" panose="02000000000000000000" pitchFamily="2" charset="0"/>
                <a:ea typeface="Roboto Condensed" panose="02000000000000000000" pitchFamily="2" charset="0"/>
              </a:rPr>
              <a:t>are</a:t>
            </a:r>
            <a:r>
              <a:rPr lang="de-AT" sz="1137" dirty="0">
                <a:solidFill>
                  <a:srgbClr val="C00000"/>
                </a:solidFill>
                <a:latin typeface="Roboto Condensed" panose="02000000000000000000" pitchFamily="2" charset="0"/>
                <a:ea typeface="Roboto Condensed" panose="02000000000000000000" pitchFamily="2" charset="0"/>
              </a:rPr>
              <a:t> </a:t>
            </a:r>
            <a:r>
              <a:rPr lang="de-AT" sz="1137" dirty="0" err="1">
                <a:solidFill>
                  <a:srgbClr val="C00000"/>
                </a:solidFill>
                <a:latin typeface="Roboto Condensed" panose="02000000000000000000" pitchFamily="2" charset="0"/>
                <a:ea typeface="Roboto Condensed" panose="02000000000000000000" pitchFamily="2" charset="0"/>
              </a:rPr>
              <a:t>interested</a:t>
            </a:r>
            <a:r>
              <a:rPr lang="de-AT" sz="1137" dirty="0">
                <a:solidFill>
                  <a:srgbClr val="C00000"/>
                </a:solidFill>
                <a:latin typeface="Roboto Condensed" panose="02000000000000000000" pitchFamily="2" charset="0"/>
                <a:ea typeface="Roboto Condensed" panose="02000000000000000000" pitchFamily="2" charset="0"/>
              </a:rPr>
              <a:t> in</a:t>
            </a:r>
            <a:endParaRPr lang="en-GB" sz="1137" dirty="0">
              <a:solidFill>
                <a:srgbClr val="C00000"/>
              </a:solidFill>
              <a:latin typeface="Roboto Condensed" panose="02000000000000000000" pitchFamily="2" charset="0"/>
              <a:ea typeface="Roboto Condensed" panose="02000000000000000000" pitchFamily="2" charset="0"/>
            </a:endParaRPr>
          </a:p>
        </p:txBody>
      </p:sp>
      <p:pic>
        <p:nvPicPr>
          <p:cNvPr id="29" name="Grafik 28" descr="Erhobene Hand Silhouette">
            <a:extLst>
              <a:ext uri="{FF2B5EF4-FFF2-40B4-BE49-F238E27FC236}">
                <a16:creationId xmlns:a16="http://schemas.microsoft.com/office/drawing/2014/main" id="{643BAA73-3850-4F20-8ACD-A0CEB7B9FEB4}"/>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rot="18469499">
            <a:off x="11065108" y="2926575"/>
            <a:ext cx="425189" cy="425189"/>
          </a:xfrm>
          <a:prstGeom prst="rect">
            <a:avLst/>
          </a:prstGeom>
        </p:spPr>
      </p:pic>
      <p:sp>
        <p:nvSpPr>
          <p:cNvPr id="43" name="Freihandform 112">
            <a:extLst>
              <a:ext uri="{FF2B5EF4-FFF2-40B4-BE49-F238E27FC236}">
                <a16:creationId xmlns:a16="http://schemas.microsoft.com/office/drawing/2014/main" id="{CBEB6876-AF18-41F8-93B5-1F80F093167C}"/>
              </a:ext>
            </a:extLst>
          </p:cNvPr>
          <p:cNvSpPr>
            <a:spLocks noChangeAspect="1"/>
          </p:cNvSpPr>
          <p:nvPr/>
        </p:nvSpPr>
        <p:spPr>
          <a:xfrm>
            <a:off x="1" y="1"/>
            <a:ext cx="848028" cy="805792"/>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44" name="Gruppieren 43">
            <a:extLst>
              <a:ext uri="{FF2B5EF4-FFF2-40B4-BE49-F238E27FC236}">
                <a16:creationId xmlns:a16="http://schemas.microsoft.com/office/drawing/2014/main" id="{EAA593C1-8E12-4C40-A5C5-C1635ABC40F6}"/>
              </a:ext>
            </a:extLst>
          </p:cNvPr>
          <p:cNvGrpSpPr>
            <a:grpSpLocks noChangeAspect="1"/>
          </p:cNvGrpSpPr>
          <p:nvPr/>
        </p:nvGrpSpPr>
        <p:grpSpPr>
          <a:xfrm>
            <a:off x="10201131" y="91588"/>
            <a:ext cx="1083275" cy="396161"/>
            <a:chOff x="35555760" y="212760"/>
            <a:chExt cx="6890760" cy="2520000"/>
          </a:xfrm>
        </p:grpSpPr>
        <p:sp>
          <p:nvSpPr>
            <p:cNvPr id="45" name="Freihandform 115">
              <a:extLst>
                <a:ext uri="{FF2B5EF4-FFF2-40B4-BE49-F238E27FC236}">
                  <a16:creationId xmlns:a16="http://schemas.microsoft.com/office/drawing/2014/main" id="{2DAB4FC9-8267-42DC-9002-5E71BE71AED2}"/>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6" name="Freihandform 116">
              <a:extLst>
                <a:ext uri="{FF2B5EF4-FFF2-40B4-BE49-F238E27FC236}">
                  <a16:creationId xmlns:a16="http://schemas.microsoft.com/office/drawing/2014/main" id="{DDDEEC2E-261D-4A3D-A93F-8784D25D1204}"/>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7" name="Freihandform 117">
              <a:extLst>
                <a:ext uri="{FF2B5EF4-FFF2-40B4-BE49-F238E27FC236}">
                  <a16:creationId xmlns:a16="http://schemas.microsoft.com/office/drawing/2014/main" id="{16845C75-713F-4AE5-945E-75139154B71F}"/>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8" name="Freihandform 118">
              <a:extLst>
                <a:ext uri="{FF2B5EF4-FFF2-40B4-BE49-F238E27FC236}">
                  <a16:creationId xmlns:a16="http://schemas.microsoft.com/office/drawing/2014/main" id="{9E66B639-0FCC-4EC0-81F8-24F1BE895291}"/>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9" name="Freihandform 119">
              <a:extLst>
                <a:ext uri="{FF2B5EF4-FFF2-40B4-BE49-F238E27FC236}">
                  <a16:creationId xmlns:a16="http://schemas.microsoft.com/office/drawing/2014/main" id="{262D4F79-0CE0-4847-B160-59F836D446F5}"/>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50" name="Freihandform 120">
              <a:extLst>
                <a:ext uri="{FF2B5EF4-FFF2-40B4-BE49-F238E27FC236}">
                  <a16:creationId xmlns:a16="http://schemas.microsoft.com/office/drawing/2014/main" id="{28B1D05D-B8D0-4A64-8FBD-90CE519F2BCD}"/>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52" name="Freihandform 121">
              <a:extLst>
                <a:ext uri="{FF2B5EF4-FFF2-40B4-BE49-F238E27FC236}">
                  <a16:creationId xmlns:a16="http://schemas.microsoft.com/office/drawing/2014/main" id="{89629D51-312B-4ADD-B6F1-AEF4D9B599A1}"/>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59" name="Freihandform 122">
              <a:extLst>
                <a:ext uri="{FF2B5EF4-FFF2-40B4-BE49-F238E27FC236}">
                  <a16:creationId xmlns:a16="http://schemas.microsoft.com/office/drawing/2014/main" id="{36824705-4F88-4793-B6AA-3BE7D01DFBF4}"/>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63" name="Freihandform 123">
              <a:extLst>
                <a:ext uri="{FF2B5EF4-FFF2-40B4-BE49-F238E27FC236}">
                  <a16:creationId xmlns:a16="http://schemas.microsoft.com/office/drawing/2014/main" id="{2D1C24DB-D837-4D1B-865C-854D01D843B6}"/>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64" name="Freihandform 124">
              <a:extLst>
                <a:ext uri="{FF2B5EF4-FFF2-40B4-BE49-F238E27FC236}">
                  <a16:creationId xmlns:a16="http://schemas.microsoft.com/office/drawing/2014/main" id="{89F9D778-78C3-4723-86E1-E7A21D7A73B7}"/>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65" name="Freihandform 125">
              <a:extLst>
                <a:ext uri="{FF2B5EF4-FFF2-40B4-BE49-F238E27FC236}">
                  <a16:creationId xmlns:a16="http://schemas.microsoft.com/office/drawing/2014/main" id="{5D368BDE-4E43-439C-BB33-972BE6B6DDB1}"/>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66" name="Freihandform 126">
              <a:extLst>
                <a:ext uri="{FF2B5EF4-FFF2-40B4-BE49-F238E27FC236}">
                  <a16:creationId xmlns:a16="http://schemas.microsoft.com/office/drawing/2014/main" id="{68B5A581-25C8-4063-85D4-167BA73C0852}"/>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sp>
        <p:nvSpPr>
          <p:cNvPr id="68" name="Textfeld 67">
            <a:extLst>
              <a:ext uri="{FF2B5EF4-FFF2-40B4-BE49-F238E27FC236}">
                <a16:creationId xmlns:a16="http://schemas.microsoft.com/office/drawing/2014/main" id="{5F80076A-3171-44F6-ADF1-03689539230C}"/>
              </a:ext>
            </a:extLst>
          </p:cNvPr>
          <p:cNvSpPr txBox="1"/>
          <p:nvPr/>
        </p:nvSpPr>
        <p:spPr>
          <a:xfrm>
            <a:off x="933448" y="77203"/>
            <a:ext cx="7815566" cy="358140"/>
          </a:xfrm>
          <a:prstGeom prst="rect">
            <a:avLst/>
          </a:prstGeom>
          <a:noFill/>
          <a:ln>
            <a:noFill/>
          </a:ln>
        </p:spPr>
        <p:txBody>
          <a:bodyPr vert="horz" wrap="none" lIns="0" tIns="0" rIns="0" bIns="0" anchorCtr="0" compatLnSpc="0"/>
          <a:lstStyle/>
          <a:p>
            <a:r>
              <a:rPr lang="en-US" sz="1706" dirty="0"/>
              <a:t>Current status of project SWEETS:</a:t>
            </a:r>
          </a:p>
          <a:p>
            <a:r>
              <a:rPr lang="en-US" sz="1706" dirty="0"/>
              <a:t>Estimating thermospheric neutral mass densities from satellite data at various altitudes</a:t>
            </a:r>
            <a:endParaRPr lang="en-GB" sz="1706" dirty="0"/>
          </a:p>
        </p:txBody>
      </p:sp>
      <p:sp>
        <p:nvSpPr>
          <p:cNvPr id="70" name="Textfeld 69">
            <a:extLst>
              <a:ext uri="{FF2B5EF4-FFF2-40B4-BE49-F238E27FC236}">
                <a16:creationId xmlns:a16="http://schemas.microsoft.com/office/drawing/2014/main" id="{F7F2FE89-5F7D-4867-BFCE-F66D73846130}"/>
              </a:ext>
            </a:extLst>
          </p:cNvPr>
          <p:cNvSpPr txBox="1"/>
          <p:nvPr/>
        </p:nvSpPr>
        <p:spPr>
          <a:xfrm>
            <a:off x="876347" y="628714"/>
            <a:ext cx="11341120" cy="263546"/>
          </a:xfrm>
          <a:prstGeom prst="rect">
            <a:avLst/>
          </a:prstGeom>
          <a:noFill/>
          <a:ln>
            <a:noFill/>
          </a:ln>
        </p:spPr>
        <p:txBody>
          <a:bodyPr vert="horz" wrap="none" lIns="0" tIns="0" rIns="0" bIns="0" anchorCtr="0" compatLnSpc="0"/>
          <a:lstStyle/>
          <a:p>
            <a:pPr hangingPunct="0"/>
            <a:r>
              <a:rPr lang="en-US" sz="1042" dirty="0">
                <a:latin typeface="Arial" panose="020B0604020202020204" pitchFamily="34" charset="0"/>
                <a:ea typeface="Arial" pitchFamily="2"/>
                <a:cs typeface="Arial" panose="020B0604020202020204" pitchFamily="34" charset="0"/>
              </a:rPr>
              <a:t>S. Krauss</a:t>
            </a:r>
            <a:r>
              <a:rPr lang="en-US" sz="1042" baseline="30000" dirty="0">
                <a:latin typeface="Arial" panose="020B0604020202020204" pitchFamily="34" charset="0"/>
                <a:ea typeface="Arial" pitchFamily="2"/>
                <a:cs typeface="Arial" panose="020B0604020202020204" pitchFamily="34" charset="0"/>
              </a:rPr>
              <a:t>1</a:t>
            </a:r>
            <a:r>
              <a:rPr lang="en-US" sz="1042" dirty="0">
                <a:latin typeface="Arial" panose="020B0604020202020204" pitchFamily="34" charset="0"/>
                <a:ea typeface="Arial" pitchFamily="2"/>
                <a:cs typeface="Arial" panose="020B0604020202020204" pitchFamily="34" charset="0"/>
              </a:rPr>
              <a:t>, B. Suesser-Rechberger</a:t>
            </a:r>
            <a:r>
              <a:rPr lang="en-US" sz="1042" baseline="30000" dirty="0">
                <a:latin typeface="Arial" panose="020B0604020202020204" pitchFamily="34" charset="0"/>
                <a:ea typeface="Arial" pitchFamily="2"/>
                <a:cs typeface="Arial" panose="020B0604020202020204" pitchFamily="34" charset="0"/>
              </a:rPr>
              <a:t>1</a:t>
            </a:r>
            <a:r>
              <a:rPr lang="en-US" sz="1042" dirty="0">
                <a:latin typeface="Arial" panose="020B0604020202020204" pitchFamily="34" charset="0"/>
                <a:ea typeface="Arial" pitchFamily="2"/>
                <a:cs typeface="Arial" panose="020B0604020202020204" pitchFamily="34" charset="0"/>
              </a:rPr>
              <a:t>, S. Behzadpour</a:t>
            </a:r>
            <a:r>
              <a:rPr lang="en-US" sz="1042" baseline="30000" dirty="0">
                <a:latin typeface="Arial" panose="020B0604020202020204" pitchFamily="34" charset="0"/>
                <a:ea typeface="Arial" pitchFamily="2"/>
                <a:cs typeface="Arial" panose="020B0604020202020204" pitchFamily="34" charset="0"/>
              </a:rPr>
              <a:t>1</a:t>
            </a:r>
            <a:r>
              <a:rPr lang="en-US" sz="1042" dirty="0">
                <a:latin typeface="Arial" panose="020B0604020202020204" pitchFamily="34" charset="0"/>
                <a:ea typeface="Arial" pitchFamily="2"/>
                <a:cs typeface="Arial" panose="020B0604020202020204" pitchFamily="34" charset="0"/>
              </a:rPr>
              <a:t>, T. Mayer-Guerr</a:t>
            </a:r>
            <a:r>
              <a:rPr lang="en-US" sz="1042" baseline="30000" dirty="0">
                <a:latin typeface="Arial" panose="020B0604020202020204" pitchFamily="34" charset="0"/>
                <a:ea typeface="Arial" pitchFamily="2"/>
                <a:cs typeface="Arial" panose="020B0604020202020204" pitchFamily="34" charset="0"/>
              </a:rPr>
              <a:t>1</a:t>
            </a:r>
            <a:r>
              <a:rPr lang="en-US" sz="1042" dirty="0">
                <a:latin typeface="Arial" panose="020B0604020202020204" pitchFamily="34" charset="0"/>
                <a:ea typeface="Arial" pitchFamily="2"/>
                <a:cs typeface="Arial" panose="020B0604020202020204" pitchFamily="34" charset="0"/>
              </a:rPr>
              <a:t>, M. Temmer</a:t>
            </a:r>
            <a:r>
              <a:rPr lang="en-US" sz="1042" baseline="30000" dirty="0">
                <a:latin typeface="Arial" panose="020B0604020202020204" pitchFamily="34" charset="0"/>
                <a:ea typeface="Arial" pitchFamily="2"/>
                <a:cs typeface="Arial" panose="020B0604020202020204" pitchFamily="34" charset="0"/>
              </a:rPr>
              <a:t>2</a:t>
            </a:r>
            <a:r>
              <a:rPr lang="en-US" sz="1042" dirty="0">
                <a:latin typeface="Arial" panose="020B0604020202020204" pitchFamily="34" charset="0"/>
                <a:ea typeface="Arial" pitchFamily="2"/>
                <a:cs typeface="Arial" panose="020B0604020202020204" pitchFamily="34" charset="0"/>
              </a:rPr>
              <a:t>, S. Kroisz</a:t>
            </a:r>
            <a:r>
              <a:rPr lang="en-US" sz="1042" baseline="30000" dirty="0">
                <a:latin typeface="Arial" panose="020B0604020202020204" pitchFamily="34" charset="0"/>
                <a:ea typeface="Arial" pitchFamily="2"/>
                <a:cs typeface="Arial" panose="020B0604020202020204" pitchFamily="34" charset="0"/>
              </a:rPr>
              <a:t>2</a:t>
            </a:r>
            <a:r>
              <a:rPr lang="en-US" sz="1042" dirty="0">
                <a:latin typeface="Arial" panose="020B0604020202020204" pitchFamily="34" charset="0"/>
                <a:ea typeface="Arial" pitchFamily="2"/>
                <a:cs typeface="Arial" panose="020B0604020202020204" pitchFamily="34" charset="0"/>
              </a:rPr>
              <a:t>, L. Drescher</a:t>
            </a:r>
            <a:r>
              <a:rPr lang="en-US" sz="1042" baseline="30000" dirty="0">
                <a:latin typeface="Arial" panose="020B0604020202020204" pitchFamily="34" charset="0"/>
                <a:ea typeface="Arial" pitchFamily="2"/>
                <a:cs typeface="Arial" panose="020B0604020202020204" pitchFamily="34" charset="0"/>
              </a:rPr>
              <a:t>2</a:t>
            </a:r>
            <a:r>
              <a:rPr lang="en-US" sz="1042" dirty="0">
                <a:latin typeface="Arial" panose="020B0604020202020204" pitchFamily="34" charset="0"/>
                <a:ea typeface="Arial" pitchFamily="2"/>
                <a:cs typeface="Arial" panose="020B0604020202020204" pitchFamily="34" charset="0"/>
              </a:rPr>
              <a:t>          </a:t>
            </a:r>
            <a:r>
              <a:rPr lang="en-US" sz="853" baseline="30000" dirty="0">
                <a:latin typeface="Arial" panose="020B0604020202020204" pitchFamily="34" charset="0"/>
                <a:ea typeface="Arial" pitchFamily="2"/>
                <a:cs typeface="Arial" panose="020B0604020202020204" pitchFamily="34" charset="0"/>
              </a:rPr>
              <a:t>1</a:t>
            </a:r>
            <a:r>
              <a:rPr lang="en-US" sz="853" dirty="0">
                <a:latin typeface="Arial" panose="020B0604020202020204" pitchFamily="34" charset="0"/>
                <a:ea typeface="Arial" pitchFamily="2"/>
                <a:cs typeface="Arial" panose="020B0604020202020204" pitchFamily="34" charset="0"/>
              </a:rPr>
              <a:t>Institute of Geodesy, Graz University of Technology, </a:t>
            </a:r>
            <a:r>
              <a:rPr lang="en-US" sz="853" baseline="30000" dirty="0">
                <a:latin typeface="Arial" panose="020B0604020202020204" pitchFamily="34" charset="0"/>
                <a:ea typeface="Arial" pitchFamily="2"/>
                <a:cs typeface="Arial" panose="020B0604020202020204" pitchFamily="34" charset="0"/>
              </a:rPr>
              <a:t>2</a:t>
            </a:r>
            <a:r>
              <a:rPr lang="en-US" sz="853" dirty="0">
                <a:latin typeface="Arial" panose="020B0604020202020204" pitchFamily="34" charset="0"/>
                <a:ea typeface="Arial" pitchFamily="2"/>
                <a:cs typeface="Arial" panose="020B0604020202020204" pitchFamily="34" charset="0"/>
              </a:rPr>
              <a:t>Institute of Physics, University of Graz</a:t>
            </a:r>
          </a:p>
        </p:txBody>
      </p:sp>
      <p:pic>
        <p:nvPicPr>
          <p:cNvPr id="75" name="Picture 2">
            <a:extLst>
              <a:ext uri="{FF2B5EF4-FFF2-40B4-BE49-F238E27FC236}">
                <a16:creationId xmlns:a16="http://schemas.microsoft.com/office/drawing/2014/main" id="{6CA6347C-BF63-4287-B414-1EE34FE7A263}"/>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11443481" y="57619"/>
            <a:ext cx="547334" cy="467882"/>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4">
            <a:extLst>
              <a:ext uri="{FF2B5EF4-FFF2-40B4-BE49-F238E27FC236}">
                <a16:creationId xmlns:a16="http://schemas.microsoft.com/office/drawing/2014/main" id="{7A6DD181-C92A-4CDC-895E-0775734FF4CB}"/>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9001340" y="91588"/>
            <a:ext cx="1026651" cy="58396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41E32576-2747-46F7-A19F-EC35CED1B53E}"/>
                  </a:ext>
                </a:extLst>
              </p:cNvPr>
              <p:cNvGraphicFramePr>
                <a:graphicFrameLocks noChangeAspect="1"/>
              </p:cNvGraphicFramePr>
              <p:nvPr>
                <p:extLst>
                  <p:ext uri="{D42A27DB-BD31-4B8C-83A1-F6EECF244321}">
                    <p14:modId xmlns:p14="http://schemas.microsoft.com/office/powerpoint/2010/main" val="2243708668"/>
                  </p:ext>
                </p:extLst>
              </p:nvPr>
            </p:nvGraphicFramePr>
            <p:xfrm>
              <a:off x="11274164" y="6058268"/>
              <a:ext cx="871757" cy="461199"/>
            </p:xfrm>
            <a:graphic>
              <a:graphicData uri="http://schemas.microsoft.com/office/powerpoint/2016/sectionzoom">
                <psez:sectionZm>
                  <psez:sectionZmObj sectionId="{1AB9B848-1C02-4914-9C63-51F91FA8A4D1}">
                    <psez:zmPr id="{D508E6A9-8668-43EC-904D-49FDBF562EAE}" transitionDur="1000">
                      <p166:blipFill xmlns:p166="http://schemas.microsoft.com/office/powerpoint/2016/6/main">
                        <a:blip r:embed="rId25"/>
                        <a:stretch>
                          <a:fillRect/>
                        </a:stretch>
                      </p166:blipFill>
                      <p166:spPr xmlns:p166="http://schemas.microsoft.com/office/powerpoint/2016/6/main">
                        <a:xfrm>
                          <a:off x="0" y="0"/>
                          <a:ext cx="871757" cy="461199"/>
                        </a:xfrm>
                        <a:prstGeom prst="rect">
                          <a:avLst/>
                        </a:prstGeom>
                        <a:ln w="3175">
                          <a:solidFill>
                            <a:prstClr val="ltGray"/>
                          </a:solidFill>
                        </a:ln>
                        <a:effectLst>
                          <a:softEdge rad="12700"/>
                        </a:effectLst>
                      </p166:spPr>
                    </psez:zmPr>
                  </psez:sectionZmObj>
                </psez:sectionZm>
              </a:graphicData>
            </a:graphic>
          </p:graphicFrame>
        </mc:Choice>
        <mc:Fallback xmlns="">
          <p:pic>
            <p:nvPicPr>
              <p:cNvPr id="4" name="Abschnittszoom 3">
                <a:hlinkClick r:id="rId26" action="ppaction://hlinksldjump"/>
                <a:extLst>
                  <a:ext uri="{FF2B5EF4-FFF2-40B4-BE49-F238E27FC236}">
                    <a16:creationId xmlns:a16="http://schemas.microsoft.com/office/drawing/2014/main" id="{41E32576-2747-46F7-A19F-EC35CED1B53E}"/>
                  </a:ext>
                </a:extLst>
              </p:cNvPr>
              <p:cNvPicPr>
                <a:picLocks noGrp="1" noRot="1" noChangeAspect="1" noMove="1" noResize="1" noEditPoints="1" noAdjustHandles="1" noChangeArrowheads="1" noChangeShapeType="1"/>
              </p:cNvPicPr>
              <p:nvPr/>
            </p:nvPicPr>
            <p:blipFill>
              <a:blip r:embed="rId27"/>
              <a:stretch>
                <a:fillRect/>
              </a:stretch>
            </p:blipFill>
            <p:spPr>
              <a:xfrm>
                <a:off x="11274164" y="6058268"/>
                <a:ext cx="871757" cy="461199"/>
              </a:xfrm>
              <a:prstGeom prst="rect">
                <a:avLst/>
              </a:prstGeom>
              <a:ln w="3175">
                <a:solidFill>
                  <a:prstClr val="ltGray"/>
                </a:solidFill>
              </a:ln>
              <a:effectLst>
                <a:softEdge rad="12700"/>
              </a:effectLst>
            </p:spPr>
          </p:pic>
        </mc:Fallback>
      </mc:AlternateContent>
      <p:sp>
        <p:nvSpPr>
          <p:cNvPr id="60" name="Textfeld 59">
            <a:extLst>
              <a:ext uri="{FF2B5EF4-FFF2-40B4-BE49-F238E27FC236}">
                <a16:creationId xmlns:a16="http://schemas.microsoft.com/office/drawing/2014/main" id="{BB5264B7-A775-4D10-B10D-115360592C1C}"/>
              </a:ext>
            </a:extLst>
          </p:cNvPr>
          <p:cNvSpPr txBox="1"/>
          <p:nvPr/>
        </p:nvSpPr>
        <p:spPr>
          <a:xfrm>
            <a:off x="6716487" y="6590683"/>
            <a:ext cx="5475513" cy="267317"/>
          </a:xfrm>
          <a:prstGeom prst="rect">
            <a:avLst/>
          </a:prstGeom>
          <a:noFill/>
          <a:ln>
            <a:noFill/>
          </a:ln>
        </p:spPr>
        <p:txBody>
          <a:bodyPr wrap="square" rtlCol="0">
            <a:spAutoFit/>
          </a:bodyPr>
          <a:lstStyle/>
          <a:p>
            <a:pPr algn="r"/>
            <a:r>
              <a:rPr lang="de-AT" sz="1137" i="1" dirty="0">
                <a:solidFill>
                  <a:srgbClr val="C00000"/>
                </a:solidFill>
                <a:latin typeface="Roboto Condensed" panose="02000000000000000000" pitchFamily="2" charset="0"/>
                <a:ea typeface="Roboto Condensed" panose="02000000000000000000" pitchFamily="2" charset="0"/>
              </a:rPr>
              <a:t>This </a:t>
            </a:r>
            <a:r>
              <a:rPr lang="de-AT" sz="1137" i="1" dirty="0" err="1">
                <a:solidFill>
                  <a:srgbClr val="C00000"/>
                </a:solidFill>
                <a:latin typeface="Roboto Condensed" panose="02000000000000000000" pitchFamily="2" charset="0"/>
                <a:ea typeface="Roboto Condensed" panose="02000000000000000000" pitchFamily="2" charset="0"/>
              </a:rPr>
              <a:t>work</a:t>
            </a:r>
            <a:r>
              <a:rPr lang="de-AT" sz="1137" i="1" dirty="0">
                <a:solidFill>
                  <a:srgbClr val="C00000"/>
                </a:solidFill>
                <a:latin typeface="Roboto Condensed" panose="02000000000000000000" pitchFamily="2" charset="0"/>
                <a:ea typeface="Roboto Condensed" panose="02000000000000000000" pitchFamily="2" charset="0"/>
              </a:rPr>
              <a:t> </a:t>
            </a:r>
            <a:r>
              <a:rPr lang="de-AT" sz="1137" i="1" dirty="0" err="1">
                <a:solidFill>
                  <a:srgbClr val="C00000"/>
                </a:solidFill>
                <a:latin typeface="Roboto Condensed" panose="02000000000000000000" pitchFamily="2" charset="0"/>
                <a:ea typeface="Roboto Condensed" panose="02000000000000000000" pitchFamily="2" charset="0"/>
              </a:rPr>
              <a:t>is</a:t>
            </a:r>
            <a:r>
              <a:rPr lang="de-AT" sz="1137" i="1" dirty="0">
                <a:solidFill>
                  <a:srgbClr val="C00000"/>
                </a:solidFill>
                <a:latin typeface="Roboto Condensed" panose="02000000000000000000" pitchFamily="2" charset="0"/>
                <a:ea typeface="Roboto Condensed" panose="02000000000000000000" pitchFamily="2" charset="0"/>
              </a:rPr>
              <a:t> </a:t>
            </a:r>
            <a:r>
              <a:rPr lang="de-AT" sz="1137" i="1" dirty="0" err="1">
                <a:solidFill>
                  <a:srgbClr val="C00000"/>
                </a:solidFill>
                <a:latin typeface="Roboto Condensed" panose="02000000000000000000" pitchFamily="2" charset="0"/>
                <a:ea typeface="Roboto Condensed" panose="02000000000000000000" pitchFamily="2" charset="0"/>
              </a:rPr>
              <a:t>funded</a:t>
            </a:r>
            <a:r>
              <a:rPr lang="de-AT" sz="1137" i="1" dirty="0">
                <a:solidFill>
                  <a:srgbClr val="C00000"/>
                </a:solidFill>
                <a:latin typeface="Roboto Condensed" panose="02000000000000000000" pitchFamily="2" charset="0"/>
                <a:ea typeface="Roboto Condensed" panose="02000000000000000000" pitchFamily="2" charset="0"/>
              </a:rPr>
              <a:t> </a:t>
            </a:r>
            <a:r>
              <a:rPr lang="de-AT" sz="1137" i="1" dirty="0" err="1">
                <a:solidFill>
                  <a:srgbClr val="C00000"/>
                </a:solidFill>
                <a:latin typeface="Roboto Condensed" panose="02000000000000000000" pitchFamily="2" charset="0"/>
                <a:ea typeface="Roboto Condensed" panose="02000000000000000000" pitchFamily="2" charset="0"/>
              </a:rPr>
              <a:t>by</a:t>
            </a:r>
            <a:r>
              <a:rPr lang="de-AT" sz="1137" i="1" dirty="0">
                <a:solidFill>
                  <a:srgbClr val="C00000"/>
                </a:solidFill>
                <a:latin typeface="Roboto Condensed" panose="02000000000000000000" pitchFamily="2" charset="0"/>
                <a:ea typeface="Roboto Condensed" panose="02000000000000000000" pitchFamily="2" charset="0"/>
              </a:rPr>
              <a:t> </a:t>
            </a:r>
            <a:r>
              <a:rPr lang="de-AT" sz="1137" i="1" dirty="0" err="1">
                <a:solidFill>
                  <a:srgbClr val="C00000"/>
                </a:solidFill>
                <a:latin typeface="Roboto Condensed" panose="02000000000000000000" pitchFamily="2" charset="0"/>
                <a:ea typeface="Roboto Condensed" panose="02000000000000000000" pitchFamily="2" charset="0"/>
              </a:rPr>
              <a:t>the</a:t>
            </a:r>
            <a:r>
              <a:rPr lang="de-AT" sz="1137" i="1" dirty="0">
                <a:solidFill>
                  <a:srgbClr val="C00000"/>
                </a:solidFill>
                <a:latin typeface="Roboto Condensed" panose="02000000000000000000" pitchFamily="2" charset="0"/>
                <a:ea typeface="Roboto Condensed" panose="02000000000000000000" pitchFamily="2" charset="0"/>
              </a:rPr>
              <a:t> Austrian Research Promotion Agency (FFG): </a:t>
            </a:r>
            <a:r>
              <a:rPr lang="de-AT" sz="1137" i="1" dirty="0" err="1">
                <a:solidFill>
                  <a:srgbClr val="C00000"/>
                </a:solidFill>
                <a:latin typeface="Roboto Condensed" panose="02000000000000000000" pitchFamily="2" charset="0"/>
                <a:ea typeface="Roboto Condensed" panose="02000000000000000000" pitchFamily="2" charset="0"/>
              </a:rPr>
              <a:t>Proj</a:t>
            </a:r>
            <a:r>
              <a:rPr lang="de-AT" sz="1137" i="1" dirty="0">
                <a:solidFill>
                  <a:srgbClr val="C00000"/>
                </a:solidFill>
                <a:latin typeface="Roboto Condensed" panose="02000000000000000000" pitchFamily="2" charset="0"/>
                <a:ea typeface="Roboto Condensed" panose="02000000000000000000" pitchFamily="2" charset="0"/>
              </a:rPr>
              <a:t>. No.:878876   </a:t>
            </a:r>
            <a:endParaRPr lang="en-GB" sz="1137" i="1" dirty="0">
              <a:solidFill>
                <a:srgbClr val="C00000"/>
              </a:solidFill>
              <a:latin typeface="Roboto Condensed" panose="02000000000000000000" pitchFamily="2" charset="0"/>
              <a:ea typeface="Roboto Condensed" panose="02000000000000000000" pitchFamily="2" charset="0"/>
            </a:endParaRPr>
          </a:p>
        </p:txBody>
      </p:sp>
    </p:spTree>
    <p:extLst>
      <p:ext uri="{BB962C8B-B14F-4D97-AF65-F5344CB8AC3E}">
        <p14:creationId xmlns:p14="http://schemas.microsoft.com/office/powerpoint/2010/main" val="1948374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 name="Textfeld 20"/>
          <p:cNvSpPr txBox="1"/>
          <p:nvPr/>
        </p:nvSpPr>
        <p:spPr>
          <a:xfrm>
            <a:off x="181622" y="77203"/>
            <a:ext cx="5145629" cy="358140"/>
          </a:xfrm>
          <a:prstGeom prst="rect">
            <a:avLst/>
          </a:prstGeom>
          <a:noFill/>
          <a:ln>
            <a:noFill/>
          </a:ln>
        </p:spPr>
        <p:txBody>
          <a:bodyPr vert="horz" wrap="none" lIns="0" tIns="0" rIns="0" bIns="0" anchorCtr="0" compatLnSpc="0"/>
          <a:lstStyle/>
          <a:p>
            <a:r>
              <a:rPr lang="en-US" sz="1895" dirty="0">
                <a:solidFill>
                  <a:schemeClr val="bg1"/>
                </a:solidFill>
                <a:latin typeface="Roboto Condensed" panose="02000000000000000000" pitchFamily="2" charset="0"/>
                <a:cs typeface="Lato Semibold" panose="020F0702020204030203" pitchFamily="34" charset="0"/>
              </a:rPr>
              <a:t>Preparation of kinematic orbit information</a:t>
            </a:r>
          </a:p>
        </p:txBody>
      </p:sp>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pic>
        <p:nvPicPr>
          <p:cNvPr id="12" name="Grafik 11" descr="Ein Bild, das Zeichnung enthält.&#10;&#10;Automatisch generierte Beschreibung">
            <a:extLst>
              <a:ext uri="{FF2B5EF4-FFF2-40B4-BE49-F238E27FC236}">
                <a16:creationId xmlns:a16="http://schemas.microsoft.com/office/drawing/2014/main" id="{7B9C8DC7-E05E-42EE-9E77-EA6CC93B8D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05385" y="76953"/>
            <a:ext cx="845572" cy="311243"/>
          </a:xfrm>
          <a:prstGeom prst="rect">
            <a:avLst/>
          </a:prstGeom>
        </p:spPr>
      </p:pic>
      <p:pic>
        <p:nvPicPr>
          <p:cNvPr id="60" name="Picture 2">
            <a:extLst>
              <a:ext uri="{FF2B5EF4-FFF2-40B4-BE49-F238E27FC236}">
                <a16:creationId xmlns:a16="http://schemas.microsoft.com/office/drawing/2014/main" id="{F3B7E1BC-AE2B-4671-9CD5-CBFD5E0416F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37521" y="68621"/>
            <a:ext cx="447092" cy="38219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CB394E24-8696-4BAE-BDCF-97591FB7126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53313" y="0"/>
            <a:ext cx="1227177" cy="631504"/>
          </a:xfrm>
          <a:prstGeom prst="rect">
            <a:avLst/>
          </a:prstGeom>
          <a:noFill/>
          <a:extLst>
            <a:ext uri="{909E8E84-426E-40DD-AFC4-6F175D3DCCD1}">
              <a14:hiddenFill xmlns:a14="http://schemas.microsoft.com/office/drawing/2010/main">
                <a:solidFill>
                  <a:srgbClr val="FFFFFF"/>
                </a:solidFill>
              </a14:hiddenFill>
            </a:ext>
          </a:extLst>
        </p:spPr>
      </p:pic>
      <p:sp>
        <p:nvSpPr>
          <p:cNvPr id="75" name="Textfeld 74">
            <a:extLst>
              <a:ext uri="{FF2B5EF4-FFF2-40B4-BE49-F238E27FC236}">
                <a16:creationId xmlns:a16="http://schemas.microsoft.com/office/drawing/2014/main" id="{15CB7340-ABD7-4DC2-9D4F-1ED293F4E5E8}"/>
              </a:ext>
            </a:extLst>
          </p:cNvPr>
          <p:cNvSpPr txBox="1"/>
          <p:nvPr/>
        </p:nvSpPr>
        <p:spPr>
          <a:xfrm>
            <a:off x="7085438" y="6286482"/>
            <a:ext cx="4845693" cy="529632"/>
          </a:xfrm>
          <a:prstGeom prst="rect">
            <a:avLst/>
          </a:prstGeom>
          <a:noFill/>
        </p:spPr>
        <p:txBody>
          <a:bodyPr wrap="square">
            <a:spAutoFit/>
          </a:bodyPr>
          <a:lstStyle/>
          <a:p>
            <a:pPr algn="ctr"/>
            <a:r>
              <a:rPr lang="en-US" sz="1421" dirty="0">
                <a:solidFill>
                  <a:srgbClr val="FF0000"/>
                </a:solidFill>
                <a:latin typeface="Roboto Condensed" panose="02000000000000000000" pitchFamily="2" charset="0"/>
                <a:ea typeface="Roboto Condensed" panose="02000000000000000000" pitchFamily="2" charset="0"/>
              </a:rPr>
              <a:t>All data are freely available at our website:</a:t>
            </a:r>
          </a:p>
          <a:p>
            <a:pPr algn="ctr"/>
            <a:r>
              <a:rPr lang="en-US" sz="1421" dirty="0">
                <a:solidFill>
                  <a:srgbClr val="FF0000"/>
                </a:solidFill>
                <a:latin typeface="Roboto Condensed" panose="02000000000000000000" pitchFamily="2" charset="0"/>
                <a:ea typeface="Roboto Condensed" panose="02000000000000000000" pitchFamily="2" charset="0"/>
              </a:rPr>
              <a:t>https://www.tugraz.at/institutes/ifg/downloads/satellite-orbits/</a:t>
            </a:r>
          </a:p>
        </p:txBody>
      </p:sp>
      <p:sp>
        <p:nvSpPr>
          <p:cNvPr id="32" name="Textfeld 31">
            <a:extLst>
              <a:ext uri="{FF2B5EF4-FFF2-40B4-BE49-F238E27FC236}">
                <a16:creationId xmlns:a16="http://schemas.microsoft.com/office/drawing/2014/main" id="{CBAFA480-8C19-48A5-9054-A9840D50EE91}"/>
              </a:ext>
            </a:extLst>
          </p:cNvPr>
          <p:cNvSpPr txBox="1"/>
          <p:nvPr/>
        </p:nvSpPr>
        <p:spPr>
          <a:xfrm>
            <a:off x="181622" y="756028"/>
            <a:ext cx="5002748" cy="333040"/>
          </a:xfrm>
          <a:prstGeom prst="rect">
            <a:avLst/>
          </a:prstGeom>
          <a:noFill/>
        </p:spPr>
        <p:txBody>
          <a:bodyPr wrap="square">
            <a:spAutoFit/>
          </a:bodyPr>
          <a:lstStyle/>
          <a:p>
            <a:pPr algn="l"/>
            <a:r>
              <a:rPr lang="en-US" sz="1564" dirty="0">
                <a:solidFill>
                  <a:schemeClr val="bg1"/>
                </a:solidFill>
                <a:latin typeface="Roboto Condensed Light" panose="02000000000000000000" pitchFamily="2" charset="0"/>
                <a:ea typeface="Roboto Condensed Light" panose="02000000000000000000" pitchFamily="2" charset="0"/>
              </a:rPr>
              <a:t>Methodology:</a:t>
            </a:r>
          </a:p>
        </p:txBody>
      </p:sp>
      <p:grpSp>
        <p:nvGrpSpPr>
          <p:cNvPr id="80" name="Gruppieren 79">
            <a:extLst>
              <a:ext uri="{FF2B5EF4-FFF2-40B4-BE49-F238E27FC236}">
                <a16:creationId xmlns:a16="http://schemas.microsoft.com/office/drawing/2014/main" id="{6BC56FCE-2F7E-489F-8535-03F247C22DFD}"/>
              </a:ext>
            </a:extLst>
          </p:cNvPr>
          <p:cNvGrpSpPr/>
          <p:nvPr/>
        </p:nvGrpSpPr>
        <p:grpSpPr>
          <a:xfrm>
            <a:off x="9997153" y="3123785"/>
            <a:ext cx="1085113" cy="337620"/>
            <a:chOff x="10378440" y="13533120"/>
            <a:chExt cx="2777044" cy="1425114"/>
          </a:xfrm>
        </p:grpSpPr>
        <p:sp>
          <p:nvSpPr>
            <p:cNvPr id="81" name="Rechteck: abgerundete Ecken 80">
              <a:extLst>
                <a:ext uri="{FF2B5EF4-FFF2-40B4-BE49-F238E27FC236}">
                  <a16:creationId xmlns:a16="http://schemas.microsoft.com/office/drawing/2014/main" id="{4DF7188E-DB2C-4112-A39B-F0CEDD4E4BBF}"/>
                </a:ext>
              </a:extLst>
            </p:cNvPr>
            <p:cNvSpPr/>
            <p:nvPr/>
          </p:nvSpPr>
          <p:spPr>
            <a:xfrm>
              <a:off x="10378440" y="13533120"/>
              <a:ext cx="2777044" cy="1309668"/>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82" name="Textfeld 81">
              <a:extLst>
                <a:ext uri="{FF2B5EF4-FFF2-40B4-BE49-F238E27FC236}">
                  <a16:creationId xmlns:a16="http://schemas.microsoft.com/office/drawing/2014/main" id="{BF58CEBA-5BD4-4E5B-B794-81311017209A}"/>
                </a:ext>
              </a:extLst>
            </p:cNvPr>
            <p:cNvSpPr txBox="1"/>
            <p:nvPr/>
          </p:nvSpPr>
          <p:spPr>
            <a:xfrm>
              <a:off x="10632691" y="13737580"/>
              <a:ext cx="2522793" cy="1220654"/>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GRACE-FO-1</a:t>
              </a:r>
            </a:p>
          </p:txBody>
        </p:sp>
      </p:grpSp>
      <p:grpSp>
        <p:nvGrpSpPr>
          <p:cNvPr id="83" name="Gruppieren 82">
            <a:extLst>
              <a:ext uri="{FF2B5EF4-FFF2-40B4-BE49-F238E27FC236}">
                <a16:creationId xmlns:a16="http://schemas.microsoft.com/office/drawing/2014/main" id="{E92C6EB6-F1D9-4037-A1A8-3754577C4EAB}"/>
              </a:ext>
            </a:extLst>
          </p:cNvPr>
          <p:cNvGrpSpPr/>
          <p:nvPr/>
        </p:nvGrpSpPr>
        <p:grpSpPr>
          <a:xfrm>
            <a:off x="7463447" y="2973543"/>
            <a:ext cx="1085113" cy="337620"/>
            <a:chOff x="10378440" y="13533120"/>
            <a:chExt cx="2777044" cy="1425114"/>
          </a:xfrm>
        </p:grpSpPr>
        <p:sp>
          <p:nvSpPr>
            <p:cNvPr id="84" name="Rechteck: abgerundete Ecken 83">
              <a:extLst>
                <a:ext uri="{FF2B5EF4-FFF2-40B4-BE49-F238E27FC236}">
                  <a16:creationId xmlns:a16="http://schemas.microsoft.com/office/drawing/2014/main" id="{751CD0DC-1683-44D0-92D4-F5A7861743C3}"/>
                </a:ext>
              </a:extLst>
            </p:cNvPr>
            <p:cNvSpPr/>
            <p:nvPr/>
          </p:nvSpPr>
          <p:spPr>
            <a:xfrm>
              <a:off x="10378440" y="13533120"/>
              <a:ext cx="2771229" cy="1366627"/>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85" name="Textfeld 84">
              <a:extLst>
                <a:ext uri="{FF2B5EF4-FFF2-40B4-BE49-F238E27FC236}">
                  <a16:creationId xmlns:a16="http://schemas.microsoft.com/office/drawing/2014/main" id="{49B59511-3A72-4015-AADA-58015CB41267}"/>
                </a:ext>
              </a:extLst>
            </p:cNvPr>
            <p:cNvSpPr txBox="1"/>
            <p:nvPr/>
          </p:nvSpPr>
          <p:spPr>
            <a:xfrm>
              <a:off x="10767060" y="13737580"/>
              <a:ext cx="2388424" cy="1220654"/>
            </a:xfrm>
            <a:prstGeom prst="rect">
              <a:avLst/>
            </a:prstGeom>
            <a:noFill/>
            <a:ln>
              <a:noFill/>
            </a:ln>
          </p:spPr>
          <p:txBody>
            <a:bodyPr wrap="square">
              <a:spAutoFit/>
            </a:bodyPr>
            <a:lstStyle/>
            <a:p>
              <a:pPr algn="l"/>
              <a:r>
                <a:rPr lang="en-US" sz="1279" dirty="0" err="1">
                  <a:solidFill>
                    <a:schemeClr val="bg1"/>
                  </a:solidFill>
                  <a:latin typeface="Roboto Condensed Light" panose="02000000000000000000" pitchFamily="2" charset="0"/>
                  <a:ea typeface="Roboto Condensed Light" panose="02000000000000000000" pitchFamily="2" charset="0"/>
                </a:rPr>
                <a:t>TerraSAR</a:t>
              </a:r>
              <a:r>
                <a:rPr lang="en-US" sz="1279" dirty="0">
                  <a:solidFill>
                    <a:schemeClr val="bg1"/>
                  </a:solidFill>
                  <a:latin typeface="Roboto Condensed Light" panose="02000000000000000000" pitchFamily="2" charset="0"/>
                  <a:ea typeface="Roboto Condensed Light" panose="02000000000000000000" pitchFamily="2" charset="0"/>
                </a:rPr>
                <a:t>-X</a:t>
              </a:r>
            </a:p>
          </p:txBody>
        </p:sp>
      </p:grpSp>
      <p:grpSp>
        <p:nvGrpSpPr>
          <p:cNvPr id="86" name="Gruppieren 85">
            <a:extLst>
              <a:ext uri="{FF2B5EF4-FFF2-40B4-BE49-F238E27FC236}">
                <a16:creationId xmlns:a16="http://schemas.microsoft.com/office/drawing/2014/main" id="{3CC0A7EE-28D7-4C69-A38A-EF4B56E27D5C}"/>
              </a:ext>
            </a:extLst>
          </p:cNvPr>
          <p:cNvGrpSpPr/>
          <p:nvPr/>
        </p:nvGrpSpPr>
        <p:grpSpPr>
          <a:xfrm>
            <a:off x="8730307" y="3283708"/>
            <a:ext cx="1085113" cy="337620"/>
            <a:chOff x="10378440" y="13533120"/>
            <a:chExt cx="2777044" cy="1425114"/>
          </a:xfrm>
        </p:grpSpPr>
        <p:sp>
          <p:nvSpPr>
            <p:cNvPr id="90" name="Rechteck: abgerundete Ecken 89">
              <a:extLst>
                <a:ext uri="{FF2B5EF4-FFF2-40B4-BE49-F238E27FC236}">
                  <a16:creationId xmlns:a16="http://schemas.microsoft.com/office/drawing/2014/main" id="{823C81F6-573B-4625-A01C-58CF40F82E8D}"/>
                </a:ext>
              </a:extLst>
            </p:cNvPr>
            <p:cNvSpPr/>
            <p:nvPr/>
          </p:nvSpPr>
          <p:spPr>
            <a:xfrm>
              <a:off x="10378440" y="13533120"/>
              <a:ext cx="2573333" cy="1366627"/>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91" name="Textfeld 90">
              <a:extLst>
                <a:ext uri="{FF2B5EF4-FFF2-40B4-BE49-F238E27FC236}">
                  <a16:creationId xmlns:a16="http://schemas.microsoft.com/office/drawing/2014/main" id="{7892E1B8-B0D8-42EE-8527-1D5AA0F6E6DC}"/>
                </a:ext>
              </a:extLst>
            </p:cNvPr>
            <p:cNvSpPr txBox="1"/>
            <p:nvPr/>
          </p:nvSpPr>
          <p:spPr>
            <a:xfrm>
              <a:off x="10767060" y="13737580"/>
              <a:ext cx="2388424" cy="1220654"/>
            </a:xfrm>
            <a:prstGeom prst="rect">
              <a:avLst/>
            </a:prstGeom>
            <a:noFill/>
            <a:ln>
              <a:noFill/>
            </a:ln>
          </p:spPr>
          <p:txBody>
            <a:bodyPr wrap="square">
              <a:spAutoFit/>
            </a:bodyPr>
            <a:lstStyle/>
            <a:p>
              <a:pPr algn="l"/>
              <a:r>
                <a:rPr lang="en-US" sz="1279" dirty="0" err="1">
                  <a:solidFill>
                    <a:schemeClr val="bg1"/>
                  </a:solidFill>
                  <a:latin typeface="Roboto Condensed Light" panose="02000000000000000000" pitchFamily="2" charset="0"/>
                  <a:ea typeface="Roboto Condensed Light" panose="02000000000000000000" pitchFamily="2" charset="0"/>
                </a:rPr>
                <a:t>TanDEM</a:t>
              </a:r>
              <a:r>
                <a:rPr lang="en-US" sz="1279" dirty="0">
                  <a:solidFill>
                    <a:schemeClr val="bg1"/>
                  </a:solidFill>
                  <a:latin typeface="Roboto Condensed Light" panose="02000000000000000000" pitchFamily="2" charset="0"/>
                  <a:ea typeface="Roboto Condensed Light" panose="02000000000000000000" pitchFamily="2" charset="0"/>
                </a:rPr>
                <a:t>-X</a:t>
              </a:r>
            </a:p>
          </p:txBody>
        </p:sp>
      </p:grpSp>
      <p:grpSp>
        <p:nvGrpSpPr>
          <p:cNvPr id="93" name="Gruppieren 92">
            <a:extLst>
              <a:ext uri="{FF2B5EF4-FFF2-40B4-BE49-F238E27FC236}">
                <a16:creationId xmlns:a16="http://schemas.microsoft.com/office/drawing/2014/main" id="{070719DD-7D51-4569-AB94-00E1ED79089A}"/>
              </a:ext>
            </a:extLst>
          </p:cNvPr>
          <p:cNvGrpSpPr/>
          <p:nvPr/>
        </p:nvGrpSpPr>
        <p:grpSpPr>
          <a:xfrm>
            <a:off x="10096501" y="2684190"/>
            <a:ext cx="1220332" cy="534468"/>
            <a:chOff x="10378439" y="13533120"/>
            <a:chExt cx="2777045" cy="2256021"/>
          </a:xfrm>
        </p:grpSpPr>
        <p:sp>
          <p:nvSpPr>
            <p:cNvPr id="94" name="Rechteck: abgerundete Ecken 93">
              <a:extLst>
                <a:ext uri="{FF2B5EF4-FFF2-40B4-BE49-F238E27FC236}">
                  <a16:creationId xmlns:a16="http://schemas.microsoft.com/office/drawing/2014/main" id="{A4C50C18-8160-4936-A22B-F71DB6F922FB}"/>
                </a:ext>
              </a:extLst>
            </p:cNvPr>
            <p:cNvSpPr/>
            <p:nvPr/>
          </p:nvSpPr>
          <p:spPr>
            <a:xfrm>
              <a:off x="10378439" y="13533120"/>
              <a:ext cx="2777044" cy="1209308"/>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95" name="Textfeld 94">
              <a:extLst>
                <a:ext uri="{FF2B5EF4-FFF2-40B4-BE49-F238E27FC236}">
                  <a16:creationId xmlns:a16="http://schemas.microsoft.com/office/drawing/2014/main" id="{7967CF2B-6282-4554-B740-04D8F1D53A94}"/>
                </a:ext>
              </a:extLst>
            </p:cNvPr>
            <p:cNvSpPr txBox="1"/>
            <p:nvPr/>
          </p:nvSpPr>
          <p:spPr>
            <a:xfrm>
              <a:off x="10767059" y="13737580"/>
              <a:ext cx="2388425" cy="2051561"/>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GRACE-FO-2</a:t>
              </a:r>
            </a:p>
          </p:txBody>
        </p:sp>
      </p:grpSp>
      <p:grpSp>
        <p:nvGrpSpPr>
          <p:cNvPr id="96" name="Gruppieren 95">
            <a:extLst>
              <a:ext uri="{FF2B5EF4-FFF2-40B4-BE49-F238E27FC236}">
                <a16:creationId xmlns:a16="http://schemas.microsoft.com/office/drawing/2014/main" id="{E770BDB2-25B1-4847-9278-729DF5A8CB8A}"/>
              </a:ext>
            </a:extLst>
          </p:cNvPr>
          <p:cNvGrpSpPr/>
          <p:nvPr/>
        </p:nvGrpSpPr>
        <p:grpSpPr>
          <a:xfrm>
            <a:off x="7765839" y="2506875"/>
            <a:ext cx="1085113" cy="337620"/>
            <a:chOff x="10378440" y="13533120"/>
            <a:chExt cx="2777044" cy="1425117"/>
          </a:xfrm>
        </p:grpSpPr>
        <p:sp>
          <p:nvSpPr>
            <p:cNvPr id="97" name="Rechteck: abgerundete Ecken 96">
              <a:extLst>
                <a:ext uri="{FF2B5EF4-FFF2-40B4-BE49-F238E27FC236}">
                  <a16:creationId xmlns:a16="http://schemas.microsoft.com/office/drawing/2014/main" id="{2A8F523E-2E20-4B74-955C-9184EA01E8AC}"/>
                </a:ext>
              </a:extLst>
            </p:cNvPr>
            <p:cNvSpPr/>
            <p:nvPr/>
          </p:nvSpPr>
          <p:spPr>
            <a:xfrm>
              <a:off x="10378440" y="13533120"/>
              <a:ext cx="2573333" cy="1257330"/>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99" name="Textfeld 98">
              <a:extLst>
                <a:ext uri="{FF2B5EF4-FFF2-40B4-BE49-F238E27FC236}">
                  <a16:creationId xmlns:a16="http://schemas.microsoft.com/office/drawing/2014/main" id="{E52AD4B2-1529-45F8-A6E0-64176B1D3884}"/>
                </a:ext>
              </a:extLst>
            </p:cNvPr>
            <p:cNvSpPr txBox="1"/>
            <p:nvPr/>
          </p:nvSpPr>
          <p:spPr>
            <a:xfrm>
              <a:off x="10767060" y="13737580"/>
              <a:ext cx="2388424" cy="1220657"/>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GRACE-1</a:t>
              </a:r>
            </a:p>
          </p:txBody>
        </p:sp>
      </p:grpSp>
      <p:grpSp>
        <p:nvGrpSpPr>
          <p:cNvPr id="100" name="Gruppieren 99">
            <a:extLst>
              <a:ext uri="{FF2B5EF4-FFF2-40B4-BE49-F238E27FC236}">
                <a16:creationId xmlns:a16="http://schemas.microsoft.com/office/drawing/2014/main" id="{46A96A46-4E5E-4937-8091-740F54051B3F}"/>
              </a:ext>
            </a:extLst>
          </p:cNvPr>
          <p:cNvGrpSpPr/>
          <p:nvPr/>
        </p:nvGrpSpPr>
        <p:grpSpPr>
          <a:xfrm>
            <a:off x="6492425" y="2658759"/>
            <a:ext cx="1106884" cy="294077"/>
            <a:chOff x="10378440" y="13533120"/>
            <a:chExt cx="2832761" cy="1241319"/>
          </a:xfrm>
        </p:grpSpPr>
        <p:sp>
          <p:nvSpPr>
            <p:cNvPr id="101" name="Rechteck: abgerundete Ecken 100">
              <a:extLst>
                <a:ext uri="{FF2B5EF4-FFF2-40B4-BE49-F238E27FC236}">
                  <a16:creationId xmlns:a16="http://schemas.microsoft.com/office/drawing/2014/main" id="{D0949575-1B4A-42FC-AA44-AD3EE3C32370}"/>
                </a:ext>
              </a:extLst>
            </p:cNvPr>
            <p:cNvSpPr/>
            <p:nvPr/>
          </p:nvSpPr>
          <p:spPr>
            <a:xfrm>
              <a:off x="10378440" y="13533120"/>
              <a:ext cx="2485552" cy="1230463"/>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02" name="Textfeld 101">
              <a:extLst>
                <a:ext uri="{FF2B5EF4-FFF2-40B4-BE49-F238E27FC236}">
                  <a16:creationId xmlns:a16="http://schemas.microsoft.com/office/drawing/2014/main" id="{12CC6988-B940-4420-91DC-6AC5A620801C}"/>
                </a:ext>
              </a:extLst>
            </p:cNvPr>
            <p:cNvSpPr txBox="1"/>
            <p:nvPr/>
          </p:nvSpPr>
          <p:spPr>
            <a:xfrm>
              <a:off x="10822777" y="13553782"/>
              <a:ext cx="2388424" cy="1220657"/>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GRACE-2</a:t>
              </a:r>
            </a:p>
          </p:txBody>
        </p:sp>
      </p:grpSp>
      <p:grpSp>
        <p:nvGrpSpPr>
          <p:cNvPr id="103" name="Gruppieren 102">
            <a:extLst>
              <a:ext uri="{FF2B5EF4-FFF2-40B4-BE49-F238E27FC236}">
                <a16:creationId xmlns:a16="http://schemas.microsoft.com/office/drawing/2014/main" id="{5C9A231C-4FAB-41A8-99CD-EC5F94CF7E93}"/>
              </a:ext>
            </a:extLst>
          </p:cNvPr>
          <p:cNvGrpSpPr/>
          <p:nvPr/>
        </p:nvGrpSpPr>
        <p:grpSpPr>
          <a:xfrm>
            <a:off x="6473413" y="3140874"/>
            <a:ext cx="1074228" cy="289182"/>
            <a:chOff x="10378440" y="13530807"/>
            <a:chExt cx="2749187" cy="1220654"/>
          </a:xfrm>
        </p:grpSpPr>
        <p:sp>
          <p:nvSpPr>
            <p:cNvPr id="104" name="Rechteck: abgerundete Ecken 103">
              <a:extLst>
                <a:ext uri="{FF2B5EF4-FFF2-40B4-BE49-F238E27FC236}">
                  <a16:creationId xmlns:a16="http://schemas.microsoft.com/office/drawing/2014/main" id="{FCF25394-AFD0-4D62-B78F-DBD19475777E}"/>
                </a:ext>
              </a:extLst>
            </p:cNvPr>
            <p:cNvSpPr/>
            <p:nvPr/>
          </p:nvSpPr>
          <p:spPr>
            <a:xfrm>
              <a:off x="10378440" y="13533120"/>
              <a:ext cx="2370594" cy="1168507"/>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05" name="Textfeld 104">
              <a:extLst>
                <a:ext uri="{FF2B5EF4-FFF2-40B4-BE49-F238E27FC236}">
                  <a16:creationId xmlns:a16="http://schemas.microsoft.com/office/drawing/2014/main" id="{793F1BFE-AB3F-4BE8-AC2F-E9EC04C5010F}"/>
                </a:ext>
              </a:extLst>
            </p:cNvPr>
            <p:cNvSpPr txBox="1"/>
            <p:nvPr/>
          </p:nvSpPr>
          <p:spPr>
            <a:xfrm>
              <a:off x="10739203" y="13530807"/>
              <a:ext cx="2388424" cy="1220654"/>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CHAMP</a:t>
              </a:r>
            </a:p>
          </p:txBody>
        </p:sp>
      </p:grpSp>
      <p:grpSp>
        <p:nvGrpSpPr>
          <p:cNvPr id="106" name="Gruppieren 105">
            <a:extLst>
              <a:ext uri="{FF2B5EF4-FFF2-40B4-BE49-F238E27FC236}">
                <a16:creationId xmlns:a16="http://schemas.microsoft.com/office/drawing/2014/main" id="{8842D083-135E-4E57-8DB8-7D80ECC76836}"/>
              </a:ext>
            </a:extLst>
          </p:cNvPr>
          <p:cNvGrpSpPr/>
          <p:nvPr/>
        </p:nvGrpSpPr>
        <p:grpSpPr>
          <a:xfrm>
            <a:off x="9225075" y="1808210"/>
            <a:ext cx="1091560" cy="289182"/>
            <a:chOff x="10378440" y="13507144"/>
            <a:chExt cx="2793543" cy="1220657"/>
          </a:xfrm>
        </p:grpSpPr>
        <p:sp>
          <p:nvSpPr>
            <p:cNvPr id="107" name="Rechteck: abgerundete Ecken 106">
              <a:extLst>
                <a:ext uri="{FF2B5EF4-FFF2-40B4-BE49-F238E27FC236}">
                  <a16:creationId xmlns:a16="http://schemas.microsoft.com/office/drawing/2014/main" id="{A2224D91-1E00-4F9C-B4CC-AEC53AF70083}"/>
                </a:ext>
              </a:extLst>
            </p:cNvPr>
            <p:cNvSpPr/>
            <p:nvPr/>
          </p:nvSpPr>
          <p:spPr>
            <a:xfrm>
              <a:off x="10378440" y="13533120"/>
              <a:ext cx="2576222" cy="1164580"/>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08" name="Textfeld 107">
              <a:extLst>
                <a:ext uri="{FF2B5EF4-FFF2-40B4-BE49-F238E27FC236}">
                  <a16:creationId xmlns:a16="http://schemas.microsoft.com/office/drawing/2014/main" id="{321873D0-F44C-4CA7-BE99-0306F7AFD554}"/>
                </a:ext>
              </a:extLst>
            </p:cNvPr>
            <p:cNvSpPr txBox="1"/>
            <p:nvPr/>
          </p:nvSpPr>
          <p:spPr>
            <a:xfrm>
              <a:off x="10783560" y="13507144"/>
              <a:ext cx="2388423" cy="1220657"/>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Jason-1</a:t>
              </a:r>
            </a:p>
          </p:txBody>
        </p:sp>
      </p:grpSp>
      <p:grpSp>
        <p:nvGrpSpPr>
          <p:cNvPr id="109" name="Gruppieren 108">
            <a:extLst>
              <a:ext uri="{FF2B5EF4-FFF2-40B4-BE49-F238E27FC236}">
                <a16:creationId xmlns:a16="http://schemas.microsoft.com/office/drawing/2014/main" id="{38EAA830-27B9-4C6C-9AC4-B10F388F2F80}"/>
              </a:ext>
            </a:extLst>
          </p:cNvPr>
          <p:cNvGrpSpPr/>
          <p:nvPr/>
        </p:nvGrpSpPr>
        <p:grpSpPr>
          <a:xfrm>
            <a:off x="8889802" y="2269811"/>
            <a:ext cx="1036128" cy="310405"/>
            <a:chOff x="10378440" y="13533120"/>
            <a:chExt cx="2651681" cy="1310241"/>
          </a:xfrm>
        </p:grpSpPr>
        <p:sp>
          <p:nvSpPr>
            <p:cNvPr id="110" name="Rechteck: abgerundete Ecken 109">
              <a:extLst>
                <a:ext uri="{FF2B5EF4-FFF2-40B4-BE49-F238E27FC236}">
                  <a16:creationId xmlns:a16="http://schemas.microsoft.com/office/drawing/2014/main" id="{B1F974CA-1535-47EC-A5AD-9DB47B52EE70}"/>
                </a:ext>
              </a:extLst>
            </p:cNvPr>
            <p:cNvSpPr/>
            <p:nvPr/>
          </p:nvSpPr>
          <p:spPr>
            <a:xfrm>
              <a:off x="10378440" y="13533120"/>
              <a:ext cx="2248631" cy="1249681"/>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11" name="Textfeld 110">
              <a:extLst>
                <a:ext uri="{FF2B5EF4-FFF2-40B4-BE49-F238E27FC236}">
                  <a16:creationId xmlns:a16="http://schemas.microsoft.com/office/drawing/2014/main" id="{EE733307-A15C-47D7-92FA-77E8084D264D}"/>
                </a:ext>
              </a:extLst>
            </p:cNvPr>
            <p:cNvSpPr txBox="1"/>
            <p:nvPr/>
          </p:nvSpPr>
          <p:spPr>
            <a:xfrm>
              <a:off x="10641697" y="13622704"/>
              <a:ext cx="2388424" cy="1220657"/>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Jason-2</a:t>
              </a:r>
            </a:p>
          </p:txBody>
        </p:sp>
      </p:grpSp>
      <p:grpSp>
        <p:nvGrpSpPr>
          <p:cNvPr id="113" name="Gruppieren 112">
            <a:extLst>
              <a:ext uri="{FF2B5EF4-FFF2-40B4-BE49-F238E27FC236}">
                <a16:creationId xmlns:a16="http://schemas.microsoft.com/office/drawing/2014/main" id="{EE1CD479-D3E5-4861-9D99-79F36FD80D7C}"/>
              </a:ext>
            </a:extLst>
          </p:cNvPr>
          <p:cNvGrpSpPr/>
          <p:nvPr/>
        </p:nvGrpSpPr>
        <p:grpSpPr>
          <a:xfrm>
            <a:off x="8936781" y="2768230"/>
            <a:ext cx="1030684" cy="289182"/>
            <a:chOff x="10378440" y="13530807"/>
            <a:chExt cx="2637748" cy="1220658"/>
          </a:xfrm>
        </p:grpSpPr>
        <p:sp>
          <p:nvSpPr>
            <p:cNvPr id="114" name="Rechteck: abgerundete Ecken 113">
              <a:extLst>
                <a:ext uri="{FF2B5EF4-FFF2-40B4-BE49-F238E27FC236}">
                  <a16:creationId xmlns:a16="http://schemas.microsoft.com/office/drawing/2014/main" id="{CF3271E0-1453-48A2-9BAA-68EEC88A28ED}"/>
                </a:ext>
              </a:extLst>
            </p:cNvPr>
            <p:cNvSpPr/>
            <p:nvPr/>
          </p:nvSpPr>
          <p:spPr>
            <a:xfrm>
              <a:off x="10378440" y="13533120"/>
              <a:ext cx="2248631" cy="1200329"/>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15" name="Textfeld 114">
              <a:extLst>
                <a:ext uri="{FF2B5EF4-FFF2-40B4-BE49-F238E27FC236}">
                  <a16:creationId xmlns:a16="http://schemas.microsoft.com/office/drawing/2014/main" id="{881F5815-D56E-4D8F-ACF1-79FDC582EA05}"/>
                </a:ext>
              </a:extLst>
            </p:cNvPr>
            <p:cNvSpPr txBox="1"/>
            <p:nvPr/>
          </p:nvSpPr>
          <p:spPr>
            <a:xfrm>
              <a:off x="10627764" y="13530807"/>
              <a:ext cx="2388424" cy="1220658"/>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Jason-3</a:t>
              </a:r>
            </a:p>
          </p:txBody>
        </p:sp>
      </p:grpSp>
      <p:grpSp>
        <p:nvGrpSpPr>
          <p:cNvPr id="116" name="Gruppieren 115">
            <a:extLst>
              <a:ext uri="{FF2B5EF4-FFF2-40B4-BE49-F238E27FC236}">
                <a16:creationId xmlns:a16="http://schemas.microsoft.com/office/drawing/2014/main" id="{73E869A6-0861-418F-B2F0-53CAA8D4AFB3}"/>
              </a:ext>
            </a:extLst>
          </p:cNvPr>
          <p:cNvGrpSpPr/>
          <p:nvPr/>
        </p:nvGrpSpPr>
        <p:grpSpPr>
          <a:xfrm>
            <a:off x="10194293" y="2306594"/>
            <a:ext cx="1047013" cy="304963"/>
            <a:chOff x="10378440" y="13533120"/>
            <a:chExt cx="2679538" cy="1287270"/>
          </a:xfrm>
        </p:grpSpPr>
        <p:sp>
          <p:nvSpPr>
            <p:cNvPr id="117" name="Rechteck: abgerundete Ecken 116">
              <a:extLst>
                <a:ext uri="{FF2B5EF4-FFF2-40B4-BE49-F238E27FC236}">
                  <a16:creationId xmlns:a16="http://schemas.microsoft.com/office/drawing/2014/main" id="{1A50D2A2-1987-4FDA-BF08-D01CCE7B10E1}"/>
                </a:ext>
              </a:extLst>
            </p:cNvPr>
            <p:cNvSpPr/>
            <p:nvPr/>
          </p:nvSpPr>
          <p:spPr>
            <a:xfrm>
              <a:off x="10378440" y="13533120"/>
              <a:ext cx="2361244" cy="1160929"/>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18" name="Textfeld 117">
              <a:extLst>
                <a:ext uri="{FF2B5EF4-FFF2-40B4-BE49-F238E27FC236}">
                  <a16:creationId xmlns:a16="http://schemas.microsoft.com/office/drawing/2014/main" id="{63A100C6-B555-4FE9-8275-838BE6CAE37A}"/>
                </a:ext>
              </a:extLst>
            </p:cNvPr>
            <p:cNvSpPr txBox="1"/>
            <p:nvPr/>
          </p:nvSpPr>
          <p:spPr>
            <a:xfrm>
              <a:off x="10669554" y="13599733"/>
              <a:ext cx="2388424" cy="1220657"/>
            </a:xfrm>
            <a:prstGeom prst="rect">
              <a:avLst/>
            </a:prstGeom>
            <a:noFill/>
            <a:ln>
              <a:noFill/>
            </a:ln>
          </p:spPr>
          <p:txBody>
            <a:bodyPr wrap="square">
              <a:spAutoFit/>
            </a:bodyPr>
            <a:lstStyle/>
            <a:p>
              <a:pPr algn="l"/>
              <a:r>
                <a:rPr lang="en-US" sz="1279" dirty="0" err="1">
                  <a:solidFill>
                    <a:schemeClr val="bg1"/>
                  </a:solidFill>
                  <a:latin typeface="Roboto Condensed Light" panose="02000000000000000000" pitchFamily="2" charset="0"/>
                  <a:ea typeface="Roboto Condensed Light" panose="02000000000000000000" pitchFamily="2" charset="0"/>
                </a:rPr>
                <a:t>MetOp</a:t>
              </a:r>
              <a:r>
                <a:rPr lang="en-US" sz="1279" dirty="0">
                  <a:solidFill>
                    <a:schemeClr val="bg1"/>
                  </a:solidFill>
                  <a:latin typeface="Roboto Condensed Light" panose="02000000000000000000" pitchFamily="2" charset="0"/>
                  <a:ea typeface="Roboto Condensed Light" panose="02000000000000000000" pitchFamily="2" charset="0"/>
                </a:rPr>
                <a:t>-A</a:t>
              </a:r>
            </a:p>
          </p:txBody>
        </p:sp>
      </p:grpSp>
      <p:grpSp>
        <p:nvGrpSpPr>
          <p:cNvPr id="119" name="Gruppieren 118">
            <a:extLst>
              <a:ext uri="{FF2B5EF4-FFF2-40B4-BE49-F238E27FC236}">
                <a16:creationId xmlns:a16="http://schemas.microsoft.com/office/drawing/2014/main" id="{85F7D014-1E15-4750-8D74-D4DD7E42B6EC}"/>
              </a:ext>
            </a:extLst>
          </p:cNvPr>
          <p:cNvGrpSpPr/>
          <p:nvPr/>
        </p:nvGrpSpPr>
        <p:grpSpPr>
          <a:xfrm>
            <a:off x="10663488" y="1920830"/>
            <a:ext cx="1041570" cy="294077"/>
            <a:chOff x="10378440" y="13533120"/>
            <a:chExt cx="2665608" cy="1241320"/>
          </a:xfrm>
        </p:grpSpPr>
        <p:sp>
          <p:nvSpPr>
            <p:cNvPr id="120" name="Rechteck: abgerundete Ecken 119">
              <a:extLst>
                <a:ext uri="{FF2B5EF4-FFF2-40B4-BE49-F238E27FC236}">
                  <a16:creationId xmlns:a16="http://schemas.microsoft.com/office/drawing/2014/main" id="{DA417242-BC96-4821-9052-2F07095B00D5}"/>
                </a:ext>
              </a:extLst>
            </p:cNvPr>
            <p:cNvSpPr/>
            <p:nvPr/>
          </p:nvSpPr>
          <p:spPr>
            <a:xfrm>
              <a:off x="10378440" y="13533120"/>
              <a:ext cx="2454947" cy="1195399"/>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21" name="Textfeld 120">
              <a:extLst>
                <a:ext uri="{FF2B5EF4-FFF2-40B4-BE49-F238E27FC236}">
                  <a16:creationId xmlns:a16="http://schemas.microsoft.com/office/drawing/2014/main" id="{0766CA99-3A57-419B-A834-4B15BB105F07}"/>
                </a:ext>
              </a:extLst>
            </p:cNvPr>
            <p:cNvSpPr txBox="1"/>
            <p:nvPr/>
          </p:nvSpPr>
          <p:spPr>
            <a:xfrm>
              <a:off x="10655624" y="13553782"/>
              <a:ext cx="2388424" cy="1220658"/>
            </a:xfrm>
            <a:prstGeom prst="rect">
              <a:avLst/>
            </a:prstGeom>
            <a:noFill/>
            <a:ln>
              <a:noFill/>
            </a:ln>
          </p:spPr>
          <p:txBody>
            <a:bodyPr wrap="square">
              <a:spAutoFit/>
            </a:bodyPr>
            <a:lstStyle/>
            <a:p>
              <a:pPr algn="l"/>
              <a:r>
                <a:rPr lang="en-US" sz="1279" dirty="0" err="1">
                  <a:solidFill>
                    <a:schemeClr val="bg1"/>
                  </a:solidFill>
                  <a:latin typeface="Roboto Condensed Light" panose="02000000000000000000" pitchFamily="2" charset="0"/>
                  <a:ea typeface="Roboto Condensed Light" panose="02000000000000000000" pitchFamily="2" charset="0"/>
                </a:rPr>
                <a:t>MetOp</a:t>
              </a:r>
              <a:r>
                <a:rPr lang="en-US" sz="1279" dirty="0">
                  <a:solidFill>
                    <a:schemeClr val="bg1"/>
                  </a:solidFill>
                  <a:latin typeface="Roboto Condensed Light" panose="02000000000000000000" pitchFamily="2" charset="0"/>
                  <a:ea typeface="Roboto Condensed Light" panose="02000000000000000000" pitchFamily="2" charset="0"/>
                </a:rPr>
                <a:t>-B</a:t>
              </a:r>
            </a:p>
          </p:txBody>
        </p:sp>
      </p:grpSp>
      <p:grpSp>
        <p:nvGrpSpPr>
          <p:cNvPr id="122" name="Gruppieren 121">
            <a:extLst>
              <a:ext uri="{FF2B5EF4-FFF2-40B4-BE49-F238E27FC236}">
                <a16:creationId xmlns:a16="http://schemas.microsoft.com/office/drawing/2014/main" id="{96266AA4-3914-4116-80CB-5BCBE2517708}"/>
              </a:ext>
            </a:extLst>
          </p:cNvPr>
          <p:cNvGrpSpPr/>
          <p:nvPr/>
        </p:nvGrpSpPr>
        <p:grpSpPr>
          <a:xfrm>
            <a:off x="7135813" y="1241059"/>
            <a:ext cx="1085113" cy="310406"/>
            <a:chOff x="10378440" y="13533120"/>
            <a:chExt cx="2777044" cy="1310244"/>
          </a:xfrm>
        </p:grpSpPr>
        <p:sp>
          <p:nvSpPr>
            <p:cNvPr id="123" name="Rechteck: abgerundete Ecken 122">
              <a:extLst>
                <a:ext uri="{FF2B5EF4-FFF2-40B4-BE49-F238E27FC236}">
                  <a16:creationId xmlns:a16="http://schemas.microsoft.com/office/drawing/2014/main" id="{09B88CC3-DEA8-4199-9307-66BE8A3CD0B9}"/>
                </a:ext>
              </a:extLst>
            </p:cNvPr>
            <p:cNvSpPr/>
            <p:nvPr/>
          </p:nvSpPr>
          <p:spPr>
            <a:xfrm>
              <a:off x="10378440" y="13533120"/>
              <a:ext cx="2777044" cy="1238262"/>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24" name="Textfeld 123">
              <a:extLst>
                <a:ext uri="{FF2B5EF4-FFF2-40B4-BE49-F238E27FC236}">
                  <a16:creationId xmlns:a16="http://schemas.microsoft.com/office/drawing/2014/main" id="{543B0A95-5E63-4EB8-9B80-FBCE0DCECBEF}"/>
                </a:ext>
              </a:extLst>
            </p:cNvPr>
            <p:cNvSpPr txBox="1"/>
            <p:nvPr/>
          </p:nvSpPr>
          <p:spPr>
            <a:xfrm>
              <a:off x="10725271" y="13622708"/>
              <a:ext cx="2388424" cy="1220656"/>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Sentinel-1A</a:t>
              </a:r>
            </a:p>
          </p:txBody>
        </p:sp>
      </p:grpSp>
      <p:grpSp>
        <p:nvGrpSpPr>
          <p:cNvPr id="125" name="Gruppieren 124">
            <a:extLst>
              <a:ext uri="{FF2B5EF4-FFF2-40B4-BE49-F238E27FC236}">
                <a16:creationId xmlns:a16="http://schemas.microsoft.com/office/drawing/2014/main" id="{8B5A8F31-B062-4138-A281-F76D482E6999}"/>
              </a:ext>
            </a:extLst>
          </p:cNvPr>
          <p:cNvGrpSpPr/>
          <p:nvPr/>
        </p:nvGrpSpPr>
        <p:grpSpPr>
          <a:xfrm>
            <a:off x="7944768" y="1670420"/>
            <a:ext cx="1085113" cy="289182"/>
            <a:chOff x="10378440" y="13530811"/>
            <a:chExt cx="2777044" cy="1220655"/>
          </a:xfrm>
        </p:grpSpPr>
        <p:sp>
          <p:nvSpPr>
            <p:cNvPr id="126" name="Rechteck: abgerundete Ecken 125">
              <a:extLst>
                <a:ext uri="{FF2B5EF4-FFF2-40B4-BE49-F238E27FC236}">
                  <a16:creationId xmlns:a16="http://schemas.microsoft.com/office/drawing/2014/main" id="{91DCC65A-E484-4638-90B9-96DBA98BAFB1}"/>
                </a:ext>
              </a:extLst>
            </p:cNvPr>
            <p:cNvSpPr/>
            <p:nvPr/>
          </p:nvSpPr>
          <p:spPr>
            <a:xfrm>
              <a:off x="10378440" y="13533120"/>
              <a:ext cx="2777044" cy="1193822"/>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27" name="Textfeld 126">
              <a:extLst>
                <a:ext uri="{FF2B5EF4-FFF2-40B4-BE49-F238E27FC236}">
                  <a16:creationId xmlns:a16="http://schemas.microsoft.com/office/drawing/2014/main" id="{9A179ED7-7B10-4932-9DB1-DEAF87F6167C}"/>
                </a:ext>
              </a:extLst>
            </p:cNvPr>
            <p:cNvSpPr txBox="1"/>
            <p:nvPr/>
          </p:nvSpPr>
          <p:spPr>
            <a:xfrm>
              <a:off x="10767060" y="13530811"/>
              <a:ext cx="2388424" cy="1220655"/>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Sentinel-1B</a:t>
              </a:r>
            </a:p>
          </p:txBody>
        </p:sp>
      </p:grpSp>
      <p:grpSp>
        <p:nvGrpSpPr>
          <p:cNvPr id="128" name="Gruppieren 127">
            <a:extLst>
              <a:ext uri="{FF2B5EF4-FFF2-40B4-BE49-F238E27FC236}">
                <a16:creationId xmlns:a16="http://schemas.microsoft.com/office/drawing/2014/main" id="{66218713-515E-4A8D-B287-69F56274C03D}"/>
              </a:ext>
            </a:extLst>
          </p:cNvPr>
          <p:cNvGrpSpPr/>
          <p:nvPr/>
        </p:nvGrpSpPr>
        <p:grpSpPr>
          <a:xfrm>
            <a:off x="10093152" y="1374141"/>
            <a:ext cx="1085113" cy="303370"/>
            <a:chOff x="10378440" y="13533120"/>
            <a:chExt cx="2777044" cy="1280544"/>
          </a:xfrm>
        </p:grpSpPr>
        <p:sp>
          <p:nvSpPr>
            <p:cNvPr id="129" name="Rechteck: abgerundete Ecken 128">
              <a:extLst>
                <a:ext uri="{FF2B5EF4-FFF2-40B4-BE49-F238E27FC236}">
                  <a16:creationId xmlns:a16="http://schemas.microsoft.com/office/drawing/2014/main" id="{5DC21CB1-6AC4-4F44-9E83-B954FB7488DE}"/>
                </a:ext>
              </a:extLst>
            </p:cNvPr>
            <p:cNvSpPr/>
            <p:nvPr/>
          </p:nvSpPr>
          <p:spPr>
            <a:xfrm>
              <a:off x="10378440" y="13533120"/>
              <a:ext cx="2777044" cy="1280544"/>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30" name="Textfeld 129">
              <a:extLst>
                <a:ext uri="{FF2B5EF4-FFF2-40B4-BE49-F238E27FC236}">
                  <a16:creationId xmlns:a16="http://schemas.microsoft.com/office/drawing/2014/main" id="{64D6CC60-2F93-4595-9105-29D6DC01A2EC}"/>
                </a:ext>
              </a:extLst>
            </p:cNvPr>
            <p:cNvSpPr txBox="1"/>
            <p:nvPr/>
          </p:nvSpPr>
          <p:spPr>
            <a:xfrm>
              <a:off x="10753133" y="13576757"/>
              <a:ext cx="2388424" cy="1220656"/>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Sentinel-3B</a:t>
              </a:r>
            </a:p>
          </p:txBody>
        </p:sp>
      </p:grpSp>
      <p:grpSp>
        <p:nvGrpSpPr>
          <p:cNvPr id="131" name="Gruppieren 130">
            <a:extLst>
              <a:ext uri="{FF2B5EF4-FFF2-40B4-BE49-F238E27FC236}">
                <a16:creationId xmlns:a16="http://schemas.microsoft.com/office/drawing/2014/main" id="{AC129315-A54A-4563-AA16-9775FFF0640B}"/>
              </a:ext>
            </a:extLst>
          </p:cNvPr>
          <p:cNvGrpSpPr/>
          <p:nvPr/>
        </p:nvGrpSpPr>
        <p:grpSpPr>
          <a:xfrm>
            <a:off x="8686443" y="1238283"/>
            <a:ext cx="1085113" cy="315849"/>
            <a:chOff x="10378440" y="13533120"/>
            <a:chExt cx="2777044" cy="1333220"/>
          </a:xfrm>
        </p:grpSpPr>
        <p:sp>
          <p:nvSpPr>
            <p:cNvPr id="132" name="Rechteck: abgerundete Ecken 131">
              <a:extLst>
                <a:ext uri="{FF2B5EF4-FFF2-40B4-BE49-F238E27FC236}">
                  <a16:creationId xmlns:a16="http://schemas.microsoft.com/office/drawing/2014/main" id="{FCB64655-8C93-4FB4-9263-0F5CD65071E5}"/>
                </a:ext>
              </a:extLst>
            </p:cNvPr>
            <p:cNvSpPr/>
            <p:nvPr/>
          </p:nvSpPr>
          <p:spPr>
            <a:xfrm>
              <a:off x="10378440" y="13533120"/>
              <a:ext cx="2777044" cy="1328569"/>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33" name="Textfeld 132">
              <a:extLst>
                <a:ext uri="{FF2B5EF4-FFF2-40B4-BE49-F238E27FC236}">
                  <a16:creationId xmlns:a16="http://schemas.microsoft.com/office/drawing/2014/main" id="{CF634FA6-7D8B-46C1-AC71-9034A8313ECD}"/>
                </a:ext>
              </a:extLst>
            </p:cNvPr>
            <p:cNvSpPr txBox="1"/>
            <p:nvPr/>
          </p:nvSpPr>
          <p:spPr>
            <a:xfrm>
              <a:off x="10697414" y="13645683"/>
              <a:ext cx="2388424" cy="1220657"/>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Sentinel-3A</a:t>
              </a:r>
            </a:p>
          </p:txBody>
        </p:sp>
      </p:grpSp>
      <p:grpSp>
        <p:nvGrpSpPr>
          <p:cNvPr id="134" name="Gruppieren 133">
            <a:extLst>
              <a:ext uri="{FF2B5EF4-FFF2-40B4-BE49-F238E27FC236}">
                <a16:creationId xmlns:a16="http://schemas.microsoft.com/office/drawing/2014/main" id="{6C153F03-AD50-4842-A547-042FB81201E2}"/>
              </a:ext>
            </a:extLst>
          </p:cNvPr>
          <p:cNvGrpSpPr/>
          <p:nvPr/>
        </p:nvGrpSpPr>
        <p:grpSpPr>
          <a:xfrm>
            <a:off x="6498771" y="1645190"/>
            <a:ext cx="895184" cy="329669"/>
            <a:chOff x="10378440" y="13533120"/>
            <a:chExt cx="2392701" cy="1391554"/>
          </a:xfrm>
        </p:grpSpPr>
        <p:sp>
          <p:nvSpPr>
            <p:cNvPr id="135" name="Rechteck: abgerundete Ecken 134">
              <a:extLst>
                <a:ext uri="{FF2B5EF4-FFF2-40B4-BE49-F238E27FC236}">
                  <a16:creationId xmlns:a16="http://schemas.microsoft.com/office/drawing/2014/main" id="{ABD6B0B9-990C-4D91-A7C8-78960D0A5DFC}"/>
                </a:ext>
              </a:extLst>
            </p:cNvPr>
            <p:cNvSpPr/>
            <p:nvPr/>
          </p:nvSpPr>
          <p:spPr>
            <a:xfrm>
              <a:off x="10378440" y="13533120"/>
              <a:ext cx="2298098" cy="1391554"/>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36" name="Textfeld 135">
              <a:extLst>
                <a:ext uri="{FF2B5EF4-FFF2-40B4-BE49-F238E27FC236}">
                  <a16:creationId xmlns:a16="http://schemas.microsoft.com/office/drawing/2014/main" id="{1F859983-5BE1-4D5B-A91B-A1DAAA939AA0}"/>
                </a:ext>
              </a:extLst>
            </p:cNvPr>
            <p:cNvSpPr txBox="1"/>
            <p:nvPr/>
          </p:nvSpPr>
          <p:spPr>
            <a:xfrm>
              <a:off x="10650676" y="13576762"/>
              <a:ext cx="2120465" cy="1220656"/>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Swarm-1</a:t>
              </a:r>
            </a:p>
          </p:txBody>
        </p:sp>
      </p:grpSp>
      <p:grpSp>
        <p:nvGrpSpPr>
          <p:cNvPr id="137" name="Gruppieren 136">
            <a:extLst>
              <a:ext uri="{FF2B5EF4-FFF2-40B4-BE49-F238E27FC236}">
                <a16:creationId xmlns:a16="http://schemas.microsoft.com/office/drawing/2014/main" id="{7FF50620-1C84-49DC-8A13-6E359F54E8CD}"/>
              </a:ext>
            </a:extLst>
          </p:cNvPr>
          <p:cNvGrpSpPr/>
          <p:nvPr/>
        </p:nvGrpSpPr>
        <p:grpSpPr>
          <a:xfrm>
            <a:off x="7430108" y="2087494"/>
            <a:ext cx="1095429" cy="310487"/>
            <a:chOff x="10683359" y="14013180"/>
            <a:chExt cx="2803445" cy="1310585"/>
          </a:xfrm>
        </p:grpSpPr>
        <p:sp>
          <p:nvSpPr>
            <p:cNvPr id="138" name="Rechteck: abgerundete Ecken 137">
              <a:extLst>
                <a:ext uri="{FF2B5EF4-FFF2-40B4-BE49-F238E27FC236}">
                  <a16:creationId xmlns:a16="http://schemas.microsoft.com/office/drawing/2014/main" id="{5FEE5712-5E97-4E9F-BBB2-9973C169FC05}"/>
                </a:ext>
              </a:extLst>
            </p:cNvPr>
            <p:cNvSpPr/>
            <p:nvPr/>
          </p:nvSpPr>
          <p:spPr>
            <a:xfrm>
              <a:off x="10683359" y="14013180"/>
              <a:ext cx="2771229" cy="1286470"/>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39" name="Textfeld 138">
              <a:extLst>
                <a:ext uri="{FF2B5EF4-FFF2-40B4-BE49-F238E27FC236}">
                  <a16:creationId xmlns:a16="http://schemas.microsoft.com/office/drawing/2014/main" id="{036607A4-19E8-48FB-AE97-80B2D4AC40A8}"/>
                </a:ext>
              </a:extLst>
            </p:cNvPr>
            <p:cNvSpPr txBox="1"/>
            <p:nvPr/>
          </p:nvSpPr>
          <p:spPr>
            <a:xfrm>
              <a:off x="11098380" y="14103110"/>
              <a:ext cx="2388424" cy="1220655"/>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Swarm-3</a:t>
              </a:r>
            </a:p>
          </p:txBody>
        </p:sp>
      </p:grpSp>
      <p:grpSp>
        <p:nvGrpSpPr>
          <p:cNvPr id="140" name="Gruppieren 139">
            <a:extLst>
              <a:ext uri="{FF2B5EF4-FFF2-40B4-BE49-F238E27FC236}">
                <a16:creationId xmlns:a16="http://schemas.microsoft.com/office/drawing/2014/main" id="{614C00A3-B58B-4891-A540-D22A4F69D206}"/>
              </a:ext>
            </a:extLst>
          </p:cNvPr>
          <p:cNvGrpSpPr/>
          <p:nvPr/>
        </p:nvGrpSpPr>
        <p:grpSpPr>
          <a:xfrm>
            <a:off x="6384471" y="2164728"/>
            <a:ext cx="852474" cy="310405"/>
            <a:chOff x="10378440" y="13533120"/>
            <a:chExt cx="2665608" cy="1310239"/>
          </a:xfrm>
        </p:grpSpPr>
        <p:sp>
          <p:nvSpPr>
            <p:cNvPr id="141" name="Rechteck: abgerundete Ecken 140">
              <a:extLst>
                <a:ext uri="{FF2B5EF4-FFF2-40B4-BE49-F238E27FC236}">
                  <a16:creationId xmlns:a16="http://schemas.microsoft.com/office/drawing/2014/main" id="{9B27F8E3-5155-4915-BE07-1C6414FD9199}"/>
                </a:ext>
              </a:extLst>
            </p:cNvPr>
            <p:cNvSpPr/>
            <p:nvPr/>
          </p:nvSpPr>
          <p:spPr>
            <a:xfrm>
              <a:off x="10378440" y="13533120"/>
              <a:ext cx="2388424" cy="1286470"/>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142" name="Textfeld 141">
              <a:extLst>
                <a:ext uri="{FF2B5EF4-FFF2-40B4-BE49-F238E27FC236}">
                  <a16:creationId xmlns:a16="http://schemas.microsoft.com/office/drawing/2014/main" id="{991A03FC-F520-4409-90B7-E59B59E7B90E}"/>
                </a:ext>
              </a:extLst>
            </p:cNvPr>
            <p:cNvSpPr txBox="1"/>
            <p:nvPr/>
          </p:nvSpPr>
          <p:spPr>
            <a:xfrm>
              <a:off x="10655624" y="13622704"/>
              <a:ext cx="2388424" cy="1220655"/>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Swarm-2</a:t>
              </a:r>
            </a:p>
          </p:txBody>
        </p:sp>
      </p:grpSp>
      <p:sp>
        <p:nvSpPr>
          <p:cNvPr id="160" name="Textfeld 159">
            <a:extLst>
              <a:ext uri="{FF2B5EF4-FFF2-40B4-BE49-F238E27FC236}">
                <a16:creationId xmlns:a16="http://schemas.microsoft.com/office/drawing/2014/main" id="{2BFA2742-E610-48AC-A244-0B09648109B9}"/>
              </a:ext>
            </a:extLst>
          </p:cNvPr>
          <p:cNvSpPr txBox="1"/>
          <p:nvPr/>
        </p:nvSpPr>
        <p:spPr>
          <a:xfrm>
            <a:off x="6685183" y="774141"/>
            <a:ext cx="5002748" cy="333040"/>
          </a:xfrm>
          <a:prstGeom prst="rect">
            <a:avLst/>
          </a:prstGeom>
          <a:noFill/>
        </p:spPr>
        <p:txBody>
          <a:bodyPr wrap="square">
            <a:spAutoFit/>
          </a:bodyPr>
          <a:lstStyle/>
          <a:p>
            <a:pPr algn="l"/>
            <a:r>
              <a:rPr lang="en-US" sz="1564" dirty="0">
                <a:solidFill>
                  <a:schemeClr val="bg1"/>
                </a:solidFill>
                <a:latin typeface="Roboto Condensed Light" panose="02000000000000000000" pitchFamily="2" charset="0"/>
                <a:ea typeface="Roboto Condensed Light" panose="02000000000000000000" pitchFamily="2" charset="0"/>
              </a:rPr>
              <a:t>The list of currently processed satellites includes:</a:t>
            </a:r>
          </a:p>
        </p:txBody>
      </p:sp>
      <p:grpSp>
        <p:nvGrpSpPr>
          <p:cNvPr id="4" name="Gruppieren 3">
            <a:extLst>
              <a:ext uri="{FF2B5EF4-FFF2-40B4-BE49-F238E27FC236}">
                <a16:creationId xmlns:a16="http://schemas.microsoft.com/office/drawing/2014/main" id="{1658D6B0-162B-4A13-8006-9D695B6CD06A}"/>
              </a:ext>
            </a:extLst>
          </p:cNvPr>
          <p:cNvGrpSpPr/>
          <p:nvPr/>
        </p:nvGrpSpPr>
        <p:grpSpPr>
          <a:xfrm>
            <a:off x="7701759" y="4141937"/>
            <a:ext cx="4103969" cy="1639361"/>
            <a:chOff x="27489369" y="20864722"/>
            <a:chExt cx="17323118" cy="6919851"/>
          </a:xfrm>
        </p:grpSpPr>
        <p:sp>
          <p:nvSpPr>
            <p:cNvPr id="70" name="Textfeld 69">
              <a:extLst>
                <a:ext uri="{FF2B5EF4-FFF2-40B4-BE49-F238E27FC236}">
                  <a16:creationId xmlns:a16="http://schemas.microsoft.com/office/drawing/2014/main" id="{9D17B308-0579-42DA-9EAC-CF70198DF122}"/>
                </a:ext>
              </a:extLst>
            </p:cNvPr>
            <p:cNvSpPr txBox="1"/>
            <p:nvPr/>
          </p:nvSpPr>
          <p:spPr>
            <a:xfrm>
              <a:off x="27489369" y="20864722"/>
              <a:ext cx="17323118" cy="1405784"/>
            </a:xfrm>
            <a:prstGeom prst="rect">
              <a:avLst/>
            </a:prstGeom>
            <a:noFill/>
          </p:spPr>
          <p:txBody>
            <a:bodyPr wrap="square">
              <a:spAutoFit/>
            </a:bodyPr>
            <a:lstStyle/>
            <a:p>
              <a:pPr algn="l"/>
              <a:r>
                <a:rPr lang="en-US" sz="1564" dirty="0">
                  <a:solidFill>
                    <a:schemeClr val="bg1"/>
                  </a:solidFill>
                  <a:latin typeface="Roboto Condensed Light" panose="02000000000000000000" pitchFamily="2" charset="0"/>
                  <a:ea typeface="Roboto Condensed Light" panose="02000000000000000000" pitchFamily="2" charset="0"/>
                </a:rPr>
                <a:t>Available products for each satellite are as follows</a:t>
              </a:r>
            </a:p>
          </p:txBody>
        </p:sp>
        <p:grpSp>
          <p:nvGrpSpPr>
            <p:cNvPr id="1025" name="Gruppieren 1024">
              <a:extLst>
                <a:ext uri="{FF2B5EF4-FFF2-40B4-BE49-F238E27FC236}">
                  <a16:creationId xmlns:a16="http://schemas.microsoft.com/office/drawing/2014/main" id="{53676FE3-D196-4EEC-9CCB-89B72148AAB6}"/>
                </a:ext>
              </a:extLst>
            </p:cNvPr>
            <p:cNvGrpSpPr/>
            <p:nvPr/>
          </p:nvGrpSpPr>
          <p:grpSpPr>
            <a:xfrm>
              <a:off x="29556598" y="22873606"/>
              <a:ext cx="4173928" cy="2051566"/>
              <a:chOff x="27962973" y="21212140"/>
              <a:chExt cx="4173928" cy="2051566"/>
            </a:xfrm>
          </p:grpSpPr>
          <p:sp>
            <p:nvSpPr>
              <p:cNvPr id="164" name="Rechteck: abgerundete Ecken 163">
                <a:extLst>
                  <a:ext uri="{FF2B5EF4-FFF2-40B4-BE49-F238E27FC236}">
                    <a16:creationId xmlns:a16="http://schemas.microsoft.com/office/drawing/2014/main" id="{2262026A-8B5D-4306-B062-1DAC642168C2}"/>
                  </a:ext>
                </a:extLst>
              </p:cNvPr>
              <p:cNvSpPr/>
              <p:nvPr/>
            </p:nvSpPr>
            <p:spPr>
              <a:xfrm>
                <a:off x="28311156" y="21271070"/>
                <a:ext cx="3391791" cy="1856219"/>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79" dirty="0"/>
              </a:p>
            </p:txBody>
          </p:sp>
          <p:sp>
            <p:nvSpPr>
              <p:cNvPr id="165" name="Textfeld 164">
                <a:extLst>
                  <a:ext uri="{FF2B5EF4-FFF2-40B4-BE49-F238E27FC236}">
                    <a16:creationId xmlns:a16="http://schemas.microsoft.com/office/drawing/2014/main" id="{F6C38E0E-33CC-419B-8F1F-89F349CD3F3C}"/>
                  </a:ext>
                </a:extLst>
              </p:cNvPr>
              <p:cNvSpPr txBox="1"/>
              <p:nvPr/>
            </p:nvSpPr>
            <p:spPr>
              <a:xfrm>
                <a:off x="27962973" y="21212140"/>
                <a:ext cx="4173928" cy="2051566"/>
              </a:xfrm>
              <a:prstGeom prst="rect">
                <a:avLst/>
              </a:prstGeom>
              <a:noFill/>
              <a:ln>
                <a:noFill/>
              </a:ln>
            </p:spPr>
            <p:txBody>
              <a:bodyPr wrap="square">
                <a:spAutoFit/>
              </a:bodyPr>
              <a:lstStyle/>
              <a:p>
                <a:pPr algn="ctr"/>
                <a:r>
                  <a:rPr lang="en-US" sz="1279" dirty="0">
                    <a:solidFill>
                      <a:schemeClr val="bg1"/>
                    </a:solidFill>
                    <a:latin typeface="Roboto Condensed Light" panose="02000000000000000000" pitchFamily="2" charset="0"/>
                    <a:ea typeface="Roboto Condensed Light" panose="02000000000000000000" pitchFamily="2" charset="0"/>
                  </a:rPr>
                  <a:t>Kinematic orbit</a:t>
                </a:r>
              </a:p>
            </p:txBody>
          </p:sp>
        </p:grpSp>
        <p:grpSp>
          <p:nvGrpSpPr>
            <p:cNvPr id="167" name="Gruppieren 166">
              <a:extLst>
                <a:ext uri="{FF2B5EF4-FFF2-40B4-BE49-F238E27FC236}">
                  <a16:creationId xmlns:a16="http://schemas.microsoft.com/office/drawing/2014/main" id="{01613426-C28C-434E-89C3-79EC46C75F56}"/>
                </a:ext>
              </a:extLst>
            </p:cNvPr>
            <p:cNvGrpSpPr/>
            <p:nvPr/>
          </p:nvGrpSpPr>
          <p:grpSpPr>
            <a:xfrm>
              <a:off x="39143384" y="23935113"/>
              <a:ext cx="4019267" cy="1220656"/>
              <a:chOff x="28311156" y="21243153"/>
              <a:chExt cx="4019267" cy="1220656"/>
            </a:xfrm>
          </p:grpSpPr>
          <p:sp>
            <p:nvSpPr>
              <p:cNvPr id="168" name="Rechteck: abgerundete Ecken 167">
                <a:extLst>
                  <a:ext uri="{FF2B5EF4-FFF2-40B4-BE49-F238E27FC236}">
                    <a16:creationId xmlns:a16="http://schemas.microsoft.com/office/drawing/2014/main" id="{D5517C3A-D301-4736-89EA-2833D82BE31D}"/>
                  </a:ext>
                </a:extLst>
              </p:cNvPr>
              <p:cNvSpPr/>
              <p:nvPr/>
            </p:nvSpPr>
            <p:spPr>
              <a:xfrm>
                <a:off x="28311156" y="21271071"/>
                <a:ext cx="2991695" cy="1107996"/>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79" dirty="0"/>
              </a:p>
            </p:txBody>
          </p:sp>
          <p:sp>
            <p:nvSpPr>
              <p:cNvPr id="169" name="Textfeld 168">
                <a:extLst>
                  <a:ext uri="{FF2B5EF4-FFF2-40B4-BE49-F238E27FC236}">
                    <a16:creationId xmlns:a16="http://schemas.microsoft.com/office/drawing/2014/main" id="{E0720E26-7705-41C2-A64D-EF60277C0462}"/>
                  </a:ext>
                </a:extLst>
              </p:cNvPr>
              <p:cNvSpPr txBox="1"/>
              <p:nvPr/>
            </p:nvSpPr>
            <p:spPr>
              <a:xfrm>
                <a:off x="28391065" y="21243153"/>
                <a:ext cx="3939358" cy="1220656"/>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Attitude</a:t>
                </a:r>
              </a:p>
            </p:txBody>
          </p:sp>
        </p:grpSp>
        <p:grpSp>
          <p:nvGrpSpPr>
            <p:cNvPr id="170" name="Gruppieren 169">
              <a:extLst>
                <a:ext uri="{FF2B5EF4-FFF2-40B4-BE49-F238E27FC236}">
                  <a16:creationId xmlns:a16="http://schemas.microsoft.com/office/drawing/2014/main" id="{8CFB7627-0C58-4CC3-BA25-8E748238439F}"/>
                </a:ext>
              </a:extLst>
            </p:cNvPr>
            <p:cNvGrpSpPr/>
            <p:nvPr/>
          </p:nvGrpSpPr>
          <p:grpSpPr>
            <a:xfrm>
              <a:off x="31812720" y="25597107"/>
              <a:ext cx="4644147" cy="2051564"/>
              <a:chOff x="28205239" y="21187815"/>
              <a:chExt cx="4644147" cy="2051564"/>
            </a:xfrm>
          </p:grpSpPr>
          <p:sp>
            <p:nvSpPr>
              <p:cNvPr id="171" name="Rechteck: abgerundete Ecken 170">
                <a:extLst>
                  <a:ext uri="{FF2B5EF4-FFF2-40B4-BE49-F238E27FC236}">
                    <a16:creationId xmlns:a16="http://schemas.microsoft.com/office/drawing/2014/main" id="{61119087-BDCE-42F0-B121-867A2C49E7C6}"/>
                  </a:ext>
                </a:extLst>
              </p:cNvPr>
              <p:cNvSpPr/>
              <p:nvPr/>
            </p:nvSpPr>
            <p:spPr>
              <a:xfrm>
                <a:off x="28311156" y="21271071"/>
                <a:ext cx="4405070" cy="1938992"/>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79" dirty="0"/>
              </a:p>
            </p:txBody>
          </p:sp>
          <p:sp>
            <p:nvSpPr>
              <p:cNvPr id="172" name="Textfeld 171">
                <a:extLst>
                  <a:ext uri="{FF2B5EF4-FFF2-40B4-BE49-F238E27FC236}">
                    <a16:creationId xmlns:a16="http://schemas.microsoft.com/office/drawing/2014/main" id="{C79586FA-CDBE-4610-9C3A-28570518AAE2}"/>
                  </a:ext>
                </a:extLst>
              </p:cNvPr>
              <p:cNvSpPr txBox="1"/>
              <p:nvPr/>
            </p:nvSpPr>
            <p:spPr>
              <a:xfrm>
                <a:off x="28205239" y="21187815"/>
                <a:ext cx="4644147" cy="2051564"/>
              </a:xfrm>
              <a:prstGeom prst="rect">
                <a:avLst/>
              </a:prstGeom>
              <a:noFill/>
              <a:ln>
                <a:noFill/>
              </a:ln>
            </p:spPr>
            <p:txBody>
              <a:bodyPr wrap="square">
                <a:spAutoFit/>
              </a:bodyPr>
              <a:lstStyle/>
              <a:p>
                <a:pPr algn="ctr"/>
                <a:r>
                  <a:rPr lang="en-US" sz="1279" dirty="0">
                    <a:solidFill>
                      <a:schemeClr val="bg1"/>
                    </a:solidFill>
                    <a:latin typeface="Roboto Condensed Light" panose="02000000000000000000" pitchFamily="2" charset="0"/>
                    <a:ea typeface="Roboto Condensed Light" panose="02000000000000000000" pitchFamily="2" charset="0"/>
                  </a:rPr>
                  <a:t>Reduced Dynamic Orbit</a:t>
                </a:r>
              </a:p>
            </p:txBody>
          </p:sp>
        </p:grpSp>
        <p:grpSp>
          <p:nvGrpSpPr>
            <p:cNvPr id="173" name="Gruppieren 172">
              <a:extLst>
                <a:ext uri="{FF2B5EF4-FFF2-40B4-BE49-F238E27FC236}">
                  <a16:creationId xmlns:a16="http://schemas.microsoft.com/office/drawing/2014/main" id="{AF24873C-E26C-4C9D-9816-A2096ACF1489}"/>
                </a:ext>
              </a:extLst>
            </p:cNvPr>
            <p:cNvGrpSpPr/>
            <p:nvPr/>
          </p:nvGrpSpPr>
          <p:grpSpPr>
            <a:xfrm>
              <a:off x="37525187" y="25733007"/>
              <a:ext cx="5680772" cy="2051566"/>
              <a:chOff x="28210551" y="21196699"/>
              <a:chExt cx="5680772" cy="2051566"/>
            </a:xfrm>
          </p:grpSpPr>
          <p:sp>
            <p:nvSpPr>
              <p:cNvPr id="174" name="Rechteck: abgerundete Ecken 173">
                <a:extLst>
                  <a:ext uri="{FF2B5EF4-FFF2-40B4-BE49-F238E27FC236}">
                    <a16:creationId xmlns:a16="http://schemas.microsoft.com/office/drawing/2014/main" id="{434AA408-9AA1-4100-8B49-1ACBC6BC6E3B}"/>
                  </a:ext>
                </a:extLst>
              </p:cNvPr>
              <p:cNvSpPr/>
              <p:nvPr/>
            </p:nvSpPr>
            <p:spPr>
              <a:xfrm>
                <a:off x="28311156" y="21271070"/>
                <a:ext cx="5428299" cy="1754327"/>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79" dirty="0"/>
              </a:p>
            </p:txBody>
          </p:sp>
          <p:sp>
            <p:nvSpPr>
              <p:cNvPr id="175" name="Textfeld 174">
                <a:extLst>
                  <a:ext uri="{FF2B5EF4-FFF2-40B4-BE49-F238E27FC236}">
                    <a16:creationId xmlns:a16="http://schemas.microsoft.com/office/drawing/2014/main" id="{16C1611F-A3F8-498C-A4F0-3112D9F57A08}"/>
                  </a:ext>
                </a:extLst>
              </p:cNvPr>
              <p:cNvSpPr txBox="1"/>
              <p:nvPr/>
            </p:nvSpPr>
            <p:spPr>
              <a:xfrm>
                <a:off x="28210551" y="21196699"/>
                <a:ext cx="5680772" cy="2051566"/>
              </a:xfrm>
              <a:prstGeom prst="rect">
                <a:avLst/>
              </a:prstGeom>
              <a:noFill/>
              <a:ln>
                <a:noFill/>
              </a:ln>
            </p:spPr>
            <p:txBody>
              <a:bodyPr wrap="square">
                <a:spAutoFit/>
              </a:bodyPr>
              <a:lstStyle/>
              <a:p>
                <a:pPr algn="ctr"/>
                <a:r>
                  <a:rPr lang="en-US" sz="1279" dirty="0">
                    <a:solidFill>
                      <a:schemeClr val="bg1"/>
                    </a:solidFill>
                    <a:latin typeface="Roboto Condensed Light" panose="02000000000000000000" pitchFamily="2" charset="0"/>
                    <a:ea typeface="Roboto Condensed Light" panose="02000000000000000000" pitchFamily="2" charset="0"/>
                  </a:rPr>
                  <a:t>Non-conservative forces</a:t>
                </a:r>
              </a:p>
            </p:txBody>
          </p:sp>
        </p:grpSp>
        <p:grpSp>
          <p:nvGrpSpPr>
            <p:cNvPr id="176" name="Gruppieren 175">
              <a:extLst>
                <a:ext uri="{FF2B5EF4-FFF2-40B4-BE49-F238E27FC236}">
                  <a16:creationId xmlns:a16="http://schemas.microsoft.com/office/drawing/2014/main" id="{26B39CF2-C779-4761-9E94-3D9D6EFB885B}"/>
                </a:ext>
              </a:extLst>
            </p:cNvPr>
            <p:cNvGrpSpPr/>
            <p:nvPr/>
          </p:nvGrpSpPr>
          <p:grpSpPr>
            <a:xfrm>
              <a:off x="34575954" y="22487665"/>
              <a:ext cx="3963729" cy="1346536"/>
              <a:chOff x="28311156" y="21271071"/>
              <a:chExt cx="3963729" cy="1346536"/>
            </a:xfrm>
          </p:grpSpPr>
          <p:sp>
            <p:nvSpPr>
              <p:cNvPr id="177" name="Rechteck: abgerundete Ecken 176">
                <a:extLst>
                  <a:ext uri="{FF2B5EF4-FFF2-40B4-BE49-F238E27FC236}">
                    <a16:creationId xmlns:a16="http://schemas.microsoft.com/office/drawing/2014/main" id="{A85E251C-FFD9-4338-8EFE-03EDEEC714AB}"/>
                  </a:ext>
                </a:extLst>
              </p:cNvPr>
              <p:cNvSpPr/>
              <p:nvPr/>
            </p:nvSpPr>
            <p:spPr>
              <a:xfrm>
                <a:off x="28311156" y="21271071"/>
                <a:ext cx="3837624" cy="1346536"/>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79" dirty="0"/>
              </a:p>
            </p:txBody>
          </p:sp>
          <p:sp>
            <p:nvSpPr>
              <p:cNvPr id="178" name="Textfeld 177">
                <a:extLst>
                  <a:ext uri="{FF2B5EF4-FFF2-40B4-BE49-F238E27FC236}">
                    <a16:creationId xmlns:a16="http://schemas.microsoft.com/office/drawing/2014/main" id="{15AEEA2C-0835-4FCD-BCE8-927D6AC9CADF}"/>
                  </a:ext>
                </a:extLst>
              </p:cNvPr>
              <p:cNvSpPr txBox="1"/>
              <p:nvPr/>
            </p:nvSpPr>
            <p:spPr>
              <a:xfrm>
                <a:off x="28480117" y="21367801"/>
                <a:ext cx="3794768" cy="1220655"/>
              </a:xfrm>
              <a:prstGeom prst="rect">
                <a:avLst/>
              </a:prstGeom>
              <a:noFill/>
              <a:ln>
                <a:noFill/>
              </a:ln>
            </p:spPr>
            <p:txBody>
              <a:bodyPr wrap="square">
                <a:spAutoFit/>
              </a:bodyPr>
              <a:lstStyle/>
              <a:p>
                <a:pPr algn="l"/>
                <a:r>
                  <a:rPr lang="en-US" sz="1279" dirty="0">
                    <a:solidFill>
                      <a:schemeClr val="bg1"/>
                    </a:solidFill>
                    <a:latin typeface="Roboto Condensed Light" panose="02000000000000000000" pitchFamily="2" charset="0"/>
                    <a:ea typeface="Roboto Condensed Light" panose="02000000000000000000" pitchFamily="2" charset="0"/>
                  </a:rPr>
                  <a:t>Covariance</a:t>
                </a:r>
              </a:p>
            </p:txBody>
          </p:sp>
        </p:grpSp>
      </p:grpSp>
      <p:sp>
        <p:nvSpPr>
          <p:cNvPr id="89" name="Textfeld 88">
            <a:extLst>
              <a:ext uri="{FF2B5EF4-FFF2-40B4-BE49-F238E27FC236}">
                <a16:creationId xmlns:a16="http://schemas.microsoft.com/office/drawing/2014/main" id="{9A1748AF-114D-407B-B213-F2E3C15D517B}"/>
              </a:ext>
            </a:extLst>
          </p:cNvPr>
          <p:cNvSpPr txBox="1"/>
          <p:nvPr/>
        </p:nvSpPr>
        <p:spPr>
          <a:xfrm>
            <a:off x="181126" y="1143609"/>
            <a:ext cx="5819054" cy="2470485"/>
          </a:xfrm>
          <a:prstGeom prst="rect">
            <a:avLst/>
          </a:prstGeom>
          <a:noFill/>
        </p:spPr>
        <p:txBody>
          <a:bodyPr wrap="square">
            <a:spAutoFit/>
          </a:bodyPr>
          <a:lstStyle/>
          <a:p>
            <a:pPr algn="just">
              <a:lnSpc>
                <a:spcPct val="107000"/>
              </a:lnSpc>
              <a:spcAft>
                <a:spcPts val="190"/>
              </a:spcAft>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Observing atmospheric variations by means of precise positions of low earth orbiting (LEO) satellites is an </a:t>
            </a:r>
            <a:r>
              <a:rPr lang="en-US" sz="1421" dirty="0">
                <a:solidFill>
                  <a:srgbClr val="C00000"/>
                </a:solidFill>
                <a:latin typeface="Roboto Condensed" panose="02000000000000000000" pitchFamily="2" charset="0"/>
                <a:ea typeface="Roboto Condensed" panose="02000000000000000000" pitchFamily="2" charset="0"/>
                <a:cs typeface="Times New Roman" panose="02020603050405020304" pitchFamily="18" charset="0"/>
              </a:rPr>
              <a:t>appropriate additional method</a:t>
            </a: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besides to </a:t>
            </a:r>
            <a:r>
              <a:rPr lang="en-GB"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satellite missions with on board accelerometers.</a:t>
            </a:r>
            <a:endPar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a:p>
            <a:pPr algn="just">
              <a:lnSpc>
                <a:spcPct val="107000"/>
              </a:lnSpc>
              <a:spcAft>
                <a:spcPts val="190"/>
              </a:spcAft>
            </a:pPr>
            <a:r>
              <a:rPr lang="en-GB"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The </a:t>
            </a:r>
            <a:r>
              <a:rPr lang="en-GB" sz="1421" dirty="0">
                <a:solidFill>
                  <a:srgbClr val="C00000"/>
                </a:solidFill>
                <a:latin typeface="Roboto Condensed" panose="02000000000000000000" pitchFamily="2" charset="0"/>
                <a:ea typeface="Roboto Condensed" panose="02000000000000000000" pitchFamily="2" charset="0"/>
                <a:cs typeface="Times New Roman" panose="02020603050405020304" pitchFamily="18" charset="0"/>
              </a:rPr>
              <a:t>kinematic strategy</a:t>
            </a:r>
            <a:r>
              <a:rPr lang="en-GB"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for precise orbit determination of LEO satellites uses only geometric observations to estimate the satellite orbit and does not take any forces into account. </a:t>
            </a:r>
            <a:endPar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a:p>
            <a:pPr algn="just">
              <a:lnSpc>
                <a:spcPct val="107000"/>
              </a:lnSpc>
              <a:spcAft>
                <a:spcPts val="190"/>
              </a:spcAft>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This strategy requires a large number of observations for one epoch to estimate the satellite position. The determination of the kinematic orbits is done via a </a:t>
            </a:r>
            <a:r>
              <a:rPr lang="en-US" sz="1421" dirty="0">
                <a:solidFill>
                  <a:srgbClr val="C00000"/>
                </a:solidFill>
                <a:latin typeface="Roboto Condensed" panose="02000000000000000000" pitchFamily="2" charset="0"/>
                <a:ea typeface="Roboto Condensed" panose="02000000000000000000" pitchFamily="2" charset="0"/>
                <a:cs typeface="Times New Roman" panose="02020603050405020304" pitchFamily="18" charset="0"/>
              </a:rPr>
              <a:t>raw observation</a:t>
            </a: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approach using an </a:t>
            </a:r>
            <a:r>
              <a:rPr lang="en-US" sz="1421" dirty="0">
                <a:solidFill>
                  <a:srgbClr val="C00000"/>
                </a:solidFill>
                <a:latin typeface="Roboto Condensed" panose="02000000000000000000" pitchFamily="2" charset="0"/>
                <a:ea typeface="Roboto Condensed" panose="02000000000000000000" pitchFamily="2" charset="0"/>
                <a:cs typeface="Times New Roman" panose="02020603050405020304" pitchFamily="18" charset="0"/>
              </a:rPr>
              <a:t>iterative least square adjustment</a:t>
            </a: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and systematic effects are corrected or will be estimated as parameters</a:t>
            </a:r>
            <a:endParaRPr lang="en-US" sz="1421" dirty="0">
              <a:solidFill>
                <a:schemeClr val="bg1"/>
              </a:solidFill>
              <a:latin typeface="Roboto Condensed Light" panose="02000000000000000000" pitchFamily="2" charset="0"/>
              <a:ea typeface="Roboto Condensed Light" panose="02000000000000000000" pitchFamily="2" charset="0"/>
            </a:endParaRPr>
          </a:p>
        </p:txBody>
      </p:sp>
      <p:sp>
        <p:nvSpPr>
          <p:cNvPr id="92" name="Textfeld 91">
            <a:extLst>
              <a:ext uri="{FF2B5EF4-FFF2-40B4-BE49-F238E27FC236}">
                <a16:creationId xmlns:a16="http://schemas.microsoft.com/office/drawing/2014/main" id="{1F7BA53B-2F33-4405-A4D0-20ABD1786DA6}"/>
              </a:ext>
            </a:extLst>
          </p:cNvPr>
          <p:cNvSpPr txBox="1"/>
          <p:nvPr/>
        </p:nvSpPr>
        <p:spPr>
          <a:xfrm>
            <a:off x="194205" y="3883120"/>
            <a:ext cx="7420352" cy="2293192"/>
          </a:xfrm>
          <a:prstGeom prst="rect">
            <a:avLst/>
          </a:prstGeom>
          <a:noFill/>
        </p:spPr>
        <p:txBody>
          <a:bodyPr wrap="square">
            <a:spAutoFit/>
          </a:bodyPr>
          <a:lstStyle/>
          <a:p>
            <a:pPr>
              <a:lnSpc>
                <a:spcPct val="107000"/>
              </a:lnSpc>
              <a:spcAft>
                <a:spcPts val="190"/>
              </a:spcAft>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Raw observation processing steps:</a:t>
            </a:r>
          </a:p>
          <a:p>
            <a:pPr>
              <a:lnSpc>
                <a:spcPct val="107000"/>
              </a:lnSpc>
              <a:spcAft>
                <a:spcPts val="190"/>
              </a:spcAft>
            </a:pPr>
            <a:endParaRPr lang="en-US" sz="474"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a:p>
            <a:pPr marL="270777" indent="-270777">
              <a:lnSpc>
                <a:spcPct val="150000"/>
              </a:lnSpc>
              <a:buFont typeface="+mj-lt"/>
              <a:buAutoNum type="romanUcPeriod"/>
            </a:pPr>
            <a:r>
              <a:rPr lang="en-GB"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Determination of GNSS orbit, clock and bias solutions</a:t>
            </a:r>
            <a:endPar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a:p>
            <a:pPr marL="311393" lvl="1" indent="-203083">
              <a:lnSpc>
                <a:spcPct val="150000"/>
              </a:lnSpc>
              <a:buFont typeface="Courier New" panose="02070309020205020404" pitchFamily="49" charset="0"/>
              <a:buChar char="o"/>
            </a:pPr>
            <a:r>
              <a:rPr lang="en-GB"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Solving GNSS antenna </a:t>
            </a:r>
            <a:r>
              <a:rPr lang="en-GB" sz="1421" dirty="0" err="1">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center</a:t>
            </a:r>
            <a:r>
              <a:rPr lang="en-GB"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variations </a:t>
            </a: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and take them for the next determination iteration</a:t>
            </a:r>
          </a:p>
          <a:p>
            <a:pPr marL="311393" lvl="1" indent="-203083">
              <a:lnSpc>
                <a:spcPct val="107000"/>
              </a:lnSpc>
              <a:buFont typeface="Courier New" panose="02070309020205020404" pitchFamily="49" charset="0"/>
              <a:buChar char="o"/>
            </a:pPr>
            <a:endPar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a:p>
            <a:pPr marL="270777" indent="-270777">
              <a:lnSpc>
                <a:spcPct val="150000"/>
              </a:lnSpc>
              <a:buFont typeface="+mj-lt"/>
              <a:buAutoNum type="romanUcPeriod"/>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GNSS orbit, clock and bias solutions are then input parameters for the kinematic orbit determination</a:t>
            </a:r>
          </a:p>
          <a:p>
            <a:pPr marL="311393" lvl="1" indent="-203083">
              <a:lnSpc>
                <a:spcPct val="150000"/>
              </a:lnSpc>
              <a:spcAft>
                <a:spcPts val="190"/>
              </a:spcAft>
              <a:buFont typeface="Courier New" panose="02070309020205020404" pitchFamily="49" charset="0"/>
              <a:buChar char="o"/>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 Solving LEO satellite antenna center variations and take them for the next determination iteration</a:t>
            </a:r>
          </a:p>
        </p:txBody>
      </p:sp>
      <p:sp>
        <p:nvSpPr>
          <p:cNvPr id="98" name="Textfeld 97">
            <a:extLst>
              <a:ext uri="{FF2B5EF4-FFF2-40B4-BE49-F238E27FC236}">
                <a16:creationId xmlns:a16="http://schemas.microsoft.com/office/drawing/2014/main" id="{E3306FB1-01B9-4926-8717-BA09337E6C79}"/>
              </a:ext>
            </a:extLst>
          </p:cNvPr>
          <p:cNvSpPr txBox="1"/>
          <p:nvPr/>
        </p:nvSpPr>
        <p:spPr>
          <a:xfrm>
            <a:off x="2772115" y="6368831"/>
            <a:ext cx="3115985" cy="310983"/>
          </a:xfrm>
          <a:prstGeom prst="rect">
            <a:avLst/>
          </a:prstGeom>
          <a:noFill/>
        </p:spPr>
        <p:txBody>
          <a:bodyPr wrap="square">
            <a:spAutoFit/>
          </a:bodyPr>
          <a:lstStyle/>
          <a:p>
            <a:r>
              <a:rPr lang="en-US" sz="1421" dirty="0">
                <a:solidFill>
                  <a:srgbClr val="FF0000"/>
                </a:solidFill>
                <a:latin typeface="Roboto Condensed" panose="02000000000000000000" pitchFamily="2" charset="0"/>
                <a:ea typeface="Roboto Condensed" panose="02000000000000000000" pitchFamily="2" charset="0"/>
              </a:rPr>
              <a:t>https://github.com/groops-devs/groops</a:t>
            </a:r>
          </a:p>
        </p:txBody>
      </p:sp>
      <p:pic>
        <p:nvPicPr>
          <p:cNvPr id="2050" name="Picture 2" descr="GROOPS Logo">
            <a:extLst>
              <a:ext uri="{FF2B5EF4-FFF2-40B4-BE49-F238E27FC236}">
                <a16:creationId xmlns:a16="http://schemas.microsoft.com/office/drawing/2014/main" id="{658082D7-FC28-4ECC-9957-D8B73BC2CEC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3603" y="6278647"/>
            <a:ext cx="2604047" cy="453564"/>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a:extLst>
              <a:ext uri="{FF2B5EF4-FFF2-40B4-BE49-F238E27FC236}">
                <a16:creationId xmlns:a16="http://schemas.microsoft.com/office/drawing/2014/main" id="{11874CAF-72C0-4B70-9D14-3F3F923F7F7B}"/>
              </a:ext>
            </a:extLst>
          </p:cNvPr>
          <p:cNvSpPr txBox="1"/>
          <p:nvPr/>
        </p:nvSpPr>
        <p:spPr>
          <a:xfrm>
            <a:off x="971708" y="6240607"/>
            <a:ext cx="1786066" cy="529825"/>
          </a:xfrm>
          <a:prstGeom prst="rect">
            <a:avLst/>
          </a:prstGeom>
          <a:noFill/>
        </p:spPr>
        <p:txBody>
          <a:bodyPr wrap="none" rtlCol="0">
            <a:spAutoFit/>
          </a:bodyPr>
          <a:lstStyle/>
          <a:p>
            <a:r>
              <a:rPr lang="de-AT" sz="2843" dirty="0">
                <a:solidFill>
                  <a:schemeClr val="bg1"/>
                </a:solidFill>
                <a:latin typeface="Arial" panose="020B0604020202020204" pitchFamily="34" charset="0"/>
                <a:cs typeface="Arial" panose="020B0604020202020204" pitchFamily="34" charset="0"/>
              </a:rPr>
              <a:t>GROOPS</a:t>
            </a:r>
            <a:endParaRPr lang="en-US" sz="2843" dirty="0">
              <a:solidFill>
                <a:schemeClr val="bg1"/>
              </a:solidFill>
              <a:latin typeface="Arial" panose="020B0604020202020204" pitchFamily="34" charset="0"/>
              <a:cs typeface="Arial" panose="020B0604020202020204" pitchFamily="34" charset="0"/>
            </a:endParaRPr>
          </a:p>
        </p:txBody>
      </p:sp>
      <p:sp>
        <p:nvSpPr>
          <p:cNvPr id="143" name="Freihandform 111">
            <a:extLst>
              <a:ext uri="{FF2B5EF4-FFF2-40B4-BE49-F238E27FC236}">
                <a16:creationId xmlns:a16="http://schemas.microsoft.com/office/drawing/2014/main" id="{28A6527C-D479-4583-A40A-63A3F0F7E082}"/>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4" name="Freihandform 112">
            <a:extLst>
              <a:ext uri="{FF2B5EF4-FFF2-40B4-BE49-F238E27FC236}">
                <a16:creationId xmlns:a16="http://schemas.microsoft.com/office/drawing/2014/main" id="{9B05FBBB-BD7C-4028-B4E4-167BADC038BE}"/>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145" name="Gruppieren 144">
            <a:extLst>
              <a:ext uri="{FF2B5EF4-FFF2-40B4-BE49-F238E27FC236}">
                <a16:creationId xmlns:a16="http://schemas.microsoft.com/office/drawing/2014/main" id="{033CD730-A523-4973-8A02-D7BE6896C7D5}"/>
              </a:ext>
            </a:extLst>
          </p:cNvPr>
          <p:cNvGrpSpPr>
            <a:grpSpLocks noChangeAspect="1"/>
          </p:cNvGrpSpPr>
          <p:nvPr/>
        </p:nvGrpSpPr>
        <p:grpSpPr>
          <a:xfrm>
            <a:off x="10247706" y="26096"/>
            <a:ext cx="907113" cy="331738"/>
            <a:chOff x="35555760" y="212760"/>
            <a:chExt cx="6890760" cy="2520000"/>
          </a:xfrm>
        </p:grpSpPr>
        <p:sp>
          <p:nvSpPr>
            <p:cNvPr id="146" name="Freihandform 115">
              <a:extLst>
                <a:ext uri="{FF2B5EF4-FFF2-40B4-BE49-F238E27FC236}">
                  <a16:creationId xmlns:a16="http://schemas.microsoft.com/office/drawing/2014/main" id="{120357DF-3975-43D5-8390-87D4ECA4AB48}"/>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7" name="Freihandform 116">
              <a:extLst>
                <a:ext uri="{FF2B5EF4-FFF2-40B4-BE49-F238E27FC236}">
                  <a16:creationId xmlns:a16="http://schemas.microsoft.com/office/drawing/2014/main" id="{EC532F40-76A1-46A3-8EDD-E760B0A6BE7D}"/>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8" name="Freihandform 117">
              <a:extLst>
                <a:ext uri="{FF2B5EF4-FFF2-40B4-BE49-F238E27FC236}">
                  <a16:creationId xmlns:a16="http://schemas.microsoft.com/office/drawing/2014/main" id="{2028542F-FE36-43FF-AF77-37001D4BD3F0}"/>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9" name="Freihandform 118">
              <a:extLst>
                <a:ext uri="{FF2B5EF4-FFF2-40B4-BE49-F238E27FC236}">
                  <a16:creationId xmlns:a16="http://schemas.microsoft.com/office/drawing/2014/main" id="{81C3AD6A-3AF2-4648-95F7-A6756A9C82DE}"/>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0" name="Freihandform 119">
              <a:extLst>
                <a:ext uri="{FF2B5EF4-FFF2-40B4-BE49-F238E27FC236}">
                  <a16:creationId xmlns:a16="http://schemas.microsoft.com/office/drawing/2014/main" id="{248C6733-2319-4B1D-90E8-453BDCD8F6F9}"/>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1" name="Freihandform 120">
              <a:extLst>
                <a:ext uri="{FF2B5EF4-FFF2-40B4-BE49-F238E27FC236}">
                  <a16:creationId xmlns:a16="http://schemas.microsoft.com/office/drawing/2014/main" id="{CE60EC43-4260-46FF-8BDA-3B161629E33F}"/>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2" name="Freihandform 121">
              <a:extLst>
                <a:ext uri="{FF2B5EF4-FFF2-40B4-BE49-F238E27FC236}">
                  <a16:creationId xmlns:a16="http://schemas.microsoft.com/office/drawing/2014/main" id="{60610C34-9B1D-47FD-B34C-B18439371BB7}"/>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3" name="Freihandform 122">
              <a:extLst>
                <a:ext uri="{FF2B5EF4-FFF2-40B4-BE49-F238E27FC236}">
                  <a16:creationId xmlns:a16="http://schemas.microsoft.com/office/drawing/2014/main" id="{C85BDBC0-0637-4835-8AA4-8129E7E042E2}"/>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4" name="Freihandform 123">
              <a:extLst>
                <a:ext uri="{FF2B5EF4-FFF2-40B4-BE49-F238E27FC236}">
                  <a16:creationId xmlns:a16="http://schemas.microsoft.com/office/drawing/2014/main" id="{F5418D28-0B58-49C1-A258-7AD1BA0CD7ED}"/>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5" name="Freihandform 124">
              <a:extLst>
                <a:ext uri="{FF2B5EF4-FFF2-40B4-BE49-F238E27FC236}">
                  <a16:creationId xmlns:a16="http://schemas.microsoft.com/office/drawing/2014/main" id="{B51976A7-00A8-424E-8A5B-6C97CD966B71}"/>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6" name="Freihandform 125">
              <a:extLst>
                <a:ext uri="{FF2B5EF4-FFF2-40B4-BE49-F238E27FC236}">
                  <a16:creationId xmlns:a16="http://schemas.microsoft.com/office/drawing/2014/main" id="{E3566EBF-23B1-43F2-B4D6-36BFC3A79D92}"/>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7" name="Freihandform 126">
              <a:extLst>
                <a:ext uri="{FF2B5EF4-FFF2-40B4-BE49-F238E27FC236}">
                  <a16:creationId xmlns:a16="http://schemas.microsoft.com/office/drawing/2014/main" id="{34CAE7D6-AFD6-4090-B2C2-C3B674532FD2}"/>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158" name="Picture 2">
            <a:extLst>
              <a:ext uri="{FF2B5EF4-FFF2-40B4-BE49-F238E27FC236}">
                <a16:creationId xmlns:a16="http://schemas.microsoft.com/office/drawing/2014/main" id="{80DE1E2D-6AD6-404D-ABA9-018AB588A20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159" name="Picture 4">
            <a:extLst>
              <a:ext uri="{FF2B5EF4-FFF2-40B4-BE49-F238E27FC236}">
                <a16:creationId xmlns:a16="http://schemas.microsoft.com/office/drawing/2014/main" id="{17F94FAB-CA7E-4E05-A894-FDF8ED6095D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161" name="Textfeld 160">
            <a:extLst>
              <a:ext uri="{FF2B5EF4-FFF2-40B4-BE49-F238E27FC236}">
                <a16:creationId xmlns:a16="http://schemas.microsoft.com/office/drawing/2014/main" id="{FA7934A6-930B-4C95-BB07-76A6CC579632}"/>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2400" dirty="0">
                <a:latin typeface="Roboto Condensed" panose="02000000000000000000" pitchFamily="2" charset="0"/>
                <a:cs typeface="Lato Semibold" panose="020F0702020204030203" pitchFamily="34" charset="0"/>
              </a:rPr>
              <a:t>Preparation of kinematic orbit information</a:t>
            </a:r>
          </a:p>
        </p:txBody>
      </p:sp>
    </p:spTree>
    <p:extLst>
      <p:ext uri="{BB962C8B-B14F-4D97-AF65-F5344CB8AC3E}">
        <p14:creationId xmlns:p14="http://schemas.microsoft.com/office/powerpoint/2010/main" val="3872384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 name="Textfeld 20"/>
          <p:cNvSpPr txBox="1"/>
          <p:nvPr/>
        </p:nvSpPr>
        <p:spPr>
          <a:xfrm>
            <a:off x="181622" y="77203"/>
            <a:ext cx="5145629" cy="358140"/>
          </a:xfrm>
          <a:prstGeom prst="rect">
            <a:avLst/>
          </a:prstGeom>
          <a:noFill/>
          <a:ln>
            <a:noFill/>
          </a:ln>
        </p:spPr>
        <p:txBody>
          <a:bodyPr vert="horz" wrap="none" lIns="0" tIns="0" rIns="0" bIns="0" anchorCtr="0" compatLnSpc="0"/>
          <a:lstStyle/>
          <a:p>
            <a:r>
              <a:rPr lang="en-US" sz="1895" dirty="0">
                <a:solidFill>
                  <a:schemeClr val="bg1"/>
                </a:solidFill>
                <a:latin typeface="Roboto Condensed" panose="02000000000000000000" pitchFamily="2" charset="0"/>
                <a:cs typeface="Lato Semibold" panose="020F0702020204030203" pitchFamily="34" charset="0"/>
              </a:rPr>
              <a:t>Preparation of kinematic orbit information</a:t>
            </a:r>
          </a:p>
        </p:txBody>
      </p:sp>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pic>
        <p:nvPicPr>
          <p:cNvPr id="12" name="Grafik 11" descr="Ein Bild, das Zeichnung enthält.&#10;&#10;Automatisch generierte Beschreibung">
            <a:extLst>
              <a:ext uri="{FF2B5EF4-FFF2-40B4-BE49-F238E27FC236}">
                <a16:creationId xmlns:a16="http://schemas.microsoft.com/office/drawing/2014/main" id="{7B9C8DC7-E05E-42EE-9E77-EA6CC93B8D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05385" y="76953"/>
            <a:ext cx="845572" cy="311243"/>
          </a:xfrm>
          <a:prstGeom prst="rect">
            <a:avLst/>
          </a:prstGeom>
        </p:spPr>
      </p:pic>
      <p:pic>
        <p:nvPicPr>
          <p:cNvPr id="60" name="Picture 2">
            <a:extLst>
              <a:ext uri="{FF2B5EF4-FFF2-40B4-BE49-F238E27FC236}">
                <a16:creationId xmlns:a16="http://schemas.microsoft.com/office/drawing/2014/main" id="{F3B7E1BC-AE2B-4671-9CD5-CBFD5E0416F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537521" y="68621"/>
            <a:ext cx="447092" cy="38219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CB394E24-8696-4BAE-BDCF-97591FB7126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53313" y="0"/>
            <a:ext cx="1227177" cy="631504"/>
          </a:xfrm>
          <a:prstGeom prst="rect">
            <a:avLst/>
          </a:prstGeom>
          <a:noFill/>
          <a:extLst>
            <a:ext uri="{909E8E84-426E-40DD-AFC4-6F175D3DCCD1}">
              <a14:hiddenFill xmlns:a14="http://schemas.microsoft.com/office/drawing/2010/main">
                <a:solidFill>
                  <a:srgbClr val="FFFFFF"/>
                </a:solidFill>
              </a14:hiddenFill>
            </a:ext>
          </a:extLst>
        </p:spPr>
      </p:pic>
      <p:sp>
        <p:nvSpPr>
          <p:cNvPr id="89" name="Textfeld 88">
            <a:extLst>
              <a:ext uri="{FF2B5EF4-FFF2-40B4-BE49-F238E27FC236}">
                <a16:creationId xmlns:a16="http://schemas.microsoft.com/office/drawing/2014/main" id="{9A1748AF-114D-407B-B213-F2E3C15D517B}"/>
              </a:ext>
            </a:extLst>
          </p:cNvPr>
          <p:cNvSpPr txBox="1"/>
          <p:nvPr/>
        </p:nvSpPr>
        <p:spPr>
          <a:xfrm>
            <a:off x="162289" y="733900"/>
            <a:ext cx="11696612" cy="832664"/>
          </a:xfrm>
          <a:prstGeom prst="rect">
            <a:avLst/>
          </a:prstGeom>
          <a:noFill/>
        </p:spPr>
        <p:txBody>
          <a:bodyPr wrap="square">
            <a:spAutoFit/>
          </a:bodyPr>
          <a:lstStyle/>
          <a:p>
            <a:pPr algn="just">
              <a:lnSpc>
                <a:spcPct val="107000"/>
              </a:lnSpc>
              <a:spcAft>
                <a:spcPts val="190"/>
              </a:spcAft>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GNSS processing is split into two parts:</a:t>
            </a:r>
          </a:p>
          <a:p>
            <a:pPr marL="3028950" lvl="6" indent="-285750" algn="just">
              <a:lnSpc>
                <a:spcPct val="107000"/>
              </a:lnSpc>
              <a:spcAft>
                <a:spcPts val="190"/>
              </a:spcAft>
              <a:buFont typeface="Arial" panose="020B0604020202020204" pitchFamily="34" charset="0"/>
              <a:buChar char="•"/>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Ground station GNSS network processing (GNSS orbit, clocks and biases as well as NEQs for GNSS ACV)</a:t>
            </a:r>
          </a:p>
          <a:p>
            <a:pPr marL="3028950" lvl="6" indent="-285750" algn="just">
              <a:lnSpc>
                <a:spcPct val="107000"/>
              </a:lnSpc>
              <a:spcAft>
                <a:spcPts val="190"/>
              </a:spcAft>
              <a:buFont typeface="Arial" panose="020B0604020202020204" pitchFamily="34" charset="0"/>
              <a:buChar char="•"/>
            </a:pPr>
            <a:r>
              <a:rPr lang="en-US" sz="1421"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Kinematic orbit processing (LEO Orbit and NEQs for LEO and GNSS ACVs )</a:t>
            </a:r>
            <a:endParaRPr lang="en-US" sz="1421" dirty="0">
              <a:solidFill>
                <a:schemeClr val="bg1"/>
              </a:solidFill>
              <a:latin typeface="Roboto Condensed Light" panose="02000000000000000000" pitchFamily="2" charset="0"/>
              <a:ea typeface="Roboto Condensed Light" panose="02000000000000000000" pitchFamily="2" charset="0"/>
            </a:endParaRPr>
          </a:p>
        </p:txBody>
      </p:sp>
      <p:sp>
        <p:nvSpPr>
          <p:cNvPr id="143" name="Freihandform 111">
            <a:extLst>
              <a:ext uri="{FF2B5EF4-FFF2-40B4-BE49-F238E27FC236}">
                <a16:creationId xmlns:a16="http://schemas.microsoft.com/office/drawing/2014/main" id="{28A6527C-D479-4583-A40A-63A3F0F7E082}"/>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4" name="Freihandform 112">
            <a:extLst>
              <a:ext uri="{FF2B5EF4-FFF2-40B4-BE49-F238E27FC236}">
                <a16:creationId xmlns:a16="http://schemas.microsoft.com/office/drawing/2014/main" id="{9B05FBBB-BD7C-4028-B4E4-167BADC038BE}"/>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145" name="Gruppieren 144">
            <a:extLst>
              <a:ext uri="{FF2B5EF4-FFF2-40B4-BE49-F238E27FC236}">
                <a16:creationId xmlns:a16="http://schemas.microsoft.com/office/drawing/2014/main" id="{033CD730-A523-4973-8A02-D7BE6896C7D5}"/>
              </a:ext>
            </a:extLst>
          </p:cNvPr>
          <p:cNvGrpSpPr>
            <a:grpSpLocks noChangeAspect="1"/>
          </p:cNvGrpSpPr>
          <p:nvPr/>
        </p:nvGrpSpPr>
        <p:grpSpPr>
          <a:xfrm>
            <a:off x="10247706" y="26096"/>
            <a:ext cx="907113" cy="331738"/>
            <a:chOff x="35555760" y="212760"/>
            <a:chExt cx="6890760" cy="2520000"/>
          </a:xfrm>
        </p:grpSpPr>
        <p:sp>
          <p:nvSpPr>
            <p:cNvPr id="146" name="Freihandform 115">
              <a:extLst>
                <a:ext uri="{FF2B5EF4-FFF2-40B4-BE49-F238E27FC236}">
                  <a16:creationId xmlns:a16="http://schemas.microsoft.com/office/drawing/2014/main" id="{120357DF-3975-43D5-8390-87D4ECA4AB48}"/>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7" name="Freihandform 116">
              <a:extLst>
                <a:ext uri="{FF2B5EF4-FFF2-40B4-BE49-F238E27FC236}">
                  <a16:creationId xmlns:a16="http://schemas.microsoft.com/office/drawing/2014/main" id="{EC532F40-76A1-46A3-8EDD-E760B0A6BE7D}"/>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8" name="Freihandform 117">
              <a:extLst>
                <a:ext uri="{FF2B5EF4-FFF2-40B4-BE49-F238E27FC236}">
                  <a16:creationId xmlns:a16="http://schemas.microsoft.com/office/drawing/2014/main" id="{2028542F-FE36-43FF-AF77-37001D4BD3F0}"/>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49" name="Freihandform 118">
              <a:extLst>
                <a:ext uri="{FF2B5EF4-FFF2-40B4-BE49-F238E27FC236}">
                  <a16:creationId xmlns:a16="http://schemas.microsoft.com/office/drawing/2014/main" id="{81C3AD6A-3AF2-4648-95F7-A6756A9C82DE}"/>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0" name="Freihandform 119">
              <a:extLst>
                <a:ext uri="{FF2B5EF4-FFF2-40B4-BE49-F238E27FC236}">
                  <a16:creationId xmlns:a16="http://schemas.microsoft.com/office/drawing/2014/main" id="{248C6733-2319-4B1D-90E8-453BDCD8F6F9}"/>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1" name="Freihandform 120">
              <a:extLst>
                <a:ext uri="{FF2B5EF4-FFF2-40B4-BE49-F238E27FC236}">
                  <a16:creationId xmlns:a16="http://schemas.microsoft.com/office/drawing/2014/main" id="{CE60EC43-4260-46FF-8BDA-3B161629E33F}"/>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2" name="Freihandform 121">
              <a:extLst>
                <a:ext uri="{FF2B5EF4-FFF2-40B4-BE49-F238E27FC236}">
                  <a16:creationId xmlns:a16="http://schemas.microsoft.com/office/drawing/2014/main" id="{60610C34-9B1D-47FD-B34C-B18439371BB7}"/>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3" name="Freihandform 122">
              <a:extLst>
                <a:ext uri="{FF2B5EF4-FFF2-40B4-BE49-F238E27FC236}">
                  <a16:creationId xmlns:a16="http://schemas.microsoft.com/office/drawing/2014/main" id="{C85BDBC0-0637-4835-8AA4-8129E7E042E2}"/>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4" name="Freihandform 123">
              <a:extLst>
                <a:ext uri="{FF2B5EF4-FFF2-40B4-BE49-F238E27FC236}">
                  <a16:creationId xmlns:a16="http://schemas.microsoft.com/office/drawing/2014/main" id="{F5418D28-0B58-49C1-A258-7AD1BA0CD7ED}"/>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5" name="Freihandform 124">
              <a:extLst>
                <a:ext uri="{FF2B5EF4-FFF2-40B4-BE49-F238E27FC236}">
                  <a16:creationId xmlns:a16="http://schemas.microsoft.com/office/drawing/2014/main" id="{B51976A7-00A8-424E-8A5B-6C97CD966B71}"/>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6" name="Freihandform 125">
              <a:extLst>
                <a:ext uri="{FF2B5EF4-FFF2-40B4-BE49-F238E27FC236}">
                  <a16:creationId xmlns:a16="http://schemas.microsoft.com/office/drawing/2014/main" id="{E3566EBF-23B1-43F2-B4D6-36BFC3A79D92}"/>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57" name="Freihandform 126">
              <a:extLst>
                <a:ext uri="{FF2B5EF4-FFF2-40B4-BE49-F238E27FC236}">
                  <a16:creationId xmlns:a16="http://schemas.microsoft.com/office/drawing/2014/main" id="{34CAE7D6-AFD6-4090-B2C2-C3B674532FD2}"/>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158" name="Picture 2">
            <a:extLst>
              <a:ext uri="{FF2B5EF4-FFF2-40B4-BE49-F238E27FC236}">
                <a16:creationId xmlns:a16="http://schemas.microsoft.com/office/drawing/2014/main" id="{80DE1E2D-6AD6-404D-ABA9-018AB588A20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159" name="Picture 4">
            <a:extLst>
              <a:ext uri="{FF2B5EF4-FFF2-40B4-BE49-F238E27FC236}">
                <a16:creationId xmlns:a16="http://schemas.microsoft.com/office/drawing/2014/main" id="{17F94FAB-CA7E-4E05-A894-FDF8ED6095D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161" name="Textfeld 160">
            <a:extLst>
              <a:ext uri="{FF2B5EF4-FFF2-40B4-BE49-F238E27FC236}">
                <a16:creationId xmlns:a16="http://schemas.microsoft.com/office/drawing/2014/main" id="{FA7934A6-930B-4C95-BB07-76A6CC579632}"/>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2400" dirty="0">
                <a:latin typeface="Roboto Condensed" panose="02000000000000000000" pitchFamily="2" charset="0"/>
                <a:cs typeface="Lato Semibold" panose="020F0702020204030203" pitchFamily="34" charset="0"/>
              </a:rPr>
              <a:t>Illustration of the GNSS processing</a:t>
            </a:r>
          </a:p>
        </p:txBody>
      </p:sp>
      <p:cxnSp>
        <p:nvCxnSpPr>
          <p:cNvPr id="162" name="Gerade Verbindung mit Pfeil 161" descr=" 323">
            <a:extLst>
              <a:ext uri="{FF2B5EF4-FFF2-40B4-BE49-F238E27FC236}">
                <a16:creationId xmlns:a16="http://schemas.microsoft.com/office/drawing/2014/main" id="{B8A513B4-1CB3-469E-A1FF-F44CDA389DC0}"/>
              </a:ext>
            </a:extLst>
          </p:cNvPr>
          <p:cNvCxnSpPr>
            <a:cxnSpLocks/>
          </p:cNvCxnSpPr>
          <p:nvPr/>
        </p:nvCxnSpPr>
        <p:spPr>
          <a:xfrm>
            <a:off x="3382429" y="4723856"/>
            <a:ext cx="0" cy="1072711"/>
          </a:xfrm>
          <a:prstGeom prst="straightConnector1">
            <a:avLst/>
          </a:prstGeom>
          <a:ln w="19050">
            <a:solidFill>
              <a:srgbClr val="00B0F0"/>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63" name="Verbinder: gewinkelt 162" descr=" 99">
            <a:extLst>
              <a:ext uri="{FF2B5EF4-FFF2-40B4-BE49-F238E27FC236}">
                <a16:creationId xmlns:a16="http://schemas.microsoft.com/office/drawing/2014/main" id="{053FFA06-CB4F-4646-88E0-630930E0DD16}"/>
              </a:ext>
            </a:extLst>
          </p:cNvPr>
          <p:cNvCxnSpPr>
            <a:cxnSpLocks/>
          </p:cNvCxnSpPr>
          <p:nvPr/>
        </p:nvCxnSpPr>
        <p:spPr>
          <a:xfrm rot="16200000" flipH="1">
            <a:off x="8038566" y="4684838"/>
            <a:ext cx="1242405" cy="974761"/>
          </a:xfrm>
          <a:prstGeom prst="bentConnector3">
            <a:avLst>
              <a:gd name="adj1" fmla="val -205"/>
            </a:avLst>
          </a:prstGeom>
          <a:ln w="19050">
            <a:solidFill>
              <a:srgbClr val="00B050"/>
            </a:solidFill>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166" name="Gerade Verbindung mit Pfeil 165" descr=" 324">
            <a:extLst>
              <a:ext uri="{FF2B5EF4-FFF2-40B4-BE49-F238E27FC236}">
                <a16:creationId xmlns:a16="http://schemas.microsoft.com/office/drawing/2014/main" id="{65B92959-705C-499C-A672-EB379B3AC3EB}"/>
              </a:ext>
            </a:extLst>
          </p:cNvPr>
          <p:cNvCxnSpPr>
            <a:cxnSpLocks/>
          </p:cNvCxnSpPr>
          <p:nvPr/>
        </p:nvCxnSpPr>
        <p:spPr>
          <a:xfrm flipH="1" flipV="1">
            <a:off x="3674158" y="4742179"/>
            <a:ext cx="1" cy="1058862"/>
          </a:xfrm>
          <a:prstGeom prst="straightConnector1">
            <a:avLst/>
          </a:prstGeom>
          <a:ln w="19050">
            <a:solidFill>
              <a:srgbClr val="00B0F0"/>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79" name="Verbinder: gewinkelt 178" descr=" 5">
            <a:extLst>
              <a:ext uri="{FF2B5EF4-FFF2-40B4-BE49-F238E27FC236}">
                <a16:creationId xmlns:a16="http://schemas.microsoft.com/office/drawing/2014/main" id="{B294C88D-8F40-47BD-8A44-F4B25CC46545}"/>
              </a:ext>
            </a:extLst>
          </p:cNvPr>
          <p:cNvCxnSpPr>
            <a:cxnSpLocks/>
          </p:cNvCxnSpPr>
          <p:nvPr/>
        </p:nvCxnSpPr>
        <p:spPr>
          <a:xfrm rot="10800000" flipV="1">
            <a:off x="4112753" y="5424586"/>
            <a:ext cx="2589784" cy="586791"/>
          </a:xfrm>
          <a:prstGeom prst="bentConnector3">
            <a:avLst>
              <a:gd name="adj1" fmla="val -188"/>
            </a:avLst>
          </a:prstGeom>
          <a:ln w="19050">
            <a:solidFill>
              <a:srgbClr val="00B050"/>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80" name="Verbinder: gewinkelt 179" descr=" 94">
            <a:extLst>
              <a:ext uri="{FF2B5EF4-FFF2-40B4-BE49-F238E27FC236}">
                <a16:creationId xmlns:a16="http://schemas.microsoft.com/office/drawing/2014/main" id="{E52448DB-7AE0-43D1-A13D-0759A390401F}"/>
              </a:ext>
            </a:extLst>
          </p:cNvPr>
          <p:cNvCxnSpPr>
            <a:cxnSpLocks/>
          </p:cNvCxnSpPr>
          <p:nvPr/>
        </p:nvCxnSpPr>
        <p:spPr>
          <a:xfrm rot="5400000" flipH="1" flipV="1">
            <a:off x="8193272" y="2988409"/>
            <a:ext cx="921205" cy="971495"/>
          </a:xfrm>
          <a:prstGeom prst="bentConnector3">
            <a:avLst>
              <a:gd name="adj1" fmla="val 63"/>
            </a:avLst>
          </a:prstGeom>
          <a:ln w="19050">
            <a:solidFill>
              <a:srgbClr val="00B050"/>
            </a:solidFill>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181" name="Verbinder: gewinkelt 180" descr=" 187">
            <a:extLst>
              <a:ext uri="{FF2B5EF4-FFF2-40B4-BE49-F238E27FC236}">
                <a16:creationId xmlns:a16="http://schemas.microsoft.com/office/drawing/2014/main" id="{044D5846-316E-44C7-9B4E-BBFA21FCE38C}"/>
              </a:ext>
            </a:extLst>
          </p:cNvPr>
          <p:cNvCxnSpPr>
            <a:cxnSpLocks/>
          </p:cNvCxnSpPr>
          <p:nvPr/>
        </p:nvCxnSpPr>
        <p:spPr>
          <a:xfrm>
            <a:off x="4877730" y="2708300"/>
            <a:ext cx="1603410" cy="360893"/>
          </a:xfrm>
          <a:prstGeom prst="bentConnector3">
            <a:avLst>
              <a:gd name="adj1" fmla="val 99908"/>
            </a:avLst>
          </a:prstGeom>
          <a:ln w="19050">
            <a:solidFill>
              <a:srgbClr val="00B0F0"/>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182" name="Verbinder: gewinkelt 181" descr=" 18">
            <a:extLst>
              <a:ext uri="{FF2B5EF4-FFF2-40B4-BE49-F238E27FC236}">
                <a16:creationId xmlns:a16="http://schemas.microsoft.com/office/drawing/2014/main" id="{48E8B7AB-318B-412A-B762-B09D5027960D}"/>
              </a:ext>
            </a:extLst>
          </p:cNvPr>
          <p:cNvCxnSpPr>
            <a:cxnSpLocks/>
          </p:cNvCxnSpPr>
          <p:nvPr/>
        </p:nvCxnSpPr>
        <p:spPr>
          <a:xfrm rot="10800000" flipV="1">
            <a:off x="7257861" y="2714767"/>
            <a:ext cx="1203468" cy="360271"/>
          </a:xfrm>
          <a:prstGeom prst="bentConnector3">
            <a:avLst>
              <a:gd name="adj1" fmla="val 99639"/>
            </a:avLst>
          </a:prstGeom>
          <a:ln w="19050">
            <a:solidFill>
              <a:srgbClr val="00B050"/>
            </a:solidFill>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83" name="Rechteck 182" descr=" 4">
            <a:extLst>
              <a:ext uri="{FF2B5EF4-FFF2-40B4-BE49-F238E27FC236}">
                <a16:creationId xmlns:a16="http://schemas.microsoft.com/office/drawing/2014/main" id="{010A17DE-54DA-42CA-8534-426EDD1A7A1B}"/>
              </a:ext>
            </a:extLst>
          </p:cNvPr>
          <p:cNvSpPr/>
          <p:nvPr/>
        </p:nvSpPr>
        <p:spPr>
          <a:xfrm>
            <a:off x="5615790" y="3075040"/>
            <a:ext cx="2532857" cy="2340979"/>
          </a:xfrm>
          <a:prstGeom prst="rect">
            <a:avLst/>
          </a:prstGeom>
          <a:solidFill>
            <a:schemeClr val="tx1"/>
          </a:solidFill>
          <a:ln w="19050">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de-AT" sz="1421" dirty="0">
              <a:solidFill>
                <a:schemeClr val="tx1"/>
              </a:solidFill>
              <a:latin typeface="Roboto Condensed Light" panose="02000000000000000000" pitchFamily="2" charset="0"/>
              <a:ea typeface="Roboto Condensed Light" panose="02000000000000000000" pitchFamily="2" charset="0"/>
            </a:endParaRPr>
          </a:p>
        </p:txBody>
      </p:sp>
      <p:sp>
        <p:nvSpPr>
          <p:cNvPr id="184" name="Rechteck 183" descr=" 8">
            <a:extLst>
              <a:ext uri="{FF2B5EF4-FFF2-40B4-BE49-F238E27FC236}">
                <a16:creationId xmlns:a16="http://schemas.microsoft.com/office/drawing/2014/main" id="{92B5DDAA-9FC6-4E96-9CF1-2F545D44E96A}"/>
              </a:ext>
            </a:extLst>
          </p:cNvPr>
          <p:cNvSpPr/>
          <p:nvPr/>
        </p:nvSpPr>
        <p:spPr>
          <a:xfrm>
            <a:off x="2209498" y="2331187"/>
            <a:ext cx="2668230" cy="2392671"/>
          </a:xfrm>
          <a:prstGeom prst="rect">
            <a:avLst/>
          </a:prstGeom>
          <a:solidFill>
            <a:schemeClr val="tx1"/>
          </a:solidFill>
          <a:ln w="19050">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pPr algn="ctr"/>
            <a:endParaRPr lang="de-AT" sz="1421" dirty="0">
              <a:solidFill>
                <a:schemeClr val="tx1"/>
              </a:solidFill>
              <a:latin typeface="Roboto Condensed Light" panose="02000000000000000000" pitchFamily="2" charset="0"/>
              <a:ea typeface="Roboto Condensed Light" panose="02000000000000000000" pitchFamily="2" charset="0"/>
            </a:endParaRPr>
          </a:p>
          <a:p>
            <a:endParaRPr lang="de-AT" sz="1421" b="1" dirty="0">
              <a:solidFill>
                <a:schemeClr val="tx1"/>
              </a:solidFill>
              <a:latin typeface="Roboto Condensed Light" panose="02000000000000000000" pitchFamily="2" charset="0"/>
              <a:ea typeface="Roboto Condensed Light" panose="02000000000000000000" pitchFamily="2" charset="0"/>
            </a:endParaRPr>
          </a:p>
        </p:txBody>
      </p:sp>
      <p:sp>
        <p:nvSpPr>
          <p:cNvPr id="185" name="Rechteck 184" descr=" 40">
            <a:extLst>
              <a:ext uri="{FF2B5EF4-FFF2-40B4-BE49-F238E27FC236}">
                <a16:creationId xmlns:a16="http://schemas.microsoft.com/office/drawing/2014/main" id="{60D873C9-779E-4D76-BE34-838159EB5123}"/>
              </a:ext>
            </a:extLst>
          </p:cNvPr>
          <p:cNvSpPr>
            <a:spLocks noChangeAspect="1"/>
          </p:cNvSpPr>
          <p:nvPr/>
        </p:nvSpPr>
        <p:spPr>
          <a:xfrm>
            <a:off x="3338101" y="3410798"/>
            <a:ext cx="376884" cy="177365"/>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186" name="Bogen 185" descr=" 41">
            <a:extLst>
              <a:ext uri="{FF2B5EF4-FFF2-40B4-BE49-F238E27FC236}">
                <a16:creationId xmlns:a16="http://schemas.microsoft.com/office/drawing/2014/main" id="{C242AE0F-66ED-4B33-B6D5-29F45DC3C1AD}"/>
              </a:ext>
            </a:extLst>
          </p:cNvPr>
          <p:cNvSpPr>
            <a:spLocks noChangeAspect="1"/>
          </p:cNvSpPr>
          <p:nvPr/>
        </p:nvSpPr>
        <p:spPr>
          <a:xfrm>
            <a:off x="3404723" y="3345576"/>
            <a:ext cx="255045" cy="148265"/>
          </a:xfrm>
          <a:prstGeom prst="arc">
            <a:avLst>
              <a:gd name="adj1" fmla="val 10840501"/>
              <a:gd name="adj2" fmla="val 21399006"/>
            </a:avLst>
          </a:prstGeom>
          <a:ln w="19050">
            <a:solidFill>
              <a:schemeClr val="bg1"/>
            </a:solidFill>
            <a:tailEnd type="none"/>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421">
              <a:latin typeface="Roboto Condensed Light" panose="02000000000000000000" pitchFamily="2" charset="0"/>
              <a:ea typeface="Roboto Condensed Light" panose="02000000000000000000" pitchFamily="2" charset="0"/>
            </a:endParaRPr>
          </a:p>
        </p:txBody>
      </p:sp>
      <p:cxnSp>
        <p:nvCxnSpPr>
          <p:cNvPr id="187" name="Gerade Verbindung mit Pfeil 186" descr=" 44">
            <a:extLst>
              <a:ext uri="{FF2B5EF4-FFF2-40B4-BE49-F238E27FC236}">
                <a16:creationId xmlns:a16="http://schemas.microsoft.com/office/drawing/2014/main" id="{0C8B6E81-C1FC-4FA3-B752-F9CB82F49FE0}"/>
              </a:ext>
            </a:extLst>
          </p:cNvPr>
          <p:cNvCxnSpPr>
            <a:cxnSpLocks/>
          </p:cNvCxnSpPr>
          <p:nvPr/>
        </p:nvCxnSpPr>
        <p:spPr>
          <a:xfrm>
            <a:off x="3069873" y="2963664"/>
            <a:ext cx="382461" cy="372140"/>
          </a:xfrm>
          <a:prstGeom prst="straightConnector1">
            <a:avLst/>
          </a:prstGeom>
          <a:ln w="19050">
            <a:solidFill>
              <a:srgbClr val="F70146"/>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88" name="Gerade Verbindung mit Pfeil 187" descr=" 49">
            <a:extLst>
              <a:ext uri="{FF2B5EF4-FFF2-40B4-BE49-F238E27FC236}">
                <a16:creationId xmlns:a16="http://schemas.microsoft.com/office/drawing/2014/main" id="{B29542D2-6BC1-4D97-891A-C09F9AE95320}"/>
              </a:ext>
            </a:extLst>
          </p:cNvPr>
          <p:cNvCxnSpPr>
            <a:cxnSpLocks/>
          </p:cNvCxnSpPr>
          <p:nvPr/>
        </p:nvCxnSpPr>
        <p:spPr>
          <a:xfrm>
            <a:off x="3526540" y="2816834"/>
            <a:ext cx="2242" cy="505318"/>
          </a:xfrm>
          <a:prstGeom prst="straightConnector1">
            <a:avLst/>
          </a:prstGeom>
          <a:ln w="19050">
            <a:solidFill>
              <a:srgbClr val="F70146"/>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89" name="Gerade Verbindung mit Pfeil 188" descr=" 71">
            <a:extLst>
              <a:ext uri="{FF2B5EF4-FFF2-40B4-BE49-F238E27FC236}">
                <a16:creationId xmlns:a16="http://schemas.microsoft.com/office/drawing/2014/main" id="{85E2885F-CB0B-4E87-8BEC-09FF6BBB8D4C}"/>
              </a:ext>
            </a:extLst>
          </p:cNvPr>
          <p:cNvCxnSpPr>
            <a:cxnSpLocks/>
          </p:cNvCxnSpPr>
          <p:nvPr/>
        </p:nvCxnSpPr>
        <p:spPr>
          <a:xfrm flipH="1">
            <a:off x="3594914" y="2953674"/>
            <a:ext cx="354551" cy="373580"/>
          </a:xfrm>
          <a:prstGeom prst="straightConnector1">
            <a:avLst/>
          </a:prstGeom>
          <a:ln w="19050">
            <a:solidFill>
              <a:srgbClr val="F70146"/>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0" name="Gerade Verbindung mit Pfeil 189" descr=" 145">
            <a:extLst>
              <a:ext uri="{FF2B5EF4-FFF2-40B4-BE49-F238E27FC236}">
                <a16:creationId xmlns:a16="http://schemas.microsoft.com/office/drawing/2014/main" id="{31FFF447-5688-4F42-8799-18848B32BB86}"/>
              </a:ext>
            </a:extLst>
          </p:cNvPr>
          <p:cNvCxnSpPr>
            <a:cxnSpLocks/>
          </p:cNvCxnSpPr>
          <p:nvPr/>
        </p:nvCxnSpPr>
        <p:spPr>
          <a:xfrm>
            <a:off x="6465165" y="3779800"/>
            <a:ext cx="333111" cy="354162"/>
          </a:xfrm>
          <a:prstGeom prst="straightConnector1">
            <a:avLst/>
          </a:prstGeom>
          <a:ln w="19050">
            <a:solidFill>
              <a:srgbClr val="F70146"/>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1" name="Gerade Verbindung mit Pfeil 190" descr=" 146">
            <a:extLst>
              <a:ext uri="{FF2B5EF4-FFF2-40B4-BE49-F238E27FC236}">
                <a16:creationId xmlns:a16="http://schemas.microsoft.com/office/drawing/2014/main" id="{BF393C75-0EC9-47A3-A50B-26DC44EB81D0}"/>
              </a:ext>
            </a:extLst>
          </p:cNvPr>
          <p:cNvCxnSpPr>
            <a:cxnSpLocks/>
          </p:cNvCxnSpPr>
          <p:nvPr/>
        </p:nvCxnSpPr>
        <p:spPr>
          <a:xfrm>
            <a:off x="6884144" y="3627376"/>
            <a:ext cx="0" cy="496555"/>
          </a:xfrm>
          <a:prstGeom prst="straightConnector1">
            <a:avLst/>
          </a:prstGeom>
          <a:ln w="19050">
            <a:solidFill>
              <a:srgbClr val="F70146"/>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2" name="Gerade Verbindung mit Pfeil 191" descr=" 147">
            <a:extLst>
              <a:ext uri="{FF2B5EF4-FFF2-40B4-BE49-F238E27FC236}">
                <a16:creationId xmlns:a16="http://schemas.microsoft.com/office/drawing/2014/main" id="{5ADC6CA4-9AF3-49FC-A61F-1E83DB04C45D}"/>
              </a:ext>
            </a:extLst>
          </p:cNvPr>
          <p:cNvCxnSpPr>
            <a:cxnSpLocks/>
          </p:cNvCxnSpPr>
          <p:nvPr/>
        </p:nvCxnSpPr>
        <p:spPr>
          <a:xfrm flipH="1">
            <a:off x="6966057" y="3778360"/>
            <a:ext cx="357465" cy="355602"/>
          </a:xfrm>
          <a:prstGeom prst="straightConnector1">
            <a:avLst/>
          </a:prstGeom>
          <a:ln w="19050">
            <a:solidFill>
              <a:srgbClr val="F70146"/>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grpSp>
        <p:nvGrpSpPr>
          <p:cNvPr id="193" name="Gruppieren 192" descr=" 148">
            <a:extLst>
              <a:ext uri="{FF2B5EF4-FFF2-40B4-BE49-F238E27FC236}">
                <a16:creationId xmlns:a16="http://schemas.microsoft.com/office/drawing/2014/main" id="{BD965A6E-2FE0-40B4-9E60-A90701DA0012}"/>
              </a:ext>
            </a:extLst>
          </p:cNvPr>
          <p:cNvGrpSpPr>
            <a:grpSpLocks noChangeAspect="1"/>
          </p:cNvGrpSpPr>
          <p:nvPr/>
        </p:nvGrpSpPr>
        <p:grpSpPr>
          <a:xfrm>
            <a:off x="6722008" y="4163499"/>
            <a:ext cx="333749" cy="121558"/>
            <a:chOff x="659106" y="1545996"/>
            <a:chExt cx="1513632" cy="538535"/>
          </a:xfrm>
        </p:grpSpPr>
        <p:cxnSp>
          <p:nvCxnSpPr>
            <p:cNvPr id="194" name="Gerader Verbinder 193">
              <a:extLst>
                <a:ext uri="{FF2B5EF4-FFF2-40B4-BE49-F238E27FC236}">
                  <a16:creationId xmlns:a16="http://schemas.microsoft.com/office/drawing/2014/main" id="{77EF3136-5D4D-4767-BA92-CC44BB518F04}"/>
                </a:ext>
              </a:extLst>
            </p:cNvPr>
            <p:cNvCxnSpPr/>
            <p:nvPr/>
          </p:nvCxnSpPr>
          <p:spPr>
            <a:xfrm>
              <a:off x="822251" y="1811076"/>
              <a:ext cx="1226289" cy="0"/>
            </a:xfrm>
            <a:prstGeom prst="line">
              <a:avLst/>
            </a:prstGeom>
            <a:ln w="3175">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195" name="Rechteck 194">
              <a:extLst>
                <a:ext uri="{FF2B5EF4-FFF2-40B4-BE49-F238E27FC236}">
                  <a16:creationId xmlns:a16="http://schemas.microsoft.com/office/drawing/2014/main" id="{09CD8352-70E8-4EF4-8E56-A63696ADEC47}"/>
                </a:ext>
              </a:extLst>
            </p:cNvPr>
            <p:cNvSpPr/>
            <p:nvPr/>
          </p:nvSpPr>
          <p:spPr>
            <a:xfrm>
              <a:off x="1035526" y="1624058"/>
              <a:ext cx="740456" cy="369657"/>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196" name="Rechteck 195">
              <a:extLst>
                <a:ext uri="{FF2B5EF4-FFF2-40B4-BE49-F238E27FC236}">
                  <a16:creationId xmlns:a16="http://schemas.microsoft.com/office/drawing/2014/main" id="{90BE9D9D-0266-4737-91E3-F69291FA6D47}"/>
                </a:ext>
              </a:extLst>
            </p:cNvPr>
            <p:cNvSpPr/>
            <p:nvPr/>
          </p:nvSpPr>
          <p:spPr>
            <a:xfrm>
              <a:off x="1924342" y="1545996"/>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197" name="Rechteck 196">
              <a:extLst>
                <a:ext uri="{FF2B5EF4-FFF2-40B4-BE49-F238E27FC236}">
                  <a16:creationId xmlns:a16="http://schemas.microsoft.com/office/drawing/2014/main" id="{157E67E6-03A7-494D-A203-AEEA7639D2C1}"/>
                </a:ext>
              </a:extLst>
            </p:cNvPr>
            <p:cNvSpPr/>
            <p:nvPr/>
          </p:nvSpPr>
          <p:spPr>
            <a:xfrm>
              <a:off x="659106" y="1549815"/>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grpSp>
        <p:nvGrpSpPr>
          <p:cNvPr id="198" name="Gruppieren 197" descr=" 169">
            <a:extLst>
              <a:ext uri="{FF2B5EF4-FFF2-40B4-BE49-F238E27FC236}">
                <a16:creationId xmlns:a16="http://schemas.microsoft.com/office/drawing/2014/main" id="{E96F81D3-7A76-42F4-8DB0-D0052A921920}"/>
              </a:ext>
            </a:extLst>
          </p:cNvPr>
          <p:cNvGrpSpPr>
            <a:grpSpLocks noChangeAspect="1"/>
          </p:cNvGrpSpPr>
          <p:nvPr/>
        </p:nvGrpSpPr>
        <p:grpSpPr>
          <a:xfrm>
            <a:off x="2909914" y="2858779"/>
            <a:ext cx="333749" cy="121558"/>
            <a:chOff x="659106" y="1545996"/>
            <a:chExt cx="1513632" cy="538535"/>
          </a:xfrm>
        </p:grpSpPr>
        <p:cxnSp>
          <p:nvCxnSpPr>
            <p:cNvPr id="199" name="Gerader Verbinder 198">
              <a:extLst>
                <a:ext uri="{FF2B5EF4-FFF2-40B4-BE49-F238E27FC236}">
                  <a16:creationId xmlns:a16="http://schemas.microsoft.com/office/drawing/2014/main" id="{143A0F9F-8709-4DD4-8921-86EC0C9E515F}"/>
                </a:ext>
              </a:extLst>
            </p:cNvPr>
            <p:cNvCxnSpPr/>
            <p:nvPr/>
          </p:nvCxnSpPr>
          <p:spPr>
            <a:xfrm>
              <a:off x="822251" y="1811076"/>
              <a:ext cx="1226289" cy="0"/>
            </a:xfrm>
            <a:prstGeom prst="line">
              <a:avLst/>
            </a:prstGeom>
            <a:ln w="3175">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200" name="Rechteck 199">
              <a:extLst>
                <a:ext uri="{FF2B5EF4-FFF2-40B4-BE49-F238E27FC236}">
                  <a16:creationId xmlns:a16="http://schemas.microsoft.com/office/drawing/2014/main" id="{8C46AB15-23CA-49A5-BAAF-D121CAABBBF8}"/>
                </a:ext>
              </a:extLst>
            </p:cNvPr>
            <p:cNvSpPr/>
            <p:nvPr/>
          </p:nvSpPr>
          <p:spPr>
            <a:xfrm>
              <a:off x="1035526" y="1624058"/>
              <a:ext cx="740456" cy="369657"/>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01" name="Rechteck 200">
              <a:extLst>
                <a:ext uri="{FF2B5EF4-FFF2-40B4-BE49-F238E27FC236}">
                  <a16:creationId xmlns:a16="http://schemas.microsoft.com/office/drawing/2014/main" id="{907B1FDF-510E-4758-A88C-E81CB8BF1D1E}"/>
                </a:ext>
              </a:extLst>
            </p:cNvPr>
            <p:cNvSpPr/>
            <p:nvPr/>
          </p:nvSpPr>
          <p:spPr>
            <a:xfrm>
              <a:off x="1924342" y="1545996"/>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02" name="Rechteck 201">
              <a:extLst>
                <a:ext uri="{FF2B5EF4-FFF2-40B4-BE49-F238E27FC236}">
                  <a16:creationId xmlns:a16="http://schemas.microsoft.com/office/drawing/2014/main" id="{B6DD82DE-54DC-4ECC-8BCF-D68ABAA2FECF}"/>
                </a:ext>
              </a:extLst>
            </p:cNvPr>
            <p:cNvSpPr/>
            <p:nvPr/>
          </p:nvSpPr>
          <p:spPr>
            <a:xfrm>
              <a:off x="659106" y="1549815"/>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grpSp>
        <p:nvGrpSpPr>
          <p:cNvPr id="203" name="Gruppieren 202" descr=" 174">
            <a:extLst>
              <a:ext uri="{FF2B5EF4-FFF2-40B4-BE49-F238E27FC236}">
                <a16:creationId xmlns:a16="http://schemas.microsoft.com/office/drawing/2014/main" id="{C79EF581-ED8E-4FF6-A977-8FE265F9F292}"/>
              </a:ext>
            </a:extLst>
          </p:cNvPr>
          <p:cNvGrpSpPr>
            <a:grpSpLocks noChangeAspect="1"/>
          </p:cNvGrpSpPr>
          <p:nvPr/>
        </p:nvGrpSpPr>
        <p:grpSpPr>
          <a:xfrm>
            <a:off x="3360064" y="2714145"/>
            <a:ext cx="333749" cy="121558"/>
            <a:chOff x="659106" y="1545996"/>
            <a:chExt cx="1513632" cy="538535"/>
          </a:xfrm>
        </p:grpSpPr>
        <p:cxnSp>
          <p:nvCxnSpPr>
            <p:cNvPr id="204" name="Gerader Verbinder 203">
              <a:extLst>
                <a:ext uri="{FF2B5EF4-FFF2-40B4-BE49-F238E27FC236}">
                  <a16:creationId xmlns:a16="http://schemas.microsoft.com/office/drawing/2014/main" id="{F58B8527-9C6D-4A97-97DF-D745D5BC0D81}"/>
                </a:ext>
              </a:extLst>
            </p:cNvPr>
            <p:cNvCxnSpPr/>
            <p:nvPr/>
          </p:nvCxnSpPr>
          <p:spPr>
            <a:xfrm>
              <a:off x="822251" y="1811076"/>
              <a:ext cx="1226289" cy="0"/>
            </a:xfrm>
            <a:prstGeom prst="line">
              <a:avLst/>
            </a:prstGeom>
            <a:ln w="3175">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205" name="Rechteck 204">
              <a:extLst>
                <a:ext uri="{FF2B5EF4-FFF2-40B4-BE49-F238E27FC236}">
                  <a16:creationId xmlns:a16="http://schemas.microsoft.com/office/drawing/2014/main" id="{407A27B5-90F8-4976-B699-0FAD01164D19}"/>
                </a:ext>
              </a:extLst>
            </p:cNvPr>
            <p:cNvSpPr/>
            <p:nvPr/>
          </p:nvSpPr>
          <p:spPr>
            <a:xfrm>
              <a:off x="1035526" y="1624058"/>
              <a:ext cx="740456" cy="369657"/>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06" name="Rechteck 205">
              <a:extLst>
                <a:ext uri="{FF2B5EF4-FFF2-40B4-BE49-F238E27FC236}">
                  <a16:creationId xmlns:a16="http://schemas.microsoft.com/office/drawing/2014/main" id="{6F8EA1B0-6545-495A-8748-68B463E30AA9}"/>
                </a:ext>
              </a:extLst>
            </p:cNvPr>
            <p:cNvSpPr/>
            <p:nvPr/>
          </p:nvSpPr>
          <p:spPr>
            <a:xfrm>
              <a:off x="1924342" y="1545996"/>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07" name="Rechteck 206">
              <a:extLst>
                <a:ext uri="{FF2B5EF4-FFF2-40B4-BE49-F238E27FC236}">
                  <a16:creationId xmlns:a16="http://schemas.microsoft.com/office/drawing/2014/main" id="{43A482E1-B45C-45F9-B441-592C6EE94A82}"/>
                </a:ext>
              </a:extLst>
            </p:cNvPr>
            <p:cNvSpPr/>
            <p:nvPr/>
          </p:nvSpPr>
          <p:spPr>
            <a:xfrm>
              <a:off x="659106" y="1549815"/>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sp>
        <p:nvSpPr>
          <p:cNvPr id="210" name="Textfeld 209" descr=" 269">
            <a:extLst>
              <a:ext uri="{FF2B5EF4-FFF2-40B4-BE49-F238E27FC236}">
                <a16:creationId xmlns:a16="http://schemas.microsoft.com/office/drawing/2014/main" id="{7D74EF69-7D12-4E84-977C-1B1E73062A67}"/>
              </a:ext>
            </a:extLst>
          </p:cNvPr>
          <p:cNvSpPr txBox="1"/>
          <p:nvPr/>
        </p:nvSpPr>
        <p:spPr>
          <a:xfrm>
            <a:off x="7383340" y="2482168"/>
            <a:ext cx="1043062" cy="310983"/>
          </a:xfrm>
          <a:prstGeom prst="rect">
            <a:avLst/>
          </a:prstGeom>
          <a:noFill/>
        </p:spPr>
        <p:txBody>
          <a:bodyPr wrap="square" rtlCol="0">
            <a:spAutoFit/>
          </a:bodyPr>
          <a:lstStyle/>
          <a:p>
            <a:r>
              <a:rPr lang="en-US" sz="1421" dirty="0">
                <a:solidFill>
                  <a:schemeClr val="accent6"/>
                </a:solidFill>
                <a:latin typeface="Roboto Condensed Light" panose="02000000000000000000" pitchFamily="2" charset="0"/>
                <a:ea typeface="Roboto Condensed Light" panose="02000000000000000000" pitchFamily="2" charset="0"/>
              </a:rPr>
              <a:t>Residuals</a:t>
            </a:r>
          </a:p>
        </p:txBody>
      </p:sp>
      <p:sp>
        <p:nvSpPr>
          <p:cNvPr id="211" name="Textfeld 210" descr=" 271">
            <a:extLst>
              <a:ext uri="{FF2B5EF4-FFF2-40B4-BE49-F238E27FC236}">
                <a16:creationId xmlns:a16="http://schemas.microsoft.com/office/drawing/2014/main" id="{37938C0B-08DD-4257-9C7A-04291A12EA18}"/>
              </a:ext>
            </a:extLst>
          </p:cNvPr>
          <p:cNvSpPr txBox="1"/>
          <p:nvPr/>
        </p:nvSpPr>
        <p:spPr>
          <a:xfrm>
            <a:off x="7139878" y="5527271"/>
            <a:ext cx="1529992" cy="529632"/>
          </a:xfrm>
          <a:prstGeom prst="rect">
            <a:avLst/>
          </a:prstGeom>
          <a:noFill/>
        </p:spPr>
        <p:txBody>
          <a:bodyPr wrap="square" rtlCol="0">
            <a:spAutoFit/>
          </a:bodyPr>
          <a:lstStyle/>
          <a:p>
            <a:r>
              <a:rPr lang="en-US" sz="1421" dirty="0">
                <a:solidFill>
                  <a:schemeClr val="accent6"/>
                </a:solidFill>
                <a:latin typeface="Roboto Condensed Light" panose="02000000000000000000" pitchFamily="2" charset="0"/>
                <a:ea typeface="Roboto Condensed Light" panose="02000000000000000000" pitchFamily="2" charset="0"/>
              </a:rPr>
              <a:t>Normal equations </a:t>
            </a:r>
          </a:p>
          <a:p>
            <a:r>
              <a:rPr lang="en-US" sz="1421" dirty="0">
                <a:solidFill>
                  <a:schemeClr val="accent6"/>
                </a:solidFill>
                <a:latin typeface="Roboto Condensed Light" panose="02000000000000000000" pitchFamily="2" charset="0"/>
                <a:ea typeface="Roboto Condensed Light" panose="02000000000000000000" pitchFamily="2" charset="0"/>
              </a:rPr>
              <a:t>for LEO ACV</a:t>
            </a:r>
          </a:p>
        </p:txBody>
      </p:sp>
      <p:sp>
        <p:nvSpPr>
          <p:cNvPr id="212" name="Textfeld 211" descr=" 281">
            <a:extLst>
              <a:ext uri="{FF2B5EF4-FFF2-40B4-BE49-F238E27FC236}">
                <a16:creationId xmlns:a16="http://schemas.microsoft.com/office/drawing/2014/main" id="{48CAD972-42E3-4D5B-9D8F-412D243AA158}"/>
              </a:ext>
            </a:extLst>
          </p:cNvPr>
          <p:cNvSpPr txBox="1"/>
          <p:nvPr/>
        </p:nvSpPr>
        <p:spPr>
          <a:xfrm>
            <a:off x="8163569" y="4313266"/>
            <a:ext cx="900701" cy="310983"/>
          </a:xfrm>
          <a:prstGeom prst="rect">
            <a:avLst/>
          </a:prstGeom>
          <a:noFill/>
          <a:ln w="76200">
            <a:noFill/>
          </a:ln>
        </p:spPr>
        <p:txBody>
          <a:bodyPr wrap="square" rtlCol="0">
            <a:spAutoFit/>
          </a:bodyPr>
          <a:lstStyle/>
          <a:p>
            <a:r>
              <a:rPr lang="de-AT" sz="1421" dirty="0">
                <a:solidFill>
                  <a:schemeClr val="accent6"/>
                </a:solidFill>
                <a:latin typeface="Roboto Condensed Light" panose="02000000000000000000" pitchFamily="2" charset="0"/>
                <a:ea typeface="Roboto Condensed Light" panose="02000000000000000000" pitchFamily="2" charset="0"/>
              </a:rPr>
              <a:t>LEO ACV</a:t>
            </a:r>
          </a:p>
        </p:txBody>
      </p:sp>
      <p:sp>
        <p:nvSpPr>
          <p:cNvPr id="213" name="Textfeld 212" descr=" 284">
            <a:extLst>
              <a:ext uri="{FF2B5EF4-FFF2-40B4-BE49-F238E27FC236}">
                <a16:creationId xmlns:a16="http://schemas.microsoft.com/office/drawing/2014/main" id="{7CC98C6B-61B7-4C78-A069-FBC1F2EE64C5}"/>
              </a:ext>
            </a:extLst>
          </p:cNvPr>
          <p:cNvSpPr txBox="1"/>
          <p:nvPr/>
        </p:nvSpPr>
        <p:spPr>
          <a:xfrm>
            <a:off x="2065300" y="2331185"/>
            <a:ext cx="2966855" cy="310983"/>
          </a:xfrm>
          <a:prstGeom prst="rect">
            <a:avLst/>
          </a:prstGeom>
          <a:noFill/>
        </p:spPr>
        <p:txBody>
          <a:bodyPr wrap="square" rtlCol="0">
            <a:spAutoFit/>
          </a:bodyPr>
          <a:lstStyle/>
          <a:p>
            <a:pPr algn="ctr"/>
            <a:r>
              <a:rPr lang="en-US" sz="1421" dirty="0">
                <a:solidFill>
                  <a:schemeClr val="bg1"/>
                </a:solidFill>
                <a:latin typeface="Roboto Condensed Light" panose="02000000000000000000" pitchFamily="2" charset="0"/>
                <a:ea typeface="Roboto Condensed Light" panose="02000000000000000000" pitchFamily="2" charset="0"/>
              </a:rPr>
              <a:t>Ground station-GNSS network</a:t>
            </a:r>
          </a:p>
        </p:txBody>
      </p:sp>
      <p:sp>
        <p:nvSpPr>
          <p:cNvPr id="214" name="Textfeld 213" descr=" 285">
            <a:extLst>
              <a:ext uri="{FF2B5EF4-FFF2-40B4-BE49-F238E27FC236}">
                <a16:creationId xmlns:a16="http://schemas.microsoft.com/office/drawing/2014/main" id="{C62C41C4-4F76-465E-959D-57AC54ACC65F}"/>
              </a:ext>
            </a:extLst>
          </p:cNvPr>
          <p:cNvSpPr txBox="1"/>
          <p:nvPr/>
        </p:nvSpPr>
        <p:spPr>
          <a:xfrm>
            <a:off x="5652634" y="3155874"/>
            <a:ext cx="2496013" cy="310983"/>
          </a:xfrm>
          <a:prstGeom prst="rect">
            <a:avLst/>
          </a:prstGeom>
          <a:noFill/>
        </p:spPr>
        <p:txBody>
          <a:bodyPr wrap="square" rtlCol="0">
            <a:spAutoFit/>
          </a:bodyPr>
          <a:lstStyle/>
          <a:p>
            <a:pPr algn="ctr"/>
            <a:r>
              <a:rPr lang="de-AT" sz="1421" dirty="0">
                <a:solidFill>
                  <a:schemeClr val="bg1"/>
                </a:solidFill>
                <a:latin typeface="Roboto Condensed Light" panose="02000000000000000000" pitchFamily="2" charset="0"/>
                <a:ea typeface="Roboto Condensed Light" panose="02000000000000000000" pitchFamily="2" charset="0"/>
              </a:rPr>
              <a:t>GNSS-LEO </a:t>
            </a:r>
            <a:r>
              <a:rPr lang="en-US" sz="1421" dirty="0">
                <a:solidFill>
                  <a:schemeClr val="bg1"/>
                </a:solidFill>
                <a:latin typeface="Roboto Condensed Light" panose="02000000000000000000" pitchFamily="2" charset="0"/>
                <a:ea typeface="Roboto Condensed Light" panose="02000000000000000000" pitchFamily="2" charset="0"/>
              </a:rPr>
              <a:t>satellite</a:t>
            </a:r>
            <a:endParaRPr lang="de-AT" sz="1421" dirty="0">
              <a:solidFill>
                <a:schemeClr val="bg1"/>
              </a:solidFill>
              <a:latin typeface="Roboto Condensed Light" panose="02000000000000000000" pitchFamily="2" charset="0"/>
              <a:ea typeface="Roboto Condensed Light" panose="02000000000000000000" pitchFamily="2" charset="0"/>
            </a:endParaRPr>
          </a:p>
        </p:txBody>
      </p:sp>
      <p:sp>
        <p:nvSpPr>
          <p:cNvPr id="215" name="Textfeld 214" descr=" 330">
            <a:extLst>
              <a:ext uri="{FF2B5EF4-FFF2-40B4-BE49-F238E27FC236}">
                <a16:creationId xmlns:a16="http://schemas.microsoft.com/office/drawing/2014/main" id="{A42B3836-35C3-45C9-8D81-2122778C1441}"/>
              </a:ext>
            </a:extLst>
          </p:cNvPr>
          <p:cNvSpPr txBox="1"/>
          <p:nvPr/>
        </p:nvSpPr>
        <p:spPr>
          <a:xfrm>
            <a:off x="2068370" y="4889940"/>
            <a:ext cx="1413565" cy="748282"/>
          </a:xfrm>
          <a:prstGeom prst="rect">
            <a:avLst/>
          </a:prstGeom>
          <a:noFill/>
          <a:ln w="19050">
            <a:noFill/>
          </a:ln>
        </p:spPr>
        <p:txBody>
          <a:bodyPr wrap="square" rtlCol="0">
            <a:spAutoFit/>
          </a:bodyPr>
          <a:lstStyle/>
          <a:p>
            <a:pPr algn="ctr"/>
            <a:r>
              <a:rPr lang="de-AT" sz="1421" dirty="0">
                <a:solidFill>
                  <a:srgbClr val="00B0F0"/>
                </a:solidFill>
                <a:latin typeface="Roboto Condensed Light" panose="02000000000000000000" pitchFamily="2" charset="0"/>
                <a:ea typeface="Roboto Condensed Light" panose="02000000000000000000" pitchFamily="2" charset="0"/>
              </a:rPr>
              <a:t>Normal </a:t>
            </a:r>
            <a:r>
              <a:rPr lang="en-US" sz="1421" dirty="0">
                <a:solidFill>
                  <a:srgbClr val="00B0F0"/>
                </a:solidFill>
                <a:latin typeface="Roboto Condensed Light" panose="02000000000000000000" pitchFamily="2" charset="0"/>
                <a:ea typeface="Roboto Condensed Light" panose="02000000000000000000" pitchFamily="2" charset="0"/>
              </a:rPr>
              <a:t>equations</a:t>
            </a:r>
          </a:p>
          <a:p>
            <a:pPr algn="ctr"/>
            <a:r>
              <a:rPr lang="en-US" sz="1421" dirty="0">
                <a:solidFill>
                  <a:srgbClr val="00B0F0"/>
                </a:solidFill>
                <a:latin typeface="Roboto Condensed Light" panose="02000000000000000000" pitchFamily="2" charset="0"/>
                <a:ea typeface="Roboto Condensed Light" panose="02000000000000000000" pitchFamily="2" charset="0"/>
              </a:rPr>
              <a:t>for GNSS ACV</a:t>
            </a:r>
          </a:p>
        </p:txBody>
      </p:sp>
      <p:sp>
        <p:nvSpPr>
          <p:cNvPr id="216" name="Textfeld 215" descr=" 332">
            <a:extLst>
              <a:ext uri="{FF2B5EF4-FFF2-40B4-BE49-F238E27FC236}">
                <a16:creationId xmlns:a16="http://schemas.microsoft.com/office/drawing/2014/main" id="{C20810E4-4027-48AE-9735-0C1180C4D74A}"/>
              </a:ext>
            </a:extLst>
          </p:cNvPr>
          <p:cNvSpPr txBox="1"/>
          <p:nvPr/>
        </p:nvSpPr>
        <p:spPr>
          <a:xfrm>
            <a:off x="3666428" y="5284896"/>
            <a:ext cx="1164910" cy="310983"/>
          </a:xfrm>
          <a:prstGeom prst="rect">
            <a:avLst/>
          </a:prstGeom>
          <a:noFill/>
        </p:spPr>
        <p:txBody>
          <a:bodyPr wrap="square" rtlCol="0">
            <a:spAutoFit/>
          </a:bodyPr>
          <a:lstStyle/>
          <a:p>
            <a:r>
              <a:rPr lang="de-AT" sz="1421" dirty="0">
                <a:solidFill>
                  <a:srgbClr val="00B0F0"/>
                </a:solidFill>
                <a:latin typeface="Roboto Condensed Light" panose="02000000000000000000" pitchFamily="2" charset="0"/>
                <a:ea typeface="Roboto Condensed Light" panose="02000000000000000000" pitchFamily="2" charset="0"/>
              </a:rPr>
              <a:t>GNSS ACV</a:t>
            </a:r>
          </a:p>
        </p:txBody>
      </p:sp>
      <p:cxnSp>
        <p:nvCxnSpPr>
          <p:cNvPr id="217" name="Gerade Verbindung mit Pfeil 216" descr=" 333">
            <a:extLst>
              <a:ext uri="{FF2B5EF4-FFF2-40B4-BE49-F238E27FC236}">
                <a16:creationId xmlns:a16="http://schemas.microsoft.com/office/drawing/2014/main" id="{D26DB350-7095-4987-857C-E3E372F90016}"/>
              </a:ext>
            </a:extLst>
          </p:cNvPr>
          <p:cNvCxnSpPr>
            <a:cxnSpLocks/>
          </p:cNvCxnSpPr>
          <p:nvPr/>
        </p:nvCxnSpPr>
        <p:spPr>
          <a:xfrm>
            <a:off x="3672510" y="5002466"/>
            <a:ext cx="1928360" cy="6063"/>
          </a:xfrm>
          <a:prstGeom prst="straightConnector1">
            <a:avLst/>
          </a:prstGeom>
          <a:ln w="19050">
            <a:solidFill>
              <a:srgbClr val="00B0F0"/>
            </a:solidFill>
            <a:prstDash val="dash"/>
            <a:tailEnd type="triangle"/>
          </a:ln>
          <a:effectLst/>
        </p:spPr>
        <p:style>
          <a:lnRef idx="2">
            <a:schemeClr val="accent1"/>
          </a:lnRef>
          <a:fillRef idx="0">
            <a:schemeClr val="accent1"/>
          </a:fillRef>
          <a:effectRef idx="1">
            <a:schemeClr val="accent1"/>
          </a:effectRef>
          <a:fontRef idx="minor">
            <a:schemeClr val="tx1"/>
          </a:fontRef>
        </p:style>
      </p:cxnSp>
      <p:grpSp>
        <p:nvGrpSpPr>
          <p:cNvPr id="218" name="Gruppieren 217" descr=" 29">
            <a:extLst>
              <a:ext uri="{FF2B5EF4-FFF2-40B4-BE49-F238E27FC236}">
                <a16:creationId xmlns:a16="http://schemas.microsoft.com/office/drawing/2014/main" id="{16C62F23-1975-434E-ADDD-7FE1E2E8D2BA}"/>
              </a:ext>
            </a:extLst>
          </p:cNvPr>
          <p:cNvGrpSpPr>
            <a:grpSpLocks noChangeAspect="1"/>
          </p:cNvGrpSpPr>
          <p:nvPr/>
        </p:nvGrpSpPr>
        <p:grpSpPr>
          <a:xfrm>
            <a:off x="3784830" y="2852615"/>
            <a:ext cx="333749" cy="121558"/>
            <a:chOff x="659106" y="1545996"/>
            <a:chExt cx="1513632" cy="538535"/>
          </a:xfrm>
        </p:grpSpPr>
        <p:cxnSp>
          <p:nvCxnSpPr>
            <p:cNvPr id="219" name="Gerader Verbinder 218">
              <a:extLst>
                <a:ext uri="{FF2B5EF4-FFF2-40B4-BE49-F238E27FC236}">
                  <a16:creationId xmlns:a16="http://schemas.microsoft.com/office/drawing/2014/main" id="{32B253B4-3FA0-4D88-BE09-A76DC16150D9}"/>
                </a:ext>
              </a:extLst>
            </p:cNvPr>
            <p:cNvCxnSpPr/>
            <p:nvPr/>
          </p:nvCxnSpPr>
          <p:spPr>
            <a:xfrm>
              <a:off x="822251" y="1811076"/>
              <a:ext cx="1226289" cy="0"/>
            </a:xfrm>
            <a:prstGeom prst="line">
              <a:avLst/>
            </a:prstGeom>
            <a:ln w="6350">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220" name="Rechteck 219">
              <a:extLst>
                <a:ext uri="{FF2B5EF4-FFF2-40B4-BE49-F238E27FC236}">
                  <a16:creationId xmlns:a16="http://schemas.microsoft.com/office/drawing/2014/main" id="{8DDF3E38-A268-4A5B-A152-5B8303B4F22C}"/>
                </a:ext>
              </a:extLst>
            </p:cNvPr>
            <p:cNvSpPr/>
            <p:nvPr/>
          </p:nvSpPr>
          <p:spPr>
            <a:xfrm>
              <a:off x="1035526" y="1624058"/>
              <a:ext cx="740456" cy="369657"/>
            </a:xfrm>
            <a:prstGeom prst="rect">
              <a:avLst/>
            </a:prstGeom>
            <a:solidFill>
              <a:schemeClr val="bg1"/>
            </a:solidFill>
            <a:ln w="6350">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21" name="Rechteck 220">
              <a:extLst>
                <a:ext uri="{FF2B5EF4-FFF2-40B4-BE49-F238E27FC236}">
                  <a16:creationId xmlns:a16="http://schemas.microsoft.com/office/drawing/2014/main" id="{289630BD-105C-40E1-A9B9-69F60EBD9B44}"/>
                </a:ext>
              </a:extLst>
            </p:cNvPr>
            <p:cNvSpPr/>
            <p:nvPr/>
          </p:nvSpPr>
          <p:spPr>
            <a:xfrm>
              <a:off x="1924342" y="1545996"/>
              <a:ext cx="248396" cy="534716"/>
            </a:xfrm>
            <a:prstGeom prst="rect">
              <a:avLst/>
            </a:prstGeom>
            <a:solidFill>
              <a:schemeClr val="bg1"/>
            </a:solidFill>
            <a:ln w="6350">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22" name="Rechteck 221">
              <a:extLst>
                <a:ext uri="{FF2B5EF4-FFF2-40B4-BE49-F238E27FC236}">
                  <a16:creationId xmlns:a16="http://schemas.microsoft.com/office/drawing/2014/main" id="{25872034-3C29-4613-8E49-969A2F7F759F}"/>
                </a:ext>
              </a:extLst>
            </p:cNvPr>
            <p:cNvSpPr/>
            <p:nvPr/>
          </p:nvSpPr>
          <p:spPr>
            <a:xfrm>
              <a:off x="659106" y="1549815"/>
              <a:ext cx="248396" cy="534716"/>
            </a:xfrm>
            <a:prstGeom prst="rect">
              <a:avLst/>
            </a:prstGeom>
            <a:solidFill>
              <a:schemeClr val="bg1"/>
            </a:solidFill>
            <a:ln w="6350">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sp>
        <p:nvSpPr>
          <p:cNvPr id="223" name="Textfeld 222" descr=" 95">
            <a:extLst>
              <a:ext uri="{FF2B5EF4-FFF2-40B4-BE49-F238E27FC236}">
                <a16:creationId xmlns:a16="http://schemas.microsoft.com/office/drawing/2014/main" id="{1E5E4614-19FD-40AE-B579-C33A00E1CA17}"/>
              </a:ext>
            </a:extLst>
          </p:cNvPr>
          <p:cNvSpPr txBox="1"/>
          <p:nvPr/>
        </p:nvSpPr>
        <p:spPr>
          <a:xfrm>
            <a:off x="5323879" y="5534662"/>
            <a:ext cx="1442690" cy="529632"/>
          </a:xfrm>
          <a:prstGeom prst="rect">
            <a:avLst/>
          </a:prstGeom>
          <a:noFill/>
        </p:spPr>
        <p:txBody>
          <a:bodyPr wrap="square" rtlCol="0">
            <a:spAutoFit/>
          </a:bodyPr>
          <a:lstStyle/>
          <a:p>
            <a:r>
              <a:rPr lang="en-US" sz="1421" dirty="0">
                <a:solidFill>
                  <a:schemeClr val="accent6"/>
                </a:solidFill>
                <a:latin typeface="Roboto Condensed Light" panose="02000000000000000000" pitchFamily="2" charset="0"/>
                <a:ea typeface="Roboto Condensed Light" panose="02000000000000000000" pitchFamily="2" charset="0"/>
              </a:rPr>
              <a:t>Normal equations </a:t>
            </a:r>
          </a:p>
          <a:p>
            <a:r>
              <a:rPr lang="en-US" sz="1421" dirty="0">
                <a:solidFill>
                  <a:schemeClr val="accent6"/>
                </a:solidFill>
                <a:latin typeface="Roboto Condensed Light" panose="02000000000000000000" pitchFamily="2" charset="0"/>
                <a:ea typeface="Roboto Condensed Light" panose="02000000000000000000" pitchFamily="2" charset="0"/>
              </a:rPr>
              <a:t>for GNSS ACV</a:t>
            </a:r>
          </a:p>
        </p:txBody>
      </p:sp>
      <p:grpSp>
        <p:nvGrpSpPr>
          <p:cNvPr id="224" name="Gruppieren 223" descr=" 130">
            <a:extLst>
              <a:ext uri="{FF2B5EF4-FFF2-40B4-BE49-F238E27FC236}">
                <a16:creationId xmlns:a16="http://schemas.microsoft.com/office/drawing/2014/main" id="{76D27F90-D3BC-496A-8DD2-BD8735069029}"/>
              </a:ext>
            </a:extLst>
          </p:cNvPr>
          <p:cNvGrpSpPr>
            <a:grpSpLocks noChangeAspect="1"/>
          </p:cNvGrpSpPr>
          <p:nvPr/>
        </p:nvGrpSpPr>
        <p:grpSpPr>
          <a:xfrm>
            <a:off x="6300530" y="3678739"/>
            <a:ext cx="333749" cy="121558"/>
            <a:chOff x="659106" y="1545996"/>
            <a:chExt cx="1513632" cy="538535"/>
          </a:xfrm>
        </p:grpSpPr>
        <p:cxnSp>
          <p:nvCxnSpPr>
            <p:cNvPr id="225" name="Gerader Verbinder 224">
              <a:extLst>
                <a:ext uri="{FF2B5EF4-FFF2-40B4-BE49-F238E27FC236}">
                  <a16:creationId xmlns:a16="http://schemas.microsoft.com/office/drawing/2014/main" id="{3763C35B-452C-4144-91C4-D76236EC990C}"/>
                </a:ext>
              </a:extLst>
            </p:cNvPr>
            <p:cNvCxnSpPr/>
            <p:nvPr/>
          </p:nvCxnSpPr>
          <p:spPr>
            <a:xfrm>
              <a:off x="822251" y="1811076"/>
              <a:ext cx="1226289" cy="0"/>
            </a:xfrm>
            <a:prstGeom prst="line">
              <a:avLst/>
            </a:prstGeom>
            <a:ln w="3175">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226" name="Rechteck 225">
              <a:extLst>
                <a:ext uri="{FF2B5EF4-FFF2-40B4-BE49-F238E27FC236}">
                  <a16:creationId xmlns:a16="http://schemas.microsoft.com/office/drawing/2014/main" id="{98B4F768-CEC7-4166-938D-C93F76A7EBF4}"/>
                </a:ext>
              </a:extLst>
            </p:cNvPr>
            <p:cNvSpPr/>
            <p:nvPr/>
          </p:nvSpPr>
          <p:spPr>
            <a:xfrm>
              <a:off x="1035526" y="1624058"/>
              <a:ext cx="740456" cy="369657"/>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27" name="Rechteck 226">
              <a:extLst>
                <a:ext uri="{FF2B5EF4-FFF2-40B4-BE49-F238E27FC236}">
                  <a16:creationId xmlns:a16="http://schemas.microsoft.com/office/drawing/2014/main" id="{DC8A9B8D-C000-45BB-97C8-E09FB1474E4E}"/>
                </a:ext>
              </a:extLst>
            </p:cNvPr>
            <p:cNvSpPr/>
            <p:nvPr/>
          </p:nvSpPr>
          <p:spPr>
            <a:xfrm>
              <a:off x="1924342" y="1545996"/>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28" name="Rechteck 227">
              <a:extLst>
                <a:ext uri="{FF2B5EF4-FFF2-40B4-BE49-F238E27FC236}">
                  <a16:creationId xmlns:a16="http://schemas.microsoft.com/office/drawing/2014/main" id="{87B50EEC-DB15-41BA-AE91-53AB575CD7DA}"/>
                </a:ext>
              </a:extLst>
            </p:cNvPr>
            <p:cNvSpPr/>
            <p:nvPr/>
          </p:nvSpPr>
          <p:spPr>
            <a:xfrm>
              <a:off x="659106" y="1549815"/>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grpSp>
        <p:nvGrpSpPr>
          <p:cNvPr id="229" name="Gruppieren 228" descr=" 135">
            <a:extLst>
              <a:ext uri="{FF2B5EF4-FFF2-40B4-BE49-F238E27FC236}">
                <a16:creationId xmlns:a16="http://schemas.microsoft.com/office/drawing/2014/main" id="{01AB7F52-C5D6-43FE-8AD4-E07999F9477E}"/>
              </a:ext>
            </a:extLst>
          </p:cNvPr>
          <p:cNvGrpSpPr>
            <a:grpSpLocks noChangeAspect="1"/>
          </p:cNvGrpSpPr>
          <p:nvPr/>
        </p:nvGrpSpPr>
        <p:grpSpPr>
          <a:xfrm>
            <a:off x="6715275" y="3531905"/>
            <a:ext cx="333749" cy="121558"/>
            <a:chOff x="659106" y="1545996"/>
            <a:chExt cx="1513632" cy="538535"/>
          </a:xfrm>
        </p:grpSpPr>
        <p:cxnSp>
          <p:nvCxnSpPr>
            <p:cNvPr id="230" name="Gerader Verbinder 229">
              <a:extLst>
                <a:ext uri="{FF2B5EF4-FFF2-40B4-BE49-F238E27FC236}">
                  <a16:creationId xmlns:a16="http://schemas.microsoft.com/office/drawing/2014/main" id="{5B3CB34F-6E8A-4B30-8DEE-BB7BD591FF28}"/>
                </a:ext>
              </a:extLst>
            </p:cNvPr>
            <p:cNvCxnSpPr/>
            <p:nvPr/>
          </p:nvCxnSpPr>
          <p:spPr>
            <a:xfrm>
              <a:off x="822251" y="1811076"/>
              <a:ext cx="1226289" cy="0"/>
            </a:xfrm>
            <a:prstGeom prst="line">
              <a:avLst/>
            </a:prstGeom>
            <a:ln w="3175">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231" name="Rechteck 230">
              <a:extLst>
                <a:ext uri="{FF2B5EF4-FFF2-40B4-BE49-F238E27FC236}">
                  <a16:creationId xmlns:a16="http://schemas.microsoft.com/office/drawing/2014/main" id="{4D3083EE-2149-418E-BC3A-C2536F91D7C1}"/>
                </a:ext>
              </a:extLst>
            </p:cNvPr>
            <p:cNvSpPr/>
            <p:nvPr/>
          </p:nvSpPr>
          <p:spPr>
            <a:xfrm>
              <a:off x="1035526" y="1624058"/>
              <a:ext cx="740456" cy="369657"/>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32" name="Rechteck 231">
              <a:extLst>
                <a:ext uri="{FF2B5EF4-FFF2-40B4-BE49-F238E27FC236}">
                  <a16:creationId xmlns:a16="http://schemas.microsoft.com/office/drawing/2014/main" id="{AEB61A85-54CD-46FA-8202-3CD14D1F6A82}"/>
                </a:ext>
              </a:extLst>
            </p:cNvPr>
            <p:cNvSpPr/>
            <p:nvPr/>
          </p:nvSpPr>
          <p:spPr>
            <a:xfrm>
              <a:off x="1924342" y="1545996"/>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33" name="Rechteck 232">
              <a:extLst>
                <a:ext uri="{FF2B5EF4-FFF2-40B4-BE49-F238E27FC236}">
                  <a16:creationId xmlns:a16="http://schemas.microsoft.com/office/drawing/2014/main" id="{C8B9DCFA-46AF-4AC1-B2D0-455E7C2220B9}"/>
                </a:ext>
              </a:extLst>
            </p:cNvPr>
            <p:cNvSpPr/>
            <p:nvPr/>
          </p:nvSpPr>
          <p:spPr>
            <a:xfrm>
              <a:off x="659106" y="1549815"/>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grpSp>
        <p:nvGrpSpPr>
          <p:cNvPr id="234" name="Gruppieren 233" descr=" 140">
            <a:extLst>
              <a:ext uri="{FF2B5EF4-FFF2-40B4-BE49-F238E27FC236}">
                <a16:creationId xmlns:a16="http://schemas.microsoft.com/office/drawing/2014/main" id="{747FA5B2-1027-4952-96EC-BC12379E43D7}"/>
              </a:ext>
            </a:extLst>
          </p:cNvPr>
          <p:cNvGrpSpPr>
            <a:grpSpLocks noChangeAspect="1"/>
          </p:cNvGrpSpPr>
          <p:nvPr/>
        </p:nvGrpSpPr>
        <p:grpSpPr>
          <a:xfrm>
            <a:off x="7158887" y="3677299"/>
            <a:ext cx="333749" cy="121558"/>
            <a:chOff x="659106" y="1545996"/>
            <a:chExt cx="1513632" cy="538535"/>
          </a:xfrm>
        </p:grpSpPr>
        <p:cxnSp>
          <p:nvCxnSpPr>
            <p:cNvPr id="235" name="Gerader Verbinder 234">
              <a:extLst>
                <a:ext uri="{FF2B5EF4-FFF2-40B4-BE49-F238E27FC236}">
                  <a16:creationId xmlns:a16="http://schemas.microsoft.com/office/drawing/2014/main" id="{E3B5594C-D365-4BCF-90D5-A4DD6EEC9490}"/>
                </a:ext>
              </a:extLst>
            </p:cNvPr>
            <p:cNvCxnSpPr/>
            <p:nvPr/>
          </p:nvCxnSpPr>
          <p:spPr>
            <a:xfrm>
              <a:off x="822251" y="1811076"/>
              <a:ext cx="1226289" cy="0"/>
            </a:xfrm>
            <a:prstGeom prst="line">
              <a:avLst/>
            </a:prstGeom>
            <a:ln w="3175">
              <a:solidFill>
                <a:schemeClr val="bg1"/>
              </a:solidFill>
              <a:tailEnd type="none"/>
            </a:ln>
            <a:effectLst/>
          </p:spPr>
          <p:style>
            <a:lnRef idx="2">
              <a:schemeClr val="accent1"/>
            </a:lnRef>
            <a:fillRef idx="0">
              <a:schemeClr val="accent1"/>
            </a:fillRef>
            <a:effectRef idx="1">
              <a:schemeClr val="accent1"/>
            </a:effectRef>
            <a:fontRef idx="minor">
              <a:schemeClr val="tx1"/>
            </a:fontRef>
          </p:style>
        </p:cxnSp>
        <p:sp>
          <p:nvSpPr>
            <p:cNvPr id="236" name="Rechteck 235">
              <a:extLst>
                <a:ext uri="{FF2B5EF4-FFF2-40B4-BE49-F238E27FC236}">
                  <a16:creationId xmlns:a16="http://schemas.microsoft.com/office/drawing/2014/main" id="{419829BD-1433-4476-9DA7-F548182CA56D}"/>
                </a:ext>
              </a:extLst>
            </p:cNvPr>
            <p:cNvSpPr/>
            <p:nvPr/>
          </p:nvSpPr>
          <p:spPr>
            <a:xfrm>
              <a:off x="1035526" y="1624058"/>
              <a:ext cx="740456" cy="369657"/>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37" name="Rechteck 236">
              <a:extLst>
                <a:ext uri="{FF2B5EF4-FFF2-40B4-BE49-F238E27FC236}">
                  <a16:creationId xmlns:a16="http://schemas.microsoft.com/office/drawing/2014/main" id="{9A7BFD9C-06DB-4C42-B804-8703DA484A1C}"/>
                </a:ext>
              </a:extLst>
            </p:cNvPr>
            <p:cNvSpPr/>
            <p:nvPr/>
          </p:nvSpPr>
          <p:spPr>
            <a:xfrm>
              <a:off x="1924342" y="1545996"/>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38" name="Rechteck 237">
              <a:extLst>
                <a:ext uri="{FF2B5EF4-FFF2-40B4-BE49-F238E27FC236}">
                  <a16:creationId xmlns:a16="http://schemas.microsoft.com/office/drawing/2014/main" id="{9E27BE1F-528C-460B-BDB8-1ED8E807221A}"/>
                </a:ext>
              </a:extLst>
            </p:cNvPr>
            <p:cNvSpPr/>
            <p:nvPr/>
          </p:nvSpPr>
          <p:spPr>
            <a:xfrm>
              <a:off x="659106" y="1549815"/>
              <a:ext cx="248396" cy="534716"/>
            </a:xfrm>
            <a:prstGeom prst="rect">
              <a:avLst/>
            </a:prstGeom>
            <a:solidFill>
              <a:schemeClr val="bg1"/>
            </a:solidFill>
            <a:ln w="3175">
              <a:solidFill>
                <a:schemeClr val="bg1"/>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en-US" sz="1421" dirty="0" err="1">
                <a:solidFill>
                  <a:schemeClr val="tx1"/>
                </a:solidFill>
                <a:latin typeface="Roboto Condensed Light" panose="02000000000000000000" pitchFamily="2" charset="0"/>
                <a:ea typeface="Roboto Condensed Light" panose="02000000000000000000" pitchFamily="2" charset="0"/>
              </a:endParaRPr>
            </a:p>
          </p:txBody>
        </p:sp>
      </p:grpSp>
      <p:sp>
        <p:nvSpPr>
          <p:cNvPr id="239" name="Textfeld 238" descr=" 112">
            <a:extLst>
              <a:ext uri="{FF2B5EF4-FFF2-40B4-BE49-F238E27FC236}">
                <a16:creationId xmlns:a16="http://schemas.microsoft.com/office/drawing/2014/main" id="{BEFF4855-14FC-4C99-A784-8DDD4FAE26DD}"/>
              </a:ext>
            </a:extLst>
          </p:cNvPr>
          <p:cNvSpPr txBox="1"/>
          <p:nvPr/>
        </p:nvSpPr>
        <p:spPr>
          <a:xfrm>
            <a:off x="8217997" y="3671348"/>
            <a:ext cx="938052" cy="310983"/>
          </a:xfrm>
          <a:prstGeom prst="rect">
            <a:avLst/>
          </a:prstGeom>
          <a:noFill/>
          <a:ln w="76200">
            <a:noFill/>
          </a:ln>
        </p:spPr>
        <p:txBody>
          <a:bodyPr wrap="square" rtlCol="0">
            <a:spAutoFit/>
          </a:bodyPr>
          <a:lstStyle/>
          <a:p>
            <a:r>
              <a:rPr lang="en-US" sz="1421" dirty="0">
                <a:solidFill>
                  <a:schemeClr val="accent6"/>
                </a:solidFill>
                <a:latin typeface="Roboto Condensed Light" panose="02000000000000000000" pitchFamily="2" charset="0"/>
                <a:ea typeface="Roboto Condensed Light" panose="02000000000000000000" pitchFamily="2" charset="0"/>
              </a:rPr>
              <a:t>Accuracy</a:t>
            </a:r>
            <a:endParaRPr lang="de-AT" sz="1421" dirty="0">
              <a:solidFill>
                <a:schemeClr val="accent6"/>
              </a:solidFill>
              <a:latin typeface="Roboto Condensed Light" panose="02000000000000000000" pitchFamily="2" charset="0"/>
              <a:ea typeface="Roboto Condensed Light" panose="02000000000000000000" pitchFamily="2" charset="0"/>
            </a:endParaRPr>
          </a:p>
        </p:txBody>
      </p:sp>
      <p:sp>
        <p:nvSpPr>
          <p:cNvPr id="240" name="Rechteck 239" descr=" 322">
            <a:extLst>
              <a:ext uri="{FF2B5EF4-FFF2-40B4-BE49-F238E27FC236}">
                <a16:creationId xmlns:a16="http://schemas.microsoft.com/office/drawing/2014/main" id="{51B12EDF-113C-4865-ADE9-654E6E73902C}"/>
              </a:ext>
            </a:extLst>
          </p:cNvPr>
          <p:cNvSpPr/>
          <p:nvPr/>
        </p:nvSpPr>
        <p:spPr>
          <a:xfrm>
            <a:off x="5251643" y="1766326"/>
            <a:ext cx="4744169" cy="4608006"/>
          </a:xfrm>
          <a:prstGeom prst="rect">
            <a:avLst/>
          </a:prstGeom>
          <a:noFill/>
          <a:ln w="19050">
            <a:solidFill>
              <a:schemeClr val="accent2"/>
            </a:solidFill>
            <a:prstDash val="soli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de-AT" sz="1421" dirty="0" err="1">
              <a:solidFill>
                <a:srgbClr val="FFC000"/>
              </a:solidFill>
              <a:latin typeface="Roboto Condensed Light" panose="02000000000000000000" pitchFamily="2" charset="0"/>
              <a:ea typeface="Roboto Condensed Light" panose="02000000000000000000" pitchFamily="2" charset="0"/>
            </a:endParaRPr>
          </a:p>
        </p:txBody>
      </p:sp>
      <p:sp>
        <p:nvSpPr>
          <p:cNvPr id="241" name="Textfeld 240" descr=" 217">
            <a:extLst>
              <a:ext uri="{FF2B5EF4-FFF2-40B4-BE49-F238E27FC236}">
                <a16:creationId xmlns:a16="http://schemas.microsoft.com/office/drawing/2014/main" id="{33C968D5-B2A3-466F-AA47-D3ECC751DD22}"/>
              </a:ext>
            </a:extLst>
          </p:cNvPr>
          <p:cNvSpPr txBox="1"/>
          <p:nvPr/>
        </p:nvSpPr>
        <p:spPr>
          <a:xfrm>
            <a:off x="5248866" y="1754710"/>
            <a:ext cx="4611817" cy="310983"/>
          </a:xfrm>
          <a:prstGeom prst="rect">
            <a:avLst/>
          </a:prstGeom>
          <a:noFill/>
          <a:ln w="19050">
            <a:noFill/>
          </a:ln>
        </p:spPr>
        <p:txBody>
          <a:bodyPr wrap="square" rtlCol="0">
            <a:spAutoFit/>
          </a:bodyPr>
          <a:lstStyle/>
          <a:p>
            <a:r>
              <a:rPr lang="en-US" sz="1421" dirty="0">
                <a:solidFill>
                  <a:schemeClr val="accent2"/>
                </a:solidFill>
                <a:latin typeface="Roboto Condensed Light" panose="02000000000000000000" pitchFamily="2" charset="0"/>
                <a:ea typeface="Roboto Condensed Light" panose="02000000000000000000" pitchFamily="2" charset="0"/>
              </a:rPr>
              <a:t>Kinematic orbit processing</a:t>
            </a:r>
          </a:p>
        </p:txBody>
      </p:sp>
      <p:sp>
        <p:nvSpPr>
          <p:cNvPr id="242" name="Textfeld 241" descr=" 209">
            <a:extLst>
              <a:ext uri="{FF2B5EF4-FFF2-40B4-BE49-F238E27FC236}">
                <a16:creationId xmlns:a16="http://schemas.microsoft.com/office/drawing/2014/main" id="{048D04BB-C1E5-4D8F-8EC9-9B42098E5C17}"/>
              </a:ext>
            </a:extLst>
          </p:cNvPr>
          <p:cNvSpPr txBox="1"/>
          <p:nvPr/>
        </p:nvSpPr>
        <p:spPr>
          <a:xfrm>
            <a:off x="5318901" y="2202626"/>
            <a:ext cx="1293266" cy="529632"/>
          </a:xfrm>
          <a:prstGeom prst="rect">
            <a:avLst/>
          </a:prstGeom>
          <a:noFill/>
        </p:spPr>
        <p:txBody>
          <a:bodyPr wrap="square" rtlCol="0">
            <a:spAutoFit/>
          </a:bodyPr>
          <a:lstStyle/>
          <a:p>
            <a:r>
              <a:rPr lang="en-US" sz="1421" dirty="0">
                <a:solidFill>
                  <a:srgbClr val="00B0F0"/>
                </a:solidFill>
                <a:latin typeface="Roboto Condensed Light" panose="02000000000000000000" pitchFamily="2" charset="0"/>
                <a:ea typeface="Roboto Condensed Light" panose="02000000000000000000" pitchFamily="2" charset="0"/>
              </a:rPr>
              <a:t>GNSS orbits </a:t>
            </a:r>
          </a:p>
          <a:p>
            <a:r>
              <a:rPr lang="en-US" sz="1421" dirty="0">
                <a:solidFill>
                  <a:srgbClr val="00B0F0"/>
                </a:solidFill>
                <a:latin typeface="Roboto Condensed Light" panose="02000000000000000000" pitchFamily="2" charset="0"/>
                <a:ea typeface="Roboto Condensed Light" panose="02000000000000000000" pitchFamily="2" charset="0"/>
              </a:rPr>
              <a:t>clocks, biases</a:t>
            </a:r>
          </a:p>
        </p:txBody>
      </p:sp>
      <p:sp>
        <p:nvSpPr>
          <p:cNvPr id="244" name="Rechteck 243" descr=" 299">
            <a:extLst>
              <a:ext uri="{FF2B5EF4-FFF2-40B4-BE49-F238E27FC236}">
                <a16:creationId xmlns:a16="http://schemas.microsoft.com/office/drawing/2014/main" id="{E55AE595-51CD-4D98-9605-446C452B78FB}"/>
              </a:ext>
            </a:extLst>
          </p:cNvPr>
          <p:cNvSpPr/>
          <p:nvPr/>
        </p:nvSpPr>
        <p:spPr>
          <a:xfrm>
            <a:off x="2068080" y="1766326"/>
            <a:ext cx="2966855" cy="4611419"/>
          </a:xfrm>
          <a:prstGeom prst="rect">
            <a:avLst/>
          </a:prstGeom>
          <a:noFill/>
          <a:ln w="19050">
            <a:solidFill>
              <a:srgbClr val="FF0000"/>
            </a:solidFill>
            <a:prstDash val="solid"/>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21663" tIns="10831" rIns="21663" bIns="10831" numCol="1" spcCol="0" rtlCol="0" fromWordArt="0" anchor="ctr" anchorCtr="0" forceAA="0" compatLnSpc="1">
            <a:prstTxWarp prst="textNoShape">
              <a:avLst/>
            </a:prstTxWarp>
            <a:noAutofit/>
          </a:bodyPr>
          <a:lstStyle/>
          <a:p>
            <a:pPr algn="ctr"/>
            <a:endParaRPr lang="de-AT" sz="1421" dirty="0" err="1">
              <a:solidFill>
                <a:schemeClr val="tx1"/>
              </a:solidFill>
              <a:latin typeface="Roboto Condensed Light" panose="02000000000000000000" pitchFamily="2" charset="0"/>
              <a:ea typeface="Roboto Condensed Light" panose="02000000000000000000" pitchFamily="2" charset="0"/>
            </a:endParaRPr>
          </a:p>
        </p:txBody>
      </p:sp>
      <p:sp>
        <p:nvSpPr>
          <p:cNvPr id="245" name="Textfeld 244" descr=" 300">
            <a:extLst>
              <a:ext uri="{FF2B5EF4-FFF2-40B4-BE49-F238E27FC236}">
                <a16:creationId xmlns:a16="http://schemas.microsoft.com/office/drawing/2014/main" id="{91D2521B-4F31-445E-8D3E-87D6253B7D1A}"/>
              </a:ext>
            </a:extLst>
          </p:cNvPr>
          <p:cNvSpPr txBox="1"/>
          <p:nvPr/>
        </p:nvSpPr>
        <p:spPr>
          <a:xfrm>
            <a:off x="2089894" y="1746755"/>
            <a:ext cx="2942259" cy="529632"/>
          </a:xfrm>
          <a:prstGeom prst="rect">
            <a:avLst/>
          </a:prstGeom>
          <a:noFill/>
        </p:spPr>
        <p:txBody>
          <a:bodyPr wrap="square" rtlCol="0">
            <a:spAutoFit/>
          </a:bodyPr>
          <a:lstStyle/>
          <a:p>
            <a:r>
              <a:rPr lang="en-US" sz="1421" dirty="0">
                <a:solidFill>
                  <a:srgbClr val="FF0000"/>
                </a:solidFill>
                <a:latin typeface="Roboto Condensed Light" panose="02000000000000000000" pitchFamily="2" charset="0"/>
                <a:ea typeface="Roboto Condensed Light" panose="02000000000000000000" pitchFamily="2" charset="0"/>
              </a:rPr>
              <a:t>Ground station-GNSS network processing</a:t>
            </a:r>
          </a:p>
        </p:txBody>
      </p:sp>
      <p:sp>
        <p:nvSpPr>
          <p:cNvPr id="246" name="Textfeld 245" descr=" 119">
            <a:extLst>
              <a:ext uri="{FF2B5EF4-FFF2-40B4-BE49-F238E27FC236}">
                <a16:creationId xmlns:a16="http://schemas.microsoft.com/office/drawing/2014/main" id="{FA3EB709-DA00-477F-882E-23F040046A2C}"/>
              </a:ext>
            </a:extLst>
          </p:cNvPr>
          <p:cNvSpPr txBox="1"/>
          <p:nvPr/>
        </p:nvSpPr>
        <p:spPr>
          <a:xfrm>
            <a:off x="2273413" y="3620476"/>
            <a:ext cx="2593070" cy="1185581"/>
          </a:xfrm>
          <a:prstGeom prst="rect">
            <a:avLst/>
          </a:prstGeom>
          <a:noFill/>
        </p:spPr>
        <p:txBody>
          <a:bodyPr wrap="square" rtlCol="0">
            <a:spAutoFit/>
          </a:bodyPr>
          <a:lstStyle/>
          <a:p>
            <a:r>
              <a:rPr lang="en-US" sz="1421" b="1" dirty="0">
                <a:solidFill>
                  <a:schemeClr val="bg1"/>
                </a:solidFill>
                <a:latin typeface="Roboto Condensed Light" panose="02000000000000000000" pitchFamily="2" charset="0"/>
                <a:ea typeface="Roboto Condensed Light" panose="02000000000000000000" pitchFamily="2" charset="0"/>
              </a:rPr>
              <a:t>output: </a:t>
            </a:r>
          </a:p>
          <a:p>
            <a:pPr marL="40617" indent="-40617">
              <a:buFont typeface="Arial" panose="020B0604020202020204" pitchFamily="34" charset="0"/>
              <a:buChar char="•"/>
            </a:pPr>
            <a:r>
              <a:rPr lang="en-US" sz="1421" dirty="0">
                <a:solidFill>
                  <a:schemeClr val="bg1"/>
                </a:solidFill>
                <a:latin typeface="Roboto Condensed Light" panose="02000000000000000000" pitchFamily="2" charset="0"/>
                <a:ea typeface="Roboto Condensed Light" panose="02000000000000000000" pitchFamily="2" charset="0"/>
              </a:rPr>
              <a:t> GNSS orbits, clocks, biases</a:t>
            </a:r>
          </a:p>
          <a:p>
            <a:pPr marL="40617" indent="-40617">
              <a:buFont typeface="Arial" panose="020B0604020202020204" pitchFamily="34" charset="0"/>
              <a:buChar char="•"/>
            </a:pPr>
            <a:r>
              <a:rPr lang="en-US" sz="1421" dirty="0">
                <a:solidFill>
                  <a:schemeClr val="bg1"/>
                </a:solidFill>
                <a:latin typeface="Roboto Condensed Light" panose="02000000000000000000" pitchFamily="2" charset="0"/>
                <a:ea typeface="Roboto Condensed Light" panose="02000000000000000000" pitchFamily="2" charset="0"/>
              </a:rPr>
              <a:t> Normal equations for GNSS antenna center variations (ACV)</a:t>
            </a:r>
            <a:endParaRPr lang="de-AT" sz="1421" dirty="0">
              <a:solidFill>
                <a:schemeClr val="bg1"/>
              </a:solidFill>
              <a:latin typeface="Roboto Condensed Light" panose="02000000000000000000" pitchFamily="2" charset="0"/>
              <a:ea typeface="Roboto Condensed Light" panose="02000000000000000000" pitchFamily="2" charset="0"/>
            </a:endParaRPr>
          </a:p>
          <a:p>
            <a:endParaRPr lang="de-AT" sz="1421" dirty="0">
              <a:solidFill>
                <a:schemeClr val="bg1"/>
              </a:solidFill>
              <a:latin typeface="Roboto Condensed Light" panose="02000000000000000000" pitchFamily="2" charset="0"/>
              <a:ea typeface="Roboto Condensed Light" panose="02000000000000000000" pitchFamily="2" charset="0"/>
            </a:endParaRPr>
          </a:p>
        </p:txBody>
      </p:sp>
      <p:cxnSp>
        <p:nvCxnSpPr>
          <p:cNvPr id="247" name="Verbinder: gewinkelt 246" descr=" 113">
            <a:extLst>
              <a:ext uri="{FF2B5EF4-FFF2-40B4-BE49-F238E27FC236}">
                <a16:creationId xmlns:a16="http://schemas.microsoft.com/office/drawing/2014/main" id="{30593342-250C-4183-95D1-0BDCC9EF0CB7}"/>
              </a:ext>
            </a:extLst>
          </p:cNvPr>
          <p:cNvCxnSpPr>
            <a:cxnSpLocks/>
          </p:cNvCxnSpPr>
          <p:nvPr/>
        </p:nvCxnSpPr>
        <p:spPr>
          <a:xfrm rot="10800000">
            <a:off x="7083531" y="5424584"/>
            <a:ext cx="1377805" cy="599706"/>
          </a:xfrm>
          <a:prstGeom prst="bentConnector3">
            <a:avLst>
              <a:gd name="adj1" fmla="val 99525"/>
            </a:avLst>
          </a:prstGeom>
          <a:ln w="19050">
            <a:solidFill>
              <a:srgbClr val="00B050"/>
            </a:solidFill>
            <a:headEnd type="triangl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248" name="Textfeld 247" descr=" 119">
            <a:extLst>
              <a:ext uri="{FF2B5EF4-FFF2-40B4-BE49-F238E27FC236}">
                <a16:creationId xmlns:a16="http://schemas.microsoft.com/office/drawing/2014/main" id="{51B702DB-C1A2-4D54-B49C-61B6BA408A8D}"/>
              </a:ext>
            </a:extLst>
          </p:cNvPr>
          <p:cNvSpPr txBox="1"/>
          <p:nvPr/>
        </p:nvSpPr>
        <p:spPr>
          <a:xfrm>
            <a:off x="5672664" y="4273970"/>
            <a:ext cx="2405992" cy="1185581"/>
          </a:xfrm>
          <a:prstGeom prst="rect">
            <a:avLst/>
          </a:prstGeom>
          <a:noFill/>
          <a:ln>
            <a:noFill/>
          </a:ln>
        </p:spPr>
        <p:txBody>
          <a:bodyPr wrap="square" rtlCol="0">
            <a:spAutoFit/>
          </a:bodyPr>
          <a:lstStyle/>
          <a:p>
            <a:r>
              <a:rPr lang="en-US" sz="1421" b="1" dirty="0">
                <a:solidFill>
                  <a:schemeClr val="bg1"/>
                </a:solidFill>
                <a:latin typeface="Roboto Condensed Light" panose="02000000000000000000" pitchFamily="2" charset="0"/>
                <a:ea typeface="Roboto Condensed Light" panose="02000000000000000000" pitchFamily="2" charset="0"/>
              </a:rPr>
              <a:t>output:</a:t>
            </a:r>
          </a:p>
          <a:p>
            <a:pPr marL="40617" indent="-40617">
              <a:buFont typeface="Arial" panose="020B0604020202020204" pitchFamily="34" charset="0"/>
              <a:buChar char="•"/>
            </a:pPr>
            <a:r>
              <a:rPr lang="en-US" sz="1421" dirty="0">
                <a:solidFill>
                  <a:schemeClr val="bg1"/>
                </a:solidFill>
                <a:latin typeface="Roboto Condensed Light" panose="02000000000000000000" pitchFamily="2" charset="0"/>
                <a:ea typeface="Roboto Condensed Light" panose="02000000000000000000" pitchFamily="2" charset="0"/>
              </a:rPr>
              <a:t> LEO Orbit</a:t>
            </a:r>
          </a:p>
          <a:p>
            <a:pPr marL="40617" indent="-40617">
              <a:buFont typeface="Arial" panose="020B0604020202020204" pitchFamily="34" charset="0"/>
              <a:buChar char="•"/>
            </a:pPr>
            <a:r>
              <a:rPr lang="en-US" sz="1421" dirty="0">
                <a:solidFill>
                  <a:schemeClr val="bg1"/>
                </a:solidFill>
                <a:latin typeface="Roboto Condensed Light" panose="02000000000000000000" pitchFamily="2" charset="0"/>
                <a:ea typeface="Roboto Condensed Light" panose="02000000000000000000" pitchFamily="2" charset="0"/>
              </a:rPr>
              <a:t> Normal equations for LEO and  GNSS antenna center variations (ACV)</a:t>
            </a:r>
          </a:p>
        </p:txBody>
      </p:sp>
      <p:grpSp>
        <p:nvGrpSpPr>
          <p:cNvPr id="26" name="Gruppieren 25">
            <a:extLst>
              <a:ext uri="{FF2B5EF4-FFF2-40B4-BE49-F238E27FC236}">
                <a16:creationId xmlns:a16="http://schemas.microsoft.com/office/drawing/2014/main" id="{7249EF3A-6D98-4C06-8B42-49CC8180E429}"/>
              </a:ext>
            </a:extLst>
          </p:cNvPr>
          <p:cNvGrpSpPr/>
          <p:nvPr/>
        </p:nvGrpSpPr>
        <p:grpSpPr>
          <a:xfrm>
            <a:off x="8457387" y="5793782"/>
            <a:ext cx="1168911" cy="550638"/>
            <a:chOff x="35905095" y="24267622"/>
            <a:chExt cx="4934049" cy="2324279"/>
          </a:xfrm>
        </p:grpSpPr>
        <p:sp>
          <p:nvSpPr>
            <p:cNvPr id="24" name="Textfeld 23">
              <a:extLst>
                <a:ext uri="{FF2B5EF4-FFF2-40B4-BE49-F238E27FC236}">
                  <a16:creationId xmlns:a16="http://schemas.microsoft.com/office/drawing/2014/main" id="{550854B4-FDB5-4AE4-A410-8C144F85DBF5}"/>
                </a:ext>
              </a:extLst>
            </p:cNvPr>
            <p:cNvSpPr txBox="1"/>
            <p:nvPr/>
          </p:nvSpPr>
          <p:spPr>
            <a:xfrm>
              <a:off x="35905095" y="24356290"/>
              <a:ext cx="4934049" cy="2235611"/>
            </a:xfrm>
            <a:prstGeom prst="rect">
              <a:avLst/>
            </a:prstGeom>
            <a:noFill/>
            <a:ln w="19050">
              <a:solidFill>
                <a:schemeClr val="tx1"/>
              </a:solidFill>
            </a:ln>
          </p:spPr>
          <p:txBody>
            <a:bodyPr wrap="none" rtlCol="0">
              <a:spAutoFit/>
            </a:bodyPr>
            <a:lstStyle/>
            <a:p>
              <a:pPr algn="ctr"/>
              <a:r>
                <a:rPr lang="de-AT" sz="1421" dirty="0">
                  <a:solidFill>
                    <a:schemeClr val="bg1"/>
                  </a:solidFill>
                  <a:latin typeface="Roboto Condensed Light" panose="02000000000000000000" pitchFamily="2" charset="0"/>
                  <a:ea typeface="Roboto Condensed Light" panose="02000000000000000000" pitchFamily="2" charset="0"/>
                </a:rPr>
                <a:t>LEO ACV</a:t>
              </a:r>
            </a:p>
            <a:p>
              <a:pPr algn="ctr"/>
              <a:r>
                <a:rPr lang="de-AT" sz="1421" dirty="0" err="1">
                  <a:solidFill>
                    <a:schemeClr val="bg1"/>
                  </a:solidFill>
                  <a:latin typeface="Roboto Condensed Light" panose="02000000000000000000" pitchFamily="2" charset="0"/>
                  <a:ea typeface="Roboto Condensed Light" panose="02000000000000000000" pitchFamily="2" charset="0"/>
                </a:rPr>
                <a:t>determination</a:t>
              </a:r>
              <a:endParaRPr lang="en-US" sz="1421" dirty="0">
                <a:solidFill>
                  <a:schemeClr val="bg1"/>
                </a:solidFill>
                <a:latin typeface="Roboto Condensed Light" panose="02000000000000000000" pitchFamily="2" charset="0"/>
                <a:ea typeface="Roboto Condensed Light" panose="02000000000000000000" pitchFamily="2" charset="0"/>
              </a:endParaRPr>
            </a:p>
          </p:txBody>
        </p:sp>
        <p:sp>
          <p:nvSpPr>
            <p:cNvPr id="25" name="Rechteck 24">
              <a:extLst>
                <a:ext uri="{FF2B5EF4-FFF2-40B4-BE49-F238E27FC236}">
                  <a16:creationId xmlns:a16="http://schemas.microsoft.com/office/drawing/2014/main" id="{FC847989-6589-4E6B-9133-9896FC8970C1}"/>
                </a:ext>
              </a:extLst>
            </p:cNvPr>
            <p:cNvSpPr/>
            <p:nvPr/>
          </p:nvSpPr>
          <p:spPr>
            <a:xfrm>
              <a:off x="36038443" y="24267622"/>
              <a:ext cx="4632960" cy="206709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solidFill>
                  <a:schemeClr val="bg1"/>
                </a:solidFill>
              </a:endParaRPr>
            </a:p>
          </p:txBody>
        </p:sp>
      </p:grpSp>
      <p:sp>
        <p:nvSpPr>
          <p:cNvPr id="250" name="Textfeld 249">
            <a:extLst>
              <a:ext uri="{FF2B5EF4-FFF2-40B4-BE49-F238E27FC236}">
                <a16:creationId xmlns:a16="http://schemas.microsoft.com/office/drawing/2014/main" id="{F718CCC3-F3B2-4329-98B9-D4914F398EA8}"/>
              </a:ext>
            </a:extLst>
          </p:cNvPr>
          <p:cNvSpPr txBox="1"/>
          <p:nvPr/>
        </p:nvSpPr>
        <p:spPr>
          <a:xfrm>
            <a:off x="8457211" y="2444110"/>
            <a:ext cx="1168911" cy="529632"/>
          </a:xfrm>
          <a:prstGeom prst="rect">
            <a:avLst/>
          </a:prstGeom>
          <a:noFill/>
        </p:spPr>
        <p:txBody>
          <a:bodyPr wrap="none" rtlCol="0">
            <a:spAutoFit/>
          </a:bodyPr>
          <a:lstStyle/>
          <a:p>
            <a:pPr algn="ctr"/>
            <a:r>
              <a:rPr lang="en-GB" sz="1421" dirty="0">
                <a:solidFill>
                  <a:schemeClr val="bg1"/>
                </a:solidFill>
                <a:latin typeface="Roboto Condensed Light" panose="02000000000000000000" pitchFamily="2" charset="0"/>
                <a:ea typeface="Roboto Condensed Light" panose="02000000000000000000" pitchFamily="2" charset="0"/>
              </a:rPr>
              <a:t>Measurement</a:t>
            </a:r>
          </a:p>
          <a:p>
            <a:pPr algn="ctr"/>
            <a:r>
              <a:rPr lang="en-GB" sz="1421" dirty="0">
                <a:solidFill>
                  <a:schemeClr val="bg1"/>
                </a:solidFill>
                <a:latin typeface="Roboto Condensed Light" panose="02000000000000000000" pitchFamily="2" charset="0"/>
                <a:ea typeface="Roboto Condensed Light" panose="02000000000000000000" pitchFamily="2" charset="0"/>
              </a:rPr>
              <a:t>determination</a:t>
            </a:r>
          </a:p>
        </p:txBody>
      </p:sp>
      <p:sp>
        <p:nvSpPr>
          <p:cNvPr id="251" name="Rechteck 250">
            <a:extLst>
              <a:ext uri="{FF2B5EF4-FFF2-40B4-BE49-F238E27FC236}">
                <a16:creationId xmlns:a16="http://schemas.microsoft.com/office/drawing/2014/main" id="{0E94606E-B846-42D8-89A2-24A913A3BC59}"/>
              </a:ext>
            </a:extLst>
          </p:cNvPr>
          <p:cNvSpPr/>
          <p:nvPr/>
        </p:nvSpPr>
        <p:spPr>
          <a:xfrm>
            <a:off x="8488802" y="2455761"/>
            <a:ext cx="1097581" cy="48971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grpSp>
        <p:nvGrpSpPr>
          <p:cNvPr id="252" name="Gruppieren 251">
            <a:extLst>
              <a:ext uri="{FF2B5EF4-FFF2-40B4-BE49-F238E27FC236}">
                <a16:creationId xmlns:a16="http://schemas.microsoft.com/office/drawing/2014/main" id="{B1124554-EBF9-4F10-B441-432075C20CB7}"/>
              </a:ext>
            </a:extLst>
          </p:cNvPr>
          <p:cNvGrpSpPr/>
          <p:nvPr/>
        </p:nvGrpSpPr>
        <p:grpSpPr>
          <a:xfrm>
            <a:off x="2954369" y="5804698"/>
            <a:ext cx="1168911" cy="550638"/>
            <a:chOff x="35905095" y="24267622"/>
            <a:chExt cx="4934049" cy="2324279"/>
          </a:xfrm>
        </p:grpSpPr>
        <p:sp>
          <p:nvSpPr>
            <p:cNvPr id="253" name="Textfeld 252">
              <a:extLst>
                <a:ext uri="{FF2B5EF4-FFF2-40B4-BE49-F238E27FC236}">
                  <a16:creationId xmlns:a16="http://schemas.microsoft.com/office/drawing/2014/main" id="{FD1E062A-8C47-4D10-BD75-E292054855FE}"/>
                </a:ext>
              </a:extLst>
            </p:cNvPr>
            <p:cNvSpPr txBox="1"/>
            <p:nvPr/>
          </p:nvSpPr>
          <p:spPr>
            <a:xfrm>
              <a:off x="35905095" y="24356290"/>
              <a:ext cx="4934049" cy="2235611"/>
            </a:xfrm>
            <a:prstGeom prst="rect">
              <a:avLst/>
            </a:prstGeom>
            <a:noFill/>
            <a:ln w="19050">
              <a:solidFill>
                <a:schemeClr val="tx1"/>
              </a:solidFill>
            </a:ln>
          </p:spPr>
          <p:txBody>
            <a:bodyPr wrap="none" rtlCol="0">
              <a:spAutoFit/>
            </a:bodyPr>
            <a:lstStyle/>
            <a:p>
              <a:pPr algn="ctr"/>
              <a:r>
                <a:rPr lang="de-AT" sz="1421" dirty="0">
                  <a:solidFill>
                    <a:schemeClr val="bg1"/>
                  </a:solidFill>
                  <a:latin typeface="Roboto Condensed Light" panose="02000000000000000000" pitchFamily="2" charset="0"/>
                  <a:ea typeface="Roboto Condensed Light" panose="02000000000000000000" pitchFamily="2" charset="0"/>
                </a:rPr>
                <a:t>GNSS ACV</a:t>
              </a:r>
            </a:p>
            <a:p>
              <a:pPr algn="ctr"/>
              <a:r>
                <a:rPr lang="de-AT" sz="1421" dirty="0" err="1">
                  <a:solidFill>
                    <a:schemeClr val="bg1"/>
                  </a:solidFill>
                  <a:latin typeface="Roboto Condensed Light" panose="02000000000000000000" pitchFamily="2" charset="0"/>
                  <a:ea typeface="Roboto Condensed Light" panose="02000000000000000000" pitchFamily="2" charset="0"/>
                </a:rPr>
                <a:t>determination</a:t>
              </a:r>
              <a:endParaRPr lang="en-US" sz="1421" dirty="0">
                <a:solidFill>
                  <a:schemeClr val="bg1"/>
                </a:solidFill>
                <a:latin typeface="Roboto Condensed Light" panose="02000000000000000000" pitchFamily="2" charset="0"/>
                <a:ea typeface="Roboto Condensed Light" panose="02000000000000000000" pitchFamily="2" charset="0"/>
              </a:endParaRPr>
            </a:p>
          </p:txBody>
        </p:sp>
        <p:sp>
          <p:nvSpPr>
            <p:cNvPr id="254" name="Rechteck 253">
              <a:extLst>
                <a:ext uri="{FF2B5EF4-FFF2-40B4-BE49-F238E27FC236}">
                  <a16:creationId xmlns:a16="http://schemas.microsoft.com/office/drawing/2014/main" id="{A88B29CC-1A70-4262-8BAD-DC510400BA50}"/>
                </a:ext>
              </a:extLst>
            </p:cNvPr>
            <p:cNvSpPr/>
            <p:nvPr/>
          </p:nvSpPr>
          <p:spPr>
            <a:xfrm>
              <a:off x="36038443" y="24267622"/>
              <a:ext cx="4632960" cy="2067098"/>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solidFill>
                  <a:schemeClr val="bg1"/>
                </a:solidFill>
              </a:endParaRPr>
            </a:p>
          </p:txBody>
        </p:sp>
      </p:grpSp>
    </p:spTree>
    <p:extLst>
      <p:ext uri="{BB962C8B-B14F-4D97-AF65-F5344CB8AC3E}">
        <p14:creationId xmlns:p14="http://schemas.microsoft.com/office/powerpoint/2010/main" val="3207151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 name="Freihandform 111"/>
          <p:cNvSpPr/>
          <p:nvPr/>
        </p:nvSpPr>
        <p:spPr>
          <a:xfrm>
            <a:off x="93603" y="38213"/>
            <a:ext cx="11996232" cy="554115"/>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chemeClr val="tx1"/>
          </a:solidFill>
          <a:ln w="38100" cap="flat">
            <a:solidFill>
              <a:schemeClr val="tx1"/>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5939513" y="3491742"/>
            <a:ext cx="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03" name="Gruppieren 202">
            <a:extLst>
              <a:ext uri="{FF2B5EF4-FFF2-40B4-BE49-F238E27FC236}">
                <a16:creationId xmlns:a16="http://schemas.microsoft.com/office/drawing/2014/main" id="{547BD6E5-45DA-436B-8879-F9A99E612B28}"/>
              </a:ext>
            </a:extLst>
          </p:cNvPr>
          <p:cNvGrpSpPr/>
          <p:nvPr/>
        </p:nvGrpSpPr>
        <p:grpSpPr>
          <a:xfrm>
            <a:off x="155897" y="718715"/>
            <a:ext cx="11807625" cy="908506"/>
            <a:chOff x="519248" y="-1476103"/>
            <a:chExt cx="24566282" cy="3834860"/>
          </a:xfrm>
        </p:grpSpPr>
        <p:sp>
          <p:nvSpPr>
            <p:cNvPr id="205" name="Textfeld 204">
              <a:extLst>
                <a:ext uri="{FF2B5EF4-FFF2-40B4-BE49-F238E27FC236}">
                  <a16:creationId xmlns:a16="http://schemas.microsoft.com/office/drawing/2014/main" id="{91CC1050-D4DC-4C6A-9DFF-969489F93789}"/>
                </a:ext>
              </a:extLst>
            </p:cNvPr>
            <p:cNvSpPr txBox="1"/>
            <p:nvPr/>
          </p:nvSpPr>
          <p:spPr>
            <a:xfrm>
              <a:off x="979215" y="-1148933"/>
              <a:ext cx="23728851" cy="3507690"/>
            </a:xfrm>
            <a:prstGeom prst="rect">
              <a:avLst/>
            </a:prstGeom>
            <a:noFill/>
          </p:spPr>
          <p:txBody>
            <a:bodyPr wrap="square" rtlCol="0">
              <a:spAutoFit/>
            </a:bodyPr>
            <a:lstStyle/>
            <a:p>
              <a:pPr algn="just"/>
              <a:r>
                <a:rPr lang="en-US" sz="1600" dirty="0">
                  <a:solidFill>
                    <a:schemeClr val="bg1"/>
                  </a:solidFill>
                  <a:latin typeface="Roboto Condensed Light" panose="02000000000000000000" pitchFamily="2" charset="0"/>
                  <a:ea typeface="Roboto Condensed Light" panose="02000000000000000000" pitchFamily="2" charset="0"/>
                </a:rPr>
                <a:t>Within the project SWEETS we pursue two approaches for the estimation of thermospheric mass densities. The first is based on </a:t>
              </a:r>
              <a:r>
                <a:rPr lang="en-US" sz="1600" b="1" dirty="0">
                  <a:solidFill>
                    <a:srgbClr val="FF0000"/>
                  </a:solidFill>
                  <a:latin typeface="Roboto Condensed Light" panose="02000000000000000000" pitchFamily="2" charset="0"/>
                  <a:ea typeface="Roboto Condensed Light" panose="02000000000000000000" pitchFamily="2" charset="0"/>
                </a:rPr>
                <a:t>on-board accelerometer</a:t>
              </a:r>
              <a:r>
                <a:rPr lang="en-US" sz="1600" dirty="0">
                  <a:solidFill>
                    <a:schemeClr val="bg1"/>
                  </a:solidFill>
                  <a:latin typeface="Roboto Condensed Light" panose="02000000000000000000" pitchFamily="2" charset="0"/>
                  <a:ea typeface="Roboto Condensed Light" panose="02000000000000000000" pitchFamily="2" charset="0"/>
                </a:rPr>
                <a:t> measurement - applicable for the satellite missions CHAMP, GRACE, GRACE-FO. The second approach relies on </a:t>
              </a:r>
              <a:r>
                <a:rPr lang="en-US" sz="1600" b="1" dirty="0">
                  <a:solidFill>
                    <a:srgbClr val="00B0F0"/>
                  </a:solidFill>
                  <a:latin typeface="Roboto Condensed Light" panose="02000000000000000000" pitchFamily="2" charset="0"/>
                  <a:ea typeface="Roboto Condensed Light" panose="02000000000000000000" pitchFamily="2" charset="0"/>
                </a:rPr>
                <a:t>kinematic orbit information</a:t>
              </a:r>
              <a:r>
                <a:rPr lang="en-US" sz="1600" dirty="0">
                  <a:solidFill>
                    <a:schemeClr val="bg1"/>
                  </a:solidFill>
                  <a:latin typeface="Roboto Condensed Light" panose="02000000000000000000" pitchFamily="2" charset="0"/>
                  <a:ea typeface="Roboto Condensed Light" panose="02000000000000000000" pitchFamily="2" charset="0"/>
                </a:rPr>
                <a:t> and is applied for the other satellites which are not equipped with on-board accelerometers.</a:t>
              </a:r>
            </a:p>
          </p:txBody>
        </p:sp>
        <p:sp>
          <p:nvSpPr>
            <p:cNvPr id="206" name="Rechteck: abgerundete Ecken 205">
              <a:extLst>
                <a:ext uri="{FF2B5EF4-FFF2-40B4-BE49-F238E27FC236}">
                  <a16:creationId xmlns:a16="http://schemas.microsoft.com/office/drawing/2014/main" id="{33179611-55AC-43CB-A22C-B23211F7BD2D}"/>
                </a:ext>
              </a:extLst>
            </p:cNvPr>
            <p:cNvSpPr/>
            <p:nvPr/>
          </p:nvSpPr>
          <p:spPr>
            <a:xfrm>
              <a:off x="519248" y="-1476103"/>
              <a:ext cx="24566282" cy="3627865"/>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p>
          </p:txBody>
        </p:sp>
      </p:grpSp>
      <p:sp>
        <p:nvSpPr>
          <p:cNvPr id="38" name="Rechteck 37">
            <a:extLst>
              <a:ext uri="{FF2B5EF4-FFF2-40B4-BE49-F238E27FC236}">
                <a16:creationId xmlns:a16="http://schemas.microsoft.com/office/drawing/2014/main" id="{AD978937-9CA3-4551-844C-77421FD8A51B}"/>
              </a:ext>
            </a:extLst>
          </p:cNvPr>
          <p:cNvSpPr/>
          <p:nvPr/>
        </p:nvSpPr>
        <p:spPr>
          <a:xfrm>
            <a:off x="7890545" y="4767750"/>
            <a:ext cx="417102" cy="150682"/>
          </a:xfrm>
          <a:prstGeom prst="rect">
            <a:avLst/>
          </a:prstGeom>
        </p:spPr>
        <p:txBody>
          <a:bodyPr wrap="none">
            <a:spAutoFit/>
          </a:bodyPr>
          <a:lstStyle/>
          <a:p>
            <a:pPr defTabSz="216621" eaLnBrk="0" hangingPunct="0"/>
            <a:r>
              <a:rPr lang="en-GB" altLang="en-US" sz="379" u="sng" dirty="0" bmk="_Toc26967711">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rPr>
              <a:t>SWARM A-C</a:t>
            </a:r>
            <a:endParaRPr lang="de-AT" altLang="en-US" sz="379" u="sng" dirty="0">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21" name="Freihandform 111">
            <a:extLst>
              <a:ext uri="{FF2B5EF4-FFF2-40B4-BE49-F238E27FC236}">
                <a16:creationId xmlns:a16="http://schemas.microsoft.com/office/drawing/2014/main" id="{AC52FACB-7E70-45D7-895F-08B16340DDB7}"/>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2" name="Freihandform 112">
            <a:extLst>
              <a:ext uri="{FF2B5EF4-FFF2-40B4-BE49-F238E27FC236}">
                <a16:creationId xmlns:a16="http://schemas.microsoft.com/office/drawing/2014/main" id="{601C18F3-FC33-4685-8F67-3B28F83E0FDF}"/>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3" name="Gruppieren 22">
            <a:extLst>
              <a:ext uri="{FF2B5EF4-FFF2-40B4-BE49-F238E27FC236}">
                <a16:creationId xmlns:a16="http://schemas.microsoft.com/office/drawing/2014/main" id="{7C64CB5D-BCFD-496C-B3E6-B0A7C46FFFA2}"/>
              </a:ext>
            </a:extLst>
          </p:cNvPr>
          <p:cNvGrpSpPr>
            <a:grpSpLocks noChangeAspect="1"/>
          </p:cNvGrpSpPr>
          <p:nvPr/>
        </p:nvGrpSpPr>
        <p:grpSpPr>
          <a:xfrm>
            <a:off x="10247706" y="26096"/>
            <a:ext cx="907113" cy="331738"/>
            <a:chOff x="35555760" y="212760"/>
            <a:chExt cx="6890760" cy="2520000"/>
          </a:xfrm>
        </p:grpSpPr>
        <p:sp>
          <p:nvSpPr>
            <p:cNvPr id="24" name="Freihandform 115">
              <a:extLst>
                <a:ext uri="{FF2B5EF4-FFF2-40B4-BE49-F238E27FC236}">
                  <a16:creationId xmlns:a16="http://schemas.microsoft.com/office/drawing/2014/main" id="{62D08577-D19C-4DCE-A7DD-5FF1915D02E0}"/>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5" name="Freihandform 116">
              <a:extLst>
                <a:ext uri="{FF2B5EF4-FFF2-40B4-BE49-F238E27FC236}">
                  <a16:creationId xmlns:a16="http://schemas.microsoft.com/office/drawing/2014/main" id="{56D500D2-1DB4-4FD0-897A-31AD45D7377F}"/>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6" name="Freihandform 117">
              <a:extLst>
                <a:ext uri="{FF2B5EF4-FFF2-40B4-BE49-F238E27FC236}">
                  <a16:creationId xmlns:a16="http://schemas.microsoft.com/office/drawing/2014/main" id="{5913F7CC-BEE3-4E8C-B5DF-48C68AA2304B}"/>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18">
              <a:extLst>
                <a:ext uri="{FF2B5EF4-FFF2-40B4-BE49-F238E27FC236}">
                  <a16:creationId xmlns:a16="http://schemas.microsoft.com/office/drawing/2014/main" id="{277C1169-7752-4CF4-8E40-6D5FBAA22F6F}"/>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19">
              <a:extLst>
                <a:ext uri="{FF2B5EF4-FFF2-40B4-BE49-F238E27FC236}">
                  <a16:creationId xmlns:a16="http://schemas.microsoft.com/office/drawing/2014/main" id="{3308BFED-85BB-4303-BA0C-9CAEB922FF8B}"/>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20">
              <a:extLst>
                <a:ext uri="{FF2B5EF4-FFF2-40B4-BE49-F238E27FC236}">
                  <a16:creationId xmlns:a16="http://schemas.microsoft.com/office/drawing/2014/main" id="{2601668F-5CAB-4562-AF9F-C41F1935D307}"/>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21">
              <a:extLst>
                <a:ext uri="{FF2B5EF4-FFF2-40B4-BE49-F238E27FC236}">
                  <a16:creationId xmlns:a16="http://schemas.microsoft.com/office/drawing/2014/main" id="{95ABD0FB-7D6B-4DDE-8E5F-6E3CECFC0371}"/>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2">
              <a:extLst>
                <a:ext uri="{FF2B5EF4-FFF2-40B4-BE49-F238E27FC236}">
                  <a16:creationId xmlns:a16="http://schemas.microsoft.com/office/drawing/2014/main" id="{4FC1E24B-72AA-4047-B853-6B77F0487404}"/>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1" name="Freihandform 123">
              <a:extLst>
                <a:ext uri="{FF2B5EF4-FFF2-40B4-BE49-F238E27FC236}">
                  <a16:creationId xmlns:a16="http://schemas.microsoft.com/office/drawing/2014/main" id="{5CF2209F-C76D-4E0B-9E0D-D6C3BB2FB4D8}"/>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2" name="Freihandform 124">
              <a:extLst>
                <a:ext uri="{FF2B5EF4-FFF2-40B4-BE49-F238E27FC236}">
                  <a16:creationId xmlns:a16="http://schemas.microsoft.com/office/drawing/2014/main" id="{7BAAF0BA-34C8-4960-9753-5ECA598857A3}"/>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3" name="Freihandform 125">
              <a:extLst>
                <a:ext uri="{FF2B5EF4-FFF2-40B4-BE49-F238E27FC236}">
                  <a16:creationId xmlns:a16="http://schemas.microsoft.com/office/drawing/2014/main" id="{94F501CD-3B63-40E4-AC10-1317C97A95F2}"/>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4" name="Freihandform 126">
              <a:extLst>
                <a:ext uri="{FF2B5EF4-FFF2-40B4-BE49-F238E27FC236}">
                  <a16:creationId xmlns:a16="http://schemas.microsoft.com/office/drawing/2014/main" id="{57322B85-D7BC-4E20-B7EF-74D15DEC21A3}"/>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45" name="Picture 2">
            <a:extLst>
              <a:ext uri="{FF2B5EF4-FFF2-40B4-BE49-F238E27FC236}">
                <a16:creationId xmlns:a16="http://schemas.microsoft.com/office/drawing/2014/main" id="{C5E95AC2-0E57-4B16-89C4-FC10A10955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
            <a:extLst>
              <a:ext uri="{FF2B5EF4-FFF2-40B4-BE49-F238E27FC236}">
                <a16:creationId xmlns:a16="http://schemas.microsoft.com/office/drawing/2014/main" id="{92377404-D179-4F12-A1A9-F69FCEABDDA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47" name="Textfeld 46">
            <a:extLst>
              <a:ext uri="{FF2B5EF4-FFF2-40B4-BE49-F238E27FC236}">
                <a16:creationId xmlns:a16="http://schemas.microsoft.com/office/drawing/2014/main" id="{E48AA195-E038-406E-A05D-25F08B8FA75F}"/>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2400" dirty="0">
                <a:latin typeface="Roboto Condensed" panose="02000000000000000000" pitchFamily="2" charset="0"/>
                <a:cs typeface="Lato Semibold" panose="020F0702020204030203" pitchFamily="34" charset="0"/>
              </a:rPr>
              <a:t>Estimation of neutral mass densities</a:t>
            </a:r>
          </a:p>
        </p:txBody>
      </p:sp>
      <p:grpSp>
        <p:nvGrpSpPr>
          <p:cNvPr id="48" name="Gruppieren 47">
            <a:extLst>
              <a:ext uri="{FF2B5EF4-FFF2-40B4-BE49-F238E27FC236}">
                <a16:creationId xmlns:a16="http://schemas.microsoft.com/office/drawing/2014/main" id="{20D14A5D-929C-4B47-B257-36EA902C1EA0}"/>
              </a:ext>
            </a:extLst>
          </p:cNvPr>
          <p:cNvGrpSpPr/>
          <p:nvPr/>
        </p:nvGrpSpPr>
        <p:grpSpPr>
          <a:xfrm>
            <a:off x="2286000" y="2203082"/>
            <a:ext cx="1138947" cy="502970"/>
            <a:chOff x="10558827" y="13563229"/>
            <a:chExt cx="2914818" cy="2123069"/>
          </a:xfrm>
        </p:grpSpPr>
        <p:sp>
          <p:nvSpPr>
            <p:cNvPr id="49" name="Rechteck: abgerundete Ecken 48">
              <a:extLst>
                <a:ext uri="{FF2B5EF4-FFF2-40B4-BE49-F238E27FC236}">
                  <a16:creationId xmlns:a16="http://schemas.microsoft.com/office/drawing/2014/main" id="{A1D19862-3412-4CA1-A9BA-8342849E236D}"/>
                </a:ext>
              </a:extLst>
            </p:cNvPr>
            <p:cNvSpPr/>
            <p:nvPr/>
          </p:nvSpPr>
          <p:spPr>
            <a:xfrm>
              <a:off x="10572749" y="13563229"/>
              <a:ext cx="2900896" cy="1958786"/>
            </a:xfrm>
            <a:prstGeom prst="roundRect">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50" name="Textfeld 49">
              <a:extLst>
                <a:ext uri="{FF2B5EF4-FFF2-40B4-BE49-F238E27FC236}">
                  <a16:creationId xmlns:a16="http://schemas.microsoft.com/office/drawing/2014/main" id="{A662BC50-B7C6-4E80-A71C-304046AA46E5}"/>
                </a:ext>
              </a:extLst>
            </p:cNvPr>
            <p:cNvSpPr txBox="1"/>
            <p:nvPr/>
          </p:nvSpPr>
          <p:spPr>
            <a:xfrm>
              <a:off x="10558827" y="13737580"/>
              <a:ext cx="2720509" cy="1948718"/>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Accelerometer</a:t>
              </a:r>
            </a:p>
            <a:p>
              <a:pPr algn="ctr"/>
              <a:r>
                <a:rPr lang="en-US" sz="1200" dirty="0">
                  <a:solidFill>
                    <a:schemeClr val="bg1"/>
                  </a:solidFill>
                  <a:latin typeface="Roboto Condensed Light" panose="02000000000000000000" pitchFamily="2" charset="0"/>
                  <a:ea typeface="Roboto Condensed Light" panose="02000000000000000000" pitchFamily="2" charset="0"/>
                </a:rPr>
                <a:t>observation</a:t>
              </a:r>
            </a:p>
          </p:txBody>
        </p:sp>
      </p:grpSp>
      <p:grpSp>
        <p:nvGrpSpPr>
          <p:cNvPr id="51" name="Gruppieren 50">
            <a:extLst>
              <a:ext uri="{FF2B5EF4-FFF2-40B4-BE49-F238E27FC236}">
                <a16:creationId xmlns:a16="http://schemas.microsoft.com/office/drawing/2014/main" id="{98393E22-E000-4A09-A474-4D71869BB517}"/>
              </a:ext>
            </a:extLst>
          </p:cNvPr>
          <p:cNvGrpSpPr/>
          <p:nvPr/>
        </p:nvGrpSpPr>
        <p:grpSpPr>
          <a:xfrm>
            <a:off x="3295434" y="2814290"/>
            <a:ext cx="1133507" cy="481949"/>
            <a:chOff x="10572749" y="13563229"/>
            <a:chExt cx="2900896" cy="2034339"/>
          </a:xfrm>
        </p:grpSpPr>
        <p:sp>
          <p:nvSpPr>
            <p:cNvPr id="52" name="Rechteck: abgerundete Ecken 51">
              <a:extLst>
                <a:ext uri="{FF2B5EF4-FFF2-40B4-BE49-F238E27FC236}">
                  <a16:creationId xmlns:a16="http://schemas.microsoft.com/office/drawing/2014/main" id="{A6E9743E-5D09-47EE-A0F2-86AE45F937F9}"/>
                </a:ext>
              </a:extLst>
            </p:cNvPr>
            <p:cNvSpPr/>
            <p:nvPr/>
          </p:nvSpPr>
          <p:spPr>
            <a:xfrm>
              <a:off x="10572749" y="13563229"/>
              <a:ext cx="2900896" cy="1958786"/>
            </a:xfrm>
            <a:prstGeom prst="roundRect">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53" name="Textfeld 52">
              <a:extLst>
                <a:ext uri="{FF2B5EF4-FFF2-40B4-BE49-F238E27FC236}">
                  <a16:creationId xmlns:a16="http://schemas.microsoft.com/office/drawing/2014/main" id="{D28FCF30-73E0-46D5-AFC2-731CA4596572}"/>
                </a:ext>
              </a:extLst>
            </p:cNvPr>
            <p:cNvSpPr txBox="1"/>
            <p:nvPr/>
          </p:nvSpPr>
          <p:spPr>
            <a:xfrm>
              <a:off x="10767060" y="13648849"/>
              <a:ext cx="2512276" cy="1948719"/>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Acceleration</a:t>
              </a:r>
            </a:p>
            <a:p>
              <a:pPr algn="ctr"/>
              <a:r>
                <a:rPr lang="en-US" sz="1200" dirty="0">
                  <a:solidFill>
                    <a:schemeClr val="bg1"/>
                  </a:solidFill>
                  <a:latin typeface="Roboto Condensed Light" panose="02000000000000000000" pitchFamily="2" charset="0"/>
                  <a:ea typeface="Roboto Condensed Light" panose="02000000000000000000" pitchFamily="2" charset="0"/>
                </a:rPr>
                <a:t>calibration</a:t>
              </a:r>
            </a:p>
          </p:txBody>
        </p:sp>
      </p:grpSp>
      <p:grpSp>
        <p:nvGrpSpPr>
          <p:cNvPr id="54" name="Gruppieren 53">
            <a:extLst>
              <a:ext uri="{FF2B5EF4-FFF2-40B4-BE49-F238E27FC236}">
                <a16:creationId xmlns:a16="http://schemas.microsoft.com/office/drawing/2014/main" id="{5F99CD0C-8863-49D2-A67C-FA322AA6F75E}"/>
              </a:ext>
            </a:extLst>
          </p:cNvPr>
          <p:cNvGrpSpPr/>
          <p:nvPr/>
        </p:nvGrpSpPr>
        <p:grpSpPr>
          <a:xfrm>
            <a:off x="3295434" y="3788589"/>
            <a:ext cx="1133507" cy="658352"/>
            <a:chOff x="10572749" y="13575926"/>
            <a:chExt cx="2900896" cy="2778947"/>
          </a:xfrm>
        </p:grpSpPr>
        <p:sp>
          <p:nvSpPr>
            <p:cNvPr id="55" name="Rechteck: abgerundete Ecken 54">
              <a:extLst>
                <a:ext uri="{FF2B5EF4-FFF2-40B4-BE49-F238E27FC236}">
                  <a16:creationId xmlns:a16="http://schemas.microsoft.com/office/drawing/2014/main" id="{5976C970-2BFB-4B6A-AD29-39557889C00D}"/>
                </a:ext>
              </a:extLst>
            </p:cNvPr>
            <p:cNvSpPr/>
            <p:nvPr/>
          </p:nvSpPr>
          <p:spPr>
            <a:xfrm>
              <a:off x="10572749" y="13575926"/>
              <a:ext cx="2900896" cy="2759674"/>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56" name="Textfeld 55">
              <a:extLst>
                <a:ext uri="{FF2B5EF4-FFF2-40B4-BE49-F238E27FC236}">
                  <a16:creationId xmlns:a16="http://schemas.microsoft.com/office/drawing/2014/main" id="{C0E33F02-391D-4293-9EFC-50C02C26C3FD}"/>
                </a:ext>
              </a:extLst>
            </p:cNvPr>
            <p:cNvSpPr txBox="1"/>
            <p:nvPr/>
          </p:nvSpPr>
          <p:spPr>
            <a:xfrm>
              <a:off x="10750812" y="13626667"/>
              <a:ext cx="2512276" cy="2728206"/>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Reduction of undesired accelerations</a:t>
              </a:r>
            </a:p>
          </p:txBody>
        </p:sp>
      </p:grpSp>
      <p:grpSp>
        <p:nvGrpSpPr>
          <p:cNvPr id="57" name="Gruppieren 56">
            <a:extLst>
              <a:ext uri="{FF2B5EF4-FFF2-40B4-BE49-F238E27FC236}">
                <a16:creationId xmlns:a16="http://schemas.microsoft.com/office/drawing/2014/main" id="{E3E8E660-394B-4209-8EC0-B3DCE3BA95D0}"/>
              </a:ext>
            </a:extLst>
          </p:cNvPr>
          <p:cNvGrpSpPr/>
          <p:nvPr/>
        </p:nvGrpSpPr>
        <p:grpSpPr>
          <a:xfrm>
            <a:off x="5385810" y="3157203"/>
            <a:ext cx="1133507" cy="502970"/>
            <a:chOff x="10572749" y="13563229"/>
            <a:chExt cx="2900896" cy="2123069"/>
          </a:xfrm>
        </p:grpSpPr>
        <p:sp>
          <p:nvSpPr>
            <p:cNvPr id="58" name="Rechteck: abgerundete Ecken 57">
              <a:extLst>
                <a:ext uri="{FF2B5EF4-FFF2-40B4-BE49-F238E27FC236}">
                  <a16:creationId xmlns:a16="http://schemas.microsoft.com/office/drawing/2014/main" id="{6C69247D-FA3B-48A1-9523-FDC6A9F39DC0}"/>
                </a:ext>
              </a:extLst>
            </p:cNvPr>
            <p:cNvSpPr/>
            <p:nvPr/>
          </p:nvSpPr>
          <p:spPr>
            <a:xfrm>
              <a:off x="10572749" y="13563229"/>
              <a:ext cx="2900896" cy="1958786"/>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59" name="Textfeld 58">
              <a:extLst>
                <a:ext uri="{FF2B5EF4-FFF2-40B4-BE49-F238E27FC236}">
                  <a16:creationId xmlns:a16="http://schemas.microsoft.com/office/drawing/2014/main" id="{69F017A4-B727-41F5-85DD-FE37D71476F2}"/>
                </a:ext>
              </a:extLst>
            </p:cNvPr>
            <p:cNvSpPr txBox="1"/>
            <p:nvPr/>
          </p:nvSpPr>
          <p:spPr>
            <a:xfrm>
              <a:off x="10767058" y="13737580"/>
              <a:ext cx="2685706" cy="1948718"/>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Earth radiation pressure</a:t>
              </a:r>
            </a:p>
          </p:txBody>
        </p:sp>
      </p:grpSp>
      <p:grpSp>
        <p:nvGrpSpPr>
          <p:cNvPr id="61" name="Gruppieren 60">
            <a:extLst>
              <a:ext uri="{FF2B5EF4-FFF2-40B4-BE49-F238E27FC236}">
                <a16:creationId xmlns:a16="http://schemas.microsoft.com/office/drawing/2014/main" id="{D06C834E-80B8-4182-9854-283B81148D22}"/>
              </a:ext>
            </a:extLst>
          </p:cNvPr>
          <p:cNvGrpSpPr/>
          <p:nvPr/>
        </p:nvGrpSpPr>
        <p:grpSpPr>
          <a:xfrm>
            <a:off x="5385811" y="4752331"/>
            <a:ext cx="1156880" cy="476695"/>
            <a:chOff x="10572749" y="13563229"/>
            <a:chExt cx="2960712" cy="2012161"/>
          </a:xfrm>
        </p:grpSpPr>
        <p:sp>
          <p:nvSpPr>
            <p:cNvPr id="62" name="Rechteck: abgerundete Ecken 61">
              <a:extLst>
                <a:ext uri="{FF2B5EF4-FFF2-40B4-BE49-F238E27FC236}">
                  <a16:creationId xmlns:a16="http://schemas.microsoft.com/office/drawing/2014/main" id="{8245405B-A380-4B64-86F2-5E940AD3FE2E}"/>
                </a:ext>
              </a:extLst>
            </p:cNvPr>
            <p:cNvSpPr/>
            <p:nvPr/>
          </p:nvSpPr>
          <p:spPr>
            <a:xfrm>
              <a:off x="10572749" y="13563229"/>
              <a:ext cx="2900896" cy="1958786"/>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63" name="Textfeld 62">
              <a:extLst>
                <a:ext uri="{FF2B5EF4-FFF2-40B4-BE49-F238E27FC236}">
                  <a16:creationId xmlns:a16="http://schemas.microsoft.com/office/drawing/2014/main" id="{52E66290-2170-483D-842C-58C83891D11E}"/>
                </a:ext>
              </a:extLst>
            </p:cNvPr>
            <p:cNvSpPr txBox="1"/>
            <p:nvPr/>
          </p:nvSpPr>
          <p:spPr>
            <a:xfrm>
              <a:off x="10699814" y="13626672"/>
              <a:ext cx="2833647" cy="1948718"/>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Solar radiation pressure</a:t>
              </a:r>
            </a:p>
          </p:txBody>
        </p:sp>
      </p:grpSp>
      <p:grpSp>
        <p:nvGrpSpPr>
          <p:cNvPr id="64" name="Gruppieren 63">
            <a:extLst>
              <a:ext uri="{FF2B5EF4-FFF2-40B4-BE49-F238E27FC236}">
                <a16:creationId xmlns:a16="http://schemas.microsoft.com/office/drawing/2014/main" id="{06C1F208-3503-4B02-A2DC-C8C2CEF63EDB}"/>
              </a:ext>
            </a:extLst>
          </p:cNvPr>
          <p:cNvGrpSpPr/>
          <p:nvPr/>
        </p:nvGrpSpPr>
        <p:grpSpPr>
          <a:xfrm>
            <a:off x="5385810" y="3934113"/>
            <a:ext cx="1133507" cy="476694"/>
            <a:chOff x="10572749" y="13563229"/>
            <a:chExt cx="2900896" cy="2012157"/>
          </a:xfrm>
        </p:grpSpPr>
        <p:sp>
          <p:nvSpPr>
            <p:cNvPr id="65" name="Rechteck: abgerundete Ecken 64">
              <a:extLst>
                <a:ext uri="{FF2B5EF4-FFF2-40B4-BE49-F238E27FC236}">
                  <a16:creationId xmlns:a16="http://schemas.microsoft.com/office/drawing/2014/main" id="{71E500B6-1A1F-42B3-A348-55360769AC32}"/>
                </a:ext>
              </a:extLst>
            </p:cNvPr>
            <p:cNvSpPr/>
            <p:nvPr/>
          </p:nvSpPr>
          <p:spPr>
            <a:xfrm>
              <a:off x="10572749" y="13563229"/>
              <a:ext cx="2900896" cy="1958786"/>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66" name="Textfeld 65">
              <a:extLst>
                <a:ext uri="{FF2B5EF4-FFF2-40B4-BE49-F238E27FC236}">
                  <a16:creationId xmlns:a16="http://schemas.microsoft.com/office/drawing/2014/main" id="{2DA30846-649D-4B18-80A3-D567B02584CA}"/>
                </a:ext>
              </a:extLst>
            </p:cNvPr>
            <p:cNvSpPr txBox="1"/>
            <p:nvPr/>
          </p:nvSpPr>
          <p:spPr>
            <a:xfrm>
              <a:off x="10793958" y="13626667"/>
              <a:ext cx="2512276" cy="1948719"/>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Spacecraft</a:t>
              </a:r>
            </a:p>
            <a:p>
              <a:pPr algn="ctr"/>
              <a:r>
                <a:rPr lang="en-US" sz="1200" dirty="0">
                  <a:solidFill>
                    <a:schemeClr val="bg1"/>
                  </a:solidFill>
                  <a:latin typeface="Roboto Condensed Light" panose="02000000000000000000" pitchFamily="2" charset="0"/>
                  <a:ea typeface="Roboto Condensed Light" panose="02000000000000000000" pitchFamily="2" charset="0"/>
                </a:rPr>
                <a:t>re-radiation</a:t>
              </a:r>
            </a:p>
          </p:txBody>
        </p:sp>
      </p:grpSp>
      <p:grpSp>
        <p:nvGrpSpPr>
          <p:cNvPr id="67" name="Gruppieren 66">
            <a:extLst>
              <a:ext uri="{FF2B5EF4-FFF2-40B4-BE49-F238E27FC236}">
                <a16:creationId xmlns:a16="http://schemas.microsoft.com/office/drawing/2014/main" id="{16084ABB-A708-41E3-A614-084C2EF4CCFB}"/>
              </a:ext>
            </a:extLst>
          </p:cNvPr>
          <p:cNvGrpSpPr/>
          <p:nvPr/>
        </p:nvGrpSpPr>
        <p:grpSpPr>
          <a:xfrm>
            <a:off x="3311952" y="5127267"/>
            <a:ext cx="1133507" cy="497926"/>
            <a:chOff x="10572749" y="13563229"/>
            <a:chExt cx="2900896" cy="2101779"/>
          </a:xfrm>
        </p:grpSpPr>
        <p:sp>
          <p:nvSpPr>
            <p:cNvPr id="68" name="Rechteck: abgerundete Ecken 67">
              <a:extLst>
                <a:ext uri="{FF2B5EF4-FFF2-40B4-BE49-F238E27FC236}">
                  <a16:creationId xmlns:a16="http://schemas.microsoft.com/office/drawing/2014/main" id="{8DAAE16A-925C-4080-B83F-0B0B0DF8EC95}"/>
                </a:ext>
              </a:extLst>
            </p:cNvPr>
            <p:cNvSpPr/>
            <p:nvPr/>
          </p:nvSpPr>
          <p:spPr>
            <a:xfrm>
              <a:off x="10572749" y="13563229"/>
              <a:ext cx="2900896" cy="2101779"/>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69" name="Textfeld 68">
              <a:extLst>
                <a:ext uri="{FF2B5EF4-FFF2-40B4-BE49-F238E27FC236}">
                  <a16:creationId xmlns:a16="http://schemas.microsoft.com/office/drawing/2014/main" id="{A7762CCB-16FA-4240-A3CE-29A75E990404}"/>
                </a:ext>
              </a:extLst>
            </p:cNvPr>
            <p:cNvSpPr txBox="1"/>
            <p:nvPr/>
          </p:nvSpPr>
          <p:spPr>
            <a:xfrm>
              <a:off x="10767060" y="13582304"/>
              <a:ext cx="2512276" cy="1948719"/>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Density estimation</a:t>
              </a:r>
            </a:p>
          </p:txBody>
        </p:sp>
      </p:grpSp>
      <p:cxnSp>
        <p:nvCxnSpPr>
          <p:cNvPr id="10" name="Verbinder: gekrümmt 9">
            <a:extLst>
              <a:ext uri="{FF2B5EF4-FFF2-40B4-BE49-F238E27FC236}">
                <a16:creationId xmlns:a16="http://schemas.microsoft.com/office/drawing/2014/main" id="{A5D54D82-12A9-49F6-A073-C7E4EB8B0CE8}"/>
              </a:ext>
            </a:extLst>
          </p:cNvPr>
          <p:cNvCxnSpPr>
            <a:cxnSpLocks/>
            <a:stCxn id="49" idx="3"/>
            <a:endCxn id="52" idx="0"/>
          </p:cNvCxnSpPr>
          <p:nvPr/>
        </p:nvCxnSpPr>
        <p:spPr>
          <a:xfrm>
            <a:off x="3424947" y="2435105"/>
            <a:ext cx="437240" cy="379184"/>
          </a:xfrm>
          <a:prstGeom prst="curvedConnector2">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70" name="Verbinder: gekrümmt 69">
            <a:extLst>
              <a:ext uri="{FF2B5EF4-FFF2-40B4-BE49-F238E27FC236}">
                <a16:creationId xmlns:a16="http://schemas.microsoft.com/office/drawing/2014/main" id="{7C51322E-01E4-45E0-A5C6-4AAA6CA4A05F}"/>
              </a:ext>
            </a:extLst>
          </p:cNvPr>
          <p:cNvCxnSpPr>
            <a:cxnSpLocks/>
            <a:endCxn id="55" idx="0"/>
          </p:cNvCxnSpPr>
          <p:nvPr/>
        </p:nvCxnSpPr>
        <p:spPr>
          <a:xfrm rot="5400000">
            <a:off x="3625654" y="3552054"/>
            <a:ext cx="473068" cy="1"/>
          </a:xfrm>
          <a:prstGeom prst="curvedConnector3">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71" name="Verbinder: gekrümmt 70">
            <a:extLst>
              <a:ext uri="{FF2B5EF4-FFF2-40B4-BE49-F238E27FC236}">
                <a16:creationId xmlns:a16="http://schemas.microsoft.com/office/drawing/2014/main" id="{599CA5B0-CEFB-4706-AF08-82F43BED9968}"/>
              </a:ext>
            </a:extLst>
          </p:cNvPr>
          <p:cNvCxnSpPr>
            <a:cxnSpLocks/>
            <a:stCxn id="56" idx="2"/>
            <a:endCxn id="68" idx="0"/>
          </p:cNvCxnSpPr>
          <p:nvPr/>
        </p:nvCxnSpPr>
        <p:spPr>
          <a:xfrm rot="16200000" flipH="1">
            <a:off x="3527109" y="4775670"/>
            <a:ext cx="680326" cy="22867"/>
          </a:xfrm>
          <a:prstGeom prst="curvedConnector3">
            <a:avLst>
              <a:gd name="adj1" fmla="val 50000"/>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79" name="Verbinder: gekrümmt 78">
            <a:extLst>
              <a:ext uri="{FF2B5EF4-FFF2-40B4-BE49-F238E27FC236}">
                <a16:creationId xmlns:a16="http://schemas.microsoft.com/office/drawing/2014/main" id="{76D3E2B2-1082-49FA-B17E-FF61AC091D35}"/>
              </a:ext>
            </a:extLst>
          </p:cNvPr>
          <p:cNvCxnSpPr>
            <a:cxnSpLocks/>
            <a:stCxn id="55" idx="3"/>
            <a:endCxn id="58" idx="1"/>
          </p:cNvCxnSpPr>
          <p:nvPr/>
        </p:nvCxnSpPr>
        <p:spPr>
          <a:xfrm flipV="1">
            <a:off x="4428941" y="3389227"/>
            <a:ext cx="956869" cy="726255"/>
          </a:xfrm>
          <a:prstGeom prst="curvedConnector3">
            <a:avLst>
              <a:gd name="adj1" fmla="val 50000"/>
            </a:avLst>
          </a:prstGeom>
          <a:ln w="1905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Verbinder: gekrümmt 79">
            <a:extLst>
              <a:ext uri="{FF2B5EF4-FFF2-40B4-BE49-F238E27FC236}">
                <a16:creationId xmlns:a16="http://schemas.microsoft.com/office/drawing/2014/main" id="{4621C8E1-2627-40DE-99C8-3ABF677329DD}"/>
              </a:ext>
            </a:extLst>
          </p:cNvPr>
          <p:cNvCxnSpPr>
            <a:cxnSpLocks/>
            <a:stCxn id="55" idx="3"/>
            <a:endCxn id="65" idx="1"/>
          </p:cNvCxnSpPr>
          <p:nvPr/>
        </p:nvCxnSpPr>
        <p:spPr>
          <a:xfrm>
            <a:off x="4428941" y="4115482"/>
            <a:ext cx="956869" cy="50656"/>
          </a:xfrm>
          <a:prstGeom prst="curvedConnector3">
            <a:avLst/>
          </a:prstGeom>
          <a:ln w="1905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Verbinder: gekrümmt 80">
            <a:extLst>
              <a:ext uri="{FF2B5EF4-FFF2-40B4-BE49-F238E27FC236}">
                <a16:creationId xmlns:a16="http://schemas.microsoft.com/office/drawing/2014/main" id="{A2C0B904-B1C8-496D-BCCE-2834CE158387}"/>
              </a:ext>
            </a:extLst>
          </p:cNvPr>
          <p:cNvCxnSpPr>
            <a:cxnSpLocks/>
            <a:stCxn id="55" idx="3"/>
            <a:endCxn id="62" idx="1"/>
          </p:cNvCxnSpPr>
          <p:nvPr/>
        </p:nvCxnSpPr>
        <p:spPr>
          <a:xfrm>
            <a:off x="4428941" y="4115482"/>
            <a:ext cx="956869" cy="868874"/>
          </a:xfrm>
          <a:prstGeom prst="curvedConnector3">
            <a:avLst>
              <a:gd name="adj1" fmla="val 50000"/>
            </a:avLst>
          </a:prstGeom>
          <a:ln w="1905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pic>
        <p:nvPicPr>
          <p:cNvPr id="9" name="Grafik 8">
            <a:extLst>
              <a:ext uri="{FF2B5EF4-FFF2-40B4-BE49-F238E27FC236}">
                <a16:creationId xmlns:a16="http://schemas.microsoft.com/office/drawing/2014/main" id="{8CAC7B86-2CB7-46A0-B784-C9FF5107D4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23564" y="2057197"/>
            <a:ext cx="3804887" cy="4390115"/>
          </a:xfrm>
          <a:prstGeom prst="rect">
            <a:avLst/>
          </a:prstGeom>
        </p:spPr>
      </p:pic>
      <p:sp>
        <p:nvSpPr>
          <p:cNvPr id="72" name="Textfeld 71">
            <a:extLst>
              <a:ext uri="{FF2B5EF4-FFF2-40B4-BE49-F238E27FC236}">
                <a16:creationId xmlns:a16="http://schemas.microsoft.com/office/drawing/2014/main" id="{2450251D-DCE0-414C-9B9D-5638AFE72768}"/>
              </a:ext>
            </a:extLst>
          </p:cNvPr>
          <p:cNvSpPr txBox="1"/>
          <p:nvPr/>
        </p:nvSpPr>
        <p:spPr>
          <a:xfrm>
            <a:off x="8223564" y="6576087"/>
            <a:ext cx="3804887" cy="267317"/>
          </a:xfrm>
          <a:prstGeom prst="rect">
            <a:avLst/>
          </a:prstGeom>
          <a:noFill/>
        </p:spPr>
        <p:txBody>
          <a:bodyPr wrap="square" rtlCol="0">
            <a:spAutoFit/>
          </a:bodyPr>
          <a:lstStyle/>
          <a:p>
            <a:pPr algn="just"/>
            <a:r>
              <a:rPr lang="de-AT" sz="1137" dirty="0" err="1">
                <a:solidFill>
                  <a:schemeClr val="bg1"/>
                </a:solidFill>
                <a:latin typeface="Roboto Condensed Light" panose="02000000000000000000" pitchFamily="2" charset="0"/>
                <a:ea typeface="Roboto Condensed Light" panose="02000000000000000000" pitchFamily="2" charset="0"/>
              </a:rPr>
              <a:t>Along</a:t>
            </a:r>
            <a:r>
              <a:rPr lang="de-AT" sz="1137" dirty="0">
                <a:solidFill>
                  <a:schemeClr val="bg1"/>
                </a:solidFill>
                <a:latin typeface="Roboto Condensed Light" panose="02000000000000000000" pitchFamily="2" charset="0"/>
                <a:ea typeface="Roboto Condensed Light" panose="02000000000000000000" pitchFamily="2" charset="0"/>
              </a:rPr>
              <a:t>-track </a:t>
            </a:r>
            <a:r>
              <a:rPr lang="de-AT" sz="1137" dirty="0" err="1">
                <a:solidFill>
                  <a:schemeClr val="bg1"/>
                </a:solidFill>
                <a:latin typeface="Roboto Condensed Light" panose="02000000000000000000" pitchFamily="2" charset="0"/>
                <a:ea typeface="Roboto Condensed Light" panose="02000000000000000000" pitchFamily="2" charset="0"/>
              </a:rPr>
              <a:t>accelerations</a:t>
            </a:r>
            <a:r>
              <a:rPr lang="de-AT" sz="1137" dirty="0">
                <a:solidFill>
                  <a:schemeClr val="bg1"/>
                </a:solidFill>
                <a:latin typeface="Roboto Condensed Light" panose="02000000000000000000" pitchFamily="2" charset="0"/>
                <a:ea typeface="Roboto Condensed Light" panose="02000000000000000000" pitchFamily="2" charset="0"/>
              </a:rPr>
              <a:t> and </a:t>
            </a:r>
            <a:r>
              <a:rPr lang="de-AT" sz="1137" dirty="0" err="1">
                <a:solidFill>
                  <a:schemeClr val="bg1"/>
                </a:solidFill>
                <a:latin typeface="Roboto Condensed Light" panose="02000000000000000000" pitchFamily="2" charset="0"/>
                <a:ea typeface="Roboto Condensed Light" panose="02000000000000000000" pitchFamily="2" charset="0"/>
              </a:rPr>
              <a:t>resulting</a:t>
            </a:r>
            <a:r>
              <a:rPr lang="de-AT" sz="1137" dirty="0">
                <a:solidFill>
                  <a:schemeClr val="bg1"/>
                </a:solidFill>
                <a:latin typeface="Roboto Condensed Light" panose="02000000000000000000" pitchFamily="2" charset="0"/>
                <a:ea typeface="Roboto Condensed Light" panose="02000000000000000000" pitchFamily="2" charset="0"/>
              </a:rPr>
              <a:t> neutral </a:t>
            </a:r>
            <a:r>
              <a:rPr lang="de-AT" sz="1137" dirty="0" err="1">
                <a:solidFill>
                  <a:schemeClr val="bg1"/>
                </a:solidFill>
                <a:latin typeface="Roboto Condensed Light" panose="02000000000000000000" pitchFamily="2" charset="0"/>
                <a:ea typeface="Roboto Condensed Light" panose="02000000000000000000" pitchFamily="2" charset="0"/>
              </a:rPr>
              <a:t>mass</a:t>
            </a:r>
            <a:r>
              <a:rPr lang="de-AT" sz="1137" dirty="0">
                <a:solidFill>
                  <a:schemeClr val="bg1"/>
                </a:solidFill>
                <a:latin typeface="Roboto Condensed Light" panose="02000000000000000000" pitchFamily="2" charset="0"/>
                <a:ea typeface="Roboto Condensed Light" panose="02000000000000000000" pitchFamily="2" charset="0"/>
              </a:rPr>
              <a:t> </a:t>
            </a:r>
            <a:r>
              <a:rPr lang="de-AT" sz="1137" dirty="0" err="1">
                <a:solidFill>
                  <a:schemeClr val="bg1"/>
                </a:solidFill>
                <a:latin typeface="Roboto Condensed Light" panose="02000000000000000000" pitchFamily="2" charset="0"/>
                <a:ea typeface="Roboto Condensed Light" panose="02000000000000000000" pitchFamily="2" charset="0"/>
              </a:rPr>
              <a:t>densities</a:t>
            </a:r>
            <a:endParaRPr lang="de-AT" sz="1137" dirty="0">
              <a:solidFill>
                <a:schemeClr val="bg1"/>
              </a:solidFill>
              <a:latin typeface="Roboto Condensed Light" panose="02000000000000000000" pitchFamily="2" charset="0"/>
              <a:ea typeface="Roboto Condensed Light" panose="02000000000000000000" pitchFamily="2" charset="0"/>
            </a:endParaRPr>
          </a:p>
        </p:txBody>
      </p:sp>
      <p:sp>
        <p:nvSpPr>
          <p:cNvPr id="73" name="Textfeld 72">
            <a:extLst>
              <a:ext uri="{FF2B5EF4-FFF2-40B4-BE49-F238E27FC236}">
                <a16:creationId xmlns:a16="http://schemas.microsoft.com/office/drawing/2014/main" id="{3E77DCF6-D26F-4D11-9147-CD5A0BBABAFD}"/>
              </a:ext>
            </a:extLst>
          </p:cNvPr>
          <p:cNvSpPr txBox="1"/>
          <p:nvPr/>
        </p:nvSpPr>
        <p:spPr>
          <a:xfrm>
            <a:off x="9747481" y="1710946"/>
            <a:ext cx="1167077" cy="333040"/>
          </a:xfrm>
          <a:prstGeom prst="rect">
            <a:avLst/>
          </a:prstGeom>
          <a:noFill/>
        </p:spPr>
        <p:txBody>
          <a:bodyPr wrap="square" rtlCol="0">
            <a:spAutoFit/>
          </a:bodyPr>
          <a:lstStyle/>
          <a:p>
            <a:pPr algn="just"/>
            <a:r>
              <a:rPr lang="de-AT" sz="1564" dirty="0">
                <a:solidFill>
                  <a:schemeClr val="bg1"/>
                </a:solidFill>
                <a:latin typeface="Roboto Condensed Light" panose="02000000000000000000" pitchFamily="2" charset="0"/>
                <a:ea typeface="Roboto Condensed Light" panose="02000000000000000000" pitchFamily="2" charset="0"/>
              </a:rPr>
              <a:t>GRACE-A</a:t>
            </a:r>
          </a:p>
        </p:txBody>
      </p:sp>
      <p:grpSp>
        <p:nvGrpSpPr>
          <p:cNvPr id="74" name="Gruppieren 73">
            <a:extLst>
              <a:ext uri="{FF2B5EF4-FFF2-40B4-BE49-F238E27FC236}">
                <a16:creationId xmlns:a16="http://schemas.microsoft.com/office/drawing/2014/main" id="{CFAD87AF-B477-49FB-BE93-F53A22979931}"/>
              </a:ext>
            </a:extLst>
          </p:cNvPr>
          <p:cNvGrpSpPr/>
          <p:nvPr/>
        </p:nvGrpSpPr>
        <p:grpSpPr>
          <a:xfrm>
            <a:off x="147801" y="3818430"/>
            <a:ext cx="1133507" cy="497926"/>
            <a:chOff x="10572749" y="13563229"/>
            <a:chExt cx="2900896" cy="2101779"/>
          </a:xfrm>
        </p:grpSpPr>
        <p:sp>
          <p:nvSpPr>
            <p:cNvPr id="75" name="Rechteck: abgerundete Ecken 74">
              <a:extLst>
                <a:ext uri="{FF2B5EF4-FFF2-40B4-BE49-F238E27FC236}">
                  <a16:creationId xmlns:a16="http://schemas.microsoft.com/office/drawing/2014/main" id="{216E7FA2-7E11-47B2-B773-76B9394CBDB6}"/>
                </a:ext>
              </a:extLst>
            </p:cNvPr>
            <p:cNvSpPr/>
            <p:nvPr/>
          </p:nvSpPr>
          <p:spPr>
            <a:xfrm>
              <a:off x="10572749" y="13563229"/>
              <a:ext cx="2900896" cy="2101779"/>
            </a:xfrm>
            <a:prstGeom prst="roundRect">
              <a:avLst/>
            </a:prstGeom>
            <a:solidFill>
              <a:schemeClr val="tx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76" name="Textfeld 75">
              <a:extLst>
                <a:ext uri="{FF2B5EF4-FFF2-40B4-BE49-F238E27FC236}">
                  <a16:creationId xmlns:a16="http://schemas.microsoft.com/office/drawing/2014/main" id="{661016CC-9F53-43C7-9E13-F731E67193D9}"/>
                </a:ext>
              </a:extLst>
            </p:cNvPr>
            <p:cNvSpPr txBox="1"/>
            <p:nvPr/>
          </p:nvSpPr>
          <p:spPr>
            <a:xfrm>
              <a:off x="10753834" y="13659588"/>
              <a:ext cx="2512276" cy="1948719"/>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GNSS processing</a:t>
              </a:r>
            </a:p>
          </p:txBody>
        </p:sp>
      </p:grpSp>
      <p:cxnSp>
        <p:nvCxnSpPr>
          <p:cNvPr id="77" name="Verbinder: gekrümmt 76">
            <a:extLst>
              <a:ext uri="{FF2B5EF4-FFF2-40B4-BE49-F238E27FC236}">
                <a16:creationId xmlns:a16="http://schemas.microsoft.com/office/drawing/2014/main" id="{05834817-FBB1-48CC-B803-6388C94A0DE9}"/>
              </a:ext>
            </a:extLst>
          </p:cNvPr>
          <p:cNvCxnSpPr>
            <a:cxnSpLocks/>
            <a:stCxn id="75" idx="3"/>
            <a:endCxn id="109" idx="1"/>
          </p:cNvCxnSpPr>
          <p:nvPr/>
        </p:nvCxnSpPr>
        <p:spPr>
          <a:xfrm>
            <a:off x="1281308" y="4067393"/>
            <a:ext cx="612939" cy="357226"/>
          </a:xfrm>
          <a:prstGeom prst="curvedConnector3">
            <a:avLst>
              <a:gd name="adj1" fmla="val 50000"/>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82" name="Textfeld 81">
            <a:extLst>
              <a:ext uri="{FF2B5EF4-FFF2-40B4-BE49-F238E27FC236}">
                <a16:creationId xmlns:a16="http://schemas.microsoft.com/office/drawing/2014/main" id="{CD972D13-36C8-4F9A-9C76-6D47A5010470}"/>
              </a:ext>
            </a:extLst>
          </p:cNvPr>
          <p:cNvSpPr txBox="1"/>
          <p:nvPr/>
        </p:nvSpPr>
        <p:spPr>
          <a:xfrm>
            <a:off x="1034699" y="1850080"/>
            <a:ext cx="3614073" cy="310983"/>
          </a:xfrm>
          <a:prstGeom prst="rect">
            <a:avLst/>
          </a:prstGeom>
          <a:noFill/>
        </p:spPr>
        <p:txBody>
          <a:bodyPr wrap="square" rtlCol="0">
            <a:spAutoFit/>
          </a:bodyPr>
          <a:lstStyle/>
          <a:p>
            <a:pPr algn="just"/>
            <a:r>
              <a:rPr lang="de-AT" sz="1421" dirty="0">
                <a:solidFill>
                  <a:srgbClr val="FF0000"/>
                </a:solidFill>
                <a:latin typeface="Roboto Condensed Light" panose="02000000000000000000" pitchFamily="2" charset="0"/>
                <a:ea typeface="Roboto Condensed Light" panose="02000000000000000000" pitchFamily="2" charset="0"/>
              </a:rPr>
              <a:t>CHAMP, GRACE, GRACE-FO</a:t>
            </a:r>
          </a:p>
        </p:txBody>
      </p:sp>
      <p:sp>
        <p:nvSpPr>
          <p:cNvPr id="83" name="Textfeld 82">
            <a:extLst>
              <a:ext uri="{FF2B5EF4-FFF2-40B4-BE49-F238E27FC236}">
                <a16:creationId xmlns:a16="http://schemas.microsoft.com/office/drawing/2014/main" id="{EFC53572-D331-4A41-A055-94D5F6A6861B}"/>
              </a:ext>
            </a:extLst>
          </p:cNvPr>
          <p:cNvSpPr txBox="1"/>
          <p:nvPr/>
        </p:nvSpPr>
        <p:spPr>
          <a:xfrm>
            <a:off x="62661" y="2895046"/>
            <a:ext cx="2565789" cy="748282"/>
          </a:xfrm>
          <a:prstGeom prst="rect">
            <a:avLst/>
          </a:prstGeom>
          <a:noFill/>
        </p:spPr>
        <p:txBody>
          <a:bodyPr wrap="square" rtlCol="0">
            <a:spAutoFit/>
          </a:bodyPr>
          <a:lstStyle/>
          <a:p>
            <a:pPr algn="just"/>
            <a:r>
              <a:rPr lang="de-AT" sz="1421" dirty="0">
                <a:solidFill>
                  <a:srgbClr val="00B0F0"/>
                </a:solidFill>
                <a:latin typeface="Roboto Condensed Light" panose="02000000000000000000" pitchFamily="2" charset="0"/>
                <a:ea typeface="Roboto Condensed Light" panose="02000000000000000000" pitchFamily="2" charset="0"/>
              </a:rPr>
              <a:t>GNSS </a:t>
            </a:r>
            <a:r>
              <a:rPr lang="de-AT" sz="1421" dirty="0" err="1">
                <a:solidFill>
                  <a:srgbClr val="00B0F0"/>
                </a:solidFill>
                <a:latin typeface="Roboto Condensed Light" panose="02000000000000000000" pitchFamily="2" charset="0"/>
                <a:ea typeface="Roboto Condensed Light" panose="02000000000000000000" pitchFamily="2" charset="0"/>
              </a:rPr>
              <a:t>tracked</a:t>
            </a:r>
            <a:r>
              <a:rPr lang="de-AT" sz="1421" dirty="0">
                <a:solidFill>
                  <a:srgbClr val="00B0F0"/>
                </a:solidFill>
                <a:latin typeface="Roboto Condensed Light" panose="02000000000000000000" pitchFamily="2" charset="0"/>
                <a:ea typeface="Roboto Condensed Light" panose="02000000000000000000" pitchFamily="2" charset="0"/>
              </a:rPr>
              <a:t> </a:t>
            </a:r>
            <a:r>
              <a:rPr lang="de-AT" sz="1421" dirty="0" err="1">
                <a:solidFill>
                  <a:srgbClr val="00B0F0"/>
                </a:solidFill>
                <a:latin typeface="Roboto Condensed Light" panose="02000000000000000000" pitchFamily="2" charset="0"/>
                <a:ea typeface="Roboto Condensed Light" panose="02000000000000000000" pitchFamily="2" charset="0"/>
              </a:rPr>
              <a:t>satellites</a:t>
            </a:r>
            <a:r>
              <a:rPr lang="de-AT" sz="1421" dirty="0">
                <a:solidFill>
                  <a:srgbClr val="00B0F0"/>
                </a:solidFill>
                <a:latin typeface="Roboto Condensed Light" panose="02000000000000000000" pitchFamily="2" charset="0"/>
                <a:ea typeface="Roboto Condensed Light" panose="02000000000000000000" pitchFamily="2" charset="0"/>
              </a:rPr>
              <a:t> like </a:t>
            </a:r>
            <a:r>
              <a:rPr lang="de-AT" sz="1421" dirty="0" err="1">
                <a:solidFill>
                  <a:srgbClr val="00B0F0"/>
                </a:solidFill>
                <a:latin typeface="Roboto Condensed Light" panose="02000000000000000000" pitchFamily="2" charset="0"/>
                <a:ea typeface="Roboto Condensed Light" panose="02000000000000000000" pitchFamily="2" charset="0"/>
              </a:rPr>
              <a:t>Swarm</a:t>
            </a:r>
            <a:r>
              <a:rPr lang="de-AT" sz="1421" dirty="0">
                <a:solidFill>
                  <a:srgbClr val="00B0F0"/>
                </a:solidFill>
                <a:latin typeface="Roboto Condensed Light" panose="02000000000000000000" pitchFamily="2" charset="0"/>
                <a:ea typeface="Roboto Condensed Light" panose="02000000000000000000" pitchFamily="2" charset="0"/>
              </a:rPr>
              <a:t>, </a:t>
            </a:r>
            <a:r>
              <a:rPr lang="de-AT" sz="1421" dirty="0" err="1">
                <a:solidFill>
                  <a:srgbClr val="00B0F0"/>
                </a:solidFill>
                <a:latin typeface="Roboto Condensed Light" panose="02000000000000000000" pitchFamily="2" charset="0"/>
                <a:ea typeface="Roboto Condensed Light" panose="02000000000000000000" pitchFamily="2" charset="0"/>
              </a:rPr>
              <a:t>TerraSAR</a:t>
            </a:r>
            <a:r>
              <a:rPr lang="de-AT" sz="1421" dirty="0">
                <a:solidFill>
                  <a:srgbClr val="00B0F0"/>
                </a:solidFill>
                <a:latin typeface="Roboto Condensed Light" panose="02000000000000000000" pitchFamily="2" charset="0"/>
                <a:ea typeface="Roboto Condensed Light" panose="02000000000000000000" pitchFamily="2" charset="0"/>
              </a:rPr>
              <a:t>-X, </a:t>
            </a:r>
            <a:r>
              <a:rPr lang="de-AT" sz="1421" dirty="0" err="1">
                <a:solidFill>
                  <a:srgbClr val="00B0F0"/>
                </a:solidFill>
                <a:latin typeface="Roboto Condensed Light" panose="02000000000000000000" pitchFamily="2" charset="0"/>
                <a:ea typeface="Roboto Condensed Light" panose="02000000000000000000" pitchFamily="2" charset="0"/>
              </a:rPr>
              <a:t>TanDEM</a:t>
            </a:r>
            <a:r>
              <a:rPr lang="de-AT" sz="1421" dirty="0">
                <a:solidFill>
                  <a:srgbClr val="00B0F0"/>
                </a:solidFill>
                <a:latin typeface="Roboto Condensed Light" panose="02000000000000000000" pitchFamily="2" charset="0"/>
                <a:ea typeface="Roboto Condensed Light" panose="02000000000000000000" pitchFamily="2" charset="0"/>
              </a:rPr>
              <a:t>-X, Sentinel(s), </a:t>
            </a:r>
            <a:r>
              <a:rPr lang="de-AT" sz="1421" dirty="0" err="1">
                <a:solidFill>
                  <a:srgbClr val="00B0F0"/>
                </a:solidFill>
                <a:latin typeface="Roboto Condensed Light" panose="02000000000000000000" pitchFamily="2" charset="0"/>
                <a:ea typeface="Roboto Condensed Light" panose="02000000000000000000" pitchFamily="2" charset="0"/>
              </a:rPr>
              <a:t>Icesat</a:t>
            </a:r>
            <a:r>
              <a:rPr lang="de-AT" sz="1421" dirty="0">
                <a:solidFill>
                  <a:srgbClr val="00B0F0"/>
                </a:solidFill>
                <a:latin typeface="Roboto Condensed Light" panose="02000000000000000000" pitchFamily="2" charset="0"/>
                <a:ea typeface="Roboto Condensed Light" panose="02000000000000000000" pitchFamily="2" charset="0"/>
              </a:rPr>
              <a:t> , …</a:t>
            </a:r>
          </a:p>
        </p:txBody>
      </p:sp>
      <p:sp>
        <p:nvSpPr>
          <p:cNvPr id="84" name="Textfeld 83">
            <a:extLst>
              <a:ext uri="{FF2B5EF4-FFF2-40B4-BE49-F238E27FC236}">
                <a16:creationId xmlns:a16="http://schemas.microsoft.com/office/drawing/2014/main" id="{02658EDF-4AD5-436A-947C-5DB9BC7812A9}"/>
              </a:ext>
            </a:extLst>
          </p:cNvPr>
          <p:cNvSpPr txBox="1"/>
          <p:nvPr/>
        </p:nvSpPr>
        <p:spPr>
          <a:xfrm>
            <a:off x="4304253" y="2489271"/>
            <a:ext cx="1487283" cy="442301"/>
          </a:xfrm>
          <a:prstGeom prst="rect">
            <a:avLst/>
          </a:prstGeom>
          <a:noFill/>
        </p:spPr>
        <p:txBody>
          <a:bodyPr wrap="square" rtlCol="0">
            <a:spAutoFit/>
          </a:bodyPr>
          <a:lstStyle/>
          <a:p>
            <a:pPr algn="ctr"/>
            <a:r>
              <a:rPr lang="de-AT" sz="1100" dirty="0" err="1">
                <a:solidFill>
                  <a:schemeClr val="bg1"/>
                </a:solidFill>
                <a:latin typeface="Roboto Condensed Light" panose="02000000000000000000" pitchFamily="2" charset="0"/>
                <a:ea typeface="Roboto Condensed Light" panose="02000000000000000000" pitchFamily="2" charset="0"/>
              </a:rPr>
              <a:t>Two-step</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approach</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by</a:t>
            </a:r>
            <a:endParaRPr lang="de-AT" sz="1100" dirty="0">
              <a:solidFill>
                <a:schemeClr val="bg1"/>
              </a:solidFill>
              <a:latin typeface="Roboto Condensed Light" panose="02000000000000000000" pitchFamily="2" charset="0"/>
              <a:ea typeface="Roboto Condensed Light" panose="02000000000000000000" pitchFamily="2" charset="0"/>
            </a:endParaRPr>
          </a:p>
          <a:p>
            <a:pPr algn="ctr"/>
            <a:r>
              <a:rPr lang="de-AT" sz="1100" dirty="0">
                <a:solidFill>
                  <a:schemeClr val="bg1"/>
                </a:solidFill>
                <a:latin typeface="Roboto Condensed Light" panose="02000000000000000000" pitchFamily="2" charset="0"/>
                <a:ea typeface="Roboto Condensed Light" panose="02000000000000000000" pitchFamily="2" charset="0"/>
              </a:rPr>
              <a:t>Klinger et al. (2015) </a:t>
            </a:r>
          </a:p>
        </p:txBody>
      </p:sp>
      <p:sp>
        <p:nvSpPr>
          <p:cNvPr id="78" name="Textfeld 77">
            <a:extLst>
              <a:ext uri="{FF2B5EF4-FFF2-40B4-BE49-F238E27FC236}">
                <a16:creationId xmlns:a16="http://schemas.microsoft.com/office/drawing/2014/main" id="{9D8EE594-B0A7-4261-AC8D-172A0C95E397}"/>
              </a:ext>
            </a:extLst>
          </p:cNvPr>
          <p:cNvSpPr txBox="1"/>
          <p:nvPr/>
        </p:nvSpPr>
        <p:spPr>
          <a:xfrm>
            <a:off x="6332483" y="2873077"/>
            <a:ext cx="1717778" cy="261610"/>
          </a:xfrm>
          <a:prstGeom prst="rect">
            <a:avLst/>
          </a:prstGeom>
          <a:noFill/>
        </p:spPr>
        <p:txBody>
          <a:bodyPr wrap="square" rtlCol="0">
            <a:spAutoFit/>
          </a:bodyPr>
          <a:lstStyle/>
          <a:p>
            <a:pPr algn="just"/>
            <a:r>
              <a:rPr lang="de-AT" sz="1100" dirty="0" err="1">
                <a:solidFill>
                  <a:schemeClr val="bg1"/>
                </a:solidFill>
                <a:latin typeface="Roboto Condensed Light" panose="02000000000000000000" pitchFamily="2" charset="0"/>
                <a:ea typeface="Roboto Condensed Light" panose="02000000000000000000" pitchFamily="2" charset="0"/>
              </a:rPr>
              <a:t>Vielberg</a:t>
            </a:r>
            <a:r>
              <a:rPr lang="de-AT" sz="1100" dirty="0">
                <a:solidFill>
                  <a:schemeClr val="bg1"/>
                </a:solidFill>
                <a:latin typeface="Roboto Condensed Light" panose="02000000000000000000" pitchFamily="2" charset="0"/>
                <a:ea typeface="Roboto Condensed Light" panose="02000000000000000000" pitchFamily="2" charset="0"/>
              </a:rPr>
              <a:t> and Kusche (2020) </a:t>
            </a:r>
          </a:p>
        </p:txBody>
      </p:sp>
      <p:sp>
        <p:nvSpPr>
          <p:cNvPr id="86" name="Textfeld 85">
            <a:extLst>
              <a:ext uri="{FF2B5EF4-FFF2-40B4-BE49-F238E27FC236}">
                <a16:creationId xmlns:a16="http://schemas.microsoft.com/office/drawing/2014/main" id="{6F5C8885-434B-493E-A55F-A5D26A6EDF9B}"/>
              </a:ext>
            </a:extLst>
          </p:cNvPr>
          <p:cNvSpPr txBox="1"/>
          <p:nvPr/>
        </p:nvSpPr>
        <p:spPr>
          <a:xfrm>
            <a:off x="6514892" y="3894364"/>
            <a:ext cx="1688432" cy="430887"/>
          </a:xfrm>
          <a:prstGeom prst="rect">
            <a:avLst/>
          </a:prstGeom>
          <a:noFill/>
        </p:spPr>
        <p:txBody>
          <a:bodyPr wrap="square" rtlCol="0">
            <a:spAutoFit/>
          </a:bodyPr>
          <a:lstStyle/>
          <a:p>
            <a:pPr algn="just"/>
            <a:r>
              <a:rPr lang="de-AT" sz="1100" dirty="0">
                <a:solidFill>
                  <a:schemeClr val="bg1"/>
                </a:solidFill>
                <a:latin typeface="Roboto Condensed Light" panose="02000000000000000000" pitchFamily="2" charset="0"/>
                <a:ea typeface="Roboto Condensed Light" panose="02000000000000000000" pitchFamily="2" charset="0"/>
              </a:rPr>
              <a:t>Fahnenstock et al. (2012) </a:t>
            </a:r>
          </a:p>
          <a:p>
            <a:pPr algn="just"/>
            <a:r>
              <a:rPr lang="de-AT" sz="1100" dirty="0" err="1">
                <a:solidFill>
                  <a:schemeClr val="bg1"/>
                </a:solidFill>
                <a:latin typeface="Roboto Condensed Light" panose="02000000000000000000" pitchFamily="2" charset="0"/>
                <a:ea typeface="Roboto Condensed Light" panose="02000000000000000000" pitchFamily="2" charset="0"/>
              </a:rPr>
              <a:t>Montenbruck</a:t>
            </a:r>
            <a:r>
              <a:rPr lang="de-AT" sz="1100" dirty="0">
                <a:solidFill>
                  <a:schemeClr val="bg1"/>
                </a:solidFill>
                <a:latin typeface="Roboto Condensed Light" panose="02000000000000000000" pitchFamily="2" charset="0"/>
                <a:ea typeface="Roboto Condensed Light" panose="02000000000000000000" pitchFamily="2" charset="0"/>
              </a:rPr>
              <a:t> et al. (2015)</a:t>
            </a:r>
          </a:p>
        </p:txBody>
      </p:sp>
      <p:sp>
        <p:nvSpPr>
          <p:cNvPr id="87" name="Textfeld 86">
            <a:extLst>
              <a:ext uri="{FF2B5EF4-FFF2-40B4-BE49-F238E27FC236}">
                <a16:creationId xmlns:a16="http://schemas.microsoft.com/office/drawing/2014/main" id="{FC15E41E-B6FE-4564-BAA2-ED7DD0BDEE5A}"/>
              </a:ext>
            </a:extLst>
          </p:cNvPr>
          <p:cNvSpPr txBox="1"/>
          <p:nvPr/>
        </p:nvSpPr>
        <p:spPr>
          <a:xfrm>
            <a:off x="6582862" y="4794132"/>
            <a:ext cx="1487283" cy="267317"/>
          </a:xfrm>
          <a:prstGeom prst="rect">
            <a:avLst/>
          </a:prstGeom>
          <a:noFill/>
        </p:spPr>
        <p:txBody>
          <a:bodyPr wrap="square" rtlCol="0">
            <a:spAutoFit/>
          </a:bodyPr>
          <a:lstStyle/>
          <a:p>
            <a:pPr algn="just"/>
            <a:r>
              <a:rPr lang="de-AT" sz="1100" dirty="0">
                <a:solidFill>
                  <a:schemeClr val="bg1"/>
                </a:solidFill>
                <a:latin typeface="Roboto Condensed Light" panose="02000000000000000000" pitchFamily="2" charset="0"/>
                <a:ea typeface="Roboto Condensed Light" panose="02000000000000000000" pitchFamily="2" charset="0"/>
              </a:rPr>
              <a:t>Wetterer et al. (2014) </a:t>
            </a:r>
          </a:p>
        </p:txBody>
      </p:sp>
      <p:sp>
        <p:nvSpPr>
          <p:cNvPr id="88" name="Textfeld 87">
            <a:extLst>
              <a:ext uri="{FF2B5EF4-FFF2-40B4-BE49-F238E27FC236}">
                <a16:creationId xmlns:a16="http://schemas.microsoft.com/office/drawing/2014/main" id="{6BF71C72-9DB8-4E23-B313-6F439DFD15AF}"/>
              </a:ext>
            </a:extLst>
          </p:cNvPr>
          <p:cNvSpPr txBox="1"/>
          <p:nvPr/>
        </p:nvSpPr>
        <p:spPr>
          <a:xfrm>
            <a:off x="6955245" y="5741283"/>
            <a:ext cx="1487283" cy="267317"/>
          </a:xfrm>
          <a:prstGeom prst="rect">
            <a:avLst/>
          </a:prstGeom>
          <a:noFill/>
        </p:spPr>
        <p:txBody>
          <a:bodyPr wrap="square" rtlCol="0">
            <a:spAutoFit/>
          </a:bodyPr>
          <a:lstStyle/>
          <a:p>
            <a:pPr algn="just"/>
            <a:r>
              <a:rPr lang="de-AT" sz="1100" dirty="0">
                <a:solidFill>
                  <a:schemeClr val="bg1"/>
                </a:solidFill>
                <a:latin typeface="Roboto Condensed Light" panose="02000000000000000000" pitchFamily="2" charset="0"/>
                <a:ea typeface="Roboto Condensed Light" panose="02000000000000000000" pitchFamily="2" charset="0"/>
              </a:rPr>
              <a:t>Robertson (2015) </a:t>
            </a:r>
          </a:p>
        </p:txBody>
      </p:sp>
      <p:cxnSp>
        <p:nvCxnSpPr>
          <p:cNvPr id="89" name="Verbinder: gekrümmt 88">
            <a:extLst>
              <a:ext uri="{FF2B5EF4-FFF2-40B4-BE49-F238E27FC236}">
                <a16:creationId xmlns:a16="http://schemas.microsoft.com/office/drawing/2014/main" id="{86C78712-F23A-4782-95FC-8E8C77446631}"/>
              </a:ext>
            </a:extLst>
          </p:cNvPr>
          <p:cNvCxnSpPr>
            <a:cxnSpLocks/>
            <a:stCxn id="62" idx="2"/>
          </p:cNvCxnSpPr>
          <p:nvPr/>
        </p:nvCxnSpPr>
        <p:spPr>
          <a:xfrm rot="16200000" flipH="1">
            <a:off x="5818303" y="5350640"/>
            <a:ext cx="556849" cy="288328"/>
          </a:xfrm>
          <a:prstGeom prst="curvedConnector3">
            <a:avLst>
              <a:gd name="adj1" fmla="val 50000"/>
            </a:avLst>
          </a:prstGeom>
          <a:ln w="1905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90" name="Gruppieren 89">
            <a:extLst>
              <a:ext uri="{FF2B5EF4-FFF2-40B4-BE49-F238E27FC236}">
                <a16:creationId xmlns:a16="http://schemas.microsoft.com/office/drawing/2014/main" id="{3C17333E-5178-42E2-9D61-4A84756C92F9}"/>
              </a:ext>
            </a:extLst>
          </p:cNvPr>
          <p:cNvGrpSpPr/>
          <p:nvPr/>
        </p:nvGrpSpPr>
        <p:grpSpPr>
          <a:xfrm>
            <a:off x="5580988" y="5731924"/>
            <a:ext cx="1374257" cy="281518"/>
            <a:chOff x="10572749" y="13563229"/>
            <a:chExt cx="3517027" cy="1188307"/>
          </a:xfrm>
        </p:grpSpPr>
        <p:sp>
          <p:nvSpPr>
            <p:cNvPr id="91" name="Rechteck: abgerundete Ecken 90">
              <a:extLst>
                <a:ext uri="{FF2B5EF4-FFF2-40B4-BE49-F238E27FC236}">
                  <a16:creationId xmlns:a16="http://schemas.microsoft.com/office/drawing/2014/main" id="{C1C151BB-8B47-4F36-92B2-17DE54BDFC38}"/>
                </a:ext>
              </a:extLst>
            </p:cNvPr>
            <p:cNvSpPr/>
            <p:nvPr/>
          </p:nvSpPr>
          <p:spPr>
            <a:xfrm>
              <a:off x="10572749" y="13563229"/>
              <a:ext cx="3517027" cy="1097681"/>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92" name="Textfeld 91">
              <a:extLst>
                <a:ext uri="{FF2B5EF4-FFF2-40B4-BE49-F238E27FC236}">
                  <a16:creationId xmlns:a16="http://schemas.microsoft.com/office/drawing/2014/main" id="{626A2D6C-BDD4-4681-A97F-1278E79C99B1}"/>
                </a:ext>
              </a:extLst>
            </p:cNvPr>
            <p:cNvSpPr txBox="1"/>
            <p:nvPr/>
          </p:nvSpPr>
          <p:spPr>
            <a:xfrm>
              <a:off x="10767060" y="13582304"/>
              <a:ext cx="3302480" cy="1169232"/>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Eclipse modelling</a:t>
              </a:r>
            </a:p>
          </p:txBody>
        </p:sp>
      </p:grpSp>
      <p:grpSp>
        <p:nvGrpSpPr>
          <p:cNvPr id="101" name="Gruppieren 100">
            <a:extLst>
              <a:ext uri="{FF2B5EF4-FFF2-40B4-BE49-F238E27FC236}">
                <a16:creationId xmlns:a16="http://schemas.microsoft.com/office/drawing/2014/main" id="{AE50F234-1BD6-4835-AB1F-127862BBA2A9}"/>
              </a:ext>
            </a:extLst>
          </p:cNvPr>
          <p:cNvGrpSpPr/>
          <p:nvPr/>
        </p:nvGrpSpPr>
        <p:grpSpPr>
          <a:xfrm rot="898693">
            <a:off x="-171513" y="5426584"/>
            <a:ext cx="1560641" cy="1019917"/>
            <a:chOff x="675205" y="21650982"/>
            <a:chExt cx="6010938" cy="3802739"/>
          </a:xfrm>
        </p:grpSpPr>
        <p:sp>
          <p:nvSpPr>
            <p:cNvPr id="94" name="Textfeld 93">
              <a:extLst>
                <a:ext uri="{FF2B5EF4-FFF2-40B4-BE49-F238E27FC236}">
                  <a16:creationId xmlns:a16="http://schemas.microsoft.com/office/drawing/2014/main" id="{13E82D4A-43E8-4939-8DEA-C98109A0A0F7}"/>
                </a:ext>
              </a:extLst>
            </p:cNvPr>
            <p:cNvSpPr txBox="1"/>
            <p:nvPr/>
          </p:nvSpPr>
          <p:spPr>
            <a:xfrm rot="20701307">
              <a:off x="675205" y="22155202"/>
              <a:ext cx="6010938" cy="2470759"/>
            </a:xfrm>
            <a:prstGeom prst="rect">
              <a:avLst/>
            </a:prstGeom>
            <a:noFill/>
          </p:spPr>
          <p:txBody>
            <a:bodyPr wrap="square">
              <a:spAutoFit/>
            </a:bodyPr>
            <a:lstStyle/>
            <a:p>
              <a:pPr algn="ctr">
                <a:lnSpc>
                  <a:spcPct val="107000"/>
                </a:lnSpc>
                <a:spcAft>
                  <a:spcPts val="190"/>
                </a:spcAft>
              </a:pPr>
              <a:r>
                <a:rPr lang="en-GB"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orbit, clock, </a:t>
              </a:r>
            </a:p>
            <a:p>
              <a:pPr algn="ctr">
                <a:lnSpc>
                  <a:spcPct val="107000"/>
                </a:lnSpc>
                <a:spcAft>
                  <a:spcPts val="190"/>
                </a:spcAft>
              </a:pPr>
              <a:r>
                <a:rPr lang="en-GB"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bias solution</a:t>
              </a:r>
              <a:endParaRPr lang="en-US"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a:p>
              <a:pPr algn="ctr">
                <a:lnSpc>
                  <a:spcPct val="107000"/>
                </a:lnSpc>
                <a:spcAft>
                  <a:spcPts val="190"/>
                </a:spcAft>
              </a:pPr>
              <a:r>
                <a:rPr lang="en-GB"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station (ACV)</a:t>
              </a:r>
              <a:endParaRPr lang="en-US"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11" name="Pfeil: gebogen 10">
              <a:extLst>
                <a:ext uri="{FF2B5EF4-FFF2-40B4-BE49-F238E27FC236}">
                  <a16:creationId xmlns:a16="http://schemas.microsoft.com/office/drawing/2014/main" id="{F1CB1D8C-2FDC-4733-876E-495DFA67466E}"/>
                </a:ext>
              </a:extLst>
            </p:cNvPr>
            <p:cNvSpPr/>
            <p:nvPr/>
          </p:nvSpPr>
          <p:spPr>
            <a:xfrm rot="17443357">
              <a:off x="1802384" y="21520318"/>
              <a:ext cx="3802739" cy="4064067"/>
            </a:xfrm>
            <a:prstGeom prst="circularArrow">
              <a:avLst>
                <a:gd name="adj1" fmla="val 2617"/>
                <a:gd name="adj2" fmla="val 824968"/>
                <a:gd name="adj3" fmla="val 20251778"/>
                <a:gd name="adj4" fmla="val 2610358"/>
                <a:gd name="adj5" fmla="val 2789"/>
              </a:avLst>
            </a:prstGeom>
            <a:solidFill>
              <a:srgbClr val="00B0F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bg1"/>
                </a:solidFill>
              </a:endParaRPr>
            </a:p>
          </p:txBody>
        </p:sp>
      </p:grpSp>
      <p:grpSp>
        <p:nvGrpSpPr>
          <p:cNvPr id="5" name="Gruppieren 4">
            <a:extLst>
              <a:ext uri="{FF2B5EF4-FFF2-40B4-BE49-F238E27FC236}">
                <a16:creationId xmlns:a16="http://schemas.microsoft.com/office/drawing/2014/main" id="{F2622B53-ADCB-493C-8CC9-32A4109782C8}"/>
              </a:ext>
            </a:extLst>
          </p:cNvPr>
          <p:cNvGrpSpPr/>
          <p:nvPr/>
        </p:nvGrpSpPr>
        <p:grpSpPr>
          <a:xfrm rot="1525681">
            <a:off x="1173058" y="4813612"/>
            <a:ext cx="1369334" cy="1152162"/>
            <a:chOff x="1437073" y="4426987"/>
            <a:chExt cx="1369334" cy="1152162"/>
          </a:xfrm>
        </p:grpSpPr>
        <p:sp>
          <p:nvSpPr>
            <p:cNvPr id="95" name="Textfeld 94">
              <a:extLst>
                <a:ext uri="{FF2B5EF4-FFF2-40B4-BE49-F238E27FC236}">
                  <a16:creationId xmlns:a16="http://schemas.microsoft.com/office/drawing/2014/main" id="{D7E82122-5D17-4BBB-B37F-01E82897957D}"/>
                </a:ext>
              </a:extLst>
            </p:cNvPr>
            <p:cNvSpPr txBox="1"/>
            <p:nvPr/>
          </p:nvSpPr>
          <p:spPr>
            <a:xfrm rot="20074319">
              <a:off x="1437073" y="4575228"/>
              <a:ext cx="1369334" cy="825867"/>
            </a:xfrm>
            <a:prstGeom prst="rect">
              <a:avLst/>
            </a:prstGeom>
            <a:noFill/>
          </p:spPr>
          <p:txBody>
            <a:bodyPr wrap="square">
              <a:spAutoFit/>
            </a:bodyPr>
            <a:lstStyle/>
            <a:p>
              <a:pPr lvl="0" algn="ctr">
                <a:lnSpc>
                  <a:spcPct val="150000"/>
                </a:lnSpc>
              </a:pPr>
              <a:r>
                <a:rPr lang="en-US"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Kinematic orbit determination</a:t>
              </a:r>
            </a:p>
            <a:p>
              <a:pPr lvl="0" algn="ctr">
                <a:lnSpc>
                  <a:spcPct val="150000"/>
                </a:lnSpc>
              </a:pPr>
              <a:r>
                <a:rPr lang="en-US" sz="1100"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LEO (ACV)</a:t>
              </a:r>
            </a:p>
          </p:txBody>
        </p:sp>
        <p:sp>
          <p:nvSpPr>
            <p:cNvPr id="96" name="Pfeil: gebogen 95">
              <a:extLst>
                <a:ext uri="{FF2B5EF4-FFF2-40B4-BE49-F238E27FC236}">
                  <a16:creationId xmlns:a16="http://schemas.microsoft.com/office/drawing/2014/main" id="{6E6D6FEF-4B2A-4498-89CF-0F443456AA11}"/>
                </a:ext>
              </a:extLst>
            </p:cNvPr>
            <p:cNvSpPr/>
            <p:nvPr/>
          </p:nvSpPr>
          <p:spPr>
            <a:xfrm rot="11044641">
              <a:off x="1540552" y="4426987"/>
              <a:ext cx="1184840" cy="1152162"/>
            </a:xfrm>
            <a:prstGeom prst="circularArrow">
              <a:avLst>
                <a:gd name="adj1" fmla="val 2617"/>
                <a:gd name="adj2" fmla="val 824968"/>
                <a:gd name="adj3" fmla="val 20251778"/>
                <a:gd name="adj4" fmla="val 2610358"/>
                <a:gd name="adj5" fmla="val 2789"/>
              </a:avLst>
            </a:prstGeom>
            <a:solidFill>
              <a:srgbClr val="00B0F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solidFill>
                  <a:schemeClr val="bg1"/>
                </a:solidFill>
              </a:endParaRPr>
            </a:p>
          </p:txBody>
        </p:sp>
      </p:grpSp>
      <p:cxnSp>
        <p:nvCxnSpPr>
          <p:cNvPr id="97" name="Verbinder: gekrümmt 96">
            <a:extLst>
              <a:ext uri="{FF2B5EF4-FFF2-40B4-BE49-F238E27FC236}">
                <a16:creationId xmlns:a16="http://schemas.microsoft.com/office/drawing/2014/main" id="{58D54D0C-F4A6-4DD3-BC46-250794210EC8}"/>
              </a:ext>
            </a:extLst>
          </p:cNvPr>
          <p:cNvCxnSpPr>
            <a:cxnSpLocks/>
            <a:stCxn id="11" idx="0"/>
            <a:endCxn id="96" idx="1"/>
          </p:cNvCxnSpPr>
          <p:nvPr/>
        </p:nvCxnSpPr>
        <p:spPr>
          <a:xfrm rot="5400000" flipH="1" flipV="1">
            <a:off x="924088" y="5486271"/>
            <a:ext cx="531606" cy="188655"/>
          </a:xfrm>
          <a:prstGeom prst="curvedConnector2">
            <a:avLst/>
          </a:prstGeom>
          <a:ln w="19050">
            <a:solidFill>
              <a:srgbClr val="00B0F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06" name="Textfeld 105">
            <a:extLst>
              <a:ext uri="{FF2B5EF4-FFF2-40B4-BE49-F238E27FC236}">
                <a16:creationId xmlns:a16="http://schemas.microsoft.com/office/drawing/2014/main" id="{C55F413E-EBEE-4D06-9894-D6174DD2A755}"/>
              </a:ext>
            </a:extLst>
          </p:cNvPr>
          <p:cNvSpPr txBox="1"/>
          <p:nvPr/>
        </p:nvSpPr>
        <p:spPr>
          <a:xfrm>
            <a:off x="3402386" y="5658359"/>
            <a:ext cx="1954401" cy="261610"/>
          </a:xfrm>
          <a:prstGeom prst="rect">
            <a:avLst/>
          </a:prstGeom>
          <a:noFill/>
        </p:spPr>
        <p:txBody>
          <a:bodyPr wrap="square" rtlCol="0">
            <a:spAutoFit/>
          </a:bodyPr>
          <a:lstStyle/>
          <a:p>
            <a:pPr algn="just"/>
            <a:r>
              <a:rPr lang="de-AT" sz="1100" dirty="0">
                <a:solidFill>
                  <a:schemeClr val="bg1"/>
                </a:solidFill>
                <a:latin typeface="Roboto Condensed Light" panose="02000000000000000000" pitchFamily="2" charset="0"/>
                <a:ea typeface="Roboto Condensed Light" panose="02000000000000000000" pitchFamily="2" charset="0"/>
              </a:rPr>
              <a:t>Sutton (2009), </a:t>
            </a:r>
            <a:r>
              <a:rPr lang="de-AT" sz="1100" dirty="0" err="1">
                <a:solidFill>
                  <a:schemeClr val="bg1"/>
                </a:solidFill>
                <a:latin typeface="Roboto Condensed Light" panose="02000000000000000000" pitchFamily="2" charset="0"/>
                <a:ea typeface="Roboto Condensed Light" panose="02000000000000000000" pitchFamily="2" charset="0"/>
              </a:rPr>
              <a:t>Doornbos</a:t>
            </a:r>
            <a:r>
              <a:rPr lang="de-AT" sz="1100" dirty="0">
                <a:solidFill>
                  <a:schemeClr val="bg1"/>
                </a:solidFill>
                <a:latin typeface="Roboto Condensed Light" panose="02000000000000000000" pitchFamily="2" charset="0"/>
                <a:ea typeface="Roboto Condensed Light" panose="02000000000000000000" pitchFamily="2" charset="0"/>
              </a:rPr>
              <a:t> (2011) </a:t>
            </a:r>
          </a:p>
        </p:txBody>
      </p:sp>
      <p:sp>
        <p:nvSpPr>
          <p:cNvPr id="107" name="Textfeld 106">
            <a:extLst>
              <a:ext uri="{FF2B5EF4-FFF2-40B4-BE49-F238E27FC236}">
                <a16:creationId xmlns:a16="http://schemas.microsoft.com/office/drawing/2014/main" id="{F91D5FA8-4299-4B21-87A4-4DCAD2FBE080}"/>
              </a:ext>
            </a:extLst>
          </p:cNvPr>
          <p:cNvSpPr txBox="1"/>
          <p:nvPr/>
        </p:nvSpPr>
        <p:spPr>
          <a:xfrm>
            <a:off x="1110027" y="5978158"/>
            <a:ext cx="2023557" cy="430887"/>
          </a:xfrm>
          <a:prstGeom prst="rect">
            <a:avLst/>
          </a:prstGeom>
          <a:noFill/>
        </p:spPr>
        <p:txBody>
          <a:bodyPr wrap="square" rtlCol="0">
            <a:spAutoFit/>
          </a:bodyPr>
          <a:lstStyle/>
          <a:p>
            <a:pPr algn="just"/>
            <a:r>
              <a:rPr lang="de-AT" sz="1100" dirty="0">
                <a:solidFill>
                  <a:schemeClr val="bg1"/>
                </a:solidFill>
                <a:latin typeface="Roboto Condensed Light" panose="02000000000000000000" pitchFamily="2" charset="0"/>
                <a:ea typeface="Roboto Condensed Light" panose="02000000000000000000" pitchFamily="2" charset="0"/>
              </a:rPr>
              <a:t>Zehentner and Mayer-Gürr (2015)</a:t>
            </a:r>
          </a:p>
          <a:p>
            <a:pPr algn="just"/>
            <a:r>
              <a:rPr lang="de-AT" sz="1100" dirty="0">
                <a:solidFill>
                  <a:schemeClr val="bg1"/>
                </a:solidFill>
                <a:latin typeface="Roboto Condensed Light" panose="02000000000000000000" pitchFamily="2" charset="0"/>
                <a:ea typeface="Roboto Condensed Light" panose="02000000000000000000" pitchFamily="2" charset="0"/>
              </a:rPr>
              <a:t>Süsser-Rechberger et al. (2020)</a:t>
            </a:r>
          </a:p>
        </p:txBody>
      </p:sp>
      <p:sp>
        <p:nvSpPr>
          <p:cNvPr id="3" name="Geschweifte Klammer rechts 2">
            <a:extLst>
              <a:ext uri="{FF2B5EF4-FFF2-40B4-BE49-F238E27FC236}">
                <a16:creationId xmlns:a16="http://schemas.microsoft.com/office/drawing/2014/main" id="{6C0CBF56-64BD-4382-A691-0CF2B0E3442B}"/>
              </a:ext>
            </a:extLst>
          </p:cNvPr>
          <p:cNvSpPr/>
          <p:nvPr/>
        </p:nvSpPr>
        <p:spPr>
          <a:xfrm rot="14998404">
            <a:off x="905652" y="4160104"/>
            <a:ext cx="221211" cy="1424408"/>
          </a:xfrm>
          <a:prstGeom prst="rightBrace">
            <a:avLst>
              <a:gd name="adj1" fmla="val 44147"/>
              <a:gd name="adj2" fmla="val 51535"/>
            </a:avLst>
          </a:prstGeom>
          <a:ln w="1905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02" name="Verbinder: gekrümmt 101">
            <a:extLst>
              <a:ext uri="{FF2B5EF4-FFF2-40B4-BE49-F238E27FC236}">
                <a16:creationId xmlns:a16="http://schemas.microsoft.com/office/drawing/2014/main" id="{349293B3-4F34-4E02-8283-BAAAF30B01B3}"/>
              </a:ext>
            </a:extLst>
          </p:cNvPr>
          <p:cNvCxnSpPr>
            <a:cxnSpLocks/>
            <a:stCxn id="109" idx="3"/>
            <a:endCxn id="55" idx="1"/>
          </p:cNvCxnSpPr>
          <p:nvPr/>
        </p:nvCxnSpPr>
        <p:spPr>
          <a:xfrm flipV="1">
            <a:off x="2798258" y="4115482"/>
            <a:ext cx="497176" cy="309137"/>
          </a:xfrm>
          <a:prstGeom prst="curvedConnector3">
            <a:avLst>
              <a:gd name="adj1" fmla="val 50000"/>
            </a:avLst>
          </a:prstGeom>
          <a:ln w="1905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20" name="Gruppieren 119">
            <a:extLst>
              <a:ext uri="{FF2B5EF4-FFF2-40B4-BE49-F238E27FC236}">
                <a16:creationId xmlns:a16="http://schemas.microsoft.com/office/drawing/2014/main" id="{F5748AEF-7BF1-42C9-A92F-E7B7267ECF9F}"/>
              </a:ext>
            </a:extLst>
          </p:cNvPr>
          <p:cNvGrpSpPr/>
          <p:nvPr/>
        </p:nvGrpSpPr>
        <p:grpSpPr>
          <a:xfrm>
            <a:off x="1894247" y="4187901"/>
            <a:ext cx="904011" cy="461665"/>
            <a:chOff x="2178079" y="3964642"/>
            <a:chExt cx="904011" cy="461665"/>
          </a:xfrm>
        </p:grpSpPr>
        <p:sp>
          <p:nvSpPr>
            <p:cNvPr id="109" name="Rechteck: abgerundete Ecken 108">
              <a:extLst>
                <a:ext uri="{FF2B5EF4-FFF2-40B4-BE49-F238E27FC236}">
                  <a16:creationId xmlns:a16="http://schemas.microsoft.com/office/drawing/2014/main" id="{B53CA1D9-F09D-42FC-AE59-4CE768C4EFA5}"/>
                </a:ext>
              </a:extLst>
            </p:cNvPr>
            <p:cNvSpPr/>
            <p:nvPr/>
          </p:nvSpPr>
          <p:spPr>
            <a:xfrm>
              <a:off x="2178079" y="3985854"/>
              <a:ext cx="904011" cy="431012"/>
            </a:xfrm>
            <a:prstGeom prst="roundRect">
              <a:avLst/>
            </a:prstGeom>
            <a:solidFill>
              <a:schemeClr val="tx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108" name="Textfeld 107">
              <a:extLst>
                <a:ext uri="{FF2B5EF4-FFF2-40B4-BE49-F238E27FC236}">
                  <a16:creationId xmlns:a16="http://schemas.microsoft.com/office/drawing/2014/main" id="{354B30EE-33AA-4679-A46F-CCC8BB25D293}"/>
                </a:ext>
              </a:extLst>
            </p:cNvPr>
            <p:cNvSpPr txBox="1"/>
            <p:nvPr/>
          </p:nvSpPr>
          <p:spPr>
            <a:xfrm>
              <a:off x="2231658" y="3964642"/>
              <a:ext cx="785017" cy="461665"/>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Orbit fit</a:t>
              </a:r>
            </a:p>
            <a:p>
              <a:pPr algn="ctr"/>
              <a:r>
                <a:rPr lang="en-US" sz="1200" dirty="0">
                  <a:solidFill>
                    <a:schemeClr val="bg1"/>
                  </a:solidFill>
                  <a:latin typeface="Roboto Condensed Light" panose="02000000000000000000" pitchFamily="2" charset="0"/>
                  <a:ea typeface="Roboto Condensed Light" panose="02000000000000000000" pitchFamily="2" charset="0"/>
                </a:rPr>
                <a:t>RDO | KIN</a:t>
              </a:r>
            </a:p>
          </p:txBody>
        </p:sp>
      </p:grpSp>
      <p:cxnSp>
        <p:nvCxnSpPr>
          <p:cNvPr id="110" name="Verbinder: gekrümmt 109">
            <a:extLst>
              <a:ext uri="{FF2B5EF4-FFF2-40B4-BE49-F238E27FC236}">
                <a16:creationId xmlns:a16="http://schemas.microsoft.com/office/drawing/2014/main" id="{D20B9E6E-0C72-4AED-8760-F4A330C6E565}"/>
              </a:ext>
            </a:extLst>
          </p:cNvPr>
          <p:cNvCxnSpPr>
            <a:cxnSpLocks/>
            <a:stCxn id="109" idx="2"/>
            <a:endCxn id="69" idx="0"/>
          </p:cNvCxnSpPr>
          <p:nvPr/>
        </p:nvCxnSpPr>
        <p:spPr>
          <a:xfrm rot="16200000" flipH="1">
            <a:off x="2866649" y="4119728"/>
            <a:ext cx="491661" cy="1532453"/>
          </a:xfrm>
          <a:prstGeom prst="curvedConnector3">
            <a:avLst>
              <a:gd name="adj1" fmla="val 50000"/>
            </a:avLst>
          </a:prstGeom>
          <a:ln w="19050">
            <a:solidFill>
              <a:srgbClr val="00B0F0"/>
            </a:solidFill>
            <a:tailEnd type="triangle"/>
          </a:ln>
        </p:spPr>
        <p:style>
          <a:lnRef idx="1">
            <a:schemeClr val="accent1"/>
          </a:lnRef>
          <a:fillRef idx="0">
            <a:schemeClr val="accent1"/>
          </a:fillRef>
          <a:effectRef idx="0">
            <a:schemeClr val="accent1"/>
          </a:effectRef>
          <a:fontRef idx="minor">
            <a:schemeClr val="tx1"/>
          </a:fontRef>
        </p:style>
      </p:cxnSp>
      <p:grpSp>
        <p:nvGrpSpPr>
          <p:cNvPr id="93" name="Gruppieren 92">
            <a:extLst>
              <a:ext uri="{FF2B5EF4-FFF2-40B4-BE49-F238E27FC236}">
                <a16:creationId xmlns:a16="http://schemas.microsoft.com/office/drawing/2014/main" id="{6386C322-562D-4D27-B7F0-4D7F270F2E69}"/>
              </a:ext>
            </a:extLst>
          </p:cNvPr>
          <p:cNvGrpSpPr/>
          <p:nvPr/>
        </p:nvGrpSpPr>
        <p:grpSpPr>
          <a:xfrm>
            <a:off x="1766968" y="3478350"/>
            <a:ext cx="1133507" cy="473686"/>
            <a:chOff x="10572749" y="13575926"/>
            <a:chExt cx="2900896" cy="1999460"/>
          </a:xfrm>
        </p:grpSpPr>
        <p:sp>
          <p:nvSpPr>
            <p:cNvPr id="98" name="Rechteck: abgerundete Ecken 97">
              <a:extLst>
                <a:ext uri="{FF2B5EF4-FFF2-40B4-BE49-F238E27FC236}">
                  <a16:creationId xmlns:a16="http://schemas.microsoft.com/office/drawing/2014/main" id="{C1843E40-E1BB-4F99-A821-59E2EF71E21B}"/>
                </a:ext>
              </a:extLst>
            </p:cNvPr>
            <p:cNvSpPr/>
            <p:nvPr/>
          </p:nvSpPr>
          <p:spPr>
            <a:xfrm>
              <a:off x="10572749" y="13575926"/>
              <a:ext cx="2900896" cy="1851144"/>
            </a:xfrm>
            <a:prstGeom prst="round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99" name="Textfeld 98">
              <a:extLst>
                <a:ext uri="{FF2B5EF4-FFF2-40B4-BE49-F238E27FC236}">
                  <a16:creationId xmlns:a16="http://schemas.microsoft.com/office/drawing/2014/main" id="{6D7F029A-70D4-45B5-A89B-92B48424618E}"/>
                </a:ext>
              </a:extLst>
            </p:cNvPr>
            <p:cNvSpPr txBox="1"/>
            <p:nvPr/>
          </p:nvSpPr>
          <p:spPr>
            <a:xfrm>
              <a:off x="10750812" y="13626667"/>
              <a:ext cx="2512276" cy="1948719"/>
            </a:xfrm>
            <a:prstGeom prst="rect">
              <a:avLst/>
            </a:prstGeom>
            <a:noFill/>
            <a:ln>
              <a:noFill/>
            </a:ln>
          </p:spPr>
          <p:txBody>
            <a:bodyPr wrap="square">
              <a:spAutoFit/>
            </a:bodyPr>
            <a:lstStyle/>
            <a:p>
              <a:pPr algn="ctr"/>
              <a:r>
                <a:rPr lang="en-US" sz="1200" dirty="0">
                  <a:solidFill>
                    <a:schemeClr val="bg1"/>
                  </a:solidFill>
                  <a:latin typeface="Roboto Condensed Light" panose="02000000000000000000" pitchFamily="2" charset="0"/>
                  <a:ea typeface="Roboto Condensed Light" panose="02000000000000000000" pitchFamily="2" charset="0"/>
                </a:rPr>
                <a:t>Background models</a:t>
              </a:r>
            </a:p>
          </p:txBody>
        </p:sp>
      </p:grpSp>
      <p:cxnSp>
        <p:nvCxnSpPr>
          <p:cNvPr id="100" name="Verbinder: gekrümmt 99">
            <a:extLst>
              <a:ext uri="{FF2B5EF4-FFF2-40B4-BE49-F238E27FC236}">
                <a16:creationId xmlns:a16="http://schemas.microsoft.com/office/drawing/2014/main" id="{0CF80571-DC2F-4100-9C3A-2D3006F3CE6C}"/>
              </a:ext>
            </a:extLst>
          </p:cNvPr>
          <p:cNvCxnSpPr>
            <a:cxnSpLocks/>
            <a:stCxn id="108" idx="0"/>
            <a:endCxn id="99" idx="2"/>
          </p:cNvCxnSpPr>
          <p:nvPr/>
        </p:nvCxnSpPr>
        <p:spPr>
          <a:xfrm rot="16200000" flipV="1">
            <a:off x="2215922" y="4063488"/>
            <a:ext cx="235865" cy="12962"/>
          </a:xfrm>
          <a:prstGeom prst="curvedConnector3">
            <a:avLst>
              <a:gd name="adj1" fmla="val 50000"/>
            </a:avLst>
          </a:prstGeom>
          <a:ln w="19050">
            <a:solidFill>
              <a:schemeClr val="bg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5472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3108358" y="3387760"/>
            <a:ext cx="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03" name="Gruppieren 202">
            <a:extLst>
              <a:ext uri="{FF2B5EF4-FFF2-40B4-BE49-F238E27FC236}">
                <a16:creationId xmlns:a16="http://schemas.microsoft.com/office/drawing/2014/main" id="{547BD6E5-45DA-436B-8879-F9A99E612B28}"/>
              </a:ext>
            </a:extLst>
          </p:cNvPr>
          <p:cNvGrpSpPr/>
          <p:nvPr/>
        </p:nvGrpSpPr>
        <p:grpSpPr>
          <a:xfrm>
            <a:off x="155896" y="805897"/>
            <a:ext cx="11665106" cy="1138596"/>
            <a:chOff x="519248" y="-1476103"/>
            <a:chExt cx="20773023" cy="6977787"/>
          </a:xfrm>
        </p:grpSpPr>
        <p:sp>
          <p:nvSpPr>
            <p:cNvPr id="205" name="Textfeld 204">
              <a:extLst>
                <a:ext uri="{FF2B5EF4-FFF2-40B4-BE49-F238E27FC236}">
                  <a16:creationId xmlns:a16="http://schemas.microsoft.com/office/drawing/2014/main" id="{91CC1050-D4DC-4C6A-9DFF-969489F93789}"/>
                </a:ext>
              </a:extLst>
            </p:cNvPr>
            <p:cNvSpPr txBox="1"/>
            <p:nvPr/>
          </p:nvSpPr>
          <p:spPr>
            <a:xfrm>
              <a:off x="902298" y="-1220444"/>
              <a:ext cx="19830828" cy="6466463"/>
            </a:xfrm>
            <a:prstGeom prst="rect">
              <a:avLst/>
            </a:prstGeom>
            <a:noFill/>
          </p:spPr>
          <p:txBody>
            <a:bodyPr wrap="square" rtlCol="0">
              <a:spAutoFit/>
            </a:bodyPr>
            <a:lstStyle/>
            <a:p>
              <a:pPr algn="just"/>
              <a:r>
                <a:rPr lang="en-US" sz="1564">
                  <a:solidFill>
                    <a:schemeClr val="bg1"/>
                  </a:solidFill>
                  <a:latin typeface="Roboto Condensed Light" panose="02000000000000000000" pitchFamily="2" charset="0"/>
                  <a:ea typeface="Roboto Condensed Light" panose="02000000000000000000" pitchFamily="2" charset="0"/>
                </a:rPr>
                <a:t>In the case of GRACE the opportunity exists to estimate neutral mass densities based on on-board accelerometer data as well as kinematic orbit information. Thus, it is  predestinated to evaluate the current approach to deviate accelerations from kinematic orbits. Preliminary results look very promising (see picture) and indicate that the kinematic approach is feasible way to estimate neutral mass densities. Thus, the approach can be applied for satellite missions which do not have accelerometer instruments on-board but are equipped with GNSS receivers.</a:t>
              </a:r>
            </a:p>
          </p:txBody>
        </p:sp>
        <p:sp>
          <p:nvSpPr>
            <p:cNvPr id="206" name="Rechteck: abgerundete Ecken 205">
              <a:extLst>
                <a:ext uri="{FF2B5EF4-FFF2-40B4-BE49-F238E27FC236}">
                  <a16:creationId xmlns:a16="http://schemas.microsoft.com/office/drawing/2014/main" id="{33179611-55AC-43CB-A22C-B23211F7BD2D}"/>
                </a:ext>
              </a:extLst>
            </p:cNvPr>
            <p:cNvSpPr/>
            <p:nvPr/>
          </p:nvSpPr>
          <p:spPr>
            <a:xfrm>
              <a:off x="519248" y="-1476103"/>
              <a:ext cx="20773023" cy="697778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p>
          </p:txBody>
        </p:sp>
      </p:grpSp>
      <p:sp>
        <p:nvSpPr>
          <p:cNvPr id="38" name="Rechteck 37">
            <a:extLst>
              <a:ext uri="{FF2B5EF4-FFF2-40B4-BE49-F238E27FC236}">
                <a16:creationId xmlns:a16="http://schemas.microsoft.com/office/drawing/2014/main" id="{AD978937-9CA3-4551-844C-77421FD8A51B}"/>
              </a:ext>
            </a:extLst>
          </p:cNvPr>
          <p:cNvSpPr/>
          <p:nvPr/>
        </p:nvSpPr>
        <p:spPr>
          <a:xfrm>
            <a:off x="7981947" y="4410322"/>
            <a:ext cx="417102" cy="150682"/>
          </a:xfrm>
          <a:prstGeom prst="rect">
            <a:avLst/>
          </a:prstGeom>
        </p:spPr>
        <p:txBody>
          <a:bodyPr wrap="none">
            <a:spAutoFit/>
          </a:bodyPr>
          <a:lstStyle/>
          <a:p>
            <a:pPr defTabSz="216621" eaLnBrk="0" hangingPunct="0"/>
            <a:r>
              <a:rPr lang="en-GB" altLang="en-US" sz="379" u="sng" dirty="0" bmk="_Toc26967711">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rPr>
              <a:t>SWARM A-C</a:t>
            </a:r>
            <a:endParaRPr lang="de-AT" altLang="en-US" sz="379" u="sng" dirty="0">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16" name="Textfeld 15">
            <a:extLst>
              <a:ext uri="{FF2B5EF4-FFF2-40B4-BE49-F238E27FC236}">
                <a16:creationId xmlns:a16="http://schemas.microsoft.com/office/drawing/2014/main" id="{F37A2768-865C-4619-8208-879879C0F5F3}"/>
              </a:ext>
            </a:extLst>
          </p:cNvPr>
          <p:cNvSpPr txBox="1"/>
          <p:nvPr/>
        </p:nvSpPr>
        <p:spPr>
          <a:xfrm>
            <a:off x="762380" y="6165395"/>
            <a:ext cx="6061412" cy="529632"/>
          </a:xfrm>
          <a:prstGeom prst="rect">
            <a:avLst/>
          </a:prstGeom>
          <a:noFill/>
        </p:spPr>
        <p:txBody>
          <a:bodyPr wrap="square">
            <a:spAutoFit/>
          </a:bodyPr>
          <a:lstStyle/>
          <a:p>
            <a:r>
              <a:rPr lang="de-AT" sz="1421" dirty="0" err="1">
                <a:solidFill>
                  <a:schemeClr val="bg1"/>
                </a:solidFill>
                <a:latin typeface="Roboto Condensed Light" panose="02000000000000000000" pitchFamily="2" charset="0"/>
                <a:ea typeface="Roboto Condensed Light" panose="02000000000000000000" pitchFamily="2" charset="0"/>
              </a:rPr>
              <a:t>Estimation</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of</a:t>
            </a:r>
            <a:r>
              <a:rPr lang="de-AT" sz="1421" dirty="0">
                <a:solidFill>
                  <a:schemeClr val="bg1"/>
                </a:solidFill>
                <a:latin typeface="Roboto Condensed Light" panose="02000000000000000000" pitchFamily="2" charset="0"/>
                <a:ea typeface="Roboto Condensed Light" panose="02000000000000000000" pitchFamily="2" charset="0"/>
              </a:rPr>
              <a:t> neutral </a:t>
            </a:r>
            <a:r>
              <a:rPr lang="de-AT" sz="1421" dirty="0" err="1">
                <a:solidFill>
                  <a:schemeClr val="bg1"/>
                </a:solidFill>
                <a:latin typeface="Roboto Condensed Light" panose="02000000000000000000" pitchFamily="2" charset="0"/>
                <a:ea typeface="Roboto Condensed Light" panose="02000000000000000000" pitchFamily="2" charset="0"/>
              </a:rPr>
              <a:t>mass</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densities</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based</a:t>
            </a:r>
            <a:r>
              <a:rPr lang="de-AT" sz="1421" dirty="0">
                <a:solidFill>
                  <a:schemeClr val="bg1"/>
                </a:solidFill>
                <a:latin typeface="Roboto Condensed Light" panose="02000000000000000000" pitchFamily="2" charset="0"/>
                <a:ea typeface="Roboto Condensed Light" panose="02000000000000000000" pitchFamily="2" charset="0"/>
              </a:rPr>
              <a:t> on </a:t>
            </a:r>
            <a:r>
              <a:rPr lang="de-AT" sz="1421" dirty="0" err="1">
                <a:solidFill>
                  <a:schemeClr val="bg1"/>
                </a:solidFill>
                <a:latin typeface="Roboto Condensed Light" panose="02000000000000000000" pitchFamily="2" charset="0"/>
                <a:ea typeface="Roboto Condensed Light" panose="02000000000000000000" pitchFamily="2" charset="0"/>
              </a:rPr>
              <a:t>accelerometer</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white</a:t>
            </a:r>
            <a:r>
              <a:rPr lang="de-AT" sz="1421" dirty="0">
                <a:solidFill>
                  <a:schemeClr val="bg1"/>
                </a:solidFill>
                <a:latin typeface="Roboto Condensed Light" panose="02000000000000000000" pitchFamily="2" charset="0"/>
                <a:ea typeface="Roboto Condensed Light" panose="02000000000000000000" pitchFamily="2" charset="0"/>
              </a:rPr>
              <a:t>) and </a:t>
            </a:r>
            <a:r>
              <a:rPr lang="de-AT" sz="1421" dirty="0" err="1">
                <a:solidFill>
                  <a:schemeClr val="bg1"/>
                </a:solidFill>
                <a:latin typeface="Roboto Condensed Light" panose="02000000000000000000" pitchFamily="2" charset="0"/>
                <a:ea typeface="Roboto Condensed Light" panose="02000000000000000000" pitchFamily="2" charset="0"/>
              </a:rPr>
              <a:t>kinematic</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orbit</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information</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red</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during</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the</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geomagnetic</a:t>
            </a:r>
            <a:r>
              <a:rPr lang="de-AT" sz="1421" dirty="0">
                <a:solidFill>
                  <a:schemeClr val="bg1"/>
                </a:solidFill>
                <a:latin typeface="Roboto Condensed Light" panose="02000000000000000000" pitchFamily="2" charset="0"/>
                <a:ea typeface="Roboto Condensed Light" panose="02000000000000000000" pitchFamily="2" charset="0"/>
              </a:rPr>
              <a:t> </a:t>
            </a:r>
            <a:r>
              <a:rPr lang="de-AT" sz="1421" dirty="0" err="1">
                <a:solidFill>
                  <a:schemeClr val="bg1"/>
                </a:solidFill>
                <a:latin typeface="Roboto Condensed Light" panose="02000000000000000000" pitchFamily="2" charset="0"/>
                <a:ea typeface="Roboto Condensed Light" panose="02000000000000000000" pitchFamily="2" charset="0"/>
              </a:rPr>
              <a:t>storm</a:t>
            </a:r>
            <a:r>
              <a:rPr lang="de-AT" sz="1421" dirty="0">
                <a:solidFill>
                  <a:schemeClr val="bg1"/>
                </a:solidFill>
                <a:latin typeface="Roboto Condensed Light" panose="02000000000000000000" pitchFamily="2" charset="0"/>
                <a:ea typeface="Roboto Condensed Light" panose="02000000000000000000" pitchFamily="2" charset="0"/>
              </a:rPr>
              <a:t> in March 2015.</a:t>
            </a:r>
            <a:endParaRPr lang="en-GB" sz="1421" dirty="0">
              <a:solidFill>
                <a:schemeClr val="bg1"/>
              </a:solidFill>
              <a:latin typeface="Roboto Condensed Light" panose="02000000000000000000" pitchFamily="2" charset="0"/>
              <a:ea typeface="Roboto Condensed Light" panose="02000000000000000000" pitchFamily="2" charset="0"/>
            </a:endParaRPr>
          </a:p>
        </p:txBody>
      </p:sp>
      <p:sp>
        <p:nvSpPr>
          <p:cNvPr id="17" name="Freihandform 111">
            <a:extLst>
              <a:ext uri="{FF2B5EF4-FFF2-40B4-BE49-F238E27FC236}">
                <a16:creationId xmlns:a16="http://schemas.microsoft.com/office/drawing/2014/main" id="{40831E67-63ED-421E-B44A-6516DB832862}"/>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18" name="Freihandform 112">
            <a:extLst>
              <a:ext uri="{FF2B5EF4-FFF2-40B4-BE49-F238E27FC236}">
                <a16:creationId xmlns:a16="http://schemas.microsoft.com/office/drawing/2014/main" id="{ACF7E046-C84C-418B-820D-0F67643E721E}"/>
              </a:ext>
            </a:extLst>
          </p:cNvPr>
          <p:cNvSpPr>
            <a:spLocks noChangeAspect="1"/>
          </p:cNvSpPr>
          <p:nvPr/>
        </p:nvSpPr>
        <p:spPr>
          <a:xfrm>
            <a:off x="-9586" y="-6260"/>
            <a:ext cx="567579"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19" name="Gruppieren 18">
            <a:extLst>
              <a:ext uri="{FF2B5EF4-FFF2-40B4-BE49-F238E27FC236}">
                <a16:creationId xmlns:a16="http://schemas.microsoft.com/office/drawing/2014/main" id="{E317649F-6BB9-4E95-9CDF-D577EBCDD2D0}"/>
              </a:ext>
            </a:extLst>
          </p:cNvPr>
          <p:cNvGrpSpPr>
            <a:grpSpLocks noChangeAspect="1"/>
          </p:cNvGrpSpPr>
          <p:nvPr/>
        </p:nvGrpSpPr>
        <p:grpSpPr>
          <a:xfrm>
            <a:off x="10247706" y="26096"/>
            <a:ext cx="907113" cy="331738"/>
            <a:chOff x="35555760" y="212760"/>
            <a:chExt cx="6890760" cy="2520000"/>
          </a:xfrm>
        </p:grpSpPr>
        <p:sp>
          <p:nvSpPr>
            <p:cNvPr id="20" name="Freihandform 115">
              <a:extLst>
                <a:ext uri="{FF2B5EF4-FFF2-40B4-BE49-F238E27FC236}">
                  <a16:creationId xmlns:a16="http://schemas.microsoft.com/office/drawing/2014/main" id="{A66D8F3F-2000-493D-9C8A-78722C4EDF14}"/>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1" name="Freihandform 116">
              <a:extLst>
                <a:ext uri="{FF2B5EF4-FFF2-40B4-BE49-F238E27FC236}">
                  <a16:creationId xmlns:a16="http://schemas.microsoft.com/office/drawing/2014/main" id="{7C408107-4E6D-4722-9702-CAA65F1C8F96}"/>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2" name="Freihandform 117">
              <a:extLst>
                <a:ext uri="{FF2B5EF4-FFF2-40B4-BE49-F238E27FC236}">
                  <a16:creationId xmlns:a16="http://schemas.microsoft.com/office/drawing/2014/main" id="{97117675-F31C-4018-9256-A468D488850E}"/>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3" name="Freihandform 118">
              <a:extLst>
                <a:ext uri="{FF2B5EF4-FFF2-40B4-BE49-F238E27FC236}">
                  <a16:creationId xmlns:a16="http://schemas.microsoft.com/office/drawing/2014/main" id="{4EC7DC4B-AB41-4D1A-8B49-7D3FF329A982}"/>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4" name="Freihandform 119">
              <a:extLst>
                <a:ext uri="{FF2B5EF4-FFF2-40B4-BE49-F238E27FC236}">
                  <a16:creationId xmlns:a16="http://schemas.microsoft.com/office/drawing/2014/main" id="{F0CBEF38-6EC0-4AAB-AA32-8F4703C41DA8}"/>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5" name="Freihandform 120">
              <a:extLst>
                <a:ext uri="{FF2B5EF4-FFF2-40B4-BE49-F238E27FC236}">
                  <a16:creationId xmlns:a16="http://schemas.microsoft.com/office/drawing/2014/main" id="{C94FE580-1079-4469-88D3-E3C01DB83DE8}"/>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6" name="Freihandform 121">
              <a:extLst>
                <a:ext uri="{FF2B5EF4-FFF2-40B4-BE49-F238E27FC236}">
                  <a16:creationId xmlns:a16="http://schemas.microsoft.com/office/drawing/2014/main" id="{E8775E70-997E-4F47-A1FA-08DEB4DF2981}"/>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22">
              <a:extLst>
                <a:ext uri="{FF2B5EF4-FFF2-40B4-BE49-F238E27FC236}">
                  <a16:creationId xmlns:a16="http://schemas.microsoft.com/office/drawing/2014/main" id="{F4F89B53-8792-43F8-9C9B-79AB20242F78}"/>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23">
              <a:extLst>
                <a:ext uri="{FF2B5EF4-FFF2-40B4-BE49-F238E27FC236}">
                  <a16:creationId xmlns:a16="http://schemas.microsoft.com/office/drawing/2014/main" id="{D891A89B-26FB-4EA7-9C27-94C8484CAC19}"/>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24">
              <a:extLst>
                <a:ext uri="{FF2B5EF4-FFF2-40B4-BE49-F238E27FC236}">
                  <a16:creationId xmlns:a16="http://schemas.microsoft.com/office/drawing/2014/main" id="{633CF81F-4ED1-4252-917B-13592D69AB39}"/>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25">
              <a:extLst>
                <a:ext uri="{FF2B5EF4-FFF2-40B4-BE49-F238E27FC236}">
                  <a16:creationId xmlns:a16="http://schemas.microsoft.com/office/drawing/2014/main" id="{A6D7A8C1-9756-43CF-AA26-F98CA623448A}"/>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6">
              <a:extLst>
                <a:ext uri="{FF2B5EF4-FFF2-40B4-BE49-F238E27FC236}">
                  <a16:creationId xmlns:a16="http://schemas.microsoft.com/office/drawing/2014/main" id="{885D2741-229B-4444-B3BE-6D6A032C41AB}"/>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32" name="Picture 2">
            <a:extLst>
              <a:ext uri="{FF2B5EF4-FFF2-40B4-BE49-F238E27FC236}">
                <a16:creationId xmlns:a16="http://schemas.microsoft.com/office/drawing/2014/main" id="{2C70F6A6-2A4F-4569-8422-8590FBAB6C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a:extLst>
              <a:ext uri="{FF2B5EF4-FFF2-40B4-BE49-F238E27FC236}">
                <a16:creationId xmlns:a16="http://schemas.microsoft.com/office/drawing/2014/main" id="{AFA96429-16A5-4471-86D4-55EB0D7566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35" name="Textfeld 34">
            <a:extLst>
              <a:ext uri="{FF2B5EF4-FFF2-40B4-BE49-F238E27FC236}">
                <a16:creationId xmlns:a16="http://schemas.microsoft.com/office/drawing/2014/main" id="{A3AF8DDD-F654-4B30-8F2E-CD5CAA7C0C5E}"/>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2400" dirty="0">
                <a:latin typeface="Roboto Condensed" panose="02000000000000000000" pitchFamily="2" charset="0"/>
                <a:cs typeface="Lato Semibold" panose="020F0702020204030203" pitchFamily="34" charset="0"/>
              </a:rPr>
              <a:t>Evaluation applying both approaches</a:t>
            </a:r>
          </a:p>
        </p:txBody>
      </p:sp>
      <p:pic>
        <p:nvPicPr>
          <p:cNvPr id="3" name="Grafik 2">
            <a:extLst>
              <a:ext uri="{FF2B5EF4-FFF2-40B4-BE49-F238E27FC236}">
                <a16:creationId xmlns:a16="http://schemas.microsoft.com/office/drawing/2014/main" id="{4835ED78-2BCF-4F97-AFD5-1B3A37C7C78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549" y="2047944"/>
            <a:ext cx="6837956" cy="4096232"/>
          </a:xfrm>
          <a:prstGeom prst="rect">
            <a:avLst/>
          </a:prstGeom>
        </p:spPr>
      </p:pic>
      <p:sp>
        <p:nvSpPr>
          <p:cNvPr id="36" name="Textfeld 35">
            <a:extLst>
              <a:ext uri="{FF2B5EF4-FFF2-40B4-BE49-F238E27FC236}">
                <a16:creationId xmlns:a16="http://schemas.microsoft.com/office/drawing/2014/main" id="{7BA96281-5032-477D-939B-88AE976C25A6}"/>
              </a:ext>
            </a:extLst>
          </p:cNvPr>
          <p:cNvSpPr txBox="1"/>
          <p:nvPr/>
        </p:nvSpPr>
        <p:spPr>
          <a:xfrm>
            <a:off x="7404394" y="2085481"/>
            <a:ext cx="4610210" cy="4755148"/>
          </a:xfrm>
          <a:prstGeom prst="rect">
            <a:avLst/>
          </a:prstGeom>
          <a:noFill/>
        </p:spPr>
        <p:txBody>
          <a:bodyPr wrap="square" rtlCol="0">
            <a:spAutoFit/>
          </a:bodyPr>
          <a:lstStyle/>
          <a:p>
            <a:pPr algn="just"/>
            <a:r>
              <a:rPr lang="de-AT" sz="1500" u="sng" dirty="0" err="1">
                <a:solidFill>
                  <a:schemeClr val="bg1"/>
                </a:solidFill>
                <a:latin typeface="Roboto Condensed Light" panose="02000000000000000000" pitchFamily="2" charset="0"/>
                <a:ea typeface="Roboto Condensed Light" panose="02000000000000000000" pitchFamily="2" charset="0"/>
              </a:rPr>
              <a:t>Accelerometer</a:t>
            </a:r>
            <a:r>
              <a:rPr lang="de-AT" sz="1500" u="sng" dirty="0">
                <a:solidFill>
                  <a:schemeClr val="bg1"/>
                </a:solidFill>
                <a:latin typeface="Roboto Condensed Light" panose="02000000000000000000" pitchFamily="2" charset="0"/>
                <a:ea typeface="Roboto Condensed Light" panose="02000000000000000000" pitchFamily="2" charset="0"/>
              </a:rPr>
              <a:t> </a:t>
            </a:r>
            <a:r>
              <a:rPr lang="de-AT" sz="1500" u="sng" dirty="0" err="1">
                <a:solidFill>
                  <a:schemeClr val="bg1"/>
                </a:solidFill>
                <a:latin typeface="Roboto Condensed Light" panose="02000000000000000000" pitchFamily="2" charset="0"/>
                <a:ea typeface="Roboto Condensed Light" panose="02000000000000000000" pitchFamily="2" charset="0"/>
              </a:rPr>
              <a:t>based</a:t>
            </a:r>
            <a:r>
              <a:rPr lang="de-AT" sz="1500" u="sng" dirty="0">
                <a:solidFill>
                  <a:schemeClr val="bg1"/>
                </a:solidFill>
                <a:latin typeface="Roboto Condensed Light" panose="02000000000000000000" pitchFamily="2" charset="0"/>
                <a:ea typeface="Roboto Condensed Light" panose="02000000000000000000" pitchFamily="2" charset="0"/>
              </a:rPr>
              <a:t> </a:t>
            </a:r>
            <a:r>
              <a:rPr lang="de-AT" sz="1500" u="sng" dirty="0" err="1">
                <a:solidFill>
                  <a:schemeClr val="bg1"/>
                </a:solidFill>
                <a:latin typeface="Roboto Condensed Light" panose="02000000000000000000" pitchFamily="2" charset="0"/>
                <a:ea typeface="Roboto Condensed Light" panose="02000000000000000000" pitchFamily="2" charset="0"/>
              </a:rPr>
              <a:t>approach</a:t>
            </a:r>
            <a:r>
              <a:rPr lang="de-AT" sz="1500" u="sng" dirty="0">
                <a:solidFill>
                  <a:schemeClr val="bg1"/>
                </a:solidFill>
                <a:latin typeface="Roboto Condensed Light" panose="02000000000000000000" pitchFamily="2" charset="0"/>
                <a:ea typeface="Roboto Condensed Light" panose="02000000000000000000" pitchFamily="2" charset="0"/>
              </a:rPr>
              <a:t>:</a:t>
            </a:r>
          </a:p>
          <a:p>
            <a:pPr algn="just"/>
            <a:endParaRPr lang="en-US" sz="400" dirty="0">
              <a:solidFill>
                <a:schemeClr val="bg1"/>
              </a:solidFill>
              <a:latin typeface="Roboto Condensed Light" panose="02000000000000000000" pitchFamily="2" charset="0"/>
              <a:ea typeface="Roboto Condensed Light" panose="02000000000000000000" pitchFamily="2" charset="0"/>
            </a:endParaRPr>
          </a:p>
          <a:p>
            <a:pPr algn="just"/>
            <a:r>
              <a:rPr lang="de-AT" sz="1400" dirty="0">
                <a:solidFill>
                  <a:schemeClr val="bg1"/>
                </a:solidFill>
                <a:latin typeface="Roboto Condensed Light" panose="02000000000000000000" pitchFamily="2" charset="0"/>
                <a:ea typeface="Roboto Condensed Light" panose="02000000000000000000" pitchFamily="2" charset="0"/>
              </a:rPr>
              <a:t>Temporal </a:t>
            </a:r>
            <a:r>
              <a:rPr lang="de-AT" sz="1400" dirty="0" err="1">
                <a:solidFill>
                  <a:schemeClr val="bg1"/>
                </a:solidFill>
                <a:latin typeface="Roboto Condensed Light" panose="02000000000000000000" pitchFamily="2" charset="0"/>
                <a:ea typeface="Roboto Condensed Light" panose="02000000000000000000" pitchFamily="2" charset="0"/>
              </a:rPr>
              <a:t>resolution</a:t>
            </a:r>
            <a:r>
              <a:rPr lang="de-AT" sz="1400" dirty="0">
                <a:solidFill>
                  <a:schemeClr val="bg1"/>
                </a:solidFill>
                <a:latin typeface="Roboto Condensed Light" panose="02000000000000000000" pitchFamily="2" charset="0"/>
                <a:ea typeface="Roboto Condensed Light" panose="02000000000000000000" pitchFamily="2" charset="0"/>
              </a:rPr>
              <a:t>: 5 s</a:t>
            </a:r>
          </a:p>
          <a:p>
            <a:pPr algn="just"/>
            <a:r>
              <a:rPr lang="de-AT" sz="1400" dirty="0">
                <a:solidFill>
                  <a:schemeClr val="bg1"/>
                </a:solidFill>
                <a:latin typeface="Roboto Condensed Light" panose="02000000000000000000" pitchFamily="2" charset="0"/>
                <a:ea typeface="Roboto Condensed Light" panose="02000000000000000000" pitchFamily="2" charset="0"/>
              </a:rPr>
              <a:t>Drag </a:t>
            </a:r>
            <a:r>
              <a:rPr lang="de-AT" sz="1400" dirty="0" err="1">
                <a:solidFill>
                  <a:schemeClr val="bg1"/>
                </a:solidFill>
                <a:latin typeface="Roboto Condensed Light" panose="02000000000000000000" pitchFamily="2" charset="0"/>
                <a:ea typeface="Roboto Condensed Light" panose="02000000000000000000" pitchFamily="2" charset="0"/>
              </a:rPr>
              <a:t>estimation</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applying</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direct</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approach</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using</a:t>
            </a:r>
            <a:endParaRPr lang="de-AT" sz="1400" dirty="0">
              <a:solidFill>
                <a:schemeClr val="bg1"/>
              </a:solidFill>
              <a:latin typeface="Roboto Condensed Light" panose="02000000000000000000" pitchFamily="2" charset="0"/>
              <a:ea typeface="Roboto Condensed Light" panose="02000000000000000000" pitchFamily="2" charset="0"/>
            </a:endParaRPr>
          </a:p>
          <a:p>
            <a:pPr algn="just"/>
            <a:endParaRPr lang="de-AT" sz="1500" dirty="0">
              <a:solidFill>
                <a:schemeClr val="bg1"/>
              </a:solidFill>
              <a:latin typeface="Roboto Condensed Light" panose="02000000000000000000" pitchFamily="2" charset="0"/>
              <a:ea typeface="Roboto Condensed Light" panose="02000000000000000000" pitchFamily="2" charset="0"/>
            </a:endParaRPr>
          </a:p>
          <a:p>
            <a:pPr algn="just"/>
            <a:r>
              <a:rPr lang="de-AT" sz="1500" u="sng" dirty="0" err="1">
                <a:solidFill>
                  <a:schemeClr val="bg1"/>
                </a:solidFill>
                <a:latin typeface="Roboto Condensed Light" panose="02000000000000000000" pitchFamily="2" charset="0"/>
                <a:ea typeface="Roboto Condensed Light" panose="02000000000000000000" pitchFamily="2" charset="0"/>
              </a:rPr>
              <a:t>Kinematic</a:t>
            </a:r>
            <a:r>
              <a:rPr lang="de-AT" sz="1500" u="sng" dirty="0">
                <a:solidFill>
                  <a:schemeClr val="bg1"/>
                </a:solidFill>
                <a:latin typeface="Roboto Condensed Light" panose="02000000000000000000" pitchFamily="2" charset="0"/>
                <a:ea typeface="Roboto Condensed Light" panose="02000000000000000000" pitchFamily="2" charset="0"/>
              </a:rPr>
              <a:t> </a:t>
            </a:r>
            <a:r>
              <a:rPr lang="de-AT" sz="1500" u="sng" dirty="0" err="1">
                <a:solidFill>
                  <a:schemeClr val="bg1"/>
                </a:solidFill>
                <a:latin typeface="Roboto Condensed Light" panose="02000000000000000000" pitchFamily="2" charset="0"/>
                <a:ea typeface="Roboto Condensed Light" panose="02000000000000000000" pitchFamily="2" charset="0"/>
              </a:rPr>
              <a:t>orbit</a:t>
            </a:r>
            <a:r>
              <a:rPr lang="de-AT" sz="1500" u="sng" dirty="0">
                <a:solidFill>
                  <a:schemeClr val="bg1"/>
                </a:solidFill>
                <a:latin typeface="Roboto Condensed Light" panose="02000000000000000000" pitchFamily="2" charset="0"/>
                <a:ea typeface="Roboto Condensed Light" panose="02000000000000000000" pitchFamily="2" charset="0"/>
              </a:rPr>
              <a:t> </a:t>
            </a:r>
            <a:r>
              <a:rPr lang="de-AT" sz="1500" u="sng" dirty="0" err="1">
                <a:solidFill>
                  <a:schemeClr val="bg1"/>
                </a:solidFill>
                <a:latin typeface="Roboto Condensed Light" panose="02000000000000000000" pitchFamily="2" charset="0"/>
                <a:ea typeface="Roboto Condensed Light" panose="02000000000000000000" pitchFamily="2" charset="0"/>
              </a:rPr>
              <a:t>based</a:t>
            </a:r>
            <a:r>
              <a:rPr lang="de-AT" sz="1500" u="sng" dirty="0">
                <a:solidFill>
                  <a:schemeClr val="bg1"/>
                </a:solidFill>
                <a:latin typeface="Roboto Condensed Light" panose="02000000000000000000" pitchFamily="2" charset="0"/>
                <a:ea typeface="Roboto Condensed Light" panose="02000000000000000000" pitchFamily="2" charset="0"/>
              </a:rPr>
              <a:t> </a:t>
            </a:r>
            <a:r>
              <a:rPr lang="de-AT" sz="1500" u="sng" dirty="0" err="1">
                <a:solidFill>
                  <a:schemeClr val="bg1"/>
                </a:solidFill>
                <a:latin typeface="Roboto Condensed Light" panose="02000000000000000000" pitchFamily="2" charset="0"/>
                <a:ea typeface="Roboto Condensed Light" panose="02000000000000000000" pitchFamily="2" charset="0"/>
              </a:rPr>
              <a:t>approach</a:t>
            </a:r>
            <a:r>
              <a:rPr lang="de-AT" sz="1500" u="sng" dirty="0">
                <a:solidFill>
                  <a:schemeClr val="bg1"/>
                </a:solidFill>
                <a:latin typeface="Roboto Condensed Light" panose="02000000000000000000" pitchFamily="2" charset="0"/>
                <a:ea typeface="Roboto Condensed Light" panose="02000000000000000000" pitchFamily="2" charset="0"/>
              </a:rPr>
              <a:t>:</a:t>
            </a:r>
          </a:p>
          <a:p>
            <a:pPr algn="just"/>
            <a:r>
              <a:rPr lang="de-AT" sz="1400" dirty="0" err="1">
                <a:solidFill>
                  <a:schemeClr val="bg1"/>
                </a:solidFill>
                <a:latin typeface="Roboto Condensed Light" panose="02000000000000000000" pitchFamily="2" charset="0"/>
                <a:ea typeface="Roboto Condensed Light" panose="02000000000000000000" pitchFamily="2" charset="0"/>
              </a:rPr>
              <a:t>Reduced</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dynamic</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orbit</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fitted</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to</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kinematic</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orbit</a:t>
            </a:r>
            <a:endParaRPr lang="de-AT" sz="1400" dirty="0">
              <a:solidFill>
                <a:schemeClr val="bg1"/>
              </a:solidFill>
              <a:latin typeface="Roboto Condensed Light" panose="02000000000000000000" pitchFamily="2" charset="0"/>
              <a:ea typeface="Roboto Condensed Light" panose="02000000000000000000" pitchFamily="2" charset="0"/>
            </a:endParaRPr>
          </a:p>
          <a:p>
            <a:pPr algn="just"/>
            <a:r>
              <a:rPr lang="de-AT" sz="1400" dirty="0">
                <a:solidFill>
                  <a:schemeClr val="bg1"/>
                </a:solidFill>
                <a:latin typeface="Roboto Condensed Light" panose="02000000000000000000" pitchFamily="2" charset="0"/>
                <a:ea typeface="Roboto Condensed Light" panose="02000000000000000000" pitchFamily="2" charset="0"/>
              </a:rPr>
              <a:t>Spline </a:t>
            </a:r>
            <a:r>
              <a:rPr lang="de-AT" sz="1400" dirty="0" err="1">
                <a:solidFill>
                  <a:schemeClr val="bg1"/>
                </a:solidFill>
                <a:latin typeface="Roboto Condensed Light" panose="02000000000000000000" pitchFamily="2" charset="0"/>
                <a:ea typeface="Roboto Condensed Light" panose="02000000000000000000" pitchFamily="2" charset="0"/>
              </a:rPr>
              <a:t>degree</a:t>
            </a:r>
            <a:r>
              <a:rPr lang="de-AT" sz="1400" dirty="0">
                <a:solidFill>
                  <a:schemeClr val="bg1"/>
                </a:solidFill>
                <a:latin typeface="Roboto Condensed Light" panose="02000000000000000000" pitchFamily="2" charset="0"/>
                <a:ea typeface="Roboto Condensed Light" panose="02000000000000000000" pitchFamily="2" charset="0"/>
              </a:rPr>
              <a:t> 3</a:t>
            </a:r>
          </a:p>
          <a:p>
            <a:pPr algn="just"/>
            <a:r>
              <a:rPr lang="de-AT" sz="1400" dirty="0">
                <a:solidFill>
                  <a:schemeClr val="bg1"/>
                </a:solidFill>
                <a:latin typeface="Roboto Condensed Light" panose="02000000000000000000" pitchFamily="2" charset="0"/>
                <a:ea typeface="Roboto Condensed Light" panose="02000000000000000000" pitchFamily="2" charset="0"/>
              </a:rPr>
              <a:t>Sampling: 15 min</a:t>
            </a:r>
          </a:p>
          <a:p>
            <a:pPr algn="just"/>
            <a:r>
              <a:rPr lang="de-AT" sz="1400" dirty="0" err="1">
                <a:solidFill>
                  <a:schemeClr val="bg1"/>
                </a:solidFill>
                <a:latin typeface="Roboto Condensed Light" panose="02000000000000000000" pitchFamily="2" charset="0"/>
                <a:ea typeface="Roboto Condensed Light" panose="02000000000000000000" pitchFamily="2" charset="0"/>
              </a:rPr>
              <a:t>Estimate</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accelerometer</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bias</a:t>
            </a:r>
            <a:r>
              <a:rPr lang="de-AT" sz="1400" dirty="0">
                <a:solidFill>
                  <a:schemeClr val="bg1"/>
                </a:solidFill>
                <a:latin typeface="Roboto Condensed Light" panose="02000000000000000000" pitchFamily="2" charset="0"/>
                <a:ea typeface="Roboto Condensed Light" panose="02000000000000000000" pitchFamily="2" charset="0"/>
              </a:rPr>
              <a:t> in </a:t>
            </a:r>
            <a:r>
              <a:rPr lang="de-AT" sz="1400" dirty="0" err="1">
                <a:solidFill>
                  <a:schemeClr val="bg1"/>
                </a:solidFill>
                <a:latin typeface="Roboto Condensed Light" panose="02000000000000000000" pitchFamily="2" charset="0"/>
                <a:ea typeface="Roboto Condensed Light" panose="02000000000000000000" pitchFamily="2" charset="0"/>
              </a:rPr>
              <a:t>cross</a:t>
            </a:r>
            <a:r>
              <a:rPr lang="de-AT" sz="1400" dirty="0">
                <a:solidFill>
                  <a:schemeClr val="bg1"/>
                </a:solidFill>
                <a:latin typeface="Roboto Condensed Light" panose="02000000000000000000" pitchFamily="2" charset="0"/>
                <a:ea typeface="Roboto Condensed Light" panose="02000000000000000000" pitchFamily="2" charset="0"/>
              </a:rPr>
              <a:t> and radial </a:t>
            </a:r>
            <a:r>
              <a:rPr lang="de-AT" sz="1400" dirty="0" err="1">
                <a:solidFill>
                  <a:schemeClr val="bg1"/>
                </a:solidFill>
                <a:latin typeface="Roboto Condensed Light" panose="02000000000000000000" pitchFamily="2" charset="0"/>
                <a:ea typeface="Roboto Condensed Light" panose="02000000000000000000" pitchFamily="2" charset="0"/>
              </a:rPr>
              <a:t>direction</a:t>
            </a:r>
            <a:endParaRPr lang="de-AT" sz="1400" dirty="0">
              <a:solidFill>
                <a:schemeClr val="bg1"/>
              </a:solidFill>
              <a:latin typeface="Roboto Condensed Light" panose="02000000000000000000" pitchFamily="2" charset="0"/>
              <a:ea typeface="Roboto Condensed Light" panose="02000000000000000000" pitchFamily="2" charset="0"/>
            </a:endParaRPr>
          </a:p>
          <a:p>
            <a:pPr algn="just"/>
            <a:endParaRPr lang="de-AT" sz="1500" dirty="0">
              <a:solidFill>
                <a:schemeClr val="bg1"/>
              </a:solidFill>
              <a:latin typeface="Roboto Condensed Light" panose="02000000000000000000" pitchFamily="2" charset="0"/>
              <a:ea typeface="Roboto Condensed Light" panose="02000000000000000000" pitchFamily="2" charset="0"/>
            </a:endParaRPr>
          </a:p>
          <a:p>
            <a:pPr algn="just"/>
            <a:r>
              <a:rPr lang="de-AT" sz="1500" u="sng" dirty="0">
                <a:solidFill>
                  <a:schemeClr val="bg1"/>
                </a:solidFill>
                <a:latin typeface="Roboto Condensed Light" panose="02000000000000000000" pitchFamily="2" charset="0"/>
                <a:ea typeface="Roboto Condensed Light" panose="02000000000000000000" pitchFamily="2" charset="0"/>
              </a:rPr>
              <a:t>Models in </a:t>
            </a:r>
            <a:r>
              <a:rPr lang="de-AT" sz="1500" u="sng" dirty="0" err="1">
                <a:solidFill>
                  <a:schemeClr val="bg1"/>
                </a:solidFill>
                <a:latin typeface="Roboto Condensed Light" panose="02000000000000000000" pitchFamily="2" charset="0"/>
                <a:ea typeface="Roboto Condensed Light" panose="02000000000000000000" pitchFamily="2" charset="0"/>
              </a:rPr>
              <a:t>use</a:t>
            </a:r>
            <a:r>
              <a:rPr lang="de-AT" sz="1500" u="sng" dirty="0">
                <a:solidFill>
                  <a:schemeClr val="bg1"/>
                </a:solidFill>
                <a:latin typeface="Roboto Condensed Light" panose="02000000000000000000" pitchFamily="2" charset="0"/>
                <a:ea typeface="Roboto Condensed Light" panose="02000000000000000000" pitchFamily="2" charset="0"/>
              </a:rPr>
              <a:t>:</a:t>
            </a:r>
          </a:p>
          <a:p>
            <a:pPr algn="just"/>
            <a:r>
              <a:rPr lang="de-AT" sz="1400" dirty="0" err="1">
                <a:solidFill>
                  <a:schemeClr val="bg1"/>
                </a:solidFill>
                <a:latin typeface="Roboto Condensed Light" panose="02000000000000000000" pitchFamily="2" charset="0"/>
                <a:ea typeface="Roboto Condensed Light" panose="02000000000000000000" pitchFamily="2" charset="0"/>
              </a:rPr>
              <a:t>Satellite</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macro</a:t>
            </a:r>
            <a:r>
              <a:rPr lang="de-AT" sz="1400" dirty="0">
                <a:solidFill>
                  <a:schemeClr val="bg1"/>
                </a:solidFill>
                <a:latin typeface="Roboto Condensed Light" panose="02000000000000000000" pitchFamily="2" charset="0"/>
                <a:ea typeface="Roboto Condensed Light" panose="02000000000000000000" pitchFamily="2" charset="0"/>
              </a:rPr>
              <a:t>-model</a:t>
            </a:r>
          </a:p>
          <a:p>
            <a:pPr algn="just"/>
            <a:r>
              <a:rPr lang="de-AT" sz="1400" dirty="0">
                <a:solidFill>
                  <a:schemeClr val="bg1"/>
                </a:solidFill>
                <a:latin typeface="Roboto Condensed Light" panose="02000000000000000000" pitchFamily="2" charset="0"/>
                <a:ea typeface="Roboto Condensed Light" panose="02000000000000000000" pitchFamily="2" charset="0"/>
              </a:rPr>
              <a:t>SRP: SOLRAAS</a:t>
            </a:r>
          </a:p>
          <a:p>
            <a:pPr algn="just"/>
            <a:r>
              <a:rPr lang="de-AT" sz="1400" dirty="0">
                <a:solidFill>
                  <a:schemeClr val="bg1"/>
                </a:solidFill>
                <a:latin typeface="Roboto Condensed Light" panose="02000000000000000000" pitchFamily="2" charset="0"/>
                <a:ea typeface="Roboto Condensed Light" panose="02000000000000000000" pitchFamily="2" charset="0"/>
              </a:rPr>
              <a:t>ERP: </a:t>
            </a:r>
            <a:r>
              <a:rPr lang="de-AT" sz="1400" dirty="0" err="1">
                <a:solidFill>
                  <a:schemeClr val="bg1"/>
                </a:solidFill>
                <a:latin typeface="Roboto Condensed Light" panose="02000000000000000000" pitchFamily="2" charset="0"/>
                <a:ea typeface="Roboto Condensed Light" panose="02000000000000000000" pitchFamily="2" charset="0"/>
              </a:rPr>
              <a:t>monthly</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averaged</a:t>
            </a:r>
            <a:r>
              <a:rPr lang="de-AT" sz="1400" dirty="0">
                <a:solidFill>
                  <a:schemeClr val="bg1"/>
                </a:solidFill>
                <a:latin typeface="Roboto Condensed Light" panose="02000000000000000000" pitchFamily="2" charset="0"/>
                <a:ea typeface="Roboto Condensed Light" panose="02000000000000000000" pitchFamily="2" charset="0"/>
              </a:rPr>
              <a:t> CERES </a:t>
            </a:r>
            <a:r>
              <a:rPr lang="de-AT" sz="1400" dirty="0" err="1">
                <a:solidFill>
                  <a:schemeClr val="bg1"/>
                </a:solidFill>
                <a:latin typeface="Roboto Condensed Light" panose="02000000000000000000" pitchFamily="2" charset="0"/>
                <a:ea typeface="Roboto Condensed Light" panose="02000000000000000000" pitchFamily="2" charset="0"/>
              </a:rPr>
              <a:t>model</a:t>
            </a:r>
            <a:r>
              <a:rPr lang="de-AT" sz="1400" dirty="0">
                <a:solidFill>
                  <a:schemeClr val="bg1"/>
                </a:solidFill>
                <a:latin typeface="Roboto Condensed Light" panose="02000000000000000000" pitchFamily="2" charset="0"/>
                <a:ea typeface="Roboto Condensed Light" panose="02000000000000000000" pitchFamily="2" charset="0"/>
              </a:rPr>
              <a:t> (TOA-SYN1deg)</a:t>
            </a:r>
          </a:p>
          <a:p>
            <a:pPr algn="just"/>
            <a:r>
              <a:rPr lang="de-AT" sz="1400" dirty="0">
                <a:solidFill>
                  <a:schemeClr val="bg1"/>
                </a:solidFill>
                <a:latin typeface="Roboto Condensed Light" panose="02000000000000000000" pitchFamily="2" charset="0"/>
                <a:ea typeface="Roboto Condensed Light" panose="02000000000000000000" pitchFamily="2" charset="0"/>
              </a:rPr>
              <a:t>Horizontal </a:t>
            </a:r>
            <a:r>
              <a:rPr lang="de-AT" sz="1400" dirty="0" err="1">
                <a:solidFill>
                  <a:schemeClr val="bg1"/>
                </a:solidFill>
                <a:latin typeface="Roboto Condensed Light" panose="02000000000000000000" pitchFamily="2" charset="0"/>
                <a:ea typeface="Roboto Condensed Light" panose="02000000000000000000" pitchFamily="2" charset="0"/>
              </a:rPr>
              <a:t>winds</a:t>
            </a:r>
            <a:r>
              <a:rPr lang="de-AT" sz="1400" dirty="0">
                <a:solidFill>
                  <a:schemeClr val="bg1"/>
                </a:solidFill>
                <a:latin typeface="Roboto Condensed Light" panose="02000000000000000000" pitchFamily="2" charset="0"/>
                <a:ea typeface="Roboto Condensed Light" panose="02000000000000000000" pitchFamily="2" charset="0"/>
              </a:rPr>
              <a:t> via HWM-14 </a:t>
            </a:r>
            <a:r>
              <a:rPr lang="de-AT" sz="1400" dirty="0" err="1">
                <a:solidFill>
                  <a:schemeClr val="bg1"/>
                </a:solidFill>
                <a:latin typeface="Roboto Condensed Light" panose="02000000000000000000" pitchFamily="2" charset="0"/>
                <a:ea typeface="Roboto Condensed Light" panose="02000000000000000000" pitchFamily="2" charset="0"/>
              </a:rPr>
              <a:t>model</a:t>
            </a:r>
            <a:endParaRPr lang="de-AT" sz="1400" dirty="0">
              <a:solidFill>
                <a:schemeClr val="bg1"/>
              </a:solidFill>
              <a:latin typeface="Roboto Condensed Light" panose="02000000000000000000" pitchFamily="2" charset="0"/>
              <a:ea typeface="Roboto Condensed Light" panose="02000000000000000000" pitchFamily="2" charset="0"/>
            </a:endParaRPr>
          </a:p>
          <a:p>
            <a:r>
              <a:rPr lang="en-US" sz="1400" dirty="0">
                <a:solidFill>
                  <a:schemeClr val="bg1"/>
                </a:solidFill>
                <a:latin typeface="Roboto Condensed Light" panose="02000000000000000000" pitchFamily="2" charset="0"/>
                <a:ea typeface="Roboto Condensed Light" panose="02000000000000000000" pitchFamily="2" charset="0"/>
              </a:rPr>
              <a:t>Gravity field (</a:t>
            </a:r>
            <a:r>
              <a:rPr lang="en-US" sz="1400" dirty="0" err="1">
                <a:solidFill>
                  <a:schemeClr val="bg1"/>
                </a:solidFill>
                <a:latin typeface="Roboto Condensed Light" panose="02000000000000000000" pitchFamily="2" charset="0"/>
                <a:ea typeface="Roboto Condensed Light" panose="02000000000000000000" pitchFamily="2" charset="0"/>
              </a:rPr>
              <a:t>static+trend+annual</a:t>
            </a:r>
            <a:r>
              <a:rPr lang="en-US" sz="1400" dirty="0">
                <a:solidFill>
                  <a:schemeClr val="bg1"/>
                </a:solidFill>
                <a:latin typeface="Roboto Condensed Light" panose="02000000000000000000" pitchFamily="2" charset="0"/>
                <a:ea typeface="Roboto Condensed Light" panose="02000000000000000000" pitchFamily="2" charset="0"/>
              </a:rPr>
              <a:t>): GOCO06s</a:t>
            </a:r>
          </a:p>
          <a:p>
            <a:r>
              <a:rPr lang="en-US" sz="1400" dirty="0" err="1">
                <a:solidFill>
                  <a:schemeClr val="bg1"/>
                </a:solidFill>
                <a:latin typeface="Roboto Condensed Light" panose="02000000000000000000" pitchFamily="2" charset="0"/>
                <a:ea typeface="Roboto Condensed Light" panose="02000000000000000000" pitchFamily="2" charset="0"/>
              </a:rPr>
              <a:t>Atmosphere+Ocean</a:t>
            </a:r>
            <a:r>
              <a:rPr lang="en-US" sz="1400" dirty="0">
                <a:solidFill>
                  <a:schemeClr val="bg1"/>
                </a:solidFill>
                <a:latin typeface="Roboto Condensed Light" panose="02000000000000000000" pitchFamily="2" charset="0"/>
                <a:ea typeface="Roboto Condensed Light" panose="02000000000000000000" pitchFamily="2" charset="0"/>
              </a:rPr>
              <a:t> &amp; atmos. tides: AOD1B RL06</a:t>
            </a:r>
          </a:p>
          <a:p>
            <a:r>
              <a:rPr lang="en-US" sz="1400" dirty="0">
                <a:solidFill>
                  <a:schemeClr val="bg1"/>
                </a:solidFill>
                <a:latin typeface="Roboto Condensed Light" panose="02000000000000000000" pitchFamily="2" charset="0"/>
                <a:ea typeface="Roboto Condensed Light" panose="02000000000000000000" pitchFamily="2" charset="0"/>
              </a:rPr>
              <a:t>Earth tides, pole tides (red. sec. pole): IERS 2014</a:t>
            </a:r>
          </a:p>
          <a:p>
            <a:r>
              <a:rPr lang="en-US" sz="1400" dirty="0">
                <a:solidFill>
                  <a:schemeClr val="bg1"/>
                </a:solidFill>
                <a:latin typeface="Roboto Condensed Light" panose="02000000000000000000" pitchFamily="2" charset="0"/>
                <a:ea typeface="Roboto Condensed Light" panose="02000000000000000000" pitchFamily="2" charset="0"/>
              </a:rPr>
              <a:t>Ocean tides:  FES2014c</a:t>
            </a:r>
          </a:p>
          <a:p>
            <a:r>
              <a:rPr lang="en-US" sz="1400" dirty="0">
                <a:solidFill>
                  <a:schemeClr val="bg1"/>
                </a:solidFill>
                <a:latin typeface="Roboto Condensed Light" panose="02000000000000000000" pitchFamily="2" charset="0"/>
                <a:ea typeface="Roboto Condensed Light" panose="02000000000000000000" pitchFamily="2" charset="0"/>
              </a:rPr>
              <a:t>Ocean pole tides: Desai 2004</a:t>
            </a:r>
          </a:p>
          <a:p>
            <a:pPr algn="just"/>
            <a:r>
              <a:rPr lang="de-AT" sz="1400" dirty="0">
                <a:solidFill>
                  <a:schemeClr val="bg1"/>
                </a:solidFill>
                <a:latin typeface="Roboto Condensed Light" panose="02000000000000000000" pitchFamily="2" charset="0"/>
                <a:ea typeface="Roboto Condensed Light" panose="02000000000000000000" pitchFamily="2" charset="0"/>
              </a:rPr>
              <a:t>Gradient </a:t>
            </a:r>
            <a:r>
              <a:rPr lang="de-AT" sz="1400" dirty="0" err="1">
                <a:solidFill>
                  <a:schemeClr val="bg1"/>
                </a:solidFill>
                <a:latin typeface="Roboto Condensed Light" panose="02000000000000000000" pitchFamily="2" charset="0"/>
                <a:ea typeface="Roboto Condensed Light" panose="02000000000000000000" pitchFamily="2" charset="0"/>
              </a:rPr>
              <a:t>field</a:t>
            </a:r>
            <a:r>
              <a:rPr lang="de-AT" sz="1400" dirty="0">
                <a:solidFill>
                  <a:schemeClr val="bg1"/>
                </a:solidFill>
                <a:latin typeface="Roboto Condensed Light" panose="02000000000000000000" pitchFamily="2" charset="0"/>
                <a:ea typeface="Roboto Condensed Light" panose="02000000000000000000" pitchFamily="2" charset="0"/>
              </a:rPr>
              <a:t>: GOCO06s </a:t>
            </a:r>
            <a:r>
              <a:rPr lang="de-AT" sz="1400" dirty="0" err="1">
                <a:solidFill>
                  <a:schemeClr val="bg1"/>
                </a:solidFill>
                <a:latin typeface="Roboto Condensed Light" panose="02000000000000000000" pitchFamily="2" charset="0"/>
                <a:ea typeface="Roboto Condensed Light" panose="02000000000000000000" pitchFamily="2" charset="0"/>
              </a:rPr>
              <a:t>static</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up</a:t>
            </a:r>
            <a:r>
              <a:rPr lang="de-AT" sz="1400" dirty="0">
                <a:solidFill>
                  <a:schemeClr val="bg1"/>
                </a:solidFill>
                <a:latin typeface="Roboto Condensed Light" panose="02000000000000000000" pitchFamily="2" charset="0"/>
                <a:ea typeface="Roboto Condensed Light" panose="02000000000000000000" pitchFamily="2" charset="0"/>
              </a:rPr>
              <a:t> </a:t>
            </a:r>
            <a:r>
              <a:rPr lang="de-AT" sz="1400" dirty="0" err="1">
                <a:solidFill>
                  <a:schemeClr val="bg1"/>
                </a:solidFill>
                <a:latin typeface="Roboto Condensed Light" panose="02000000000000000000" pitchFamily="2" charset="0"/>
                <a:ea typeface="Roboto Condensed Light" panose="02000000000000000000" pitchFamily="2" charset="0"/>
              </a:rPr>
              <a:t>to</a:t>
            </a:r>
            <a:r>
              <a:rPr lang="de-AT" sz="1400" dirty="0">
                <a:solidFill>
                  <a:schemeClr val="bg1"/>
                </a:solidFill>
                <a:latin typeface="Roboto Condensed Light" panose="02000000000000000000" pitchFamily="2" charset="0"/>
                <a:ea typeface="Roboto Condensed Light" panose="02000000000000000000" pitchFamily="2" charset="0"/>
              </a:rPr>
              <a:t> d/o 5</a:t>
            </a:r>
          </a:p>
        </p:txBody>
      </p:sp>
      <p:sp>
        <p:nvSpPr>
          <p:cNvPr id="37" name="Textfeld 36">
            <a:extLst>
              <a:ext uri="{FF2B5EF4-FFF2-40B4-BE49-F238E27FC236}">
                <a16:creationId xmlns:a16="http://schemas.microsoft.com/office/drawing/2014/main" id="{384E4C4F-13EA-4B94-8B00-140A1F171A64}"/>
              </a:ext>
            </a:extLst>
          </p:cNvPr>
          <p:cNvSpPr txBox="1"/>
          <p:nvPr/>
        </p:nvSpPr>
        <p:spPr>
          <a:xfrm>
            <a:off x="11090178" y="5412972"/>
            <a:ext cx="1717778" cy="261610"/>
          </a:xfrm>
          <a:prstGeom prst="rect">
            <a:avLst/>
          </a:prstGeom>
          <a:noFill/>
        </p:spPr>
        <p:txBody>
          <a:bodyPr wrap="square" rtlCol="0">
            <a:spAutoFit/>
          </a:bodyPr>
          <a:lstStyle/>
          <a:p>
            <a:pPr algn="just"/>
            <a:r>
              <a:rPr lang="de-AT" sz="1100" dirty="0">
                <a:solidFill>
                  <a:schemeClr val="bg1"/>
                </a:solidFill>
                <a:latin typeface="Roboto Condensed Light" panose="02000000000000000000" pitchFamily="2" charset="0"/>
                <a:ea typeface="Roboto Condensed Light" panose="02000000000000000000" pitchFamily="2" charset="0"/>
              </a:rPr>
              <a:t>Kvas et al. (2021)</a:t>
            </a:r>
          </a:p>
        </p:txBody>
      </p:sp>
      <p:sp>
        <p:nvSpPr>
          <p:cNvPr id="39" name="Textfeld 38">
            <a:extLst>
              <a:ext uri="{FF2B5EF4-FFF2-40B4-BE49-F238E27FC236}">
                <a16:creationId xmlns:a16="http://schemas.microsoft.com/office/drawing/2014/main" id="{562929BD-A381-4D60-9EA1-BC1A47FF8ED2}"/>
              </a:ext>
            </a:extLst>
          </p:cNvPr>
          <p:cNvSpPr txBox="1"/>
          <p:nvPr/>
        </p:nvSpPr>
        <p:spPr>
          <a:xfrm>
            <a:off x="11090178" y="2601001"/>
            <a:ext cx="1717778" cy="261610"/>
          </a:xfrm>
          <a:prstGeom prst="rect">
            <a:avLst/>
          </a:prstGeom>
          <a:noFill/>
        </p:spPr>
        <p:txBody>
          <a:bodyPr wrap="square" rtlCol="0">
            <a:spAutoFit/>
          </a:bodyPr>
          <a:lstStyle/>
          <a:p>
            <a:pPr algn="just"/>
            <a:r>
              <a:rPr lang="de-AT" sz="1100" dirty="0" err="1">
                <a:solidFill>
                  <a:schemeClr val="bg1"/>
                </a:solidFill>
                <a:latin typeface="Roboto Condensed Light" panose="02000000000000000000" pitchFamily="2" charset="0"/>
                <a:ea typeface="Roboto Condensed Light" panose="02000000000000000000" pitchFamily="2" charset="0"/>
              </a:rPr>
              <a:t>Doornbos</a:t>
            </a:r>
            <a:r>
              <a:rPr lang="de-AT" sz="1100" dirty="0">
                <a:solidFill>
                  <a:schemeClr val="bg1"/>
                </a:solidFill>
                <a:latin typeface="Roboto Condensed Light" panose="02000000000000000000" pitchFamily="2" charset="0"/>
                <a:ea typeface="Roboto Condensed Light" panose="02000000000000000000" pitchFamily="2" charset="0"/>
              </a:rPr>
              <a:t> (2011)</a:t>
            </a:r>
          </a:p>
        </p:txBody>
      </p:sp>
      <p:sp>
        <p:nvSpPr>
          <p:cNvPr id="42" name="Textfeld 41">
            <a:extLst>
              <a:ext uri="{FF2B5EF4-FFF2-40B4-BE49-F238E27FC236}">
                <a16:creationId xmlns:a16="http://schemas.microsoft.com/office/drawing/2014/main" id="{BB43BFB4-A0B5-4DB8-8E47-C1C056FC3A71}"/>
              </a:ext>
            </a:extLst>
          </p:cNvPr>
          <p:cNvSpPr txBox="1"/>
          <p:nvPr/>
        </p:nvSpPr>
        <p:spPr>
          <a:xfrm>
            <a:off x="11090178" y="4557021"/>
            <a:ext cx="1717778" cy="261610"/>
          </a:xfrm>
          <a:prstGeom prst="rect">
            <a:avLst/>
          </a:prstGeom>
          <a:noFill/>
        </p:spPr>
        <p:txBody>
          <a:bodyPr wrap="square" rtlCol="0">
            <a:spAutoFit/>
          </a:bodyPr>
          <a:lstStyle/>
          <a:p>
            <a:pPr algn="just"/>
            <a:r>
              <a:rPr lang="de-AT" sz="1100" dirty="0" err="1">
                <a:solidFill>
                  <a:schemeClr val="bg1"/>
                </a:solidFill>
                <a:latin typeface="Roboto Condensed Light" panose="02000000000000000000" pitchFamily="2" charset="0"/>
                <a:ea typeface="Roboto Condensed Light" panose="02000000000000000000" pitchFamily="2" charset="0"/>
              </a:rPr>
              <a:t>Bettadpur</a:t>
            </a:r>
            <a:r>
              <a:rPr lang="de-AT" sz="1100" dirty="0">
                <a:solidFill>
                  <a:schemeClr val="bg1"/>
                </a:solidFill>
                <a:latin typeface="Roboto Condensed Light" panose="02000000000000000000" pitchFamily="2" charset="0"/>
                <a:ea typeface="Roboto Condensed Light" panose="02000000000000000000" pitchFamily="2" charset="0"/>
              </a:rPr>
              <a:t> (2012)</a:t>
            </a:r>
          </a:p>
        </p:txBody>
      </p:sp>
    </p:spTree>
    <p:extLst>
      <p:ext uri="{BB962C8B-B14F-4D97-AF65-F5344CB8AC3E}">
        <p14:creationId xmlns:p14="http://schemas.microsoft.com/office/powerpoint/2010/main" val="2640226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6" name="Gruppieren 25">
            <a:extLst>
              <a:ext uri="{FF2B5EF4-FFF2-40B4-BE49-F238E27FC236}">
                <a16:creationId xmlns:a16="http://schemas.microsoft.com/office/drawing/2014/main" id="{1FB3938B-5E3E-4F85-BB6E-4362D698B260}"/>
              </a:ext>
            </a:extLst>
          </p:cNvPr>
          <p:cNvGrpSpPr/>
          <p:nvPr/>
        </p:nvGrpSpPr>
        <p:grpSpPr>
          <a:xfrm>
            <a:off x="131980" y="707396"/>
            <a:ext cx="6270021" cy="3671525"/>
            <a:chOff x="19155692" y="9568243"/>
            <a:chExt cx="26466164" cy="15497744"/>
          </a:xfrm>
        </p:grpSpPr>
        <p:sp>
          <p:nvSpPr>
            <p:cNvPr id="93" name="Textfeld 92">
              <a:extLst>
                <a:ext uri="{FF2B5EF4-FFF2-40B4-BE49-F238E27FC236}">
                  <a16:creationId xmlns:a16="http://schemas.microsoft.com/office/drawing/2014/main" id="{C7F52012-D497-4556-94E1-4AECDC1B6D5D}"/>
                </a:ext>
              </a:extLst>
            </p:cNvPr>
            <p:cNvSpPr txBox="1"/>
            <p:nvPr/>
          </p:nvSpPr>
          <p:spPr>
            <a:xfrm>
              <a:off x="20193183" y="9909297"/>
              <a:ext cx="13342583" cy="15156690"/>
            </a:xfrm>
            <a:prstGeom prst="rect">
              <a:avLst/>
            </a:prstGeom>
            <a:noFill/>
          </p:spPr>
          <p:txBody>
            <a:bodyPr wrap="square" rtlCol="0">
              <a:spAutoFit/>
            </a:bodyPr>
            <a:lstStyle/>
            <a:p>
              <a:pPr algn="just"/>
              <a:r>
                <a:rPr lang="en-US" sz="1400" dirty="0">
                  <a:solidFill>
                    <a:schemeClr val="bg1"/>
                  </a:solidFill>
                  <a:latin typeface="Roboto Condensed Light" panose="02000000000000000000" pitchFamily="2" charset="0"/>
                  <a:ea typeface="Roboto Condensed Light" panose="02000000000000000000" pitchFamily="2" charset="0"/>
                </a:rPr>
                <a:t>The March 15, 2015 event caused the largest geomagnetic storm at Earth of solar cycle 24, and it registered a </a:t>
              </a:r>
              <a:r>
                <a:rPr lang="en-US" sz="1400" dirty="0" err="1">
                  <a:solidFill>
                    <a:schemeClr val="bg1"/>
                  </a:solidFill>
                  <a:latin typeface="Roboto Condensed Light" panose="02000000000000000000" pitchFamily="2" charset="0"/>
                  <a:ea typeface="Roboto Condensed Light" panose="02000000000000000000" pitchFamily="2" charset="0"/>
                </a:rPr>
                <a:t>Dst</a:t>
              </a:r>
              <a:r>
                <a:rPr lang="en-US" sz="1400" dirty="0">
                  <a:solidFill>
                    <a:schemeClr val="bg1"/>
                  </a:solidFill>
                  <a:latin typeface="Roboto Condensed Light" panose="02000000000000000000" pitchFamily="2" charset="0"/>
                  <a:ea typeface="Roboto Condensed Light" panose="02000000000000000000" pitchFamily="2" charset="0"/>
                </a:rPr>
                <a:t> peak of -223 </a:t>
              </a:r>
              <a:r>
                <a:rPr lang="en-US" sz="1400" dirty="0" err="1">
                  <a:solidFill>
                    <a:schemeClr val="bg1"/>
                  </a:solidFill>
                  <a:latin typeface="Roboto Condensed Light" panose="02000000000000000000" pitchFamily="2" charset="0"/>
                  <a:ea typeface="Roboto Condensed Light" panose="02000000000000000000" pitchFamily="2" charset="0"/>
                </a:rPr>
                <a:t>nT.</a:t>
              </a:r>
              <a:r>
                <a:rPr lang="en-US" sz="1400" dirty="0">
                  <a:solidFill>
                    <a:schemeClr val="bg1"/>
                  </a:solidFill>
                  <a:latin typeface="Roboto Condensed Light" panose="02000000000000000000" pitchFamily="2" charset="0"/>
                  <a:ea typeface="Roboto Condensed Light" panose="02000000000000000000" pitchFamily="2" charset="0"/>
                </a:rPr>
                <a:t> The movie covers the time range March 14-15, 2015, revealing multiple events using running difference images of </a:t>
              </a:r>
              <a:r>
                <a:rPr lang="en-US" sz="1400" dirty="0" err="1">
                  <a:solidFill>
                    <a:schemeClr val="bg1"/>
                  </a:solidFill>
                  <a:latin typeface="Roboto Condensed Light" panose="02000000000000000000" pitchFamily="2" charset="0"/>
                  <a:ea typeface="Roboto Condensed Light" panose="02000000000000000000" pitchFamily="2" charset="0"/>
                </a:rPr>
                <a:t>SoHO</a:t>
              </a:r>
              <a:r>
                <a:rPr lang="en-US" sz="1400" dirty="0">
                  <a:solidFill>
                    <a:schemeClr val="bg1"/>
                  </a:solidFill>
                  <a:latin typeface="Roboto Condensed Light" panose="02000000000000000000" pitchFamily="2" charset="0"/>
                  <a:ea typeface="Roboto Condensed Light" panose="02000000000000000000" pitchFamily="2" charset="0"/>
                </a:rPr>
                <a:t>/LASCO C2 and C3 white light data (in addition a potential field source surface model is used showing the global coronal magnetic field structure). The first eruption looks like a streamer blowout, maybe even </a:t>
              </a:r>
              <a:r>
                <a:rPr lang="en-US" sz="1400" dirty="0" err="1">
                  <a:solidFill>
                    <a:schemeClr val="bg1"/>
                  </a:solidFill>
                  <a:latin typeface="Roboto Condensed Light" panose="02000000000000000000" pitchFamily="2" charset="0"/>
                  <a:ea typeface="Roboto Condensed Light" panose="02000000000000000000" pitchFamily="2" charset="0"/>
                </a:rPr>
                <a:t>backsided</a:t>
              </a:r>
              <a:r>
                <a:rPr lang="en-US" sz="1400" dirty="0">
                  <a:solidFill>
                    <a:schemeClr val="bg1"/>
                  </a:solidFill>
                  <a:latin typeface="Roboto Condensed Light" panose="02000000000000000000" pitchFamily="2" charset="0"/>
                  <a:ea typeface="Roboto Condensed Light" panose="02000000000000000000" pitchFamily="2" charset="0"/>
                </a:rPr>
                <a:t> (not much is seen on the disk at that time) and there might be no interaction between these events which is also confirmed by other studies (e.g., Wang Y., 2016, JGR).</a:t>
              </a:r>
              <a:endParaRPr lang="de-AT" sz="1400" dirty="0">
                <a:solidFill>
                  <a:schemeClr val="bg1"/>
                </a:solidFill>
                <a:latin typeface="Roboto Condensed Light" panose="02000000000000000000" pitchFamily="2" charset="0"/>
                <a:ea typeface="Roboto Condensed Light" panose="02000000000000000000" pitchFamily="2" charset="0"/>
              </a:endParaRPr>
            </a:p>
          </p:txBody>
        </p:sp>
        <p:sp>
          <p:nvSpPr>
            <p:cNvPr id="94" name="Rechteck: abgerundete Ecken 93">
              <a:extLst>
                <a:ext uri="{FF2B5EF4-FFF2-40B4-BE49-F238E27FC236}">
                  <a16:creationId xmlns:a16="http://schemas.microsoft.com/office/drawing/2014/main" id="{918BE9D7-E369-4DE9-93CA-049C0C850A16}"/>
                </a:ext>
              </a:extLst>
            </p:cNvPr>
            <p:cNvSpPr/>
            <p:nvPr/>
          </p:nvSpPr>
          <p:spPr>
            <a:xfrm>
              <a:off x="19155692" y="9568243"/>
              <a:ext cx="26466164" cy="15188166"/>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p>
          </p:txBody>
        </p:sp>
      </p:grpSp>
      <p:pic>
        <p:nvPicPr>
          <p:cNvPr id="64" name="Grafik 63" descr="Ein Bild, das Elektronik, Platz enthält.&#10;&#10;Automatisch generierte Beschreibung">
            <a:extLst>
              <a:ext uri="{FF2B5EF4-FFF2-40B4-BE49-F238E27FC236}">
                <a16:creationId xmlns:a16="http://schemas.microsoft.com/office/drawing/2014/main" id="{286FB4AC-34ED-48DA-9913-023609359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7734" y="1213053"/>
            <a:ext cx="2601895" cy="2548795"/>
          </a:xfrm>
          <a:prstGeom prst="rect">
            <a:avLst/>
          </a:prstGeom>
        </p:spPr>
      </p:pic>
      <p:pic>
        <p:nvPicPr>
          <p:cNvPr id="63" name="Grafik 62">
            <a:extLst>
              <a:ext uri="{FF2B5EF4-FFF2-40B4-BE49-F238E27FC236}">
                <a16:creationId xmlns:a16="http://schemas.microsoft.com/office/drawing/2014/main" id="{1BD79A1B-8211-4DE8-86D5-3A05B9AB1E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26298" y="2831197"/>
            <a:ext cx="3063537" cy="3063537"/>
          </a:xfrm>
          <a:prstGeom prst="rect">
            <a:avLst/>
          </a:prstGeom>
        </p:spPr>
      </p:pic>
      <p:sp>
        <p:nvSpPr>
          <p:cNvPr id="65" name="Textfeld 64">
            <a:extLst>
              <a:ext uri="{FF2B5EF4-FFF2-40B4-BE49-F238E27FC236}">
                <a16:creationId xmlns:a16="http://schemas.microsoft.com/office/drawing/2014/main" id="{8FAA0A50-F233-4025-BF50-09A6BD1543C0}"/>
              </a:ext>
            </a:extLst>
          </p:cNvPr>
          <p:cNvSpPr txBox="1"/>
          <p:nvPr/>
        </p:nvSpPr>
        <p:spPr>
          <a:xfrm>
            <a:off x="6914182" y="1454872"/>
            <a:ext cx="4942195" cy="1384995"/>
          </a:xfrm>
          <a:prstGeom prst="rect">
            <a:avLst/>
          </a:prstGeom>
          <a:noFill/>
        </p:spPr>
        <p:txBody>
          <a:bodyPr wrap="square" rtlCol="0">
            <a:spAutoFit/>
          </a:bodyPr>
          <a:lstStyle/>
          <a:p>
            <a:pPr algn="just"/>
            <a:r>
              <a:rPr lang="en-US" sz="1400" dirty="0">
                <a:solidFill>
                  <a:schemeClr val="bg1"/>
                </a:solidFill>
                <a:latin typeface="Roboto Condensed Light" panose="02000000000000000000" pitchFamily="2" charset="0"/>
                <a:ea typeface="Roboto Condensed Light" panose="02000000000000000000" pitchFamily="2" charset="0"/>
              </a:rPr>
              <a:t>However, magnetic field reconstructions from in-situ data show two „intact“ flux ropes. The eruption site itself covered a large filament and showed very broad post-eruptive arcade. A filament eruption in two phases is a very common scenario and could be the cause of two flux ropes. Moreover, there was a coronal hole visible close to the CME eruption location (see image). </a:t>
            </a:r>
            <a:endParaRPr lang="de-AT" sz="1400" dirty="0">
              <a:solidFill>
                <a:schemeClr val="bg1"/>
              </a:solidFill>
              <a:latin typeface="Roboto Condensed Light" panose="02000000000000000000" pitchFamily="2" charset="0"/>
              <a:ea typeface="Roboto Condensed Light" panose="02000000000000000000" pitchFamily="2" charset="0"/>
            </a:endParaRPr>
          </a:p>
        </p:txBody>
      </p:sp>
      <p:sp>
        <p:nvSpPr>
          <p:cNvPr id="66" name="Rechteck: abgerundete Ecken 65">
            <a:extLst>
              <a:ext uri="{FF2B5EF4-FFF2-40B4-BE49-F238E27FC236}">
                <a16:creationId xmlns:a16="http://schemas.microsoft.com/office/drawing/2014/main" id="{C7E183B9-E298-4187-8231-921C45B895A5}"/>
              </a:ext>
            </a:extLst>
          </p:cNvPr>
          <p:cNvSpPr/>
          <p:nvPr/>
        </p:nvSpPr>
        <p:spPr>
          <a:xfrm>
            <a:off x="6598320" y="1228850"/>
            <a:ext cx="5468498" cy="4899657"/>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p>
        </p:txBody>
      </p:sp>
      <p:sp>
        <p:nvSpPr>
          <p:cNvPr id="42" name="Textfeld 41">
            <a:extLst>
              <a:ext uri="{FF2B5EF4-FFF2-40B4-BE49-F238E27FC236}">
                <a16:creationId xmlns:a16="http://schemas.microsoft.com/office/drawing/2014/main" id="{DB04F423-B1B1-40E8-ADC9-B2CA830729FD}"/>
              </a:ext>
            </a:extLst>
          </p:cNvPr>
          <p:cNvSpPr txBox="1"/>
          <p:nvPr/>
        </p:nvSpPr>
        <p:spPr>
          <a:xfrm>
            <a:off x="6928729" y="2988638"/>
            <a:ext cx="2125716" cy="2677656"/>
          </a:xfrm>
          <a:prstGeom prst="rect">
            <a:avLst/>
          </a:prstGeom>
          <a:noFill/>
        </p:spPr>
        <p:txBody>
          <a:bodyPr wrap="square" rtlCol="0">
            <a:spAutoFit/>
          </a:bodyPr>
          <a:lstStyle/>
          <a:p>
            <a:pPr algn="just"/>
            <a:r>
              <a:rPr lang="en-US" sz="1400" dirty="0">
                <a:solidFill>
                  <a:schemeClr val="bg1"/>
                </a:solidFill>
                <a:latin typeface="Roboto Condensed Light" panose="02000000000000000000" pitchFamily="2" charset="0"/>
                <a:ea typeface="Roboto Condensed Light" panose="02000000000000000000" pitchFamily="2" charset="0"/>
              </a:rPr>
              <a:t>An interaction between the CME and the emanating high-speed stream from the coronal hole might be possible, pushing the CME in the rear part leading to a low expansion of the CME magnetic structure and with that it could keep a strong magnetic field that caused the high geoeffectiveness.“ </a:t>
            </a:r>
          </a:p>
          <a:p>
            <a:pPr algn="just"/>
            <a:endParaRPr lang="de-AT" sz="1400" dirty="0">
              <a:solidFill>
                <a:schemeClr val="bg1"/>
              </a:solidFill>
              <a:latin typeface="Roboto Condensed Light" panose="02000000000000000000" pitchFamily="2" charset="0"/>
              <a:ea typeface="Roboto Condensed Light" panose="02000000000000000000" pitchFamily="2" charset="0"/>
            </a:endParaRPr>
          </a:p>
        </p:txBody>
      </p:sp>
      <p:pic>
        <p:nvPicPr>
          <p:cNvPr id="5" name="Grafik 4">
            <a:extLst>
              <a:ext uri="{FF2B5EF4-FFF2-40B4-BE49-F238E27FC236}">
                <a16:creationId xmlns:a16="http://schemas.microsoft.com/office/drawing/2014/main" id="{182778A0-253B-4262-B81E-41B7210A09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3927" y="4547167"/>
            <a:ext cx="5468498" cy="2108977"/>
          </a:xfrm>
          <a:prstGeom prst="rect">
            <a:avLst/>
          </a:prstGeom>
        </p:spPr>
      </p:pic>
      <p:sp>
        <p:nvSpPr>
          <p:cNvPr id="22" name="Freihandform 111">
            <a:extLst>
              <a:ext uri="{FF2B5EF4-FFF2-40B4-BE49-F238E27FC236}">
                <a16:creationId xmlns:a16="http://schemas.microsoft.com/office/drawing/2014/main" id="{9A41F26A-BF06-4546-9C4B-5AB152840ACF}"/>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3" name="Freihandform 112">
            <a:extLst>
              <a:ext uri="{FF2B5EF4-FFF2-40B4-BE49-F238E27FC236}">
                <a16:creationId xmlns:a16="http://schemas.microsoft.com/office/drawing/2014/main" id="{197AC9EE-E463-46CD-B3D5-75FA41225699}"/>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4" name="Gruppieren 23">
            <a:extLst>
              <a:ext uri="{FF2B5EF4-FFF2-40B4-BE49-F238E27FC236}">
                <a16:creationId xmlns:a16="http://schemas.microsoft.com/office/drawing/2014/main" id="{17098F38-0BBF-4BF0-BAF3-A6D15649671E}"/>
              </a:ext>
            </a:extLst>
          </p:cNvPr>
          <p:cNvGrpSpPr>
            <a:grpSpLocks noChangeAspect="1"/>
          </p:cNvGrpSpPr>
          <p:nvPr/>
        </p:nvGrpSpPr>
        <p:grpSpPr>
          <a:xfrm>
            <a:off x="10247706" y="26096"/>
            <a:ext cx="907113" cy="331738"/>
            <a:chOff x="35555760" y="212760"/>
            <a:chExt cx="6890760" cy="2520000"/>
          </a:xfrm>
        </p:grpSpPr>
        <p:sp>
          <p:nvSpPr>
            <p:cNvPr id="25" name="Freihandform 115">
              <a:extLst>
                <a:ext uri="{FF2B5EF4-FFF2-40B4-BE49-F238E27FC236}">
                  <a16:creationId xmlns:a16="http://schemas.microsoft.com/office/drawing/2014/main" id="{A2DF4DBC-56E9-45A0-89CC-DB1C0CA951FA}"/>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16">
              <a:extLst>
                <a:ext uri="{FF2B5EF4-FFF2-40B4-BE49-F238E27FC236}">
                  <a16:creationId xmlns:a16="http://schemas.microsoft.com/office/drawing/2014/main" id="{F149F4F5-51B9-42B1-A8D5-913C416BD94A}"/>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17">
              <a:extLst>
                <a:ext uri="{FF2B5EF4-FFF2-40B4-BE49-F238E27FC236}">
                  <a16:creationId xmlns:a16="http://schemas.microsoft.com/office/drawing/2014/main" id="{53B9AEDE-6F7E-4989-AB72-A1AF4AC7C018}"/>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18">
              <a:extLst>
                <a:ext uri="{FF2B5EF4-FFF2-40B4-BE49-F238E27FC236}">
                  <a16:creationId xmlns:a16="http://schemas.microsoft.com/office/drawing/2014/main" id="{5FFE9713-55CC-4A1B-A3D7-F2FE9D8ECDFC}"/>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19">
              <a:extLst>
                <a:ext uri="{FF2B5EF4-FFF2-40B4-BE49-F238E27FC236}">
                  <a16:creationId xmlns:a16="http://schemas.microsoft.com/office/drawing/2014/main" id="{A66562D2-0A3F-46FD-BB94-D14286F9E8FE}"/>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0">
              <a:extLst>
                <a:ext uri="{FF2B5EF4-FFF2-40B4-BE49-F238E27FC236}">
                  <a16:creationId xmlns:a16="http://schemas.microsoft.com/office/drawing/2014/main" id="{4209151A-41D0-4B27-B5B2-165CF666A148}"/>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2" name="Freihandform 121">
              <a:extLst>
                <a:ext uri="{FF2B5EF4-FFF2-40B4-BE49-F238E27FC236}">
                  <a16:creationId xmlns:a16="http://schemas.microsoft.com/office/drawing/2014/main" id="{AC0D2A49-2058-4F45-A4A5-6683886212BC}"/>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3" name="Freihandform 122">
              <a:extLst>
                <a:ext uri="{FF2B5EF4-FFF2-40B4-BE49-F238E27FC236}">
                  <a16:creationId xmlns:a16="http://schemas.microsoft.com/office/drawing/2014/main" id="{E1C804C1-01D4-4017-A9C4-12CE2E7C1D79}"/>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5" name="Freihandform 123">
              <a:extLst>
                <a:ext uri="{FF2B5EF4-FFF2-40B4-BE49-F238E27FC236}">
                  <a16:creationId xmlns:a16="http://schemas.microsoft.com/office/drawing/2014/main" id="{640B6B1C-F830-4CFC-AF59-649671748FC5}"/>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6" name="Freihandform 124">
              <a:extLst>
                <a:ext uri="{FF2B5EF4-FFF2-40B4-BE49-F238E27FC236}">
                  <a16:creationId xmlns:a16="http://schemas.microsoft.com/office/drawing/2014/main" id="{938C66C3-1CEE-4995-A0B5-B3AEE862890D}"/>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7" name="Freihandform 125">
              <a:extLst>
                <a:ext uri="{FF2B5EF4-FFF2-40B4-BE49-F238E27FC236}">
                  <a16:creationId xmlns:a16="http://schemas.microsoft.com/office/drawing/2014/main" id="{25EAEC9B-5667-4F41-A6BD-CCDD79D613A5}"/>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8" name="Freihandform 126">
              <a:extLst>
                <a:ext uri="{FF2B5EF4-FFF2-40B4-BE49-F238E27FC236}">
                  <a16:creationId xmlns:a16="http://schemas.microsoft.com/office/drawing/2014/main" id="{E0B5007C-8422-44C6-96AA-FBF57C704C45}"/>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39" name="Picture 2">
            <a:extLst>
              <a:ext uri="{FF2B5EF4-FFF2-40B4-BE49-F238E27FC236}">
                <a16:creationId xmlns:a16="http://schemas.microsoft.com/office/drawing/2014/main" id="{60905BAA-4A60-4E43-BCAC-B26E395A6E4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a:extLst>
              <a:ext uri="{FF2B5EF4-FFF2-40B4-BE49-F238E27FC236}">
                <a16:creationId xmlns:a16="http://schemas.microsoft.com/office/drawing/2014/main" id="{474946BB-F59A-4171-8B4E-37B53EF9C65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41" name="Textfeld 40">
            <a:extLst>
              <a:ext uri="{FF2B5EF4-FFF2-40B4-BE49-F238E27FC236}">
                <a16:creationId xmlns:a16="http://schemas.microsoft.com/office/drawing/2014/main" id="{467AAA02-B583-4B74-97B4-DF6E15EF9E83}"/>
              </a:ext>
            </a:extLst>
          </p:cNvPr>
          <p:cNvSpPr txBox="1"/>
          <p:nvPr/>
        </p:nvSpPr>
        <p:spPr>
          <a:xfrm>
            <a:off x="611020" y="39254"/>
            <a:ext cx="6578345" cy="358140"/>
          </a:xfrm>
          <a:prstGeom prst="rect">
            <a:avLst/>
          </a:prstGeom>
          <a:noFill/>
          <a:ln>
            <a:noFill/>
          </a:ln>
        </p:spPr>
        <p:txBody>
          <a:bodyPr vert="horz" wrap="none" lIns="0" tIns="0" rIns="0" bIns="0" anchorCtr="0" compatLnSpc="0"/>
          <a:lstStyle/>
          <a:p>
            <a:r>
              <a:rPr lang="en-US" sz="2400" dirty="0">
                <a:latin typeface="Roboto Condensed" panose="02000000000000000000" pitchFamily="2" charset="0"/>
                <a:cs typeface="Lato Semibold" panose="020F0702020204030203" pitchFamily="34" charset="0"/>
              </a:rPr>
              <a:t>Test case: ICME event on March 15, 2015.</a:t>
            </a:r>
          </a:p>
        </p:txBody>
      </p:sp>
    </p:spTree>
    <p:extLst>
      <p:ext uri="{BB962C8B-B14F-4D97-AF65-F5344CB8AC3E}">
        <p14:creationId xmlns:p14="http://schemas.microsoft.com/office/powerpoint/2010/main" val="1691398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3108358" y="3387760"/>
            <a:ext cx="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03" name="Gruppieren 202">
            <a:extLst>
              <a:ext uri="{FF2B5EF4-FFF2-40B4-BE49-F238E27FC236}">
                <a16:creationId xmlns:a16="http://schemas.microsoft.com/office/drawing/2014/main" id="{547BD6E5-45DA-436B-8879-F9A99E612B28}"/>
              </a:ext>
            </a:extLst>
          </p:cNvPr>
          <p:cNvGrpSpPr/>
          <p:nvPr/>
        </p:nvGrpSpPr>
        <p:grpSpPr>
          <a:xfrm>
            <a:off x="155897" y="579797"/>
            <a:ext cx="11245945" cy="828400"/>
            <a:chOff x="519248" y="-2603249"/>
            <a:chExt cx="19769940" cy="4129712"/>
          </a:xfrm>
        </p:grpSpPr>
        <p:sp>
          <p:nvSpPr>
            <p:cNvPr id="205" name="Textfeld 204">
              <a:extLst>
                <a:ext uri="{FF2B5EF4-FFF2-40B4-BE49-F238E27FC236}">
                  <a16:creationId xmlns:a16="http://schemas.microsoft.com/office/drawing/2014/main" id="{91CC1050-D4DC-4C6A-9DFF-969489F93789}"/>
                </a:ext>
              </a:extLst>
            </p:cNvPr>
            <p:cNvSpPr txBox="1"/>
            <p:nvPr/>
          </p:nvSpPr>
          <p:spPr>
            <a:xfrm>
              <a:off x="766437" y="-2321378"/>
              <a:ext cx="19246268" cy="2915201"/>
            </a:xfrm>
            <a:prstGeom prst="rect">
              <a:avLst/>
            </a:prstGeom>
            <a:noFill/>
          </p:spPr>
          <p:txBody>
            <a:bodyPr wrap="square" rtlCol="0">
              <a:spAutoFit/>
            </a:bodyPr>
            <a:lstStyle/>
            <a:p>
              <a:pPr algn="just"/>
              <a:r>
                <a:rPr lang="de-AT" sz="1600" dirty="0">
                  <a:solidFill>
                    <a:schemeClr val="bg1"/>
                  </a:solidFill>
                  <a:latin typeface="Roboto Condensed Light" panose="02000000000000000000" pitchFamily="2" charset="0"/>
                  <a:ea typeface="Roboto Condensed Light" panose="02000000000000000000" pitchFamily="2" charset="0"/>
                </a:rPr>
                <a:t>The </a:t>
              </a:r>
              <a:r>
                <a:rPr lang="de-AT" sz="1600" dirty="0" err="1">
                  <a:solidFill>
                    <a:schemeClr val="bg1"/>
                  </a:solidFill>
                  <a:latin typeface="Roboto Condensed Light" panose="02000000000000000000" pitchFamily="2" charset="0"/>
                  <a:ea typeface="Roboto Condensed Light" panose="02000000000000000000" pitchFamily="2" charset="0"/>
                </a:rPr>
                <a:t>approach</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of</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estimating</a:t>
              </a:r>
              <a:r>
                <a:rPr lang="de-AT" sz="1600" dirty="0">
                  <a:solidFill>
                    <a:schemeClr val="bg1"/>
                  </a:solidFill>
                  <a:latin typeface="Roboto Condensed Light" panose="02000000000000000000" pitchFamily="2" charset="0"/>
                  <a:ea typeface="Roboto Condensed Light" panose="02000000000000000000" pitchFamily="2" charset="0"/>
                </a:rPr>
                <a:t> neutral </a:t>
              </a:r>
              <a:r>
                <a:rPr lang="de-AT" sz="1600" dirty="0" err="1">
                  <a:solidFill>
                    <a:schemeClr val="bg1"/>
                  </a:solidFill>
                  <a:latin typeface="Roboto Condensed Light" panose="02000000000000000000" pitchFamily="2" charset="0"/>
                  <a:ea typeface="Roboto Condensed Light" panose="02000000000000000000" pitchFamily="2" charset="0"/>
                </a:rPr>
                <a:t>mass</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densities</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from</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kinematic</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orbits</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allows</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the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evaluation</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of</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further</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satellite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missions</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which</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differ</a:t>
              </a:r>
              <a:r>
                <a:rPr lang="de-AT" sz="1600" dirty="0">
                  <a:solidFill>
                    <a:schemeClr val="bg1"/>
                  </a:solidFill>
                  <a:latin typeface="Roboto Condensed Light" panose="02000000000000000000" pitchFamily="2" charset="0"/>
                  <a:ea typeface="Roboto Condensed Light" panose="02000000000000000000" pitchFamily="2" charset="0"/>
                </a:rPr>
                <a:t> in </a:t>
              </a:r>
              <a:r>
                <a:rPr lang="de-AT" sz="1600" dirty="0" err="1">
                  <a:solidFill>
                    <a:schemeClr val="bg1"/>
                  </a:solidFill>
                  <a:latin typeface="Roboto Condensed Light" panose="02000000000000000000" pitchFamily="2" charset="0"/>
                  <a:ea typeface="Roboto Condensed Light" panose="02000000000000000000" pitchFamily="2" charset="0"/>
                </a:rPr>
                <a:t>their</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actual</a:t>
              </a:r>
              <a:r>
                <a:rPr lang="de-AT" sz="1600" dirty="0">
                  <a:solidFill>
                    <a:schemeClr val="bg1"/>
                  </a:solidFill>
                  <a:latin typeface="Roboto Condensed Light" panose="02000000000000000000" pitchFamily="2" charset="0"/>
                  <a:ea typeface="Roboto Condensed Light" panose="02000000000000000000" pitchFamily="2" charset="0"/>
                </a:rPr>
                <a:t> orbital </a:t>
              </a:r>
              <a:r>
                <a:rPr lang="de-AT" sz="1600" dirty="0" err="1">
                  <a:solidFill>
                    <a:schemeClr val="bg1"/>
                  </a:solidFill>
                  <a:latin typeface="Roboto Condensed Light" panose="02000000000000000000" pitchFamily="2" charset="0"/>
                  <a:ea typeface="Roboto Condensed Light" panose="02000000000000000000" pitchFamily="2" charset="0"/>
                </a:rPr>
                <a:t>altitude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satellite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size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mass</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or</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orientation</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of</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the</a:t>
              </a:r>
              <a:r>
                <a:rPr lang="de-AT" sz="1600" dirty="0">
                  <a:solidFill>
                    <a:schemeClr val="bg1"/>
                  </a:solidFill>
                  <a:latin typeface="Roboto Condensed Light" panose="02000000000000000000" pitchFamily="2" charset="0"/>
                  <a:ea typeface="Roboto Condensed Light" panose="02000000000000000000" pitchFamily="2" charset="0"/>
                </a:rPr>
                <a:t> orbital plane </a:t>
              </a:r>
              <a:r>
                <a:rPr lang="de-AT" sz="1600" dirty="0" err="1">
                  <a:solidFill>
                    <a:schemeClr val="bg1"/>
                  </a:solidFill>
                  <a:latin typeface="Roboto Condensed Light" panose="02000000000000000000" pitchFamily="2" charset="0"/>
                  <a:ea typeface="Roboto Condensed Light" panose="02000000000000000000" pitchFamily="2" charset="0"/>
                </a:rPr>
                <a:t>with</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respect</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to</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the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sun-earth</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line</a:t>
              </a:r>
              <a:r>
                <a:rPr lang="de-AT" sz="1600" dirty="0">
                  <a:solidFill>
                    <a:schemeClr val="bg1"/>
                  </a:solidFill>
                  <a:latin typeface="Roboto Condensed Light" panose="02000000000000000000" pitchFamily="2" charset="0"/>
                  <a:ea typeface="Roboto Condensed Light" panose="02000000000000000000" pitchFamily="2" charset="0"/>
                </a:rPr>
                <a:t> (</a:t>
              </a:r>
              <a:r>
                <a:rPr lang="de-AT" sz="1600" dirty="0" err="1">
                  <a:solidFill>
                    <a:schemeClr val="bg1"/>
                  </a:solidFill>
                  <a:latin typeface="Roboto Condensed Light" panose="02000000000000000000" pitchFamily="2" charset="0"/>
                  <a:ea typeface="Roboto Condensed Light" panose="02000000000000000000" pitchFamily="2" charset="0"/>
                </a:rPr>
                <a:t>beta</a:t>
              </a:r>
              <a:r>
                <a:rPr lang="de-AT" sz="1600" dirty="0">
                  <a:solidFill>
                    <a:schemeClr val="bg1"/>
                  </a:solidFill>
                  <a:latin typeface="Roboto Condensed Light" panose="02000000000000000000" pitchFamily="2" charset="0"/>
                  <a:ea typeface="Roboto Condensed Light" panose="02000000000000000000" pitchFamily="2" charset="0"/>
                </a:rPr>
                <a:t> prime angle).</a:t>
              </a:r>
            </a:p>
          </p:txBody>
        </p:sp>
        <p:sp>
          <p:nvSpPr>
            <p:cNvPr id="206" name="Rechteck: abgerundete Ecken 205">
              <a:extLst>
                <a:ext uri="{FF2B5EF4-FFF2-40B4-BE49-F238E27FC236}">
                  <a16:creationId xmlns:a16="http://schemas.microsoft.com/office/drawing/2014/main" id="{33179611-55AC-43CB-A22C-B23211F7BD2D}"/>
                </a:ext>
              </a:extLst>
            </p:cNvPr>
            <p:cNvSpPr/>
            <p:nvPr/>
          </p:nvSpPr>
          <p:spPr>
            <a:xfrm>
              <a:off x="519248" y="-2603249"/>
              <a:ext cx="19769940" cy="4129712"/>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p>
          </p:txBody>
        </p:sp>
      </p:grpSp>
      <p:sp>
        <p:nvSpPr>
          <p:cNvPr id="38" name="Rechteck 37">
            <a:extLst>
              <a:ext uri="{FF2B5EF4-FFF2-40B4-BE49-F238E27FC236}">
                <a16:creationId xmlns:a16="http://schemas.microsoft.com/office/drawing/2014/main" id="{AD978937-9CA3-4551-844C-77421FD8A51B}"/>
              </a:ext>
            </a:extLst>
          </p:cNvPr>
          <p:cNvSpPr/>
          <p:nvPr/>
        </p:nvSpPr>
        <p:spPr>
          <a:xfrm>
            <a:off x="7885129" y="4464471"/>
            <a:ext cx="417102" cy="150682"/>
          </a:xfrm>
          <a:prstGeom prst="rect">
            <a:avLst/>
          </a:prstGeom>
        </p:spPr>
        <p:txBody>
          <a:bodyPr wrap="none">
            <a:spAutoFit/>
          </a:bodyPr>
          <a:lstStyle/>
          <a:p>
            <a:pPr defTabSz="216621" eaLnBrk="0" hangingPunct="0"/>
            <a:r>
              <a:rPr lang="en-GB" altLang="en-US" sz="379" u="sng" dirty="0" bmk="_Toc26967711">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rPr>
              <a:t>SWARM A-C</a:t>
            </a:r>
            <a:endParaRPr lang="de-AT" altLang="en-US" sz="379" u="sng" dirty="0">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23" name="Freihandform 111">
            <a:extLst>
              <a:ext uri="{FF2B5EF4-FFF2-40B4-BE49-F238E27FC236}">
                <a16:creationId xmlns:a16="http://schemas.microsoft.com/office/drawing/2014/main" id="{2DC69C11-D2F1-4B3A-8ADC-604B5F3CE8F0}"/>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4" name="Freihandform 112">
            <a:extLst>
              <a:ext uri="{FF2B5EF4-FFF2-40B4-BE49-F238E27FC236}">
                <a16:creationId xmlns:a16="http://schemas.microsoft.com/office/drawing/2014/main" id="{A9390CED-1C20-4E0F-98FF-A1C33086CCD4}"/>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5" name="Gruppieren 24">
            <a:extLst>
              <a:ext uri="{FF2B5EF4-FFF2-40B4-BE49-F238E27FC236}">
                <a16:creationId xmlns:a16="http://schemas.microsoft.com/office/drawing/2014/main" id="{BC30092D-973B-4094-B6B1-EAE952961C4F}"/>
              </a:ext>
            </a:extLst>
          </p:cNvPr>
          <p:cNvGrpSpPr>
            <a:grpSpLocks noChangeAspect="1"/>
          </p:cNvGrpSpPr>
          <p:nvPr/>
        </p:nvGrpSpPr>
        <p:grpSpPr>
          <a:xfrm>
            <a:off x="10247706" y="26096"/>
            <a:ext cx="907113" cy="331738"/>
            <a:chOff x="35555760" y="212760"/>
            <a:chExt cx="6890760" cy="2520000"/>
          </a:xfrm>
        </p:grpSpPr>
        <p:sp>
          <p:nvSpPr>
            <p:cNvPr id="26" name="Freihandform 115">
              <a:extLst>
                <a:ext uri="{FF2B5EF4-FFF2-40B4-BE49-F238E27FC236}">
                  <a16:creationId xmlns:a16="http://schemas.microsoft.com/office/drawing/2014/main" id="{87B6882A-0C0D-450E-BDAB-1806EAE21445}"/>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16">
              <a:extLst>
                <a:ext uri="{FF2B5EF4-FFF2-40B4-BE49-F238E27FC236}">
                  <a16:creationId xmlns:a16="http://schemas.microsoft.com/office/drawing/2014/main" id="{7E54021B-7A3B-421B-89B3-6BADCE7A97EB}"/>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17">
              <a:extLst>
                <a:ext uri="{FF2B5EF4-FFF2-40B4-BE49-F238E27FC236}">
                  <a16:creationId xmlns:a16="http://schemas.microsoft.com/office/drawing/2014/main" id="{E30CCFD7-7F9E-4DBB-8E24-408FF66FDBE0}"/>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18">
              <a:extLst>
                <a:ext uri="{FF2B5EF4-FFF2-40B4-BE49-F238E27FC236}">
                  <a16:creationId xmlns:a16="http://schemas.microsoft.com/office/drawing/2014/main" id="{B211911D-3A1B-4095-B33F-775ADD10710B}"/>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19">
              <a:extLst>
                <a:ext uri="{FF2B5EF4-FFF2-40B4-BE49-F238E27FC236}">
                  <a16:creationId xmlns:a16="http://schemas.microsoft.com/office/drawing/2014/main" id="{278711A7-5B09-4700-A168-8BF2FF759130}"/>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0">
              <a:extLst>
                <a:ext uri="{FF2B5EF4-FFF2-40B4-BE49-F238E27FC236}">
                  <a16:creationId xmlns:a16="http://schemas.microsoft.com/office/drawing/2014/main" id="{01EA00E2-1C83-413F-8309-AC47629BBC25}"/>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3" name="Freihandform 121">
              <a:extLst>
                <a:ext uri="{FF2B5EF4-FFF2-40B4-BE49-F238E27FC236}">
                  <a16:creationId xmlns:a16="http://schemas.microsoft.com/office/drawing/2014/main" id="{F629B4E2-F49A-4FE6-82FF-8AA4EF41B617}"/>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4" name="Freihandform 122">
              <a:extLst>
                <a:ext uri="{FF2B5EF4-FFF2-40B4-BE49-F238E27FC236}">
                  <a16:creationId xmlns:a16="http://schemas.microsoft.com/office/drawing/2014/main" id="{77E71EEF-5B10-4CC5-921B-9A4936F66BFC}"/>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5" name="Freihandform 123">
              <a:extLst>
                <a:ext uri="{FF2B5EF4-FFF2-40B4-BE49-F238E27FC236}">
                  <a16:creationId xmlns:a16="http://schemas.microsoft.com/office/drawing/2014/main" id="{F274409D-5E1E-4740-A41A-542B01674E74}"/>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6" name="Freihandform 124">
              <a:extLst>
                <a:ext uri="{FF2B5EF4-FFF2-40B4-BE49-F238E27FC236}">
                  <a16:creationId xmlns:a16="http://schemas.microsoft.com/office/drawing/2014/main" id="{2E3860A9-9663-4C45-8B53-728D2CB50FC0}"/>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7" name="Freihandform 125">
              <a:extLst>
                <a:ext uri="{FF2B5EF4-FFF2-40B4-BE49-F238E27FC236}">
                  <a16:creationId xmlns:a16="http://schemas.microsoft.com/office/drawing/2014/main" id="{36495F38-F909-450E-A5CD-F39A44BF2708}"/>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48" name="Freihandform 126">
              <a:extLst>
                <a:ext uri="{FF2B5EF4-FFF2-40B4-BE49-F238E27FC236}">
                  <a16:creationId xmlns:a16="http://schemas.microsoft.com/office/drawing/2014/main" id="{8740D26C-A783-4B5B-9C21-349ADF2BA1B4}"/>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49" name="Picture 2">
            <a:extLst>
              <a:ext uri="{FF2B5EF4-FFF2-40B4-BE49-F238E27FC236}">
                <a16:creationId xmlns:a16="http://schemas.microsoft.com/office/drawing/2014/main" id="{E666A506-F77B-4B88-BA63-967DCB2902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
            <a:extLst>
              <a:ext uri="{FF2B5EF4-FFF2-40B4-BE49-F238E27FC236}">
                <a16:creationId xmlns:a16="http://schemas.microsoft.com/office/drawing/2014/main" id="{B6E69AF6-173E-4EA4-B153-9A60F522C4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51" name="Textfeld 50">
            <a:extLst>
              <a:ext uri="{FF2B5EF4-FFF2-40B4-BE49-F238E27FC236}">
                <a16:creationId xmlns:a16="http://schemas.microsoft.com/office/drawing/2014/main" id="{8086C82F-78CF-4B6A-A6BF-A87B8A0C7EDD}"/>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1895" dirty="0">
                <a:latin typeface="Roboto Condensed" panose="02000000000000000000" pitchFamily="2" charset="0"/>
                <a:cs typeface="Lato Semibold" panose="020F0702020204030203" pitchFamily="34" charset="0"/>
              </a:rPr>
              <a:t>Results</a:t>
            </a:r>
          </a:p>
        </p:txBody>
      </p:sp>
      <p:pic>
        <p:nvPicPr>
          <p:cNvPr id="3" name="Grafik 2">
            <a:extLst>
              <a:ext uri="{FF2B5EF4-FFF2-40B4-BE49-F238E27FC236}">
                <a16:creationId xmlns:a16="http://schemas.microsoft.com/office/drawing/2014/main" id="{CE9FECD0-47F8-4913-9C63-431ECCDE08F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84610" y="3673221"/>
            <a:ext cx="4866814" cy="3207196"/>
          </a:xfrm>
          <a:prstGeom prst="rect">
            <a:avLst/>
          </a:prstGeom>
        </p:spPr>
      </p:pic>
      <p:pic>
        <p:nvPicPr>
          <p:cNvPr id="5" name="Grafik 4">
            <a:extLst>
              <a:ext uri="{FF2B5EF4-FFF2-40B4-BE49-F238E27FC236}">
                <a16:creationId xmlns:a16="http://schemas.microsoft.com/office/drawing/2014/main" id="{E8F71C57-6D35-4377-9447-11FC15B747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65575" y="1652262"/>
            <a:ext cx="3752964" cy="1748764"/>
          </a:xfrm>
          <a:prstGeom prst="rect">
            <a:avLst/>
          </a:prstGeom>
        </p:spPr>
      </p:pic>
      <p:sp>
        <p:nvSpPr>
          <p:cNvPr id="39" name="Rechteck 38">
            <a:extLst>
              <a:ext uri="{FF2B5EF4-FFF2-40B4-BE49-F238E27FC236}">
                <a16:creationId xmlns:a16="http://schemas.microsoft.com/office/drawing/2014/main" id="{DE6889F5-E39E-4C06-BA4C-7EEF74B4E298}"/>
              </a:ext>
            </a:extLst>
          </p:cNvPr>
          <p:cNvSpPr/>
          <p:nvPr/>
        </p:nvSpPr>
        <p:spPr>
          <a:xfrm>
            <a:off x="7566558" y="1587885"/>
            <a:ext cx="1758815" cy="310983"/>
          </a:xfrm>
          <a:prstGeom prst="rect">
            <a:avLst/>
          </a:prstGeom>
        </p:spPr>
        <p:txBody>
          <a:bodyPr wrap="none">
            <a:spAutoFit/>
          </a:bodyPr>
          <a:lstStyle/>
          <a:p>
            <a:pPr defTabSz="216621" eaLnBrk="0" hangingPunct="0"/>
            <a:r>
              <a:rPr lang="en-GB" altLang="en-US" sz="1421" u="sng" dirty="0" bmk="_Toc26967711">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Mean orbital altitudes:</a:t>
            </a:r>
            <a:endParaRPr lang="de-AT" altLang="en-US" sz="1421" u="sng"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53" name="Rechteck 52">
            <a:extLst>
              <a:ext uri="{FF2B5EF4-FFF2-40B4-BE49-F238E27FC236}">
                <a16:creationId xmlns:a16="http://schemas.microsoft.com/office/drawing/2014/main" id="{F690DC0E-33BB-4AC8-A563-3CBE2047B3FF}"/>
              </a:ext>
            </a:extLst>
          </p:cNvPr>
          <p:cNvSpPr/>
          <p:nvPr/>
        </p:nvSpPr>
        <p:spPr>
          <a:xfrm>
            <a:off x="7539053" y="3521905"/>
            <a:ext cx="1495922" cy="310983"/>
          </a:xfrm>
          <a:prstGeom prst="rect">
            <a:avLst/>
          </a:prstGeom>
        </p:spPr>
        <p:txBody>
          <a:bodyPr wrap="none">
            <a:spAutoFit/>
          </a:bodyPr>
          <a:lstStyle/>
          <a:p>
            <a:pPr defTabSz="216621" eaLnBrk="0" hangingPunct="0"/>
            <a:r>
              <a:rPr lang="en-GB" altLang="en-US" sz="1421" u="sng" dirty="0" bmk="_Toc26967711">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rPr>
              <a:t>Beta prime angles:</a:t>
            </a:r>
            <a:endParaRPr lang="de-AT" altLang="en-US" sz="1421" u="sng" dirty="0">
              <a:solidFill>
                <a:schemeClr val="bg1"/>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54" name="Textfeld 53">
            <a:extLst>
              <a:ext uri="{FF2B5EF4-FFF2-40B4-BE49-F238E27FC236}">
                <a16:creationId xmlns:a16="http://schemas.microsoft.com/office/drawing/2014/main" id="{42D98842-E0B1-4D13-8B91-6D4F81B932AA}"/>
              </a:ext>
            </a:extLst>
          </p:cNvPr>
          <p:cNvSpPr txBox="1"/>
          <p:nvPr/>
        </p:nvSpPr>
        <p:spPr>
          <a:xfrm>
            <a:off x="346514" y="5680527"/>
            <a:ext cx="6443169" cy="784830"/>
          </a:xfrm>
          <a:prstGeom prst="rect">
            <a:avLst/>
          </a:prstGeom>
          <a:noFill/>
        </p:spPr>
        <p:txBody>
          <a:bodyPr wrap="square" rtlCol="0">
            <a:spAutoFit/>
          </a:bodyPr>
          <a:lstStyle/>
          <a:p>
            <a:pPr algn="just"/>
            <a:r>
              <a:rPr lang="en-US" sz="1500" dirty="0">
                <a:solidFill>
                  <a:schemeClr val="bg1"/>
                </a:solidFill>
                <a:latin typeface="Roboto Condensed Light" panose="02000000000000000000" pitchFamily="2" charset="0"/>
                <a:ea typeface="Roboto Condensed Light" panose="02000000000000000000" pitchFamily="2" charset="0"/>
              </a:rPr>
              <a:t>Estimated neutral mass densities based kinematic orbit information (grey). For a better visibility, the mean density per revolution is introduced (solid white line) and compared to modelled densities applying the JB2008 thermosphere model (red).</a:t>
            </a:r>
          </a:p>
        </p:txBody>
      </p:sp>
      <p:sp>
        <p:nvSpPr>
          <p:cNvPr id="57" name="Textfeld 56">
            <a:extLst>
              <a:ext uri="{FF2B5EF4-FFF2-40B4-BE49-F238E27FC236}">
                <a16:creationId xmlns:a16="http://schemas.microsoft.com/office/drawing/2014/main" id="{9EE378DA-3198-4B01-BA9B-AA801AB01FC0}"/>
              </a:ext>
            </a:extLst>
          </p:cNvPr>
          <p:cNvSpPr txBox="1"/>
          <p:nvPr/>
        </p:nvSpPr>
        <p:spPr>
          <a:xfrm>
            <a:off x="330747" y="6454942"/>
            <a:ext cx="10074493" cy="274691"/>
          </a:xfrm>
          <a:prstGeom prst="rect">
            <a:avLst/>
          </a:prstGeom>
          <a:noFill/>
        </p:spPr>
        <p:txBody>
          <a:bodyPr wrap="square" rtlCol="0">
            <a:spAutoFit/>
          </a:bodyPr>
          <a:lstStyle/>
          <a:p>
            <a:pPr algn="just"/>
            <a:r>
              <a:rPr lang="en-US" sz="1200" dirty="0">
                <a:solidFill>
                  <a:schemeClr val="bg1"/>
                </a:solidFill>
                <a:latin typeface="Roboto Condensed Light" panose="02000000000000000000" pitchFamily="2" charset="0"/>
                <a:ea typeface="Roboto Condensed Light" panose="02000000000000000000" pitchFamily="2" charset="0"/>
              </a:rPr>
              <a:t>(Not shown are density estimates from GRACE-2, Swarm-3 and </a:t>
            </a:r>
            <a:r>
              <a:rPr lang="en-US" sz="1200" dirty="0" err="1">
                <a:solidFill>
                  <a:schemeClr val="bg1"/>
                </a:solidFill>
                <a:latin typeface="Roboto Condensed Light" panose="02000000000000000000" pitchFamily="2" charset="0"/>
                <a:ea typeface="Roboto Condensed Light" panose="02000000000000000000" pitchFamily="2" charset="0"/>
              </a:rPr>
              <a:t>TanDEM</a:t>
            </a:r>
            <a:r>
              <a:rPr lang="en-US" sz="1200" dirty="0">
                <a:solidFill>
                  <a:schemeClr val="bg1"/>
                </a:solidFill>
                <a:latin typeface="Roboto Condensed Light" panose="02000000000000000000" pitchFamily="2" charset="0"/>
                <a:ea typeface="Roboto Condensed Light" panose="02000000000000000000" pitchFamily="2" charset="0"/>
              </a:rPr>
              <a:t>-X due to their comparable orbit design to GRACE-1, Swarm-1 and </a:t>
            </a:r>
            <a:r>
              <a:rPr lang="en-US" sz="1200" dirty="0" err="1">
                <a:solidFill>
                  <a:schemeClr val="bg1"/>
                </a:solidFill>
                <a:latin typeface="Roboto Condensed Light" panose="02000000000000000000" pitchFamily="2" charset="0"/>
                <a:ea typeface="Roboto Condensed Light" panose="02000000000000000000" pitchFamily="2" charset="0"/>
              </a:rPr>
              <a:t>TerraSAR</a:t>
            </a:r>
            <a:r>
              <a:rPr lang="en-US" sz="1200" dirty="0">
                <a:solidFill>
                  <a:schemeClr val="bg1"/>
                </a:solidFill>
                <a:latin typeface="Roboto Condensed Light" panose="02000000000000000000" pitchFamily="2" charset="0"/>
                <a:ea typeface="Roboto Condensed Light" panose="02000000000000000000" pitchFamily="2" charset="0"/>
              </a:rPr>
              <a:t>-X, respectively) .</a:t>
            </a:r>
          </a:p>
        </p:txBody>
      </p:sp>
      <p:pic>
        <p:nvPicPr>
          <p:cNvPr id="11" name="Grafik 10">
            <a:extLst>
              <a:ext uri="{FF2B5EF4-FFF2-40B4-BE49-F238E27FC236}">
                <a16:creationId xmlns:a16="http://schemas.microsoft.com/office/drawing/2014/main" id="{54C280BA-7E59-4371-9080-2E50082CBA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1020" y="1802226"/>
            <a:ext cx="5980942" cy="3743353"/>
          </a:xfrm>
          <a:prstGeom prst="rect">
            <a:avLst/>
          </a:prstGeom>
        </p:spPr>
      </p:pic>
    </p:spTree>
    <p:extLst>
      <p:ext uri="{BB962C8B-B14F-4D97-AF65-F5344CB8AC3E}">
        <p14:creationId xmlns:p14="http://schemas.microsoft.com/office/powerpoint/2010/main" val="38836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3108358" y="3387760"/>
            <a:ext cx="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203" name="Gruppieren 202">
            <a:extLst>
              <a:ext uri="{FF2B5EF4-FFF2-40B4-BE49-F238E27FC236}">
                <a16:creationId xmlns:a16="http://schemas.microsoft.com/office/drawing/2014/main" id="{547BD6E5-45DA-436B-8879-F9A99E612B28}"/>
              </a:ext>
            </a:extLst>
          </p:cNvPr>
          <p:cNvGrpSpPr/>
          <p:nvPr/>
        </p:nvGrpSpPr>
        <p:grpSpPr>
          <a:xfrm>
            <a:off x="155896" y="805897"/>
            <a:ext cx="11768262" cy="1553798"/>
            <a:chOff x="519248" y="-1476102"/>
            <a:chExt cx="20773023" cy="8610838"/>
          </a:xfrm>
        </p:grpSpPr>
        <p:sp>
          <p:nvSpPr>
            <p:cNvPr id="205" name="Textfeld 204">
              <a:extLst>
                <a:ext uri="{FF2B5EF4-FFF2-40B4-BE49-F238E27FC236}">
                  <a16:creationId xmlns:a16="http://schemas.microsoft.com/office/drawing/2014/main" id="{91CC1050-D4DC-4C6A-9DFF-969489F93789}"/>
                </a:ext>
              </a:extLst>
            </p:cNvPr>
            <p:cNvSpPr txBox="1"/>
            <p:nvPr/>
          </p:nvSpPr>
          <p:spPr>
            <a:xfrm>
              <a:off x="706524" y="-1462087"/>
              <a:ext cx="20420763" cy="8471328"/>
            </a:xfrm>
            <a:prstGeom prst="rect">
              <a:avLst/>
            </a:prstGeom>
            <a:noFill/>
          </p:spPr>
          <p:txBody>
            <a:bodyPr wrap="square" rtlCol="0">
              <a:spAutoFit/>
            </a:bodyPr>
            <a:lstStyle/>
            <a:p>
              <a:pPr marL="203083" indent="-203083" algn="just">
                <a:lnSpc>
                  <a:spcPct val="150000"/>
                </a:lnSpc>
                <a:buFont typeface="Courier New" panose="02070309020205020404" pitchFamily="49" charset="0"/>
                <a:buChar char="o"/>
              </a:pPr>
              <a:r>
                <a:rPr lang="en-GB" sz="1600" dirty="0">
                  <a:solidFill>
                    <a:schemeClr val="bg1"/>
                  </a:solidFill>
                  <a:latin typeface="Roboto Condensed Light" panose="02000000000000000000" pitchFamily="2" charset="0"/>
                  <a:ea typeface="Roboto Condensed Light" panose="02000000000000000000" pitchFamily="2" charset="0"/>
                </a:rPr>
                <a:t>The forecast of a possible storm induced orbit decay relies on the observations of the interplanetary magnetic field component Bz.</a:t>
              </a:r>
            </a:p>
            <a:p>
              <a:pPr marL="203083" indent="-203083" algn="just">
                <a:lnSpc>
                  <a:spcPct val="150000"/>
                </a:lnSpc>
                <a:buFont typeface="Courier New" panose="02070309020205020404" pitchFamily="49" charset="0"/>
                <a:buChar char="o"/>
              </a:pPr>
              <a:r>
                <a:rPr lang="en-GB" sz="1600" dirty="0">
                  <a:solidFill>
                    <a:schemeClr val="bg1"/>
                  </a:solidFill>
                  <a:latin typeface="Roboto Condensed Light" panose="02000000000000000000" pitchFamily="2" charset="0"/>
                  <a:ea typeface="Roboto Condensed Light" panose="02000000000000000000" pitchFamily="2" charset="0"/>
                </a:rPr>
                <a:t>Observations are taken in near-real time from either of the spacecraft ACE, WIND or DSCOVR in the Lagrange point L1.</a:t>
              </a:r>
            </a:p>
            <a:p>
              <a:pPr marL="203083" indent="-203083" algn="just">
                <a:lnSpc>
                  <a:spcPct val="150000"/>
                </a:lnSpc>
                <a:buFont typeface="Courier New" panose="02070309020205020404" pitchFamily="49" charset="0"/>
                <a:buChar char="o"/>
              </a:pPr>
              <a:r>
                <a:rPr lang="en-GB" sz="1600" dirty="0">
                  <a:solidFill>
                    <a:schemeClr val="bg1"/>
                  </a:solidFill>
                  <a:latin typeface="Roboto Condensed Light" panose="02000000000000000000" pitchFamily="2" charset="0"/>
                  <a:ea typeface="Roboto Condensed Light" panose="02000000000000000000" pitchFamily="2" charset="0"/>
                </a:rPr>
                <a:t>Background statistic is deviated from correlation analysis of ~ 200 ICME events between 2003 – 2015 and will be continuously extended.</a:t>
              </a:r>
            </a:p>
            <a:p>
              <a:pPr marL="203083" indent="-203083" algn="just">
                <a:lnSpc>
                  <a:spcPct val="150000"/>
                </a:lnSpc>
                <a:buFont typeface="Courier New" panose="02070309020205020404" pitchFamily="49" charset="0"/>
                <a:buChar char="o"/>
              </a:pPr>
              <a:r>
                <a:rPr lang="en-GB" sz="1600" dirty="0">
                  <a:solidFill>
                    <a:schemeClr val="bg1"/>
                  </a:solidFill>
                  <a:latin typeface="Roboto Condensed Light" panose="02000000000000000000" pitchFamily="2" charset="0"/>
                  <a:ea typeface="Roboto Condensed Light" panose="02000000000000000000" pitchFamily="2" charset="0"/>
                </a:rPr>
                <a:t>Currently, the prediction is valid for a predefined altitude of 490km, but will be extended to further heights in the near future. </a:t>
              </a:r>
            </a:p>
          </p:txBody>
        </p:sp>
        <p:sp>
          <p:nvSpPr>
            <p:cNvPr id="206" name="Rechteck: abgerundete Ecken 205">
              <a:extLst>
                <a:ext uri="{FF2B5EF4-FFF2-40B4-BE49-F238E27FC236}">
                  <a16:creationId xmlns:a16="http://schemas.microsoft.com/office/drawing/2014/main" id="{33179611-55AC-43CB-A22C-B23211F7BD2D}"/>
                </a:ext>
              </a:extLst>
            </p:cNvPr>
            <p:cNvSpPr/>
            <p:nvPr/>
          </p:nvSpPr>
          <p:spPr>
            <a:xfrm>
              <a:off x="519248" y="-1476102"/>
              <a:ext cx="20773023" cy="8610838"/>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 dirty="0"/>
            </a:p>
          </p:txBody>
        </p:sp>
      </p:grpSp>
      <p:sp>
        <p:nvSpPr>
          <p:cNvPr id="38" name="Rechteck 37">
            <a:extLst>
              <a:ext uri="{FF2B5EF4-FFF2-40B4-BE49-F238E27FC236}">
                <a16:creationId xmlns:a16="http://schemas.microsoft.com/office/drawing/2014/main" id="{AD978937-9CA3-4551-844C-77421FD8A51B}"/>
              </a:ext>
            </a:extLst>
          </p:cNvPr>
          <p:cNvSpPr/>
          <p:nvPr/>
        </p:nvSpPr>
        <p:spPr>
          <a:xfrm>
            <a:off x="7869656" y="4650152"/>
            <a:ext cx="417102" cy="150682"/>
          </a:xfrm>
          <a:prstGeom prst="rect">
            <a:avLst/>
          </a:prstGeom>
        </p:spPr>
        <p:txBody>
          <a:bodyPr wrap="none">
            <a:spAutoFit/>
          </a:bodyPr>
          <a:lstStyle/>
          <a:p>
            <a:pPr defTabSz="216621" eaLnBrk="0" hangingPunct="0"/>
            <a:r>
              <a:rPr lang="en-GB" altLang="en-US" sz="379" u="sng" dirty="0" bmk="_Toc26967711">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rPr>
              <a:t>SWARM A-C</a:t>
            </a:r>
            <a:endParaRPr lang="de-AT" altLang="en-US" sz="379" u="sng" dirty="0">
              <a:solidFill>
                <a:srgbClr val="000000"/>
              </a:solidFill>
              <a:latin typeface="Roboto Condensed Light" panose="02000000000000000000" pitchFamily="2" charset="0"/>
              <a:ea typeface="Roboto Condensed Light" panose="02000000000000000000" pitchFamily="2" charset="0"/>
              <a:cs typeface="Times New Roman" panose="02020603050405020304" pitchFamily="18" charset="0"/>
            </a:endParaRPr>
          </a:p>
        </p:txBody>
      </p:sp>
      <p:sp>
        <p:nvSpPr>
          <p:cNvPr id="16" name="Textfeld 15">
            <a:extLst>
              <a:ext uri="{FF2B5EF4-FFF2-40B4-BE49-F238E27FC236}">
                <a16:creationId xmlns:a16="http://schemas.microsoft.com/office/drawing/2014/main" id="{9A8307C8-19EB-4290-8E16-D4D431DAEFB9}"/>
              </a:ext>
            </a:extLst>
          </p:cNvPr>
          <p:cNvSpPr txBox="1"/>
          <p:nvPr/>
        </p:nvSpPr>
        <p:spPr>
          <a:xfrm>
            <a:off x="6869495" y="3050625"/>
            <a:ext cx="4961197" cy="1892826"/>
          </a:xfrm>
          <a:prstGeom prst="rect">
            <a:avLst/>
          </a:prstGeom>
          <a:noFill/>
          <a:ln>
            <a:solidFill>
              <a:srgbClr val="FFFF00"/>
            </a:solidFill>
          </a:ln>
        </p:spPr>
        <p:txBody>
          <a:bodyPr wrap="square">
            <a:spAutoFit/>
          </a:bodyPr>
          <a:lstStyle/>
          <a:p>
            <a:pPr algn="ctr"/>
            <a:r>
              <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 ST3.1 - 'Open Session on Ionosphere and Thermosphere’:</a:t>
            </a:r>
          </a:p>
          <a:p>
            <a:pPr algn="ctr"/>
            <a:r>
              <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 </a:t>
            </a:r>
          </a:p>
          <a:p>
            <a:pPr algn="ctr"/>
            <a:r>
              <a:rPr lang="en-US" sz="1300" b="1"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Wednesday, 28 April 2021, 15:48 CEST</a:t>
            </a:r>
            <a:endParaRPr lang="en-US" sz="1300" b="1" dirty="0"/>
          </a:p>
          <a:p>
            <a:pPr algn="ctr"/>
            <a:endPar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endParaRPr>
          </a:p>
          <a:p>
            <a:pPr algn="ctr"/>
            <a:r>
              <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EGU21-4773: “Statistical relations between in-situ measured Bz component and thermospheric density variations by Sofia Kroisz et al.”</a:t>
            </a:r>
          </a:p>
          <a:p>
            <a:pPr algn="ctr"/>
            <a:r>
              <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 </a:t>
            </a:r>
          </a:p>
          <a:p>
            <a:pPr algn="ctr"/>
            <a:r>
              <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For details of the corresponding presentation please see: </a:t>
            </a:r>
            <a:r>
              <a:rPr lang="en-US" sz="1300" u="sng"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hlinkClick r:id="rId3">
                  <a:extLst>
                    <a:ext uri="{A12FA001-AC4F-418D-AE19-62706E023703}">
                      <ahyp:hlinkClr xmlns:ahyp="http://schemas.microsoft.com/office/drawing/2018/hyperlinkcolor" val="tx"/>
                    </a:ext>
                  </a:extLst>
                </a:hlinkClick>
              </a:rPr>
              <a:t>https://meetingorganizer.copernicus.org/EGU21/session/40142</a:t>
            </a:r>
            <a:endPar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endParaRPr>
          </a:p>
        </p:txBody>
      </p:sp>
      <p:sp>
        <p:nvSpPr>
          <p:cNvPr id="19" name="Freihandform 111">
            <a:extLst>
              <a:ext uri="{FF2B5EF4-FFF2-40B4-BE49-F238E27FC236}">
                <a16:creationId xmlns:a16="http://schemas.microsoft.com/office/drawing/2014/main" id="{F6C4F3B8-0880-482B-A466-124273DBB73B}"/>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0" name="Freihandform 112">
            <a:extLst>
              <a:ext uri="{FF2B5EF4-FFF2-40B4-BE49-F238E27FC236}">
                <a16:creationId xmlns:a16="http://schemas.microsoft.com/office/drawing/2014/main" id="{14DA7190-2394-43B6-91CC-3367B267270B}"/>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1" name="Gruppieren 20">
            <a:extLst>
              <a:ext uri="{FF2B5EF4-FFF2-40B4-BE49-F238E27FC236}">
                <a16:creationId xmlns:a16="http://schemas.microsoft.com/office/drawing/2014/main" id="{BAF3FB8B-5113-464C-B406-75088D551BE3}"/>
              </a:ext>
            </a:extLst>
          </p:cNvPr>
          <p:cNvGrpSpPr>
            <a:grpSpLocks noChangeAspect="1"/>
          </p:cNvGrpSpPr>
          <p:nvPr/>
        </p:nvGrpSpPr>
        <p:grpSpPr>
          <a:xfrm>
            <a:off x="10247706" y="26096"/>
            <a:ext cx="907113" cy="331738"/>
            <a:chOff x="35555760" y="212760"/>
            <a:chExt cx="6890760" cy="2520000"/>
          </a:xfrm>
        </p:grpSpPr>
        <p:sp>
          <p:nvSpPr>
            <p:cNvPr id="22" name="Freihandform 115">
              <a:extLst>
                <a:ext uri="{FF2B5EF4-FFF2-40B4-BE49-F238E27FC236}">
                  <a16:creationId xmlns:a16="http://schemas.microsoft.com/office/drawing/2014/main" id="{B27EB370-2DAB-4969-B25B-C2536BB9B1E0}"/>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3" name="Freihandform 116">
              <a:extLst>
                <a:ext uri="{FF2B5EF4-FFF2-40B4-BE49-F238E27FC236}">
                  <a16:creationId xmlns:a16="http://schemas.microsoft.com/office/drawing/2014/main" id="{6D07FBBE-6E4D-4FE7-9E3D-70866EBAFF69}"/>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4" name="Freihandform 117">
              <a:extLst>
                <a:ext uri="{FF2B5EF4-FFF2-40B4-BE49-F238E27FC236}">
                  <a16:creationId xmlns:a16="http://schemas.microsoft.com/office/drawing/2014/main" id="{1244688F-B254-4E5F-85C6-2D9EC6FFE9F7}"/>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5" name="Freihandform 118">
              <a:extLst>
                <a:ext uri="{FF2B5EF4-FFF2-40B4-BE49-F238E27FC236}">
                  <a16:creationId xmlns:a16="http://schemas.microsoft.com/office/drawing/2014/main" id="{892DC49F-2CBC-4D45-850C-C6713F580899}"/>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6" name="Freihandform 119">
              <a:extLst>
                <a:ext uri="{FF2B5EF4-FFF2-40B4-BE49-F238E27FC236}">
                  <a16:creationId xmlns:a16="http://schemas.microsoft.com/office/drawing/2014/main" id="{5B4EBAD7-BBBD-4130-9547-1874CA3C0AE0}"/>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20">
              <a:extLst>
                <a:ext uri="{FF2B5EF4-FFF2-40B4-BE49-F238E27FC236}">
                  <a16:creationId xmlns:a16="http://schemas.microsoft.com/office/drawing/2014/main" id="{DFE35481-5B4E-42A0-9F61-5C29B49899B8}"/>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21">
              <a:extLst>
                <a:ext uri="{FF2B5EF4-FFF2-40B4-BE49-F238E27FC236}">
                  <a16:creationId xmlns:a16="http://schemas.microsoft.com/office/drawing/2014/main" id="{A6DD61D5-5F46-4086-88BE-F0ACA032C55B}"/>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22">
              <a:extLst>
                <a:ext uri="{FF2B5EF4-FFF2-40B4-BE49-F238E27FC236}">
                  <a16:creationId xmlns:a16="http://schemas.microsoft.com/office/drawing/2014/main" id="{BE46B69E-F5A9-40B9-8848-CC97BA8E621E}"/>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23">
              <a:extLst>
                <a:ext uri="{FF2B5EF4-FFF2-40B4-BE49-F238E27FC236}">
                  <a16:creationId xmlns:a16="http://schemas.microsoft.com/office/drawing/2014/main" id="{68CF42AA-3209-4736-926C-0A3D311255CA}"/>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4">
              <a:extLst>
                <a:ext uri="{FF2B5EF4-FFF2-40B4-BE49-F238E27FC236}">
                  <a16:creationId xmlns:a16="http://schemas.microsoft.com/office/drawing/2014/main" id="{9ED848A6-F609-4CA1-AD9C-E2C1B6CC50F1}"/>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2" name="Freihandform 125">
              <a:extLst>
                <a:ext uri="{FF2B5EF4-FFF2-40B4-BE49-F238E27FC236}">
                  <a16:creationId xmlns:a16="http://schemas.microsoft.com/office/drawing/2014/main" id="{2CFD9259-0139-4951-A527-C349246A0295}"/>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3" name="Freihandform 126">
              <a:extLst>
                <a:ext uri="{FF2B5EF4-FFF2-40B4-BE49-F238E27FC236}">
                  <a16:creationId xmlns:a16="http://schemas.microsoft.com/office/drawing/2014/main" id="{4F28B61E-C6AE-40F1-9C6F-741F20329AD6}"/>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35" name="Picture 2">
            <a:extLst>
              <a:ext uri="{FF2B5EF4-FFF2-40B4-BE49-F238E27FC236}">
                <a16:creationId xmlns:a16="http://schemas.microsoft.com/office/drawing/2014/main" id="{BC92A333-D5EB-46E7-8527-F958772C34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a:extLst>
              <a:ext uri="{FF2B5EF4-FFF2-40B4-BE49-F238E27FC236}">
                <a16:creationId xmlns:a16="http://schemas.microsoft.com/office/drawing/2014/main" id="{5260989D-8830-4B58-AB48-49EF6E7128A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37" name="Textfeld 36">
            <a:extLst>
              <a:ext uri="{FF2B5EF4-FFF2-40B4-BE49-F238E27FC236}">
                <a16:creationId xmlns:a16="http://schemas.microsoft.com/office/drawing/2014/main" id="{B880E181-1507-4763-9142-4A34EF4B84C6}"/>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1895" dirty="0">
                <a:latin typeface="Roboto Condensed" panose="02000000000000000000" pitchFamily="2" charset="0"/>
                <a:cs typeface="Lato Semibold" panose="020F0702020204030203" pitchFamily="34" charset="0"/>
              </a:rPr>
              <a:t>Forecasting storm induced orbit decay</a:t>
            </a:r>
          </a:p>
        </p:txBody>
      </p:sp>
      <p:sp>
        <p:nvSpPr>
          <p:cNvPr id="39" name="Textfeld 38">
            <a:extLst>
              <a:ext uri="{FF2B5EF4-FFF2-40B4-BE49-F238E27FC236}">
                <a16:creationId xmlns:a16="http://schemas.microsoft.com/office/drawing/2014/main" id="{3033697D-A9E3-473E-8F00-64626F8072B0}"/>
              </a:ext>
            </a:extLst>
          </p:cNvPr>
          <p:cNvSpPr txBox="1"/>
          <p:nvPr/>
        </p:nvSpPr>
        <p:spPr>
          <a:xfrm>
            <a:off x="10017304" y="2355426"/>
            <a:ext cx="1738460" cy="276999"/>
          </a:xfrm>
          <a:prstGeom prst="rect">
            <a:avLst/>
          </a:prstGeom>
          <a:noFill/>
        </p:spPr>
        <p:txBody>
          <a:bodyPr wrap="square" rtlCol="0">
            <a:spAutoFit/>
          </a:bodyPr>
          <a:lstStyle/>
          <a:p>
            <a:pPr algn="just"/>
            <a:r>
              <a:rPr lang="de-AT" sz="1200" dirty="0">
                <a:solidFill>
                  <a:schemeClr val="bg1"/>
                </a:solidFill>
                <a:latin typeface="Roboto Condensed Light" panose="02000000000000000000" pitchFamily="2" charset="0"/>
                <a:ea typeface="Roboto Condensed Light" panose="02000000000000000000" pitchFamily="2" charset="0"/>
              </a:rPr>
              <a:t>Krauss et al. (2018, 2020)</a:t>
            </a:r>
          </a:p>
        </p:txBody>
      </p:sp>
      <p:sp>
        <p:nvSpPr>
          <p:cNvPr id="41" name="Textfeld 40">
            <a:extLst>
              <a:ext uri="{FF2B5EF4-FFF2-40B4-BE49-F238E27FC236}">
                <a16:creationId xmlns:a16="http://schemas.microsoft.com/office/drawing/2014/main" id="{689FDEE5-537C-499E-B6DA-10D79A08A1C7}"/>
              </a:ext>
            </a:extLst>
          </p:cNvPr>
          <p:cNvSpPr txBox="1"/>
          <p:nvPr/>
        </p:nvSpPr>
        <p:spPr>
          <a:xfrm>
            <a:off x="6886489" y="5973751"/>
            <a:ext cx="4961197" cy="307777"/>
          </a:xfrm>
          <a:prstGeom prst="rect">
            <a:avLst/>
          </a:prstGeom>
          <a:noFill/>
          <a:ln>
            <a:solidFill>
              <a:srgbClr val="FFFF00"/>
            </a:solidFill>
          </a:ln>
        </p:spPr>
        <p:txBody>
          <a:bodyPr wrap="square">
            <a:spAutoFit/>
          </a:bodyPr>
          <a:lstStyle/>
          <a:p>
            <a:r>
              <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rPr>
              <a:t>Pilot study (“SODA”) for ESA – SSA service </a:t>
            </a:r>
            <a:r>
              <a:rPr lang="de-DE" sz="1400" b="0" i="0" dirty="0">
                <a:solidFill>
                  <a:srgbClr val="FFFF00"/>
                </a:solidFill>
                <a:effectLst/>
                <a:latin typeface="Roboto Condensed Light" panose="02000000000000000000" pitchFamily="2" charset="0"/>
                <a:ea typeface="Roboto Condensed Light" panose="02000000000000000000" pitchFamily="2" charset="0"/>
              </a:rPr>
              <a:t>(ESC </a:t>
            </a:r>
            <a:r>
              <a:rPr lang="de-DE" sz="1400" b="0" i="0" dirty="0" err="1">
                <a:solidFill>
                  <a:srgbClr val="FFFF00"/>
                </a:solidFill>
                <a:effectLst/>
                <a:latin typeface="Roboto Condensed Light" panose="02000000000000000000" pitchFamily="2" charset="0"/>
                <a:ea typeface="Roboto Condensed Light" panose="02000000000000000000" pitchFamily="2" charset="0"/>
              </a:rPr>
              <a:t>Ionospheric</a:t>
            </a:r>
            <a:r>
              <a:rPr lang="de-DE" sz="1400" b="0" i="0" dirty="0">
                <a:solidFill>
                  <a:srgbClr val="FFFF00"/>
                </a:solidFill>
                <a:effectLst/>
                <a:latin typeface="Roboto Condensed Light" panose="02000000000000000000" pitchFamily="2" charset="0"/>
                <a:ea typeface="Roboto Condensed Light" panose="02000000000000000000" pitchFamily="2" charset="0"/>
              </a:rPr>
              <a:t> </a:t>
            </a:r>
            <a:r>
              <a:rPr lang="de-DE" sz="1400" b="0" i="0" dirty="0" err="1">
                <a:solidFill>
                  <a:srgbClr val="FFFF00"/>
                </a:solidFill>
                <a:effectLst/>
                <a:latin typeface="Roboto Condensed Light" panose="02000000000000000000" pitchFamily="2" charset="0"/>
                <a:ea typeface="Roboto Condensed Light" panose="02000000000000000000" pitchFamily="2" charset="0"/>
              </a:rPr>
              <a:t>Weather</a:t>
            </a:r>
            <a:r>
              <a:rPr lang="de-DE" sz="1400" b="0" i="0" dirty="0">
                <a:solidFill>
                  <a:srgbClr val="FFFF00"/>
                </a:solidFill>
                <a:effectLst/>
                <a:latin typeface="Roboto Condensed Light" panose="02000000000000000000" pitchFamily="2" charset="0"/>
                <a:ea typeface="Roboto Condensed Light" panose="02000000000000000000" pitchFamily="2" charset="0"/>
              </a:rPr>
              <a:t>)</a:t>
            </a:r>
            <a:endParaRPr lang="en-US" sz="1300" dirty="0">
              <a:solidFill>
                <a:srgbClr val="FFFF00"/>
              </a:solidFill>
              <a:latin typeface="Roboto Condensed Light" panose="02000000000000000000" pitchFamily="2" charset="0"/>
              <a:ea typeface="Roboto Condensed Light" panose="02000000000000000000" pitchFamily="2" charset="0"/>
              <a:cs typeface="Arial" panose="020B0604020202020204" pitchFamily="34" charset="0"/>
            </a:endParaRPr>
          </a:p>
        </p:txBody>
      </p:sp>
      <p:pic>
        <p:nvPicPr>
          <p:cNvPr id="1026" name="Picture 2" descr="ESA/SSA L5">
            <a:extLst>
              <a:ext uri="{FF2B5EF4-FFF2-40B4-BE49-F238E27FC236}">
                <a16:creationId xmlns:a16="http://schemas.microsoft.com/office/drawing/2014/main" id="{C0168293-CBC0-44C4-9B63-969A73B2B57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65435" y="92841"/>
            <a:ext cx="720531" cy="309468"/>
          </a:xfrm>
          <a:prstGeom prst="rect">
            <a:avLst/>
          </a:prstGeom>
          <a:noFill/>
          <a:extLst>
            <a:ext uri="{909E8E84-426E-40DD-AFC4-6F175D3DCCD1}">
              <a14:hiddenFill xmlns:a14="http://schemas.microsoft.com/office/drawing/2010/main">
                <a:solidFill>
                  <a:srgbClr val="FFFFFF"/>
                </a:solidFill>
              </a14:hiddenFill>
            </a:ext>
          </a:extLst>
        </p:spPr>
      </p:pic>
      <p:sp>
        <p:nvSpPr>
          <p:cNvPr id="42" name="Textfeld 41">
            <a:extLst>
              <a:ext uri="{FF2B5EF4-FFF2-40B4-BE49-F238E27FC236}">
                <a16:creationId xmlns:a16="http://schemas.microsoft.com/office/drawing/2014/main" id="{04BC5E0C-480A-4290-9298-D6497D6B9D4C}"/>
              </a:ext>
            </a:extLst>
          </p:cNvPr>
          <p:cNvSpPr txBox="1"/>
          <p:nvPr/>
        </p:nvSpPr>
        <p:spPr>
          <a:xfrm>
            <a:off x="6869495" y="5232633"/>
            <a:ext cx="4983407" cy="492443"/>
          </a:xfrm>
          <a:prstGeom prst="rect">
            <a:avLst/>
          </a:prstGeom>
          <a:noFill/>
          <a:ln>
            <a:solidFill>
              <a:srgbClr val="FFFF00"/>
            </a:solidFill>
          </a:ln>
        </p:spPr>
        <p:txBody>
          <a:bodyPr wrap="square">
            <a:spAutoFit/>
          </a:bodyPr>
          <a:lstStyle/>
          <a:p>
            <a:r>
              <a:rPr lang="en-US" sz="1300" dirty="0">
                <a:solidFill>
                  <a:srgbClr val="FFFF00"/>
                </a:solidFill>
                <a:latin typeface="Roboto Condensed Light" panose="02000000000000000000" pitchFamily="2" charset="0"/>
                <a:ea typeface="Roboto Condensed Light" panose="02000000000000000000" pitchFamily="2" charset="0"/>
              </a:rPr>
              <a:t>Demonstrator of the prediction tool is available at</a:t>
            </a:r>
          </a:p>
          <a:p>
            <a:r>
              <a:rPr lang="en-US" sz="1300" dirty="0">
                <a:solidFill>
                  <a:srgbClr val="FFFF00"/>
                </a:solidFill>
                <a:latin typeface="Roboto Condensed Light" panose="02000000000000000000" pitchFamily="2" charset="0"/>
                <a:ea typeface="Roboto Condensed Light" panose="02000000000000000000" pitchFamily="2" charset="0"/>
              </a:rPr>
              <a:t>https://swe.uni-graz.at/index.php/services/nd-forecast</a:t>
            </a:r>
          </a:p>
        </p:txBody>
      </p:sp>
      <p:sp>
        <p:nvSpPr>
          <p:cNvPr id="43" name="Textfeld 42">
            <a:extLst>
              <a:ext uri="{FF2B5EF4-FFF2-40B4-BE49-F238E27FC236}">
                <a16:creationId xmlns:a16="http://schemas.microsoft.com/office/drawing/2014/main" id="{A05CED67-9144-4D08-AF23-FE2F0629E39C}"/>
              </a:ext>
            </a:extLst>
          </p:cNvPr>
          <p:cNvSpPr txBox="1"/>
          <p:nvPr/>
        </p:nvSpPr>
        <p:spPr>
          <a:xfrm>
            <a:off x="12358699" y="6281528"/>
            <a:ext cx="2532875" cy="276999"/>
          </a:xfrm>
          <a:prstGeom prst="rect">
            <a:avLst/>
          </a:prstGeom>
          <a:noFill/>
        </p:spPr>
        <p:txBody>
          <a:bodyPr wrap="square" rtlCol="0">
            <a:spAutoFit/>
          </a:bodyPr>
          <a:lstStyle/>
          <a:p>
            <a:pPr algn="just"/>
            <a:r>
              <a:rPr lang="de-AT" sz="1200" dirty="0" err="1">
                <a:solidFill>
                  <a:schemeClr val="bg1"/>
                </a:solidFill>
                <a:latin typeface="Roboto Condensed Light" panose="02000000000000000000" pitchFamily="2" charset="0"/>
                <a:ea typeface="Roboto Condensed Light" panose="02000000000000000000" pitchFamily="2" charset="0"/>
              </a:rPr>
              <a:t>graphical</a:t>
            </a:r>
            <a:r>
              <a:rPr lang="de-AT" sz="1200" dirty="0">
                <a:solidFill>
                  <a:schemeClr val="bg1"/>
                </a:solidFill>
                <a:latin typeface="Roboto Condensed Light" panose="02000000000000000000" pitchFamily="2" charset="0"/>
                <a:ea typeface="Roboto Condensed Light" panose="02000000000000000000" pitchFamily="2" charset="0"/>
              </a:rPr>
              <a:t> update will </a:t>
            </a:r>
            <a:r>
              <a:rPr lang="de-AT" sz="1200" dirty="0" err="1">
                <a:solidFill>
                  <a:schemeClr val="bg1"/>
                </a:solidFill>
                <a:latin typeface="Roboto Condensed Light" panose="02000000000000000000" pitchFamily="2" charset="0"/>
                <a:ea typeface="Roboto Condensed Light" panose="02000000000000000000" pitchFamily="2" charset="0"/>
              </a:rPr>
              <a:t>be</a:t>
            </a:r>
            <a:r>
              <a:rPr lang="de-AT" sz="1200" dirty="0">
                <a:solidFill>
                  <a:schemeClr val="bg1"/>
                </a:solidFill>
                <a:latin typeface="Roboto Condensed Light" panose="02000000000000000000" pitchFamily="2" charset="0"/>
                <a:ea typeface="Roboto Condensed Light" panose="02000000000000000000" pitchFamily="2" charset="0"/>
              </a:rPr>
              <a:t> </a:t>
            </a:r>
            <a:r>
              <a:rPr lang="de-AT" sz="1200" dirty="0" err="1">
                <a:solidFill>
                  <a:schemeClr val="bg1"/>
                </a:solidFill>
                <a:latin typeface="Roboto Condensed Light" panose="02000000000000000000" pitchFamily="2" charset="0"/>
                <a:ea typeface="Roboto Condensed Light" panose="02000000000000000000" pitchFamily="2" charset="0"/>
              </a:rPr>
              <a:t>soon</a:t>
            </a:r>
            <a:r>
              <a:rPr lang="de-AT" sz="1200" dirty="0">
                <a:solidFill>
                  <a:schemeClr val="bg1"/>
                </a:solidFill>
                <a:latin typeface="Roboto Condensed Light" panose="02000000000000000000" pitchFamily="2" charset="0"/>
                <a:ea typeface="Roboto Condensed Light" panose="02000000000000000000" pitchFamily="2" charset="0"/>
              </a:rPr>
              <a:t> </a:t>
            </a:r>
            <a:r>
              <a:rPr lang="de-AT" sz="1200" dirty="0" err="1">
                <a:solidFill>
                  <a:schemeClr val="bg1"/>
                </a:solidFill>
                <a:latin typeface="Roboto Condensed Light" panose="02000000000000000000" pitchFamily="2" charset="0"/>
                <a:ea typeface="Roboto Condensed Light" panose="02000000000000000000" pitchFamily="2" charset="0"/>
              </a:rPr>
              <a:t>available</a:t>
            </a:r>
            <a:endParaRPr lang="de-AT" sz="1200" dirty="0">
              <a:solidFill>
                <a:schemeClr val="bg1"/>
              </a:solidFill>
              <a:latin typeface="Roboto Condensed Light" panose="02000000000000000000" pitchFamily="2" charset="0"/>
              <a:ea typeface="Roboto Condensed Light" panose="02000000000000000000" pitchFamily="2" charset="0"/>
            </a:endParaRPr>
          </a:p>
        </p:txBody>
      </p:sp>
      <p:sp>
        <p:nvSpPr>
          <p:cNvPr id="44" name="Textfeld 43">
            <a:extLst>
              <a:ext uri="{FF2B5EF4-FFF2-40B4-BE49-F238E27FC236}">
                <a16:creationId xmlns:a16="http://schemas.microsoft.com/office/drawing/2014/main" id="{5E3D8C82-2A45-48B9-BA73-850BF5C5D94B}"/>
              </a:ext>
            </a:extLst>
          </p:cNvPr>
          <p:cNvSpPr txBox="1"/>
          <p:nvPr/>
        </p:nvSpPr>
        <p:spPr>
          <a:xfrm>
            <a:off x="6783875" y="2577874"/>
            <a:ext cx="4922480" cy="338554"/>
          </a:xfrm>
          <a:prstGeom prst="rect">
            <a:avLst/>
          </a:prstGeom>
          <a:noFill/>
          <a:ln>
            <a:noFill/>
          </a:ln>
        </p:spPr>
        <p:txBody>
          <a:bodyPr wrap="square">
            <a:spAutoFit/>
          </a:bodyPr>
          <a:lstStyle/>
          <a:p>
            <a:r>
              <a:rPr lang="en-US" sz="1600" u="sng" dirty="0">
                <a:solidFill>
                  <a:srgbClr val="FFFF00"/>
                </a:solidFill>
                <a:latin typeface="Roboto Condensed Light" panose="02000000000000000000" pitchFamily="2" charset="0"/>
                <a:ea typeface="Roboto Condensed Light" panose="02000000000000000000" pitchFamily="2" charset="0"/>
              </a:rPr>
              <a:t>Further information:</a:t>
            </a:r>
          </a:p>
        </p:txBody>
      </p:sp>
      <p:pic>
        <p:nvPicPr>
          <p:cNvPr id="3" name="Grafik 2">
            <a:extLst>
              <a:ext uri="{FF2B5EF4-FFF2-40B4-BE49-F238E27FC236}">
                <a16:creationId xmlns:a16="http://schemas.microsoft.com/office/drawing/2014/main" id="{B97E991D-E1E7-4700-98B4-311780AF9A7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4926" y="2574179"/>
            <a:ext cx="5719823" cy="4085588"/>
          </a:xfrm>
          <a:prstGeom prst="rect">
            <a:avLst/>
          </a:prstGeom>
        </p:spPr>
      </p:pic>
    </p:spTree>
    <p:extLst>
      <p:ext uri="{BB962C8B-B14F-4D97-AF65-F5344CB8AC3E}">
        <p14:creationId xmlns:p14="http://schemas.microsoft.com/office/powerpoint/2010/main" val="1649004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3108358" y="338776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Freihandform 111">
            <a:extLst>
              <a:ext uri="{FF2B5EF4-FFF2-40B4-BE49-F238E27FC236}">
                <a16:creationId xmlns:a16="http://schemas.microsoft.com/office/drawing/2014/main" id="{F6C4F3B8-0880-482B-A466-124273DBB73B}"/>
              </a:ext>
            </a:extLst>
          </p:cNvPr>
          <p:cNvSpPr/>
          <p:nvPr/>
        </p:nvSpPr>
        <p:spPr>
          <a:xfrm>
            <a:off x="557993" y="-6260"/>
            <a:ext cx="11593431"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0" name="Freihandform 112">
            <a:extLst>
              <a:ext uri="{FF2B5EF4-FFF2-40B4-BE49-F238E27FC236}">
                <a16:creationId xmlns:a16="http://schemas.microsoft.com/office/drawing/2014/main" id="{14DA7190-2394-43B6-91CC-3367B267270B}"/>
              </a:ext>
            </a:extLst>
          </p:cNvPr>
          <p:cNvSpPr>
            <a:spLocks noChangeAspect="1"/>
          </p:cNvSpPr>
          <p:nvPr/>
        </p:nvSpPr>
        <p:spPr>
          <a:xfrm>
            <a:off x="35021" y="-6260"/>
            <a:ext cx="522972"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1" name="Gruppieren 20">
            <a:extLst>
              <a:ext uri="{FF2B5EF4-FFF2-40B4-BE49-F238E27FC236}">
                <a16:creationId xmlns:a16="http://schemas.microsoft.com/office/drawing/2014/main" id="{BAF3FB8B-5113-464C-B406-75088D551BE3}"/>
              </a:ext>
            </a:extLst>
          </p:cNvPr>
          <p:cNvGrpSpPr>
            <a:grpSpLocks noChangeAspect="1"/>
          </p:cNvGrpSpPr>
          <p:nvPr/>
        </p:nvGrpSpPr>
        <p:grpSpPr>
          <a:xfrm>
            <a:off x="10247706" y="26096"/>
            <a:ext cx="907113" cy="331738"/>
            <a:chOff x="35555760" y="212760"/>
            <a:chExt cx="6890760" cy="2520000"/>
          </a:xfrm>
        </p:grpSpPr>
        <p:sp>
          <p:nvSpPr>
            <p:cNvPr id="22" name="Freihandform 115">
              <a:extLst>
                <a:ext uri="{FF2B5EF4-FFF2-40B4-BE49-F238E27FC236}">
                  <a16:creationId xmlns:a16="http://schemas.microsoft.com/office/drawing/2014/main" id="{B27EB370-2DAB-4969-B25B-C2536BB9B1E0}"/>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3" name="Freihandform 116">
              <a:extLst>
                <a:ext uri="{FF2B5EF4-FFF2-40B4-BE49-F238E27FC236}">
                  <a16:creationId xmlns:a16="http://schemas.microsoft.com/office/drawing/2014/main" id="{6D07FBBE-6E4D-4FE7-9E3D-70866EBAFF69}"/>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4" name="Freihandform 117">
              <a:extLst>
                <a:ext uri="{FF2B5EF4-FFF2-40B4-BE49-F238E27FC236}">
                  <a16:creationId xmlns:a16="http://schemas.microsoft.com/office/drawing/2014/main" id="{1244688F-B254-4E5F-85C6-2D9EC6FFE9F7}"/>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5" name="Freihandform 118">
              <a:extLst>
                <a:ext uri="{FF2B5EF4-FFF2-40B4-BE49-F238E27FC236}">
                  <a16:creationId xmlns:a16="http://schemas.microsoft.com/office/drawing/2014/main" id="{892DC49F-2CBC-4D45-850C-C6713F580899}"/>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6" name="Freihandform 119">
              <a:extLst>
                <a:ext uri="{FF2B5EF4-FFF2-40B4-BE49-F238E27FC236}">
                  <a16:creationId xmlns:a16="http://schemas.microsoft.com/office/drawing/2014/main" id="{5B4EBAD7-BBBD-4130-9547-1874CA3C0AE0}"/>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20">
              <a:extLst>
                <a:ext uri="{FF2B5EF4-FFF2-40B4-BE49-F238E27FC236}">
                  <a16:creationId xmlns:a16="http://schemas.microsoft.com/office/drawing/2014/main" id="{DFE35481-5B4E-42A0-9F61-5C29B49899B8}"/>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21">
              <a:extLst>
                <a:ext uri="{FF2B5EF4-FFF2-40B4-BE49-F238E27FC236}">
                  <a16:creationId xmlns:a16="http://schemas.microsoft.com/office/drawing/2014/main" id="{A6DD61D5-5F46-4086-88BE-F0ACA032C55B}"/>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22">
              <a:extLst>
                <a:ext uri="{FF2B5EF4-FFF2-40B4-BE49-F238E27FC236}">
                  <a16:creationId xmlns:a16="http://schemas.microsoft.com/office/drawing/2014/main" id="{BE46B69E-F5A9-40B9-8848-CC97BA8E621E}"/>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23">
              <a:extLst>
                <a:ext uri="{FF2B5EF4-FFF2-40B4-BE49-F238E27FC236}">
                  <a16:creationId xmlns:a16="http://schemas.microsoft.com/office/drawing/2014/main" id="{68CF42AA-3209-4736-926C-0A3D311255CA}"/>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4">
              <a:extLst>
                <a:ext uri="{FF2B5EF4-FFF2-40B4-BE49-F238E27FC236}">
                  <a16:creationId xmlns:a16="http://schemas.microsoft.com/office/drawing/2014/main" id="{9ED848A6-F609-4CA1-AD9C-E2C1B6CC50F1}"/>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2" name="Freihandform 125">
              <a:extLst>
                <a:ext uri="{FF2B5EF4-FFF2-40B4-BE49-F238E27FC236}">
                  <a16:creationId xmlns:a16="http://schemas.microsoft.com/office/drawing/2014/main" id="{2CFD9259-0139-4951-A527-C349246A0295}"/>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3" name="Freihandform 126">
              <a:extLst>
                <a:ext uri="{FF2B5EF4-FFF2-40B4-BE49-F238E27FC236}">
                  <a16:creationId xmlns:a16="http://schemas.microsoft.com/office/drawing/2014/main" id="{4F28B61E-C6AE-40F1-9C6F-741F20329AD6}"/>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35" name="Picture 2">
            <a:extLst>
              <a:ext uri="{FF2B5EF4-FFF2-40B4-BE49-F238E27FC236}">
                <a16:creationId xmlns:a16="http://schemas.microsoft.com/office/drawing/2014/main" id="{BC92A333-D5EB-46E7-8527-F958772C34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a:extLst>
              <a:ext uri="{FF2B5EF4-FFF2-40B4-BE49-F238E27FC236}">
                <a16:creationId xmlns:a16="http://schemas.microsoft.com/office/drawing/2014/main" id="{5260989D-8830-4B58-AB48-49EF6E7128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2" name="Rechteck 1">
            <a:extLst>
              <a:ext uri="{FF2B5EF4-FFF2-40B4-BE49-F238E27FC236}">
                <a16:creationId xmlns:a16="http://schemas.microsoft.com/office/drawing/2014/main" id="{AE814DF9-9EFD-49D8-B469-5AA1AF970607}"/>
              </a:ext>
            </a:extLst>
          </p:cNvPr>
          <p:cNvSpPr/>
          <p:nvPr/>
        </p:nvSpPr>
        <p:spPr>
          <a:xfrm>
            <a:off x="35022" y="-6260"/>
            <a:ext cx="12116402" cy="6854315"/>
          </a:xfrm>
          <a:prstGeom prst="rect">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 dirty="0"/>
          </a:p>
        </p:txBody>
      </p:sp>
      <p:sp>
        <p:nvSpPr>
          <p:cNvPr id="39" name="Textfeld 38">
            <a:extLst>
              <a:ext uri="{FF2B5EF4-FFF2-40B4-BE49-F238E27FC236}">
                <a16:creationId xmlns:a16="http://schemas.microsoft.com/office/drawing/2014/main" id="{1711C3AC-7913-487D-8E60-239A2CA1CDAA}"/>
              </a:ext>
            </a:extLst>
          </p:cNvPr>
          <p:cNvSpPr txBox="1"/>
          <p:nvPr/>
        </p:nvSpPr>
        <p:spPr>
          <a:xfrm>
            <a:off x="557993" y="1623295"/>
            <a:ext cx="12015532" cy="3008837"/>
          </a:xfrm>
          <a:prstGeom prst="rect">
            <a:avLst/>
          </a:prstGeom>
          <a:noFill/>
        </p:spPr>
        <p:txBody>
          <a:bodyPr wrap="square" rtlCol="0">
            <a:spAutoFit/>
          </a:bodyPr>
          <a:lstStyle/>
          <a:p>
            <a:pPr algn="just"/>
            <a:r>
              <a:rPr lang="de-AT" sz="18952" dirty="0">
                <a:solidFill>
                  <a:schemeClr val="bg1"/>
                </a:solidFill>
                <a:latin typeface="Roboto Condensed Light" panose="02000000000000000000" pitchFamily="2" charset="0"/>
                <a:ea typeface="Roboto Condensed Light" panose="02000000000000000000" pitchFamily="2" charset="0"/>
              </a:rPr>
              <a:t>References</a:t>
            </a:r>
          </a:p>
        </p:txBody>
      </p:sp>
    </p:spTree>
    <p:extLst>
      <p:ext uri="{BB962C8B-B14F-4D97-AF65-F5344CB8AC3E}">
        <p14:creationId xmlns:p14="http://schemas.microsoft.com/office/powerpoint/2010/main" val="4276892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4" name="Freihandform 33"/>
          <p:cNvSpPr/>
          <p:nvPr/>
        </p:nvSpPr>
        <p:spPr>
          <a:xfrm>
            <a:off x="10826353" y="7145757"/>
            <a:ext cx="514383" cy="514383"/>
          </a:xfrm>
          <a:custGeom>
            <a:avLst/>
            <a:gdLst/>
            <a:ahLst/>
            <a:cxnLst>
              <a:cxn ang="3cd4">
                <a:pos x="hc" y="t"/>
              </a:cxn>
              <a:cxn ang="cd2">
                <a:pos x="l" y="vc"/>
              </a:cxn>
              <a:cxn ang="cd4">
                <a:pos x="hc" y="b"/>
              </a:cxn>
              <a:cxn ang="0">
                <a:pos x="r" y="vc"/>
              </a:cxn>
            </a:cxnLst>
            <a:rect l="l" t="t" r="r" b="b"/>
            <a:pathLst>
              <a:path w="5051" h="5051">
                <a:moveTo>
                  <a:pt x="0" y="0"/>
                </a:moveTo>
                <a:lnTo>
                  <a:pt x="5051" y="0"/>
                </a:lnTo>
                <a:lnTo>
                  <a:pt x="5051" y="5051"/>
                </a:lnTo>
                <a:lnTo>
                  <a:pt x="0" y="5051"/>
                </a:lnTo>
                <a:close/>
              </a:path>
            </a:pathLst>
          </a:custGeom>
          <a:noFill/>
          <a:ln>
            <a:noFill/>
            <a:prstDash val="solid"/>
          </a:ln>
        </p:spPr>
        <p:txBody>
          <a:bodyPr vert="horz" wrap="none" lIns="25464" tIns="12732" rIns="25464" bIns="12732"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cxnSp>
        <p:nvCxnSpPr>
          <p:cNvPr id="40" name="Straight Connector 39"/>
          <p:cNvCxnSpPr>
            <a:cxnSpLocks/>
          </p:cNvCxnSpPr>
          <p:nvPr/>
        </p:nvCxnSpPr>
        <p:spPr>
          <a:xfrm>
            <a:off x="3108358" y="338776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Freihandform 111">
            <a:extLst>
              <a:ext uri="{FF2B5EF4-FFF2-40B4-BE49-F238E27FC236}">
                <a16:creationId xmlns:a16="http://schemas.microsoft.com/office/drawing/2014/main" id="{F6C4F3B8-0880-482B-A466-124273DBB73B}"/>
              </a:ext>
            </a:extLst>
          </p:cNvPr>
          <p:cNvSpPr/>
          <p:nvPr/>
        </p:nvSpPr>
        <p:spPr>
          <a:xfrm>
            <a:off x="557993" y="-6260"/>
            <a:ext cx="11634007" cy="474531"/>
          </a:xfrm>
          <a:custGeom>
            <a:avLst/>
            <a:gdLst/>
            <a:ahLst/>
            <a:cxnLst>
              <a:cxn ang="3cd4">
                <a:pos x="hc" y="t"/>
              </a:cxn>
              <a:cxn ang="cd2">
                <a:pos x="l" y="vc"/>
              </a:cxn>
              <a:cxn ang="cd4">
                <a:pos x="hc" y="b"/>
              </a:cxn>
              <a:cxn ang="0">
                <a:pos x="r" y="vc"/>
              </a:cxn>
            </a:cxnLst>
            <a:rect l="l" t="t" r="r" b="b"/>
            <a:pathLst>
              <a:path w="109901" h="8001">
                <a:moveTo>
                  <a:pt x="109901" y="0"/>
                </a:moveTo>
                <a:lnTo>
                  <a:pt x="109901" y="8001"/>
                </a:lnTo>
                <a:lnTo>
                  <a:pt x="0" y="8001"/>
                </a:lnTo>
                <a:lnTo>
                  <a:pt x="0" y="0"/>
                </a:lnTo>
                <a:close/>
              </a:path>
            </a:pathLst>
          </a:custGeom>
          <a:solidFill>
            <a:srgbClr val="E2E3E4"/>
          </a:solidFill>
          <a:ln w="6480" cap="flat">
            <a:solidFill>
              <a:srgbClr val="E2E3E4"/>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0" name="Freihandform 112">
            <a:extLst>
              <a:ext uri="{FF2B5EF4-FFF2-40B4-BE49-F238E27FC236}">
                <a16:creationId xmlns:a16="http://schemas.microsoft.com/office/drawing/2014/main" id="{14DA7190-2394-43B6-91CC-3367B267270B}"/>
              </a:ext>
            </a:extLst>
          </p:cNvPr>
          <p:cNvSpPr>
            <a:spLocks noChangeAspect="1"/>
          </p:cNvSpPr>
          <p:nvPr/>
        </p:nvSpPr>
        <p:spPr>
          <a:xfrm>
            <a:off x="0" y="-6260"/>
            <a:ext cx="557993" cy="474531"/>
          </a:xfrm>
          <a:custGeom>
            <a:avLst/>
            <a:gdLst/>
            <a:ahLst/>
            <a:cxnLst>
              <a:cxn ang="3cd4">
                <a:pos x="hc" y="t"/>
              </a:cxn>
              <a:cxn ang="cd2">
                <a:pos x="l" y="vc"/>
              </a:cxn>
              <a:cxn ang="cd4">
                <a:pos x="hc" y="b"/>
              </a:cxn>
              <a:cxn ang="0">
                <a:pos x="r" y="vc"/>
              </a:cxn>
            </a:cxnLst>
            <a:rect l="l" t="t" r="r" b="b"/>
            <a:pathLst>
              <a:path w="8001" h="8001">
                <a:moveTo>
                  <a:pt x="0" y="0"/>
                </a:moveTo>
                <a:lnTo>
                  <a:pt x="0" y="8001"/>
                </a:lnTo>
                <a:lnTo>
                  <a:pt x="8001" y="8001"/>
                </a:lnTo>
                <a:lnTo>
                  <a:pt x="8001" y="0"/>
                </a:lnTo>
                <a:close/>
              </a:path>
            </a:pathLst>
          </a:custGeom>
          <a:solidFill>
            <a:srgbClr val="F70146"/>
          </a:solidFill>
          <a:ln w="6480" cap="flat">
            <a:solidFill>
              <a:srgbClr val="E5124A"/>
            </a:solidFill>
            <a:prstDash val="solid"/>
            <a:miter/>
          </a:ln>
        </p:spPr>
        <p:txBody>
          <a:bodyPr vert="horz" wrap="none" lIns="26381" tIns="13649" rIns="26381" bIns="13649"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nvGrpSpPr>
          <p:cNvPr id="21" name="Gruppieren 20">
            <a:extLst>
              <a:ext uri="{FF2B5EF4-FFF2-40B4-BE49-F238E27FC236}">
                <a16:creationId xmlns:a16="http://schemas.microsoft.com/office/drawing/2014/main" id="{BAF3FB8B-5113-464C-B406-75088D551BE3}"/>
              </a:ext>
            </a:extLst>
          </p:cNvPr>
          <p:cNvGrpSpPr>
            <a:grpSpLocks noChangeAspect="1"/>
          </p:cNvGrpSpPr>
          <p:nvPr/>
        </p:nvGrpSpPr>
        <p:grpSpPr>
          <a:xfrm>
            <a:off x="10247706" y="26096"/>
            <a:ext cx="907113" cy="331738"/>
            <a:chOff x="35555760" y="212760"/>
            <a:chExt cx="6890760" cy="2520000"/>
          </a:xfrm>
        </p:grpSpPr>
        <p:sp>
          <p:nvSpPr>
            <p:cNvPr id="22" name="Freihandform 115">
              <a:extLst>
                <a:ext uri="{FF2B5EF4-FFF2-40B4-BE49-F238E27FC236}">
                  <a16:creationId xmlns:a16="http://schemas.microsoft.com/office/drawing/2014/main" id="{B27EB370-2DAB-4969-B25B-C2536BB9B1E0}"/>
                </a:ext>
              </a:extLst>
            </p:cNvPr>
            <p:cNvSpPr/>
            <p:nvPr/>
          </p:nvSpPr>
          <p:spPr>
            <a:xfrm>
              <a:off x="3555576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3" name="Freihandform 116">
              <a:extLst>
                <a:ext uri="{FF2B5EF4-FFF2-40B4-BE49-F238E27FC236}">
                  <a16:creationId xmlns:a16="http://schemas.microsoft.com/office/drawing/2014/main" id="{6D07FBBE-6E4D-4FE7-9E3D-70866EBAFF69}"/>
                </a:ext>
              </a:extLst>
            </p:cNvPr>
            <p:cNvSpPr/>
            <p:nvPr/>
          </p:nvSpPr>
          <p:spPr>
            <a:xfrm>
              <a:off x="36948960" y="842759"/>
              <a:ext cx="1266120" cy="1260360"/>
            </a:xfrm>
            <a:custGeom>
              <a:avLst/>
              <a:gdLst/>
              <a:ahLst/>
              <a:cxnLst>
                <a:cxn ang="3cd4">
                  <a:pos x="hc" y="t"/>
                </a:cxn>
                <a:cxn ang="cd2">
                  <a:pos x="l" y="vc"/>
                </a:cxn>
                <a:cxn ang="cd4">
                  <a:pos x="hc" y="b"/>
                </a:cxn>
                <a:cxn ang="0">
                  <a:pos x="r" y="vc"/>
                </a:cxn>
              </a:cxnLst>
              <a:rect l="l" t="t" r="r" b="b"/>
              <a:pathLst>
                <a:path w="3518" h="3502">
                  <a:moveTo>
                    <a:pt x="3518" y="3502"/>
                  </a:moveTo>
                  <a:lnTo>
                    <a:pt x="0" y="3502"/>
                  </a:lnTo>
                  <a:lnTo>
                    <a:pt x="0" y="0"/>
                  </a:lnTo>
                  <a:lnTo>
                    <a:pt x="3518"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4" name="Freihandform 117">
              <a:extLst>
                <a:ext uri="{FF2B5EF4-FFF2-40B4-BE49-F238E27FC236}">
                  <a16:creationId xmlns:a16="http://schemas.microsoft.com/office/drawing/2014/main" id="{1244688F-B254-4E5F-85C6-2D9EC6FFE9F7}"/>
                </a:ext>
              </a:extLst>
            </p:cNvPr>
            <p:cNvSpPr/>
            <p:nvPr/>
          </p:nvSpPr>
          <p:spPr>
            <a:xfrm>
              <a:off x="38341800" y="842759"/>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5" name="Freihandform 118">
              <a:extLst>
                <a:ext uri="{FF2B5EF4-FFF2-40B4-BE49-F238E27FC236}">
                  <a16:creationId xmlns:a16="http://schemas.microsoft.com/office/drawing/2014/main" id="{892DC49F-2CBC-4D45-850C-C6713F580899}"/>
                </a:ext>
              </a:extLst>
            </p:cNvPr>
            <p:cNvSpPr/>
            <p:nvPr/>
          </p:nvSpPr>
          <p:spPr>
            <a:xfrm>
              <a:off x="36188640" y="1473119"/>
              <a:ext cx="1266840" cy="1259639"/>
            </a:xfrm>
            <a:custGeom>
              <a:avLst/>
              <a:gdLst/>
              <a:ahLst/>
              <a:cxnLst>
                <a:cxn ang="3cd4">
                  <a:pos x="hc" y="t"/>
                </a:cxn>
                <a:cxn ang="cd2">
                  <a:pos x="l" y="vc"/>
                </a:cxn>
                <a:cxn ang="cd4">
                  <a:pos x="hc" y="b"/>
                </a:cxn>
                <a:cxn ang="0">
                  <a:pos x="r" y="vc"/>
                </a:cxn>
              </a:cxnLst>
              <a:rect l="l" t="t" r="r" b="b"/>
              <a:pathLst>
                <a:path w="3520" h="3500">
                  <a:moveTo>
                    <a:pt x="3520" y="3500"/>
                  </a:moveTo>
                  <a:lnTo>
                    <a:pt x="0" y="3500"/>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6" name="Freihandform 119">
              <a:extLst>
                <a:ext uri="{FF2B5EF4-FFF2-40B4-BE49-F238E27FC236}">
                  <a16:creationId xmlns:a16="http://schemas.microsoft.com/office/drawing/2014/main" id="{5B4EBAD7-BBBD-4130-9547-1874CA3C0AE0}"/>
                </a:ext>
              </a:extLst>
            </p:cNvPr>
            <p:cNvSpPr/>
            <p:nvPr/>
          </p:nvSpPr>
          <p:spPr>
            <a:xfrm>
              <a:off x="37708560" y="212760"/>
              <a:ext cx="1266840" cy="1260360"/>
            </a:xfrm>
            <a:custGeom>
              <a:avLst/>
              <a:gdLst/>
              <a:ahLst/>
              <a:cxnLst>
                <a:cxn ang="3cd4">
                  <a:pos x="hc" y="t"/>
                </a:cxn>
                <a:cxn ang="cd2">
                  <a:pos x="l" y="vc"/>
                </a:cxn>
                <a:cxn ang="cd4">
                  <a:pos x="hc" y="b"/>
                </a:cxn>
                <a:cxn ang="0">
                  <a:pos x="r" y="vc"/>
                </a:cxn>
              </a:cxnLst>
              <a:rect l="l" t="t" r="r" b="b"/>
              <a:pathLst>
                <a:path w="3520" h="3502">
                  <a:moveTo>
                    <a:pt x="3520" y="3502"/>
                  </a:moveTo>
                  <a:lnTo>
                    <a:pt x="0" y="3502"/>
                  </a:lnTo>
                  <a:lnTo>
                    <a:pt x="0" y="0"/>
                  </a:lnTo>
                  <a:lnTo>
                    <a:pt x="352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7" name="Freihandform 120">
              <a:extLst>
                <a:ext uri="{FF2B5EF4-FFF2-40B4-BE49-F238E27FC236}">
                  <a16:creationId xmlns:a16="http://schemas.microsoft.com/office/drawing/2014/main" id="{DFE35481-5B4E-42A0-9F61-5C29B49899B8}"/>
                </a:ext>
              </a:extLst>
            </p:cNvPr>
            <p:cNvSpPr/>
            <p:nvPr/>
          </p:nvSpPr>
          <p:spPr>
            <a:xfrm>
              <a:off x="39735360" y="843119"/>
              <a:ext cx="1045440" cy="1257119"/>
            </a:xfrm>
            <a:custGeom>
              <a:avLst/>
              <a:gdLst/>
              <a:ahLst/>
              <a:cxnLst>
                <a:cxn ang="3cd4">
                  <a:pos x="hc" y="t"/>
                </a:cxn>
                <a:cxn ang="cd2">
                  <a:pos x="l" y="vc"/>
                </a:cxn>
                <a:cxn ang="cd4">
                  <a:pos x="hc" y="b"/>
                </a:cxn>
                <a:cxn ang="0">
                  <a:pos x="r" y="vc"/>
                </a:cxn>
              </a:cxnLst>
              <a:rect l="l" t="t" r="r" b="b"/>
              <a:pathLst>
                <a:path w="2905" h="3493">
                  <a:moveTo>
                    <a:pt x="1127" y="560"/>
                  </a:moveTo>
                  <a:lnTo>
                    <a:pt x="0" y="560"/>
                  </a:lnTo>
                  <a:lnTo>
                    <a:pt x="0" y="0"/>
                  </a:lnTo>
                  <a:lnTo>
                    <a:pt x="2905" y="0"/>
                  </a:lnTo>
                  <a:lnTo>
                    <a:pt x="2905" y="560"/>
                  </a:lnTo>
                  <a:lnTo>
                    <a:pt x="1778" y="560"/>
                  </a:lnTo>
                  <a:lnTo>
                    <a:pt x="1778" y="3493"/>
                  </a:lnTo>
                  <a:lnTo>
                    <a:pt x="1127" y="3493"/>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8" name="Freihandform 121">
              <a:extLst>
                <a:ext uri="{FF2B5EF4-FFF2-40B4-BE49-F238E27FC236}">
                  <a16:creationId xmlns:a16="http://schemas.microsoft.com/office/drawing/2014/main" id="{A6DD61D5-5F46-4086-88BE-F0ACA032C55B}"/>
                </a:ext>
              </a:extLst>
            </p:cNvPr>
            <p:cNvSpPr/>
            <p:nvPr/>
          </p:nvSpPr>
          <p:spPr>
            <a:xfrm>
              <a:off x="40891680" y="843119"/>
              <a:ext cx="1063799" cy="1288440"/>
            </a:xfrm>
            <a:custGeom>
              <a:avLst/>
              <a:gdLst/>
              <a:ahLst/>
              <a:cxnLst>
                <a:cxn ang="3cd4">
                  <a:pos x="hc" y="t"/>
                </a:cxn>
                <a:cxn ang="cd2">
                  <a:pos x="l" y="vc"/>
                </a:cxn>
                <a:cxn ang="cd4">
                  <a:pos x="hc" y="b"/>
                </a:cxn>
                <a:cxn ang="0">
                  <a:pos x="r" y="vc"/>
                </a:cxn>
              </a:cxnLst>
              <a:rect l="l" t="t" r="r" b="b"/>
              <a:pathLst>
                <a:path w="2956" h="3580">
                  <a:moveTo>
                    <a:pt x="2956" y="2210"/>
                  </a:moveTo>
                  <a:lnTo>
                    <a:pt x="2956" y="2249"/>
                  </a:lnTo>
                  <a:lnTo>
                    <a:pt x="2954" y="2287"/>
                  </a:lnTo>
                  <a:lnTo>
                    <a:pt x="2952" y="2325"/>
                  </a:lnTo>
                  <a:lnTo>
                    <a:pt x="2948" y="2363"/>
                  </a:lnTo>
                  <a:lnTo>
                    <a:pt x="2945" y="2400"/>
                  </a:lnTo>
                  <a:lnTo>
                    <a:pt x="2940" y="2437"/>
                  </a:lnTo>
                  <a:lnTo>
                    <a:pt x="2934" y="2474"/>
                  </a:lnTo>
                  <a:lnTo>
                    <a:pt x="2927" y="2510"/>
                  </a:lnTo>
                  <a:lnTo>
                    <a:pt x="2920" y="2545"/>
                  </a:lnTo>
                  <a:lnTo>
                    <a:pt x="2911" y="2580"/>
                  </a:lnTo>
                  <a:lnTo>
                    <a:pt x="2902" y="2614"/>
                  </a:lnTo>
                  <a:lnTo>
                    <a:pt x="2892" y="2648"/>
                  </a:lnTo>
                  <a:lnTo>
                    <a:pt x="2880" y="2681"/>
                  </a:lnTo>
                  <a:lnTo>
                    <a:pt x="2868" y="2714"/>
                  </a:lnTo>
                  <a:lnTo>
                    <a:pt x="2855" y="2746"/>
                  </a:lnTo>
                  <a:lnTo>
                    <a:pt x="2842" y="2779"/>
                  </a:lnTo>
                  <a:lnTo>
                    <a:pt x="2828" y="2811"/>
                  </a:lnTo>
                  <a:lnTo>
                    <a:pt x="2812" y="2841"/>
                  </a:lnTo>
                  <a:lnTo>
                    <a:pt x="2796" y="2871"/>
                  </a:lnTo>
                  <a:lnTo>
                    <a:pt x="2780" y="2901"/>
                  </a:lnTo>
                  <a:lnTo>
                    <a:pt x="2762" y="2930"/>
                  </a:lnTo>
                  <a:lnTo>
                    <a:pt x="2745" y="2958"/>
                  </a:lnTo>
                  <a:lnTo>
                    <a:pt x="2726" y="2987"/>
                  </a:lnTo>
                  <a:lnTo>
                    <a:pt x="2707" y="3013"/>
                  </a:lnTo>
                  <a:lnTo>
                    <a:pt x="2688" y="3041"/>
                  </a:lnTo>
                  <a:lnTo>
                    <a:pt x="2667" y="3067"/>
                  </a:lnTo>
                  <a:lnTo>
                    <a:pt x="2646" y="3092"/>
                  </a:lnTo>
                  <a:lnTo>
                    <a:pt x="2624" y="3117"/>
                  </a:lnTo>
                  <a:lnTo>
                    <a:pt x="2601" y="3140"/>
                  </a:lnTo>
                  <a:lnTo>
                    <a:pt x="2579" y="3164"/>
                  </a:lnTo>
                  <a:lnTo>
                    <a:pt x="2555" y="3188"/>
                  </a:lnTo>
                  <a:lnTo>
                    <a:pt x="2531" y="3210"/>
                  </a:lnTo>
                  <a:lnTo>
                    <a:pt x="2506" y="3232"/>
                  </a:lnTo>
                  <a:lnTo>
                    <a:pt x="2481" y="3254"/>
                  </a:lnTo>
                  <a:lnTo>
                    <a:pt x="2454" y="3274"/>
                  </a:lnTo>
                  <a:lnTo>
                    <a:pt x="2428" y="3294"/>
                  </a:lnTo>
                  <a:lnTo>
                    <a:pt x="2400" y="3313"/>
                  </a:lnTo>
                  <a:lnTo>
                    <a:pt x="2373" y="3332"/>
                  </a:lnTo>
                  <a:lnTo>
                    <a:pt x="2344" y="3350"/>
                  </a:lnTo>
                  <a:lnTo>
                    <a:pt x="2316" y="3368"/>
                  </a:lnTo>
                  <a:lnTo>
                    <a:pt x="2286" y="3384"/>
                  </a:lnTo>
                  <a:lnTo>
                    <a:pt x="2256" y="3400"/>
                  </a:lnTo>
                  <a:lnTo>
                    <a:pt x="2226" y="3415"/>
                  </a:lnTo>
                  <a:lnTo>
                    <a:pt x="2195" y="3431"/>
                  </a:lnTo>
                  <a:lnTo>
                    <a:pt x="2162" y="3445"/>
                  </a:lnTo>
                  <a:lnTo>
                    <a:pt x="2130" y="3458"/>
                  </a:lnTo>
                  <a:lnTo>
                    <a:pt x="2098" y="3471"/>
                  </a:lnTo>
                  <a:lnTo>
                    <a:pt x="2064" y="3483"/>
                  </a:lnTo>
                  <a:lnTo>
                    <a:pt x="2031" y="3495"/>
                  </a:lnTo>
                  <a:lnTo>
                    <a:pt x="1996" y="3506"/>
                  </a:lnTo>
                  <a:lnTo>
                    <a:pt x="1961" y="3517"/>
                  </a:lnTo>
                  <a:lnTo>
                    <a:pt x="1927" y="3526"/>
                  </a:lnTo>
                  <a:lnTo>
                    <a:pt x="1891" y="3534"/>
                  </a:lnTo>
                  <a:lnTo>
                    <a:pt x="1855" y="3543"/>
                  </a:lnTo>
                  <a:lnTo>
                    <a:pt x="1819" y="3550"/>
                  </a:lnTo>
                  <a:lnTo>
                    <a:pt x="1783" y="3556"/>
                  </a:lnTo>
                  <a:lnTo>
                    <a:pt x="1746" y="3562"/>
                  </a:lnTo>
                  <a:lnTo>
                    <a:pt x="1709" y="3567"/>
                  </a:lnTo>
                  <a:lnTo>
                    <a:pt x="1672" y="3570"/>
                  </a:lnTo>
                  <a:lnTo>
                    <a:pt x="1634" y="3574"/>
                  </a:lnTo>
                  <a:lnTo>
                    <a:pt x="1595" y="3576"/>
                  </a:lnTo>
                  <a:lnTo>
                    <a:pt x="1557" y="3578"/>
                  </a:lnTo>
                  <a:lnTo>
                    <a:pt x="1517" y="3580"/>
                  </a:lnTo>
                  <a:lnTo>
                    <a:pt x="1477" y="3580"/>
                  </a:lnTo>
                  <a:lnTo>
                    <a:pt x="1438" y="3580"/>
                  </a:lnTo>
                  <a:lnTo>
                    <a:pt x="1399" y="3578"/>
                  </a:lnTo>
                  <a:lnTo>
                    <a:pt x="1360" y="3576"/>
                  </a:lnTo>
                  <a:lnTo>
                    <a:pt x="1321" y="3574"/>
                  </a:lnTo>
                  <a:lnTo>
                    <a:pt x="1284" y="3570"/>
                  </a:lnTo>
                  <a:lnTo>
                    <a:pt x="1246" y="3567"/>
                  </a:lnTo>
                  <a:lnTo>
                    <a:pt x="1209" y="3562"/>
                  </a:lnTo>
                  <a:lnTo>
                    <a:pt x="1173" y="3556"/>
                  </a:lnTo>
                  <a:lnTo>
                    <a:pt x="1136" y="3550"/>
                  </a:lnTo>
                  <a:lnTo>
                    <a:pt x="1100" y="3543"/>
                  </a:lnTo>
                  <a:lnTo>
                    <a:pt x="1064" y="3534"/>
                  </a:lnTo>
                  <a:lnTo>
                    <a:pt x="1030" y="3526"/>
                  </a:lnTo>
                  <a:lnTo>
                    <a:pt x="994" y="3517"/>
                  </a:lnTo>
                  <a:lnTo>
                    <a:pt x="959" y="3506"/>
                  </a:lnTo>
                  <a:lnTo>
                    <a:pt x="925" y="3495"/>
                  </a:lnTo>
                  <a:lnTo>
                    <a:pt x="892" y="3483"/>
                  </a:lnTo>
                  <a:lnTo>
                    <a:pt x="858" y="3471"/>
                  </a:lnTo>
                  <a:lnTo>
                    <a:pt x="825" y="3458"/>
                  </a:lnTo>
                  <a:lnTo>
                    <a:pt x="793" y="3445"/>
                  </a:lnTo>
                  <a:lnTo>
                    <a:pt x="760" y="3431"/>
                  </a:lnTo>
                  <a:lnTo>
                    <a:pt x="729" y="3415"/>
                  </a:lnTo>
                  <a:lnTo>
                    <a:pt x="699" y="3400"/>
                  </a:lnTo>
                  <a:lnTo>
                    <a:pt x="668" y="3384"/>
                  </a:lnTo>
                  <a:lnTo>
                    <a:pt x="640" y="3368"/>
                  </a:lnTo>
                  <a:lnTo>
                    <a:pt x="610" y="3350"/>
                  </a:lnTo>
                  <a:lnTo>
                    <a:pt x="582" y="3332"/>
                  </a:lnTo>
                  <a:lnTo>
                    <a:pt x="553" y="3313"/>
                  </a:lnTo>
                  <a:lnTo>
                    <a:pt x="526" y="3294"/>
                  </a:lnTo>
                  <a:lnTo>
                    <a:pt x="500" y="3274"/>
                  </a:lnTo>
                  <a:lnTo>
                    <a:pt x="473" y="3254"/>
                  </a:lnTo>
                  <a:lnTo>
                    <a:pt x="447" y="3232"/>
                  </a:lnTo>
                  <a:lnTo>
                    <a:pt x="422" y="3210"/>
                  </a:lnTo>
                  <a:lnTo>
                    <a:pt x="398" y="3188"/>
                  </a:lnTo>
                  <a:lnTo>
                    <a:pt x="374" y="3164"/>
                  </a:lnTo>
                  <a:lnTo>
                    <a:pt x="350" y="3140"/>
                  </a:lnTo>
                  <a:lnTo>
                    <a:pt x="328" y="3117"/>
                  </a:lnTo>
                  <a:lnTo>
                    <a:pt x="306" y="3092"/>
                  </a:lnTo>
                  <a:lnTo>
                    <a:pt x="285" y="3067"/>
                  </a:lnTo>
                  <a:lnTo>
                    <a:pt x="264" y="3041"/>
                  </a:lnTo>
                  <a:lnTo>
                    <a:pt x="245" y="3013"/>
                  </a:lnTo>
                  <a:lnTo>
                    <a:pt x="226" y="2987"/>
                  </a:lnTo>
                  <a:lnTo>
                    <a:pt x="206" y="2958"/>
                  </a:lnTo>
                  <a:lnTo>
                    <a:pt x="190" y="2930"/>
                  </a:lnTo>
                  <a:lnTo>
                    <a:pt x="172" y="2901"/>
                  </a:lnTo>
                  <a:lnTo>
                    <a:pt x="156" y="2871"/>
                  </a:lnTo>
                  <a:lnTo>
                    <a:pt x="141" y="2841"/>
                  </a:lnTo>
                  <a:lnTo>
                    <a:pt x="125" y="2811"/>
                  </a:lnTo>
                  <a:lnTo>
                    <a:pt x="111" y="2779"/>
                  </a:lnTo>
                  <a:lnTo>
                    <a:pt x="98" y="2746"/>
                  </a:lnTo>
                  <a:lnTo>
                    <a:pt x="86" y="2714"/>
                  </a:lnTo>
                  <a:lnTo>
                    <a:pt x="74" y="2681"/>
                  </a:lnTo>
                  <a:lnTo>
                    <a:pt x="63" y="2648"/>
                  </a:lnTo>
                  <a:lnTo>
                    <a:pt x="52" y="2614"/>
                  </a:lnTo>
                  <a:lnTo>
                    <a:pt x="44" y="2580"/>
                  </a:lnTo>
                  <a:lnTo>
                    <a:pt x="35" y="2545"/>
                  </a:lnTo>
                  <a:lnTo>
                    <a:pt x="27" y="2510"/>
                  </a:lnTo>
                  <a:lnTo>
                    <a:pt x="21" y="2474"/>
                  </a:lnTo>
                  <a:lnTo>
                    <a:pt x="15" y="2437"/>
                  </a:lnTo>
                  <a:lnTo>
                    <a:pt x="10" y="2400"/>
                  </a:lnTo>
                  <a:lnTo>
                    <a:pt x="7" y="2363"/>
                  </a:lnTo>
                  <a:lnTo>
                    <a:pt x="4" y="2325"/>
                  </a:lnTo>
                  <a:lnTo>
                    <a:pt x="2" y="2287"/>
                  </a:lnTo>
                  <a:lnTo>
                    <a:pt x="1" y="2249"/>
                  </a:lnTo>
                  <a:lnTo>
                    <a:pt x="0" y="2210"/>
                  </a:lnTo>
                  <a:lnTo>
                    <a:pt x="0" y="0"/>
                  </a:lnTo>
                  <a:lnTo>
                    <a:pt x="650" y="0"/>
                  </a:lnTo>
                  <a:lnTo>
                    <a:pt x="650" y="2187"/>
                  </a:lnTo>
                  <a:lnTo>
                    <a:pt x="651" y="2219"/>
                  </a:lnTo>
                  <a:lnTo>
                    <a:pt x="653" y="2251"/>
                  </a:lnTo>
                  <a:lnTo>
                    <a:pt x="656" y="2285"/>
                  </a:lnTo>
                  <a:lnTo>
                    <a:pt x="661" y="2318"/>
                  </a:lnTo>
                  <a:lnTo>
                    <a:pt x="667" y="2352"/>
                  </a:lnTo>
                  <a:lnTo>
                    <a:pt x="674" y="2386"/>
                  </a:lnTo>
                  <a:lnTo>
                    <a:pt x="683" y="2420"/>
                  </a:lnTo>
                  <a:lnTo>
                    <a:pt x="692" y="2456"/>
                  </a:lnTo>
                  <a:lnTo>
                    <a:pt x="703" y="2491"/>
                  </a:lnTo>
                  <a:lnTo>
                    <a:pt x="716" y="2524"/>
                  </a:lnTo>
                  <a:lnTo>
                    <a:pt x="730" y="2557"/>
                  </a:lnTo>
                  <a:lnTo>
                    <a:pt x="747" y="2591"/>
                  </a:lnTo>
                  <a:lnTo>
                    <a:pt x="765" y="2623"/>
                  </a:lnTo>
                  <a:lnTo>
                    <a:pt x="786" y="2654"/>
                  </a:lnTo>
                  <a:lnTo>
                    <a:pt x="807" y="2685"/>
                  </a:lnTo>
                  <a:lnTo>
                    <a:pt x="830" y="2714"/>
                  </a:lnTo>
                  <a:lnTo>
                    <a:pt x="855" y="2743"/>
                  </a:lnTo>
                  <a:lnTo>
                    <a:pt x="881" y="2770"/>
                  </a:lnTo>
                  <a:lnTo>
                    <a:pt x="896" y="2783"/>
                  </a:lnTo>
                  <a:lnTo>
                    <a:pt x="911" y="2796"/>
                  </a:lnTo>
                  <a:lnTo>
                    <a:pt x="925" y="2810"/>
                  </a:lnTo>
                  <a:lnTo>
                    <a:pt x="941" y="2821"/>
                  </a:lnTo>
                  <a:lnTo>
                    <a:pt x="975" y="2845"/>
                  </a:lnTo>
                  <a:lnTo>
                    <a:pt x="1009" y="2868"/>
                  </a:lnTo>
                  <a:lnTo>
                    <a:pt x="1046" y="2889"/>
                  </a:lnTo>
                  <a:lnTo>
                    <a:pt x="1085" y="2908"/>
                  </a:lnTo>
                  <a:lnTo>
                    <a:pt x="1105" y="2918"/>
                  </a:lnTo>
                  <a:lnTo>
                    <a:pt x="1125" y="2926"/>
                  </a:lnTo>
                  <a:lnTo>
                    <a:pt x="1147" y="2935"/>
                  </a:lnTo>
                  <a:lnTo>
                    <a:pt x="1168" y="2942"/>
                  </a:lnTo>
                  <a:lnTo>
                    <a:pt x="1191" y="2949"/>
                  </a:lnTo>
                  <a:lnTo>
                    <a:pt x="1214" y="2955"/>
                  </a:lnTo>
                  <a:lnTo>
                    <a:pt x="1238" y="2961"/>
                  </a:lnTo>
                  <a:lnTo>
                    <a:pt x="1262" y="2965"/>
                  </a:lnTo>
                  <a:lnTo>
                    <a:pt x="1287" y="2970"/>
                  </a:lnTo>
                  <a:lnTo>
                    <a:pt x="1312" y="2974"/>
                  </a:lnTo>
                  <a:lnTo>
                    <a:pt x="1338" y="2977"/>
                  </a:lnTo>
                  <a:lnTo>
                    <a:pt x="1365" y="2980"/>
                  </a:lnTo>
                  <a:lnTo>
                    <a:pt x="1392" y="2982"/>
                  </a:lnTo>
                  <a:lnTo>
                    <a:pt x="1420" y="2983"/>
                  </a:lnTo>
                  <a:lnTo>
                    <a:pt x="1448" y="2985"/>
                  </a:lnTo>
                  <a:lnTo>
                    <a:pt x="1477" y="2985"/>
                  </a:lnTo>
                  <a:lnTo>
                    <a:pt x="1507" y="2985"/>
                  </a:lnTo>
                  <a:lnTo>
                    <a:pt x="1535" y="2983"/>
                  </a:lnTo>
                  <a:lnTo>
                    <a:pt x="1563" y="2982"/>
                  </a:lnTo>
                  <a:lnTo>
                    <a:pt x="1591" y="2980"/>
                  </a:lnTo>
                  <a:lnTo>
                    <a:pt x="1617" y="2977"/>
                  </a:lnTo>
                  <a:lnTo>
                    <a:pt x="1643" y="2974"/>
                  </a:lnTo>
                  <a:lnTo>
                    <a:pt x="1668" y="2970"/>
                  </a:lnTo>
                  <a:lnTo>
                    <a:pt x="1693" y="2965"/>
                  </a:lnTo>
                  <a:lnTo>
                    <a:pt x="1717" y="2961"/>
                  </a:lnTo>
                  <a:lnTo>
                    <a:pt x="1741" y="2955"/>
                  </a:lnTo>
                  <a:lnTo>
                    <a:pt x="1764" y="2949"/>
                  </a:lnTo>
                  <a:lnTo>
                    <a:pt x="1787" y="2942"/>
                  </a:lnTo>
                  <a:lnTo>
                    <a:pt x="1808" y="2935"/>
                  </a:lnTo>
                  <a:lnTo>
                    <a:pt x="1830" y="2926"/>
                  </a:lnTo>
                  <a:lnTo>
                    <a:pt x="1851" y="2918"/>
                  </a:lnTo>
                  <a:lnTo>
                    <a:pt x="1870" y="2908"/>
                  </a:lnTo>
                  <a:lnTo>
                    <a:pt x="1910" y="2889"/>
                  </a:lnTo>
                  <a:lnTo>
                    <a:pt x="1946" y="2868"/>
                  </a:lnTo>
                  <a:lnTo>
                    <a:pt x="1981" y="2845"/>
                  </a:lnTo>
                  <a:lnTo>
                    <a:pt x="2014" y="2821"/>
                  </a:lnTo>
                  <a:lnTo>
                    <a:pt x="2045" y="2796"/>
                  </a:lnTo>
                  <a:lnTo>
                    <a:pt x="2074" y="2770"/>
                  </a:lnTo>
                  <a:lnTo>
                    <a:pt x="2100" y="2743"/>
                  </a:lnTo>
                  <a:lnTo>
                    <a:pt x="2125" y="2714"/>
                  </a:lnTo>
                  <a:lnTo>
                    <a:pt x="2149" y="2685"/>
                  </a:lnTo>
                  <a:lnTo>
                    <a:pt x="2171" y="2654"/>
                  </a:lnTo>
                  <a:lnTo>
                    <a:pt x="2190" y="2623"/>
                  </a:lnTo>
                  <a:lnTo>
                    <a:pt x="2208" y="2591"/>
                  </a:lnTo>
                  <a:lnTo>
                    <a:pt x="2225" y="2557"/>
                  </a:lnTo>
                  <a:lnTo>
                    <a:pt x="2239" y="2524"/>
                  </a:lnTo>
                  <a:lnTo>
                    <a:pt x="2252" y="2491"/>
                  </a:lnTo>
                  <a:lnTo>
                    <a:pt x="2264" y="2456"/>
                  </a:lnTo>
                  <a:lnTo>
                    <a:pt x="2274" y="2420"/>
                  </a:lnTo>
                  <a:lnTo>
                    <a:pt x="2282" y="2386"/>
                  </a:lnTo>
                  <a:lnTo>
                    <a:pt x="2289" y="2352"/>
                  </a:lnTo>
                  <a:lnTo>
                    <a:pt x="2295" y="2318"/>
                  </a:lnTo>
                  <a:lnTo>
                    <a:pt x="2299" y="2285"/>
                  </a:lnTo>
                  <a:lnTo>
                    <a:pt x="2302" y="2251"/>
                  </a:lnTo>
                  <a:lnTo>
                    <a:pt x="2305" y="2219"/>
                  </a:lnTo>
                  <a:lnTo>
                    <a:pt x="2305" y="2187"/>
                  </a:lnTo>
                  <a:lnTo>
                    <a:pt x="2305" y="0"/>
                  </a:lnTo>
                  <a:lnTo>
                    <a:pt x="2956" y="0"/>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29" name="Freihandform 122">
              <a:extLst>
                <a:ext uri="{FF2B5EF4-FFF2-40B4-BE49-F238E27FC236}">
                  <a16:creationId xmlns:a16="http://schemas.microsoft.com/office/drawing/2014/main" id="{BE46B69E-F5A9-40B9-8848-CC97BA8E621E}"/>
                </a:ext>
              </a:extLst>
            </p:cNvPr>
            <p:cNvSpPr/>
            <p:nvPr/>
          </p:nvSpPr>
          <p:spPr>
            <a:xfrm>
              <a:off x="40141080" y="2156040"/>
              <a:ext cx="523440" cy="574920"/>
            </a:xfrm>
            <a:custGeom>
              <a:avLst/>
              <a:gdLst/>
              <a:ahLst/>
              <a:cxnLst>
                <a:cxn ang="3cd4">
                  <a:pos x="hc" y="t"/>
                </a:cxn>
                <a:cxn ang="cd2">
                  <a:pos x="l" y="vc"/>
                </a:cxn>
                <a:cxn ang="cd4">
                  <a:pos x="hc" y="b"/>
                </a:cxn>
                <a:cxn ang="0">
                  <a:pos x="r" y="vc"/>
                </a:cxn>
              </a:cxnLst>
              <a:rect l="l" t="t" r="r" b="b"/>
              <a:pathLst>
                <a:path w="1455" h="1598">
                  <a:moveTo>
                    <a:pt x="1385" y="326"/>
                  </a:moveTo>
                  <a:lnTo>
                    <a:pt x="1359" y="315"/>
                  </a:lnTo>
                  <a:lnTo>
                    <a:pt x="1334" y="305"/>
                  </a:lnTo>
                  <a:lnTo>
                    <a:pt x="1308" y="297"/>
                  </a:lnTo>
                  <a:lnTo>
                    <a:pt x="1282" y="289"/>
                  </a:lnTo>
                  <a:lnTo>
                    <a:pt x="1254" y="282"/>
                  </a:lnTo>
                  <a:lnTo>
                    <a:pt x="1227" y="274"/>
                  </a:lnTo>
                  <a:lnTo>
                    <a:pt x="1199" y="269"/>
                  </a:lnTo>
                  <a:lnTo>
                    <a:pt x="1170" y="264"/>
                  </a:lnTo>
                  <a:lnTo>
                    <a:pt x="1115" y="254"/>
                  </a:lnTo>
                  <a:lnTo>
                    <a:pt x="1058" y="248"/>
                  </a:lnTo>
                  <a:lnTo>
                    <a:pt x="1004" y="245"/>
                  </a:lnTo>
                  <a:lnTo>
                    <a:pt x="953" y="244"/>
                  </a:lnTo>
                  <a:lnTo>
                    <a:pt x="917" y="244"/>
                  </a:lnTo>
                  <a:lnTo>
                    <a:pt x="882" y="246"/>
                  </a:lnTo>
                  <a:lnTo>
                    <a:pt x="849" y="249"/>
                  </a:lnTo>
                  <a:lnTo>
                    <a:pt x="815" y="254"/>
                  </a:lnTo>
                  <a:lnTo>
                    <a:pt x="784" y="260"/>
                  </a:lnTo>
                  <a:lnTo>
                    <a:pt x="753" y="267"/>
                  </a:lnTo>
                  <a:lnTo>
                    <a:pt x="723" y="277"/>
                  </a:lnTo>
                  <a:lnTo>
                    <a:pt x="694" y="286"/>
                  </a:lnTo>
                  <a:lnTo>
                    <a:pt x="667" y="297"/>
                  </a:lnTo>
                  <a:lnTo>
                    <a:pt x="641" y="309"/>
                  </a:lnTo>
                  <a:lnTo>
                    <a:pt x="615" y="323"/>
                  </a:lnTo>
                  <a:lnTo>
                    <a:pt x="592" y="338"/>
                  </a:lnTo>
                  <a:lnTo>
                    <a:pt x="568" y="352"/>
                  </a:lnTo>
                  <a:lnTo>
                    <a:pt x="546" y="369"/>
                  </a:lnTo>
                  <a:lnTo>
                    <a:pt x="525" y="386"/>
                  </a:lnTo>
                  <a:lnTo>
                    <a:pt x="505" y="404"/>
                  </a:lnTo>
                  <a:lnTo>
                    <a:pt x="486" y="423"/>
                  </a:lnTo>
                  <a:lnTo>
                    <a:pt x="469" y="443"/>
                  </a:lnTo>
                  <a:lnTo>
                    <a:pt x="453" y="465"/>
                  </a:lnTo>
                  <a:lnTo>
                    <a:pt x="438" y="486"/>
                  </a:lnTo>
                  <a:lnTo>
                    <a:pt x="424" y="510"/>
                  </a:lnTo>
                  <a:lnTo>
                    <a:pt x="411" y="533"/>
                  </a:lnTo>
                  <a:lnTo>
                    <a:pt x="399" y="558"/>
                  </a:lnTo>
                  <a:lnTo>
                    <a:pt x="389" y="582"/>
                  </a:lnTo>
                  <a:lnTo>
                    <a:pt x="380" y="608"/>
                  </a:lnTo>
                  <a:lnTo>
                    <a:pt x="371" y="634"/>
                  </a:lnTo>
                  <a:lnTo>
                    <a:pt x="365" y="661"/>
                  </a:lnTo>
                  <a:lnTo>
                    <a:pt x="358" y="689"/>
                  </a:lnTo>
                  <a:lnTo>
                    <a:pt x="354" y="716"/>
                  </a:lnTo>
                  <a:lnTo>
                    <a:pt x="351" y="745"/>
                  </a:lnTo>
                  <a:lnTo>
                    <a:pt x="349" y="773"/>
                  </a:lnTo>
                  <a:lnTo>
                    <a:pt x="349" y="804"/>
                  </a:lnTo>
                  <a:lnTo>
                    <a:pt x="349" y="834"/>
                  </a:lnTo>
                  <a:lnTo>
                    <a:pt x="351" y="862"/>
                  </a:lnTo>
                  <a:lnTo>
                    <a:pt x="354" y="890"/>
                  </a:lnTo>
                  <a:lnTo>
                    <a:pt x="358" y="918"/>
                  </a:lnTo>
                  <a:lnTo>
                    <a:pt x="363" y="944"/>
                  </a:lnTo>
                  <a:lnTo>
                    <a:pt x="371" y="972"/>
                  </a:lnTo>
                  <a:lnTo>
                    <a:pt x="379" y="997"/>
                  </a:lnTo>
                  <a:lnTo>
                    <a:pt x="388" y="1023"/>
                  </a:lnTo>
                  <a:lnTo>
                    <a:pt x="398" y="1047"/>
                  </a:lnTo>
                  <a:lnTo>
                    <a:pt x="409" y="1071"/>
                  </a:lnTo>
                  <a:lnTo>
                    <a:pt x="422" y="1094"/>
                  </a:lnTo>
                  <a:lnTo>
                    <a:pt x="435" y="1116"/>
                  </a:lnTo>
                  <a:lnTo>
                    <a:pt x="449" y="1137"/>
                  </a:lnTo>
                  <a:lnTo>
                    <a:pt x="465" y="1159"/>
                  </a:lnTo>
                  <a:lnTo>
                    <a:pt x="481" y="1178"/>
                  </a:lnTo>
                  <a:lnTo>
                    <a:pt x="499" y="1197"/>
                  </a:lnTo>
                  <a:lnTo>
                    <a:pt x="517" y="1215"/>
                  </a:lnTo>
                  <a:lnTo>
                    <a:pt x="538" y="1232"/>
                  </a:lnTo>
                  <a:lnTo>
                    <a:pt x="558" y="1248"/>
                  </a:lnTo>
                  <a:lnTo>
                    <a:pt x="580" y="1263"/>
                  </a:lnTo>
                  <a:lnTo>
                    <a:pt x="602" y="1278"/>
                  </a:lnTo>
                  <a:lnTo>
                    <a:pt x="626" y="1290"/>
                  </a:lnTo>
                  <a:lnTo>
                    <a:pt x="651" y="1301"/>
                  </a:lnTo>
                  <a:lnTo>
                    <a:pt x="676" y="1312"/>
                  </a:lnTo>
                  <a:lnTo>
                    <a:pt x="703" y="1322"/>
                  </a:lnTo>
                  <a:lnTo>
                    <a:pt x="730" y="1331"/>
                  </a:lnTo>
                  <a:lnTo>
                    <a:pt x="759" y="1338"/>
                  </a:lnTo>
                  <a:lnTo>
                    <a:pt x="789" y="1344"/>
                  </a:lnTo>
                  <a:lnTo>
                    <a:pt x="819" y="1348"/>
                  </a:lnTo>
                  <a:lnTo>
                    <a:pt x="850" y="1351"/>
                  </a:lnTo>
                  <a:lnTo>
                    <a:pt x="882" y="1354"/>
                  </a:lnTo>
                  <a:lnTo>
                    <a:pt x="915" y="1355"/>
                  </a:lnTo>
                  <a:lnTo>
                    <a:pt x="948" y="1354"/>
                  </a:lnTo>
                  <a:lnTo>
                    <a:pt x="979" y="1353"/>
                  </a:lnTo>
                  <a:lnTo>
                    <a:pt x="1009" y="1351"/>
                  </a:lnTo>
                  <a:lnTo>
                    <a:pt x="1038" y="1348"/>
                  </a:lnTo>
                  <a:lnTo>
                    <a:pt x="1064" y="1346"/>
                  </a:lnTo>
                  <a:lnTo>
                    <a:pt x="1089" y="1342"/>
                  </a:lnTo>
                  <a:lnTo>
                    <a:pt x="1113" y="1337"/>
                  </a:lnTo>
                  <a:lnTo>
                    <a:pt x="1136" y="1332"/>
                  </a:lnTo>
                  <a:lnTo>
                    <a:pt x="1136" y="930"/>
                  </a:lnTo>
                  <a:lnTo>
                    <a:pt x="782" y="930"/>
                  </a:lnTo>
                  <a:lnTo>
                    <a:pt x="782" y="685"/>
                  </a:lnTo>
                  <a:lnTo>
                    <a:pt x="1455" y="685"/>
                  </a:lnTo>
                  <a:lnTo>
                    <a:pt x="1455" y="1518"/>
                  </a:lnTo>
                  <a:lnTo>
                    <a:pt x="1389" y="1535"/>
                  </a:lnTo>
                  <a:lnTo>
                    <a:pt x="1322" y="1549"/>
                  </a:lnTo>
                  <a:lnTo>
                    <a:pt x="1254" y="1563"/>
                  </a:lnTo>
                  <a:lnTo>
                    <a:pt x="1187" y="1575"/>
                  </a:lnTo>
                  <a:lnTo>
                    <a:pt x="1119" y="1585"/>
                  </a:lnTo>
                  <a:lnTo>
                    <a:pt x="1050" y="1592"/>
                  </a:lnTo>
                  <a:lnTo>
                    <a:pt x="1016" y="1594"/>
                  </a:lnTo>
                  <a:lnTo>
                    <a:pt x="983" y="1597"/>
                  </a:lnTo>
                  <a:lnTo>
                    <a:pt x="948" y="1598"/>
                  </a:lnTo>
                  <a:lnTo>
                    <a:pt x="915" y="1598"/>
                  </a:lnTo>
                  <a:lnTo>
                    <a:pt x="864" y="1597"/>
                  </a:lnTo>
                  <a:lnTo>
                    <a:pt x="815" y="1595"/>
                  </a:lnTo>
                  <a:lnTo>
                    <a:pt x="767" y="1592"/>
                  </a:lnTo>
                  <a:lnTo>
                    <a:pt x="721" y="1586"/>
                  </a:lnTo>
                  <a:lnTo>
                    <a:pt x="675" y="1580"/>
                  </a:lnTo>
                  <a:lnTo>
                    <a:pt x="630" y="1572"/>
                  </a:lnTo>
                  <a:lnTo>
                    <a:pt x="587" y="1562"/>
                  </a:lnTo>
                  <a:lnTo>
                    <a:pt x="545" y="1550"/>
                  </a:lnTo>
                  <a:lnTo>
                    <a:pt x="503" y="1538"/>
                  </a:lnTo>
                  <a:lnTo>
                    <a:pt x="464" y="1524"/>
                  </a:lnTo>
                  <a:lnTo>
                    <a:pt x="425" y="1509"/>
                  </a:lnTo>
                  <a:lnTo>
                    <a:pt x="388" y="1492"/>
                  </a:lnTo>
                  <a:lnTo>
                    <a:pt x="352" y="1473"/>
                  </a:lnTo>
                  <a:lnTo>
                    <a:pt x="318" y="1453"/>
                  </a:lnTo>
                  <a:lnTo>
                    <a:pt x="285" y="1431"/>
                  </a:lnTo>
                  <a:lnTo>
                    <a:pt x="254" y="1407"/>
                  </a:lnTo>
                  <a:lnTo>
                    <a:pt x="226" y="1384"/>
                  </a:lnTo>
                  <a:lnTo>
                    <a:pt x="197" y="1356"/>
                  </a:lnTo>
                  <a:lnTo>
                    <a:pt x="171" y="1329"/>
                  </a:lnTo>
                  <a:lnTo>
                    <a:pt x="147" y="1299"/>
                  </a:lnTo>
                  <a:lnTo>
                    <a:pt x="124" y="1269"/>
                  </a:lnTo>
                  <a:lnTo>
                    <a:pt x="104" y="1236"/>
                  </a:lnTo>
                  <a:lnTo>
                    <a:pt x="84" y="1203"/>
                  </a:lnTo>
                  <a:lnTo>
                    <a:pt x="66" y="1167"/>
                  </a:lnTo>
                  <a:lnTo>
                    <a:pt x="51" y="1130"/>
                  </a:lnTo>
                  <a:lnTo>
                    <a:pt x="38" y="1091"/>
                  </a:lnTo>
                  <a:lnTo>
                    <a:pt x="26" y="1052"/>
                  </a:lnTo>
                  <a:lnTo>
                    <a:pt x="17" y="1009"/>
                  </a:lnTo>
                  <a:lnTo>
                    <a:pt x="9" y="966"/>
                  </a:lnTo>
                  <a:lnTo>
                    <a:pt x="4" y="921"/>
                  </a:lnTo>
                  <a:lnTo>
                    <a:pt x="1" y="874"/>
                  </a:lnTo>
                  <a:lnTo>
                    <a:pt x="0" y="827"/>
                  </a:lnTo>
                  <a:lnTo>
                    <a:pt x="1" y="776"/>
                  </a:lnTo>
                  <a:lnTo>
                    <a:pt x="4" y="729"/>
                  </a:lnTo>
                  <a:lnTo>
                    <a:pt x="9" y="683"/>
                  </a:lnTo>
                  <a:lnTo>
                    <a:pt x="16" y="637"/>
                  </a:lnTo>
                  <a:lnTo>
                    <a:pt x="25" y="595"/>
                  </a:lnTo>
                  <a:lnTo>
                    <a:pt x="35" y="553"/>
                  </a:lnTo>
                  <a:lnTo>
                    <a:pt x="49" y="513"/>
                  </a:lnTo>
                  <a:lnTo>
                    <a:pt x="63" y="473"/>
                  </a:lnTo>
                  <a:lnTo>
                    <a:pt x="80" y="435"/>
                  </a:lnTo>
                  <a:lnTo>
                    <a:pt x="98" y="399"/>
                  </a:lnTo>
                  <a:lnTo>
                    <a:pt x="118" y="365"/>
                  </a:lnTo>
                  <a:lnTo>
                    <a:pt x="139" y="332"/>
                  </a:lnTo>
                  <a:lnTo>
                    <a:pt x="163" y="301"/>
                  </a:lnTo>
                  <a:lnTo>
                    <a:pt x="189" y="270"/>
                  </a:lnTo>
                  <a:lnTo>
                    <a:pt x="216" y="241"/>
                  </a:lnTo>
                  <a:lnTo>
                    <a:pt x="245" y="214"/>
                  </a:lnTo>
                  <a:lnTo>
                    <a:pt x="275" y="189"/>
                  </a:lnTo>
                  <a:lnTo>
                    <a:pt x="307" y="165"/>
                  </a:lnTo>
                  <a:lnTo>
                    <a:pt x="340" y="142"/>
                  </a:lnTo>
                  <a:lnTo>
                    <a:pt x="377" y="122"/>
                  </a:lnTo>
                  <a:lnTo>
                    <a:pt x="414" y="102"/>
                  </a:lnTo>
                  <a:lnTo>
                    <a:pt x="453" y="85"/>
                  </a:lnTo>
                  <a:lnTo>
                    <a:pt x="492" y="69"/>
                  </a:lnTo>
                  <a:lnTo>
                    <a:pt x="533" y="54"/>
                  </a:lnTo>
                  <a:lnTo>
                    <a:pt x="576" y="42"/>
                  </a:lnTo>
                  <a:lnTo>
                    <a:pt x="620" y="30"/>
                  </a:lnTo>
                  <a:lnTo>
                    <a:pt x="666" y="21"/>
                  </a:lnTo>
                  <a:lnTo>
                    <a:pt x="714" y="14"/>
                  </a:lnTo>
                  <a:lnTo>
                    <a:pt x="761" y="8"/>
                  </a:lnTo>
                  <a:lnTo>
                    <a:pt x="812" y="3"/>
                  </a:lnTo>
                  <a:lnTo>
                    <a:pt x="863" y="1"/>
                  </a:lnTo>
                  <a:lnTo>
                    <a:pt x="915" y="0"/>
                  </a:lnTo>
                  <a:lnTo>
                    <a:pt x="985" y="1"/>
                  </a:lnTo>
                  <a:lnTo>
                    <a:pt x="1053" y="4"/>
                  </a:lnTo>
                  <a:lnTo>
                    <a:pt x="1118" y="10"/>
                  </a:lnTo>
                  <a:lnTo>
                    <a:pt x="1180" y="17"/>
                  </a:lnTo>
                  <a:lnTo>
                    <a:pt x="1239" y="27"/>
                  </a:lnTo>
                  <a:lnTo>
                    <a:pt x="1296" y="38"/>
                  </a:lnTo>
                  <a:lnTo>
                    <a:pt x="1351" y="49"/>
                  </a:lnTo>
                  <a:lnTo>
                    <a:pt x="1405" y="64"/>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0" name="Freihandform 123">
              <a:extLst>
                <a:ext uri="{FF2B5EF4-FFF2-40B4-BE49-F238E27FC236}">
                  <a16:creationId xmlns:a16="http://schemas.microsoft.com/office/drawing/2014/main" id="{68CF42AA-3209-4736-926C-0A3D311255CA}"/>
                </a:ext>
              </a:extLst>
            </p:cNvPr>
            <p:cNvSpPr/>
            <p:nvPr/>
          </p:nvSpPr>
          <p:spPr>
            <a:xfrm>
              <a:off x="40782960" y="2301839"/>
              <a:ext cx="260280" cy="419760"/>
            </a:xfrm>
            <a:custGeom>
              <a:avLst/>
              <a:gdLst/>
              <a:ahLst/>
              <a:cxnLst>
                <a:cxn ang="3cd4">
                  <a:pos x="hc" y="t"/>
                </a:cxn>
                <a:cxn ang="cd2">
                  <a:pos x="l" y="vc"/>
                </a:cxn>
                <a:cxn ang="cd4">
                  <a:pos x="hc" y="b"/>
                </a:cxn>
                <a:cxn ang="0">
                  <a:pos x="r" y="vc"/>
                </a:cxn>
              </a:cxnLst>
              <a:rect l="l" t="t" r="r" b="b"/>
              <a:pathLst>
                <a:path w="724" h="1167">
                  <a:moveTo>
                    <a:pt x="0" y="27"/>
                  </a:moveTo>
                  <a:lnTo>
                    <a:pt x="284" y="27"/>
                  </a:lnTo>
                  <a:lnTo>
                    <a:pt x="284" y="285"/>
                  </a:lnTo>
                  <a:lnTo>
                    <a:pt x="289" y="285"/>
                  </a:lnTo>
                  <a:lnTo>
                    <a:pt x="292" y="265"/>
                  </a:lnTo>
                  <a:lnTo>
                    <a:pt x="300" y="242"/>
                  </a:lnTo>
                  <a:lnTo>
                    <a:pt x="309" y="220"/>
                  </a:lnTo>
                  <a:lnTo>
                    <a:pt x="321" y="196"/>
                  </a:lnTo>
                  <a:lnTo>
                    <a:pt x="334" y="172"/>
                  </a:lnTo>
                  <a:lnTo>
                    <a:pt x="351" y="148"/>
                  </a:lnTo>
                  <a:lnTo>
                    <a:pt x="370" y="126"/>
                  </a:lnTo>
                  <a:lnTo>
                    <a:pt x="391" y="103"/>
                  </a:lnTo>
                  <a:lnTo>
                    <a:pt x="402" y="92"/>
                  </a:lnTo>
                  <a:lnTo>
                    <a:pt x="413" y="82"/>
                  </a:lnTo>
                  <a:lnTo>
                    <a:pt x="426" y="72"/>
                  </a:lnTo>
                  <a:lnTo>
                    <a:pt x="438" y="63"/>
                  </a:lnTo>
                  <a:lnTo>
                    <a:pt x="452" y="53"/>
                  </a:lnTo>
                  <a:lnTo>
                    <a:pt x="466" y="45"/>
                  </a:lnTo>
                  <a:lnTo>
                    <a:pt x="479" y="38"/>
                  </a:lnTo>
                  <a:lnTo>
                    <a:pt x="495" y="29"/>
                  </a:lnTo>
                  <a:lnTo>
                    <a:pt x="509" y="23"/>
                  </a:lnTo>
                  <a:lnTo>
                    <a:pt x="525" y="17"/>
                  </a:lnTo>
                  <a:lnTo>
                    <a:pt x="540" y="13"/>
                  </a:lnTo>
                  <a:lnTo>
                    <a:pt x="558" y="8"/>
                  </a:lnTo>
                  <a:lnTo>
                    <a:pt x="575" y="4"/>
                  </a:lnTo>
                  <a:lnTo>
                    <a:pt x="591" y="2"/>
                  </a:lnTo>
                  <a:lnTo>
                    <a:pt x="608" y="1"/>
                  </a:lnTo>
                  <a:lnTo>
                    <a:pt x="626" y="0"/>
                  </a:lnTo>
                  <a:lnTo>
                    <a:pt x="650" y="1"/>
                  </a:lnTo>
                  <a:lnTo>
                    <a:pt x="675" y="1"/>
                  </a:lnTo>
                  <a:lnTo>
                    <a:pt x="687" y="2"/>
                  </a:lnTo>
                  <a:lnTo>
                    <a:pt x="699" y="4"/>
                  </a:lnTo>
                  <a:lnTo>
                    <a:pt x="712" y="5"/>
                  </a:lnTo>
                  <a:lnTo>
                    <a:pt x="724" y="9"/>
                  </a:lnTo>
                  <a:lnTo>
                    <a:pt x="724" y="308"/>
                  </a:lnTo>
                  <a:lnTo>
                    <a:pt x="712" y="302"/>
                  </a:lnTo>
                  <a:lnTo>
                    <a:pt x="698" y="297"/>
                  </a:lnTo>
                  <a:lnTo>
                    <a:pt x="681" y="293"/>
                  </a:lnTo>
                  <a:lnTo>
                    <a:pt x="663" y="290"/>
                  </a:lnTo>
                  <a:lnTo>
                    <a:pt x="644" y="286"/>
                  </a:lnTo>
                  <a:lnTo>
                    <a:pt x="624" y="285"/>
                  </a:lnTo>
                  <a:lnTo>
                    <a:pt x="602" y="284"/>
                  </a:lnTo>
                  <a:lnTo>
                    <a:pt x="581" y="283"/>
                  </a:lnTo>
                  <a:lnTo>
                    <a:pt x="557" y="284"/>
                  </a:lnTo>
                  <a:lnTo>
                    <a:pt x="534" y="286"/>
                  </a:lnTo>
                  <a:lnTo>
                    <a:pt x="514" y="291"/>
                  </a:lnTo>
                  <a:lnTo>
                    <a:pt x="493" y="297"/>
                  </a:lnTo>
                  <a:lnTo>
                    <a:pt x="475" y="304"/>
                  </a:lnTo>
                  <a:lnTo>
                    <a:pt x="459" y="313"/>
                  </a:lnTo>
                  <a:lnTo>
                    <a:pt x="444" y="322"/>
                  </a:lnTo>
                  <a:lnTo>
                    <a:pt x="430" y="333"/>
                  </a:lnTo>
                  <a:lnTo>
                    <a:pt x="417" y="345"/>
                  </a:lnTo>
                  <a:lnTo>
                    <a:pt x="404" y="358"/>
                  </a:lnTo>
                  <a:lnTo>
                    <a:pt x="393" y="372"/>
                  </a:lnTo>
                  <a:lnTo>
                    <a:pt x="383" y="388"/>
                  </a:lnTo>
                  <a:lnTo>
                    <a:pt x="374" y="403"/>
                  </a:lnTo>
                  <a:lnTo>
                    <a:pt x="367" y="420"/>
                  </a:lnTo>
                  <a:lnTo>
                    <a:pt x="358" y="436"/>
                  </a:lnTo>
                  <a:lnTo>
                    <a:pt x="352" y="454"/>
                  </a:lnTo>
                  <a:lnTo>
                    <a:pt x="346" y="472"/>
                  </a:lnTo>
                  <a:lnTo>
                    <a:pt x="341" y="491"/>
                  </a:lnTo>
                  <a:lnTo>
                    <a:pt x="337" y="510"/>
                  </a:lnTo>
                  <a:lnTo>
                    <a:pt x="333" y="529"/>
                  </a:lnTo>
                  <a:lnTo>
                    <a:pt x="327" y="567"/>
                  </a:lnTo>
                  <a:lnTo>
                    <a:pt x="324" y="608"/>
                  </a:lnTo>
                  <a:lnTo>
                    <a:pt x="321" y="646"/>
                  </a:lnTo>
                  <a:lnTo>
                    <a:pt x="320" y="681"/>
                  </a:lnTo>
                  <a:lnTo>
                    <a:pt x="320" y="716"/>
                  </a:lnTo>
                  <a:lnTo>
                    <a:pt x="320" y="748"/>
                  </a:lnTo>
                  <a:lnTo>
                    <a:pt x="320" y="1167"/>
                  </a:lnTo>
                  <a:lnTo>
                    <a:pt x="0" y="1167"/>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1" name="Freihandform 124">
              <a:extLst>
                <a:ext uri="{FF2B5EF4-FFF2-40B4-BE49-F238E27FC236}">
                  <a16:creationId xmlns:a16="http://schemas.microsoft.com/office/drawing/2014/main" id="{9ED848A6-F609-4CA1-AD9C-E2C1B6CC50F1}"/>
                </a:ext>
              </a:extLst>
            </p:cNvPr>
            <p:cNvSpPr/>
            <p:nvPr/>
          </p:nvSpPr>
          <p:spPr>
            <a:xfrm>
              <a:off x="41086440" y="2301839"/>
              <a:ext cx="399600" cy="429480"/>
            </a:xfrm>
            <a:custGeom>
              <a:avLst/>
              <a:gdLst/>
              <a:ahLst/>
              <a:cxnLst>
                <a:cxn ang="3cd4">
                  <a:pos x="hc" y="t"/>
                </a:cxn>
                <a:cxn ang="cd2">
                  <a:pos x="l" y="vc"/>
                </a:cxn>
                <a:cxn ang="cd4">
                  <a:pos x="hc" y="b"/>
                </a:cxn>
                <a:cxn ang="0">
                  <a:pos x="r" y="vc"/>
                </a:cxn>
              </a:cxnLst>
              <a:rect l="l" t="t" r="r" b="b"/>
              <a:pathLst>
                <a:path w="1111" h="1194">
                  <a:moveTo>
                    <a:pt x="132" y="86"/>
                  </a:moveTo>
                  <a:lnTo>
                    <a:pt x="156" y="77"/>
                  </a:lnTo>
                  <a:lnTo>
                    <a:pt x="181" y="67"/>
                  </a:lnTo>
                  <a:lnTo>
                    <a:pt x="206" y="59"/>
                  </a:lnTo>
                  <a:lnTo>
                    <a:pt x="233" y="51"/>
                  </a:lnTo>
                  <a:lnTo>
                    <a:pt x="259" y="42"/>
                  </a:lnTo>
                  <a:lnTo>
                    <a:pt x="287" y="35"/>
                  </a:lnTo>
                  <a:lnTo>
                    <a:pt x="314" y="29"/>
                  </a:lnTo>
                  <a:lnTo>
                    <a:pt x="342" y="23"/>
                  </a:lnTo>
                  <a:lnTo>
                    <a:pt x="369" y="19"/>
                  </a:lnTo>
                  <a:lnTo>
                    <a:pt x="398" y="14"/>
                  </a:lnTo>
                  <a:lnTo>
                    <a:pt x="425" y="9"/>
                  </a:lnTo>
                  <a:lnTo>
                    <a:pt x="453" y="7"/>
                  </a:lnTo>
                  <a:lnTo>
                    <a:pt x="480" y="3"/>
                  </a:lnTo>
                  <a:lnTo>
                    <a:pt x="508" y="2"/>
                  </a:lnTo>
                  <a:lnTo>
                    <a:pt x="534" y="1"/>
                  </a:lnTo>
                  <a:lnTo>
                    <a:pt x="562" y="0"/>
                  </a:lnTo>
                  <a:lnTo>
                    <a:pt x="595" y="1"/>
                  </a:lnTo>
                  <a:lnTo>
                    <a:pt x="629" y="2"/>
                  </a:lnTo>
                  <a:lnTo>
                    <a:pt x="661" y="4"/>
                  </a:lnTo>
                  <a:lnTo>
                    <a:pt x="692" y="7"/>
                  </a:lnTo>
                  <a:lnTo>
                    <a:pt x="721" y="11"/>
                  </a:lnTo>
                  <a:lnTo>
                    <a:pt x="749" y="15"/>
                  </a:lnTo>
                  <a:lnTo>
                    <a:pt x="776" y="21"/>
                  </a:lnTo>
                  <a:lnTo>
                    <a:pt x="802" y="28"/>
                  </a:lnTo>
                  <a:lnTo>
                    <a:pt x="826" y="35"/>
                  </a:lnTo>
                  <a:lnTo>
                    <a:pt x="850" y="44"/>
                  </a:lnTo>
                  <a:lnTo>
                    <a:pt x="873" y="53"/>
                  </a:lnTo>
                  <a:lnTo>
                    <a:pt x="893" y="64"/>
                  </a:lnTo>
                  <a:lnTo>
                    <a:pt x="913" y="74"/>
                  </a:lnTo>
                  <a:lnTo>
                    <a:pt x="933" y="86"/>
                  </a:lnTo>
                  <a:lnTo>
                    <a:pt x="950" y="99"/>
                  </a:lnTo>
                  <a:lnTo>
                    <a:pt x="966" y="114"/>
                  </a:lnTo>
                  <a:lnTo>
                    <a:pt x="982" y="129"/>
                  </a:lnTo>
                  <a:lnTo>
                    <a:pt x="996" y="145"/>
                  </a:lnTo>
                  <a:lnTo>
                    <a:pt x="1010" y="163"/>
                  </a:lnTo>
                  <a:lnTo>
                    <a:pt x="1022" y="180"/>
                  </a:lnTo>
                  <a:lnTo>
                    <a:pt x="1033" y="199"/>
                  </a:lnTo>
                  <a:lnTo>
                    <a:pt x="1044" y="220"/>
                  </a:lnTo>
                  <a:lnTo>
                    <a:pt x="1053" y="241"/>
                  </a:lnTo>
                  <a:lnTo>
                    <a:pt x="1061" y="264"/>
                  </a:lnTo>
                  <a:lnTo>
                    <a:pt x="1068" y="286"/>
                  </a:lnTo>
                  <a:lnTo>
                    <a:pt x="1074" y="312"/>
                  </a:lnTo>
                  <a:lnTo>
                    <a:pt x="1080" y="337"/>
                  </a:lnTo>
                  <a:lnTo>
                    <a:pt x="1083" y="364"/>
                  </a:lnTo>
                  <a:lnTo>
                    <a:pt x="1087" y="392"/>
                  </a:lnTo>
                  <a:lnTo>
                    <a:pt x="1089" y="421"/>
                  </a:lnTo>
                  <a:lnTo>
                    <a:pt x="1090" y="450"/>
                  </a:lnTo>
                  <a:lnTo>
                    <a:pt x="1092" y="481"/>
                  </a:lnTo>
                  <a:lnTo>
                    <a:pt x="1092" y="627"/>
                  </a:lnTo>
                  <a:lnTo>
                    <a:pt x="1092" y="669"/>
                  </a:lnTo>
                  <a:lnTo>
                    <a:pt x="1092" y="709"/>
                  </a:lnTo>
                  <a:lnTo>
                    <a:pt x="1092" y="746"/>
                  </a:lnTo>
                  <a:lnTo>
                    <a:pt x="1093" y="781"/>
                  </a:lnTo>
                  <a:lnTo>
                    <a:pt x="1093" y="816"/>
                  </a:lnTo>
                  <a:lnTo>
                    <a:pt x="1094" y="848"/>
                  </a:lnTo>
                  <a:lnTo>
                    <a:pt x="1095" y="880"/>
                  </a:lnTo>
                  <a:lnTo>
                    <a:pt x="1096" y="913"/>
                  </a:lnTo>
                  <a:lnTo>
                    <a:pt x="1096" y="945"/>
                  </a:lnTo>
                  <a:lnTo>
                    <a:pt x="1098" y="978"/>
                  </a:lnTo>
                  <a:lnTo>
                    <a:pt x="1100" y="1008"/>
                  </a:lnTo>
                  <a:lnTo>
                    <a:pt x="1101" y="1039"/>
                  </a:lnTo>
                  <a:lnTo>
                    <a:pt x="1104" y="1072"/>
                  </a:lnTo>
                  <a:lnTo>
                    <a:pt x="1105" y="1102"/>
                  </a:lnTo>
                  <a:lnTo>
                    <a:pt x="1107" y="1135"/>
                  </a:lnTo>
                  <a:lnTo>
                    <a:pt x="1111" y="1168"/>
                  </a:lnTo>
                  <a:lnTo>
                    <a:pt x="828" y="1168"/>
                  </a:lnTo>
                  <a:lnTo>
                    <a:pt x="825" y="1144"/>
                  </a:lnTo>
                  <a:lnTo>
                    <a:pt x="821" y="1120"/>
                  </a:lnTo>
                  <a:lnTo>
                    <a:pt x="819" y="1097"/>
                  </a:lnTo>
                  <a:lnTo>
                    <a:pt x="818" y="1074"/>
                  </a:lnTo>
                  <a:lnTo>
                    <a:pt x="815" y="1031"/>
                  </a:lnTo>
                  <a:lnTo>
                    <a:pt x="814" y="998"/>
                  </a:lnTo>
                  <a:lnTo>
                    <a:pt x="809" y="998"/>
                  </a:lnTo>
                  <a:lnTo>
                    <a:pt x="795" y="1020"/>
                  </a:lnTo>
                  <a:lnTo>
                    <a:pt x="778" y="1042"/>
                  </a:lnTo>
                  <a:lnTo>
                    <a:pt x="759" y="1062"/>
                  </a:lnTo>
                  <a:lnTo>
                    <a:pt x="739" y="1081"/>
                  </a:lnTo>
                  <a:lnTo>
                    <a:pt x="718" y="1099"/>
                  </a:lnTo>
                  <a:lnTo>
                    <a:pt x="696" y="1116"/>
                  </a:lnTo>
                  <a:lnTo>
                    <a:pt x="672" y="1130"/>
                  </a:lnTo>
                  <a:lnTo>
                    <a:pt x="647" y="1143"/>
                  </a:lnTo>
                  <a:lnTo>
                    <a:pt x="620" y="1155"/>
                  </a:lnTo>
                  <a:lnTo>
                    <a:pt x="594" y="1166"/>
                  </a:lnTo>
                  <a:lnTo>
                    <a:pt x="568" y="1174"/>
                  </a:lnTo>
                  <a:lnTo>
                    <a:pt x="539" y="1181"/>
                  </a:lnTo>
                  <a:lnTo>
                    <a:pt x="512" y="1187"/>
                  </a:lnTo>
                  <a:lnTo>
                    <a:pt x="484" y="1191"/>
                  </a:lnTo>
                  <a:lnTo>
                    <a:pt x="457" y="1193"/>
                  </a:lnTo>
                  <a:lnTo>
                    <a:pt x="429" y="1194"/>
                  </a:lnTo>
                  <a:lnTo>
                    <a:pt x="409" y="1194"/>
                  </a:lnTo>
                  <a:lnTo>
                    <a:pt x="388" y="1193"/>
                  </a:lnTo>
                  <a:lnTo>
                    <a:pt x="368" y="1191"/>
                  </a:lnTo>
                  <a:lnTo>
                    <a:pt x="348" y="1188"/>
                  </a:lnTo>
                  <a:lnTo>
                    <a:pt x="329" y="1186"/>
                  </a:lnTo>
                  <a:lnTo>
                    <a:pt x="308" y="1181"/>
                  </a:lnTo>
                  <a:lnTo>
                    <a:pt x="289" y="1177"/>
                  </a:lnTo>
                  <a:lnTo>
                    <a:pt x="270" y="1172"/>
                  </a:lnTo>
                  <a:lnTo>
                    <a:pt x="251" y="1166"/>
                  </a:lnTo>
                  <a:lnTo>
                    <a:pt x="233" y="1160"/>
                  </a:lnTo>
                  <a:lnTo>
                    <a:pt x="215" y="1153"/>
                  </a:lnTo>
                  <a:lnTo>
                    <a:pt x="197" y="1144"/>
                  </a:lnTo>
                  <a:lnTo>
                    <a:pt x="180" y="1136"/>
                  </a:lnTo>
                  <a:lnTo>
                    <a:pt x="163" y="1126"/>
                  </a:lnTo>
                  <a:lnTo>
                    <a:pt x="148" y="1117"/>
                  </a:lnTo>
                  <a:lnTo>
                    <a:pt x="132" y="1106"/>
                  </a:lnTo>
                  <a:lnTo>
                    <a:pt x="118" y="1095"/>
                  </a:lnTo>
                  <a:lnTo>
                    <a:pt x="104" y="1083"/>
                  </a:lnTo>
                  <a:lnTo>
                    <a:pt x="90" y="1072"/>
                  </a:lnTo>
                  <a:lnTo>
                    <a:pt x="77" y="1058"/>
                  </a:lnTo>
                  <a:lnTo>
                    <a:pt x="67" y="1044"/>
                  </a:lnTo>
                  <a:lnTo>
                    <a:pt x="55" y="1030"/>
                  </a:lnTo>
                  <a:lnTo>
                    <a:pt x="45" y="1016"/>
                  </a:lnTo>
                  <a:lnTo>
                    <a:pt x="35" y="1000"/>
                  </a:lnTo>
                  <a:lnTo>
                    <a:pt x="27" y="985"/>
                  </a:lnTo>
                  <a:lnTo>
                    <a:pt x="20" y="968"/>
                  </a:lnTo>
                  <a:lnTo>
                    <a:pt x="14" y="950"/>
                  </a:lnTo>
                  <a:lnTo>
                    <a:pt x="9" y="932"/>
                  </a:lnTo>
                  <a:lnTo>
                    <a:pt x="4" y="914"/>
                  </a:lnTo>
                  <a:lnTo>
                    <a:pt x="2" y="894"/>
                  </a:lnTo>
                  <a:lnTo>
                    <a:pt x="0" y="875"/>
                  </a:lnTo>
                  <a:lnTo>
                    <a:pt x="0" y="855"/>
                  </a:lnTo>
                  <a:lnTo>
                    <a:pt x="1" y="824"/>
                  </a:lnTo>
                  <a:lnTo>
                    <a:pt x="3" y="794"/>
                  </a:lnTo>
                  <a:lnTo>
                    <a:pt x="8" y="766"/>
                  </a:lnTo>
                  <a:lnTo>
                    <a:pt x="15" y="740"/>
                  </a:lnTo>
                  <a:lnTo>
                    <a:pt x="23" y="715"/>
                  </a:lnTo>
                  <a:lnTo>
                    <a:pt x="33" y="692"/>
                  </a:lnTo>
                  <a:lnTo>
                    <a:pt x="45" y="669"/>
                  </a:lnTo>
                  <a:lnTo>
                    <a:pt x="58" y="649"/>
                  </a:lnTo>
                  <a:lnTo>
                    <a:pt x="74" y="630"/>
                  </a:lnTo>
                  <a:lnTo>
                    <a:pt x="89" y="612"/>
                  </a:lnTo>
                  <a:lnTo>
                    <a:pt x="106" y="596"/>
                  </a:lnTo>
                  <a:lnTo>
                    <a:pt x="125" y="580"/>
                  </a:lnTo>
                  <a:lnTo>
                    <a:pt x="144" y="566"/>
                  </a:lnTo>
                  <a:lnTo>
                    <a:pt x="166" y="553"/>
                  </a:lnTo>
                  <a:lnTo>
                    <a:pt x="187" y="541"/>
                  </a:lnTo>
                  <a:lnTo>
                    <a:pt x="209" y="530"/>
                  </a:lnTo>
                  <a:lnTo>
                    <a:pt x="233" y="519"/>
                  </a:lnTo>
                  <a:lnTo>
                    <a:pt x="257" y="511"/>
                  </a:lnTo>
                  <a:lnTo>
                    <a:pt x="281" y="503"/>
                  </a:lnTo>
                  <a:lnTo>
                    <a:pt x="306" y="496"/>
                  </a:lnTo>
                  <a:lnTo>
                    <a:pt x="332" y="490"/>
                  </a:lnTo>
                  <a:lnTo>
                    <a:pt x="358" y="485"/>
                  </a:lnTo>
                  <a:lnTo>
                    <a:pt x="385" y="480"/>
                  </a:lnTo>
                  <a:lnTo>
                    <a:pt x="411" y="475"/>
                  </a:lnTo>
                  <a:lnTo>
                    <a:pt x="465" y="469"/>
                  </a:lnTo>
                  <a:lnTo>
                    <a:pt x="519" y="466"/>
                  </a:lnTo>
                  <a:lnTo>
                    <a:pt x="572" y="463"/>
                  </a:lnTo>
                  <a:lnTo>
                    <a:pt x="624" y="463"/>
                  </a:lnTo>
                  <a:lnTo>
                    <a:pt x="800" y="463"/>
                  </a:lnTo>
                  <a:lnTo>
                    <a:pt x="799" y="430"/>
                  </a:lnTo>
                  <a:lnTo>
                    <a:pt x="796" y="400"/>
                  </a:lnTo>
                  <a:lnTo>
                    <a:pt x="794" y="386"/>
                  </a:lnTo>
                  <a:lnTo>
                    <a:pt x="790" y="373"/>
                  </a:lnTo>
                  <a:lnTo>
                    <a:pt x="787" y="360"/>
                  </a:lnTo>
                  <a:lnTo>
                    <a:pt x="783" y="348"/>
                  </a:lnTo>
                  <a:lnTo>
                    <a:pt x="778" y="336"/>
                  </a:lnTo>
                  <a:lnTo>
                    <a:pt x="773" y="325"/>
                  </a:lnTo>
                  <a:lnTo>
                    <a:pt x="769" y="315"/>
                  </a:lnTo>
                  <a:lnTo>
                    <a:pt x="761" y="305"/>
                  </a:lnTo>
                  <a:lnTo>
                    <a:pt x="755" y="295"/>
                  </a:lnTo>
                  <a:lnTo>
                    <a:pt x="748" y="286"/>
                  </a:lnTo>
                  <a:lnTo>
                    <a:pt x="740" y="278"/>
                  </a:lnTo>
                  <a:lnTo>
                    <a:pt x="733" y="271"/>
                  </a:lnTo>
                  <a:lnTo>
                    <a:pt x="723" y="264"/>
                  </a:lnTo>
                  <a:lnTo>
                    <a:pt x="714" y="258"/>
                  </a:lnTo>
                  <a:lnTo>
                    <a:pt x="704" y="252"/>
                  </a:lnTo>
                  <a:lnTo>
                    <a:pt x="693" y="246"/>
                  </a:lnTo>
                  <a:lnTo>
                    <a:pt x="682" y="241"/>
                  </a:lnTo>
                  <a:lnTo>
                    <a:pt x="670" y="236"/>
                  </a:lnTo>
                  <a:lnTo>
                    <a:pt x="659" y="233"/>
                  </a:lnTo>
                  <a:lnTo>
                    <a:pt x="645" y="229"/>
                  </a:lnTo>
                  <a:lnTo>
                    <a:pt x="619" y="223"/>
                  </a:lnTo>
                  <a:lnTo>
                    <a:pt x="589" y="220"/>
                  </a:lnTo>
                  <a:lnTo>
                    <a:pt x="557" y="217"/>
                  </a:lnTo>
                  <a:lnTo>
                    <a:pt x="522" y="217"/>
                  </a:lnTo>
                  <a:lnTo>
                    <a:pt x="496" y="217"/>
                  </a:lnTo>
                  <a:lnTo>
                    <a:pt x="471" y="218"/>
                  </a:lnTo>
                  <a:lnTo>
                    <a:pt x="446" y="222"/>
                  </a:lnTo>
                  <a:lnTo>
                    <a:pt x="421" y="226"/>
                  </a:lnTo>
                  <a:lnTo>
                    <a:pt x="396" y="230"/>
                  </a:lnTo>
                  <a:lnTo>
                    <a:pt x="370" y="236"/>
                  </a:lnTo>
                  <a:lnTo>
                    <a:pt x="345" y="243"/>
                  </a:lnTo>
                  <a:lnTo>
                    <a:pt x="321" y="251"/>
                  </a:lnTo>
                  <a:lnTo>
                    <a:pt x="297" y="259"/>
                  </a:lnTo>
                  <a:lnTo>
                    <a:pt x="273" y="268"/>
                  </a:lnTo>
                  <a:lnTo>
                    <a:pt x="251" y="279"/>
                  </a:lnTo>
                  <a:lnTo>
                    <a:pt x="228" y="290"/>
                  </a:lnTo>
                  <a:lnTo>
                    <a:pt x="205" y="303"/>
                  </a:lnTo>
                  <a:lnTo>
                    <a:pt x="184" y="315"/>
                  </a:lnTo>
                  <a:lnTo>
                    <a:pt x="163" y="328"/>
                  </a:lnTo>
                  <a:lnTo>
                    <a:pt x="143" y="342"/>
                  </a:lnTo>
                  <a:close/>
                  <a:moveTo>
                    <a:pt x="132" y="86"/>
                  </a:moveTo>
                  <a:close/>
                  <a:moveTo>
                    <a:pt x="508" y="978"/>
                  </a:moveTo>
                  <a:lnTo>
                    <a:pt x="526" y="978"/>
                  </a:lnTo>
                  <a:lnTo>
                    <a:pt x="544" y="975"/>
                  </a:lnTo>
                  <a:lnTo>
                    <a:pt x="562" y="974"/>
                  </a:lnTo>
                  <a:lnTo>
                    <a:pt x="578" y="970"/>
                  </a:lnTo>
                  <a:lnTo>
                    <a:pt x="594" y="967"/>
                  </a:lnTo>
                  <a:lnTo>
                    <a:pt x="609" y="962"/>
                  </a:lnTo>
                  <a:lnTo>
                    <a:pt x="624" y="956"/>
                  </a:lnTo>
                  <a:lnTo>
                    <a:pt x="639" y="950"/>
                  </a:lnTo>
                  <a:lnTo>
                    <a:pt x="653" y="943"/>
                  </a:lnTo>
                  <a:lnTo>
                    <a:pt x="666" y="935"/>
                  </a:lnTo>
                  <a:lnTo>
                    <a:pt x="679" y="926"/>
                  </a:lnTo>
                  <a:lnTo>
                    <a:pt x="691" y="918"/>
                  </a:lnTo>
                  <a:lnTo>
                    <a:pt x="702" y="908"/>
                  </a:lnTo>
                  <a:lnTo>
                    <a:pt x="712" y="898"/>
                  </a:lnTo>
                  <a:lnTo>
                    <a:pt x="723" y="886"/>
                  </a:lnTo>
                  <a:lnTo>
                    <a:pt x="733" y="874"/>
                  </a:lnTo>
                  <a:lnTo>
                    <a:pt x="742" y="862"/>
                  </a:lnTo>
                  <a:lnTo>
                    <a:pt x="751" y="850"/>
                  </a:lnTo>
                  <a:lnTo>
                    <a:pt x="759" y="837"/>
                  </a:lnTo>
                  <a:lnTo>
                    <a:pt x="765" y="823"/>
                  </a:lnTo>
                  <a:lnTo>
                    <a:pt x="772" y="810"/>
                  </a:lnTo>
                  <a:lnTo>
                    <a:pt x="777" y="796"/>
                  </a:lnTo>
                  <a:lnTo>
                    <a:pt x="782" y="781"/>
                  </a:lnTo>
                  <a:lnTo>
                    <a:pt x="787" y="767"/>
                  </a:lnTo>
                  <a:lnTo>
                    <a:pt x="793" y="736"/>
                  </a:lnTo>
                  <a:lnTo>
                    <a:pt x="797" y="705"/>
                  </a:lnTo>
                  <a:lnTo>
                    <a:pt x="800" y="673"/>
                  </a:lnTo>
                  <a:lnTo>
                    <a:pt x="800" y="640"/>
                  </a:lnTo>
                  <a:lnTo>
                    <a:pt x="661" y="640"/>
                  </a:lnTo>
                  <a:lnTo>
                    <a:pt x="633" y="641"/>
                  </a:lnTo>
                  <a:lnTo>
                    <a:pt x="605" y="642"/>
                  </a:lnTo>
                  <a:lnTo>
                    <a:pt x="576" y="643"/>
                  </a:lnTo>
                  <a:lnTo>
                    <a:pt x="545" y="647"/>
                  </a:lnTo>
                  <a:lnTo>
                    <a:pt x="514" y="650"/>
                  </a:lnTo>
                  <a:lnTo>
                    <a:pt x="485" y="656"/>
                  </a:lnTo>
                  <a:lnTo>
                    <a:pt x="457" y="663"/>
                  </a:lnTo>
                  <a:lnTo>
                    <a:pt x="429" y="673"/>
                  </a:lnTo>
                  <a:lnTo>
                    <a:pt x="416" y="679"/>
                  </a:lnTo>
                  <a:lnTo>
                    <a:pt x="403" y="685"/>
                  </a:lnTo>
                  <a:lnTo>
                    <a:pt x="391" y="691"/>
                  </a:lnTo>
                  <a:lnTo>
                    <a:pt x="380" y="698"/>
                  </a:lnTo>
                  <a:lnTo>
                    <a:pt x="368" y="706"/>
                  </a:lnTo>
                  <a:lnTo>
                    <a:pt x="358" y="715"/>
                  </a:lnTo>
                  <a:lnTo>
                    <a:pt x="349" y="723"/>
                  </a:lnTo>
                  <a:lnTo>
                    <a:pt x="341" y="733"/>
                  </a:lnTo>
                  <a:lnTo>
                    <a:pt x="332" y="743"/>
                  </a:lnTo>
                  <a:lnTo>
                    <a:pt x="325" y="754"/>
                  </a:lnTo>
                  <a:lnTo>
                    <a:pt x="319" y="766"/>
                  </a:lnTo>
                  <a:lnTo>
                    <a:pt x="314" y="779"/>
                  </a:lnTo>
                  <a:lnTo>
                    <a:pt x="311" y="792"/>
                  </a:lnTo>
                  <a:lnTo>
                    <a:pt x="307" y="806"/>
                  </a:lnTo>
                  <a:lnTo>
                    <a:pt x="306" y="822"/>
                  </a:lnTo>
                  <a:lnTo>
                    <a:pt x="305" y="837"/>
                  </a:lnTo>
                  <a:lnTo>
                    <a:pt x="306" y="855"/>
                  </a:lnTo>
                  <a:lnTo>
                    <a:pt x="309" y="871"/>
                  </a:lnTo>
                  <a:lnTo>
                    <a:pt x="314" y="886"/>
                  </a:lnTo>
                  <a:lnTo>
                    <a:pt x="320" y="901"/>
                  </a:lnTo>
                  <a:lnTo>
                    <a:pt x="329" y="913"/>
                  </a:lnTo>
                  <a:lnTo>
                    <a:pt x="339" y="925"/>
                  </a:lnTo>
                  <a:lnTo>
                    <a:pt x="350" y="935"/>
                  </a:lnTo>
                  <a:lnTo>
                    <a:pt x="363" y="944"/>
                  </a:lnTo>
                  <a:lnTo>
                    <a:pt x="378" y="953"/>
                  </a:lnTo>
                  <a:lnTo>
                    <a:pt x="393" y="960"/>
                  </a:lnTo>
                  <a:lnTo>
                    <a:pt x="410" y="964"/>
                  </a:lnTo>
                  <a:lnTo>
                    <a:pt x="428" y="969"/>
                  </a:lnTo>
                  <a:lnTo>
                    <a:pt x="447" y="973"/>
                  </a:lnTo>
                  <a:lnTo>
                    <a:pt x="466" y="975"/>
                  </a:lnTo>
                  <a:lnTo>
                    <a:pt x="486" y="978"/>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2" name="Freihandform 125">
              <a:extLst>
                <a:ext uri="{FF2B5EF4-FFF2-40B4-BE49-F238E27FC236}">
                  <a16:creationId xmlns:a16="http://schemas.microsoft.com/office/drawing/2014/main" id="{2CFD9259-0139-4951-A527-C349246A0295}"/>
                </a:ext>
              </a:extLst>
            </p:cNvPr>
            <p:cNvSpPr/>
            <p:nvPr/>
          </p:nvSpPr>
          <p:spPr>
            <a:xfrm>
              <a:off x="41563800" y="2311560"/>
              <a:ext cx="367920" cy="410040"/>
            </a:xfrm>
            <a:custGeom>
              <a:avLst/>
              <a:gdLst/>
              <a:ahLst/>
              <a:cxnLst>
                <a:cxn ang="3cd4">
                  <a:pos x="hc" y="t"/>
                </a:cxn>
                <a:cxn ang="cd2">
                  <a:pos x="l" y="vc"/>
                </a:cxn>
                <a:cxn ang="cd4">
                  <a:pos x="hc" y="b"/>
                </a:cxn>
                <a:cxn ang="0">
                  <a:pos x="r" y="vc"/>
                </a:cxn>
              </a:cxnLst>
              <a:rect l="l" t="t" r="r" b="b"/>
              <a:pathLst>
                <a:path w="1023" h="1140">
                  <a:moveTo>
                    <a:pt x="26" y="0"/>
                  </a:moveTo>
                  <a:lnTo>
                    <a:pt x="1002" y="0"/>
                  </a:lnTo>
                  <a:lnTo>
                    <a:pt x="1002" y="242"/>
                  </a:lnTo>
                  <a:lnTo>
                    <a:pt x="389" y="910"/>
                  </a:lnTo>
                  <a:lnTo>
                    <a:pt x="1023" y="910"/>
                  </a:lnTo>
                  <a:lnTo>
                    <a:pt x="1023" y="1140"/>
                  </a:lnTo>
                  <a:lnTo>
                    <a:pt x="0" y="1140"/>
                  </a:lnTo>
                  <a:lnTo>
                    <a:pt x="0" y="898"/>
                  </a:lnTo>
                  <a:lnTo>
                    <a:pt x="624" y="229"/>
                  </a:lnTo>
                  <a:lnTo>
                    <a:pt x="26" y="229"/>
                  </a:lnTo>
                  <a:close/>
                </a:path>
              </a:pathLst>
            </a:custGeom>
            <a:solidFill>
              <a:srgbClr val="010101"/>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sp>
          <p:nvSpPr>
            <p:cNvPr id="33" name="Freihandform 126">
              <a:extLst>
                <a:ext uri="{FF2B5EF4-FFF2-40B4-BE49-F238E27FC236}">
                  <a16:creationId xmlns:a16="http://schemas.microsoft.com/office/drawing/2014/main" id="{4F28B61E-C6AE-40F1-9C6F-741F20329AD6}"/>
                </a:ext>
              </a:extLst>
            </p:cNvPr>
            <p:cNvSpPr/>
            <p:nvPr/>
          </p:nvSpPr>
          <p:spPr>
            <a:xfrm>
              <a:off x="42024600" y="2313000"/>
              <a:ext cx="421920" cy="419760"/>
            </a:xfrm>
            <a:custGeom>
              <a:avLst/>
              <a:gdLst/>
              <a:ahLst/>
              <a:cxnLst>
                <a:cxn ang="3cd4">
                  <a:pos x="hc" y="t"/>
                </a:cxn>
                <a:cxn ang="cd2">
                  <a:pos x="l" y="vc"/>
                </a:cxn>
                <a:cxn ang="cd4">
                  <a:pos x="hc" y="b"/>
                </a:cxn>
                <a:cxn ang="0">
                  <a:pos x="r" y="vc"/>
                </a:cxn>
              </a:cxnLst>
              <a:rect l="l" t="t" r="r" b="b"/>
              <a:pathLst>
                <a:path w="1173" h="1167">
                  <a:moveTo>
                    <a:pt x="0" y="1167"/>
                  </a:moveTo>
                  <a:lnTo>
                    <a:pt x="1173" y="1167"/>
                  </a:lnTo>
                  <a:lnTo>
                    <a:pt x="1173" y="0"/>
                  </a:lnTo>
                  <a:lnTo>
                    <a:pt x="0" y="0"/>
                  </a:lnTo>
                  <a:close/>
                </a:path>
              </a:pathLst>
            </a:custGeom>
            <a:solidFill>
              <a:srgbClr val="F60146"/>
            </a:solidFill>
            <a:ln>
              <a:noFill/>
              <a:prstDash val="solid"/>
            </a:ln>
          </p:spPr>
          <p:txBody>
            <a:bodyPr vert="horz" wrap="none" lIns="25464" tIns="12733" rIns="25464" bIns="12733" anchorCtr="0" compatLnSpc="0"/>
            <a:lstStyle/>
            <a:p>
              <a:pPr hangingPunct="0"/>
              <a:endParaRPr lang="en-US" sz="509" dirty="0">
                <a:latin typeface="Roboto Condensed Light" panose="02000000000000000000" pitchFamily="2" charset="0"/>
                <a:ea typeface="Noto Sans CJK SC Regular" pitchFamily="2"/>
                <a:cs typeface="FreeSans" pitchFamily="2"/>
              </a:endParaRPr>
            </a:p>
          </p:txBody>
        </p:sp>
      </p:grpSp>
      <p:pic>
        <p:nvPicPr>
          <p:cNvPr id="35" name="Picture 2">
            <a:extLst>
              <a:ext uri="{FF2B5EF4-FFF2-40B4-BE49-F238E27FC236}">
                <a16:creationId xmlns:a16="http://schemas.microsoft.com/office/drawing/2014/main" id="{BC92A333-D5EB-46E7-8527-F958772C34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01841" y="9946"/>
            <a:ext cx="445845" cy="38112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a:extLst>
              <a:ext uri="{FF2B5EF4-FFF2-40B4-BE49-F238E27FC236}">
                <a16:creationId xmlns:a16="http://schemas.microsoft.com/office/drawing/2014/main" id="{5260989D-8830-4B58-AB48-49EF6E7128A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99356" y="-32435"/>
            <a:ext cx="1026651" cy="583967"/>
          </a:xfrm>
          <a:prstGeom prst="rect">
            <a:avLst/>
          </a:prstGeom>
          <a:noFill/>
          <a:extLst>
            <a:ext uri="{909E8E84-426E-40DD-AFC4-6F175D3DCCD1}">
              <a14:hiddenFill xmlns:a14="http://schemas.microsoft.com/office/drawing/2010/main">
                <a:solidFill>
                  <a:srgbClr val="FFFFFF"/>
                </a:solidFill>
              </a14:hiddenFill>
            </a:ext>
          </a:extLst>
        </p:spPr>
      </p:pic>
      <p:sp>
        <p:nvSpPr>
          <p:cNvPr id="37" name="Textfeld 36">
            <a:extLst>
              <a:ext uri="{FF2B5EF4-FFF2-40B4-BE49-F238E27FC236}">
                <a16:creationId xmlns:a16="http://schemas.microsoft.com/office/drawing/2014/main" id="{B880E181-1507-4763-9142-4A34EF4B84C6}"/>
              </a:ext>
            </a:extLst>
          </p:cNvPr>
          <p:cNvSpPr txBox="1"/>
          <p:nvPr/>
        </p:nvSpPr>
        <p:spPr>
          <a:xfrm>
            <a:off x="611020" y="39254"/>
            <a:ext cx="5145629" cy="358140"/>
          </a:xfrm>
          <a:prstGeom prst="rect">
            <a:avLst/>
          </a:prstGeom>
          <a:noFill/>
          <a:ln>
            <a:noFill/>
          </a:ln>
        </p:spPr>
        <p:txBody>
          <a:bodyPr vert="horz" wrap="none" lIns="0" tIns="0" rIns="0" bIns="0" anchorCtr="0" compatLnSpc="0"/>
          <a:lstStyle/>
          <a:p>
            <a:r>
              <a:rPr lang="en-US" sz="1895" dirty="0">
                <a:latin typeface="Roboto Condensed" panose="02000000000000000000" pitchFamily="2" charset="0"/>
                <a:cs typeface="Lato Semibold" panose="020F0702020204030203" pitchFamily="34" charset="0"/>
              </a:rPr>
              <a:t>References</a:t>
            </a:r>
          </a:p>
        </p:txBody>
      </p:sp>
      <p:sp>
        <p:nvSpPr>
          <p:cNvPr id="39" name="Textfeld 38">
            <a:extLst>
              <a:ext uri="{FF2B5EF4-FFF2-40B4-BE49-F238E27FC236}">
                <a16:creationId xmlns:a16="http://schemas.microsoft.com/office/drawing/2014/main" id="{1711C3AC-7913-487D-8E60-239A2CA1CDAA}"/>
              </a:ext>
            </a:extLst>
          </p:cNvPr>
          <p:cNvSpPr txBox="1"/>
          <p:nvPr/>
        </p:nvSpPr>
        <p:spPr>
          <a:xfrm>
            <a:off x="125986" y="706230"/>
            <a:ext cx="11940028" cy="5847755"/>
          </a:xfrm>
          <a:prstGeom prst="rect">
            <a:avLst/>
          </a:prstGeom>
          <a:noFill/>
        </p:spPr>
        <p:txBody>
          <a:bodyPr wrap="square" rtlCol="0">
            <a:spAutoFit/>
          </a:bodyPr>
          <a:lstStyle/>
          <a:p>
            <a:pPr algn="just"/>
            <a:r>
              <a:rPr lang="en-US" sz="1100" dirty="0" err="1">
                <a:solidFill>
                  <a:schemeClr val="bg1"/>
                </a:solidFill>
                <a:latin typeface="Roboto Condensed Light" panose="02000000000000000000" pitchFamily="2" charset="0"/>
                <a:ea typeface="Roboto Condensed Light" panose="02000000000000000000" pitchFamily="2" charset="0"/>
              </a:rPr>
              <a:t>Bettadpur</a:t>
            </a:r>
            <a:r>
              <a:rPr lang="en-US" sz="1100" dirty="0">
                <a:solidFill>
                  <a:schemeClr val="bg1"/>
                </a:solidFill>
                <a:latin typeface="Roboto Condensed Light" panose="02000000000000000000" pitchFamily="2" charset="0"/>
                <a:ea typeface="Roboto Condensed Light" panose="02000000000000000000" pitchFamily="2" charset="0"/>
              </a:rPr>
              <a:t> S. (2012) Gravity Recovery and Climate Experiment. Product Specification Document GRACE 327-720 (CSR-GR-03-02), Rev 4.6 – May 29, 2012</a:t>
            </a: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err="1">
                <a:solidFill>
                  <a:schemeClr val="bg1"/>
                </a:solidFill>
                <a:latin typeface="Roboto Condensed Light" panose="02000000000000000000" pitchFamily="2" charset="0"/>
                <a:ea typeface="Roboto Condensed Light" panose="02000000000000000000" pitchFamily="2" charset="0"/>
              </a:rPr>
              <a:t>Doornbos</a:t>
            </a:r>
            <a:r>
              <a:rPr lang="en-US" sz="1100" dirty="0">
                <a:solidFill>
                  <a:schemeClr val="bg1"/>
                </a:solidFill>
                <a:latin typeface="Roboto Condensed Light" panose="02000000000000000000" pitchFamily="2" charset="0"/>
                <a:ea typeface="Roboto Condensed Light" panose="02000000000000000000" pitchFamily="2" charset="0"/>
              </a:rPr>
              <a:t>, E. (2011). Thermospheric density and wind determination from satellite dynamics (Doctoral dissertation), Delft University of Technology. </a:t>
            </a:r>
            <a:r>
              <a:rPr lang="en-US" sz="1100" dirty="0">
                <a:solidFill>
                  <a:schemeClr val="bg1"/>
                </a:solidFill>
                <a:latin typeface="Roboto Condensed Light" panose="02000000000000000000" pitchFamily="2" charset="0"/>
                <a:ea typeface="Roboto Condensed Light" panose="02000000000000000000" pitchFamily="2" charset="0"/>
                <a:hlinkClick r:id="rId5">
                  <a:extLst>
                    <a:ext uri="{A12FA001-AC4F-418D-AE19-62706E023703}">
                      <ahyp:hlinkClr xmlns:ahyp="http://schemas.microsoft.com/office/drawing/2018/hyperlinkcolor" val="tx"/>
                    </a:ext>
                  </a:extLst>
                </a:hlinkClick>
              </a:rPr>
              <a:t>https://doi.org/10.1007/978-3-642-25129-0</a:t>
            </a:r>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de-AT" sz="1100" dirty="0" err="1">
                <a:solidFill>
                  <a:schemeClr val="bg1"/>
                </a:solidFill>
                <a:latin typeface="Roboto Condensed Light" panose="02000000000000000000" pitchFamily="2" charset="0"/>
                <a:ea typeface="Roboto Condensed Light" panose="02000000000000000000" pitchFamily="2" charset="0"/>
              </a:rPr>
              <a:t>Fahnestock</a:t>
            </a:r>
            <a:r>
              <a:rPr lang="de-AT" sz="1100" dirty="0">
                <a:solidFill>
                  <a:schemeClr val="bg1"/>
                </a:solidFill>
                <a:latin typeface="Roboto Condensed Light" panose="02000000000000000000" pitchFamily="2" charset="0"/>
                <a:ea typeface="Roboto Condensed Light" panose="02000000000000000000" pitchFamily="2" charset="0"/>
              </a:rPr>
              <a:t>, E., Park, R., Yuan, D.-N., &amp; </a:t>
            </a:r>
            <a:r>
              <a:rPr lang="de-AT" sz="1100" dirty="0" err="1">
                <a:solidFill>
                  <a:schemeClr val="bg1"/>
                </a:solidFill>
                <a:latin typeface="Roboto Condensed Light" panose="02000000000000000000" pitchFamily="2" charset="0"/>
                <a:ea typeface="Roboto Condensed Light" panose="02000000000000000000" pitchFamily="2" charset="0"/>
              </a:rPr>
              <a:t>Konopliv</a:t>
            </a:r>
            <a:r>
              <a:rPr lang="de-AT" sz="1100" dirty="0">
                <a:solidFill>
                  <a:schemeClr val="bg1"/>
                </a:solidFill>
                <a:latin typeface="Roboto Condensed Light" panose="02000000000000000000" pitchFamily="2" charset="0"/>
                <a:ea typeface="Roboto Condensed Light" panose="02000000000000000000" pitchFamily="2" charset="0"/>
              </a:rPr>
              <a:t>, A. (2012). </a:t>
            </a:r>
            <a:r>
              <a:rPr lang="de-AT" sz="1100" dirty="0" err="1">
                <a:solidFill>
                  <a:schemeClr val="bg1"/>
                </a:solidFill>
                <a:latin typeface="Roboto Condensed Light" panose="02000000000000000000" pitchFamily="2" charset="0"/>
                <a:ea typeface="Roboto Condensed Light" panose="02000000000000000000" pitchFamily="2" charset="0"/>
              </a:rPr>
              <a:t>Spacecraft</a:t>
            </a:r>
            <a:r>
              <a:rPr lang="de-AT" sz="1100" dirty="0">
                <a:solidFill>
                  <a:schemeClr val="bg1"/>
                </a:solidFill>
                <a:latin typeface="Roboto Condensed Light" panose="02000000000000000000" pitchFamily="2" charset="0"/>
                <a:ea typeface="Roboto Condensed Light" panose="02000000000000000000" pitchFamily="2" charset="0"/>
              </a:rPr>
              <a:t> thermal and </a:t>
            </a:r>
            <a:r>
              <a:rPr lang="de-AT" sz="1100" dirty="0" err="1">
                <a:solidFill>
                  <a:schemeClr val="bg1"/>
                </a:solidFill>
                <a:latin typeface="Roboto Condensed Light" panose="02000000000000000000" pitchFamily="2" charset="0"/>
                <a:ea typeface="Roboto Condensed Light" panose="02000000000000000000" pitchFamily="2" charset="0"/>
              </a:rPr>
              <a:t>optical</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modeling</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impacts</a:t>
            </a:r>
            <a:r>
              <a:rPr lang="de-AT" sz="1100" dirty="0">
                <a:solidFill>
                  <a:schemeClr val="bg1"/>
                </a:solidFill>
                <a:latin typeface="Roboto Condensed Light" panose="02000000000000000000" pitchFamily="2" charset="0"/>
                <a:ea typeface="Roboto Condensed Light" panose="02000000000000000000" pitchFamily="2" charset="0"/>
              </a:rPr>
              <a:t> on </a:t>
            </a:r>
            <a:r>
              <a:rPr lang="de-AT" sz="1100" dirty="0" err="1">
                <a:solidFill>
                  <a:schemeClr val="bg1"/>
                </a:solidFill>
                <a:latin typeface="Roboto Condensed Light" panose="02000000000000000000" pitchFamily="2" charset="0"/>
                <a:ea typeface="Roboto Condensed Light" panose="02000000000000000000" pitchFamily="2" charset="0"/>
              </a:rPr>
              <a:t>estimation</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Of</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the</a:t>
            </a:r>
            <a:r>
              <a:rPr lang="de-AT" sz="1100" dirty="0">
                <a:solidFill>
                  <a:schemeClr val="bg1"/>
                </a:solidFill>
                <a:latin typeface="Roboto Condensed Light" panose="02000000000000000000" pitchFamily="2" charset="0"/>
                <a:ea typeface="Roboto Condensed Light" panose="02000000000000000000" pitchFamily="2" charset="0"/>
              </a:rPr>
              <a:t> GRAIL Lunar Gravity Field. American Institute </a:t>
            </a:r>
            <a:r>
              <a:rPr lang="de-AT" sz="1100" dirty="0" err="1">
                <a:solidFill>
                  <a:schemeClr val="bg1"/>
                </a:solidFill>
                <a:latin typeface="Roboto Condensed Light" panose="02000000000000000000" pitchFamily="2" charset="0"/>
                <a:ea typeface="Roboto Condensed Light" panose="02000000000000000000" pitchFamily="2" charset="0"/>
              </a:rPr>
              <a:t>of</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Aeronautics</a:t>
            </a:r>
            <a:r>
              <a:rPr lang="de-AT" sz="1100" dirty="0">
                <a:solidFill>
                  <a:schemeClr val="bg1"/>
                </a:solidFill>
                <a:latin typeface="Roboto Condensed Light" panose="02000000000000000000" pitchFamily="2" charset="0"/>
                <a:ea typeface="Roboto Condensed Light" panose="02000000000000000000" pitchFamily="2" charset="0"/>
              </a:rPr>
              <a:t> and </a:t>
            </a:r>
            <a:r>
              <a:rPr lang="de-AT" sz="1100" dirty="0" err="1">
                <a:solidFill>
                  <a:schemeClr val="bg1"/>
                </a:solidFill>
                <a:latin typeface="Roboto Condensed Light" panose="02000000000000000000" pitchFamily="2" charset="0"/>
                <a:ea typeface="Roboto Condensed Light" panose="02000000000000000000" pitchFamily="2" charset="0"/>
              </a:rPr>
              <a:t>Astronautics</a:t>
            </a:r>
            <a:r>
              <a:rPr lang="de-AT" sz="1100" dirty="0">
                <a:solidFill>
                  <a:schemeClr val="bg1"/>
                </a:solidFill>
                <a:latin typeface="Roboto Condensed Light" panose="02000000000000000000" pitchFamily="2" charset="0"/>
                <a:ea typeface="Roboto Condensed Light" panose="02000000000000000000" pitchFamily="2" charset="0"/>
              </a:rPr>
              <a:t> (pp. 1–17). Minneapolis, Minnesota. https://doi.org/10.2514/6.2012-4428.</a:t>
            </a:r>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Klinger, B., &amp; Mayer-Gürr, T. (2016). The role of accelerometer data calibration within GRACE gravity field recovery: Results from ITSG-Grace2016. Advances in Space Research, 58(9), 1597–1609. </a:t>
            </a:r>
            <a:r>
              <a:rPr lang="en-US" sz="1100" dirty="0">
                <a:solidFill>
                  <a:schemeClr val="bg1"/>
                </a:solidFill>
                <a:latin typeface="Roboto Condensed Light" panose="02000000000000000000" pitchFamily="2" charset="0"/>
                <a:ea typeface="Roboto Condensed Light" panose="02000000000000000000" pitchFamily="2" charset="0"/>
                <a:hlinkClick r:id="rId6">
                  <a:extLst>
                    <a:ext uri="{A12FA001-AC4F-418D-AE19-62706E023703}">
                      <ahyp:hlinkClr xmlns:ahyp="http://schemas.microsoft.com/office/drawing/2018/hyperlinkcolor" val="tx"/>
                    </a:ext>
                  </a:extLst>
                </a:hlinkClick>
              </a:rPr>
              <a:t>https://doi.org/10.1016/j.asr.2016.08.007</a:t>
            </a:r>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Krauss, S., </a:t>
            </a:r>
            <a:r>
              <a:rPr lang="en-US" sz="1100" dirty="0" err="1">
                <a:solidFill>
                  <a:schemeClr val="bg1"/>
                </a:solidFill>
                <a:latin typeface="Roboto Condensed Light" panose="02000000000000000000" pitchFamily="2" charset="0"/>
                <a:ea typeface="Roboto Condensed Light" panose="02000000000000000000" pitchFamily="2" charset="0"/>
              </a:rPr>
              <a:t>Temmer</a:t>
            </a:r>
            <a:r>
              <a:rPr lang="en-US" sz="1100" dirty="0">
                <a:solidFill>
                  <a:schemeClr val="bg1"/>
                </a:solidFill>
                <a:latin typeface="Roboto Condensed Light" panose="02000000000000000000" pitchFamily="2" charset="0"/>
                <a:ea typeface="Roboto Condensed Light" panose="02000000000000000000" pitchFamily="2" charset="0"/>
              </a:rPr>
              <a:t>, M., &amp; </a:t>
            </a:r>
            <a:r>
              <a:rPr lang="en-US" sz="1100" dirty="0" err="1">
                <a:solidFill>
                  <a:schemeClr val="bg1"/>
                </a:solidFill>
                <a:latin typeface="Roboto Condensed Light" panose="02000000000000000000" pitchFamily="2" charset="0"/>
                <a:ea typeface="Roboto Condensed Light" panose="02000000000000000000" pitchFamily="2" charset="0"/>
              </a:rPr>
              <a:t>Vennerstrom</a:t>
            </a:r>
            <a:r>
              <a:rPr lang="en-US" sz="1100" dirty="0">
                <a:solidFill>
                  <a:schemeClr val="bg1"/>
                </a:solidFill>
                <a:latin typeface="Roboto Condensed Light" panose="02000000000000000000" pitchFamily="2" charset="0"/>
                <a:ea typeface="Roboto Condensed Light" panose="02000000000000000000" pitchFamily="2" charset="0"/>
              </a:rPr>
              <a:t>, S. (2018). Multiple satellite analysis of the Earth's thermosphere and interplanetary magnetic field variations due to ICME/CIR events during 2003–2015. Journal of Geophysical Research: Space Physics, 123, 1–11. https://doi.org/10.1029/2018JA025778</a:t>
            </a: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Krauss S., Behzadpour S., </a:t>
            </a:r>
            <a:r>
              <a:rPr lang="en-US" sz="1100" dirty="0" err="1">
                <a:solidFill>
                  <a:schemeClr val="bg1"/>
                </a:solidFill>
                <a:latin typeface="Roboto Condensed Light" panose="02000000000000000000" pitchFamily="2" charset="0"/>
                <a:ea typeface="Roboto Condensed Light" panose="02000000000000000000" pitchFamily="2" charset="0"/>
              </a:rPr>
              <a:t>Temmer</a:t>
            </a:r>
            <a:r>
              <a:rPr lang="en-US" sz="1100" dirty="0">
                <a:solidFill>
                  <a:schemeClr val="bg1"/>
                </a:solidFill>
                <a:latin typeface="Roboto Condensed Light" panose="02000000000000000000" pitchFamily="2" charset="0"/>
                <a:ea typeface="Roboto Condensed Light" panose="02000000000000000000" pitchFamily="2" charset="0"/>
              </a:rPr>
              <a:t> M., Lhotka C. (2020): Exploring thermospheric variations triggered by severe geomagnetic storm on 26 August 2018 using GRACE-FO data. Journal of Geophysical Research: Space Physics, 125, 1-14, 10.1029/2019JA027731</a:t>
            </a: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Kvas, A., </a:t>
            </a:r>
            <a:r>
              <a:rPr lang="en-US" sz="1100" dirty="0" err="1">
                <a:solidFill>
                  <a:schemeClr val="bg1"/>
                </a:solidFill>
                <a:latin typeface="Roboto Condensed Light" panose="02000000000000000000" pitchFamily="2" charset="0"/>
                <a:ea typeface="Roboto Condensed Light" panose="02000000000000000000" pitchFamily="2" charset="0"/>
              </a:rPr>
              <a:t>Brockmann</a:t>
            </a:r>
            <a:r>
              <a:rPr lang="en-US" sz="1100" dirty="0">
                <a:solidFill>
                  <a:schemeClr val="bg1"/>
                </a:solidFill>
                <a:latin typeface="Roboto Condensed Light" panose="02000000000000000000" pitchFamily="2" charset="0"/>
                <a:ea typeface="Roboto Condensed Light" panose="02000000000000000000" pitchFamily="2" charset="0"/>
              </a:rPr>
              <a:t>, J.M., Krauss, S., Schubert, T., Gruber, T., Meyer, U., Mayer-Guerr T., Schuh, W.D., </a:t>
            </a:r>
            <a:r>
              <a:rPr lang="en-US" sz="1100" dirty="0" err="1">
                <a:solidFill>
                  <a:schemeClr val="bg1"/>
                </a:solidFill>
                <a:latin typeface="Roboto Condensed Light" panose="02000000000000000000" pitchFamily="2" charset="0"/>
                <a:ea typeface="Roboto Condensed Light" panose="02000000000000000000" pitchFamily="2" charset="0"/>
              </a:rPr>
              <a:t>Jaeggi</a:t>
            </a:r>
            <a:r>
              <a:rPr lang="en-US" sz="1100" dirty="0">
                <a:solidFill>
                  <a:schemeClr val="bg1"/>
                </a:solidFill>
                <a:latin typeface="Roboto Condensed Light" panose="02000000000000000000" pitchFamily="2" charset="0"/>
                <a:ea typeface="Roboto Condensed Light" panose="02000000000000000000" pitchFamily="2" charset="0"/>
              </a:rPr>
              <a:t>, A., Pail, R. (2021): GOCO06s -- a satellite-only global gravity field model, Earth System Science Data}, 13, 1, 10.5194/essd-13-99-2021.</a:t>
            </a: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de-AT" sz="1100" dirty="0" err="1">
                <a:solidFill>
                  <a:schemeClr val="bg1"/>
                </a:solidFill>
                <a:latin typeface="Roboto Condensed Light" panose="02000000000000000000" pitchFamily="2" charset="0"/>
                <a:ea typeface="Roboto Condensed Light" panose="02000000000000000000" pitchFamily="2" charset="0"/>
              </a:rPr>
              <a:t>Montenbruck</a:t>
            </a:r>
            <a:r>
              <a:rPr lang="de-AT" sz="1100" dirty="0">
                <a:solidFill>
                  <a:schemeClr val="bg1"/>
                </a:solidFill>
                <a:latin typeface="Roboto Condensed Light" panose="02000000000000000000" pitchFamily="2" charset="0"/>
                <a:ea typeface="Roboto Condensed Light" panose="02000000000000000000" pitchFamily="2" charset="0"/>
              </a:rPr>
              <a:t>, O., Steigenberger, P., &amp; Hugentobler, U. (2015). Enhanced solar </a:t>
            </a:r>
            <a:r>
              <a:rPr lang="de-AT" sz="1100" dirty="0" err="1">
                <a:solidFill>
                  <a:schemeClr val="bg1"/>
                </a:solidFill>
                <a:latin typeface="Roboto Condensed Light" panose="02000000000000000000" pitchFamily="2" charset="0"/>
                <a:ea typeface="Roboto Condensed Light" panose="02000000000000000000" pitchFamily="2" charset="0"/>
              </a:rPr>
              <a:t>radiation</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pressure</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modeling</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for</a:t>
            </a:r>
            <a:r>
              <a:rPr lang="de-AT" sz="1100" dirty="0">
                <a:solidFill>
                  <a:schemeClr val="bg1"/>
                </a:solidFill>
                <a:latin typeface="Roboto Condensed Light" panose="02000000000000000000" pitchFamily="2" charset="0"/>
                <a:ea typeface="Roboto Condensed Light" panose="02000000000000000000" pitchFamily="2" charset="0"/>
              </a:rPr>
              <a:t> Galileo </a:t>
            </a:r>
            <a:r>
              <a:rPr lang="de-AT" sz="1100" dirty="0" err="1">
                <a:solidFill>
                  <a:schemeClr val="bg1"/>
                </a:solidFill>
                <a:latin typeface="Roboto Condensed Light" panose="02000000000000000000" pitchFamily="2" charset="0"/>
                <a:ea typeface="Roboto Condensed Light" panose="02000000000000000000" pitchFamily="2" charset="0"/>
              </a:rPr>
              <a:t>satellites</a:t>
            </a:r>
            <a:r>
              <a:rPr lang="de-AT" sz="1100" dirty="0">
                <a:solidFill>
                  <a:schemeClr val="bg1"/>
                </a:solidFill>
                <a:latin typeface="Roboto Condensed Light" panose="02000000000000000000" pitchFamily="2" charset="0"/>
                <a:ea typeface="Roboto Condensed Light" panose="02000000000000000000" pitchFamily="2" charset="0"/>
              </a:rPr>
              <a:t>. Journal </a:t>
            </a:r>
            <a:r>
              <a:rPr lang="de-AT" sz="1100" dirty="0" err="1">
                <a:solidFill>
                  <a:schemeClr val="bg1"/>
                </a:solidFill>
                <a:latin typeface="Roboto Condensed Light" panose="02000000000000000000" pitchFamily="2" charset="0"/>
                <a:ea typeface="Roboto Condensed Light" panose="02000000000000000000" pitchFamily="2" charset="0"/>
              </a:rPr>
              <a:t>of</a:t>
            </a:r>
            <a:r>
              <a:rPr lang="de-AT" sz="1100" dirty="0">
                <a:solidFill>
                  <a:schemeClr val="bg1"/>
                </a:solidFill>
                <a:latin typeface="Roboto Condensed Light" panose="02000000000000000000" pitchFamily="2" charset="0"/>
                <a:ea typeface="Roboto Condensed Light" panose="02000000000000000000" pitchFamily="2" charset="0"/>
              </a:rPr>
              <a:t> Geodesy, 89(3), 283–297. </a:t>
            </a:r>
            <a:r>
              <a:rPr lang="de-AT" sz="1100" dirty="0">
                <a:solidFill>
                  <a:schemeClr val="bg1"/>
                </a:solidFill>
                <a:latin typeface="Roboto Condensed Light" panose="02000000000000000000" pitchFamily="2" charset="0"/>
                <a:ea typeface="Roboto Condensed Light" panose="02000000000000000000" pitchFamily="2" charset="0"/>
                <a:hlinkClick r:id="rId7">
                  <a:extLst>
                    <a:ext uri="{A12FA001-AC4F-418D-AE19-62706E023703}">
                      <ahyp:hlinkClr xmlns:ahyp="http://schemas.microsoft.com/office/drawing/2018/hyperlinkcolor" val="tx"/>
                    </a:ext>
                  </a:extLst>
                </a:hlinkClick>
              </a:rPr>
              <a:t>https://doi.org/10.1007/s00190-014-0774-0</a:t>
            </a:r>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Robertson, R. V. (2015). Highly physical solar radiation pressure modeling during penumbra transitions (Unpublished doctoral dissertation), State University.</a:t>
            </a: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err="1">
                <a:solidFill>
                  <a:schemeClr val="bg1"/>
                </a:solidFill>
                <a:latin typeface="Roboto Condensed Light" panose="02000000000000000000" pitchFamily="2" charset="0"/>
                <a:ea typeface="Roboto Condensed Light" panose="02000000000000000000" pitchFamily="2" charset="0"/>
              </a:rPr>
              <a:t>Suesser-Rechberger</a:t>
            </a:r>
            <a:r>
              <a:rPr lang="en-US" sz="1100" dirty="0">
                <a:solidFill>
                  <a:schemeClr val="bg1"/>
                </a:solidFill>
                <a:latin typeface="Roboto Condensed Light" panose="02000000000000000000" pitchFamily="2" charset="0"/>
                <a:ea typeface="Roboto Condensed Light" panose="02000000000000000000" pitchFamily="2" charset="0"/>
              </a:rPr>
              <a:t> </a:t>
            </a:r>
            <a:r>
              <a:rPr lang="en-US" sz="1100" dirty="0" err="1">
                <a:solidFill>
                  <a:schemeClr val="bg1"/>
                </a:solidFill>
                <a:latin typeface="Roboto Condensed Light" panose="02000000000000000000" pitchFamily="2" charset="0"/>
                <a:ea typeface="Roboto Condensed Light" panose="02000000000000000000" pitchFamily="2" charset="0"/>
              </a:rPr>
              <a:t>B.;Mayer-Guerr</a:t>
            </a:r>
            <a:r>
              <a:rPr lang="en-US" sz="1100" dirty="0">
                <a:solidFill>
                  <a:schemeClr val="bg1"/>
                </a:solidFill>
                <a:latin typeface="Roboto Condensed Light" panose="02000000000000000000" pitchFamily="2" charset="0"/>
                <a:ea typeface="Roboto Condensed Light" panose="02000000000000000000" pitchFamily="2" charset="0"/>
              </a:rPr>
              <a:t> T.; Krauss S.; 2020, Kinematic Orbit Positioning Applying the Raw Observation Approach, Talk presented at AGU Fall Meeting, 1-17 December 2020 (online).</a:t>
            </a: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err="1">
                <a:solidFill>
                  <a:schemeClr val="bg1"/>
                </a:solidFill>
                <a:latin typeface="Roboto Condensed Light" panose="02000000000000000000" pitchFamily="2" charset="0"/>
                <a:ea typeface="Roboto Condensed Light" panose="02000000000000000000" pitchFamily="2" charset="0"/>
              </a:rPr>
              <a:t>Vielberg</a:t>
            </a:r>
            <a:r>
              <a:rPr lang="en-US" sz="1100" dirty="0">
                <a:solidFill>
                  <a:schemeClr val="bg1"/>
                </a:solidFill>
                <a:latin typeface="Roboto Condensed Light" panose="02000000000000000000" pitchFamily="2" charset="0"/>
                <a:ea typeface="Roboto Condensed Light" panose="02000000000000000000" pitchFamily="2" charset="0"/>
              </a:rPr>
              <a:t>, K., &amp; </a:t>
            </a:r>
            <a:r>
              <a:rPr lang="en-US" sz="1100" dirty="0" err="1">
                <a:solidFill>
                  <a:schemeClr val="bg1"/>
                </a:solidFill>
                <a:latin typeface="Roboto Condensed Light" panose="02000000000000000000" pitchFamily="2" charset="0"/>
                <a:ea typeface="Roboto Condensed Light" panose="02000000000000000000" pitchFamily="2" charset="0"/>
              </a:rPr>
              <a:t>Kusche</a:t>
            </a:r>
            <a:r>
              <a:rPr lang="en-US" sz="1100" dirty="0">
                <a:solidFill>
                  <a:schemeClr val="bg1"/>
                </a:solidFill>
                <a:latin typeface="Roboto Condensed Light" panose="02000000000000000000" pitchFamily="2" charset="0"/>
                <a:ea typeface="Roboto Condensed Light" panose="02000000000000000000" pitchFamily="2" charset="0"/>
              </a:rPr>
              <a:t>, J. (2020). Extended forward and inverse modeling of radiation pressure accelerations for LEO satellites. Journal of Geodesy, 94, 43. </a:t>
            </a:r>
            <a:r>
              <a:rPr lang="en-US" sz="1100" dirty="0">
                <a:solidFill>
                  <a:schemeClr val="bg1"/>
                </a:solidFill>
                <a:latin typeface="Roboto Condensed Light" panose="02000000000000000000" pitchFamily="2" charset="0"/>
                <a:ea typeface="Roboto Condensed Light" panose="02000000000000000000" pitchFamily="2" charset="0"/>
                <a:hlinkClick r:id="rId8">
                  <a:extLst>
                    <a:ext uri="{A12FA001-AC4F-418D-AE19-62706E023703}">
                      <ahyp:hlinkClr xmlns:ahyp="http://schemas.microsoft.com/office/drawing/2018/hyperlinkcolor" val="tx"/>
                    </a:ext>
                  </a:extLst>
                </a:hlinkClick>
              </a:rPr>
              <a:t>https://doi.org/10.1007/s00190-020-01368-6</a:t>
            </a:r>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endParaRPr lang="en-US"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Wang Y, Zhang Q, Liu J, Shen C, Shen F, Yang Z, </a:t>
            </a:r>
            <a:r>
              <a:rPr lang="en-US" sz="1100" dirty="0" err="1">
                <a:solidFill>
                  <a:schemeClr val="bg1"/>
                </a:solidFill>
                <a:latin typeface="Roboto Condensed Light" panose="02000000000000000000" pitchFamily="2" charset="0"/>
                <a:ea typeface="Roboto Condensed Light" panose="02000000000000000000" pitchFamily="2" charset="0"/>
              </a:rPr>
              <a:t>Zic</a:t>
            </a:r>
            <a:r>
              <a:rPr lang="en-US" sz="1100" dirty="0">
                <a:solidFill>
                  <a:schemeClr val="bg1"/>
                </a:solidFill>
                <a:latin typeface="Roboto Condensed Light" panose="02000000000000000000" pitchFamily="2" charset="0"/>
                <a:ea typeface="Roboto Condensed Light" panose="02000000000000000000" pitchFamily="2" charset="0"/>
              </a:rPr>
              <a:t> T, </a:t>
            </a:r>
            <a:r>
              <a:rPr lang="en-US" sz="1100" dirty="0" err="1">
                <a:solidFill>
                  <a:schemeClr val="bg1"/>
                </a:solidFill>
                <a:latin typeface="Roboto Condensed Light" panose="02000000000000000000" pitchFamily="2" charset="0"/>
                <a:ea typeface="Roboto Condensed Light" panose="02000000000000000000" pitchFamily="2" charset="0"/>
              </a:rPr>
              <a:t>Vrsnak</a:t>
            </a:r>
            <a:r>
              <a:rPr lang="en-US" sz="1100" dirty="0">
                <a:solidFill>
                  <a:schemeClr val="bg1"/>
                </a:solidFill>
                <a:latin typeface="Roboto Condensed Light" panose="02000000000000000000" pitchFamily="2" charset="0"/>
                <a:ea typeface="Roboto Condensed Light" panose="02000000000000000000" pitchFamily="2" charset="0"/>
              </a:rPr>
              <a:t> B, Webb DF, Liu R, Wang S, Zhang J, Hu Q, Zhuang B (2016) On the propagation of geoeffective coronal mass ejection during March 15–17, 2015. J </a:t>
            </a:r>
            <a:r>
              <a:rPr lang="en-US" sz="1100" dirty="0" err="1">
                <a:solidFill>
                  <a:schemeClr val="bg1"/>
                </a:solidFill>
                <a:latin typeface="Roboto Condensed Light" panose="02000000000000000000" pitchFamily="2" charset="0"/>
                <a:ea typeface="Roboto Condensed Light" panose="02000000000000000000" pitchFamily="2" charset="0"/>
              </a:rPr>
              <a:t>Geophys</a:t>
            </a:r>
            <a:r>
              <a:rPr lang="en-US" sz="1100" dirty="0">
                <a:solidFill>
                  <a:schemeClr val="bg1"/>
                </a:solidFill>
                <a:latin typeface="Roboto Condensed Light" panose="02000000000000000000" pitchFamily="2" charset="0"/>
                <a:ea typeface="Roboto Condensed Light" panose="02000000000000000000" pitchFamily="2" charset="0"/>
              </a:rPr>
              <a:t> Res 121:7423–7434. doi:</a:t>
            </a:r>
            <a:r>
              <a:rPr lang="en-US" sz="1100" u="sng" dirty="0">
                <a:solidFill>
                  <a:schemeClr val="bg1"/>
                </a:solidFill>
                <a:latin typeface="Roboto Condensed Light" panose="02000000000000000000" pitchFamily="2" charset="0"/>
                <a:ea typeface="Roboto Condensed Light" panose="02000000000000000000" pitchFamily="2" charset="0"/>
                <a:hlinkClick r:id="rId9">
                  <a:extLst>
                    <a:ext uri="{A12FA001-AC4F-418D-AE19-62706E023703}">
                      <ahyp:hlinkClr xmlns:ahyp="http://schemas.microsoft.com/office/drawing/2018/hyperlinkcolor" val="tx"/>
                    </a:ext>
                  </a:extLst>
                </a:hlinkClick>
              </a:rPr>
              <a:t>10.1002/2016JA022924</a:t>
            </a:r>
            <a:endParaRPr lang="de-AT" sz="1100" dirty="0">
              <a:solidFill>
                <a:schemeClr val="bg1"/>
              </a:solidFill>
              <a:latin typeface="Roboto Condensed Light" panose="02000000000000000000" pitchFamily="2" charset="0"/>
              <a:ea typeface="Roboto Condensed Light" panose="02000000000000000000" pitchFamily="2" charset="0"/>
            </a:endParaRPr>
          </a:p>
          <a:p>
            <a:pPr algn="just"/>
            <a:endParaRPr lang="de-AT" sz="1100" dirty="0">
              <a:solidFill>
                <a:schemeClr val="bg1"/>
              </a:solidFill>
              <a:latin typeface="Roboto Condensed Light" panose="02000000000000000000" pitchFamily="2" charset="0"/>
              <a:ea typeface="Roboto Condensed Light" panose="02000000000000000000" pitchFamily="2" charset="0"/>
            </a:endParaRPr>
          </a:p>
          <a:p>
            <a:pPr algn="just"/>
            <a:r>
              <a:rPr lang="de-AT" sz="1100" dirty="0">
                <a:solidFill>
                  <a:schemeClr val="bg1"/>
                </a:solidFill>
                <a:latin typeface="Roboto Condensed Light" panose="02000000000000000000" pitchFamily="2" charset="0"/>
                <a:ea typeface="Roboto Condensed Light" panose="02000000000000000000" pitchFamily="2" charset="0"/>
              </a:rPr>
              <a:t>Wetterer, C. J., Linares, R., </a:t>
            </a:r>
            <a:r>
              <a:rPr lang="de-AT" sz="1100" dirty="0" err="1">
                <a:solidFill>
                  <a:schemeClr val="bg1"/>
                </a:solidFill>
                <a:latin typeface="Roboto Condensed Light" panose="02000000000000000000" pitchFamily="2" charset="0"/>
                <a:ea typeface="Roboto Condensed Light" panose="02000000000000000000" pitchFamily="2" charset="0"/>
              </a:rPr>
              <a:t>Crassidis</a:t>
            </a:r>
            <a:r>
              <a:rPr lang="de-AT" sz="1100" dirty="0">
                <a:solidFill>
                  <a:schemeClr val="bg1"/>
                </a:solidFill>
                <a:latin typeface="Roboto Condensed Light" panose="02000000000000000000" pitchFamily="2" charset="0"/>
                <a:ea typeface="Roboto Condensed Light" panose="02000000000000000000" pitchFamily="2" charset="0"/>
              </a:rPr>
              <a:t>, J., </a:t>
            </a:r>
            <a:r>
              <a:rPr lang="de-AT" sz="1100" dirty="0" err="1">
                <a:solidFill>
                  <a:schemeClr val="bg1"/>
                </a:solidFill>
                <a:latin typeface="Roboto Condensed Light" panose="02000000000000000000" pitchFamily="2" charset="0"/>
                <a:ea typeface="Roboto Condensed Light" panose="02000000000000000000" pitchFamily="2" charset="0"/>
              </a:rPr>
              <a:t>Kelecy</a:t>
            </a:r>
            <a:r>
              <a:rPr lang="de-AT" sz="1100" dirty="0">
                <a:solidFill>
                  <a:schemeClr val="bg1"/>
                </a:solidFill>
                <a:latin typeface="Roboto Condensed Light" panose="02000000000000000000" pitchFamily="2" charset="0"/>
                <a:ea typeface="Roboto Condensed Light" panose="02000000000000000000" pitchFamily="2" charset="0"/>
              </a:rPr>
              <a:t>, T., Ziebart, M., Jah, M., &amp; </a:t>
            </a:r>
            <a:r>
              <a:rPr lang="de-AT" sz="1100" dirty="0" err="1">
                <a:solidFill>
                  <a:schemeClr val="bg1"/>
                </a:solidFill>
                <a:latin typeface="Roboto Condensed Light" panose="02000000000000000000" pitchFamily="2" charset="0"/>
                <a:ea typeface="Roboto Condensed Light" panose="02000000000000000000" pitchFamily="2" charset="0"/>
              </a:rPr>
              <a:t>Cefola</a:t>
            </a:r>
            <a:r>
              <a:rPr lang="de-AT" sz="1100" dirty="0">
                <a:solidFill>
                  <a:schemeClr val="bg1"/>
                </a:solidFill>
                <a:latin typeface="Roboto Condensed Light" panose="02000000000000000000" pitchFamily="2" charset="0"/>
                <a:ea typeface="Roboto Condensed Light" panose="02000000000000000000" pitchFamily="2" charset="0"/>
              </a:rPr>
              <a:t>, P. (2014). </a:t>
            </a:r>
            <a:r>
              <a:rPr lang="de-AT" sz="1100" dirty="0" err="1">
                <a:solidFill>
                  <a:schemeClr val="bg1"/>
                </a:solidFill>
                <a:latin typeface="Roboto Condensed Light" panose="02000000000000000000" pitchFamily="2" charset="0"/>
                <a:ea typeface="Roboto Condensed Light" panose="02000000000000000000" pitchFamily="2" charset="0"/>
              </a:rPr>
              <a:t>Refining</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space</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object</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radiation</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pressure</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modeling</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with</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bidirectional</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reflectance</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distribution</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functions</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Advances</a:t>
            </a:r>
            <a:r>
              <a:rPr lang="de-AT" sz="1100" dirty="0">
                <a:solidFill>
                  <a:schemeClr val="bg1"/>
                </a:solidFill>
                <a:latin typeface="Roboto Condensed Light" panose="02000000000000000000" pitchFamily="2" charset="0"/>
                <a:ea typeface="Roboto Condensed Light" panose="02000000000000000000" pitchFamily="2" charset="0"/>
              </a:rPr>
              <a:t> in </a:t>
            </a:r>
            <a:r>
              <a:rPr lang="de-AT" sz="1100" dirty="0" err="1">
                <a:solidFill>
                  <a:schemeClr val="bg1"/>
                </a:solidFill>
                <a:latin typeface="Roboto Condensed Light" panose="02000000000000000000" pitchFamily="2" charset="0"/>
                <a:ea typeface="Roboto Condensed Light" panose="02000000000000000000" pitchFamily="2" charset="0"/>
              </a:rPr>
              <a:t>the</a:t>
            </a:r>
            <a:r>
              <a:rPr lang="de-AT" sz="1100" dirty="0">
                <a:solidFill>
                  <a:schemeClr val="bg1"/>
                </a:solidFill>
                <a:latin typeface="Roboto Condensed Light" panose="02000000000000000000" pitchFamily="2" charset="0"/>
                <a:ea typeface="Roboto Condensed Light" panose="02000000000000000000" pitchFamily="2" charset="0"/>
              </a:rPr>
              <a:t> </a:t>
            </a:r>
            <a:r>
              <a:rPr lang="de-AT" sz="1100" dirty="0" err="1">
                <a:solidFill>
                  <a:schemeClr val="bg1"/>
                </a:solidFill>
                <a:latin typeface="Roboto Condensed Light" panose="02000000000000000000" pitchFamily="2" charset="0"/>
                <a:ea typeface="Roboto Condensed Light" panose="02000000000000000000" pitchFamily="2" charset="0"/>
              </a:rPr>
              <a:t>Astronautical</a:t>
            </a:r>
            <a:r>
              <a:rPr lang="de-AT" sz="1100" dirty="0">
                <a:solidFill>
                  <a:schemeClr val="bg1"/>
                </a:solidFill>
                <a:latin typeface="Roboto Condensed Light" panose="02000000000000000000" pitchFamily="2" charset="0"/>
                <a:ea typeface="Roboto Condensed Light" panose="02000000000000000000" pitchFamily="2" charset="0"/>
              </a:rPr>
              <a:t> Sciences, 37(1), 185–196. </a:t>
            </a:r>
            <a:r>
              <a:rPr lang="de-AT" sz="1100" dirty="0">
                <a:solidFill>
                  <a:schemeClr val="bg1"/>
                </a:solidFill>
                <a:latin typeface="Roboto Condensed Light" panose="02000000000000000000" pitchFamily="2" charset="0"/>
                <a:ea typeface="Roboto Condensed Light" panose="02000000000000000000" pitchFamily="2" charset="0"/>
                <a:hlinkClick r:id="rId10"/>
              </a:rPr>
              <a:t>https://doi.org/10.2514/1.60577</a:t>
            </a:r>
            <a:endParaRPr lang="de-AT" sz="1100" dirty="0">
              <a:solidFill>
                <a:schemeClr val="bg1"/>
              </a:solidFill>
              <a:latin typeface="Roboto Condensed Light" panose="02000000000000000000" pitchFamily="2" charset="0"/>
              <a:ea typeface="Roboto Condensed Light" panose="02000000000000000000" pitchFamily="2" charset="0"/>
            </a:endParaRPr>
          </a:p>
          <a:p>
            <a:pPr algn="just"/>
            <a:endParaRPr lang="de-AT" sz="1100" dirty="0">
              <a:solidFill>
                <a:schemeClr val="bg1"/>
              </a:solidFill>
              <a:latin typeface="Roboto Condensed Light" panose="02000000000000000000" pitchFamily="2" charset="0"/>
              <a:ea typeface="Roboto Condensed Light" panose="02000000000000000000" pitchFamily="2" charset="0"/>
            </a:endParaRPr>
          </a:p>
          <a:p>
            <a:pPr algn="just"/>
            <a:r>
              <a:rPr lang="en-US" sz="1100" dirty="0">
                <a:solidFill>
                  <a:schemeClr val="bg1"/>
                </a:solidFill>
                <a:latin typeface="Roboto Condensed Light" panose="02000000000000000000" pitchFamily="2" charset="0"/>
                <a:ea typeface="Roboto Condensed Light" panose="02000000000000000000" pitchFamily="2" charset="0"/>
              </a:rPr>
              <a:t>Zehentner N., T. Mayer-Gürr (2015): Precise orbit determination based on raw GPS measurements. In: Journal of Geodesy. </a:t>
            </a:r>
            <a:r>
              <a:rPr lang="en-US" sz="1100" dirty="0" err="1">
                <a:solidFill>
                  <a:schemeClr val="bg1"/>
                </a:solidFill>
                <a:latin typeface="Roboto Condensed Light" panose="02000000000000000000" pitchFamily="2" charset="0"/>
                <a:ea typeface="Roboto Condensed Light" panose="02000000000000000000" pitchFamily="2" charset="0"/>
              </a:rPr>
              <a:t>doi</a:t>
            </a:r>
            <a:r>
              <a:rPr lang="en-US" sz="1100" dirty="0">
                <a:solidFill>
                  <a:schemeClr val="bg1"/>
                </a:solidFill>
                <a:latin typeface="Roboto Condensed Light" panose="02000000000000000000" pitchFamily="2" charset="0"/>
                <a:ea typeface="Roboto Condensed Light" panose="02000000000000000000" pitchFamily="2" charset="0"/>
              </a:rPr>
              <a:t>: 10.1007/s00190-015-0872-7.</a:t>
            </a:r>
            <a:endParaRPr lang="de-AT" sz="1100" dirty="0">
              <a:solidFill>
                <a:schemeClr val="bg1"/>
              </a:solidFill>
              <a:latin typeface="Roboto Condensed Light" panose="02000000000000000000" pitchFamily="2" charset="0"/>
              <a:ea typeface="Roboto Condensed Light" panose="02000000000000000000" pitchFamily="2" charset="0"/>
            </a:endParaRPr>
          </a:p>
        </p:txBody>
      </p:sp>
    </p:spTree>
    <p:extLst>
      <p:ext uri="{BB962C8B-B14F-4D97-AF65-F5344CB8AC3E}">
        <p14:creationId xmlns:p14="http://schemas.microsoft.com/office/powerpoint/2010/main" val="3610564714"/>
      </p:ext>
    </p:extLst>
  </p:cSld>
  <p:clrMapOvr>
    <a:masterClrMapping/>
  </p:clrMapOvr>
</p:sld>
</file>

<file path=ppt/theme/theme1.xml><?xml version="1.0" encoding="utf-8"?>
<a:theme xmlns:a="http://schemas.openxmlformats.org/drawingml/2006/main" name="Two Conten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2422</Words>
  <Application>Microsoft Office PowerPoint</Application>
  <PresentationFormat>Breitbild</PresentationFormat>
  <Paragraphs>245</Paragraphs>
  <Slides>10</Slides>
  <Notes>10</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10</vt:i4>
      </vt:variant>
    </vt:vector>
  </HeadingPairs>
  <TitlesOfParts>
    <vt:vector size="17" baseType="lpstr">
      <vt:lpstr>Calibri Light</vt:lpstr>
      <vt:lpstr>Arial</vt:lpstr>
      <vt:lpstr>Roboto Condensed</vt:lpstr>
      <vt:lpstr>Calibri</vt:lpstr>
      <vt:lpstr>Roboto Condensed Light</vt:lpstr>
      <vt:lpstr>Courier New</vt:lpstr>
      <vt:lpstr>Two Content</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2020-02-24T09:49:55Z</dcterms:created>
  <dcterms:modified xsi:type="dcterms:W3CDTF">2021-04-21T13:38:47Z</dcterms:modified>
</cp:coreProperties>
</file>