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56" r:id="rId2"/>
    <p:sldId id="257" r:id="rId3"/>
    <p:sldId id="259" r:id="rId4"/>
    <p:sldId id="260" r:id="rId5"/>
    <p:sldId id="261" r:id="rId6"/>
    <p:sldId id="262" r:id="rId7"/>
    <p:sldId id="270" r:id="rId8"/>
    <p:sldId id="271" r:id="rId9"/>
    <p:sldId id="263" r:id="rId10"/>
    <p:sldId id="264" r:id="rId11"/>
    <p:sldId id="265" r:id="rId12"/>
    <p:sldId id="268" r:id="rId13"/>
    <p:sldId id="266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666" autoAdjust="0"/>
    <p:restoredTop sz="86775"/>
  </p:normalViewPr>
  <p:slideViewPr>
    <p:cSldViewPr snapToGrid="0">
      <p:cViewPr varScale="1">
        <p:scale>
          <a:sx n="74" d="100"/>
          <a:sy n="74" d="100"/>
        </p:scale>
        <p:origin x="874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4B4163-400E-4262-B174-D390522BBF57}" type="datetimeFigureOut">
              <a:rPr lang="en-GB" smtClean="0"/>
              <a:t>29/04/2021</a:t>
            </a:fld>
            <a:endParaRPr lang="en-GB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DBFAB3-4D0C-44B9-A072-2A323E4ADD8E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92249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DBFAB3-4D0C-44B9-A072-2A323E4ADD8E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44543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DBFAB3-4D0C-44B9-A072-2A323E4ADD8E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27233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8BD9A-7EAF-4385-A7E9-1A44678BC1A9}" type="datetime1">
              <a:rPr lang="en-GB" smtClean="0"/>
              <a:t>29/04/2021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963D1-6689-47D1-B544-EDDD4B9CF671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07078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D618EF-A979-459D-9B04-3700E16534BE}" type="datetime1">
              <a:rPr lang="en-GB" smtClean="0"/>
              <a:t>29/04/2021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963D1-6689-47D1-B544-EDDD4B9CF671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90838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73C4B-01A8-4A4E-8549-6BDBE1CFC42A}" type="datetime1">
              <a:rPr lang="en-GB" smtClean="0"/>
              <a:t>29/04/2021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963D1-6689-47D1-B544-EDDD4B9CF671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98652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501FA-1DB9-4524-A54A-E40AC5D5092C}" type="datetime1">
              <a:rPr lang="en-GB" smtClean="0"/>
              <a:t>29/04/2021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963D1-6689-47D1-B544-EDDD4B9CF671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53721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55802-9028-4BAD-9F69-D60FFB8E72EA}" type="datetime1">
              <a:rPr lang="en-GB" smtClean="0"/>
              <a:t>29/04/2021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963D1-6689-47D1-B544-EDDD4B9CF671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2351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19135-04B6-4D53-B411-B0AB8D29C601}" type="datetime1">
              <a:rPr lang="en-GB" smtClean="0"/>
              <a:t>29/04/2021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963D1-6689-47D1-B544-EDDD4B9CF671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75370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044FF-031D-4546-9E67-F99E4EF104A9}" type="datetime1">
              <a:rPr lang="en-GB" smtClean="0"/>
              <a:t>29/04/2021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963D1-6689-47D1-B544-EDDD4B9CF671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46814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DA41C-FF74-41EF-8FA1-224D73C20913}" type="datetime1">
              <a:rPr lang="en-GB" smtClean="0"/>
              <a:t>29/04/2021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963D1-6689-47D1-B544-EDDD4B9CF671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05913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111EE-9375-4187-9CAD-6B782F7EC708}" type="datetime1">
              <a:rPr lang="en-GB" smtClean="0"/>
              <a:t>29/04/2021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963D1-6689-47D1-B544-EDDD4B9CF671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01743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4FDDC6-7AEC-45BC-9131-FB9EAC61765D}" type="datetime1">
              <a:rPr lang="en-GB" smtClean="0"/>
              <a:t>29/04/2021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963D1-6689-47D1-B544-EDDD4B9CF671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21232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3BD29-BC65-4C38-ACBA-F21E2AC7CFAB}" type="datetime1">
              <a:rPr lang="en-GB" smtClean="0"/>
              <a:t>29/04/2021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9963D1-6689-47D1-B544-EDDD4B9CF671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01315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24A152-E50A-4D98-83FF-F68D6E273207}" type="datetime1">
              <a:rPr lang="en-GB" smtClean="0"/>
              <a:t>29/04/2021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9963D1-6689-47D1-B544-EDDD4B9CF671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12088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tif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7.gif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10" Type="http://schemas.openxmlformats.org/officeDocument/2006/relationships/image" Target="../media/image35.jp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5EBBC38-F48E-4A1D-9847-38597641D1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2608" y="245794"/>
            <a:ext cx="10592174" cy="1000655"/>
          </a:xfrm>
        </p:spPr>
        <p:txBody>
          <a:bodyPr anchor="t">
            <a:normAutofit/>
          </a:bodyPr>
          <a:lstStyle/>
          <a:p>
            <a:pPr algn="l"/>
            <a:r>
              <a:rPr lang="en-GB" sz="3100" b="1" dirty="0">
                <a:solidFill>
                  <a:schemeClr val="tx2"/>
                </a:solidFill>
              </a:rPr>
              <a:t>Towards modelling magmatic systems using a staggered grid finite difference method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F643B34-56E4-4433-9D54-71822C09E7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2608" y="1213153"/>
            <a:ext cx="10412362" cy="407780"/>
          </a:xfrm>
        </p:spPr>
        <p:txBody>
          <a:bodyPr anchor="b">
            <a:normAutofit/>
          </a:bodyPr>
          <a:lstStyle/>
          <a:p>
            <a:pPr algn="l"/>
            <a:r>
              <a:rPr lang="en-GB" sz="2000" dirty="0">
                <a:solidFill>
                  <a:schemeClr val="tx2"/>
                </a:solidFill>
              </a:rPr>
              <a:t>Nicolas Berlie, Boris Kaus, Anton Popov, Mara Arts, Nicolas Riel, Daniel Kiss</a:t>
            </a:r>
            <a:endParaRPr lang="en-GB" sz="2000" baseline="30000" dirty="0">
              <a:solidFill>
                <a:schemeClr val="tx2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DD2BC24-60A4-4756-BC0B-C548CEAFB373}"/>
              </a:ext>
            </a:extLst>
          </p:cNvPr>
          <p:cNvSpPr/>
          <p:nvPr/>
        </p:nvSpPr>
        <p:spPr>
          <a:xfrm>
            <a:off x="0" y="6484776"/>
            <a:ext cx="12191999" cy="3732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Espace réservé de la date 27">
            <a:extLst>
              <a:ext uri="{FF2B5EF4-FFF2-40B4-BE49-F238E27FC236}">
                <a16:creationId xmlns:a16="http://schemas.microsoft.com/office/drawing/2014/main" id="{45FC3247-CA69-4CD6-A189-0E3EB616B63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3227" y="6492875"/>
            <a:ext cx="2743200" cy="365125"/>
          </a:xfrm>
        </p:spPr>
        <p:txBody>
          <a:bodyPr/>
          <a:lstStyle/>
          <a:p>
            <a:fld id="{ADC39F34-095C-4782-A18F-A1A2D0058575}" type="datetime1">
              <a:rPr lang="en-GB" smtClean="0">
                <a:solidFill>
                  <a:schemeClr val="bg1"/>
                </a:solidFill>
              </a:rPr>
              <a:t>29/04/2021</a:t>
            </a:fld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29" name="Espace réservé du numéro de diapositive 28">
            <a:extLst>
              <a:ext uri="{FF2B5EF4-FFF2-40B4-BE49-F238E27FC236}">
                <a16:creationId xmlns:a16="http://schemas.microsoft.com/office/drawing/2014/main" id="{5A05909F-67AA-4726-B0D3-390FC7C275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20537" y="6492875"/>
            <a:ext cx="2743200" cy="365125"/>
          </a:xfrm>
        </p:spPr>
        <p:txBody>
          <a:bodyPr/>
          <a:lstStyle/>
          <a:p>
            <a:fld id="{2A9963D1-6689-47D1-B544-EDDD4B9CF671}" type="slidenum">
              <a:rPr lang="en-GB" smtClean="0">
                <a:solidFill>
                  <a:schemeClr val="bg1"/>
                </a:solidFill>
              </a:rPr>
              <a:t>1</a:t>
            </a:fld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806F2E0-DCF0-4520-A784-2AAB36C6DDA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692" b="48527"/>
          <a:stretch/>
        </p:blipFill>
        <p:spPr>
          <a:xfrm>
            <a:off x="2890777" y="1581845"/>
            <a:ext cx="5855836" cy="3672475"/>
          </a:xfrm>
          <a:prstGeom prst="rect">
            <a:avLst/>
          </a:prstGeom>
        </p:spPr>
      </p:pic>
      <p:sp>
        <p:nvSpPr>
          <p:cNvPr id="12" name="TextBox 6">
            <a:extLst>
              <a:ext uri="{FF2B5EF4-FFF2-40B4-BE49-F238E27FC236}">
                <a16:creationId xmlns:a16="http://schemas.microsoft.com/office/drawing/2014/main" id="{332D4CC4-4CE0-4DF8-9C44-15F9E5C38E95}"/>
              </a:ext>
            </a:extLst>
          </p:cNvPr>
          <p:cNvSpPr txBox="1"/>
          <p:nvPr/>
        </p:nvSpPr>
        <p:spPr>
          <a:xfrm>
            <a:off x="3952080" y="5334874"/>
            <a:ext cx="35534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dirty="0">
                <a:solidFill>
                  <a:srgbClr val="002060"/>
                </a:solidFill>
              </a:rPr>
              <a:t>Rummel et al. (2020), </a:t>
            </a:r>
            <a:r>
              <a:rPr lang="de-DE" sz="1000" i="1" dirty="0">
                <a:solidFill>
                  <a:srgbClr val="002060"/>
                </a:solidFill>
              </a:rPr>
              <a:t>J. </a:t>
            </a:r>
            <a:r>
              <a:rPr lang="de-DE" sz="1000" i="1" dirty="0" err="1">
                <a:solidFill>
                  <a:srgbClr val="002060"/>
                </a:solidFill>
              </a:rPr>
              <a:t>Petrology</a:t>
            </a:r>
            <a:endParaRPr lang="de-DE" sz="1000" i="1" dirty="0">
              <a:solidFill>
                <a:srgbClr val="002060"/>
              </a:solidFill>
            </a:endParaRPr>
          </a:p>
          <a:p>
            <a:r>
              <a:rPr lang="de-DE" sz="1000" dirty="0">
                <a:solidFill>
                  <a:srgbClr val="002060"/>
                </a:solidFill>
              </a:rPr>
              <a:t>Rummel et al. (in press). </a:t>
            </a:r>
            <a:r>
              <a:rPr lang="de-DE" sz="1000" i="1" dirty="0" err="1">
                <a:solidFill>
                  <a:srgbClr val="002060"/>
                </a:solidFill>
              </a:rPr>
              <a:t>Geophysical</a:t>
            </a:r>
            <a:r>
              <a:rPr lang="de-DE" sz="1000" i="1" dirty="0">
                <a:solidFill>
                  <a:srgbClr val="002060"/>
                </a:solidFill>
              </a:rPr>
              <a:t> Journal International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5D56417-E69D-43ED-AB9B-455960976A2B}"/>
              </a:ext>
            </a:extLst>
          </p:cNvPr>
          <p:cNvSpPr/>
          <p:nvPr/>
        </p:nvSpPr>
        <p:spPr>
          <a:xfrm>
            <a:off x="8271164" y="4727864"/>
            <a:ext cx="166254" cy="2632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4E61F0C-974B-4922-B3C1-7D79408FF6C5}"/>
              </a:ext>
            </a:extLst>
          </p:cNvPr>
          <p:cNvSpPr/>
          <p:nvPr/>
        </p:nvSpPr>
        <p:spPr>
          <a:xfrm>
            <a:off x="7401108" y="4463334"/>
            <a:ext cx="935182" cy="8312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92FD632-2A33-4B98-9D10-7D8111A736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5349" y="5765680"/>
            <a:ext cx="3511795" cy="669235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C8BE9C0C-C9ED-43A4-8778-961DE07CDBC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44" t="13787" r="20167" b="15928"/>
          <a:stretch/>
        </p:blipFill>
        <p:spPr>
          <a:xfrm>
            <a:off x="8693729" y="1936914"/>
            <a:ext cx="3378613" cy="3295073"/>
          </a:xfrm>
          <a:prstGeom prst="rect">
            <a:avLst/>
          </a:prstGeom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3E61D6D6-27B1-4B66-B1CE-26F800985AA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959" t="19798" r="7560" b="35757"/>
          <a:stretch/>
        </p:blipFill>
        <p:spPr>
          <a:xfrm rot="5400000">
            <a:off x="9932494" y="4496005"/>
            <a:ext cx="669235" cy="2074932"/>
          </a:xfrm>
          <a:prstGeom prst="rect">
            <a:avLst/>
          </a:prstGeom>
        </p:spPr>
      </p:pic>
      <p:sp>
        <p:nvSpPr>
          <p:cNvPr id="45" name="ZoneTexte 44">
            <a:extLst>
              <a:ext uri="{FF2B5EF4-FFF2-40B4-BE49-F238E27FC236}">
                <a16:creationId xmlns:a16="http://schemas.microsoft.com/office/drawing/2014/main" id="{5A376A0C-886C-4E68-A71D-E452A66418AF}"/>
              </a:ext>
            </a:extLst>
          </p:cNvPr>
          <p:cNvSpPr txBox="1"/>
          <p:nvPr/>
        </p:nvSpPr>
        <p:spPr>
          <a:xfrm>
            <a:off x="9860864" y="5606883"/>
            <a:ext cx="831273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Strain rate</a:t>
            </a:r>
          </a:p>
          <a:p>
            <a:endParaRPr lang="en-GB" dirty="0"/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8B8D7C9C-65A3-459F-9CBA-FC43CB365712}"/>
              </a:ext>
            </a:extLst>
          </p:cNvPr>
          <p:cNvSpPr txBox="1"/>
          <p:nvPr/>
        </p:nvSpPr>
        <p:spPr>
          <a:xfrm>
            <a:off x="10383036" y="6151131"/>
            <a:ext cx="230507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>
                <a:solidFill>
                  <a:schemeClr val="tx2"/>
                </a:solidFill>
              </a:rPr>
              <a:t>nberlie@uni-mainz.de</a:t>
            </a:r>
            <a:endParaRPr lang="en-GB" sz="1400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B98CC10-22B8-42A8-B2DE-DE56E6E1E338}"/>
              </a:ext>
            </a:extLst>
          </p:cNvPr>
          <p:cNvSpPr txBox="1"/>
          <p:nvPr/>
        </p:nvSpPr>
        <p:spPr>
          <a:xfrm>
            <a:off x="409043" y="1691561"/>
            <a:ext cx="2649682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Stable and efficient code to model magmatic system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Viscous, elastic and plastic rheologies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Mode 1 and mode 2 plasticity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err="1"/>
              <a:t>PETSc</a:t>
            </a:r>
            <a:r>
              <a:rPr lang="en-GB" sz="1600" dirty="0"/>
              <a:t> solvers and analytical stiffness matrices (Picard and Jacobian)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Ongoing developments: 2-phase flow and direct coupling with thermodynamic code </a:t>
            </a:r>
            <a:r>
              <a:rPr lang="en-GB" sz="1600" dirty="0" err="1"/>
              <a:t>MAGEMin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12877366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riangle isocèle 51">
            <a:extLst>
              <a:ext uri="{FF2B5EF4-FFF2-40B4-BE49-F238E27FC236}">
                <a16:creationId xmlns:a16="http://schemas.microsoft.com/office/drawing/2014/main" id="{D589A7DD-E03A-46B4-98AA-281351DD3C62}"/>
              </a:ext>
            </a:extLst>
          </p:cNvPr>
          <p:cNvSpPr/>
          <p:nvPr/>
        </p:nvSpPr>
        <p:spPr>
          <a:xfrm rot="10800000">
            <a:off x="48394" y="1086342"/>
            <a:ext cx="12098693" cy="2443535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C2A937F-097F-4007-8C3E-9BFD1DB523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878"/>
            <a:ext cx="10515600" cy="682440"/>
          </a:xfrm>
        </p:spPr>
        <p:txBody>
          <a:bodyPr>
            <a:noAutofit/>
          </a:bodyPr>
          <a:lstStyle/>
          <a:p>
            <a:pPr algn="ctr"/>
            <a:r>
              <a:rPr lang="en-GB" b="1" dirty="0">
                <a:solidFill>
                  <a:schemeClr val="tx2"/>
                </a:solidFill>
              </a:rPr>
              <a:t>The</a:t>
            </a:r>
            <a:r>
              <a:rPr lang="en-GB" dirty="0">
                <a:solidFill>
                  <a:schemeClr val="tx2"/>
                </a:solidFill>
              </a:rPr>
              <a:t> </a:t>
            </a:r>
            <a:r>
              <a:rPr lang="en-GB" b="1" dirty="0">
                <a:solidFill>
                  <a:srgbClr val="C00000"/>
                </a:solidFill>
              </a:rPr>
              <a:t>MAGMA</a:t>
            </a:r>
            <a:r>
              <a:rPr lang="en-GB" dirty="0">
                <a:solidFill>
                  <a:schemeClr val="tx2"/>
                </a:solidFill>
              </a:rPr>
              <a:t> </a:t>
            </a:r>
            <a:r>
              <a:rPr lang="en-GB" b="1" dirty="0">
                <a:solidFill>
                  <a:schemeClr val="tx2"/>
                </a:solidFill>
              </a:rPr>
              <a:t>project</a:t>
            </a:r>
          </a:p>
        </p:txBody>
      </p:sp>
      <p:grpSp>
        <p:nvGrpSpPr>
          <p:cNvPr id="6" name="Group 30">
            <a:extLst>
              <a:ext uri="{FF2B5EF4-FFF2-40B4-BE49-F238E27FC236}">
                <a16:creationId xmlns:a16="http://schemas.microsoft.com/office/drawing/2014/main" id="{89ADC082-4641-45C4-9CF1-96CF4AA8767A}"/>
              </a:ext>
            </a:extLst>
          </p:cNvPr>
          <p:cNvGrpSpPr/>
          <p:nvPr/>
        </p:nvGrpSpPr>
        <p:grpSpPr>
          <a:xfrm>
            <a:off x="5117590" y="3172755"/>
            <a:ext cx="1956819" cy="662243"/>
            <a:chOff x="6307671" y="-99392"/>
            <a:chExt cx="2008746" cy="670862"/>
          </a:xfrm>
        </p:grpSpPr>
        <p:sp>
          <p:nvSpPr>
            <p:cNvPr id="7" name="Oval 23">
              <a:extLst>
                <a:ext uri="{FF2B5EF4-FFF2-40B4-BE49-F238E27FC236}">
                  <a16:creationId xmlns:a16="http://schemas.microsoft.com/office/drawing/2014/main" id="{3359B3F4-FD5C-400D-9FEC-AA009123278F}"/>
                </a:ext>
              </a:extLst>
            </p:cNvPr>
            <p:cNvSpPr/>
            <p:nvPr/>
          </p:nvSpPr>
          <p:spPr>
            <a:xfrm>
              <a:off x="6474401" y="-99392"/>
              <a:ext cx="1625991" cy="670862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 Placeholder 2">
              <a:extLst>
                <a:ext uri="{FF2B5EF4-FFF2-40B4-BE49-F238E27FC236}">
                  <a16:creationId xmlns:a16="http://schemas.microsoft.com/office/drawing/2014/main" id="{6051AAE8-903B-44EF-9ADE-51AC10C178E9}"/>
                </a:ext>
              </a:extLst>
            </p:cNvPr>
            <p:cNvSpPr txBox="1">
              <a:spLocks/>
            </p:cNvSpPr>
            <p:nvPr/>
          </p:nvSpPr>
          <p:spPr>
            <a:xfrm>
              <a:off x="6307671" y="-18491"/>
              <a:ext cx="2008746" cy="477083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marR="0" indent="-342900" algn="l" defTabSz="4572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 kumimoji="0" lang="de-DE" sz="3600" b="0" i="0" u="none" strike="noStrike" kern="1200" cap="none" spc="0" normalizeH="0" baseline="0" noProof="0" smtClean="0">
                  <a:ln>
                    <a:noFill/>
                  </a:ln>
                  <a:solidFill>
                    <a:srgbClr val="C1092D"/>
                  </a:solidFill>
                  <a:effectLst/>
                  <a:uLnTx/>
                  <a:uFillTx/>
                  <a:latin typeface="+mn-lt"/>
                  <a:ea typeface="Times New Roman" charset="0"/>
                  <a:cs typeface="Times New Roman" charset="0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0"/>
                </a:spcBef>
              </a:pPr>
              <a:r>
                <a:rPr lang="en-US" sz="2800" b="1" dirty="0">
                  <a:solidFill>
                    <a:srgbClr val="C00000"/>
                  </a:solidFill>
                </a:rPr>
                <a:t>MAGMA</a:t>
              </a:r>
            </a:p>
          </p:txBody>
        </p:sp>
      </p:grp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2D6B3FA7-DC0E-4119-A877-1CF6D06424A6}"/>
              </a:ext>
            </a:extLst>
          </p:cNvPr>
          <p:cNvCxnSpPr>
            <a:cxnSpLocks/>
          </p:cNvCxnSpPr>
          <p:nvPr/>
        </p:nvCxnSpPr>
        <p:spPr>
          <a:xfrm flipV="1">
            <a:off x="6764783" y="1774996"/>
            <a:ext cx="3711755" cy="15381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E6EBF8A5-AA11-4059-A3D2-4905B01A054C}"/>
              </a:ext>
            </a:extLst>
          </p:cNvPr>
          <p:cNvCxnSpPr>
            <a:cxnSpLocks/>
          </p:cNvCxnSpPr>
          <p:nvPr/>
        </p:nvCxnSpPr>
        <p:spPr>
          <a:xfrm flipH="1" flipV="1">
            <a:off x="1438581" y="1670909"/>
            <a:ext cx="3988638" cy="163389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7013A349-3D23-4B1F-A50A-2D6388EDDCF7}"/>
              </a:ext>
            </a:extLst>
          </p:cNvPr>
          <p:cNvCxnSpPr>
            <a:cxnSpLocks/>
          </p:cNvCxnSpPr>
          <p:nvPr/>
        </p:nvCxnSpPr>
        <p:spPr>
          <a:xfrm flipV="1">
            <a:off x="6069748" y="3835093"/>
            <a:ext cx="1" cy="25656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ontent Placeholder 1">
            <a:extLst>
              <a:ext uri="{FF2B5EF4-FFF2-40B4-BE49-F238E27FC236}">
                <a16:creationId xmlns:a16="http://schemas.microsoft.com/office/drawing/2014/main" id="{E8DC5894-9983-4720-9F3A-062F9DB478F8}"/>
              </a:ext>
            </a:extLst>
          </p:cNvPr>
          <p:cNvSpPr txBox="1">
            <a:spLocks/>
          </p:cNvSpPr>
          <p:nvPr/>
        </p:nvSpPr>
        <p:spPr>
          <a:xfrm>
            <a:off x="291505" y="5752716"/>
            <a:ext cx="4826085" cy="648072"/>
          </a:xfrm>
          <a:prstGeom prst="rect">
            <a:avLst/>
          </a:prstGeom>
        </p:spPr>
        <p:txBody>
          <a:bodyPr vert="horz" lIns="91440" tIns="45720" rIns="91440" bIns="45720" numCol="1" rtlCol="0">
            <a:noAutofit/>
          </a:bodyPr>
          <a:lstStyle>
            <a:lvl1pPr marL="342900" indent="-342900" algn="l" defTabSz="4572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8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/>
              <a:t>3D</a:t>
            </a:r>
            <a:r>
              <a:rPr lang="en-US" sz="2000" b="1" dirty="0"/>
              <a:t> Mechanically-consistent</a:t>
            </a:r>
            <a:r>
              <a:rPr lang="en-US" sz="2000" dirty="0"/>
              <a:t> interpretations 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/>
              <a:t>of </a:t>
            </a:r>
            <a:r>
              <a:rPr lang="en-US" sz="2000" b="1" dirty="0"/>
              <a:t>active </a:t>
            </a:r>
            <a:r>
              <a:rPr lang="en-US" sz="2000" dirty="0"/>
              <a:t>magmatic systems</a:t>
            </a:r>
          </a:p>
        </p:txBody>
      </p:sp>
      <p:sp>
        <p:nvSpPr>
          <p:cNvPr id="21" name="Content Placeholder 1">
            <a:extLst>
              <a:ext uri="{FF2B5EF4-FFF2-40B4-BE49-F238E27FC236}">
                <a16:creationId xmlns:a16="http://schemas.microsoft.com/office/drawing/2014/main" id="{E2EFCDC4-9699-4595-A4CC-C53696C0E8EA}"/>
              </a:ext>
            </a:extLst>
          </p:cNvPr>
          <p:cNvSpPr txBox="1">
            <a:spLocks/>
          </p:cNvSpPr>
          <p:nvPr/>
        </p:nvSpPr>
        <p:spPr>
          <a:xfrm>
            <a:off x="6859487" y="5694176"/>
            <a:ext cx="4552064" cy="706612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numCol="1" rtlCol="0">
            <a:noAutofit/>
          </a:bodyPr>
          <a:lstStyle>
            <a:lvl1pPr marL="342900" indent="-342900" algn="l" defTabSz="4572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8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/>
              <a:t>Dynamics of magmatic systems 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/>
              <a:t>on </a:t>
            </a:r>
            <a:r>
              <a:rPr lang="en-US" sz="2000" b="1" dirty="0"/>
              <a:t>geological timescales</a:t>
            </a:r>
            <a:endParaRPr lang="en-US" sz="2000" b="1" i="1" dirty="0"/>
          </a:p>
        </p:txBody>
      </p:sp>
      <p:sp>
        <p:nvSpPr>
          <p:cNvPr id="23" name="Content Placeholder 1">
            <a:extLst>
              <a:ext uri="{FF2B5EF4-FFF2-40B4-BE49-F238E27FC236}">
                <a16:creationId xmlns:a16="http://schemas.microsoft.com/office/drawing/2014/main" id="{F0266A44-889E-4190-8A79-DD50DF5D8E81}"/>
              </a:ext>
            </a:extLst>
          </p:cNvPr>
          <p:cNvSpPr txBox="1">
            <a:spLocks/>
          </p:cNvSpPr>
          <p:nvPr/>
        </p:nvSpPr>
        <p:spPr>
          <a:xfrm>
            <a:off x="1578644" y="606838"/>
            <a:ext cx="9034709" cy="449451"/>
          </a:xfrm>
          <a:prstGeom prst="rect">
            <a:avLst/>
          </a:prstGeom>
        </p:spPr>
        <p:txBody>
          <a:bodyPr vert="horz" lIns="91440" tIns="45720" rIns="91440" bIns="45720" numCol="1" rtlCol="0">
            <a:noAutofit/>
          </a:bodyPr>
          <a:lstStyle>
            <a:lvl1pPr marL="342900" indent="-342900" algn="l" defTabSz="4572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8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b="1" dirty="0"/>
              <a:t>Computational framework </a:t>
            </a:r>
            <a:r>
              <a:rPr lang="en-US" sz="2000" dirty="0"/>
              <a:t>to simulate magma ascent &amp; evolving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>
                <a:solidFill>
                  <a:srgbClr val="C00000"/>
                </a:solidFill>
              </a:rPr>
              <a:t>chemistry</a:t>
            </a:r>
          </a:p>
        </p:txBody>
      </p:sp>
      <p:pic>
        <p:nvPicPr>
          <p:cNvPr id="25" name="Image 24" descr="Une image contenant alimentation&#10;&#10;Description générée automatiquement">
            <a:extLst>
              <a:ext uri="{FF2B5EF4-FFF2-40B4-BE49-F238E27FC236}">
                <a16:creationId xmlns:a16="http://schemas.microsoft.com/office/drawing/2014/main" id="{C98A63B9-7120-4740-91E5-4C3842AB63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160" y="2743487"/>
            <a:ext cx="3194801" cy="1407680"/>
          </a:xfrm>
          <a:prstGeom prst="rect">
            <a:avLst/>
          </a:prstGeom>
        </p:spPr>
      </p:pic>
      <p:pic>
        <p:nvPicPr>
          <p:cNvPr id="27" name="Image 26" descr="Une image contenant poisson&#10;&#10;Description générée automatiquement">
            <a:extLst>
              <a:ext uri="{FF2B5EF4-FFF2-40B4-BE49-F238E27FC236}">
                <a16:creationId xmlns:a16="http://schemas.microsoft.com/office/drawing/2014/main" id="{9D84F1B5-66BC-4D40-A94E-8E1D811D80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8020" y="4196162"/>
            <a:ext cx="2632863" cy="1489258"/>
          </a:xfrm>
          <a:prstGeom prst="rect">
            <a:avLst/>
          </a:prstGeom>
        </p:spPr>
      </p:pic>
      <p:sp>
        <p:nvSpPr>
          <p:cNvPr id="29" name="Content Placeholder 1">
            <a:extLst>
              <a:ext uri="{FF2B5EF4-FFF2-40B4-BE49-F238E27FC236}">
                <a16:creationId xmlns:a16="http://schemas.microsoft.com/office/drawing/2014/main" id="{50FF9171-9DD6-40FB-A11A-A9C29BBB8FFC}"/>
              </a:ext>
            </a:extLst>
          </p:cNvPr>
          <p:cNvSpPr txBox="1">
            <a:spLocks/>
          </p:cNvSpPr>
          <p:nvPr/>
        </p:nvSpPr>
        <p:spPr>
          <a:xfrm>
            <a:off x="873511" y="2635312"/>
            <a:ext cx="1114307" cy="321335"/>
          </a:xfrm>
          <a:prstGeom prst="rect">
            <a:avLst/>
          </a:prstGeom>
        </p:spPr>
        <p:txBody>
          <a:bodyPr vert="horz" lIns="91440" tIns="45720" rIns="91440" bIns="45720" numCol="1" rtlCol="0">
            <a:noAutofit/>
          </a:bodyPr>
          <a:lstStyle>
            <a:lvl1pPr marL="342900" indent="-342900" algn="l" defTabSz="4572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8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200" b="1" dirty="0"/>
              <a:t>INSAR data</a:t>
            </a:r>
            <a:endParaRPr lang="en-US" sz="1200" dirty="0"/>
          </a:p>
        </p:txBody>
      </p:sp>
      <p:sp>
        <p:nvSpPr>
          <p:cNvPr id="31" name="Content Placeholder 1">
            <a:extLst>
              <a:ext uri="{FF2B5EF4-FFF2-40B4-BE49-F238E27FC236}">
                <a16:creationId xmlns:a16="http://schemas.microsoft.com/office/drawing/2014/main" id="{8CA43D7A-EC77-4150-9F58-F4CC0B9551E0}"/>
              </a:ext>
            </a:extLst>
          </p:cNvPr>
          <p:cNvSpPr txBox="1">
            <a:spLocks/>
          </p:cNvSpPr>
          <p:nvPr/>
        </p:nvSpPr>
        <p:spPr>
          <a:xfrm>
            <a:off x="1987818" y="2635313"/>
            <a:ext cx="1479426" cy="321335"/>
          </a:xfrm>
          <a:prstGeom prst="rect">
            <a:avLst/>
          </a:prstGeom>
        </p:spPr>
        <p:txBody>
          <a:bodyPr vert="horz" lIns="91440" tIns="45720" rIns="91440" bIns="45720" numCol="1" rtlCol="0">
            <a:noAutofit/>
          </a:bodyPr>
          <a:lstStyle>
            <a:lvl1pPr marL="342900" indent="-342900" algn="l" defTabSz="4572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8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200" b="1" dirty="0"/>
              <a:t>Reference Model</a:t>
            </a:r>
            <a:endParaRPr lang="en-US" sz="1200" dirty="0"/>
          </a:p>
        </p:txBody>
      </p:sp>
      <p:sp>
        <p:nvSpPr>
          <p:cNvPr id="33" name="Content Placeholder 1">
            <a:extLst>
              <a:ext uri="{FF2B5EF4-FFF2-40B4-BE49-F238E27FC236}">
                <a16:creationId xmlns:a16="http://schemas.microsoft.com/office/drawing/2014/main" id="{FE38A037-5D52-4E6D-819D-F9F305C0C64D}"/>
              </a:ext>
            </a:extLst>
          </p:cNvPr>
          <p:cNvSpPr txBox="1">
            <a:spLocks/>
          </p:cNvSpPr>
          <p:nvPr/>
        </p:nvSpPr>
        <p:spPr>
          <a:xfrm>
            <a:off x="3796103" y="3935426"/>
            <a:ext cx="1479426" cy="321335"/>
          </a:xfrm>
          <a:prstGeom prst="rect">
            <a:avLst/>
          </a:prstGeom>
        </p:spPr>
        <p:txBody>
          <a:bodyPr vert="horz" lIns="91440" tIns="45720" rIns="91440" bIns="45720" numCol="1" rtlCol="0">
            <a:noAutofit/>
          </a:bodyPr>
          <a:lstStyle>
            <a:lvl1pPr marL="342900" indent="-342900" algn="l" defTabSz="4572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8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200" b="1" dirty="0"/>
              <a:t>3D Velocity Field</a:t>
            </a:r>
            <a:endParaRPr lang="en-US" sz="1200" dirty="0"/>
          </a:p>
        </p:txBody>
      </p:sp>
      <p:pic>
        <p:nvPicPr>
          <p:cNvPr id="35" name="Picture 113">
            <a:extLst>
              <a:ext uri="{FF2B5EF4-FFF2-40B4-BE49-F238E27FC236}">
                <a16:creationId xmlns:a16="http://schemas.microsoft.com/office/drawing/2014/main" id="{4BF930C3-883B-457A-9FC1-2CB3DF216A0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-1" b="4638"/>
          <a:stretch/>
        </p:blipFill>
        <p:spPr>
          <a:xfrm>
            <a:off x="6847879" y="3914860"/>
            <a:ext cx="2351654" cy="152145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3" name="Content Placeholder 4">
            <a:extLst>
              <a:ext uri="{FF2B5EF4-FFF2-40B4-BE49-F238E27FC236}">
                <a16:creationId xmlns:a16="http://schemas.microsoft.com/office/drawing/2014/main" id="{DF8B4AAA-086B-4746-8FD3-6DE918F680D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75" t="18367" r="33280" b="22238"/>
          <a:stretch/>
        </p:blipFill>
        <p:spPr>
          <a:xfrm>
            <a:off x="4613137" y="1084172"/>
            <a:ext cx="1354430" cy="180068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5" name="Picture 62">
            <a:extLst>
              <a:ext uri="{FF2B5EF4-FFF2-40B4-BE49-F238E27FC236}">
                <a16:creationId xmlns:a16="http://schemas.microsoft.com/office/drawing/2014/main" id="{3B4676AF-2947-4816-8F16-FF0BAB96EC7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44" t="19790" r="36664" b="22877"/>
          <a:stretch/>
        </p:blipFill>
        <p:spPr>
          <a:xfrm>
            <a:off x="6038571" y="1078529"/>
            <a:ext cx="1485689" cy="182271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9" name="Rectangle 48">
            <a:extLst>
              <a:ext uri="{FF2B5EF4-FFF2-40B4-BE49-F238E27FC236}">
                <a16:creationId xmlns:a16="http://schemas.microsoft.com/office/drawing/2014/main" id="{B6F3F36F-631B-4E05-9677-35F3976536B8}"/>
              </a:ext>
            </a:extLst>
          </p:cNvPr>
          <p:cNvSpPr/>
          <p:nvPr/>
        </p:nvSpPr>
        <p:spPr>
          <a:xfrm>
            <a:off x="603911" y="4365000"/>
            <a:ext cx="1418687" cy="2616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en-US" sz="1000" dirty="0">
                <a:solidFill>
                  <a:srgbClr val="002060"/>
                </a:solidFill>
              </a:rPr>
              <a:t>Spang et al. (in prep.</a:t>
            </a:r>
            <a:r>
              <a:rPr lang="en-US" sz="900" dirty="0">
                <a:solidFill>
                  <a:srgbClr val="002060"/>
                </a:solidFill>
              </a:rPr>
              <a:t>)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33742639-5396-4EAE-8EF8-82DD89219A88}"/>
              </a:ext>
            </a:extLst>
          </p:cNvPr>
          <p:cNvSpPr/>
          <p:nvPr/>
        </p:nvSpPr>
        <p:spPr>
          <a:xfrm>
            <a:off x="5079738" y="2891068"/>
            <a:ext cx="2046597" cy="2616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en-US" sz="1000" dirty="0">
                <a:solidFill>
                  <a:srgbClr val="002060"/>
                </a:solidFill>
              </a:rPr>
              <a:t>Keller, May &amp; </a:t>
            </a:r>
            <a:r>
              <a:rPr lang="en-US" sz="1000" dirty="0" err="1">
                <a:solidFill>
                  <a:srgbClr val="002060"/>
                </a:solidFill>
              </a:rPr>
              <a:t>Kaus</a:t>
            </a:r>
            <a:r>
              <a:rPr lang="en-US" sz="1000" dirty="0">
                <a:solidFill>
                  <a:srgbClr val="002060"/>
                </a:solidFill>
              </a:rPr>
              <a:t>, </a:t>
            </a:r>
            <a:r>
              <a:rPr lang="en-US" sz="1000" i="1" dirty="0">
                <a:solidFill>
                  <a:srgbClr val="002060"/>
                </a:solidFill>
              </a:rPr>
              <a:t>GJI</a:t>
            </a:r>
            <a:r>
              <a:rPr lang="en-US" sz="1000" dirty="0">
                <a:solidFill>
                  <a:srgbClr val="002060"/>
                </a:solidFill>
              </a:rPr>
              <a:t> (2013</a:t>
            </a:r>
            <a:r>
              <a:rPr lang="en-US" sz="900" dirty="0">
                <a:solidFill>
                  <a:srgbClr val="002060"/>
                </a:solidFill>
              </a:rPr>
              <a:t>)</a:t>
            </a:r>
          </a:p>
        </p:txBody>
      </p:sp>
      <p:pic>
        <p:nvPicPr>
          <p:cNvPr id="56" name="Picture 4">
            <a:extLst>
              <a:ext uri="{FF2B5EF4-FFF2-40B4-BE49-F238E27FC236}">
                <a16:creationId xmlns:a16="http://schemas.microsoft.com/office/drawing/2014/main" id="{1F0EB5E2-1D48-4F59-BC24-2D752958A87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2092" y="3039649"/>
            <a:ext cx="2462654" cy="2555744"/>
          </a:xfrm>
          <a:prstGeom prst="rect">
            <a:avLst/>
          </a:prstGeom>
        </p:spPr>
      </p:pic>
      <p:sp>
        <p:nvSpPr>
          <p:cNvPr id="61" name="Rectangle 60">
            <a:extLst>
              <a:ext uri="{FF2B5EF4-FFF2-40B4-BE49-F238E27FC236}">
                <a16:creationId xmlns:a16="http://schemas.microsoft.com/office/drawing/2014/main" id="{C521E964-07BB-4EAA-82C2-8F62E1ACC012}"/>
              </a:ext>
            </a:extLst>
          </p:cNvPr>
          <p:cNvSpPr/>
          <p:nvPr/>
        </p:nvSpPr>
        <p:spPr>
          <a:xfrm>
            <a:off x="0" y="6484776"/>
            <a:ext cx="12191999" cy="3732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6" name="Image 7">
            <a:extLst>
              <a:ext uri="{FF2B5EF4-FFF2-40B4-BE49-F238E27FC236}">
                <a16:creationId xmlns:a16="http://schemas.microsoft.com/office/drawing/2014/main" id="{FA2ED382-F812-8048-B1FF-6F591594D06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6800" y="57123"/>
            <a:ext cx="987224" cy="987224"/>
          </a:xfrm>
          <a:prstGeom prst="rect">
            <a:avLst/>
          </a:prstGeom>
        </p:spPr>
      </p:pic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6CA7F835-1B9D-4879-A203-493929E53B6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491827"/>
            <a:ext cx="2743200" cy="365125"/>
          </a:xfrm>
        </p:spPr>
        <p:txBody>
          <a:bodyPr/>
          <a:lstStyle/>
          <a:p>
            <a:fld id="{16DE938C-484D-4BC1-9045-C83102902419}" type="datetime1">
              <a:rPr lang="en-GB" smtClean="0">
                <a:solidFill>
                  <a:schemeClr val="bg1"/>
                </a:solidFill>
              </a:rPr>
              <a:t>29/04/2021</a:t>
            </a:fld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A2E2EDD-B51C-4569-9FE0-1635F0331E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799" y="6484776"/>
            <a:ext cx="2743200" cy="365125"/>
          </a:xfrm>
        </p:spPr>
        <p:txBody>
          <a:bodyPr/>
          <a:lstStyle/>
          <a:p>
            <a:fld id="{2A9963D1-6689-47D1-B544-EDDD4B9CF671}" type="slidenum">
              <a:rPr lang="en-GB" smtClean="0">
                <a:solidFill>
                  <a:schemeClr val="bg1"/>
                </a:solidFill>
              </a:rPr>
              <a:t>2</a:t>
            </a:fld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3D7C96F-F708-4EDC-BA67-5F368EE7EAD8}"/>
              </a:ext>
            </a:extLst>
          </p:cNvPr>
          <p:cNvSpPr/>
          <p:nvPr/>
        </p:nvSpPr>
        <p:spPr>
          <a:xfrm>
            <a:off x="379432" y="5474268"/>
            <a:ext cx="2898113" cy="2531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en-US" sz="1000" dirty="0">
                <a:solidFill>
                  <a:srgbClr val="002060"/>
                </a:solidFill>
              </a:rPr>
              <a:t>https://bitbucket.org/bkaus</a:t>
            </a:r>
            <a:r>
              <a:rPr lang="en-US" sz="1000">
                <a:solidFill>
                  <a:srgbClr val="002060"/>
                </a:solidFill>
              </a:rPr>
              <a:t>/lamem/</a:t>
            </a:r>
            <a:endParaRPr lang="en-US" sz="9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5839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19" grpId="0"/>
      <p:bldP spid="21" grpId="0" animBg="1"/>
      <p:bldP spid="23" grpId="0"/>
      <p:bldP spid="29" grpId="0"/>
      <p:bldP spid="31" grpId="0"/>
      <p:bldP spid="33" grpId="0"/>
      <p:bldP spid="49" grpId="0"/>
      <p:bldP spid="51" grpId="0"/>
      <p:bldP spid="2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E870305-859C-4D59-816E-87C1CAAAA6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6551"/>
            <a:ext cx="10515600" cy="1325563"/>
          </a:xfrm>
        </p:spPr>
        <p:txBody>
          <a:bodyPr/>
          <a:lstStyle/>
          <a:p>
            <a:pPr algn="ctr"/>
            <a:r>
              <a:rPr lang="en-GB" sz="4400" b="1" dirty="0">
                <a:solidFill>
                  <a:schemeClr val="tx2"/>
                </a:solidFill>
              </a:rPr>
              <a:t>Computational challenges</a:t>
            </a:r>
            <a:endParaRPr lang="en-GB" b="1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A8087B6-A7DC-4C8F-A262-3B9176600E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527051"/>
            <a:ext cx="5010665" cy="3530981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 lnSpcReduction="10000"/>
          </a:bodyPr>
          <a:lstStyle/>
          <a:p>
            <a:r>
              <a:rPr lang="en-GB" dirty="0"/>
              <a:t>Thermo-Mechanics:</a:t>
            </a:r>
          </a:p>
          <a:p>
            <a:pPr lvl="1"/>
            <a:r>
              <a:rPr lang="en-GB" dirty="0"/>
              <a:t>2-phase flow </a:t>
            </a:r>
          </a:p>
          <a:p>
            <a:pPr lvl="1"/>
            <a:r>
              <a:rPr lang="en-GB" dirty="0" err="1"/>
              <a:t>Visco</a:t>
            </a:r>
            <a:r>
              <a:rPr lang="en-GB" dirty="0"/>
              <a:t>-</a:t>
            </a:r>
            <a:r>
              <a:rPr lang="en-GB" dirty="0" err="1"/>
              <a:t>elasto</a:t>
            </a:r>
            <a:r>
              <a:rPr lang="en-GB" dirty="0"/>
              <a:t>-plastic bulk and shear </a:t>
            </a:r>
            <a:r>
              <a:rPr lang="en-GB" dirty="0" err="1"/>
              <a:t>rheologies</a:t>
            </a:r>
            <a:endParaRPr lang="en-GB" dirty="0"/>
          </a:p>
          <a:p>
            <a:pPr lvl="1"/>
            <a:r>
              <a:rPr lang="en-GB" dirty="0"/>
              <a:t>Mode 1 and mode 2 plasticity</a:t>
            </a:r>
          </a:p>
          <a:p>
            <a:pPr lvl="1"/>
            <a:r>
              <a:rPr lang="en-GB" dirty="0"/>
              <a:t>Efficient non-linear convergence (requires Newton solvers)</a:t>
            </a:r>
          </a:p>
          <a:p>
            <a:pPr lvl="1"/>
            <a:r>
              <a:rPr lang="en-GB" dirty="0"/>
              <a:t>Stable pressure fields</a:t>
            </a:r>
          </a:p>
          <a:p>
            <a:pPr lvl="1"/>
            <a:r>
              <a:rPr lang="en-GB" dirty="0"/>
              <a:t>Advection schemes for melt and solid rocks</a:t>
            </a:r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70321369-4416-4B4F-AE9B-FE795947496B}"/>
              </a:ext>
            </a:extLst>
          </p:cNvPr>
          <p:cNvSpPr txBox="1">
            <a:spLocks/>
          </p:cNvSpPr>
          <p:nvPr/>
        </p:nvSpPr>
        <p:spPr>
          <a:xfrm>
            <a:off x="5732107" y="1527051"/>
            <a:ext cx="491878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2B8843C9-0467-4D70-A4DE-7D7F18A14403}"/>
              </a:ext>
            </a:extLst>
          </p:cNvPr>
          <p:cNvSpPr txBox="1">
            <a:spLocks/>
          </p:cNvSpPr>
          <p:nvPr/>
        </p:nvSpPr>
        <p:spPr>
          <a:xfrm>
            <a:off x="6435013" y="1527051"/>
            <a:ext cx="5097959" cy="435133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Thermodynamics:</a:t>
            </a:r>
          </a:p>
          <a:p>
            <a:pPr lvl="1"/>
            <a:r>
              <a:rPr lang="en-GB" dirty="0"/>
              <a:t>Fractional crystallization from hydrous mafic melt to granites</a:t>
            </a:r>
          </a:p>
          <a:p>
            <a:pPr lvl="1"/>
            <a:r>
              <a:rPr lang="en-GB" dirty="0"/>
              <a:t>Major differences in chemistry</a:t>
            </a:r>
          </a:p>
          <a:p>
            <a:pPr lvl="1"/>
            <a:r>
              <a:rPr lang="en-GB" dirty="0"/>
              <a:t>Ideally, coupled on the fly with the thermo-mechanical code</a:t>
            </a:r>
          </a:p>
          <a:p>
            <a:pPr lvl="1"/>
            <a:r>
              <a:rPr lang="en-GB" dirty="0"/>
              <a:t>Currently available codes too slow (e.g., </a:t>
            </a:r>
            <a:r>
              <a:rPr lang="en-GB" dirty="0" err="1"/>
              <a:t>Perple_X</a:t>
            </a:r>
            <a:r>
              <a:rPr lang="en-GB" dirty="0"/>
              <a:t>)</a:t>
            </a:r>
          </a:p>
          <a:p>
            <a:pPr lvl="1"/>
            <a:r>
              <a:rPr lang="en-GB" dirty="0"/>
              <a:t>Utilize the good initial guesses available when performing geodynamic simulations</a:t>
            </a:r>
          </a:p>
          <a:p>
            <a:endParaRPr lang="en-GB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9AC47FB-4F23-4A00-B3CE-F4C84681D2E9}"/>
              </a:ext>
            </a:extLst>
          </p:cNvPr>
          <p:cNvSpPr/>
          <p:nvPr/>
        </p:nvSpPr>
        <p:spPr>
          <a:xfrm>
            <a:off x="0" y="6484776"/>
            <a:ext cx="12191999" cy="3732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Espace réservé de la date 61">
            <a:extLst>
              <a:ext uri="{FF2B5EF4-FFF2-40B4-BE49-F238E27FC236}">
                <a16:creationId xmlns:a16="http://schemas.microsoft.com/office/drawing/2014/main" id="{CB569D4C-396D-48D1-BC09-7A2628276A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071" y="6493010"/>
            <a:ext cx="2743200" cy="365125"/>
          </a:xfrm>
        </p:spPr>
        <p:txBody>
          <a:bodyPr/>
          <a:lstStyle/>
          <a:p>
            <a:fld id="{A47D4F87-175D-4210-8628-E8392B7E427B}" type="datetime1">
              <a:rPr lang="en-GB" smtClean="0">
                <a:solidFill>
                  <a:schemeClr val="bg1"/>
                </a:solidFill>
              </a:rPr>
              <a:t>29/04/2021</a:t>
            </a:fld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14" name="Espace réservé du numéro de diapositive 62">
            <a:extLst>
              <a:ext uri="{FF2B5EF4-FFF2-40B4-BE49-F238E27FC236}">
                <a16:creationId xmlns:a16="http://schemas.microsoft.com/office/drawing/2014/main" id="{18BC9EB8-17CE-4AC8-9CFD-43202D222E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03887" y="6484322"/>
            <a:ext cx="2743200" cy="365125"/>
          </a:xfrm>
        </p:spPr>
        <p:txBody>
          <a:bodyPr/>
          <a:lstStyle/>
          <a:p>
            <a:fld id="{2A9963D1-6689-47D1-B544-EDDD4B9CF671}" type="slidenum">
              <a:rPr lang="en-GB" smtClean="0">
                <a:solidFill>
                  <a:schemeClr val="bg1"/>
                </a:solidFill>
              </a:rPr>
              <a:t>3</a:t>
            </a:fld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9" name="Picture 113">
            <a:extLst>
              <a:ext uri="{FF2B5EF4-FFF2-40B4-BE49-F238E27FC236}">
                <a16:creationId xmlns:a16="http://schemas.microsoft.com/office/drawing/2014/main" id="{8FCBF6C4-EC82-2740-9B2B-42A8B117ADF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-1" b="4638"/>
          <a:stretch/>
        </p:blipFill>
        <p:spPr>
          <a:xfrm>
            <a:off x="9403887" y="223330"/>
            <a:ext cx="1546478" cy="100052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727689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4F319B90-34FF-4733-9231-A89A6F3E38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b="1" dirty="0">
                <a:solidFill>
                  <a:schemeClr val="tx2"/>
                </a:solidFill>
              </a:rPr>
              <a:t>Why Staggered Finite Differences?</a:t>
            </a:r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165DA9AB-BC81-4D36-934F-5CA8A5CD13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01687"/>
            <a:ext cx="5389179" cy="4000043"/>
          </a:xfrm>
        </p:spPr>
        <p:txBody>
          <a:bodyPr>
            <a:normAutofit/>
          </a:bodyPr>
          <a:lstStyle/>
          <a:p>
            <a:r>
              <a:rPr lang="en-GB" sz="2400" dirty="0">
                <a:solidFill>
                  <a:schemeClr val="tx2"/>
                </a:solidFill>
              </a:rPr>
              <a:t>Stable pressure fields (no checker board pressures)</a:t>
            </a:r>
          </a:p>
          <a:p>
            <a:r>
              <a:rPr lang="en-GB" sz="2400" dirty="0">
                <a:solidFill>
                  <a:schemeClr val="tx2"/>
                </a:solidFill>
              </a:rPr>
              <a:t>Low order discretization (very sparse matrix)</a:t>
            </a:r>
          </a:p>
          <a:p>
            <a:r>
              <a:rPr lang="en-GB" sz="2400" dirty="0">
                <a:solidFill>
                  <a:schemeClr val="tx2"/>
                </a:solidFill>
              </a:rPr>
              <a:t>Works well for large jumps viscosities (melt and magma mush vs. solid host rock)</a:t>
            </a:r>
          </a:p>
          <a:p>
            <a:r>
              <a:rPr lang="en-GB" sz="2400" dirty="0">
                <a:solidFill>
                  <a:schemeClr val="tx2"/>
                </a:solidFill>
              </a:rPr>
              <a:t>Efficient multigrid solver already exists for the pure </a:t>
            </a:r>
            <a:r>
              <a:rPr lang="en-GB" sz="2400" dirty="0" err="1">
                <a:solidFill>
                  <a:schemeClr val="tx2"/>
                </a:solidFill>
              </a:rPr>
              <a:t>visco</a:t>
            </a:r>
            <a:r>
              <a:rPr lang="en-GB" sz="2400" dirty="0">
                <a:solidFill>
                  <a:schemeClr val="tx2"/>
                </a:solidFill>
              </a:rPr>
              <a:t>-</a:t>
            </a:r>
            <a:r>
              <a:rPr lang="en-GB" sz="2400" dirty="0" err="1">
                <a:solidFill>
                  <a:schemeClr val="tx2"/>
                </a:solidFill>
              </a:rPr>
              <a:t>elasto</a:t>
            </a:r>
            <a:r>
              <a:rPr lang="en-GB" sz="2400" dirty="0">
                <a:solidFill>
                  <a:schemeClr val="tx2"/>
                </a:solidFill>
              </a:rPr>
              <a:t>-plastic Stokes equations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0174A8F-C7D7-4B58-AAE0-97E29D0EDAE7}"/>
              </a:ext>
            </a:extLst>
          </p:cNvPr>
          <p:cNvSpPr/>
          <p:nvPr/>
        </p:nvSpPr>
        <p:spPr>
          <a:xfrm>
            <a:off x="0" y="6484776"/>
            <a:ext cx="12191999" cy="3732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Espace réservé de la date 9">
            <a:extLst>
              <a:ext uri="{FF2B5EF4-FFF2-40B4-BE49-F238E27FC236}">
                <a16:creationId xmlns:a16="http://schemas.microsoft.com/office/drawing/2014/main" id="{8D186A30-092C-4858-BE1D-384CF2FD0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A79418-7F5A-467C-AD0D-F03A08A20DCF}" type="datetime1">
              <a:rPr lang="en-GB" smtClean="0"/>
              <a:t>29/04/2021</a:t>
            </a:fld>
            <a:endParaRPr lang="en-GB"/>
          </a:p>
        </p:txBody>
      </p:sp>
      <p:sp>
        <p:nvSpPr>
          <p:cNvPr id="12" name="Espace réservé de la date 61">
            <a:extLst>
              <a:ext uri="{FF2B5EF4-FFF2-40B4-BE49-F238E27FC236}">
                <a16:creationId xmlns:a16="http://schemas.microsoft.com/office/drawing/2014/main" id="{61F40991-6E2F-4DA4-9295-1687EA988707}"/>
              </a:ext>
            </a:extLst>
          </p:cNvPr>
          <p:cNvSpPr txBox="1">
            <a:spLocks/>
          </p:cNvSpPr>
          <p:nvPr/>
        </p:nvSpPr>
        <p:spPr>
          <a:xfrm>
            <a:off x="9071" y="649301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47D4F87-175D-4210-8628-E8392B7E427B}" type="datetime1">
              <a:rPr lang="en-GB" smtClean="0">
                <a:solidFill>
                  <a:schemeClr val="bg1"/>
                </a:solidFill>
              </a:rPr>
              <a:pPr/>
              <a:t>29/04/2021</a:t>
            </a:fld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13" name="Espace réservé du numéro de diapositive 62">
            <a:extLst>
              <a:ext uri="{FF2B5EF4-FFF2-40B4-BE49-F238E27FC236}">
                <a16:creationId xmlns:a16="http://schemas.microsoft.com/office/drawing/2014/main" id="{32852375-53DD-4D87-ACA9-D3DBE4A239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03887" y="6484322"/>
            <a:ext cx="2743200" cy="365125"/>
          </a:xfrm>
        </p:spPr>
        <p:txBody>
          <a:bodyPr/>
          <a:lstStyle/>
          <a:p>
            <a:fld id="{2A9963D1-6689-47D1-B544-EDDD4B9CF671}" type="slidenum">
              <a:rPr lang="en-GB" smtClean="0">
                <a:solidFill>
                  <a:schemeClr val="bg1"/>
                </a:solidFill>
              </a:rPr>
              <a:t>4</a:t>
            </a:fld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3" name="Picture 2" descr="A close up of a map&#10;&#10;Description automatically generated">
            <a:extLst>
              <a:ext uri="{FF2B5EF4-FFF2-40B4-BE49-F238E27FC236}">
                <a16:creationId xmlns:a16="http://schemas.microsoft.com/office/drawing/2014/main" id="{49AD9272-B8FD-2444-8948-1E88C0135D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5000" y="1867316"/>
            <a:ext cx="6056999" cy="3123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8460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1F76EA-94A5-4674-86E3-AE9D7AF28C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27111"/>
            <a:ext cx="10515600" cy="841602"/>
          </a:xfrm>
        </p:spPr>
        <p:txBody>
          <a:bodyPr>
            <a:normAutofit/>
          </a:bodyPr>
          <a:lstStyle/>
          <a:p>
            <a:pPr algn="ctr"/>
            <a:r>
              <a:rPr lang="en-GB" sz="4400" b="1" dirty="0" err="1">
                <a:solidFill>
                  <a:schemeClr val="tx2"/>
                </a:solidFill>
              </a:rPr>
              <a:t>PETSc</a:t>
            </a:r>
            <a:r>
              <a:rPr lang="en-GB" sz="4400" b="1" dirty="0">
                <a:solidFill>
                  <a:schemeClr val="tx2"/>
                </a:solidFill>
              </a:rPr>
              <a:t> &amp; DMSTAG</a:t>
            </a:r>
            <a:endParaRPr lang="en-GB" b="1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1FD9E71-FDDC-4885-909C-23AA901658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1159" y="1668233"/>
            <a:ext cx="5412828" cy="4696281"/>
          </a:xfrm>
        </p:spPr>
        <p:txBody>
          <a:bodyPr>
            <a:normAutofit fontScale="92500" lnSpcReduction="20000"/>
          </a:bodyPr>
          <a:lstStyle/>
          <a:p>
            <a:r>
              <a:rPr lang="en-GB" dirty="0">
                <a:solidFill>
                  <a:schemeClr val="tx2"/>
                </a:solidFill>
              </a:rPr>
              <a:t>DMSTAG is a new feature in </a:t>
            </a:r>
            <a:r>
              <a:rPr lang="en-GB" dirty="0" err="1">
                <a:solidFill>
                  <a:schemeClr val="tx2"/>
                </a:solidFill>
              </a:rPr>
              <a:t>PETSc</a:t>
            </a:r>
            <a:r>
              <a:rPr lang="en-GB" dirty="0">
                <a:solidFill>
                  <a:schemeClr val="tx2"/>
                </a:solidFill>
              </a:rPr>
              <a:t>, that simplifies writing staggered finite difference codes. </a:t>
            </a:r>
          </a:p>
          <a:p>
            <a:r>
              <a:rPr lang="en-GB" dirty="0">
                <a:solidFill>
                  <a:schemeClr val="tx2"/>
                </a:solidFill>
              </a:rPr>
              <a:t>Allow easy ways for user to add new fields and create new systems </a:t>
            </a:r>
          </a:p>
          <a:p>
            <a:pPr lvl="1"/>
            <a:r>
              <a:rPr lang="en-GB" dirty="0">
                <a:solidFill>
                  <a:schemeClr val="tx2"/>
                </a:solidFill>
              </a:rPr>
              <a:t>Go from 1-phase to a 2-phase code</a:t>
            </a:r>
          </a:p>
          <a:p>
            <a:r>
              <a:rPr lang="en-GB" dirty="0">
                <a:solidFill>
                  <a:schemeClr val="tx2"/>
                </a:solidFill>
              </a:rPr>
              <a:t>Runs fully in parallel in </a:t>
            </a:r>
            <a:r>
              <a:rPr lang="en-GB" dirty="0" err="1">
                <a:solidFill>
                  <a:schemeClr val="tx2"/>
                </a:solidFill>
              </a:rPr>
              <a:t>PETSc</a:t>
            </a:r>
            <a:endParaRPr lang="en-GB" dirty="0">
              <a:solidFill>
                <a:schemeClr val="tx2"/>
              </a:solidFill>
            </a:endParaRPr>
          </a:p>
          <a:p>
            <a:r>
              <a:rPr lang="en-GB" dirty="0">
                <a:solidFill>
                  <a:schemeClr val="tx2"/>
                </a:solidFill>
              </a:rPr>
              <a:t>Access to a wide range of parallel direct and iterative solvers</a:t>
            </a:r>
          </a:p>
          <a:p>
            <a:r>
              <a:rPr lang="en-GB" dirty="0">
                <a:solidFill>
                  <a:schemeClr val="tx2"/>
                </a:solidFill>
              </a:rPr>
              <a:t>Coupled with Marker-and-Cell method (DMSWARM)</a:t>
            </a:r>
          </a:p>
          <a:p>
            <a:r>
              <a:rPr lang="en-GB" dirty="0">
                <a:solidFill>
                  <a:schemeClr val="tx2"/>
                </a:solidFill>
              </a:rPr>
              <a:t>Multigrid solvers compatible with DMSTAG being implemented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D54B469-B3CE-4201-9588-77742D66071D}"/>
              </a:ext>
            </a:extLst>
          </p:cNvPr>
          <p:cNvSpPr/>
          <p:nvPr/>
        </p:nvSpPr>
        <p:spPr>
          <a:xfrm>
            <a:off x="0" y="6484776"/>
            <a:ext cx="12191999" cy="3732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Espace réservé de la date 61">
            <a:extLst>
              <a:ext uri="{FF2B5EF4-FFF2-40B4-BE49-F238E27FC236}">
                <a16:creationId xmlns:a16="http://schemas.microsoft.com/office/drawing/2014/main" id="{E0AB4C32-5830-488D-83BA-A061358C196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071" y="6493010"/>
            <a:ext cx="2743200" cy="365125"/>
          </a:xfrm>
        </p:spPr>
        <p:txBody>
          <a:bodyPr/>
          <a:lstStyle/>
          <a:p>
            <a:fld id="{A47D4F87-175D-4210-8628-E8392B7E427B}" type="datetime1">
              <a:rPr lang="en-GB" smtClean="0">
                <a:solidFill>
                  <a:schemeClr val="bg1"/>
                </a:solidFill>
              </a:rPr>
              <a:t>29/04/2021</a:t>
            </a:fld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11" name="Espace réservé du numéro de diapositive 62">
            <a:extLst>
              <a:ext uri="{FF2B5EF4-FFF2-40B4-BE49-F238E27FC236}">
                <a16:creationId xmlns:a16="http://schemas.microsoft.com/office/drawing/2014/main" id="{F5B3735B-7D37-4EF5-8BA1-2797072104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03887" y="6484322"/>
            <a:ext cx="2743200" cy="365125"/>
          </a:xfrm>
        </p:spPr>
        <p:txBody>
          <a:bodyPr/>
          <a:lstStyle/>
          <a:p>
            <a:fld id="{2A9963D1-6689-47D1-B544-EDDD4B9CF671}" type="slidenum">
              <a:rPr lang="en-GB" smtClean="0">
                <a:solidFill>
                  <a:schemeClr val="bg1"/>
                </a:solidFill>
              </a:rPr>
              <a:t>5</a:t>
            </a:fld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20" name="Content Placeholder 4">
            <a:extLst>
              <a:ext uri="{FF2B5EF4-FFF2-40B4-BE49-F238E27FC236}">
                <a16:creationId xmlns:a16="http://schemas.microsoft.com/office/drawing/2014/main" id="{C139C060-0A24-B54B-8BE5-8E32C50FDC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9312" y="4099759"/>
            <a:ext cx="3469150" cy="2332843"/>
          </a:xfrm>
          <a:prstGeom prst="rect">
            <a:avLst/>
          </a:prstGeom>
        </p:spPr>
      </p:pic>
      <p:pic>
        <p:nvPicPr>
          <p:cNvPr id="22" name="Content Placeholder 4">
            <a:extLst>
              <a:ext uri="{FF2B5EF4-FFF2-40B4-BE49-F238E27FC236}">
                <a16:creationId xmlns:a16="http://schemas.microsoft.com/office/drawing/2014/main" id="{50E971A0-3022-D441-A3A2-82A05484D8C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6360"/>
          <a:stretch/>
        </p:blipFill>
        <p:spPr>
          <a:xfrm>
            <a:off x="8972343" y="108687"/>
            <a:ext cx="2381456" cy="149178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7FE8FCF-9E6E-754B-9C58-50B81C42CB83}"/>
              </a:ext>
            </a:extLst>
          </p:cNvPr>
          <p:cNvSpPr txBox="1"/>
          <p:nvPr/>
        </p:nvSpPr>
        <p:spPr>
          <a:xfrm>
            <a:off x="7669312" y="3769943"/>
            <a:ext cx="39965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DE" dirty="0"/>
              <a:t>Example for the continuity equation: </a:t>
            </a:r>
          </a:p>
        </p:txBody>
      </p:sp>
      <p:pic>
        <p:nvPicPr>
          <p:cNvPr id="24" name="Content Placeholder 4">
            <a:extLst>
              <a:ext uri="{FF2B5EF4-FFF2-40B4-BE49-F238E27FC236}">
                <a16:creationId xmlns:a16="http://schemas.microsoft.com/office/drawing/2014/main" id="{CFA21A6E-294D-0141-A7B8-E7A5149E54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6656" y="2127884"/>
            <a:ext cx="3996558" cy="1557869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58430015-E00B-BE46-AE11-CF42BF7E2A4E}"/>
              </a:ext>
            </a:extLst>
          </p:cNvPr>
          <p:cNvSpPr txBox="1"/>
          <p:nvPr/>
        </p:nvSpPr>
        <p:spPr>
          <a:xfrm>
            <a:off x="8379372" y="1778310"/>
            <a:ext cx="24830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DE" dirty="0"/>
              <a:t>Create parallel grid:</a:t>
            </a:r>
          </a:p>
        </p:txBody>
      </p:sp>
      <p:pic>
        <p:nvPicPr>
          <p:cNvPr id="28" name="Content Placeholder 4">
            <a:extLst>
              <a:ext uri="{FF2B5EF4-FFF2-40B4-BE49-F238E27FC236}">
                <a16:creationId xmlns:a16="http://schemas.microsoft.com/office/drawing/2014/main" id="{3841F6CE-25CB-8C4E-A7A4-38A7BB593D0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463" t="60103" r="67164" b="6644"/>
          <a:stretch/>
        </p:blipFill>
        <p:spPr>
          <a:xfrm>
            <a:off x="6575324" y="2439144"/>
            <a:ext cx="769690" cy="674802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A8F343FF-F691-EA47-8CCE-FA18DA51FA2B}"/>
              </a:ext>
            </a:extLst>
          </p:cNvPr>
          <p:cNvSpPr txBox="1"/>
          <p:nvPr/>
        </p:nvSpPr>
        <p:spPr>
          <a:xfrm>
            <a:off x="6956401" y="3315497"/>
            <a:ext cx="51062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vertex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06E8EA7-6267-864B-A5C2-94440604D67E}"/>
              </a:ext>
            </a:extLst>
          </p:cNvPr>
          <p:cNvSpPr txBox="1"/>
          <p:nvPr/>
        </p:nvSpPr>
        <p:spPr>
          <a:xfrm>
            <a:off x="6308102" y="2624811"/>
            <a:ext cx="10493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edge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3C2462E-77C6-D947-87B0-31F0F5D61DB1}"/>
              </a:ext>
            </a:extLst>
          </p:cNvPr>
          <p:cNvSpPr txBox="1"/>
          <p:nvPr/>
        </p:nvSpPr>
        <p:spPr>
          <a:xfrm>
            <a:off x="6746937" y="3022783"/>
            <a:ext cx="10493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edge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C10528D-117E-2E40-A0CB-75BAA958D50D}"/>
              </a:ext>
            </a:extLst>
          </p:cNvPr>
          <p:cNvSpPr txBox="1"/>
          <p:nvPr/>
        </p:nvSpPr>
        <p:spPr>
          <a:xfrm>
            <a:off x="6677801" y="2545713"/>
            <a:ext cx="10493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/>
              <a:t>element</a:t>
            </a: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8C9FC25E-002B-0347-96C6-84FBC62A0473}"/>
              </a:ext>
            </a:extLst>
          </p:cNvPr>
          <p:cNvCxnSpPr>
            <a:cxnSpLocks/>
          </p:cNvCxnSpPr>
          <p:nvPr/>
        </p:nvCxnSpPr>
        <p:spPr>
          <a:xfrm flipH="1">
            <a:off x="7184631" y="3100775"/>
            <a:ext cx="27081" cy="27258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4950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A806869-2025-4F1F-B5DB-76556FE0EF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17719"/>
            <a:ext cx="10442510" cy="1325564"/>
          </a:xfrm>
        </p:spPr>
        <p:txBody>
          <a:bodyPr>
            <a:normAutofit fontScale="62500" lnSpcReduction="20000"/>
          </a:bodyPr>
          <a:lstStyle/>
          <a:p>
            <a:r>
              <a:rPr lang="en-GB" dirty="0">
                <a:solidFill>
                  <a:schemeClr val="tx2"/>
                </a:solidFill>
              </a:rPr>
              <a:t>Use of symbolic programming software (</a:t>
            </a:r>
            <a:r>
              <a:rPr lang="en-GB" dirty="0" err="1">
                <a:solidFill>
                  <a:schemeClr val="tx2"/>
                </a:solidFill>
              </a:rPr>
              <a:t>sympy</a:t>
            </a:r>
            <a:r>
              <a:rPr lang="en-GB" dirty="0">
                <a:solidFill>
                  <a:schemeClr val="tx2"/>
                </a:solidFill>
              </a:rPr>
              <a:t> &amp; </a:t>
            </a:r>
            <a:r>
              <a:rPr lang="en-GB" dirty="0" err="1">
                <a:solidFill>
                  <a:schemeClr val="tx2"/>
                </a:solidFill>
              </a:rPr>
              <a:t>jupyter</a:t>
            </a:r>
            <a:r>
              <a:rPr lang="en-GB" dirty="0">
                <a:solidFill>
                  <a:schemeClr val="tx2"/>
                </a:solidFill>
              </a:rPr>
              <a:t> notebooks)</a:t>
            </a:r>
          </a:p>
          <a:p>
            <a:r>
              <a:rPr lang="en-GB" dirty="0">
                <a:solidFill>
                  <a:schemeClr val="tx2"/>
                </a:solidFill>
              </a:rPr>
              <a:t>Fraction the Jacobian using the chain rule in recurrent pieces</a:t>
            </a:r>
          </a:p>
          <a:p>
            <a:r>
              <a:rPr lang="en-GB" dirty="0">
                <a:solidFill>
                  <a:schemeClr val="tx2"/>
                </a:solidFill>
              </a:rPr>
              <a:t>Solve any non-linearity issue</a:t>
            </a:r>
          </a:p>
          <a:p>
            <a:r>
              <a:rPr lang="en-GB" dirty="0">
                <a:solidFill>
                  <a:schemeClr val="tx2"/>
                </a:solidFill>
              </a:rPr>
              <a:t>Ongoing trials on using automatic </a:t>
            </a:r>
            <a:r>
              <a:rPr lang="en-GB" dirty="0" err="1">
                <a:solidFill>
                  <a:schemeClr val="tx2"/>
                </a:solidFill>
              </a:rPr>
              <a:t>differenctiation</a:t>
            </a:r>
            <a:r>
              <a:rPr lang="en-GB" dirty="0">
                <a:solidFill>
                  <a:schemeClr val="tx2"/>
                </a:solidFill>
              </a:rPr>
              <a:t> tools (AD) on Julia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833D2F00-79E8-4993-B0D1-0EAF10629B36}"/>
              </a:ext>
            </a:extLst>
          </p:cNvPr>
          <p:cNvSpPr txBox="1">
            <a:spLocks/>
          </p:cNvSpPr>
          <p:nvPr/>
        </p:nvSpPr>
        <p:spPr>
          <a:xfrm>
            <a:off x="838200" y="1827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b="1" dirty="0">
                <a:solidFill>
                  <a:schemeClr val="tx2"/>
                </a:solidFill>
              </a:rPr>
              <a:t>Nonlinearities require Newton solvers</a:t>
            </a:r>
          </a:p>
          <a:p>
            <a:pPr algn="ctr"/>
            <a:r>
              <a:rPr lang="en-GB" sz="2900" b="1" i="1" dirty="0">
                <a:solidFill>
                  <a:schemeClr val="tx2"/>
                </a:solidFill>
              </a:rPr>
              <a:t>- But how do we easily derive the Jacobian?</a:t>
            </a:r>
            <a:endParaRPr lang="en-GB" sz="2900" b="1" i="1" dirty="0"/>
          </a:p>
        </p:txBody>
      </p:sp>
      <p:pic>
        <p:nvPicPr>
          <p:cNvPr id="8" name="Image 7" descr="Une image contenant fenêtre, table, ordinateur, assis&#10;&#10;Description générée automatiquement">
            <a:extLst>
              <a:ext uri="{FF2B5EF4-FFF2-40B4-BE49-F238E27FC236}">
                <a16:creationId xmlns:a16="http://schemas.microsoft.com/office/drawing/2014/main" id="{814F7607-ACED-4C78-BA19-D70270B405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843283"/>
            <a:ext cx="6089839" cy="344278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675A163F-69AB-4456-9A68-1C4CC66E50C5}"/>
                  </a:ext>
                </a:extLst>
              </p:cNvPr>
              <p:cNvSpPr txBox="1"/>
              <p:nvPr/>
            </p:nvSpPr>
            <p:spPr>
              <a:xfrm>
                <a:off x="7323951" y="3057896"/>
                <a:ext cx="4408194" cy="5767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CH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fr-CH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  <m:r>
                            <a:rPr lang="fr-CH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fr-CH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  <m:r>
                            <a:rPr lang="fr-CH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acc>
                            <m:accPr>
                              <m:chr m:val="̇"/>
                              <m:ctrlPr>
                                <a:rPr lang="fr-CH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fr-CH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𝜀</m:t>
                              </m:r>
                            </m:e>
                          </m:acc>
                          <m:r>
                            <a:rPr lang="fr-CH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fr-CH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fr-CH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)))</m:t>
                          </m:r>
                        </m:num>
                        <m:den>
                          <m:r>
                            <a:rPr lang="fr-CH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fr-CH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fr-CH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fr-CH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CH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fr-CH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  <m:r>
                            <a:rPr lang="fr-CH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fr-CH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  <m:r>
                            <a:rPr lang="fr-CH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acc>
                            <m:accPr>
                              <m:chr m:val="̇"/>
                              <m:ctrlPr>
                                <a:rPr lang="fr-CH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fr-CH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𝜀</m:t>
                              </m:r>
                            </m:e>
                          </m:acc>
                          <m:r>
                            <a:rPr lang="fr-CH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fr-CH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fr-CH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)))</m:t>
                          </m:r>
                        </m:num>
                        <m:den>
                          <m:r>
                            <a:rPr lang="fr-CH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𝜕𝜏</m:t>
                          </m:r>
                          <m:r>
                            <a:rPr lang="fr-CH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acc>
                            <m:accPr>
                              <m:chr m:val="̇"/>
                              <m:ctrlPr>
                                <a:rPr lang="fr-CH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fr-CH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𝜀</m:t>
                              </m:r>
                            </m:e>
                          </m:acc>
                          <m:r>
                            <a:rPr lang="fr-CH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fr-CH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fr-CH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))</m:t>
                          </m:r>
                        </m:den>
                      </m:f>
                      <m:r>
                        <a:rPr lang="fr-CH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fr-CH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CH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𝜕𝜏</m:t>
                          </m:r>
                          <m:r>
                            <a:rPr lang="fr-CH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acc>
                            <m:accPr>
                              <m:chr m:val="̇"/>
                              <m:ctrlPr>
                                <a:rPr lang="fr-CH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fr-CH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𝜀</m:t>
                              </m:r>
                            </m:e>
                          </m:acc>
                          <m:r>
                            <a:rPr lang="fr-CH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fr-CH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fr-CH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))</m:t>
                          </m:r>
                        </m:num>
                        <m:den>
                          <m:r>
                            <a:rPr lang="fr-CH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acc>
                            <m:accPr>
                              <m:chr m:val="̇"/>
                              <m:ctrlPr>
                                <a:rPr lang="fr-CH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fr-CH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𝜀</m:t>
                              </m:r>
                            </m:e>
                          </m:acc>
                          <m:r>
                            <a:rPr lang="fr-CH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fr-CH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fr-CH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den>
                      </m:f>
                      <m:r>
                        <a:rPr lang="fr-CH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fr-CH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CH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acc>
                            <m:accPr>
                              <m:chr m:val="̇"/>
                              <m:ctrlPr>
                                <a:rPr lang="fr-CH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fr-CH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𝜀</m:t>
                              </m:r>
                            </m:e>
                          </m:acc>
                          <m:r>
                            <a:rPr lang="fr-CH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fr-CH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fr-CH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fr-CH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fr-CH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675A163F-69AB-4456-9A68-1C4CC66E50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23951" y="3057896"/>
                <a:ext cx="4408194" cy="57676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Image 11">
            <a:extLst>
              <a:ext uri="{FF2B5EF4-FFF2-40B4-BE49-F238E27FC236}">
                <a16:creationId xmlns:a16="http://schemas.microsoft.com/office/drawing/2014/main" id="{1774682C-FFC2-4AD8-A9D9-80CB483583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6976" y="5178045"/>
            <a:ext cx="4962144" cy="1108022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D10EF104-44B0-4390-9E70-217874AA1AA3}"/>
              </a:ext>
            </a:extLst>
          </p:cNvPr>
          <p:cNvSpPr txBox="1"/>
          <p:nvPr/>
        </p:nvSpPr>
        <p:spPr>
          <a:xfrm>
            <a:off x="1825572" y="3793064"/>
            <a:ext cx="446326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b="1" dirty="0">
                <a:solidFill>
                  <a:srgbClr val="FF0000"/>
                </a:solidFill>
              </a:rPr>
              <a:t>Huge expressions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b="1" dirty="0">
                <a:solidFill>
                  <a:srgbClr val="FF0000"/>
                </a:solidFill>
              </a:rPr>
              <a:t>Difficult to handle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b="1" dirty="0">
                <a:solidFill>
                  <a:srgbClr val="FF0000"/>
                </a:solidFill>
              </a:rPr>
              <a:t>Slows down the software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b="1" dirty="0">
                <a:solidFill>
                  <a:srgbClr val="FF0000"/>
                </a:solidFill>
              </a:rPr>
              <a:t>Slows down the computation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b="1" dirty="0">
                <a:solidFill>
                  <a:srgbClr val="FF0000"/>
                </a:solidFill>
              </a:rPr>
              <a:t>Difficult/impossible to check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5919CB7-18B4-47B7-9DDA-FCE834EB2C0E}"/>
              </a:ext>
            </a:extLst>
          </p:cNvPr>
          <p:cNvSpPr txBox="1"/>
          <p:nvPr/>
        </p:nvSpPr>
        <p:spPr>
          <a:xfrm>
            <a:off x="7427167" y="3620281"/>
            <a:ext cx="401216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Way shorter expressions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No need to modify the whole code when changing the rheology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Easy to check with finite difference and isolate bugs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0F93140-DD5A-4E86-B7A3-12CCCFB9EF25}"/>
              </a:ext>
            </a:extLst>
          </p:cNvPr>
          <p:cNvSpPr/>
          <p:nvPr/>
        </p:nvSpPr>
        <p:spPr>
          <a:xfrm>
            <a:off x="0" y="6484776"/>
            <a:ext cx="12191999" cy="3732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Espace réservé de la date 61">
            <a:extLst>
              <a:ext uri="{FF2B5EF4-FFF2-40B4-BE49-F238E27FC236}">
                <a16:creationId xmlns:a16="http://schemas.microsoft.com/office/drawing/2014/main" id="{91B5CEC9-0528-4B59-A27D-3419BB55105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071" y="6493010"/>
            <a:ext cx="2743200" cy="365125"/>
          </a:xfrm>
        </p:spPr>
        <p:txBody>
          <a:bodyPr/>
          <a:lstStyle/>
          <a:p>
            <a:fld id="{A47D4F87-175D-4210-8628-E8392B7E427B}" type="datetime1">
              <a:rPr lang="en-GB" smtClean="0">
                <a:solidFill>
                  <a:schemeClr val="bg1"/>
                </a:solidFill>
              </a:rPr>
              <a:t>29/04/2021</a:t>
            </a:fld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25" name="Espace réservé du numéro de diapositive 62">
            <a:extLst>
              <a:ext uri="{FF2B5EF4-FFF2-40B4-BE49-F238E27FC236}">
                <a16:creationId xmlns:a16="http://schemas.microsoft.com/office/drawing/2014/main" id="{89CC8C57-D2B8-4A78-87CB-217C57842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03887" y="6484322"/>
            <a:ext cx="2743200" cy="365125"/>
          </a:xfrm>
        </p:spPr>
        <p:txBody>
          <a:bodyPr/>
          <a:lstStyle/>
          <a:p>
            <a:fld id="{2A9963D1-6689-47D1-B544-EDDD4B9CF671}" type="slidenum">
              <a:rPr lang="en-GB" smtClean="0">
                <a:solidFill>
                  <a:schemeClr val="bg1"/>
                </a:solidFill>
              </a:rPr>
              <a:t>6</a:t>
            </a:fld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6" name="Image 5" descr="Une image contenant capture d’écran, ordinateur, moniteur, intérieur&#10;&#10;Description générée automatiquement">
            <a:extLst>
              <a:ext uri="{FF2B5EF4-FFF2-40B4-BE49-F238E27FC236}">
                <a16:creationId xmlns:a16="http://schemas.microsoft.com/office/drawing/2014/main" id="{1FDA2416-31D7-4C74-9AEB-5BFBEAA5380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39" b="5631"/>
          <a:stretch/>
        </p:blipFill>
        <p:spPr>
          <a:xfrm>
            <a:off x="4768412" y="2852712"/>
            <a:ext cx="6760784" cy="344278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AC145656-0E29-4811-8523-A7311543BBD2}"/>
                  </a:ext>
                </a:extLst>
              </p:cNvPr>
              <p:cNvSpPr txBox="1"/>
              <p:nvPr/>
            </p:nvSpPr>
            <p:spPr>
              <a:xfrm>
                <a:off x="1380671" y="3781639"/>
                <a:ext cx="2408890" cy="131580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fr-CH" b="1" i="0" smtClean="0">
                          <a:latin typeface="Cambria Math" panose="02040503050406030204" pitchFamily="18" charset="0"/>
                        </a:rPr>
                        <m:t>J</m:t>
                      </m:r>
                      <m:r>
                        <a:rPr lang="fr-CH" b="0" i="1" smtClean="0">
                          <a:latin typeface="Cambria Math" panose="02040503050406030204" pitchFamily="18" charset="0"/>
                        </a:rPr>
                        <m:t>= </m:t>
                      </m:r>
                      <m:d>
                        <m:dPr>
                          <m:begChr m:val="["/>
                          <m:endChr m:val="]"/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f>
                                  <m:fPr>
                                    <m:ctrlP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fr-CH" i="1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  <m:r>
                                      <a:rPr lang="fr-CH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fr-CH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fr-CH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den>
                                </m:f>
                              </m:e>
                              <m:e>
                                <m:r>
                                  <a:rPr lang="fr-CH" i="1">
                                    <a:latin typeface="Cambria Math" panose="02040503050406030204" pitchFamily="18" charset="0"/>
                                  </a:rPr>
                                  <m:t>…</m:t>
                                </m:r>
                              </m:e>
                              <m:e>
                                <m:f>
                                  <m:fPr>
                                    <m:ctrlP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fr-CH" i="1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  <m:r>
                                      <a:rPr lang="fr-CH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fr-CH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fr-CH" b="0" i="1" smtClean="0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den>
                                </m:f>
                              </m:e>
                            </m:mr>
                            <m:mr>
                              <m:e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⋱</m:t>
                                </m:r>
                              </m:e>
                              <m:e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f>
                                  <m:fPr>
                                    <m:ctrlP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fr-CH" i="1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  <m:r>
                                      <a:rPr lang="fr-CH" b="0" i="1" smtClean="0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num>
                                  <m:den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fr-CH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fr-CH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den>
                                </m:f>
                              </m:e>
                              <m:e>
                                <m:r>
                                  <a:rPr lang="fr-CH" i="1">
                                    <a:latin typeface="Cambria Math" panose="02040503050406030204" pitchFamily="18" charset="0"/>
                                  </a:rPr>
                                  <m:t>…</m:t>
                                </m:r>
                              </m:e>
                              <m:e>
                                <m:f>
                                  <m:fPr>
                                    <m:ctrlPr>
                                      <a:rPr lang="en-GB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fr-CH" i="1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  <m:r>
                                      <a:rPr lang="fr-CH" b="0" i="1" smtClean="0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num>
                                  <m:den>
                                    <m:r>
                                      <a:rPr lang="en-GB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fr-CH" i="1">
                                        <a:latin typeface="Cambria Math" panose="02040503050406030204" pitchFamily="18" charset="0"/>
                                      </a:rPr>
                                      <m:t>𝑥𝑛</m:t>
                                    </m:r>
                                  </m:den>
                                </m:f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AC145656-0E29-4811-8523-A7311543BB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0671" y="3781639"/>
                <a:ext cx="2408890" cy="131580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62793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  <p:bldP spid="14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62B92DB-B901-49F5-B4CD-083ADAF7DC65}"/>
              </a:ext>
            </a:extLst>
          </p:cNvPr>
          <p:cNvSpPr/>
          <p:nvPr/>
        </p:nvSpPr>
        <p:spPr>
          <a:xfrm>
            <a:off x="1" y="6470056"/>
            <a:ext cx="12191999" cy="3732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40E7F0C-634C-4AC8-B200-85FDE16EEAE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90501" y="6466386"/>
            <a:ext cx="2743200" cy="365125"/>
          </a:xfrm>
        </p:spPr>
        <p:txBody>
          <a:bodyPr/>
          <a:lstStyle/>
          <a:p>
            <a:fld id="{6FD618EF-A979-459D-9B04-3700E16534BE}" type="datetime1">
              <a:rPr lang="en-GB" smtClean="0">
                <a:solidFill>
                  <a:schemeClr val="bg1"/>
                </a:solidFill>
              </a:rPr>
              <a:t>29/04/2021</a:t>
            </a:fld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B5CF188-2BA2-459B-828F-A8884AE031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58299" y="6455154"/>
            <a:ext cx="2743200" cy="365125"/>
          </a:xfrm>
        </p:spPr>
        <p:txBody>
          <a:bodyPr/>
          <a:lstStyle/>
          <a:p>
            <a:fld id="{2A9963D1-6689-47D1-B544-EDDD4B9CF671}" type="slidenum">
              <a:rPr lang="en-GB" smtClean="0">
                <a:solidFill>
                  <a:schemeClr val="bg1"/>
                </a:solidFill>
              </a:rPr>
              <a:t>7</a:t>
            </a:fld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5980E67A-EA46-4007-A68A-2595ED827792}"/>
              </a:ext>
            </a:extLst>
          </p:cNvPr>
          <p:cNvSpPr txBox="1">
            <a:spLocks/>
          </p:cNvSpPr>
          <p:nvPr/>
        </p:nvSpPr>
        <p:spPr>
          <a:xfrm>
            <a:off x="838200" y="182727"/>
            <a:ext cx="10515600" cy="7400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b="1" dirty="0">
                <a:solidFill>
                  <a:schemeClr val="tx2"/>
                </a:solidFill>
              </a:rPr>
              <a:t>2 plasticity modes</a:t>
            </a:r>
            <a:endParaRPr lang="en-GB" sz="2900" b="1" i="1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2F12E1D-6EF4-4B48-A553-3D3C98B674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3575" y="1246909"/>
            <a:ext cx="7722361" cy="50292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B0A07E16-DCEF-41B3-A73B-C975F089132C}"/>
              </a:ext>
            </a:extLst>
          </p:cNvPr>
          <p:cNvSpPr txBox="1"/>
          <p:nvPr/>
        </p:nvSpPr>
        <p:spPr>
          <a:xfrm>
            <a:off x="4365975" y="3101232"/>
            <a:ext cx="17300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Griffith Criterion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CEED7AA-FF89-4806-A7B0-0AF4D27AF4F2}"/>
              </a:ext>
            </a:extLst>
          </p:cNvPr>
          <p:cNvSpPr txBox="1"/>
          <p:nvPr/>
        </p:nvSpPr>
        <p:spPr>
          <a:xfrm>
            <a:off x="7957766" y="3728315"/>
            <a:ext cx="15796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Drucker Prager</a:t>
            </a:r>
          </a:p>
        </p:txBody>
      </p:sp>
      <p:sp>
        <p:nvSpPr>
          <p:cNvPr id="14" name="Espace réservé du contenu 2">
            <a:extLst>
              <a:ext uri="{FF2B5EF4-FFF2-40B4-BE49-F238E27FC236}">
                <a16:creationId xmlns:a16="http://schemas.microsoft.com/office/drawing/2014/main" id="{E30D520D-E4B1-4D02-AB7F-8FFF1F643D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656" y="1338610"/>
            <a:ext cx="3678935" cy="4696281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tx2"/>
                </a:solidFill>
              </a:rPr>
              <a:t>2 plasticity modes for compressive and tensile constrains</a:t>
            </a:r>
          </a:p>
          <a:p>
            <a:r>
              <a:rPr lang="en-GB" dirty="0">
                <a:solidFill>
                  <a:schemeClr val="tx2"/>
                </a:solidFill>
              </a:rPr>
              <a:t>Essential for dyke formations</a:t>
            </a:r>
          </a:p>
          <a:p>
            <a:r>
              <a:rPr lang="en-GB" dirty="0">
                <a:solidFill>
                  <a:schemeClr val="tx2"/>
                </a:solidFill>
              </a:rPr>
              <a:t>Tension cap resolved iteratively</a:t>
            </a:r>
          </a:p>
          <a:p>
            <a:r>
              <a:rPr lang="en-GB" dirty="0">
                <a:solidFill>
                  <a:schemeClr val="tx2"/>
                </a:solidFill>
              </a:rPr>
              <a:t>Shear and bulk plasticity components</a:t>
            </a:r>
          </a:p>
        </p:txBody>
      </p:sp>
    </p:spTree>
    <p:extLst>
      <p:ext uri="{BB962C8B-B14F-4D97-AF65-F5344CB8AC3E}">
        <p14:creationId xmlns:p14="http://schemas.microsoft.com/office/powerpoint/2010/main" val="9422465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43C5966-8C30-43D1-94AF-3DA408445DC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21327" y="6356350"/>
            <a:ext cx="2743200" cy="365125"/>
          </a:xfrm>
        </p:spPr>
        <p:txBody>
          <a:bodyPr/>
          <a:lstStyle/>
          <a:p>
            <a:fld id="{6FD618EF-A979-459D-9B04-3700E16534BE}" type="datetime1">
              <a:rPr lang="en-GB" smtClean="0"/>
              <a:t>30/04/2021</a:t>
            </a:fld>
            <a:endParaRPr lang="en-GB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7EB1616-7BF5-4BEB-A51B-F09B53FB1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93727" y="6356350"/>
            <a:ext cx="2743200" cy="365125"/>
          </a:xfrm>
        </p:spPr>
        <p:txBody>
          <a:bodyPr/>
          <a:lstStyle/>
          <a:p>
            <a:fld id="{2A9963D1-6689-47D1-B544-EDDD4B9CF671}" type="slidenum">
              <a:rPr lang="en-GB" smtClean="0"/>
              <a:t>8</a:t>
            </a:fld>
            <a:endParaRPr lang="en-GB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703AF50F-0057-4307-AF10-20531AA42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27111"/>
            <a:ext cx="10515600" cy="841602"/>
          </a:xfrm>
        </p:spPr>
        <p:txBody>
          <a:bodyPr>
            <a:normAutofit/>
          </a:bodyPr>
          <a:lstStyle/>
          <a:p>
            <a:pPr algn="ctr"/>
            <a:r>
              <a:rPr lang="en-GB" sz="4400" b="1" dirty="0">
                <a:solidFill>
                  <a:schemeClr val="tx2"/>
                </a:solidFill>
              </a:rPr>
              <a:t>Compressible plasticity</a:t>
            </a:r>
            <a:endParaRPr lang="en-GB" b="1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502DCDF-5BA4-42D7-A229-B63DA61677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096" y="3040787"/>
            <a:ext cx="3689639" cy="2459759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2C80E89-44A8-4035-9785-FD5C115999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2076" y="3040787"/>
            <a:ext cx="3689640" cy="245976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9259AE8-F489-4253-987C-7BC8CE955D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1057" y="3040786"/>
            <a:ext cx="3689640" cy="2459760"/>
          </a:xfrm>
          <a:prstGeom prst="rect">
            <a:avLst/>
          </a:prstGeom>
        </p:spPr>
      </p:pic>
      <p:sp>
        <p:nvSpPr>
          <p:cNvPr id="13" name="Espace réservé du contenu 2">
            <a:extLst>
              <a:ext uri="{FF2B5EF4-FFF2-40B4-BE49-F238E27FC236}">
                <a16:creationId xmlns:a16="http://schemas.microsoft.com/office/drawing/2014/main" id="{3B8DA993-9748-47D4-8280-24C3D7735B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4692" y="5642266"/>
            <a:ext cx="3259835" cy="6546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1800" dirty="0">
                <a:solidFill>
                  <a:schemeClr val="tx2"/>
                </a:solidFill>
              </a:rPr>
              <a:t>Pure shear case, constant pressure until breaking point </a:t>
            </a:r>
          </a:p>
        </p:txBody>
      </p:sp>
      <p:sp>
        <p:nvSpPr>
          <p:cNvPr id="14" name="Espace réservé du contenu 2">
            <a:extLst>
              <a:ext uri="{FF2B5EF4-FFF2-40B4-BE49-F238E27FC236}">
                <a16:creationId xmlns:a16="http://schemas.microsoft.com/office/drawing/2014/main" id="{AD099810-E34A-4B2C-A079-FCCDE6308806}"/>
              </a:ext>
            </a:extLst>
          </p:cNvPr>
          <p:cNvSpPr txBox="1">
            <a:spLocks/>
          </p:cNvSpPr>
          <p:nvPr/>
        </p:nvSpPr>
        <p:spPr>
          <a:xfrm>
            <a:off x="4370556" y="5642265"/>
            <a:ext cx="3461160" cy="8001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1800" dirty="0">
                <a:solidFill>
                  <a:schemeClr val="tx2"/>
                </a:solidFill>
              </a:rPr>
              <a:t>Simple shear case, similar behaviour </a:t>
            </a:r>
          </a:p>
        </p:txBody>
      </p:sp>
      <p:sp>
        <p:nvSpPr>
          <p:cNvPr id="15" name="Espace réservé du contenu 2">
            <a:extLst>
              <a:ext uri="{FF2B5EF4-FFF2-40B4-BE49-F238E27FC236}">
                <a16:creationId xmlns:a16="http://schemas.microsoft.com/office/drawing/2014/main" id="{46269455-2571-4F38-ABCD-9025881064B7}"/>
              </a:ext>
            </a:extLst>
          </p:cNvPr>
          <p:cNvSpPr txBox="1">
            <a:spLocks/>
          </p:cNvSpPr>
          <p:nvPr/>
        </p:nvSpPr>
        <p:spPr>
          <a:xfrm>
            <a:off x="8336419" y="5642265"/>
            <a:ext cx="3444278" cy="9871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1800" dirty="0">
                <a:solidFill>
                  <a:schemeClr val="tx2"/>
                </a:solidFill>
              </a:rPr>
              <a:t>Compressible Pure shear case, </a:t>
            </a:r>
            <a:r>
              <a:rPr lang="en-GB" sz="1800" dirty="0" err="1">
                <a:solidFill>
                  <a:schemeClr val="tx2"/>
                </a:solidFill>
              </a:rPr>
              <a:t>visco</a:t>
            </a:r>
            <a:r>
              <a:rPr lang="en-GB" sz="1800" dirty="0">
                <a:solidFill>
                  <a:schemeClr val="tx2"/>
                </a:solidFill>
              </a:rPr>
              <a:t>-elastic increase of pressure before breaking point already</a:t>
            </a:r>
          </a:p>
        </p:txBody>
      </p:sp>
      <p:sp>
        <p:nvSpPr>
          <p:cNvPr id="16" name="Espace réservé du contenu 2">
            <a:extLst>
              <a:ext uri="{FF2B5EF4-FFF2-40B4-BE49-F238E27FC236}">
                <a16:creationId xmlns:a16="http://schemas.microsoft.com/office/drawing/2014/main" id="{E33D097B-95E2-44EB-BCC7-F01C327F102F}"/>
              </a:ext>
            </a:extLst>
          </p:cNvPr>
          <p:cNvSpPr txBox="1">
            <a:spLocks/>
          </p:cNvSpPr>
          <p:nvPr/>
        </p:nvSpPr>
        <p:spPr>
          <a:xfrm>
            <a:off x="404691" y="1210430"/>
            <a:ext cx="11376005" cy="12314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 dirty="0">
                <a:solidFill>
                  <a:schemeClr val="tx2"/>
                </a:solidFill>
              </a:rPr>
              <a:t>0-D tests of the compressible rheology, prior to the 2-phase flow implementation </a:t>
            </a:r>
          </a:p>
          <a:p>
            <a:endParaRPr lang="en-GB" sz="2400" dirty="0">
              <a:solidFill>
                <a:schemeClr val="tx2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311EA1E-479B-473E-9618-765605EEAFFB}"/>
              </a:ext>
            </a:extLst>
          </p:cNvPr>
          <p:cNvSpPr/>
          <p:nvPr/>
        </p:nvSpPr>
        <p:spPr>
          <a:xfrm>
            <a:off x="1" y="6470056"/>
            <a:ext cx="12191999" cy="3732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Espace réservé de la date 3">
            <a:extLst>
              <a:ext uri="{FF2B5EF4-FFF2-40B4-BE49-F238E27FC236}">
                <a16:creationId xmlns:a16="http://schemas.microsoft.com/office/drawing/2014/main" id="{41490150-62CB-44A0-BFD3-2DF1BC3FB4B2}"/>
              </a:ext>
            </a:extLst>
          </p:cNvPr>
          <p:cNvSpPr txBox="1">
            <a:spLocks/>
          </p:cNvSpPr>
          <p:nvPr/>
        </p:nvSpPr>
        <p:spPr>
          <a:xfrm>
            <a:off x="190501" y="646638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FD618EF-A979-459D-9B04-3700E16534BE}" type="datetime1">
              <a:rPr lang="en-GB" smtClean="0">
                <a:solidFill>
                  <a:schemeClr val="bg1"/>
                </a:solidFill>
              </a:rPr>
              <a:pPr/>
              <a:t>30/04/2021</a:t>
            </a:fld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19" name="Espace réservé du numéro de diapositive 4">
            <a:extLst>
              <a:ext uri="{FF2B5EF4-FFF2-40B4-BE49-F238E27FC236}">
                <a16:creationId xmlns:a16="http://schemas.microsoft.com/office/drawing/2014/main" id="{6C765BE5-5C4D-48BB-9A51-0DA6D5DBE3FF}"/>
              </a:ext>
            </a:extLst>
          </p:cNvPr>
          <p:cNvSpPr txBox="1">
            <a:spLocks/>
          </p:cNvSpPr>
          <p:nvPr/>
        </p:nvSpPr>
        <p:spPr>
          <a:xfrm>
            <a:off x="9258299" y="64551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A9963D1-6689-47D1-B544-EDDD4B9CF671}" type="slidenum">
              <a:rPr lang="en-GB" smtClean="0">
                <a:solidFill>
                  <a:schemeClr val="bg1"/>
                </a:solidFill>
              </a:rPr>
              <a:pPr/>
              <a:t>8</a:t>
            </a:fld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21" name="Image 20" descr="Une image contenant texte, moniteur, télévision, écran&#10;&#10;Description générée automatiquement">
            <a:extLst>
              <a:ext uri="{FF2B5EF4-FFF2-40B4-BE49-F238E27FC236}">
                <a16:creationId xmlns:a16="http://schemas.microsoft.com/office/drawing/2014/main" id="{5E4C194A-01CE-496D-8923-8B4C509371C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3391" y="1667637"/>
            <a:ext cx="1482436" cy="1461068"/>
          </a:xfrm>
          <a:prstGeom prst="rect">
            <a:avLst/>
          </a:prstGeom>
        </p:spPr>
      </p:pic>
      <p:pic>
        <p:nvPicPr>
          <p:cNvPr id="23" name="Image 22" descr="Une image contenant carré&#10;&#10;Description générée automatiquement">
            <a:extLst>
              <a:ext uri="{FF2B5EF4-FFF2-40B4-BE49-F238E27FC236}">
                <a16:creationId xmlns:a16="http://schemas.microsoft.com/office/drawing/2014/main" id="{03C4AAC6-8241-45E1-82DD-346E662535B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0394" y="1990624"/>
            <a:ext cx="1721484" cy="815094"/>
          </a:xfrm>
          <a:prstGeom prst="rect">
            <a:avLst/>
          </a:prstGeom>
        </p:spPr>
      </p:pic>
      <p:pic>
        <p:nvPicPr>
          <p:cNvPr id="25" name="Image 24" descr="Une image contenant carré&#10;&#10;Description générée automatiquement">
            <a:extLst>
              <a:ext uri="{FF2B5EF4-FFF2-40B4-BE49-F238E27FC236}">
                <a16:creationId xmlns:a16="http://schemas.microsoft.com/office/drawing/2014/main" id="{5B31E8F9-B266-4020-AEA1-4EF9E85B7C8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0264" y="1728656"/>
            <a:ext cx="1503154" cy="1209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17067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D06FA7-71C1-46B4-8FAD-3AFCB01F7D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824" y="275561"/>
            <a:ext cx="6854952" cy="1325563"/>
          </a:xfrm>
        </p:spPr>
        <p:txBody>
          <a:bodyPr>
            <a:noAutofit/>
          </a:bodyPr>
          <a:lstStyle/>
          <a:p>
            <a:pPr algn="ctr"/>
            <a:r>
              <a:rPr lang="en-GB" sz="4000" b="1" dirty="0">
                <a:solidFill>
                  <a:schemeClr val="tx2"/>
                </a:solidFill>
              </a:rPr>
              <a:t>Going from a working solver to a fully functional production code</a:t>
            </a:r>
            <a:endParaRPr lang="en-GB" sz="4000" b="1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289C1F4-0778-47DE-83AE-F9D127812C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61886"/>
            <a:ext cx="5754624" cy="4354285"/>
          </a:xfrm>
        </p:spPr>
        <p:txBody>
          <a:bodyPr>
            <a:normAutofit fontScale="77500" lnSpcReduction="20000"/>
          </a:bodyPr>
          <a:lstStyle/>
          <a:p>
            <a:r>
              <a:rPr lang="en-GB" dirty="0">
                <a:solidFill>
                  <a:schemeClr val="tx2"/>
                </a:solidFill>
              </a:rPr>
              <a:t>Having a working solver is only one part of a production code!</a:t>
            </a:r>
          </a:p>
          <a:p>
            <a:pPr lvl="1"/>
            <a:r>
              <a:rPr lang="en-GB" dirty="0">
                <a:solidFill>
                  <a:schemeClr val="tx2"/>
                </a:solidFill>
              </a:rPr>
              <a:t>Crucial as well: I/O, creating input geometries, nondimensionalisation, writing output, advection of properties, benchmarking, etc. etc.</a:t>
            </a:r>
          </a:p>
          <a:p>
            <a:pPr lvl="1"/>
            <a:r>
              <a:rPr lang="en-GB" dirty="0">
                <a:solidFill>
                  <a:schemeClr val="tx2"/>
                </a:solidFill>
              </a:rPr>
              <a:t>Developing this often takes (at least) the same amount of time than the solver</a:t>
            </a:r>
          </a:p>
          <a:p>
            <a:r>
              <a:rPr lang="en-GB" dirty="0">
                <a:solidFill>
                  <a:schemeClr val="tx2"/>
                </a:solidFill>
              </a:rPr>
              <a:t>Some team members are working in this</a:t>
            </a:r>
          </a:p>
          <a:p>
            <a:r>
              <a:rPr lang="en-GB" dirty="0">
                <a:solidFill>
                  <a:schemeClr val="tx2"/>
                </a:solidFill>
              </a:rPr>
              <a:t>Utilize the parsing structure and geometry definitions of </a:t>
            </a:r>
            <a:r>
              <a:rPr lang="en-GB" dirty="0" err="1">
                <a:solidFill>
                  <a:schemeClr val="tx2"/>
                </a:solidFill>
              </a:rPr>
              <a:t>LaMEM</a:t>
            </a:r>
            <a:r>
              <a:rPr lang="en-GB" dirty="0">
                <a:solidFill>
                  <a:schemeClr val="tx2"/>
                </a:solidFill>
              </a:rPr>
              <a:t> </a:t>
            </a:r>
          </a:p>
          <a:p>
            <a:pPr lvl="1"/>
            <a:r>
              <a:rPr lang="en-GB" dirty="0">
                <a:solidFill>
                  <a:schemeClr val="tx2"/>
                </a:solidFill>
              </a:rPr>
              <a:t>Well tested, very powerful</a:t>
            </a:r>
          </a:p>
          <a:p>
            <a:r>
              <a:rPr lang="en-GB" dirty="0">
                <a:solidFill>
                  <a:schemeClr val="tx2"/>
                </a:solidFill>
              </a:rPr>
              <a:t>Create a good testing infrastructure</a:t>
            </a:r>
          </a:p>
          <a:p>
            <a:r>
              <a:rPr lang="en-GB" dirty="0">
                <a:solidFill>
                  <a:schemeClr val="tx2"/>
                </a:solidFill>
              </a:rPr>
              <a:t>Code advection schemes adapted to a 2-phase code</a:t>
            </a:r>
          </a:p>
          <a:p>
            <a:r>
              <a:rPr lang="en-GB" dirty="0">
                <a:solidFill>
                  <a:schemeClr val="tx2"/>
                </a:solidFill>
              </a:rPr>
              <a:t>Create good tutorial examples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5C2D2B1-2AA9-4EA8-B7A4-95A367635B8C}"/>
              </a:ext>
            </a:extLst>
          </p:cNvPr>
          <p:cNvSpPr/>
          <p:nvPr/>
        </p:nvSpPr>
        <p:spPr>
          <a:xfrm>
            <a:off x="0" y="6484776"/>
            <a:ext cx="12191999" cy="3732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Image 8" descr="Une image contenant capture d’écran, moniteur, écran, rue&#10;&#10;Description générée automatiquement">
            <a:extLst>
              <a:ext uri="{FF2B5EF4-FFF2-40B4-BE49-F238E27FC236}">
                <a16:creationId xmlns:a16="http://schemas.microsoft.com/office/drawing/2014/main" id="{34157671-DA72-4987-A10C-118DAF3B7BF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711"/>
          <a:stretch/>
        </p:blipFill>
        <p:spPr>
          <a:xfrm>
            <a:off x="7706480" y="84461"/>
            <a:ext cx="3988696" cy="6278789"/>
          </a:xfrm>
          <a:prstGeom prst="rect">
            <a:avLst/>
          </a:prstGeom>
        </p:spPr>
      </p:pic>
      <p:sp>
        <p:nvSpPr>
          <p:cNvPr id="12" name="Espace réservé de la date 61">
            <a:extLst>
              <a:ext uri="{FF2B5EF4-FFF2-40B4-BE49-F238E27FC236}">
                <a16:creationId xmlns:a16="http://schemas.microsoft.com/office/drawing/2014/main" id="{8E54EC27-3195-41EE-9DB0-86629F9638E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071" y="6493010"/>
            <a:ext cx="2743200" cy="365125"/>
          </a:xfrm>
        </p:spPr>
        <p:txBody>
          <a:bodyPr/>
          <a:lstStyle/>
          <a:p>
            <a:fld id="{A47D4F87-175D-4210-8628-E8392B7E427B}" type="datetime1">
              <a:rPr lang="en-GB" smtClean="0">
                <a:solidFill>
                  <a:schemeClr val="bg1"/>
                </a:solidFill>
              </a:rPr>
              <a:t>29/04/2021</a:t>
            </a:fld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13" name="Espace réservé du numéro de diapositive 62">
            <a:extLst>
              <a:ext uri="{FF2B5EF4-FFF2-40B4-BE49-F238E27FC236}">
                <a16:creationId xmlns:a16="http://schemas.microsoft.com/office/drawing/2014/main" id="{B32EF140-5381-4D6F-BA09-BAC0BB437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03887" y="6484322"/>
            <a:ext cx="2743200" cy="365125"/>
          </a:xfrm>
        </p:spPr>
        <p:txBody>
          <a:bodyPr/>
          <a:lstStyle/>
          <a:p>
            <a:fld id="{2A9963D1-6689-47D1-B544-EDDD4B9CF671}" type="slidenum">
              <a:rPr lang="en-GB" smtClean="0">
                <a:solidFill>
                  <a:schemeClr val="bg1"/>
                </a:solidFill>
              </a:rPr>
              <a:t>9</a:t>
            </a:fld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09711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7D4144-E60C-45D8-BA8A-4EDCD9404D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GB" sz="4400" b="1" dirty="0">
                <a:solidFill>
                  <a:schemeClr val="tx2"/>
                </a:solidFill>
              </a:rPr>
              <a:t>Need for two advection schemes</a:t>
            </a:r>
            <a:endParaRPr lang="en-GB" b="1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5C3659A-11D0-4F75-B483-2D147CAE10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144490"/>
            <a:ext cx="10515600" cy="1022638"/>
          </a:xfrm>
        </p:spPr>
        <p:txBody>
          <a:bodyPr>
            <a:normAutofit fontScale="85000" lnSpcReduction="20000"/>
          </a:bodyPr>
          <a:lstStyle/>
          <a:p>
            <a:r>
              <a:rPr lang="en-GB" dirty="0">
                <a:solidFill>
                  <a:schemeClr val="tx2"/>
                </a:solidFill>
              </a:rPr>
              <a:t>Using 2 methods allow to deal with huge differences in velocities (melt vs. solid rocks)</a:t>
            </a:r>
          </a:p>
          <a:p>
            <a:r>
              <a:rPr lang="en-GB" dirty="0">
                <a:solidFill>
                  <a:schemeClr val="tx2"/>
                </a:solidFill>
              </a:rPr>
              <a:t>Semi-</a:t>
            </a:r>
            <a:r>
              <a:rPr lang="en-GB" dirty="0" err="1">
                <a:solidFill>
                  <a:schemeClr val="tx2"/>
                </a:solidFill>
              </a:rPr>
              <a:t>Lagrangian</a:t>
            </a:r>
            <a:r>
              <a:rPr lang="en-GB" dirty="0">
                <a:solidFill>
                  <a:schemeClr val="tx2"/>
                </a:solidFill>
              </a:rPr>
              <a:t> allows large timesteps; no need to inject new markers 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8A01579-7137-443F-80E3-A6ED9D207A2A}"/>
              </a:ext>
            </a:extLst>
          </p:cNvPr>
          <p:cNvSpPr/>
          <p:nvPr/>
        </p:nvSpPr>
        <p:spPr>
          <a:xfrm>
            <a:off x="0" y="6484776"/>
            <a:ext cx="12191999" cy="3732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32AFB3D-21BB-4002-AA05-FE8D6A4C8F6E}"/>
              </a:ext>
            </a:extLst>
          </p:cNvPr>
          <p:cNvSpPr/>
          <p:nvPr/>
        </p:nvSpPr>
        <p:spPr>
          <a:xfrm>
            <a:off x="1579531" y="2176272"/>
            <a:ext cx="8122253" cy="219588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4660F4E-DBA5-4109-B492-4DD15D4BD526}"/>
              </a:ext>
            </a:extLst>
          </p:cNvPr>
          <p:cNvSpPr/>
          <p:nvPr/>
        </p:nvSpPr>
        <p:spPr>
          <a:xfrm>
            <a:off x="3844672" y="2789398"/>
            <a:ext cx="5711759" cy="152789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Image 8" descr="Une image contenant boule, debout, alimentation, femme&#10;&#10;Description générée automatiquement">
            <a:extLst>
              <a:ext uri="{FF2B5EF4-FFF2-40B4-BE49-F238E27FC236}">
                <a16:creationId xmlns:a16="http://schemas.microsoft.com/office/drawing/2014/main" id="{BCA53E06-AC8A-4551-A875-18C520ED68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4672" y="2747770"/>
            <a:ext cx="1797368" cy="1532269"/>
          </a:xfrm>
          <a:prstGeom prst="rect">
            <a:avLst/>
          </a:prstGeom>
        </p:spPr>
      </p:pic>
      <p:pic>
        <p:nvPicPr>
          <p:cNvPr id="11" name="Image 10" descr="Une image contenant boule, pluie, debout, homme&#10;&#10;Description générée automatiquement">
            <a:extLst>
              <a:ext uri="{FF2B5EF4-FFF2-40B4-BE49-F238E27FC236}">
                <a16:creationId xmlns:a16="http://schemas.microsoft.com/office/drawing/2014/main" id="{F7F40F3F-B8BD-4794-B293-5C1CDC5800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8717" y="2747770"/>
            <a:ext cx="1797369" cy="1532270"/>
          </a:xfrm>
          <a:prstGeom prst="rect">
            <a:avLst/>
          </a:prstGeom>
        </p:spPr>
      </p:pic>
      <p:pic>
        <p:nvPicPr>
          <p:cNvPr id="13" name="Image 12" descr="Une image contenant boule, jeune, homme&#10;&#10;Description générée automatiquement">
            <a:extLst>
              <a:ext uri="{FF2B5EF4-FFF2-40B4-BE49-F238E27FC236}">
                <a16:creationId xmlns:a16="http://schemas.microsoft.com/office/drawing/2014/main" id="{10313399-C044-441B-BF4B-D18754573F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2763" y="2944497"/>
            <a:ext cx="1915141" cy="137280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C530520C-608E-44A0-A91E-ED2F3AB4B070}"/>
              </a:ext>
            </a:extLst>
          </p:cNvPr>
          <p:cNvSpPr txBox="1"/>
          <p:nvPr/>
        </p:nvSpPr>
        <p:spPr>
          <a:xfrm>
            <a:off x="1579532" y="3329238"/>
            <a:ext cx="2109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Marker-and-Cell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4EAE807-FB59-41FD-82D8-A4106BE5A8BB}"/>
              </a:ext>
            </a:extLst>
          </p:cNvPr>
          <p:cNvSpPr/>
          <p:nvPr/>
        </p:nvSpPr>
        <p:spPr>
          <a:xfrm>
            <a:off x="1579530" y="4368069"/>
            <a:ext cx="9951054" cy="201300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80816B5-27D3-4BAA-B3D3-3C97370A6674}"/>
              </a:ext>
            </a:extLst>
          </p:cNvPr>
          <p:cNvSpPr/>
          <p:nvPr/>
        </p:nvSpPr>
        <p:spPr>
          <a:xfrm>
            <a:off x="3810965" y="4422377"/>
            <a:ext cx="7542834" cy="134987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6" name="Image 15" descr="Une image contenant orange, sombre, écran, assis&#10;&#10;Description générée automatiquement">
            <a:extLst>
              <a:ext uri="{FF2B5EF4-FFF2-40B4-BE49-F238E27FC236}">
                <a16:creationId xmlns:a16="http://schemas.microsoft.com/office/drawing/2014/main" id="{5B64A0E0-99EE-4090-8629-B9E04BA424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4672" y="4421433"/>
            <a:ext cx="1797368" cy="1350817"/>
          </a:xfrm>
          <a:prstGeom prst="rect">
            <a:avLst/>
          </a:prstGeom>
        </p:spPr>
      </p:pic>
      <p:pic>
        <p:nvPicPr>
          <p:cNvPr id="18" name="Image 17" descr="Une image contenant moniteur, télévision, écran, sombre&#10;&#10;Description générée automatiquement">
            <a:extLst>
              <a:ext uri="{FF2B5EF4-FFF2-40B4-BE49-F238E27FC236}">
                <a16:creationId xmlns:a16="http://schemas.microsoft.com/office/drawing/2014/main" id="{F0220EC8-593E-48FB-A5D1-5FC797AE39A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8717" y="4421432"/>
            <a:ext cx="1797368" cy="1350817"/>
          </a:xfrm>
          <a:prstGeom prst="rect">
            <a:avLst/>
          </a:prstGeom>
        </p:spPr>
      </p:pic>
      <p:pic>
        <p:nvPicPr>
          <p:cNvPr id="20" name="Image 19" descr="Une image contenant boule, sombre, homme, grand&#10;&#10;Description générée automatiquement">
            <a:extLst>
              <a:ext uri="{FF2B5EF4-FFF2-40B4-BE49-F238E27FC236}">
                <a16:creationId xmlns:a16="http://schemas.microsoft.com/office/drawing/2014/main" id="{F587B63D-27E8-4757-8431-9E7637FA81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1649" y="4421432"/>
            <a:ext cx="1797368" cy="1350817"/>
          </a:xfrm>
          <a:prstGeom prst="rect">
            <a:avLst/>
          </a:prstGeom>
        </p:spPr>
      </p:pic>
      <p:pic>
        <p:nvPicPr>
          <p:cNvPr id="22" name="Image 21" descr="Une image contenant sombre, moniteur, fermer, écran&#10;&#10;Description générée automatiquement">
            <a:extLst>
              <a:ext uri="{FF2B5EF4-FFF2-40B4-BE49-F238E27FC236}">
                <a16:creationId xmlns:a16="http://schemas.microsoft.com/office/drawing/2014/main" id="{5875BC5D-5EFB-46F1-8053-A4EAB479317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6431" y="4421431"/>
            <a:ext cx="1797368" cy="1350817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7C162382-C6A2-4781-AD64-63206BEB25C8}"/>
              </a:ext>
            </a:extLst>
          </p:cNvPr>
          <p:cNvSpPr txBox="1"/>
          <p:nvPr/>
        </p:nvSpPr>
        <p:spPr>
          <a:xfrm>
            <a:off x="1579532" y="4907042"/>
            <a:ext cx="2109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Semi-</a:t>
            </a:r>
            <a:r>
              <a:rPr lang="en-GB" dirty="0" err="1"/>
              <a:t>Lagrangian</a:t>
            </a:r>
            <a:endParaRPr lang="en-GB" dirty="0"/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99E9281D-01A2-45FF-B702-00B621E4E1CB}"/>
              </a:ext>
            </a:extLst>
          </p:cNvPr>
          <p:cNvSpPr txBox="1"/>
          <p:nvPr/>
        </p:nvSpPr>
        <p:spPr>
          <a:xfrm>
            <a:off x="4058507" y="2422160"/>
            <a:ext cx="17796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Initial State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C44D5BAB-DDA2-4FD0-818E-86A045B3F6EC}"/>
              </a:ext>
            </a:extLst>
          </p:cNvPr>
          <p:cNvSpPr txBox="1"/>
          <p:nvPr/>
        </p:nvSpPr>
        <p:spPr>
          <a:xfrm>
            <a:off x="5838157" y="2413587"/>
            <a:ext cx="22474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Particle displacement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C9205F67-9AF7-4617-B2B1-E34D3BFBB602}"/>
              </a:ext>
            </a:extLst>
          </p:cNvPr>
          <p:cNvSpPr txBox="1"/>
          <p:nvPr/>
        </p:nvSpPr>
        <p:spPr>
          <a:xfrm>
            <a:off x="7849360" y="2419178"/>
            <a:ext cx="17973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Data interpolation</a:t>
            </a: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609A873C-1348-4139-B656-A2E6665206A4}"/>
              </a:ext>
            </a:extLst>
          </p:cNvPr>
          <p:cNvSpPr txBox="1"/>
          <p:nvPr/>
        </p:nvSpPr>
        <p:spPr>
          <a:xfrm>
            <a:off x="4058507" y="5772248"/>
            <a:ext cx="11261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Initial State</a:t>
            </a: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6F65D3DD-6D90-4737-9569-4E25FDD12562}"/>
              </a:ext>
            </a:extLst>
          </p:cNvPr>
          <p:cNvSpPr txBox="1"/>
          <p:nvPr/>
        </p:nvSpPr>
        <p:spPr>
          <a:xfrm>
            <a:off x="5889582" y="5780582"/>
            <a:ext cx="16296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Backwards particle tracing</a:t>
            </a: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C627A388-B5EA-4D0E-95A5-2FBDEAF0E5B1}"/>
              </a:ext>
            </a:extLst>
          </p:cNvPr>
          <p:cNvSpPr txBox="1"/>
          <p:nvPr/>
        </p:nvSpPr>
        <p:spPr>
          <a:xfrm>
            <a:off x="7775505" y="5772248"/>
            <a:ext cx="16296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Data acquisition</a:t>
            </a: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A22AD695-F6E8-4CBC-913B-F65480EC39D3}"/>
              </a:ext>
            </a:extLst>
          </p:cNvPr>
          <p:cNvSpPr txBox="1"/>
          <p:nvPr/>
        </p:nvSpPr>
        <p:spPr>
          <a:xfrm>
            <a:off x="9590137" y="5762552"/>
            <a:ext cx="17973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Data interpolation</a:t>
            </a:r>
          </a:p>
        </p:txBody>
      </p:sp>
      <p:pic>
        <p:nvPicPr>
          <p:cNvPr id="47" name="Image 46">
            <a:extLst>
              <a:ext uri="{FF2B5EF4-FFF2-40B4-BE49-F238E27FC236}">
                <a16:creationId xmlns:a16="http://schemas.microsoft.com/office/drawing/2014/main" id="{1B1C7EEA-7171-476E-8489-5740D14DC2A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2649" y="3798463"/>
            <a:ext cx="1790700" cy="542925"/>
          </a:xfrm>
          <a:prstGeom prst="rect">
            <a:avLst/>
          </a:prstGeom>
        </p:spPr>
      </p:pic>
      <p:sp>
        <p:nvSpPr>
          <p:cNvPr id="50" name="Espace réservé de la date 61">
            <a:extLst>
              <a:ext uri="{FF2B5EF4-FFF2-40B4-BE49-F238E27FC236}">
                <a16:creationId xmlns:a16="http://schemas.microsoft.com/office/drawing/2014/main" id="{28F857AB-8AD1-42B4-9F4C-300C94F9EC0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071" y="6493010"/>
            <a:ext cx="2743200" cy="365125"/>
          </a:xfrm>
        </p:spPr>
        <p:txBody>
          <a:bodyPr/>
          <a:lstStyle/>
          <a:p>
            <a:fld id="{A47D4F87-175D-4210-8628-E8392B7E427B}" type="datetime1">
              <a:rPr lang="en-GB" smtClean="0">
                <a:solidFill>
                  <a:schemeClr val="bg1"/>
                </a:solidFill>
              </a:rPr>
              <a:t>29/04/2021</a:t>
            </a:fld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51" name="Espace réservé du numéro de diapositive 62">
            <a:extLst>
              <a:ext uri="{FF2B5EF4-FFF2-40B4-BE49-F238E27FC236}">
                <a16:creationId xmlns:a16="http://schemas.microsoft.com/office/drawing/2014/main" id="{9283F77B-B6A7-4276-8736-34C95B6BA0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03887" y="6484322"/>
            <a:ext cx="2743200" cy="365125"/>
          </a:xfrm>
        </p:spPr>
        <p:txBody>
          <a:bodyPr/>
          <a:lstStyle/>
          <a:p>
            <a:fld id="{2A9963D1-6689-47D1-B544-EDDD4B9CF671}" type="slidenum">
              <a:rPr lang="en-GB" smtClean="0">
                <a:solidFill>
                  <a:schemeClr val="bg1"/>
                </a:solidFill>
              </a:rPr>
              <a:t>10</a:t>
            </a:fld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77BE449-52F6-40B1-954B-929B1F290CB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7902" y="2214259"/>
            <a:ext cx="2247423" cy="4022507"/>
          </a:xfrm>
          <a:prstGeom prst="rect">
            <a:avLst/>
          </a:prstGeom>
        </p:spPr>
      </p:pic>
      <p:sp>
        <p:nvSpPr>
          <p:cNvPr id="6" name="TextBox 6">
            <a:extLst>
              <a:ext uri="{FF2B5EF4-FFF2-40B4-BE49-F238E27FC236}">
                <a16:creationId xmlns:a16="http://schemas.microsoft.com/office/drawing/2014/main" id="{817B7734-5A4A-4341-A4E2-1BE0F1CB279D}"/>
              </a:ext>
            </a:extLst>
          </p:cNvPr>
          <p:cNvSpPr txBox="1"/>
          <p:nvPr/>
        </p:nvSpPr>
        <p:spPr>
          <a:xfrm>
            <a:off x="5493758" y="6198446"/>
            <a:ext cx="21225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dirty="0" err="1">
                <a:solidFill>
                  <a:srgbClr val="002060"/>
                </a:solidFill>
              </a:rPr>
              <a:t>Cashman</a:t>
            </a:r>
            <a:r>
              <a:rPr lang="de-DE" sz="1000" dirty="0">
                <a:solidFill>
                  <a:srgbClr val="002060"/>
                </a:solidFill>
              </a:rPr>
              <a:t> et al. (2017), </a:t>
            </a:r>
            <a:r>
              <a:rPr lang="de-DE" sz="1000" i="1" dirty="0">
                <a:solidFill>
                  <a:srgbClr val="002060"/>
                </a:solidFill>
              </a:rPr>
              <a:t>Science</a:t>
            </a:r>
          </a:p>
        </p:txBody>
      </p:sp>
    </p:spTree>
    <p:extLst>
      <p:ext uri="{BB962C8B-B14F-4D97-AF65-F5344CB8AC3E}">
        <p14:creationId xmlns:p14="http://schemas.microsoft.com/office/powerpoint/2010/main" val="662740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27" grpId="0" animBg="1"/>
      <p:bldP spid="25" grpId="0" animBg="1"/>
      <p:bldP spid="14" grpId="0"/>
      <p:bldP spid="31" grpId="0" animBg="1"/>
      <p:bldP spid="29" grpId="0" animBg="1"/>
      <p:bldP spid="24" grpId="0"/>
      <p:bldP spid="33" grpId="0"/>
      <p:bldP spid="35" grpId="0"/>
      <p:bldP spid="37" grpId="0"/>
      <p:bldP spid="39" grpId="0"/>
      <p:bldP spid="41" grpId="0"/>
      <p:bldP spid="43" grpId="0"/>
      <p:bldP spid="45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5CED55-77CD-4A18-89DB-588C641FC9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300" b="1" dirty="0">
                <a:solidFill>
                  <a:schemeClr val="tx2"/>
                </a:solidFill>
              </a:rPr>
              <a:t>How to efficiently couple thermo-mechanics and thermodynamics</a:t>
            </a:r>
            <a:endParaRPr lang="en-GB" sz="4300" b="1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43F7E39-27F2-467C-A557-4D39160524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784" y="1825625"/>
            <a:ext cx="7452360" cy="4351338"/>
          </a:xfrm>
        </p:spPr>
        <p:txBody>
          <a:bodyPr>
            <a:normAutofit fontScale="92500" lnSpcReduction="10000"/>
          </a:bodyPr>
          <a:lstStyle/>
          <a:p>
            <a:r>
              <a:rPr lang="en-GB" dirty="0">
                <a:solidFill>
                  <a:schemeClr val="tx2"/>
                </a:solidFill>
              </a:rPr>
              <a:t>Overall approaches: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GB" dirty="0">
                <a:solidFill>
                  <a:schemeClr val="tx2"/>
                </a:solidFill>
              </a:rPr>
              <a:t>Parametrize melting models</a:t>
            </a:r>
          </a:p>
          <a:p>
            <a:pPr lvl="2"/>
            <a:r>
              <a:rPr lang="en-GB" dirty="0">
                <a:solidFill>
                  <a:schemeClr val="tx2"/>
                </a:solidFill>
              </a:rPr>
              <a:t>Easy to implement and fast to compute</a:t>
            </a:r>
          </a:p>
          <a:p>
            <a:pPr lvl="2"/>
            <a:r>
              <a:rPr lang="en-GB" dirty="0">
                <a:solidFill>
                  <a:schemeClr val="tx2"/>
                </a:solidFill>
              </a:rPr>
              <a:t>More difficult for magmatic petrologists to directly link model data with their field observations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GB" dirty="0">
                <a:solidFill>
                  <a:schemeClr val="tx2"/>
                </a:solidFill>
              </a:rPr>
              <a:t>Pre-compute phase diagrams to use as lookup tables</a:t>
            </a:r>
          </a:p>
          <a:p>
            <a:pPr lvl="2"/>
            <a:r>
              <a:rPr lang="en-GB" dirty="0">
                <a:solidFill>
                  <a:schemeClr val="tx2"/>
                </a:solidFill>
              </a:rPr>
              <a:t>Used in most geodynamical codes</a:t>
            </a:r>
          </a:p>
          <a:p>
            <a:pPr lvl="2"/>
            <a:r>
              <a:rPr lang="en-GB" dirty="0">
                <a:solidFill>
                  <a:schemeClr val="tx2"/>
                </a:solidFill>
              </a:rPr>
              <a:t>Requires a large amount of precomputed diagrams if chemistry changes (melting/crystal)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GB" dirty="0">
                <a:solidFill>
                  <a:schemeClr val="tx2"/>
                </a:solidFill>
              </a:rPr>
              <a:t>Compute the thermodynamics on the fly</a:t>
            </a:r>
          </a:p>
          <a:p>
            <a:pPr lvl="2"/>
            <a:r>
              <a:rPr lang="en-GB" dirty="0">
                <a:solidFill>
                  <a:schemeClr val="tx2"/>
                </a:solidFill>
              </a:rPr>
              <a:t>Allows the system to evolve in previously unexplored thermodynamic regions without needing any planning</a:t>
            </a:r>
          </a:p>
          <a:p>
            <a:pPr lvl="2"/>
            <a:r>
              <a:rPr lang="en-GB" dirty="0">
                <a:solidFill>
                  <a:schemeClr val="tx2"/>
                </a:solidFill>
              </a:rPr>
              <a:t>Existing approaches such as </a:t>
            </a:r>
            <a:r>
              <a:rPr lang="en-GB" dirty="0" err="1">
                <a:solidFill>
                  <a:schemeClr val="tx2"/>
                </a:solidFill>
              </a:rPr>
              <a:t>Perple_X</a:t>
            </a:r>
            <a:r>
              <a:rPr lang="en-GB" dirty="0">
                <a:solidFill>
                  <a:schemeClr val="tx2"/>
                </a:solidFill>
              </a:rPr>
              <a:t>, </a:t>
            </a:r>
            <a:r>
              <a:rPr lang="en-GB" dirty="0" err="1">
                <a:solidFill>
                  <a:schemeClr val="tx2"/>
                </a:solidFill>
              </a:rPr>
              <a:t>pMELTS</a:t>
            </a:r>
            <a:r>
              <a:rPr lang="en-GB" dirty="0">
                <a:solidFill>
                  <a:schemeClr val="tx2"/>
                </a:solidFill>
              </a:rPr>
              <a:t> too slow and/or numerically unstable (‘hangs’ at some points)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B203EAF-0CBB-44AC-8DFC-59319EC7CAB7}"/>
              </a:ext>
            </a:extLst>
          </p:cNvPr>
          <p:cNvSpPr/>
          <p:nvPr/>
        </p:nvSpPr>
        <p:spPr>
          <a:xfrm>
            <a:off x="0" y="6484776"/>
            <a:ext cx="12191999" cy="3732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5">
            <a:extLst>
              <a:ext uri="{FF2B5EF4-FFF2-40B4-BE49-F238E27FC236}">
                <a16:creationId xmlns:a16="http://schemas.microsoft.com/office/drawing/2014/main" id="{489802AC-B627-4AE6-98A5-AD2016A6D5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8561" y="1547239"/>
            <a:ext cx="4103526" cy="4665183"/>
          </a:xfrm>
          <a:prstGeom prst="rect">
            <a:avLst/>
          </a:prstGeom>
        </p:spPr>
      </p:pic>
      <p:sp>
        <p:nvSpPr>
          <p:cNvPr id="9" name="TextBox 6">
            <a:extLst>
              <a:ext uri="{FF2B5EF4-FFF2-40B4-BE49-F238E27FC236}">
                <a16:creationId xmlns:a16="http://schemas.microsoft.com/office/drawing/2014/main" id="{CA43C000-8199-49BD-948C-F4783B3ECF56}"/>
              </a:ext>
            </a:extLst>
          </p:cNvPr>
          <p:cNvSpPr txBox="1"/>
          <p:nvPr/>
        </p:nvSpPr>
        <p:spPr>
          <a:xfrm>
            <a:off x="8862843" y="6092765"/>
            <a:ext cx="35534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dirty="0">
                <a:solidFill>
                  <a:srgbClr val="002060"/>
                </a:solidFill>
              </a:rPr>
              <a:t>Rummel et al. (2020), </a:t>
            </a:r>
            <a:r>
              <a:rPr lang="de-DE" sz="1000" i="1" dirty="0">
                <a:solidFill>
                  <a:srgbClr val="002060"/>
                </a:solidFill>
              </a:rPr>
              <a:t>J. </a:t>
            </a:r>
            <a:r>
              <a:rPr lang="de-DE" sz="1000" i="1" dirty="0" err="1">
                <a:solidFill>
                  <a:srgbClr val="002060"/>
                </a:solidFill>
              </a:rPr>
              <a:t>Petrology</a:t>
            </a:r>
            <a:endParaRPr lang="de-DE" sz="1000" i="1" dirty="0">
              <a:solidFill>
                <a:srgbClr val="002060"/>
              </a:solidFill>
            </a:endParaRPr>
          </a:p>
          <a:p>
            <a:r>
              <a:rPr lang="de-DE" sz="1000" dirty="0">
                <a:solidFill>
                  <a:srgbClr val="002060"/>
                </a:solidFill>
              </a:rPr>
              <a:t>Rummel et al. (in press). </a:t>
            </a:r>
            <a:r>
              <a:rPr lang="de-DE" sz="1000" i="1" dirty="0" err="1">
                <a:solidFill>
                  <a:srgbClr val="002060"/>
                </a:solidFill>
              </a:rPr>
              <a:t>Geophysical</a:t>
            </a:r>
            <a:r>
              <a:rPr lang="de-DE" sz="1000" i="1" dirty="0">
                <a:solidFill>
                  <a:srgbClr val="002060"/>
                </a:solidFill>
              </a:rPr>
              <a:t> Journal International</a:t>
            </a:r>
          </a:p>
        </p:txBody>
      </p:sp>
      <p:sp>
        <p:nvSpPr>
          <p:cNvPr id="12" name="Espace réservé de la date 61">
            <a:extLst>
              <a:ext uri="{FF2B5EF4-FFF2-40B4-BE49-F238E27FC236}">
                <a16:creationId xmlns:a16="http://schemas.microsoft.com/office/drawing/2014/main" id="{70897023-A856-4C6E-A375-AAF1CB8AC52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071" y="6493010"/>
            <a:ext cx="2743200" cy="365125"/>
          </a:xfrm>
        </p:spPr>
        <p:txBody>
          <a:bodyPr/>
          <a:lstStyle/>
          <a:p>
            <a:fld id="{A47D4F87-175D-4210-8628-E8392B7E427B}" type="datetime1">
              <a:rPr lang="en-GB" smtClean="0">
                <a:solidFill>
                  <a:schemeClr val="bg1"/>
                </a:solidFill>
              </a:rPr>
              <a:t>29/04/2021</a:t>
            </a:fld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13" name="Espace réservé du numéro de diapositive 62">
            <a:extLst>
              <a:ext uri="{FF2B5EF4-FFF2-40B4-BE49-F238E27FC236}">
                <a16:creationId xmlns:a16="http://schemas.microsoft.com/office/drawing/2014/main" id="{518E4E8C-48F2-4E01-8164-861099CC3D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03887" y="6484322"/>
            <a:ext cx="2743200" cy="365125"/>
          </a:xfrm>
        </p:spPr>
        <p:txBody>
          <a:bodyPr/>
          <a:lstStyle/>
          <a:p>
            <a:fld id="{2A9963D1-6689-47D1-B544-EDDD4B9CF671}" type="slidenum">
              <a:rPr lang="en-GB" smtClean="0">
                <a:solidFill>
                  <a:schemeClr val="bg1"/>
                </a:solidFill>
              </a:rPr>
              <a:t>11</a:t>
            </a:fld>
            <a:endParaRPr lang="en-GB" dirty="0">
              <a:solidFill>
                <a:schemeClr val="bg1"/>
              </a:solidFill>
            </a:endParaRPr>
          </a:p>
        </p:txBody>
      </p: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DBBF10A1-D619-4EFC-B206-E55960093B57}"/>
              </a:ext>
            </a:extLst>
          </p:cNvPr>
          <p:cNvCxnSpPr/>
          <p:nvPr/>
        </p:nvCxnSpPr>
        <p:spPr>
          <a:xfrm>
            <a:off x="1246909" y="2130136"/>
            <a:ext cx="6276109" cy="104400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9CBAC9EE-6EFF-47FF-95DB-086627A3642F}"/>
              </a:ext>
            </a:extLst>
          </p:cNvPr>
          <p:cNvCxnSpPr>
            <a:cxnSpLocks/>
          </p:cNvCxnSpPr>
          <p:nvPr/>
        </p:nvCxnSpPr>
        <p:spPr>
          <a:xfrm flipV="1">
            <a:off x="1380671" y="2130001"/>
            <a:ext cx="6142347" cy="1179072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ZoneTexte 3">
            <a:extLst>
              <a:ext uri="{FF2B5EF4-FFF2-40B4-BE49-F238E27FC236}">
                <a16:creationId xmlns:a16="http://schemas.microsoft.com/office/drawing/2014/main" id="{9FDADA6F-445E-4BD8-84C7-8C6F9350F63B}"/>
              </a:ext>
            </a:extLst>
          </p:cNvPr>
          <p:cNvSpPr txBox="1"/>
          <p:nvPr/>
        </p:nvSpPr>
        <p:spPr>
          <a:xfrm>
            <a:off x="2309527" y="1881881"/>
            <a:ext cx="42846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Not suitable for this project</a:t>
            </a:r>
          </a:p>
        </p:txBody>
      </p:sp>
    </p:spTree>
    <p:extLst>
      <p:ext uri="{BB962C8B-B14F-4D97-AF65-F5344CB8AC3E}">
        <p14:creationId xmlns:p14="http://schemas.microsoft.com/office/powerpoint/2010/main" val="2660206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5CED55-77CD-4A18-89DB-588C641FC9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300" b="1" dirty="0">
                <a:solidFill>
                  <a:schemeClr val="tx2"/>
                </a:solidFill>
              </a:rPr>
              <a:t>#2: Pre-compute diagrams as a lookup tables</a:t>
            </a:r>
            <a:endParaRPr lang="en-GB" sz="4300" b="1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43F7E39-27F2-467C-A557-4D39160524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784" y="1825624"/>
            <a:ext cx="4918674" cy="4513361"/>
          </a:xfrm>
        </p:spPr>
        <p:txBody>
          <a:bodyPr>
            <a:normAutofit fontScale="85000" lnSpcReduction="10000"/>
          </a:bodyPr>
          <a:lstStyle/>
          <a:p>
            <a:pPr lvl="1"/>
            <a:r>
              <a:rPr lang="en-GB" dirty="0">
                <a:solidFill>
                  <a:schemeClr val="tx2"/>
                </a:solidFill>
              </a:rPr>
              <a:t>Precomputed &gt;50’000 phase diagrams in parallel </a:t>
            </a:r>
          </a:p>
          <a:p>
            <a:pPr lvl="2"/>
            <a:r>
              <a:rPr lang="en-GB" dirty="0">
                <a:solidFill>
                  <a:schemeClr val="tx2"/>
                </a:solidFill>
              </a:rPr>
              <a:t>by running </a:t>
            </a:r>
            <a:r>
              <a:rPr lang="en-GB" dirty="0" err="1">
                <a:solidFill>
                  <a:schemeClr val="tx2"/>
                </a:solidFill>
              </a:rPr>
              <a:t>Perple_X</a:t>
            </a:r>
            <a:r>
              <a:rPr lang="en-GB" dirty="0">
                <a:solidFill>
                  <a:schemeClr val="tx2"/>
                </a:solidFill>
              </a:rPr>
              <a:t> on MPI-parallel machines</a:t>
            </a:r>
          </a:p>
          <a:p>
            <a:pPr lvl="1"/>
            <a:r>
              <a:rPr lang="en-GB" dirty="0">
                <a:solidFill>
                  <a:schemeClr val="tx2"/>
                </a:solidFill>
              </a:rPr>
              <a:t>Record which chemical compositions are “required” during an ongoing simulation</a:t>
            </a:r>
          </a:p>
          <a:p>
            <a:pPr lvl="2"/>
            <a:r>
              <a:rPr lang="en-GB" dirty="0">
                <a:solidFill>
                  <a:schemeClr val="tx2"/>
                </a:solidFill>
              </a:rPr>
              <a:t>Build up a database with thermodynamic lookup tables by repeating the simulation many times </a:t>
            </a:r>
          </a:p>
          <a:p>
            <a:pPr lvl="1"/>
            <a:r>
              <a:rPr lang="en-GB" dirty="0">
                <a:solidFill>
                  <a:schemeClr val="tx2"/>
                </a:solidFill>
              </a:rPr>
              <a:t>Combine this with cluster-analysis to ”best-guess” which diagrams will be required during later simulations </a:t>
            </a:r>
          </a:p>
          <a:p>
            <a:pPr lvl="2"/>
            <a:r>
              <a:rPr lang="en-GB" dirty="0">
                <a:solidFill>
                  <a:schemeClr val="tx2"/>
                </a:solidFill>
              </a:rPr>
              <a:t>Significantly reduces the # of times we need to repeat the geodynamic simulation to build up the database.</a:t>
            </a:r>
          </a:p>
          <a:p>
            <a:pPr lvl="2"/>
            <a:r>
              <a:rPr lang="en-GB" dirty="0">
                <a:solidFill>
                  <a:schemeClr val="tx2"/>
                </a:solidFill>
              </a:rPr>
              <a:t>Can be better parallelized </a:t>
            </a:r>
          </a:p>
          <a:p>
            <a:pPr lvl="1"/>
            <a:endParaRPr lang="en-GB" dirty="0">
              <a:solidFill>
                <a:schemeClr val="tx2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B203EAF-0CBB-44AC-8DFC-59319EC7CAB7}"/>
              </a:ext>
            </a:extLst>
          </p:cNvPr>
          <p:cNvSpPr/>
          <p:nvPr/>
        </p:nvSpPr>
        <p:spPr>
          <a:xfrm>
            <a:off x="0" y="6484776"/>
            <a:ext cx="12191999" cy="3732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6">
            <a:extLst>
              <a:ext uri="{FF2B5EF4-FFF2-40B4-BE49-F238E27FC236}">
                <a16:creationId xmlns:a16="http://schemas.microsoft.com/office/drawing/2014/main" id="{CA43C000-8199-49BD-948C-F4783B3ECF56}"/>
              </a:ext>
            </a:extLst>
          </p:cNvPr>
          <p:cNvSpPr txBox="1"/>
          <p:nvPr/>
        </p:nvSpPr>
        <p:spPr>
          <a:xfrm>
            <a:off x="8862843" y="6092765"/>
            <a:ext cx="355341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dirty="0">
                <a:solidFill>
                  <a:srgbClr val="002060"/>
                </a:solidFill>
              </a:rPr>
              <a:t>Rummel et al. (in press). </a:t>
            </a:r>
            <a:r>
              <a:rPr lang="de-DE" sz="1000" i="1" dirty="0" err="1">
                <a:solidFill>
                  <a:srgbClr val="002060"/>
                </a:solidFill>
              </a:rPr>
              <a:t>Geophysical</a:t>
            </a:r>
            <a:r>
              <a:rPr lang="de-DE" sz="1000" i="1" dirty="0">
                <a:solidFill>
                  <a:srgbClr val="002060"/>
                </a:solidFill>
              </a:rPr>
              <a:t> Journal International</a:t>
            </a:r>
          </a:p>
        </p:txBody>
      </p:sp>
      <p:sp>
        <p:nvSpPr>
          <p:cNvPr id="12" name="Espace réservé de la date 61">
            <a:extLst>
              <a:ext uri="{FF2B5EF4-FFF2-40B4-BE49-F238E27FC236}">
                <a16:creationId xmlns:a16="http://schemas.microsoft.com/office/drawing/2014/main" id="{70897023-A856-4C6E-A375-AAF1CB8AC52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071" y="6493010"/>
            <a:ext cx="2743200" cy="365125"/>
          </a:xfrm>
        </p:spPr>
        <p:txBody>
          <a:bodyPr/>
          <a:lstStyle/>
          <a:p>
            <a:fld id="{A47D4F87-175D-4210-8628-E8392B7E427B}" type="datetime1">
              <a:rPr lang="en-GB" smtClean="0">
                <a:solidFill>
                  <a:schemeClr val="bg1"/>
                </a:solidFill>
              </a:rPr>
              <a:t>29/04/2021</a:t>
            </a:fld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13" name="Espace réservé du numéro de diapositive 62">
            <a:extLst>
              <a:ext uri="{FF2B5EF4-FFF2-40B4-BE49-F238E27FC236}">
                <a16:creationId xmlns:a16="http://schemas.microsoft.com/office/drawing/2014/main" id="{518E4E8C-48F2-4E01-8164-861099CC3D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03887" y="6484322"/>
            <a:ext cx="2743200" cy="365125"/>
          </a:xfrm>
        </p:spPr>
        <p:txBody>
          <a:bodyPr/>
          <a:lstStyle/>
          <a:p>
            <a:fld id="{2A9963D1-6689-47D1-B544-EDDD4B9CF671}" type="slidenum">
              <a:rPr lang="en-GB" smtClean="0">
                <a:solidFill>
                  <a:schemeClr val="bg1"/>
                </a:solidFill>
              </a:rPr>
              <a:t>12</a:t>
            </a:fld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6" name="Picture 5" descr="A close up of a map&#10;&#10;Description automatically generated">
            <a:extLst>
              <a:ext uri="{FF2B5EF4-FFF2-40B4-BE49-F238E27FC236}">
                <a16:creationId xmlns:a16="http://schemas.microsoft.com/office/drawing/2014/main" id="{D1722044-F571-6043-AB59-D547634514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3314" y="1690689"/>
            <a:ext cx="3411795" cy="3512682"/>
          </a:xfrm>
          <a:prstGeom prst="rect">
            <a:avLst/>
          </a:prstGeom>
        </p:spPr>
      </p:pic>
      <p:pic>
        <p:nvPicPr>
          <p:cNvPr id="10" name="Picture 9" descr="A picture containing green, photo, sitting, colorful&#10;&#10;Description automatically generated">
            <a:extLst>
              <a:ext uri="{FF2B5EF4-FFF2-40B4-BE49-F238E27FC236}">
                <a16:creationId xmlns:a16="http://schemas.microsoft.com/office/drawing/2014/main" id="{03CBEE30-C948-BB4A-9E5A-3EDFDA56BD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6495" y="1690687"/>
            <a:ext cx="2364307" cy="351268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6C399DD-8237-1846-B42F-1EEE14C5252D}"/>
              </a:ext>
            </a:extLst>
          </p:cNvPr>
          <p:cNvSpPr txBox="1"/>
          <p:nvPr/>
        </p:nvSpPr>
        <p:spPr>
          <a:xfrm>
            <a:off x="6408057" y="5278038"/>
            <a:ext cx="2082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sz="1200" dirty="0"/>
              <a:t>Typical model evolution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F46DC7F-BC41-9140-9D14-739BC043B28F}"/>
              </a:ext>
            </a:extLst>
          </p:cNvPr>
          <p:cNvSpPr txBox="1"/>
          <p:nvPr/>
        </p:nvSpPr>
        <p:spPr>
          <a:xfrm>
            <a:off x="9422456" y="5285951"/>
            <a:ext cx="24341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DE" sz="1200" dirty="0"/>
              <a:t>Phase diagrams with new bulk compositions added to the system, based on clustering algorithms</a:t>
            </a:r>
          </a:p>
        </p:txBody>
      </p:sp>
    </p:spTree>
    <p:extLst>
      <p:ext uri="{BB962C8B-B14F-4D97-AF65-F5344CB8AC3E}">
        <p14:creationId xmlns:p14="http://schemas.microsoft.com/office/powerpoint/2010/main" val="41506995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274117-F1AD-4348-BEF4-02C3822F6A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0526"/>
            <a:ext cx="10515600" cy="1325563"/>
          </a:xfrm>
        </p:spPr>
        <p:txBody>
          <a:bodyPr>
            <a:normAutofit/>
          </a:bodyPr>
          <a:lstStyle/>
          <a:p>
            <a:r>
              <a:rPr lang="en-GB" sz="4300" b="1" dirty="0">
                <a:solidFill>
                  <a:schemeClr val="tx2"/>
                </a:solidFill>
              </a:rPr>
              <a:t>#3: New thermodynamic computational core</a:t>
            </a:r>
            <a:endParaRPr lang="en-GB" sz="4300" b="1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4EBD565-3F30-4E39-BC85-9DCC20F2B4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80562"/>
            <a:ext cx="10515600" cy="1437948"/>
          </a:xfrm>
        </p:spPr>
        <p:txBody>
          <a:bodyPr>
            <a:normAutofit fontScale="62500" lnSpcReduction="20000"/>
          </a:bodyPr>
          <a:lstStyle/>
          <a:p>
            <a:r>
              <a:rPr lang="en-GB" dirty="0">
                <a:solidFill>
                  <a:schemeClr val="tx2"/>
                </a:solidFill>
              </a:rPr>
              <a:t>Problem equivalent to any constrained optimization problem</a:t>
            </a:r>
          </a:p>
          <a:p>
            <a:r>
              <a:rPr lang="en-GB" dirty="0">
                <a:solidFill>
                  <a:schemeClr val="tx2"/>
                </a:solidFill>
              </a:rPr>
              <a:t>Methods currently used and developed 30 years ago all present some limitations</a:t>
            </a:r>
          </a:p>
          <a:p>
            <a:pPr lvl="1"/>
            <a:r>
              <a:rPr lang="en-GB" dirty="0">
                <a:solidFill>
                  <a:schemeClr val="tx2"/>
                </a:solidFill>
              </a:rPr>
              <a:t>Particularly when solution models are employed that have many compositional variables</a:t>
            </a:r>
          </a:p>
          <a:p>
            <a:r>
              <a:rPr lang="en-GB" dirty="0">
                <a:solidFill>
                  <a:schemeClr val="tx2"/>
                </a:solidFill>
              </a:rPr>
              <a:t>We are working on a new Gibbs minimization code (C-based, but can be called in Python/MATLAB/Julia)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DB842A9-2736-48AC-881F-DBA59E88318E}"/>
              </a:ext>
            </a:extLst>
          </p:cNvPr>
          <p:cNvSpPr/>
          <p:nvPr/>
        </p:nvSpPr>
        <p:spPr>
          <a:xfrm>
            <a:off x="0" y="6484776"/>
            <a:ext cx="12191999" cy="3732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Espace réservé de la date 61">
            <a:extLst>
              <a:ext uri="{FF2B5EF4-FFF2-40B4-BE49-F238E27FC236}">
                <a16:creationId xmlns:a16="http://schemas.microsoft.com/office/drawing/2014/main" id="{8EFB6DC0-031A-45CD-8E06-D2C4C9046AA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071" y="6493010"/>
            <a:ext cx="2743200" cy="365125"/>
          </a:xfrm>
        </p:spPr>
        <p:txBody>
          <a:bodyPr/>
          <a:lstStyle/>
          <a:p>
            <a:fld id="{A47D4F87-175D-4210-8628-E8392B7E427B}" type="datetime1">
              <a:rPr lang="en-GB" smtClean="0">
                <a:solidFill>
                  <a:schemeClr val="bg1"/>
                </a:solidFill>
              </a:rPr>
              <a:t>29/04/2021</a:t>
            </a:fld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15" name="Espace réservé du numéro de diapositive 62">
            <a:extLst>
              <a:ext uri="{FF2B5EF4-FFF2-40B4-BE49-F238E27FC236}">
                <a16:creationId xmlns:a16="http://schemas.microsoft.com/office/drawing/2014/main" id="{6B680AE7-1648-447B-A3E6-AEEC0F0BAD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03887" y="6484322"/>
            <a:ext cx="2743200" cy="365125"/>
          </a:xfrm>
        </p:spPr>
        <p:txBody>
          <a:bodyPr/>
          <a:lstStyle/>
          <a:p>
            <a:fld id="{2A9963D1-6689-47D1-B544-EDDD4B9CF671}" type="slidenum">
              <a:rPr lang="en-GB" smtClean="0">
                <a:solidFill>
                  <a:schemeClr val="bg1"/>
                </a:solidFill>
              </a:rPr>
              <a:t>13</a:t>
            </a:fld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BA3C956-6DB6-43F8-BC57-A05B20EC1ED7}"/>
              </a:ext>
            </a:extLst>
          </p:cNvPr>
          <p:cNvSpPr txBox="1"/>
          <p:nvPr/>
        </p:nvSpPr>
        <p:spPr>
          <a:xfrm>
            <a:off x="578426" y="3239996"/>
            <a:ext cx="1130530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/>
              <a:t>Explanations on </a:t>
            </a:r>
            <a:r>
              <a:rPr lang="en-GB" sz="2800" dirty="0" err="1"/>
              <a:t>MAGEMin</a:t>
            </a:r>
            <a:r>
              <a:rPr lang="en-GB" sz="2800" dirty="0"/>
              <a:t> in Nicolas Riel’s Pico in this same sessions:</a:t>
            </a:r>
          </a:p>
          <a:p>
            <a:pPr algn="ctr"/>
            <a:r>
              <a:rPr lang="en-GB" sz="2800" dirty="0"/>
              <a:t>A new and efficient computational thermodynamics approach for magmatic systems</a:t>
            </a:r>
          </a:p>
        </p:txBody>
      </p:sp>
    </p:spTree>
    <p:extLst>
      <p:ext uri="{BB962C8B-B14F-4D97-AF65-F5344CB8AC3E}">
        <p14:creationId xmlns:p14="http://schemas.microsoft.com/office/powerpoint/2010/main" val="19884611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274117-F1AD-4348-BEF4-02C3822F6A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0526"/>
            <a:ext cx="10515600" cy="1325563"/>
          </a:xfrm>
        </p:spPr>
        <p:txBody>
          <a:bodyPr>
            <a:normAutofit/>
          </a:bodyPr>
          <a:lstStyle/>
          <a:p>
            <a:r>
              <a:rPr lang="en-GB" sz="4300" b="1" dirty="0">
                <a:solidFill>
                  <a:schemeClr val="tx2"/>
                </a:solidFill>
              </a:rPr>
              <a:t>MAGMA </a:t>
            </a:r>
            <a:r>
              <a:rPr lang="en-GB" sz="4300" b="1">
                <a:solidFill>
                  <a:schemeClr val="tx2"/>
                </a:solidFill>
              </a:rPr>
              <a:t>– goals</a:t>
            </a:r>
            <a:endParaRPr lang="en-GB" sz="4300" b="1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4EBD565-3F30-4E39-BC85-9DCC20F2B4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60388"/>
            <a:ext cx="5532582" cy="5139289"/>
          </a:xfrm>
        </p:spPr>
        <p:txBody>
          <a:bodyPr>
            <a:normAutofit fontScale="77500" lnSpcReduction="20000"/>
          </a:bodyPr>
          <a:lstStyle/>
          <a:p>
            <a:r>
              <a:rPr lang="en-GB" dirty="0">
                <a:solidFill>
                  <a:srgbClr val="C00000"/>
                </a:solidFill>
              </a:rPr>
              <a:t>Understanding the dynamics of magmatic systems requires new software</a:t>
            </a:r>
            <a:r>
              <a:rPr lang="en-GB" dirty="0">
                <a:solidFill>
                  <a:schemeClr val="tx2"/>
                </a:solidFill>
              </a:rPr>
              <a:t>:</a:t>
            </a:r>
          </a:p>
          <a:p>
            <a:pPr lvl="1"/>
            <a:r>
              <a:rPr lang="en-GB" dirty="0">
                <a:solidFill>
                  <a:schemeClr val="tx2"/>
                </a:solidFill>
              </a:rPr>
              <a:t>link 2-phase flow (magma mush chambers) with the evolving chemistry of the system</a:t>
            </a:r>
          </a:p>
          <a:p>
            <a:pPr lvl="1"/>
            <a:r>
              <a:rPr lang="en-GB" dirty="0">
                <a:solidFill>
                  <a:schemeClr val="tx2"/>
                </a:solidFill>
              </a:rPr>
              <a:t>Take diking &amp; fault formation into account</a:t>
            </a:r>
          </a:p>
          <a:p>
            <a:r>
              <a:rPr lang="en-GB" dirty="0">
                <a:solidFill>
                  <a:schemeClr val="tx2"/>
                </a:solidFill>
              </a:rPr>
              <a:t>Thermo-mechanics:</a:t>
            </a:r>
          </a:p>
          <a:p>
            <a:pPr lvl="1"/>
            <a:r>
              <a:rPr lang="en-GB" dirty="0">
                <a:solidFill>
                  <a:schemeClr val="tx2"/>
                </a:solidFill>
              </a:rPr>
              <a:t>Work in progress on a new 2-phase code </a:t>
            </a:r>
          </a:p>
          <a:p>
            <a:pPr lvl="1"/>
            <a:r>
              <a:rPr lang="en-GB" dirty="0" err="1">
                <a:solidFill>
                  <a:schemeClr val="tx2"/>
                </a:solidFill>
              </a:rPr>
              <a:t>PETSc</a:t>
            </a:r>
            <a:r>
              <a:rPr lang="en-GB" dirty="0">
                <a:solidFill>
                  <a:schemeClr val="tx2"/>
                </a:solidFill>
              </a:rPr>
              <a:t> &amp; DMSTAG</a:t>
            </a:r>
          </a:p>
          <a:p>
            <a:pPr lvl="1"/>
            <a:r>
              <a:rPr lang="en-GB" dirty="0">
                <a:solidFill>
                  <a:schemeClr val="tx2"/>
                </a:solidFill>
              </a:rPr>
              <a:t>Staggered finite differences, nonlinear solvers</a:t>
            </a:r>
          </a:p>
          <a:p>
            <a:pPr lvl="1"/>
            <a:r>
              <a:rPr lang="en-GB" dirty="0" err="1">
                <a:solidFill>
                  <a:schemeClr val="tx2"/>
                </a:solidFill>
              </a:rPr>
              <a:t>Visco-elasto-plasticy</a:t>
            </a:r>
            <a:r>
              <a:rPr lang="en-GB" dirty="0">
                <a:solidFill>
                  <a:schemeClr val="tx2"/>
                </a:solidFill>
              </a:rPr>
              <a:t> with mode 1 &amp; mode 2 plasticity </a:t>
            </a:r>
          </a:p>
          <a:p>
            <a:r>
              <a:rPr lang="en-GB" dirty="0">
                <a:solidFill>
                  <a:schemeClr val="tx2"/>
                </a:solidFill>
              </a:rPr>
              <a:t>Thermo-dynamics:</a:t>
            </a:r>
          </a:p>
          <a:p>
            <a:pPr lvl="1"/>
            <a:r>
              <a:rPr lang="en-GB" dirty="0">
                <a:solidFill>
                  <a:schemeClr val="tx2"/>
                </a:solidFill>
              </a:rPr>
              <a:t>Developed a first approach to couple evolving melts to geodynamic simulations by using precomputed phase diagrams</a:t>
            </a:r>
          </a:p>
          <a:p>
            <a:pPr lvl="1"/>
            <a:r>
              <a:rPr lang="en-GB" dirty="0">
                <a:solidFill>
                  <a:schemeClr val="tx2"/>
                </a:solidFill>
              </a:rPr>
              <a:t>In addition, working on a new computational core to (hopefully) do the computations on the fly </a:t>
            </a:r>
          </a:p>
          <a:p>
            <a:r>
              <a:rPr lang="en-GB" dirty="0">
                <a:solidFill>
                  <a:schemeClr val="tx2"/>
                </a:solidFill>
              </a:rPr>
              <a:t>Stay tuned!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DB842A9-2736-48AC-881F-DBA59E88318E}"/>
              </a:ext>
            </a:extLst>
          </p:cNvPr>
          <p:cNvSpPr/>
          <p:nvPr/>
        </p:nvSpPr>
        <p:spPr>
          <a:xfrm>
            <a:off x="0" y="6484776"/>
            <a:ext cx="12191999" cy="3732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Espace réservé de la date 61">
            <a:extLst>
              <a:ext uri="{FF2B5EF4-FFF2-40B4-BE49-F238E27FC236}">
                <a16:creationId xmlns:a16="http://schemas.microsoft.com/office/drawing/2014/main" id="{8EFB6DC0-031A-45CD-8E06-D2C4C9046AA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071" y="6493010"/>
            <a:ext cx="2743200" cy="365125"/>
          </a:xfrm>
        </p:spPr>
        <p:txBody>
          <a:bodyPr/>
          <a:lstStyle/>
          <a:p>
            <a:fld id="{A47D4F87-175D-4210-8628-E8392B7E427B}" type="datetime1">
              <a:rPr lang="en-GB" smtClean="0">
                <a:solidFill>
                  <a:schemeClr val="bg1"/>
                </a:solidFill>
              </a:rPr>
              <a:t>29/04/2021</a:t>
            </a:fld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15" name="Espace réservé du numéro de diapositive 62">
            <a:extLst>
              <a:ext uri="{FF2B5EF4-FFF2-40B4-BE49-F238E27FC236}">
                <a16:creationId xmlns:a16="http://schemas.microsoft.com/office/drawing/2014/main" id="{6B680AE7-1648-447B-A3E6-AEEC0F0BAD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03887" y="6484322"/>
            <a:ext cx="2743200" cy="365125"/>
          </a:xfrm>
        </p:spPr>
        <p:txBody>
          <a:bodyPr/>
          <a:lstStyle/>
          <a:p>
            <a:fld id="{2A9963D1-6689-47D1-B544-EDDD4B9CF671}" type="slidenum">
              <a:rPr lang="en-GB" smtClean="0">
                <a:solidFill>
                  <a:schemeClr val="bg1"/>
                </a:solidFill>
              </a:rPr>
              <a:t>14</a:t>
            </a:fld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AA91D58-4007-E74D-936C-F8BDA61DAD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7205" y="5549319"/>
            <a:ext cx="783029" cy="43501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8F39652-531A-6745-B0FF-BFCC034E4B6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22" r="23146" b="6532"/>
          <a:stretch/>
        </p:blipFill>
        <p:spPr>
          <a:xfrm>
            <a:off x="7673177" y="1897413"/>
            <a:ext cx="3359104" cy="4374955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91CCCDEC-FCCC-BC40-A17A-5DEF113D8DC5}"/>
              </a:ext>
            </a:extLst>
          </p:cNvPr>
          <p:cNvGrpSpPr/>
          <p:nvPr/>
        </p:nvGrpSpPr>
        <p:grpSpPr>
          <a:xfrm>
            <a:off x="7747778" y="1897413"/>
            <a:ext cx="3179810" cy="4680703"/>
            <a:chOff x="5436415" y="2024752"/>
            <a:chExt cx="3179810" cy="4680703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C155621A-8299-C647-9CF1-059B2E1F9E8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325" r="24614"/>
            <a:stretch/>
          </p:blipFill>
          <p:spPr>
            <a:xfrm>
              <a:off x="5436415" y="2024752"/>
              <a:ext cx="3179810" cy="4680703"/>
            </a:xfrm>
            <a:prstGeom prst="rect">
              <a:avLst/>
            </a:prstGeom>
          </p:spPr>
        </p:pic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644033BC-958D-7640-B9BD-4994B1976B5C}"/>
                </a:ext>
              </a:extLst>
            </p:cNvPr>
            <p:cNvGrpSpPr/>
            <p:nvPr/>
          </p:nvGrpSpPr>
          <p:grpSpPr>
            <a:xfrm>
              <a:off x="5890757" y="3498404"/>
              <a:ext cx="1791970" cy="989644"/>
              <a:chOff x="5905396" y="2444862"/>
              <a:chExt cx="1791970" cy="989644"/>
            </a:xfrm>
          </p:grpSpPr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3D443A03-5FED-9E4C-B02A-912D60C6795E}"/>
                  </a:ext>
                </a:extLst>
              </p:cNvPr>
              <p:cNvSpPr txBox="1"/>
              <p:nvPr/>
            </p:nvSpPr>
            <p:spPr>
              <a:xfrm>
                <a:off x="6287285" y="3172896"/>
                <a:ext cx="792205" cy="261610"/>
              </a:xfrm>
              <a:prstGeom prst="rect">
                <a:avLst/>
              </a:prstGeom>
              <a:noFill/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rtlCol="0">
                <a:spAutoFit/>
              </a:bodyPr>
              <a:lstStyle/>
              <a:p>
                <a:r>
                  <a:rPr lang="en-US" sz="1100" dirty="0">
                    <a:solidFill>
                      <a:schemeClr val="bg1"/>
                    </a:solidFill>
                  </a:rPr>
                  <a:t>mafic melt</a:t>
                </a:r>
              </a:p>
            </p:txBody>
          </p: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3728FECE-4E4A-3948-9639-A794575D2F77}"/>
                  </a:ext>
                </a:extLst>
              </p:cNvPr>
              <p:cNvCxnSpPr/>
              <p:nvPr/>
            </p:nvCxnSpPr>
            <p:spPr>
              <a:xfrm>
                <a:off x="7007924" y="3322080"/>
                <a:ext cx="143574" cy="7861"/>
              </a:xfrm>
              <a:prstGeom prst="line">
                <a:avLst/>
              </a:prstGeom>
              <a:ln w="12700">
                <a:solidFill>
                  <a:schemeClr val="bg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C4C175AF-D2A1-3B48-8537-E51A935547FA}"/>
                  </a:ext>
                </a:extLst>
              </p:cNvPr>
              <p:cNvCxnSpPr/>
              <p:nvPr/>
            </p:nvCxnSpPr>
            <p:spPr>
              <a:xfrm flipH="1" flipV="1">
                <a:off x="6458847" y="2591482"/>
                <a:ext cx="269979" cy="72008"/>
              </a:xfrm>
              <a:prstGeom prst="line">
                <a:avLst/>
              </a:prstGeom>
              <a:ln w="12700">
                <a:solidFill>
                  <a:schemeClr val="bg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34C03B52-4B26-E046-A578-1AB38E9AA060}"/>
                  </a:ext>
                </a:extLst>
              </p:cNvPr>
              <p:cNvSpPr txBox="1"/>
              <p:nvPr/>
            </p:nvSpPr>
            <p:spPr>
              <a:xfrm>
                <a:off x="5905396" y="2444862"/>
                <a:ext cx="607859" cy="253916"/>
              </a:xfrm>
              <a:prstGeom prst="rect">
                <a:avLst/>
              </a:prstGeom>
              <a:noFill/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rtlCol="0">
                <a:spAutoFit/>
              </a:bodyPr>
              <a:lstStyle/>
              <a:p>
                <a:r>
                  <a:rPr lang="en-US" sz="1050" dirty="0">
                    <a:solidFill>
                      <a:schemeClr val="bg1"/>
                    </a:solidFill>
                  </a:rPr>
                  <a:t>tonalite</a:t>
                </a:r>
                <a:endParaRPr lang="en-US" sz="10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4DA96C4B-F7B8-7E4B-AD4B-3543DB7141B9}"/>
                  </a:ext>
                </a:extLst>
              </p:cNvPr>
              <p:cNvSpPr txBox="1"/>
              <p:nvPr/>
            </p:nvSpPr>
            <p:spPr>
              <a:xfrm>
                <a:off x="7107140" y="2682419"/>
                <a:ext cx="590226" cy="261610"/>
              </a:xfrm>
              <a:prstGeom prst="rect">
                <a:avLst/>
              </a:prstGeom>
              <a:noFill/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rtlCol="0">
                <a:spAutoFit/>
              </a:bodyPr>
              <a:lstStyle/>
              <a:p>
                <a:r>
                  <a:rPr lang="en-US" sz="1100" dirty="0">
                    <a:solidFill>
                      <a:schemeClr val="bg1"/>
                    </a:solidFill>
                  </a:rPr>
                  <a:t>granite</a:t>
                </a:r>
                <a:endParaRPr lang="en-US" sz="1000" dirty="0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EAD921CB-B709-314E-AD87-5B05F5AF4FBC}"/>
                  </a:ext>
                </a:extLst>
              </p:cNvPr>
              <p:cNvCxnSpPr/>
              <p:nvPr/>
            </p:nvCxnSpPr>
            <p:spPr>
              <a:xfrm flipV="1">
                <a:off x="6989550" y="2835205"/>
                <a:ext cx="189377" cy="202097"/>
              </a:xfrm>
              <a:prstGeom prst="line">
                <a:avLst/>
              </a:prstGeom>
              <a:ln w="12700">
                <a:solidFill>
                  <a:schemeClr val="bg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0D3DDDC4-D0C1-974A-99B9-118D808A4F30}"/>
              </a:ext>
            </a:extLst>
          </p:cNvPr>
          <p:cNvGrpSpPr/>
          <p:nvPr/>
        </p:nvGrpSpPr>
        <p:grpSpPr>
          <a:xfrm>
            <a:off x="7970806" y="776259"/>
            <a:ext cx="2103645" cy="1823700"/>
            <a:chOff x="6122586" y="793248"/>
            <a:chExt cx="1932000" cy="1632809"/>
          </a:xfrm>
        </p:grpSpPr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739E374C-FF7B-DC4A-812C-CA8589181DC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223" t="15544" r="2358" b="8298"/>
            <a:stretch/>
          </p:blipFill>
          <p:spPr>
            <a:xfrm>
              <a:off x="6698080" y="793248"/>
              <a:ext cx="1266826" cy="1195592"/>
            </a:xfrm>
            <a:prstGeom prst="rect">
              <a:avLst/>
            </a:prstGeom>
          </p:spPr>
        </p:pic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0C81E8FF-559F-AB4F-B012-1997F2F456F8}"/>
                </a:ext>
              </a:extLst>
            </p:cNvPr>
            <p:cNvSpPr/>
            <p:nvPr/>
          </p:nvSpPr>
          <p:spPr>
            <a:xfrm>
              <a:off x="7320672" y="1340768"/>
              <a:ext cx="332267" cy="533364"/>
            </a:xfrm>
            <a:prstGeom prst="rect">
              <a:avLst/>
            </a:prstGeom>
            <a:gradFill>
              <a:gsLst>
                <a:gs pos="0">
                  <a:schemeClr val="accent1">
                    <a:tint val="100000"/>
                    <a:shade val="100000"/>
                    <a:satMod val="130000"/>
                    <a:alpha val="27000"/>
                  </a:schemeClr>
                </a:gs>
                <a:gs pos="100000">
                  <a:schemeClr val="accent1">
                    <a:tint val="50000"/>
                    <a:shade val="100000"/>
                    <a:satMod val="350000"/>
                  </a:schemeClr>
                </a:gs>
              </a:gsLst>
            </a:gra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B6403C45-1691-9144-8CE8-7B7ADE54B9FD}"/>
                </a:ext>
              </a:extLst>
            </p:cNvPr>
            <p:cNvCxnSpPr/>
            <p:nvPr/>
          </p:nvCxnSpPr>
          <p:spPr>
            <a:xfrm flipH="1">
              <a:off x="6122586" y="1340768"/>
              <a:ext cx="1198085" cy="1085289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51EFA2C0-8F96-8440-A38E-C9CB0B4A5135}"/>
                </a:ext>
              </a:extLst>
            </p:cNvPr>
            <p:cNvCxnSpPr/>
            <p:nvPr/>
          </p:nvCxnSpPr>
          <p:spPr>
            <a:xfrm>
              <a:off x="7652938" y="1345858"/>
              <a:ext cx="401648" cy="994688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9" name="Picture 28">
            <a:extLst>
              <a:ext uri="{FF2B5EF4-FFF2-40B4-BE49-F238E27FC236}">
                <a16:creationId xmlns:a16="http://schemas.microsoft.com/office/drawing/2014/main" id="{8ACB708B-ED77-9148-A3DE-54714FA0A62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34" t="50220" r="76607" b="14289"/>
          <a:stretch/>
        </p:blipFill>
        <p:spPr>
          <a:xfrm>
            <a:off x="11630498" y="2619983"/>
            <a:ext cx="140302" cy="2140216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235E19CD-785B-904E-9857-1631EDEBBF2A}"/>
              </a:ext>
            </a:extLst>
          </p:cNvPr>
          <p:cNvSpPr txBox="1"/>
          <p:nvPr/>
        </p:nvSpPr>
        <p:spPr>
          <a:xfrm>
            <a:off x="11162083" y="2822880"/>
            <a:ext cx="53856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upper </a:t>
            </a:r>
          </a:p>
          <a:p>
            <a:pPr algn="ctr"/>
            <a:r>
              <a:rPr lang="en-US" sz="1100" dirty="0"/>
              <a:t>crust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53E9665-85EB-1242-8256-A7E9560C3653}"/>
              </a:ext>
            </a:extLst>
          </p:cNvPr>
          <p:cNvSpPr txBox="1"/>
          <p:nvPr/>
        </p:nvSpPr>
        <p:spPr>
          <a:xfrm>
            <a:off x="11162083" y="3326936"/>
            <a:ext cx="53856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lower</a:t>
            </a:r>
          </a:p>
          <a:p>
            <a:pPr algn="ctr"/>
            <a:r>
              <a:rPr lang="en-US" sz="1100" dirty="0"/>
              <a:t>crust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8CEA2EE-A6E7-D94E-842C-B982E95CDE77}"/>
              </a:ext>
            </a:extLst>
          </p:cNvPr>
          <p:cNvSpPr txBox="1"/>
          <p:nvPr/>
        </p:nvSpPr>
        <p:spPr>
          <a:xfrm>
            <a:off x="10844711" y="3830992"/>
            <a:ext cx="85593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dirty="0"/>
              <a:t>mantle</a:t>
            </a:r>
          </a:p>
          <a:p>
            <a:pPr algn="r"/>
            <a:r>
              <a:rPr lang="en-US" sz="1100" dirty="0"/>
              <a:t>lithosphere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E2494C5-6A5D-8D4C-8B83-8DF7BFA2DD77}"/>
              </a:ext>
            </a:extLst>
          </p:cNvPr>
          <p:cNvSpPr txBox="1"/>
          <p:nvPr/>
        </p:nvSpPr>
        <p:spPr>
          <a:xfrm>
            <a:off x="10457403" y="4387212"/>
            <a:ext cx="121597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100" dirty="0"/>
              <a:t>asthenosphere</a:t>
            </a:r>
          </a:p>
        </p:txBody>
      </p:sp>
      <p:sp>
        <p:nvSpPr>
          <p:cNvPr id="34" name="Text Placeholder 2">
            <a:extLst>
              <a:ext uri="{FF2B5EF4-FFF2-40B4-BE49-F238E27FC236}">
                <a16:creationId xmlns:a16="http://schemas.microsoft.com/office/drawing/2014/main" id="{6B45B405-AF38-C945-A7D1-DAF767038F99}"/>
              </a:ext>
            </a:extLst>
          </p:cNvPr>
          <p:cNvSpPr txBox="1">
            <a:spLocks/>
          </p:cNvSpPr>
          <p:nvPr/>
        </p:nvSpPr>
        <p:spPr>
          <a:xfrm>
            <a:off x="8295978" y="5928724"/>
            <a:ext cx="1529591" cy="47095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Autofit/>
          </a:bodyPr>
          <a:lstStyle>
            <a:lvl1pPr marL="342900" marR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kumimoji="0" lang="de-DE" sz="3600" b="0" i="0" u="none" strike="noStrike" kern="1200" cap="none" spc="0" normalizeH="0" baseline="0" noProof="0" smtClean="0">
                <a:ln>
                  <a:noFill/>
                </a:ln>
                <a:solidFill>
                  <a:srgbClr val="C1092D"/>
                </a:solidFill>
                <a:effectLst/>
                <a:uLnTx/>
                <a:uFillTx/>
                <a:latin typeface="+mn-lt"/>
                <a:ea typeface="Times New Roman" charset="0"/>
                <a:cs typeface="Times New Roman" charset="0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US" sz="2800" b="1" dirty="0">
                <a:solidFill>
                  <a:srgbClr val="C00000"/>
                </a:solidFill>
              </a:rPr>
              <a:t>MAGMA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68956854-F99F-8040-83F3-06A40CE9A4E3}"/>
              </a:ext>
            </a:extLst>
          </p:cNvPr>
          <p:cNvSpPr txBox="1"/>
          <p:nvPr/>
        </p:nvSpPr>
        <p:spPr>
          <a:xfrm>
            <a:off x="9220065" y="1244581"/>
            <a:ext cx="681508" cy="92333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5400" dirty="0">
                <a:ln>
                  <a:solidFill>
                    <a:schemeClr val="accent1">
                      <a:shade val="95000"/>
                      <a:satMod val="105000"/>
                    </a:schemeClr>
                  </a:solidFill>
                </a:ln>
                <a:solidFill>
                  <a:srgbClr val="FF0000"/>
                </a:solidFill>
              </a:rPr>
              <a:t>!</a:t>
            </a:r>
            <a:endParaRPr lang="en-US" sz="1050" dirty="0">
              <a:ln>
                <a:solidFill>
                  <a:schemeClr val="accent1">
                    <a:shade val="95000"/>
                    <a:satMod val="105000"/>
                  </a:schemeClr>
                </a:solidFill>
              </a:ln>
              <a:solidFill>
                <a:srgbClr val="FF0000"/>
              </a:solidFill>
            </a:endParaRP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2F6550D1-3213-BC4F-8B99-66A7841C4DF2}"/>
              </a:ext>
            </a:extLst>
          </p:cNvPr>
          <p:cNvGrpSpPr/>
          <p:nvPr/>
        </p:nvGrpSpPr>
        <p:grpSpPr>
          <a:xfrm>
            <a:off x="9517955" y="1719773"/>
            <a:ext cx="2332542" cy="2752395"/>
            <a:chOff x="6721158" y="1780922"/>
            <a:chExt cx="2332542" cy="2752395"/>
          </a:xfrm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6D38E5E0-A5C8-FD4D-BA68-852180498480}"/>
                </a:ext>
              </a:extLst>
            </p:cNvPr>
            <p:cNvSpPr/>
            <p:nvPr/>
          </p:nvSpPr>
          <p:spPr>
            <a:xfrm rot="637596" flipH="1">
              <a:off x="6721158" y="4341272"/>
              <a:ext cx="275003" cy="192045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  <a:effectLst/>
            <a:scene3d>
              <a:camera prst="isometricRightUp"/>
              <a:lightRig rig="threePt" dir="t"/>
            </a:scene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667DB966-A76D-1541-8CF9-697F099D3E8E}"/>
                </a:ext>
              </a:extLst>
            </p:cNvPr>
            <p:cNvCxnSpPr/>
            <p:nvPr/>
          </p:nvCxnSpPr>
          <p:spPr>
            <a:xfrm flipV="1">
              <a:off x="6975705" y="2629064"/>
              <a:ext cx="827731" cy="1736040"/>
            </a:xfrm>
            <a:prstGeom prst="line">
              <a:avLst/>
            </a:prstGeom>
            <a:ln w="9525">
              <a:solidFill>
                <a:srgbClr val="FF0000"/>
              </a:solidFill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1F91F579-791A-F841-AE83-55212F99028B}"/>
                </a:ext>
              </a:extLst>
            </p:cNvPr>
            <p:cNvGrpSpPr/>
            <p:nvPr/>
          </p:nvGrpSpPr>
          <p:grpSpPr>
            <a:xfrm>
              <a:off x="7399335" y="1780922"/>
              <a:ext cx="1654365" cy="846909"/>
              <a:chOff x="7399335" y="1749412"/>
              <a:chExt cx="1654365" cy="846909"/>
            </a:xfrm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grpSpPr>
          <p:pic>
            <p:nvPicPr>
              <p:cNvPr id="40" name="Picture 39">
                <a:extLst>
                  <a:ext uri="{FF2B5EF4-FFF2-40B4-BE49-F238E27FC236}">
                    <a16:creationId xmlns:a16="http://schemas.microsoft.com/office/drawing/2014/main" id="{D38984AB-BE74-B340-A0EF-6DF22504F1B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19940" b="17501"/>
              <a:stretch/>
            </p:blipFill>
            <p:spPr>
              <a:xfrm>
                <a:off x="7399335" y="1750644"/>
                <a:ext cx="1654364" cy="845677"/>
              </a:xfrm>
              <a:prstGeom prst="rect">
                <a:avLst/>
              </a:prstGeom>
            </p:spPr>
          </p:pic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08180786-336A-2646-87AA-5D45961BEBCB}"/>
                  </a:ext>
                </a:extLst>
              </p:cNvPr>
              <p:cNvSpPr/>
              <p:nvPr/>
            </p:nvSpPr>
            <p:spPr>
              <a:xfrm>
                <a:off x="7403618" y="1749412"/>
                <a:ext cx="1650082" cy="842142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815988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4237</TotalTime>
  <Words>1192</Words>
  <Application>Microsoft Office PowerPoint</Application>
  <PresentationFormat>Grand écran</PresentationFormat>
  <Paragraphs>198</Paragraphs>
  <Slides>14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Cambria Math</vt:lpstr>
      <vt:lpstr>Office Theme</vt:lpstr>
      <vt:lpstr>Towards modelling magmatic systems using a staggered grid finite difference method</vt:lpstr>
      <vt:lpstr>The MAGMA project</vt:lpstr>
      <vt:lpstr>Computational challenges</vt:lpstr>
      <vt:lpstr>Why Staggered Finite Differences?</vt:lpstr>
      <vt:lpstr>PETSc &amp; DMSTAG</vt:lpstr>
      <vt:lpstr>Présentation PowerPoint</vt:lpstr>
      <vt:lpstr>Présentation PowerPoint</vt:lpstr>
      <vt:lpstr>Compressible plasticity</vt:lpstr>
      <vt:lpstr>Going from a working solver to a fully functional production code</vt:lpstr>
      <vt:lpstr>Need for two advection schemes</vt:lpstr>
      <vt:lpstr>How to efficiently couple thermo-mechanics and thermodynamics</vt:lpstr>
      <vt:lpstr>#2: Pre-compute diagrams as a lookup tables</vt:lpstr>
      <vt:lpstr>#3: New thermodynamic computational core</vt:lpstr>
      <vt:lpstr>MAGMA – goals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Towards a staggered-grid finite difference code for modelling magmatic systems</dc:title>
  <dc:creator>Berlie, Nicolas</dc:creator>
  <cp:lastModifiedBy>Berlie, Nicolas</cp:lastModifiedBy>
  <cp:revision>284</cp:revision>
  <dcterms:created xsi:type="dcterms:W3CDTF">2020-08-19T12:03:31Z</dcterms:created>
  <dcterms:modified xsi:type="dcterms:W3CDTF">2021-04-30T09:45:05Z</dcterms:modified>
</cp:coreProperties>
</file>