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26" r:id="rId4"/>
  </p:sldMasterIdLst>
  <p:notesMasterIdLst>
    <p:notesMasterId r:id="rId45"/>
  </p:notesMasterIdLst>
  <p:handoutMasterIdLst>
    <p:handoutMasterId r:id="rId46"/>
  </p:handoutMasterIdLst>
  <p:sldIdLst>
    <p:sldId id="332" r:id="rId5"/>
    <p:sldId id="273" r:id="rId6"/>
    <p:sldId id="264" r:id="rId7"/>
    <p:sldId id="328" r:id="rId8"/>
    <p:sldId id="267" r:id="rId9"/>
    <p:sldId id="276" r:id="rId10"/>
    <p:sldId id="277" r:id="rId11"/>
    <p:sldId id="278" r:id="rId12"/>
    <p:sldId id="279" r:id="rId13"/>
    <p:sldId id="268" r:id="rId14"/>
    <p:sldId id="269" r:id="rId15"/>
    <p:sldId id="274" r:id="rId16"/>
    <p:sldId id="260" r:id="rId17"/>
    <p:sldId id="261" r:id="rId18"/>
    <p:sldId id="329" r:id="rId19"/>
    <p:sldId id="263" r:id="rId20"/>
    <p:sldId id="262" r:id="rId21"/>
    <p:sldId id="282" r:id="rId22"/>
    <p:sldId id="302" r:id="rId23"/>
    <p:sldId id="323" r:id="rId24"/>
    <p:sldId id="310" r:id="rId25"/>
    <p:sldId id="324" r:id="rId26"/>
    <p:sldId id="321" r:id="rId27"/>
    <p:sldId id="271" r:id="rId28"/>
    <p:sldId id="275" r:id="rId29"/>
    <p:sldId id="313" r:id="rId30"/>
    <p:sldId id="309" r:id="rId31"/>
    <p:sldId id="312" r:id="rId32"/>
    <p:sldId id="303" r:id="rId33"/>
    <p:sldId id="311" r:id="rId34"/>
    <p:sldId id="327" r:id="rId35"/>
    <p:sldId id="330" r:id="rId36"/>
    <p:sldId id="270" r:id="rId37"/>
    <p:sldId id="331" r:id="rId38"/>
    <p:sldId id="322" r:id="rId39"/>
    <p:sldId id="318" r:id="rId40"/>
    <p:sldId id="283" r:id="rId41"/>
    <p:sldId id="325" r:id="rId42"/>
    <p:sldId id="319" r:id="rId43"/>
    <p:sldId id="320" r:id="rId44"/>
  </p:sldIdLst>
  <p:sldSz cx="9144000" cy="5143500" type="screen16x9"/>
  <p:notesSz cx="7023100" cy="9309100"/>
  <p:defaultTextStyle>
    <a:defPPr>
      <a:defRPr lang="de-CH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urrer Bettina" initials="dub" lastIdx="8" clrIdx="0"/>
  <p:cmAuthor id="1" name="Yinghao Dai" initials="YD" lastIdx="1" clrIdx="1">
    <p:extLst>
      <p:ext uri="{19B8F6BF-5375-455C-9EA6-DF929625EA0E}">
        <p15:presenceInfo xmlns:p15="http://schemas.microsoft.com/office/powerpoint/2012/main" userId="7cddae6655951b2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4E4"/>
    <a:srgbClr val="FF0000"/>
    <a:srgbClr val="F9BFBF"/>
    <a:srgbClr val="39B1DB"/>
    <a:srgbClr val="640000"/>
    <a:srgbClr val="60B4B2"/>
    <a:srgbClr val="08CDE8"/>
    <a:srgbClr val="CDCDCD"/>
    <a:srgbClr val="F0494A"/>
    <a:srgbClr val="F3BE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9" autoAdjust="0"/>
    <p:restoredTop sz="90798" autoAdjust="0"/>
  </p:normalViewPr>
  <p:slideViewPr>
    <p:cSldViewPr snapToGrid="0" showGuides="1">
      <p:cViewPr varScale="1">
        <p:scale>
          <a:sx n="141" d="100"/>
          <a:sy n="141" d="100"/>
        </p:scale>
        <p:origin x="600" y="84"/>
      </p:cViewPr>
      <p:guideLst>
        <p:guide orient="horz" pos="2160"/>
        <p:guide pos="2880"/>
        <p:guide orient="horz" pos="16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4" d="100"/>
          <a:sy n="64" d="100"/>
        </p:scale>
        <p:origin x="3158" y="77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758" y="0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3645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758" y="8843645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fld id="{5539B3AE-4F5B-4C8A-901D-39FC07883CC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804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758" y="0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163" y="698500"/>
            <a:ext cx="6200775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415" y="4421824"/>
            <a:ext cx="5150273" cy="418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3645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758" y="8843645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fld id="{A1435824-F435-405F-82FC-C5B86CD5CBFE}" type="slidenum">
              <a:rPr lang="de-CH"/>
              <a:pPr>
                <a:defRPr/>
              </a:pPr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705510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273" cy="418909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774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273" cy="418909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7481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273" cy="418909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273" cy="418909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8813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273" cy="418909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0908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273" cy="418909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8703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273" cy="418909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5484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273" cy="418909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3717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273" cy="418909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de-CH" dirty="0" err="1"/>
              <a:t>We</a:t>
            </a:r>
            <a:r>
              <a:rPr lang="de-CH" dirty="0"/>
              <a:t> do not </a:t>
            </a:r>
            <a:r>
              <a:rPr lang="de-CH" dirty="0" err="1"/>
              <a:t>show</a:t>
            </a:r>
            <a:r>
              <a:rPr lang="de-CH" dirty="0"/>
              <a:t> </a:t>
            </a:r>
            <a:endParaRPr dirty="0"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7706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273" cy="418909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21482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273" cy="418909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de-CH" dirty="0" err="1"/>
              <a:t>We</a:t>
            </a:r>
            <a:r>
              <a:rPr lang="de-CH" dirty="0"/>
              <a:t> do not </a:t>
            </a:r>
            <a:r>
              <a:rPr lang="de-CH" dirty="0" err="1"/>
              <a:t>show</a:t>
            </a:r>
            <a:r>
              <a:rPr lang="de-CH" dirty="0"/>
              <a:t> </a:t>
            </a:r>
            <a:endParaRPr dirty="0"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0542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908f889f8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908f889f89_1_0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400" cy="4189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g908f889f89_1_0:notes"/>
          <p:cNvSpPr txBox="1">
            <a:spLocks noGrp="1"/>
          </p:cNvSpPr>
          <p:nvPr>
            <p:ph type="sldNum" idx="12"/>
          </p:nvPr>
        </p:nvSpPr>
        <p:spPr>
          <a:xfrm>
            <a:off x="3979758" y="8843645"/>
            <a:ext cx="3043200" cy="4656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2618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908f889f8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908f889f89_1_0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400" cy="4189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g908f889f89_1_0:notes"/>
          <p:cNvSpPr txBox="1">
            <a:spLocks noGrp="1"/>
          </p:cNvSpPr>
          <p:nvPr>
            <p:ph type="sldNum" idx="12"/>
          </p:nvPr>
        </p:nvSpPr>
        <p:spPr>
          <a:xfrm>
            <a:off x="3979758" y="8843645"/>
            <a:ext cx="3043200" cy="4656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209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908f889f8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908f889f89_1_0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400" cy="4189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g908f889f89_1_0:notes"/>
          <p:cNvSpPr txBox="1">
            <a:spLocks noGrp="1"/>
          </p:cNvSpPr>
          <p:nvPr>
            <p:ph type="sldNum" idx="12"/>
          </p:nvPr>
        </p:nvSpPr>
        <p:spPr>
          <a:xfrm>
            <a:off x="3979758" y="8843645"/>
            <a:ext cx="3043200" cy="4656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5007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908f889f8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908f889f89_1_0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400" cy="4189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g908f889f89_1_0:notes"/>
          <p:cNvSpPr txBox="1">
            <a:spLocks noGrp="1"/>
          </p:cNvSpPr>
          <p:nvPr>
            <p:ph type="sldNum" idx="12"/>
          </p:nvPr>
        </p:nvSpPr>
        <p:spPr>
          <a:xfrm>
            <a:off x="3979758" y="8843645"/>
            <a:ext cx="3043200" cy="4656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70964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908f889f8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908f889f89_1_0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400" cy="4189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de-CH" dirty="0"/>
              <a:t>This </a:t>
            </a:r>
            <a:r>
              <a:rPr lang="de-CH" dirty="0" err="1"/>
              <a:t>problem</a:t>
            </a:r>
            <a:r>
              <a:rPr lang="de-CH" dirty="0"/>
              <a:t> </a:t>
            </a:r>
            <a:endParaRPr dirty="0"/>
          </a:p>
        </p:txBody>
      </p:sp>
      <p:sp>
        <p:nvSpPr>
          <p:cNvPr id="51" name="Google Shape;51;g908f889f89_1_0:notes"/>
          <p:cNvSpPr txBox="1">
            <a:spLocks noGrp="1"/>
          </p:cNvSpPr>
          <p:nvPr>
            <p:ph type="sldNum" idx="12"/>
          </p:nvPr>
        </p:nvSpPr>
        <p:spPr>
          <a:xfrm>
            <a:off x="3979758" y="8843645"/>
            <a:ext cx="3043200" cy="4656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85877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908f889f8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908f889f89_1_0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400" cy="4189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de-CH" dirty="0"/>
              <a:t>This </a:t>
            </a:r>
            <a:r>
              <a:rPr lang="de-CH" dirty="0" err="1"/>
              <a:t>problem</a:t>
            </a:r>
            <a:r>
              <a:rPr lang="de-CH" dirty="0"/>
              <a:t> </a:t>
            </a:r>
            <a:endParaRPr dirty="0"/>
          </a:p>
        </p:txBody>
      </p:sp>
      <p:sp>
        <p:nvSpPr>
          <p:cNvPr id="51" name="Google Shape;51;g908f889f89_1_0:notes"/>
          <p:cNvSpPr txBox="1">
            <a:spLocks noGrp="1"/>
          </p:cNvSpPr>
          <p:nvPr>
            <p:ph type="sldNum" idx="12"/>
          </p:nvPr>
        </p:nvSpPr>
        <p:spPr>
          <a:xfrm>
            <a:off x="3979758" y="8843645"/>
            <a:ext cx="3043200" cy="4656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32531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908f889f8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1163" y="698500"/>
            <a:ext cx="6200775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908f889f89_1_0:notes"/>
          <p:cNvSpPr txBox="1">
            <a:spLocks noGrp="1"/>
          </p:cNvSpPr>
          <p:nvPr>
            <p:ph type="body" idx="1"/>
          </p:nvPr>
        </p:nvSpPr>
        <p:spPr>
          <a:xfrm>
            <a:off x="936415" y="4421824"/>
            <a:ext cx="5150400" cy="4189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de-CH" dirty="0"/>
              <a:t>This </a:t>
            </a:r>
            <a:r>
              <a:rPr lang="de-CH" dirty="0" err="1"/>
              <a:t>problem</a:t>
            </a:r>
            <a:r>
              <a:rPr lang="de-CH" dirty="0"/>
              <a:t> </a:t>
            </a:r>
            <a:endParaRPr dirty="0"/>
          </a:p>
        </p:txBody>
      </p:sp>
      <p:sp>
        <p:nvSpPr>
          <p:cNvPr id="51" name="Google Shape;51;g908f889f89_1_0:notes"/>
          <p:cNvSpPr txBox="1">
            <a:spLocks noGrp="1"/>
          </p:cNvSpPr>
          <p:nvPr>
            <p:ph type="sldNum" idx="12"/>
          </p:nvPr>
        </p:nvSpPr>
        <p:spPr>
          <a:xfrm>
            <a:off x="3979758" y="8843645"/>
            <a:ext cx="3043200" cy="4656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5766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188981" y="3604312"/>
            <a:ext cx="6858000" cy="64800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kumimoji="0" lang="de-DE" sz="2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</a:pPr>
            <a:r>
              <a:rPr lang="en-GB" noProof="0" dirty="0"/>
              <a:t>Subtitle Arial, 22 point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7051" y="1843923"/>
            <a:ext cx="7617600" cy="1638000"/>
          </a:xfrm>
          <a:prstGeom prst="rect">
            <a:avLst/>
          </a:prstGeom>
        </p:spPr>
        <p:txBody>
          <a:bodyPr/>
          <a:lstStyle>
            <a:lvl1pPr>
              <a:defRPr kumimoji="0" lang="de-DE" sz="5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/>
              <a:t>Presentation Title Arial, 52 point</a:t>
            </a:r>
          </a:p>
        </p:txBody>
      </p:sp>
      <p:sp>
        <p:nvSpPr>
          <p:cNvPr id="9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569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GB" sz="800" noProof="0" dirty="0"/>
              <a:t>Federal Department of Home Affairs FDHA</a:t>
            </a:r>
            <a:br>
              <a:rPr lang="en-GB" sz="800" noProof="0" dirty="0"/>
            </a:br>
            <a:r>
              <a:rPr lang="en-GB" sz="800" b="1" noProof="0" dirty="0"/>
              <a:t>Federal Office of Meteorology and Climatology  </a:t>
            </a:r>
            <a:r>
              <a:rPr lang="en-GB" sz="800" b="1" noProof="0" dirty="0" err="1"/>
              <a:t>MeteoSwiss</a:t>
            </a:r>
            <a:endParaRPr lang="en-GB" sz="800" b="1" noProof="0" dirty="0"/>
          </a:p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de-CH" sz="800" b="0" noProof="0" dirty="0"/>
              <a:t>Eidgenössisches Departement des Innern EDI</a:t>
            </a:r>
            <a:br>
              <a:rPr lang="de-CH" sz="800" b="0" noProof="0" dirty="0"/>
            </a:br>
            <a:r>
              <a:rPr lang="de-CH" sz="800" b="1" noProof="0" dirty="0"/>
              <a:t>Bundesamt für Meteorologie und Klimatologie  MeteoSchweiz</a:t>
            </a:r>
            <a:endParaRPr lang="de-CH" sz="800" b="0" noProof="0" dirty="0"/>
          </a:p>
        </p:txBody>
      </p:sp>
      <p:grpSp>
        <p:nvGrpSpPr>
          <p:cNvPr id="3" name="Gruppieren 2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3" name="Picture 41" descr="Bund_e_100%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4" descr="Wappen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76033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-6410"/>
            <a:ext cx="9162000" cy="5157000"/>
          </a:xfrm>
          <a:prstGeom prst="rect">
            <a:avLst/>
          </a:prstGeom>
          <a:solidFill>
            <a:srgbClr val="7D6E5F">
              <a:lumMod val="60000"/>
              <a:lumOff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0" i="0" u="none" strike="noStrike" kern="0" cap="none" spc="0" normalizeH="0" baseline="0" noProof="0" dirty="0">
              <a:ln>
                <a:noFill/>
              </a:ln>
              <a:solidFill>
                <a:srgbClr val="B4A89C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532413" y="1808163"/>
            <a:ext cx="6081933" cy="2133875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de-CH"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Statement Arial normal 18. </a:t>
            </a:r>
            <a:r>
              <a:rPr lang="en-GB" noProof="0" dirty="0" err="1"/>
              <a:t>Feugiamet</a:t>
            </a:r>
            <a:r>
              <a:rPr lang="en-GB" noProof="0" dirty="0"/>
              <a:t> ad </a:t>
            </a:r>
            <a:r>
              <a:rPr lang="en-GB" noProof="0" dirty="0" err="1"/>
              <a:t>delisl</a:t>
            </a:r>
            <a:r>
              <a:rPr lang="en-GB" noProof="0" dirty="0"/>
              <a:t> in </a:t>
            </a:r>
            <a:r>
              <a:rPr lang="en-GB" noProof="0" dirty="0" err="1"/>
              <a:t>hent</a:t>
            </a:r>
            <a:r>
              <a:rPr lang="en-GB" noProof="0" dirty="0"/>
              <a:t> ad </a:t>
            </a:r>
            <a:r>
              <a:rPr lang="en-GB" noProof="0" dirty="0" err="1"/>
              <a:t>estion</a:t>
            </a:r>
            <a:r>
              <a:rPr lang="en-GB" noProof="0" dirty="0"/>
              <a:t> </a:t>
            </a:r>
            <a:r>
              <a:rPr lang="en-GB" noProof="0" dirty="0" err="1"/>
              <a:t>hent</a:t>
            </a:r>
            <a:r>
              <a:rPr lang="en-GB" noProof="0" dirty="0"/>
              <a:t> prat </a:t>
            </a:r>
            <a:r>
              <a:rPr lang="en-GB" noProof="0" dirty="0" err="1"/>
              <a:t>lortincilit</a:t>
            </a:r>
            <a:r>
              <a:rPr lang="en-GB" noProof="0" dirty="0"/>
              <a:t> </a:t>
            </a:r>
            <a:r>
              <a:rPr lang="en-GB" noProof="0" dirty="0" err="1"/>
              <a:t>utem</a:t>
            </a:r>
            <a:r>
              <a:rPr lang="en-GB" noProof="0" dirty="0"/>
              <a:t> </a:t>
            </a:r>
            <a:r>
              <a:rPr lang="en-GB" noProof="0" dirty="0" err="1"/>
              <a:t>doloreet</a:t>
            </a:r>
            <a:r>
              <a:rPr lang="en-GB" noProof="0" dirty="0"/>
              <a:t> </a:t>
            </a:r>
            <a:r>
              <a:rPr lang="en-GB" noProof="0" dirty="0" err="1"/>
              <a:t>alisis</a:t>
            </a:r>
            <a:r>
              <a:rPr lang="en-GB" noProof="0" dirty="0"/>
              <a:t> </a:t>
            </a:r>
            <a:r>
              <a:rPr lang="en-GB" noProof="0" dirty="0" err="1"/>
              <a:t>auguerc</a:t>
            </a:r>
            <a:r>
              <a:rPr lang="en-GB" noProof="0" dirty="0"/>
              <a:t> </a:t>
            </a:r>
            <a:r>
              <a:rPr lang="en-GB" noProof="0" dirty="0" err="1"/>
              <a:t>iliquatum</a:t>
            </a:r>
            <a:r>
              <a:rPr lang="en-GB" noProof="0" dirty="0"/>
              <a:t> </a:t>
            </a:r>
            <a:r>
              <a:rPr lang="en-GB" noProof="0" dirty="0" err="1"/>
              <a:t>euipsuscilis</a:t>
            </a:r>
            <a:r>
              <a:rPr lang="en-GB" noProof="0" dirty="0"/>
              <a:t> </a:t>
            </a:r>
            <a:r>
              <a:rPr lang="en-GB" noProof="0" dirty="0" err="1"/>
              <a:t>augue</a:t>
            </a:r>
            <a:r>
              <a:rPr lang="en-GB" noProof="0" dirty="0"/>
              <a:t> do </a:t>
            </a:r>
            <a:r>
              <a:rPr lang="en-GB" noProof="0" dirty="0" err="1"/>
              <a:t>consequipis</a:t>
            </a:r>
            <a:r>
              <a:rPr lang="en-GB" noProof="0" dirty="0"/>
              <a:t> </a:t>
            </a:r>
            <a:r>
              <a:rPr lang="en-GB" noProof="0" dirty="0" err="1"/>
              <a:t>nulputpat</a:t>
            </a:r>
            <a:r>
              <a:rPr lang="en-GB" noProof="0" dirty="0"/>
              <a:t> </a:t>
            </a:r>
            <a:r>
              <a:rPr lang="en-GB" noProof="0" dirty="0" err="1"/>
              <a:t>lum</a:t>
            </a:r>
            <a:r>
              <a:rPr lang="en-GB" noProof="0" dirty="0"/>
              <a:t> </a:t>
            </a:r>
            <a:r>
              <a:rPr lang="en-GB" noProof="0" dirty="0" err="1"/>
              <a:t>dolobore</a:t>
            </a:r>
            <a:r>
              <a:rPr lang="en-GB" noProof="0" dirty="0"/>
              <a:t> </a:t>
            </a:r>
            <a:r>
              <a:rPr lang="en-GB" noProof="0" dirty="0" err="1"/>
              <a:t>diodolorem</a:t>
            </a:r>
            <a:r>
              <a:rPr lang="en-GB" noProof="0" dirty="0"/>
              <a:t> </a:t>
            </a:r>
            <a:r>
              <a:rPr lang="en-GB" noProof="0" dirty="0" err="1"/>
              <a:t>nullam</a:t>
            </a:r>
            <a:r>
              <a:rPr lang="en-GB" noProof="0" dirty="0"/>
              <a:t>, </a:t>
            </a:r>
            <a:r>
              <a:rPr lang="en-GB" noProof="0" dirty="0" err="1"/>
              <a:t>susting</a:t>
            </a:r>
            <a:r>
              <a:rPr lang="en-GB" noProof="0" dirty="0"/>
              <a:t> </a:t>
            </a:r>
            <a:r>
              <a:rPr lang="en-GB" noProof="0" dirty="0" err="1"/>
              <a:t>eumsan</a:t>
            </a:r>
            <a:r>
              <a:rPr lang="en-GB" noProof="0" dirty="0"/>
              <a:t> </a:t>
            </a:r>
            <a:r>
              <a:rPr lang="en-GB" noProof="0" dirty="0" err="1"/>
              <a:t>veliquismod</a:t>
            </a:r>
            <a:r>
              <a:rPr lang="en-GB" noProof="0" dirty="0"/>
              <a:t> </a:t>
            </a:r>
            <a:r>
              <a:rPr lang="en-GB" noProof="0" dirty="0" err="1"/>
              <a:t>mincin</a:t>
            </a:r>
            <a:r>
              <a:rPr lang="en-GB" noProof="0" dirty="0"/>
              <a:t> </a:t>
            </a:r>
            <a:r>
              <a:rPr lang="en-GB" noProof="0" dirty="0" err="1"/>
              <a:t>ulluptat</a:t>
            </a:r>
            <a:r>
              <a:rPr lang="en-GB" noProof="0" dirty="0"/>
              <a:t>.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commy</a:t>
            </a:r>
            <a:r>
              <a:rPr lang="en-GB" noProof="0" dirty="0"/>
              <a:t> </a:t>
            </a:r>
            <a:r>
              <a:rPr lang="en-GB" noProof="0" dirty="0" err="1"/>
              <a:t>niam</a:t>
            </a:r>
            <a:r>
              <a:rPr lang="en-GB" noProof="0" dirty="0"/>
              <a:t>, </a:t>
            </a:r>
            <a:r>
              <a:rPr lang="en-GB" noProof="0" dirty="0" err="1"/>
              <a:t>quismodit</a:t>
            </a:r>
            <a:r>
              <a:rPr lang="en-GB" noProof="0" dirty="0"/>
              <a:t> </a:t>
            </a:r>
            <a:r>
              <a:rPr lang="en-GB" noProof="0" dirty="0" err="1"/>
              <a:t>irilit</a:t>
            </a:r>
            <a:r>
              <a:rPr lang="en-GB" noProof="0" dirty="0"/>
              <a:t> </a:t>
            </a:r>
            <a:r>
              <a:rPr lang="en-GB" noProof="0" dirty="0" err="1"/>
              <a:t>incinim</a:t>
            </a:r>
            <a:r>
              <a:rPr lang="en-GB" noProof="0" dirty="0"/>
              <a:t> </a:t>
            </a:r>
            <a:r>
              <a:rPr lang="en-GB" noProof="0" dirty="0" err="1"/>
              <a:t>velisi</a:t>
            </a:r>
            <a:r>
              <a:rPr lang="en-GB" noProof="0" dirty="0"/>
              <a:t> </a:t>
            </a:r>
            <a:r>
              <a:rPr lang="en-GB" noProof="0" dirty="0" err="1"/>
              <a:t>exero</a:t>
            </a:r>
            <a:r>
              <a:rPr lang="en-GB" noProof="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818013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179830" y="1394459"/>
            <a:ext cx="7527926" cy="2484121"/>
          </a:xfrm>
          <a:prstGeom prst="rect">
            <a:avLst/>
          </a:prstGeom>
        </p:spPr>
        <p:txBody>
          <a:bodyPr/>
          <a:lstStyle>
            <a:lvl1pPr marL="266700" marR="0" indent="-2667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  <a:lvl2pPr marL="714375" indent="-257175">
              <a:buClrTx/>
              <a:buFont typeface="Symbol" panose="05050102010706020507" pitchFamily="18" charset="2"/>
              <a:buChar char="-"/>
              <a:defRPr sz="1600" baseline="0"/>
            </a:lvl2pPr>
            <a:lvl3pPr>
              <a:buClrTx/>
              <a:defRPr sz="1600"/>
            </a:lvl3pPr>
          </a:lstStyle>
          <a:p>
            <a:pPr lvl="0"/>
            <a:r>
              <a:rPr lang="en-GB" noProof="0" dirty="0" err="1"/>
              <a:t>Grundschrift</a:t>
            </a:r>
            <a:r>
              <a:rPr lang="en-GB" noProof="0" dirty="0"/>
              <a:t> </a:t>
            </a:r>
            <a:r>
              <a:rPr lang="en-GB" noProof="0" dirty="0" err="1"/>
              <a:t>mit</a:t>
            </a:r>
            <a:r>
              <a:rPr lang="en-GB" noProof="0" dirty="0"/>
              <a:t> </a:t>
            </a:r>
            <a:r>
              <a:rPr lang="en-GB" noProof="0" dirty="0" err="1"/>
              <a:t>Aufzählung</a:t>
            </a:r>
            <a:r>
              <a:rPr lang="en-GB" noProof="0" dirty="0"/>
              <a:t>, Arial normal, 16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1"/>
            <a:r>
              <a:rPr lang="en-GB" noProof="0" dirty="0" err="1"/>
              <a:t>Ebene</a:t>
            </a:r>
            <a:r>
              <a:rPr lang="en-GB" noProof="0" dirty="0"/>
              <a:t> </a:t>
            </a:r>
            <a:r>
              <a:rPr lang="en-GB" noProof="0" dirty="0" err="1"/>
              <a:t>zwei</a:t>
            </a:r>
            <a:r>
              <a:rPr lang="en-GB" noProof="0" dirty="0"/>
              <a:t>, 16 </a:t>
            </a:r>
            <a:r>
              <a:rPr lang="en-GB" noProof="0" dirty="0" err="1"/>
              <a:t>Punkt</a:t>
            </a:r>
            <a:endParaRPr lang="en-GB" noProof="0" dirty="0"/>
          </a:p>
          <a:p>
            <a:pPr lvl="2"/>
            <a:endParaRPr lang="en-GB" noProof="0" dirty="0"/>
          </a:p>
        </p:txBody>
      </p:sp>
      <p:pic>
        <p:nvPicPr>
          <p:cNvPr id="7" name="Picture 44" descr="Wapp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32" y="374457"/>
            <a:ext cx="2921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hteck 16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8" name="Rechteck 17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19" name="Bild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6" t="78006" r="10884"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2D9AB88-323B-48A7-9B91-DF7BCB58C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pic>
        <p:nvPicPr>
          <p:cNvPr id="11" name="Bild 8" descr="eth_logo_kurz_pos.eps">
            <a:extLst>
              <a:ext uri="{FF2B5EF4-FFF2-40B4-BE49-F238E27FC236}">
                <a16:creationId xmlns:a16="http://schemas.microsoft.com/office/drawing/2014/main" id="{F1568B65-D31B-4523-97EC-9559A683C1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891" y="198822"/>
            <a:ext cx="1076298" cy="17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33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85" b="74924"/>
          <a:stretch/>
        </p:blipFill>
        <p:spPr>
          <a:xfrm>
            <a:off x="75165" y="4068473"/>
            <a:ext cx="9037853" cy="1023496"/>
          </a:xfrm>
          <a:prstGeom prst="rect">
            <a:avLst/>
          </a:prstGeom>
        </p:spPr>
      </p:pic>
      <p:sp>
        <p:nvSpPr>
          <p:cNvPr id="13" name="Rechteck 12"/>
          <p:cNvSpPr/>
          <p:nvPr userDrawn="1"/>
        </p:nvSpPr>
        <p:spPr>
          <a:xfrm>
            <a:off x="1290227" y="3001610"/>
            <a:ext cx="2284015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400" b="1" noProof="0" dirty="0" err="1"/>
              <a:t>MeteoSvizzera</a:t>
            </a:r>
            <a:endParaRPr lang="en-GB" sz="1400" noProof="0" dirty="0"/>
          </a:p>
          <a:p>
            <a:r>
              <a:rPr lang="en-GB" sz="1400" noProof="0" dirty="0"/>
              <a:t>Via </a:t>
            </a:r>
            <a:r>
              <a:rPr lang="en-GB" sz="1400" noProof="0" dirty="0" err="1"/>
              <a:t>ai</a:t>
            </a:r>
            <a:r>
              <a:rPr lang="en-GB" sz="1400" noProof="0" dirty="0"/>
              <a:t> Monti 146</a:t>
            </a:r>
          </a:p>
          <a:p>
            <a:r>
              <a:rPr lang="en-GB" sz="1400" noProof="0" dirty="0"/>
              <a:t>CH-6605 Locarno-Monti</a:t>
            </a:r>
          </a:p>
          <a:p>
            <a:r>
              <a:rPr lang="en-GB" sz="1400" noProof="0" dirty="0"/>
              <a:t>T +41 58 460 92 22</a:t>
            </a:r>
          </a:p>
          <a:p>
            <a:r>
              <a:rPr lang="en-GB" sz="1400" noProof="0" dirty="0"/>
              <a:t>www.meteosvizzera.ch</a:t>
            </a:r>
          </a:p>
        </p:txBody>
      </p:sp>
      <p:sp>
        <p:nvSpPr>
          <p:cNvPr id="15" name="Rechteck 14"/>
          <p:cNvSpPr/>
          <p:nvPr userDrawn="1"/>
        </p:nvSpPr>
        <p:spPr>
          <a:xfrm>
            <a:off x="4014378" y="3001610"/>
            <a:ext cx="2005422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noProof="0" dirty="0">
                <a:solidFill>
                  <a:srgbClr val="000000"/>
                </a:solidFill>
                <a:latin typeface="Arial" charset="0"/>
              </a:rPr>
              <a:t>MétéoSuisse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7bis, av. de la </a:t>
            </a: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Paix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CH-1211 Genève 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T +41 58 460 98 88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www.meteosuisse.ch</a:t>
            </a:r>
          </a:p>
        </p:txBody>
      </p:sp>
      <p:sp>
        <p:nvSpPr>
          <p:cNvPr id="16" name="Rechteck 15"/>
          <p:cNvSpPr/>
          <p:nvPr userDrawn="1"/>
        </p:nvSpPr>
        <p:spPr>
          <a:xfrm>
            <a:off x="6484528" y="3001610"/>
            <a:ext cx="2102930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noProof="0" dirty="0">
                <a:solidFill>
                  <a:srgbClr val="000000"/>
                </a:solidFill>
                <a:latin typeface="Arial" charset="0"/>
              </a:rPr>
              <a:t>MétéoSuisse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Chemin</a:t>
            </a: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 de </a:t>
            </a: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l‘Aérologie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CH-1530 </a:t>
            </a:r>
            <a:r>
              <a:rPr lang="en-GB" sz="1400" noProof="0" dirty="0" err="1">
                <a:solidFill>
                  <a:srgbClr val="000000"/>
                </a:solidFill>
                <a:latin typeface="Arial" charset="0"/>
              </a:rPr>
              <a:t>Payerne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T +41 58 460 94 44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>
                <a:solidFill>
                  <a:srgbClr val="000000"/>
                </a:solidFill>
                <a:latin typeface="Arial" charset="0"/>
              </a:rPr>
              <a:t>www.meteosuisse.ch</a:t>
            </a:r>
          </a:p>
        </p:txBody>
      </p:sp>
      <p:sp>
        <p:nvSpPr>
          <p:cNvPr id="20" name="Rechteck 19"/>
          <p:cNvSpPr/>
          <p:nvPr userDrawn="1"/>
        </p:nvSpPr>
        <p:spPr>
          <a:xfrm>
            <a:off x="1277766" y="1449484"/>
            <a:ext cx="344129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600" b="1" noProof="0" dirty="0" err="1"/>
              <a:t>MeteoSchweiz</a:t>
            </a:r>
            <a:endParaRPr lang="en-GB" sz="1600" b="1" noProof="0" dirty="0"/>
          </a:p>
          <a:p>
            <a:r>
              <a:rPr lang="en-GB" sz="1600" b="0" noProof="0" dirty="0"/>
              <a:t>Operation </a:t>
            </a:r>
            <a:r>
              <a:rPr lang="en-GB" sz="1600" b="0" noProof="0" dirty="0" err="1"/>
              <a:t>Center</a:t>
            </a:r>
            <a:r>
              <a:rPr lang="en-GB" sz="1600" b="0" noProof="0" dirty="0"/>
              <a:t> 1 </a:t>
            </a:r>
          </a:p>
          <a:p>
            <a:r>
              <a:rPr lang="en-GB" sz="1600" b="0" noProof="0" dirty="0"/>
              <a:t>CH-8058 Zürich-</a:t>
            </a:r>
            <a:r>
              <a:rPr lang="en-GB" sz="1600" b="0" noProof="0" dirty="0" err="1"/>
              <a:t>Flughafen</a:t>
            </a:r>
            <a:r>
              <a:rPr lang="en-GB" sz="1600" b="0" noProof="0" dirty="0"/>
              <a:t> </a:t>
            </a:r>
          </a:p>
          <a:p>
            <a:r>
              <a:rPr lang="en-GB" sz="1600" b="0" noProof="0" dirty="0"/>
              <a:t>T +41 58 460 91 11 www.meteoschweiz.ch</a:t>
            </a:r>
          </a:p>
        </p:txBody>
      </p:sp>
      <p:sp>
        <p:nvSpPr>
          <p:cNvPr id="17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569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GB" sz="800" noProof="0" dirty="0"/>
              <a:t>Federal Department of Home Affairs FDHA</a:t>
            </a:r>
            <a:br>
              <a:rPr lang="en-GB" sz="800" noProof="0" dirty="0"/>
            </a:br>
            <a:r>
              <a:rPr lang="en-GB" sz="800" b="1" noProof="0" dirty="0"/>
              <a:t>Federal Office of Meteorology and Climatology  </a:t>
            </a:r>
            <a:r>
              <a:rPr lang="en-GB" sz="800" b="1" noProof="0" dirty="0" err="1"/>
              <a:t>MeteoSwiss</a:t>
            </a:r>
            <a:endParaRPr lang="en-GB" sz="800" b="1" noProof="0" dirty="0"/>
          </a:p>
          <a:p>
            <a:pPr marL="0" marR="0" lvl="0" indent="0" algn="l" defTabSz="914400" rtl="0" eaLnBrk="0" fontAlgn="base" latinLnBrk="0" hangingPunct="0">
              <a:lnSpc>
                <a:spcPct val="105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sz="800" b="0" noProof="0" dirty="0"/>
              <a:t>Eidgenössisches Departement des Innern EDI</a:t>
            </a:r>
            <a:br>
              <a:rPr lang="de-CH" sz="800" b="0" noProof="0" dirty="0"/>
            </a:br>
            <a:r>
              <a:rPr lang="de-CH" sz="800" b="1" noProof="0" dirty="0"/>
              <a:t>Bundesamt für Meteorologie und Klimatologie  MeteoSchweiz</a:t>
            </a:r>
            <a:endParaRPr lang="de-CH" sz="800" b="0" noProof="0" dirty="0"/>
          </a:p>
        </p:txBody>
      </p:sp>
      <p:grpSp>
        <p:nvGrpSpPr>
          <p:cNvPr id="2" name="Gruppieren 1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4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hteck 18"/>
          <p:cNvSpPr/>
          <p:nvPr userDrawn="1"/>
        </p:nvSpPr>
        <p:spPr bwMode="auto">
          <a:xfrm>
            <a:off x="1143070" y="4613704"/>
            <a:ext cx="1320488" cy="278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1" name="Rechteck 20"/>
          <p:cNvSpPr/>
          <p:nvPr userDrawn="1"/>
        </p:nvSpPr>
        <p:spPr bwMode="auto">
          <a:xfrm>
            <a:off x="1228550" y="4527892"/>
            <a:ext cx="1265367" cy="89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1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22" name="Bild 2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6" t="78006" r="10884"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05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ody">
  <p:cSld name="2_body">
    <p:bg>
      <p:bgRef idx="1001">
        <a:schemeClr val="bg1"/>
      </p:bgRef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1179830" y="1394459"/>
            <a:ext cx="7527926" cy="2484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−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61950" algn="l" rtl="0">
              <a:spcBef>
                <a:spcPts val="420"/>
              </a:spcBef>
              <a:spcAft>
                <a:spcPts val="0"/>
              </a:spcAft>
              <a:buClr>
                <a:srgbClr val="C0C0C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 rtl="0">
              <a:spcBef>
                <a:spcPts val="420"/>
              </a:spcBef>
              <a:spcAft>
                <a:spcPts val="0"/>
              </a:spcAft>
              <a:buClr>
                <a:srgbClr val="DDDDDD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l" rtl="0">
              <a:spcBef>
                <a:spcPts val="420"/>
              </a:spcBef>
              <a:spcAft>
                <a:spcPts val="0"/>
              </a:spcAft>
              <a:buClr>
                <a:srgbClr val="DDDDDD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61950" algn="l" rtl="0">
              <a:spcBef>
                <a:spcPts val="420"/>
              </a:spcBef>
              <a:spcAft>
                <a:spcPts val="0"/>
              </a:spcAft>
              <a:buClr>
                <a:srgbClr val="DDDDDD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61950" algn="l" rtl="0">
              <a:spcBef>
                <a:spcPts val="420"/>
              </a:spcBef>
              <a:spcAft>
                <a:spcPts val="0"/>
              </a:spcAft>
              <a:buClr>
                <a:srgbClr val="DDDDDD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61950" algn="l" rtl="0">
              <a:spcBef>
                <a:spcPts val="420"/>
              </a:spcBef>
              <a:spcAft>
                <a:spcPts val="0"/>
              </a:spcAft>
              <a:buClr>
                <a:srgbClr val="DDDDDD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7" name="Google Shape;17;p3" descr="Wappen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832" y="374457"/>
            <a:ext cx="292100" cy="33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/>
          <p:nvPr/>
        </p:nvSpPr>
        <p:spPr>
          <a:xfrm>
            <a:off x="1143070" y="4613704"/>
            <a:ext cx="1320488" cy="2788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1228550" y="4527892"/>
            <a:ext cx="1265367" cy="897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20;p3"/>
          <p:cNvPicPr preferRelativeResize="0"/>
          <p:nvPr/>
        </p:nvPicPr>
        <p:blipFill rotWithShape="1">
          <a:blip r:embed="rId3">
            <a:alphaModFix/>
          </a:blip>
          <a:srcRect l="8446" t="78006" r="10883"/>
          <a:stretch/>
        </p:blipFill>
        <p:spPr>
          <a:xfrm>
            <a:off x="1254674" y="4630190"/>
            <a:ext cx="1041960" cy="17952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2" name="Google Shape;22;p3" descr="eth_logo_kurz_pos.ep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15891" y="198822"/>
            <a:ext cx="1076298" cy="175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8139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 48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9144000" cy="102870"/>
          </a:xfrm>
          <a:prstGeom prst="rect">
            <a:avLst/>
          </a:prstGeom>
          <a:noFill/>
        </p:spPr>
      </p:pic>
      <p:sp>
        <p:nvSpPr>
          <p:cNvPr id="20" name="Rechteck 19"/>
          <p:cNvSpPr/>
          <p:nvPr userDrawn="1"/>
        </p:nvSpPr>
        <p:spPr bwMode="auto">
          <a:xfrm>
            <a:off x="4015410" y="4646664"/>
            <a:ext cx="3709668" cy="2762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900" noProof="0" dirty="0" err="1" smtClean="0">
                <a:latin typeface="Roboto Light"/>
                <a:cs typeface="Roboto Light"/>
              </a:rPr>
              <a:t>vEGU</a:t>
            </a:r>
            <a:r>
              <a:rPr lang="en-GB" sz="900" noProof="0" dirty="0" smtClean="0">
                <a:latin typeface="Roboto Light"/>
                <a:cs typeface="Roboto Light"/>
              </a:rPr>
              <a:t>, 28</a:t>
            </a:r>
            <a:r>
              <a:rPr lang="en-GB" sz="900" baseline="0" noProof="0" dirty="0" smtClean="0">
                <a:latin typeface="Roboto Light"/>
                <a:cs typeface="Roboto Light"/>
              </a:rPr>
              <a:t> April 2021</a:t>
            </a:r>
            <a:r>
              <a:rPr lang="en-GB" sz="900" noProof="0" dirty="0" smtClean="0">
                <a:latin typeface="Roboto Light"/>
                <a:cs typeface="Roboto Light"/>
              </a:rPr>
              <a:t>	Yinghao</a:t>
            </a:r>
            <a:r>
              <a:rPr lang="en-GB" sz="900" baseline="0" noProof="0" dirty="0" smtClean="0">
                <a:latin typeface="Roboto Light"/>
                <a:cs typeface="Roboto Light"/>
              </a:rPr>
              <a:t> Dai	 </a:t>
            </a:r>
            <a:r>
              <a:rPr lang="en-GB" sz="900" noProof="0" dirty="0" smtClean="0">
                <a:latin typeface="Roboto Light"/>
                <a:cs typeface="Roboto Light"/>
              </a:rPr>
              <a:t>Stephan Hemri</a:t>
            </a:r>
            <a:endParaRPr lang="en-GB" sz="900" noProof="0" dirty="0">
              <a:latin typeface="Roboto Light"/>
              <a:cs typeface="Roboto Light"/>
            </a:endParaRPr>
          </a:p>
        </p:txBody>
      </p:sp>
      <p:sp>
        <p:nvSpPr>
          <p:cNvPr id="25" name="Rechteck 24"/>
          <p:cNvSpPr/>
          <p:nvPr userDrawn="1"/>
        </p:nvSpPr>
        <p:spPr>
          <a:xfrm>
            <a:off x="7659141" y="4650565"/>
            <a:ext cx="107503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1EE35605-8AB3-442C-A293-9F31FDF185BC}" type="slidenum">
              <a:rPr lang="en-GB" sz="900" noProof="0" smtClean="0">
                <a:solidFill>
                  <a:prstClr val="black"/>
                </a:solidFill>
                <a:latin typeface="Roboto Light"/>
                <a:cs typeface="Roboto Light"/>
              </a:rPr>
              <a:pPr algn="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900" noProof="0" dirty="0">
              <a:solidFill>
                <a:prstClr val="black"/>
              </a:solidFill>
              <a:latin typeface="Roboto Light"/>
              <a:cs typeface="Roboto Light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35BDEA2-8441-4D4D-85CB-2F251071F17B}"/>
              </a:ext>
            </a:extLst>
          </p:cNvPr>
          <p:cNvSpPr/>
          <p:nvPr userDrawn="1"/>
        </p:nvSpPr>
        <p:spPr bwMode="auto">
          <a:xfrm>
            <a:off x="1" y="0"/>
            <a:ext cx="9144000" cy="102870"/>
          </a:xfrm>
          <a:prstGeom prst="rect">
            <a:avLst/>
          </a:prstGeom>
          <a:gradFill>
            <a:gsLst>
              <a:gs pos="0">
                <a:srgbClr val="FF0000"/>
              </a:gs>
              <a:gs pos="91000">
                <a:srgbClr val="002060"/>
              </a:gs>
            </a:gsLst>
            <a:lin ang="2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21872" tIns="60936" rIns="121872" bIns="6093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121871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799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15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2" r:id="rId2"/>
    <p:sldLayoutId id="2147483729" r:id="rId3"/>
    <p:sldLayoutId id="2147483730" r:id="rId4"/>
    <p:sldLayoutId id="2147483731" r:id="rId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jolicoeur.wordpress.com/cats/" TargetMode="Externa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towardsdatascience.com/gangogh-creating-art-with-gans-8d087d8f74a1" TargetMode="Externa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9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50.png"/><Relationship Id="rId9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2.png"/><Relationship Id="rId7" Type="http://schemas.openxmlformats.org/officeDocument/2006/relationships/image" Target="../media/image5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54.png"/><Relationship Id="rId4" Type="http://schemas.openxmlformats.org/officeDocument/2006/relationships/image" Target="../media/image33.png"/><Relationship Id="rId9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8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8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8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80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4.pn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12" Type="http://schemas.openxmlformats.org/officeDocument/2006/relationships/image" Target="../media/image74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11" Type="http://schemas.openxmlformats.org/officeDocument/2006/relationships/image" Target="../media/image73.png"/><Relationship Id="rId5" Type="http://schemas.openxmlformats.org/officeDocument/2006/relationships/image" Target="../media/image92.png"/><Relationship Id="rId10" Type="http://schemas.openxmlformats.org/officeDocument/2006/relationships/image" Target="../media/image72.png"/><Relationship Id="rId4" Type="http://schemas.openxmlformats.org/officeDocument/2006/relationships/image" Target="../media/image68.png"/><Relationship Id="rId9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5" Type="http://schemas.openxmlformats.org/officeDocument/2006/relationships/image" Target="../media/image96.png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CH" sz="2000" dirty="0" smtClean="0"/>
              <a:t>Yinghao Dai </a:t>
            </a:r>
            <a:r>
              <a:rPr lang="de-CH" sz="2000" dirty="0" err="1" smtClean="0"/>
              <a:t>and</a:t>
            </a:r>
            <a:r>
              <a:rPr lang="de-CH" sz="2000" dirty="0" smtClean="0"/>
              <a:t> Stephan Hemri; </a:t>
            </a:r>
            <a:r>
              <a:rPr lang="de-CH" sz="2000" dirty="0" err="1" smtClean="0"/>
              <a:t>vEGU</a:t>
            </a:r>
            <a:r>
              <a:rPr lang="de-CH" sz="2000" dirty="0" smtClean="0"/>
              <a:t>, 28 April 2021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800" dirty="0" err="1" smtClean="0"/>
              <a:t>Spatially</a:t>
            </a:r>
            <a:r>
              <a:rPr lang="de-CH" sz="2800" dirty="0" smtClean="0"/>
              <a:t> </a:t>
            </a:r>
            <a:r>
              <a:rPr lang="de-CH" sz="2800" dirty="0" err="1" smtClean="0"/>
              <a:t>coherent</a:t>
            </a:r>
            <a:r>
              <a:rPr lang="de-CH" sz="2800" dirty="0" smtClean="0"/>
              <a:t> </a:t>
            </a:r>
            <a:r>
              <a:rPr lang="de-CH" sz="2800" dirty="0" err="1" smtClean="0"/>
              <a:t>postprocessing</a:t>
            </a:r>
            <a:r>
              <a:rPr lang="de-CH" sz="2800" dirty="0" smtClean="0"/>
              <a:t> </a:t>
            </a:r>
            <a:r>
              <a:rPr lang="de-CH" sz="2800" dirty="0" err="1" smtClean="0"/>
              <a:t>of</a:t>
            </a:r>
            <a:r>
              <a:rPr lang="de-CH" sz="2800" dirty="0" smtClean="0"/>
              <a:t> </a:t>
            </a:r>
            <a:r>
              <a:rPr lang="de-CH" sz="2800" dirty="0" err="1" smtClean="0"/>
              <a:t>cloud</a:t>
            </a:r>
            <a:r>
              <a:rPr lang="de-CH" sz="2800" dirty="0" smtClean="0"/>
              <a:t> </a:t>
            </a:r>
            <a:r>
              <a:rPr lang="de-CH" sz="2800" dirty="0" err="1" smtClean="0"/>
              <a:t>cover</a:t>
            </a:r>
            <a:r>
              <a:rPr lang="de-CH" sz="2800" dirty="0" smtClean="0"/>
              <a:t> </a:t>
            </a:r>
            <a:r>
              <a:rPr lang="de-CH" sz="2800" dirty="0" err="1" smtClean="0"/>
              <a:t>forecasts</a:t>
            </a:r>
            <a:r>
              <a:rPr lang="de-CH" sz="2800" dirty="0" smtClean="0"/>
              <a:t> </a:t>
            </a:r>
            <a:r>
              <a:rPr lang="de-CH" sz="2800" dirty="0" err="1" smtClean="0"/>
              <a:t>using</a:t>
            </a:r>
            <a:r>
              <a:rPr lang="de-CH" sz="2800" dirty="0" smtClean="0"/>
              <a:t> generative </a:t>
            </a:r>
            <a:r>
              <a:rPr lang="de-CH" sz="2800" dirty="0" err="1" smtClean="0"/>
              <a:t>adversarial</a:t>
            </a:r>
            <a:r>
              <a:rPr lang="de-CH" sz="2800" dirty="0" smtClean="0"/>
              <a:t> </a:t>
            </a:r>
            <a:r>
              <a:rPr lang="de-CH" sz="2800" dirty="0" err="1" smtClean="0"/>
              <a:t>networks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7965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Overview</a:t>
            </a:r>
            <a:endParaRPr dirty="0"/>
          </a:p>
        </p:txBody>
      </p:sp>
      <p:sp>
        <p:nvSpPr>
          <p:cNvPr id="8" name="Google Shape;60;p1"/>
          <p:cNvSpPr txBox="1">
            <a:spLocks noGrp="1"/>
          </p:cNvSpPr>
          <p:nvPr>
            <p:ph type="body" idx="1"/>
          </p:nvPr>
        </p:nvSpPr>
        <p:spPr>
          <a:xfrm>
            <a:off x="551332" y="1386161"/>
            <a:ext cx="8034615" cy="3355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de-CH" dirty="0" err="1"/>
              <a:t>Introduction</a:t>
            </a:r>
            <a:endParaRPr lang="de-CH" dirty="0"/>
          </a:p>
          <a:p>
            <a:r>
              <a:rPr lang="de-CH" dirty="0"/>
              <a:t>Traditional </a:t>
            </a:r>
            <a:r>
              <a:rPr lang="de-CH" dirty="0" err="1"/>
              <a:t>postprocessing</a:t>
            </a:r>
            <a:endParaRPr lang="de-CH" dirty="0"/>
          </a:p>
          <a:p>
            <a:pPr lvl="1"/>
            <a:r>
              <a:rPr lang="de-CH" dirty="0"/>
              <a:t>Ensemble </a:t>
            </a:r>
            <a:r>
              <a:rPr lang="de-CH" dirty="0" err="1"/>
              <a:t>model</a:t>
            </a:r>
            <a:r>
              <a:rPr lang="de-CH" dirty="0"/>
              <a:t> </a:t>
            </a:r>
            <a:r>
              <a:rPr lang="de-CH" dirty="0" err="1"/>
              <a:t>output</a:t>
            </a:r>
            <a:r>
              <a:rPr lang="de-CH" dirty="0"/>
              <a:t> </a:t>
            </a:r>
            <a:r>
              <a:rPr lang="de-CH" dirty="0" err="1"/>
              <a:t>statistics</a:t>
            </a:r>
            <a:r>
              <a:rPr lang="de-CH" dirty="0"/>
              <a:t> (EMOS)</a:t>
            </a:r>
          </a:p>
          <a:p>
            <a:pPr lvl="1"/>
            <a:r>
              <a:rPr lang="de-CH" dirty="0"/>
              <a:t>Ensemble </a:t>
            </a:r>
            <a:r>
              <a:rPr lang="de-CH" dirty="0" err="1"/>
              <a:t>copula</a:t>
            </a:r>
            <a:r>
              <a:rPr lang="de-CH" dirty="0"/>
              <a:t> </a:t>
            </a:r>
            <a:r>
              <a:rPr lang="de-CH" dirty="0" err="1"/>
              <a:t>coupling</a:t>
            </a:r>
            <a:r>
              <a:rPr lang="de-CH" dirty="0"/>
              <a:t> (ECC)</a:t>
            </a:r>
          </a:p>
          <a:p>
            <a:r>
              <a:rPr lang="de-CH" dirty="0" err="1"/>
              <a:t>Machine</a:t>
            </a:r>
            <a:r>
              <a:rPr lang="de-CH" dirty="0"/>
              <a:t> </a:t>
            </a:r>
            <a:r>
              <a:rPr lang="de-CH" dirty="0" err="1"/>
              <a:t>learning</a:t>
            </a:r>
            <a:r>
              <a:rPr lang="de-CH" dirty="0"/>
              <a:t> </a:t>
            </a:r>
            <a:r>
              <a:rPr lang="de-CH" dirty="0" err="1"/>
              <a:t>based</a:t>
            </a:r>
            <a:r>
              <a:rPr lang="de-CH" dirty="0"/>
              <a:t> </a:t>
            </a:r>
            <a:r>
              <a:rPr lang="de-CH" dirty="0" err="1"/>
              <a:t>postprocessing</a:t>
            </a:r>
            <a:endParaRPr lang="de-CH" dirty="0"/>
          </a:p>
          <a:p>
            <a:pPr lvl="1"/>
            <a:r>
              <a:rPr lang="de-CH" dirty="0" err="1"/>
              <a:t>Dense</a:t>
            </a:r>
            <a:r>
              <a:rPr lang="de-CH" dirty="0"/>
              <a:t> </a:t>
            </a:r>
            <a:r>
              <a:rPr lang="de-CH" dirty="0" err="1"/>
              <a:t>neural</a:t>
            </a:r>
            <a:r>
              <a:rPr lang="de-CH" dirty="0"/>
              <a:t> </a:t>
            </a:r>
            <a:r>
              <a:rPr lang="de-CH" dirty="0" err="1"/>
              <a:t>nets</a:t>
            </a:r>
            <a:r>
              <a:rPr lang="de-CH" dirty="0"/>
              <a:t> (DNN)</a:t>
            </a:r>
          </a:p>
          <a:p>
            <a:pPr lvl="1"/>
            <a:r>
              <a:rPr lang="de-CH" dirty="0"/>
              <a:t>Generative </a:t>
            </a:r>
            <a:r>
              <a:rPr lang="de-CH" dirty="0" err="1"/>
              <a:t>adversarial</a:t>
            </a:r>
            <a:r>
              <a:rPr lang="de-CH" dirty="0"/>
              <a:t> </a:t>
            </a:r>
            <a:r>
              <a:rPr lang="de-CH" dirty="0" err="1"/>
              <a:t>networks</a:t>
            </a:r>
            <a:r>
              <a:rPr lang="de-CH" dirty="0"/>
              <a:t> (GAN)</a:t>
            </a:r>
          </a:p>
          <a:p>
            <a:r>
              <a:rPr lang="de-CH" dirty="0"/>
              <a:t>Summary</a:t>
            </a:r>
          </a:p>
          <a:p>
            <a:pPr marL="584200" lvl="1" indent="0">
              <a:buNone/>
            </a:pPr>
            <a:endParaRPr lang="de-CH" dirty="0"/>
          </a:p>
          <a:p>
            <a:pPr lvl="1"/>
            <a:endParaRPr lang="de-CH" dirty="0"/>
          </a:p>
          <a:p>
            <a:pPr lvl="1"/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7289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Cloud cover basics</a:t>
            </a:r>
            <a:endParaRPr dirty="0"/>
          </a:p>
        </p:txBody>
      </p:sp>
      <p:pic>
        <p:nvPicPr>
          <p:cNvPr id="4" name="Picture 2" descr="C:\Users\hes\Workshops\201903xx_VALPRED\CC_multverif_simulation\figures\empirical_cm_saf_cc_dist_over_Switzerland_2016_and_201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14" y="1258355"/>
            <a:ext cx="3243554" cy="291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1729760" y="4081671"/>
            <a:ext cx="1842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>
                <a:solidFill>
                  <a:srgbClr val="FF0000"/>
                </a:solidFill>
              </a:rPr>
              <a:t>Considerable</a:t>
            </a:r>
            <a:r>
              <a:rPr lang="de-CH" sz="1400" dirty="0">
                <a:solidFill>
                  <a:srgbClr val="FF0000"/>
                </a:solidFill>
              </a:rPr>
              <a:t> </a:t>
            </a:r>
            <a:r>
              <a:rPr lang="de-CH" sz="1400" dirty="0" err="1">
                <a:solidFill>
                  <a:srgbClr val="FF0000"/>
                </a:solidFill>
              </a:rPr>
              <a:t>point</a:t>
            </a:r>
            <a:r>
              <a:rPr lang="de-CH" sz="1400" dirty="0">
                <a:solidFill>
                  <a:srgbClr val="FF0000"/>
                </a:solidFill>
              </a:rPr>
              <a:t> </a:t>
            </a:r>
            <a:r>
              <a:rPr lang="de-CH" sz="1400" dirty="0" err="1">
                <a:solidFill>
                  <a:srgbClr val="FF0000"/>
                </a:solidFill>
              </a:rPr>
              <a:t>masses</a:t>
            </a:r>
            <a:r>
              <a:rPr lang="de-CH" sz="1400" dirty="0">
                <a:solidFill>
                  <a:srgbClr val="FF0000"/>
                </a:solidFill>
              </a:rPr>
              <a:t> at 0 </a:t>
            </a:r>
            <a:r>
              <a:rPr lang="de-CH" sz="1400" dirty="0" err="1">
                <a:solidFill>
                  <a:srgbClr val="FF0000"/>
                </a:solidFill>
              </a:rPr>
              <a:t>and</a:t>
            </a:r>
            <a:r>
              <a:rPr lang="de-CH" sz="1400" dirty="0">
                <a:solidFill>
                  <a:srgbClr val="FF0000"/>
                </a:solidFill>
              </a:rPr>
              <a:t> 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16252" y="922185"/>
            <a:ext cx="246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 err="1"/>
              <a:t>Climatology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5236013" y="893792"/>
            <a:ext cx="16674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b="1" dirty="0" err="1"/>
              <a:t>Example</a:t>
            </a:r>
            <a:r>
              <a:rPr lang="de-CH" b="1" dirty="0"/>
              <a:t> </a:t>
            </a:r>
            <a:r>
              <a:rPr lang="de-CH" b="1" dirty="0" err="1"/>
              <a:t>forecast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906" y="1258355"/>
            <a:ext cx="4297986" cy="286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7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Dataset</a:t>
            </a:r>
            <a:endParaRPr/>
          </a:p>
        </p:txBody>
      </p:sp>
      <p:sp>
        <p:nvSpPr>
          <p:cNvPr id="60" name="Google Shape;60;p1"/>
          <p:cNvSpPr txBox="1">
            <a:spLocks noGrp="1"/>
          </p:cNvSpPr>
          <p:nvPr>
            <p:ph type="body" idx="1"/>
          </p:nvPr>
        </p:nvSpPr>
        <p:spPr>
          <a:xfrm>
            <a:off x="551332" y="893792"/>
            <a:ext cx="8034615" cy="3355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66700" marR="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Predictors (subsampled)</a:t>
            </a:r>
            <a:endParaRPr dirty="0"/>
          </a:p>
          <a:p>
            <a:pPr marL="714375" lvl="1" indent="-257175" algn="l" rtl="0">
              <a:spcBef>
                <a:spcPts val="400"/>
              </a:spcBef>
              <a:spcAft>
                <a:spcPts val="0"/>
              </a:spcAft>
              <a:buSzPts val="2000"/>
              <a:buChar char="−"/>
            </a:pPr>
            <a:r>
              <a:rPr lang="en-GB" sz="2000" dirty="0"/>
              <a:t>Numerical forecasts (COSMO-E and IFS [+12h])</a:t>
            </a:r>
            <a:endParaRPr dirty="0"/>
          </a:p>
          <a:p>
            <a:pPr marL="1143000" lvl="2" indent="-22860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 dirty="0"/>
              <a:t>Training set: 	   	05.2016 - 04.2018</a:t>
            </a:r>
            <a:endParaRPr sz="1800" strike="sngStrike" dirty="0"/>
          </a:p>
          <a:p>
            <a:pPr marL="1143000" lvl="2" indent="-22860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 dirty="0"/>
              <a:t>Validation set: 		05.2018 - 04.2019</a:t>
            </a:r>
            <a:endParaRPr dirty="0"/>
          </a:p>
          <a:p>
            <a:pPr marL="1143000" lvl="2" indent="-22860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 dirty="0"/>
              <a:t>Test set: 		05.2019 - 04.2020</a:t>
            </a:r>
            <a:endParaRPr dirty="0"/>
          </a:p>
          <a:p>
            <a:pPr marL="266700" marR="0" lvl="0" indent="-266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 dirty="0"/>
              <a:t>Observations</a:t>
            </a:r>
            <a:endParaRPr dirty="0"/>
          </a:p>
          <a:p>
            <a:pPr marL="714375" lvl="1" indent="-257175" algn="l" rtl="0">
              <a:spcBef>
                <a:spcPts val="400"/>
              </a:spcBef>
              <a:spcAft>
                <a:spcPts val="0"/>
              </a:spcAft>
              <a:buSzPts val="2000"/>
              <a:buChar char="−"/>
            </a:pPr>
            <a:r>
              <a:rPr lang="en-GB" sz="2000" dirty="0"/>
              <a:t>EUMETSAT CM-SAF satellite data, 2 × 2 km resolution</a:t>
            </a:r>
            <a:endParaRPr dirty="0"/>
          </a:p>
          <a:p>
            <a:pPr marL="266700" marR="0" lvl="0" indent="-139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 err="1"/>
              <a:t>gEMOS</a:t>
            </a:r>
            <a:r>
              <a:rPr lang="de-CH" dirty="0"/>
              <a:t>  </a:t>
            </a:r>
            <a:r>
              <a:rPr lang="de-CH" dirty="0" err="1"/>
              <a:t>as</a:t>
            </a:r>
            <a:r>
              <a:rPr lang="de-CH" dirty="0"/>
              <a:t> </a:t>
            </a:r>
            <a:r>
              <a:rPr lang="de-CH" dirty="0" err="1"/>
              <a:t>univariate</a:t>
            </a:r>
            <a:r>
              <a:rPr lang="de-CH" dirty="0"/>
              <a:t> </a:t>
            </a:r>
            <a:r>
              <a:rPr lang="de-CH" dirty="0" err="1"/>
              <a:t>postprocessing</a:t>
            </a:r>
            <a:r>
              <a:rPr lang="de-CH" dirty="0"/>
              <a:t> </a:t>
            </a:r>
            <a:r>
              <a:rPr lang="de-CH" dirty="0" err="1"/>
              <a:t>approach</a:t>
            </a:r>
            <a:endParaRPr dirty="0"/>
          </a:p>
        </p:txBody>
      </p:sp>
      <p:sp>
        <p:nvSpPr>
          <p:cNvPr id="60" name="Google Shape;60;p1"/>
          <p:cNvSpPr txBox="1">
            <a:spLocks noGrp="1"/>
          </p:cNvSpPr>
          <p:nvPr>
            <p:ph type="body" idx="1"/>
          </p:nvPr>
        </p:nvSpPr>
        <p:spPr>
          <a:xfrm>
            <a:off x="551332" y="1386161"/>
            <a:ext cx="8034615" cy="3355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de-CH" dirty="0" err="1"/>
              <a:t>Postprocess</a:t>
            </a:r>
            <a:r>
              <a:rPr lang="de-CH" dirty="0"/>
              <a:t> </a:t>
            </a:r>
            <a:r>
              <a:rPr lang="de-CH" dirty="0" err="1"/>
              <a:t>hourly</a:t>
            </a:r>
            <a:r>
              <a:rPr lang="de-CH" dirty="0"/>
              <a:t> COSMO-E </a:t>
            </a:r>
            <a:r>
              <a:rPr lang="de-CH" dirty="0" err="1"/>
              <a:t>and</a:t>
            </a:r>
            <a:r>
              <a:rPr lang="de-CH" dirty="0"/>
              <a:t> ECMWF-IFS </a:t>
            </a:r>
            <a:r>
              <a:rPr lang="de-CH" dirty="0" err="1"/>
              <a:t>cloud</a:t>
            </a:r>
            <a:r>
              <a:rPr lang="de-CH" dirty="0"/>
              <a:t> </a:t>
            </a:r>
            <a:r>
              <a:rPr lang="de-CH" dirty="0" err="1"/>
              <a:t>cover</a:t>
            </a:r>
            <a:r>
              <a:rPr lang="de-CH" dirty="0"/>
              <a:t> </a:t>
            </a:r>
            <a:r>
              <a:rPr lang="de-CH" dirty="0" err="1"/>
              <a:t>ensemble</a:t>
            </a:r>
            <a:r>
              <a:rPr lang="de-CH" dirty="0"/>
              <a:t> </a:t>
            </a:r>
            <a:r>
              <a:rPr lang="de-CH" dirty="0" err="1"/>
              <a:t>forecasts</a:t>
            </a:r>
            <a:endParaRPr lang="de-CH" dirty="0"/>
          </a:p>
          <a:p>
            <a:pPr>
              <a:lnSpc>
                <a:spcPct val="150000"/>
              </a:lnSpc>
            </a:pPr>
            <a:r>
              <a:rPr lang="de-CH" dirty="0" err="1"/>
              <a:t>Use</a:t>
            </a:r>
            <a:r>
              <a:rPr lang="de-CH" dirty="0"/>
              <a:t> an </a:t>
            </a:r>
            <a:r>
              <a:rPr lang="de-CH" dirty="0" err="1"/>
              <a:t>ensemble</a:t>
            </a:r>
            <a:r>
              <a:rPr lang="de-CH" dirty="0"/>
              <a:t> </a:t>
            </a:r>
            <a:r>
              <a:rPr lang="de-CH" dirty="0" err="1"/>
              <a:t>model</a:t>
            </a:r>
            <a:r>
              <a:rPr lang="de-CH" dirty="0"/>
              <a:t> </a:t>
            </a:r>
            <a:r>
              <a:rPr lang="de-CH" dirty="0" err="1"/>
              <a:t>output</a:t>
            </a:r>
            <a:r>
              <a:rPr lang="de-CH" dirty="0"/>
              <a:t> </a:t>
            </a:r>
            <a:r>
              <a:rPr lang="de-CH" dirty="0" err="1"/>
              <a:t>statistics</a:t>
            </a:r>
            <a:r>
              <a:rPr lang="de-CH" dirty="0"/>
              <a:t> </a:t>
            </a:r>
            <a:r>
              <a:rPr lang="de-CH" dirty="0" err="1"/>
              <a:t>approach</a:t>
            </a:r>
            <a:r>
              <a:rPr lang="de-CH" dirty="0"/>
              <a:t>  (EMOS, Gneiting et al. 2005)</a:t>
            </a:r>
          </a:p>
          <a:p>
            <a:pPr>
              <a:lnSpc>
                <a:spcPct val="150000"/>
              </a:lnSpc>
            </a:pPr>
            <a:r>
              <a:rPr lang="de-CH" dirty="0"/>
              <a:t>global EMOS (</a:t>
            </a:r>
            <a:r>
              <a:rPr lang="de-CH" dirty="0" err="1"/>
              <a:t>gEMOS</a:t>
            </a:r>
            <a:r>
              <a:rPr lang="de-CH" dirty="0"/>
              <a:t>) </a:t>
            </a:r>
            <a:r>
              <a:rPr lang="de-CH" dirty="0" err="1"/>
              <a:t>models</a:t>
            </a:r>
            <a:r>
              <a:rPr lang="de-CH" dirty="0"/>
              <a:t> </a:t>
            </a:r>
            <a:r>
              <a:rPr lang="de-CH" dirty="0" err="1"/>
              <a:t>fitted</a:t>
            </a:r>
            <a:r>
              <a:rPr lang="de-CH" dirty="0"/>
              <a:t> </a:t>
            </a:r>
            <a:r>
              <a:rPr lang="de-CH" dirty="0" err="1"/>
              <a:t>seasonally</a:t>
            </a:r>
            <a:r>
              <a:rPr lang="de-CH" dirty="0"/>
              <a:t> (same </a:t>
            </a:r>
            <a:r>
              <a:rPr lang="de-CH" dirty="0" err="1"/>
              <a:t>season</a:t>
            </a:r>
            <a:r>
              <a:rPr lang="de-CH" dirty="0"/>
              <a:t> </a:t>
            </a:r>
            <a:r>
              <a:rPr lang="de-CH" dirty="0" err="1"/>
              <a:t>other</a:t>
            </a:r>
            <a:r>
              <a:rPr lang="de-CH" dirty="0"/>
              <a:t> </a:t>
            </a:r>
            <a:r>
              <a:rPr lang="de-CH" dirty="0" err="1"/>
              <a:t>years</a:t>
            </a:r>
            <a:r>
              <a:rPr lang="de-CH" dirty="0"/>
              <a:t>)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each</a:t>
            </a:r>
            <a:r>
              <a:rPr lang="de-CH" dirty="0"/>
              <a:t> </a:t>
            </a:r>
            <a:r>
              <a:rPr lang="de-CH" dirty="0" err="1"/>
              <a:t>lead</a:t>
            </a:r>
            <a:r>
              <a:rPr lang="de-CH" dirty="0"/>
              <a:t> time </a:t>
            </a:r>
            <a:r>
              <a:rPr lang="de-CH" dirty="0" err="1"/>
              <a:t>separately</a:t>
            </a:r>
            <a:endParaRPr lang="de-CH" dirty="0"/>
          </a:p>
          <a:p>
            <a:pPr>
              <a:lnSpc>
                <a:spcPct val="150000"/>
              </a:lnSpc>
            </a:pPr>
            <a:r>
              <a:rPr lang="de-CH" dirty="0" err="1"/>
              <a:t>Estimation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coefficients</a:t>
            </a:r>
            <a:r>
              <a:rPr lang="de-CH" dirty="0"/>
              <a:t> </a:t>
            </a:r>
            <a:r>
              <a:rPr lang="de-CH" dirty="0" err="1"/>
              <a:t>by</a:t>
            </a:r>
            <a:r>
              <a:rPr lang="de-CH" dirty="0"/>
              <a:t> </a:t>
            </a:r>
            <a:r>
              <a:rPr lang="de-CH" dirty="0" err="1"/>
              <a:t>minimization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continuous</a:t>
            </a:r>
            <a:r>
              <a:rPr lang="de-CH" dirty="0"/>
              <a:t> </a:t>
            </a:r>
            <a:r>
              <a:rPr lang="de-CH" dirty="0" err="1"/>
              <a:t>ranked</a:t>
            </a:r>
            <a:r>
              <a:rPr lang="de-CH" dirty="0"/>
              <a:t> </a:t>
            </a:r>
            <a:r>
              <a:rPr lang="de-CH" dirty="0" err="1"/>
              <a:t>probabilitiy</a:t>
            </a:r>
            <a:r>
              <a:rPr lang="de-CH" dirty="0"/>
              <a:t> score (CRPS) </a:t>
            </a:r>
          </a:p>
          <a:p>
            <a:endParaRPr lang="de-CH" dirty="0"/>
          </a:p>
        </p:txBody>
      </p:sp>
      <p:sp>
        <p:nvSpPr>
          <p:cNvPr id="4" name="TextBox 3"/>
          <p:cNvSpPr txBox="1"/>
          <p:nvPr/>
        </p:nvSpPr>
        <p:spPr>
          <a:xfrm>
            <a:off x="2850626" y="4053744"/>
            <a:ext cx="66198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Reference: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000" dirty="0"/>
              <a:t>Gneiting, Tilmann, et al. "Calibrated probabilistic forecasting using ensemble model output statistics and minimum CRPS estimation." </a:t>
            </a:r>
            <a:r>
              <a:rPr lang="en-US" sz="1000" i="1" dirty="0"/>
              <a:t>Monthly Weather Review</a:t>
            </a:r>
            <a:r>
              <a:rPr lang="en-US" sz="1000" dirty="0"/>
              <a:t> 133.5 (2005): 1098-1118.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7581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 err="1"/>
              <a:t>Doubly-censored</a:t>
            </a:r>
            <a:r>
              <a:rPr lang="de-CH" dirty="0"/>
              <a:t> normal </a:t>
            </a:r>
            <a:r>
              <a:rPr lang="de-CH" dirty="0" err="1"/>
              <a:t>ensemble</a:t>
            </a:r>
            <a:r>
              <a:rPr lang="de-CH" dirty="0"/>
              <a:t> </a:t>
            </a:r>
            <a:r>
              <a:rPr lang="de-CH" dirty="0" err="1"/>
              <a:t>model</a:t>
            </a:r>
            <a:r>
              <a:rPr lang="de-CH" dirty="0"/>
              <a:t> </a:t>
            </a:r>
            <a:r>
              <a:rPr lang="de-CH" dirty="0" err="1"/>
              <a:t>output</a:t>
            </a:r>
            <a:r>
              <a:rPr lang="de-CH" dirty="0"/>
              <a:t> </a:t>
            </a:r>
            <a:r>
              <a:rPr lang="de-CH" dirty="0" err="1"/>
              <a:t>statistic</a:t>
            </a:r>
            <a:endParaRPr dirty="0"/>
          </a:p>
        </p:txBody>
      </p:sp>
      <p:sp>
        <p:nvSpPr>
          <p:cNvPr id="60" name="Google Shape;60;p1"/>
          <p:cNvSpPr txBox="1">
            <a:spLocks noGrp="1"/>
          </p:cNvSpPr>
          <p:nvPr>
            <p:ph type="body" idx="1"/>
          </p:nvPr>
        </p:nvSpPr>
        <p:spPr>
          <a:xfrm>
            <a:off x="551332" y="1386161"/>
            <a:ext cx="8034615" cy="3355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2000" dirty="0"/>
          </a:p>
        </p:txBody>
      </p:sp>
      <p:pic>
        <p:nvPicPr>
          <p:cNvPr id="4" name="Picture 2" descr="M:\zue-prod\fc_development\users\hes\PostprocVeri\figures\figures4illustration\cn_emos_illustration_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345" y="1252705"/>
            <a:ext cx="3983187" cy="318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91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 err="1"/>
              <a:t>Doubly-censored</a:t>
            </a:r>
            <a:r>
              <a:rPr lang="de-CH" dirty="0"/>
              <a:t> normal </a:t>
            </a:r>
            <a:r>
              <a:rPr lang="de-CH" dirty="0" err="1"/>
              <a:t>ensemble</a:t>
            </a:r>
            <a:r>
              <a:rPr lang="de-CH" dirty="0"/>
              <a:t> </a:t>
            </a:r>
            <a:r>
              <a:rPr lang="de-CH" dirty="0" err="1"/>
              <a:t>model</a:t>
            </a:r>
            <a:r>
              <a:rPr lang="de-CH" dirty="0"/>
              <a:t> </a:t>
            </a:r>
            <a:r>
              <a:rPr lang="de-CH" dirty="0" err="1"/>
              <a:t>output</a:t>
            </a:r>
            <a:r>
              <a:rPr lang="de-CH" dirty="0"/>
              <a:t> </a:t>
            </a:r>
            <a:r>
              <a:rPr lang="de-CH" dirty="0" err="1"/>
              <a:t>statistic</a:t>
            </a:r>
            <a:endParaRPr dirty="0"/>
          </a:p>
        </p:txBody>
      </p:sp>
      <p:sp>
        <p:nvSpPr>
          <p:cNvPr id="60" name="Google Shape;60;p1"/>
          <p:cNvSpPr txBox="1">
            <a:spLocks noGrp="1"/>
          </p:cNvSpPr>
          <p:nvPr>
            <p:ph type="body" idx="1"/>
          </p:nvPr>
        </p:nvSpPr>
        <p:spPr>
          <a:xfrm>
            <a:off x="551332" y="1386161"/>
            <a:ext cx="8034615" cy="3355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2000" dirty="0"/>
          </a:p>
        </p:txBody>
      </p:sp>
      <p:pic>
        <p:nvPicPr>
          <p:cNvPr id="5" name="Picture 2" descr="M:\zue-prod\fc_development\users\hes\PostprocVeri\figures\figures4illustration\cn_emos_illustration_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024" y="1252728"/>
            <a:ext cx="3989070" cy="319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98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 err="1"/>
              <a:t>Doubly-censored</a:t>
            </a:r>
            <a:r>
              <a:rPr lang="de-CH" dirty="0"/>
              <a:t> normal </a:t>
            </a:r>
            <a:r>
              <a:rPr lang="de-CH" dirty="0" err="1"/>
              <a:t>ensemble</a:t>
            </a:r>
            <a:r>
              <a:rPr lang="de-CH" dirty="0"/>
              <a:t> </a:t>
            </a:r>
            <a:r>
              <a:rPr lang="de-CH" dirty="0" err="1"/>
              <a:t>model</a:t>
            </a:r>
            <a:r>
              <a:rPr lang="de-CH" dirty="0"/>
              <a:t> </a:t>
            </a:r>
            <a:r>
              <a:rPr lang="de-CH" dirty="0" err="1"/>
              <a:t>output</a:t>
            </a:r>
            <a:r>
              <a:rPr lang="de-CH" dirty="0"/>
              <a:t> </a:t>
            </a:r>
            <a:r>
              <a:rPr lang="de-CH" dirty="0" err="1"/>
              <a:t>statistic</a:t>
            </a:r>
            <a:endParaRPr dirty="0"/>
          </a:p>
        </p:txBody>
      </p:sp>
      <p:sp>
        <p:nvSpPr>
          <p:cNvPr id="60" name="Google Shape;60;p1"/>
          <p:cNvSpPr txBox="1">
            <a:spLocks noGrp="1"/>
          </p:cNvSpPr>
          <p:nvPr>
            <p:ph type="body" idx="1"/>
          </p:nvPr>
        </p:nvSpPr>
        <p:spPr>
          <a:xfrm>
            <a:off x="551332" y="1386161"/>
            <a:ext cx="8034615" cy="3355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2000" dirty="0"/>
          </a:p>
        </p:txBody>
      </p:sp>
      <p:pic>
        <p:nvPicPr>
          <p:cNvPr id="5" name="Picture 3" descr="M:\zue-prod\fc_development\users\hes\PostprocVeri\figures\figures4illustration\cn_emos_illustration_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024" y="1252728"/>
            <a:ext cx="3989070" cy="319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0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 err="1"/>
              <a:t>Doubly-censored</a:t>
            </a:r>
            <a:r>
              <a:rPr lang="de-CH" dirty="0"/>
              <a:t> normal </a:t>
            </a:r>
            <a:r>
              <a:rPr lang="de-CH" dirty="0" err="1"/>
              <a:t>ensemble</a:t>
            </a:r>
            <a:r>
              <a:rPr lang="de-CH" dirty="0"/>
              <a:t> </a:t>
            </a:r>
            <a:r>
              <a:rPr lang="de-CH" dirty="0" err="1"/>
              <a:t>model</a:t>
            </a:r>
            <a:r>
              <a:rPr lang="de-CH" dirty="0"/>
              <a:t> </a:t>
            </a:r>
            <a:r>
              <a:rPr lang="de-CH" dirty="0" err="1"/>
              <a:t>output</a:t>
            </a:r>
            <a:r>
              <a:rPr lang="de-CH" dirty="0"/>
              <a:t> </a:t>
            </a:r>
            <a:r>
              <a:rPr lang="de-CH" dirty="0" err="1"/>
              <a:t>statistic</a:t>
            </a:r>
            <a:endParaRPr dirty="0"/>
          </a:p>
        </p:txBody>
      </p:sp>
      <p:sp>
        <p:nvSpPr>
          <p:cNvPr id="60" name="Google Shape;60;p1"/>
          <p:cNvSpPr txBox="1">
            <a:spLocks noGrp="1"/>
          </p:cNvSpPr>
          <p:nvPr>
            <p:ph type="body" idx="1"/>
          </p:nvPr>
        </p:nvSpPr>
        <p:spPr>
          <a:xfrm>
            <a:off x="551332" y="1386161"/>
            <a:ext cx="8034615" cy="3355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2000" dirty="0"/>
          </a:p>
        </p:txBody>
      </p:sp>
      <p:pic>
        <p:nvPicPr>
          <p:cNvPr id="5" name="Picture 3" descr="M:\zue-prod\fc_development\users\hes\PostprocVeri\figures\figures4illustration\cn_emos_illustration_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024" y="1252728"/>
            <a:ext cx="3989070" cy="319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481961" y="1114594"/>
                <a:ext cx="2537594" cy="2938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CH" sz="1400" dirty="0">
                    <a:solidFill>
                      <a:srgbClr val="FF0000"/>
                    </a:solidFill>
                  </a:rPr>
                  <a:t>Location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predictors</a:t>
                </a:r>
                <a:r>
                  <a:rPr lang="de-CH" sz="1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CH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de-CH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CH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de-CH" sz="1400" dirty="0">
                    <a:solidFill>
                      <a:srgbClr val="FF0000"/>
                    </a:solidFill>
                  </a:rPr>
                  <a:t>:</a:t>
                </a:r>
              </a:p>
              <a:p>
                <a:pPr marL="285750" indent="-285750">
                  <a:buFontTx/>
                  <a:buChar char="-"/>
                </a:pPr>
                <a:r>
                  <a:rPr lang="de-CH" sz="1400" dirty="0">
                    <a:solidFill>
                      <a:srgbClr val="FF0000"/>
                    </a:solidFill>
                  </a:rPr>
                  <a:t>COSMO-E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cloud</a:t>
                </a:r>
                <a:r>
                  <a:rPr lang="de-CH" sz="1400" dirty="0">
                    <a:solidFill>
                      <a:srgbClr val="FF0000"/>
                    </a:solidFill>
                  </a:rPr>
                  <a:t>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cover</a:t>
                </a:r>
                <a:r>
                  <a:rPr lang="de-CH" sz="1400" dirty="0">
                    <a:solidFill>
                      <a:srgbClr val="FF0000"/>
                    </a:solidFill>
                  </a:rPr>
                  <a:t>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mean</a:t>
                </a:r>
                <a:endParaRPr lang="de-CH" sz="1400" dirty="0">
                  <a:solidFill>
                    <a:srgbClr val="FF0000"/>
                  </a:solidFill>
                </a:endParaRPr>
              </a:p>
              <a:p>
                <a:pPr marL="285750" indent="-285750">
                  <a:buFontTx/>
                  <a:buChar char="-"/>
                </a:pPr>
                <a:r>
                  <a:rPr lang="de-CH" sz="1400" dirty="0">
                    <a:solidFill>
                      <a:srgbClr val="FF0000"/>
                    </a:solidFill>
                  </a:rPr>
                  <a:t>ECMWF-IFS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cloud</a:t>
                </a:r>
                <a:r>
                  <a:rPr lang="de-CH" sz="1400" dirty="0">
                    <a:solidFill>
                      <a:srgbClr val="FF0000"/>
                    </a:solidFill>
                  </a:rPr>
                  <a:t>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cover</a:t>
                </a:r>
                <a:r>
                  <a:rPr lang="de-CH" sz="1400" dirty="0">
                    <a:solidFill>
                      <a:srgbClr val="FF0000"/>
                    </a:solidFill>
                  </a:rPr>
                  <a:t>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mean</a:t>
                </a:r>
                <a:endParaRPr lang="de-CH" sz="1400" dirty="0">
                  <a:solidFill>
                    <a:srgbClr val="FF0000"/>
                  </a:solidFill>
                </a:endParaRPr>
              </a:p>
              <a:p>
                <a:pPr marL="285750" indent="-285750">
                  <a:buFontTx/>
                  <a:buChar char="-"/>
                </a:pPr>
                <a:r>
                  <a:rPr lang="de-CH" sz="1400" dirty="0">
                    <a:solidFill>
                      <a:srgbClr val="FF0000"/>
                    </a:solidFill>
                  </a:rPr>
                  <a:t>COSMO-E 2meter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temperature</a:t>
                </a:r>
                <a:r>
                  <a:rPr lang="de-CH" sz="1400" dirty="0">
                    <a:solidFill>
                      <a:srgbClr val="FF0000"/>
                    </a:solidFill>
                  </a:rPr>
                  <a:t>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mean</a:t>
                </a:r>
                <a:endParaRPr lang="de-CH" sz="1400" dirty="0">
                  <a:solidFill>
                    <a:srgbClr val="FF0000"/>
                  </a:solidFill>
                </a:endParaRPr>
              </a:p>
              <a:p>
                <a:pPr marL="285750" indent="-285750">
                  <a:buFontTx/>
                  <a:buChar char="-"/>
                </a:pPr>
                <a:endParaRPr lang="de-CH" sz="1400" dirty="0">
                  <a:solidFill>
                    <a:srgbClr val="FF0000"/>
                  </a:solidFill>
                </a:endParaRPr>
              </a:p>
              <a:p>
                <a:r>
                  <a:rPr lang="de-CH" sz="1400" dirty="0" err="1">
                    <a:solidFill>
                      <a:srgbClr val="FF0000"/>
                    </a:solidFill>
                  </a:rPr>
                  <a:t>Scale</a:t>
                </a:r>
                <a:r>
                  <a:rPr lang="de-CH" sz="1400" dirty="0">
                    <a:solidFill>
                      <a:srgbClr val="FF0000"/>
                    </a:solidFill>
                  </a:rPr>
                  <a:t>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predictors</a:t>
                </a:r>
                <a:r>
                  <a:rPr lang="de-CH" sz="1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de-CH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CH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de-CH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CH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de-CH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de-CH" sz="1400" dirty="0">
                    <a:solidFill>
                      <a:srgbClr val="FF0000"/>
                    </a:solidFill>
                  </a:rPr>
                  <a:t>:</a:t>
                </a:r>
              </a:p>
              <a:p>
                <a:pPr marL="285750" indent="-285750">
                  <a:buFontTx/>
                  <a:buChar char="-"/>
                </a:pPr>
                <a:r>
                  <a:rPr lang="de-CH" sz="1400" dirty="0">
                    <a:solidFill>
                      <a:srgbClr val="FF0000"/>
                    </a:solidFill>
                  </a:rPr>
                  <a:t>COSMO-E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cloud</a:t>
                </a:r>
                <a:r>
                  <a:rPr lang="de-CH" sz="1400" dirty="0">
                    <a:solidFill>
                      <a:srgbClr val="FF0000"/>
                    </a:solidFill>
                  </a:rPr>
                  <a:t>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cover</a:t>
                </a:r>
                <a:r>
                  <a:rPr lang="de-CH" sz="1400" dirty="0">
                    <a:solidFill>
                      <a:srgbClr val="FF0000"/>
                    </a:solidFill>
                  </a:rPr>
                  <a:t>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variance</a:t>
                </a:r>
                <a:endParaRPr lang="de-CH" sz="1400" dirty="0">
                  <a:solidFill>
                    <a:srgbClr val="FF0000"/>
                  </a:solidFill>
                </a:endParaRPr>
              </a:p>
              <a:p>
                <a:pPr marL="285750" indent="-285750">
                  <a:buFontTx/>
                  <a:buChar char="-"/>
                </a:pPr>
                <a:r>
                  <a:rPr lang="de-CH" sz="1400" dirty="0">
                    <a:solidFill>
                      <a:srgbClr val="FF0000"/>
                    </a:solidFill>
                  </a:rPr>
                  <a:t>ECMWF-IFS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cloud</a:t>
                </a:r>
                <a:r>
                  <a:rPr lang="de-CH" sz="1400" dirty="0">
                    <a:solidFill>
                      <a:srgbClr val="FF0000"/>
                    </a:solidFill>
                  </a:rPr>
                  <a:t>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cover</a:t>
                </a:r>
                <a:r>
                  <a:rPr lang="de-CH" sz="1400" dirty="0">
                    <a:solidFill>
                      <a:srgbClr val="FF0000"/>
                    </a:solidFill>
                  </a:rPr>
                  <a:t> </a:t>
                </a:r>
                <a:r>
                  <a:rPr lang="de-CH" sz="1400" dirty="0" err="1">
                    <a:solidFill>
                      <a:srgbClr val="FF0000"/>
                    </a:solidFill>
                  </a:rPr>
                  <a:t>variance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961" y="1114594"/>
                <a:ext cx="2537594" cy="2938497"/>
              </a:xfrm>
              <a:prstGeom prst="rect">
                <a:avLst/>
              </a:prstGeom>
              <a:blipFill>
                <a:blip r:embed="rId4"/>
                <a:stretch>
                  <a:fillRect l="-719" t="-415" b="-124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389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 err="1"/>
              <a:t>Univariate</a:t>
            </a:r>
            <a:r>
              <a:rPr lang="de-CH" dirty="0"/>
              <a:t> </a:t>
            </a:r>
            <a:r>
              <a:rPr lang="de-CH" dirty="0" err="1"/>
              <a:t>verification</a:t>
            </a:r>
            <a:endParaRPr dirty="0"/>
          </a:p>
        </p:txBody>
      </p:sp>
      <p:sp>
        <p:nvSpPr>
          <p:cNvPr id="60" name="Google Shape;60;p1"/>
          <p:cNvSpPr txBox="1">
            <a:spLocks noGrp="1"/>
          </p:cNvSpPr>
          <p:nvPr>
            <p:ph type="body" idx="1"/>
          </p:nvPr>
        </p:nvSpPr>
        <p:spPr>
          <a:xfrm>
            <a:off x="560294" y="893793"/>
            <a:ext cx="8025653" cy="3847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de-CH" sz="2000" dirty="0"/>
          </a:p>
          <a:p>
            <a:endParaRPr lang="de-CH" sz="2000" dirty="0"/>
          </a:p>
          <a:p>
            <a:endParaRPr lang="de-CH" sz="2000" dirty="0"/>
          </a:p>
          <a:p>
            <a:endParaRPr lang="de-CH" sz="2000" dirty="0"/>
          </a:p>
          <a:p>
            <a:endParaRPr lang="de-CH" sz="2000" dirty="0"/>
          </a:p>
        </p:txBody>
      </p:sp>
      <p:pic>
        <p:nvPicPr>
          <p:cNvPr id="6" name="Google Shape;83;g908f889f89_0_11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3975" y="1734616"/>
            <a:ext cx="3951340" cy="2468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07" y="1368856"/>
            <a:ext cx="4000500" cy="3200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683" y="1107246"/>
            <a:ext cx="2479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400" b="1" dirty="0" err="1"/>
              <a:t>Continuous</a:t>
            </a:r>
            <a:r>
              <a:rPr lang="de-CH" sz="1400" b="1" dirty="0"/>
              <a:t> </a:t>
            </a:r>
            <a:r>
              <a:rPr lang="de-CH" sz="1400" b="1" dirty="0" err="1"/>
              <a:t>ranked</a:t>
            </a:r>
            <a:r>
              <a:rPr lang="de-CH" sz="1400" b="1" dirty="0"/>
              <a:t> </a:t>
            </a:r>
            <a:r>
              <a:rPr lang="de-CH" sz="1400" b="1" dirty="0" err="1"/>
              <a:t>probability</a:t>
            </a:r>
            <a:r>
              <a:rPr lang="de-CH" sz="1400" b="1" dirty="0"/>
              <a:t> score (CRPS)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700984" y="1107246"/>
            <a:ext cx="2177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400" b="1" dirty="0" err="1"/>
              <a:t>Calibration</a:t>
            </a:r>
            <a:r>
              <a:rPr lang="de-CH" sz="1400" b="1" dirty="0"/>
              <a:t>: PIT </a:t>
            </a:r>
            <a:r>
              <a:rPr lang="de-CH" sz="1400" b="1" dirty="0" err="1"/>
              <a:t>histogram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57429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 err="1"/>
              <a:t>Univariate</a:t>
            </a:r>
            <a:r>
              <a:rPr lang="de-CH" dirty="0"/>
              <a:t> </a:t>
            </a:r>
            <a:r>
              <a:rPr lang="de-CH" dirty="0" err="1"/>
              <a:t>verification</a:t>
            </a:r>
            <a:r>
              <a:rPr lang="de-CH" dirty="0"/>
              <a:t>: </a:t>
            </a:r>
            <a:r>
              <a:rPr lang="de-CH" dirty="0" err="1"/>
              <a:t>test</a:t>
            </a:r>
            <a:r>
              <a:rPr lang="de-CH" dirty="0"/>
              <a:t> </a:t>
            </a:r>
            <a:r>
              <a:rPr lang="de-CH" dirty="0" err="1"/>
              <a:t>set</a:t>
            </a:r>
            <a:endParaRPr dirty="0"/>
          </a:p>
        </p:txBody>
      </p:sp>
      <p:sp>
        <p:nvSpPr>
          <p:cNvPr id="60" name="Google Shape;60;p1"/>
          <p:cNvSpPr txBox="1">
            <a:spLocks noGrp="1"/>
          </p:cNvSpPr>
          <p:nvPr>
            <p:ph type="body" idx="1"/>
          </p:nvPr>
        </p:nvSpPr>
        <p:spPr>
          <a:xfrm>
            <a:off x="560294" y="893793"/>
            <a:ext cx="8025653" cy="3847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01" y="747707"/>
            <a:ext cx="2560320" cy="19202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01" y="2706310"/>
            <a:ext cx="2560320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55666" y="739687"/>
            <a:ext cx="979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err="1"/>
              <a:t>gEMOS</a:t>
            </a:r>
            <a:r>
              <a:rPr lang="de-CH" sz="1200" dirty="0"/>
              <a:t> </a:t>
            </a:r>
            <a:r>
              <a:rPr lang="de-CH" sz="1200" dirty="0" err="1"/>
              <a:t>better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755666" y="2283009"/>
            <a:ext cx="92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/>
              <a:t>COSMO-E</a:t>
            </a:r>
          </a:p>
          <a:p>
            <a:r>
              <a:rPr lang="de-CH" sz="1200" dirty="0" err="1"/>
              <a:t>better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2802760" y="2743100"/>
            <a:ext cx="1288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err="1"/>
              <a:t>gEMOS</a:t>
            </a:r>
            <a:endParaRPr lang="de-CH" sz="1200" dirty="0"/>
          </a:p>
          <a:p>
            <a:r>
              <a:rPr lang="de-CH" sz="1200" dirty="0" err="1"/>
              <a:t>better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2802760" y="4279976"/>
            <a:ext cx="991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/>
              <a:t>COSMO-E</a:t>
            </a:r>
          </a:p>
          <a:p>
            <a:r>
              <a:rPr lang="de-CH" sz="1200" dirty="0" err="1"/>
              <a:t>better</a:t>
            </a:r>
            <a:endParaRPr lang="en-US" sz="1200" dirty="0"/>
          </a:p>
        </p:txBody>
      </p:sp>
      <p:pic>
        <p:nvPicPr>
          <p:cNvPr id="16" name="Google Shape;83;g908f889f89_0_11"/>
          <p:cNvPicPr preferRelativeResize="0"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2767" y="848291"/>
            <a:ext cx="2424015" cy="1719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81;g908f889f89_0_11"/>
          <p:cNvPicPr preferRelativeResize="0"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82766" y="2882835"/>
            <a:ext cx="2424015" cy="1719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84;g908f889f89_0_11"/>
          <p:cNvPicPr preferRelativeResize="0"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06858" y="893792"/>
            <a:ext cx="2424015" cy="1719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85;g908f889f89_0_11"/>
          <p:cNvPicPr preferRelativeResize="0"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34183" y="2882835"/>
            <a:ext cx="2424015" cy="1719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426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/>
              <a:t>EMOS «</a:t>
            </a:r>
            <a:r>
              <a:rPr lang="de-CH" dirty="0" err="1"/>
              <a:t>weights</a:t>
            </a:r>
            <a:r>
              <a:rPr lang="de-CH" dirty="0"/>
              <a:t>»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09" y="1566208"/>
            <a:ext cx="3657600" cy="2743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154" y="1566208"/>
            <a:ext cx="3657599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44483" y="1293925"/>
            <a:ext cx="1118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b="1" dirty="0"/>
              <a:t>DJF</a:t>
            </a:r>
            <a:endParaRPr lang="en-US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319335" y="1309015"/>
            <a:ext cx="517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b="1" dirty="0"/>
              <a:t>JJA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64586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908f889f89_1_0"/>
          <p:cNvSpPr txBox="1">
            <a:spLocks noGrp="1"/>
          </p:cNvSpPr>
          <p:nvPr>
            <p:ph type="body" idx="1"/>
          </p:nvPr>
        </p:nvSpPr>
        <p:spPr>
          <a:xfrm>
            <a:off x="1179830" y="1394459"/>
            <a:ext cx="7527900" cy="2484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54;g908f889f89_1_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 err="1"/>
              <a:t>What</a:t>
            </a:r>
            <a:r>
              <a:rPr lang="de-CH" dirty="0"/>
              <a:t> </a:t>
            </a:r>
            <a:r>
              <a:rPr lang="de-CH" dirty="0" err="1"/>
              <a:t>does</a:t>
            </a:r>
            <a:r>
              <a:rPr lang="de-CH" dirty="0"/>
              <a:t> </a:t>
            </a:r>
            <a:r>
              <a:rPr lang="de-CH" dirty="0" err="1"/>
              <a:t>gEMOS</a:t>
            </a:r>
            <a:r>
              <a:rPr lang="de-CH" dirty="0"/>
              <a:t> do in </a:t>
            </a:r>
            <a:r>
              <a:rPr lang="de-CH" dirty="0" err="1"/>
              <a:t>practice</a:t>
            </a:r>
            <a:r>
              <a:rPr lang="de-CH" dirty="0"/>
              <a:t>?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745" y="1394459"/>
            <a:ext cx="2682240" cy="20116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693" y="1394459"/>
            <a:ext cx="2682240" cy="2011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33628" y="3663011"/>
            <a:ext cx="7336843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600" dirty="0" err="1"/>
              <a:t>Smoothing</a:t>
            </a:r>
            <a:r>
              <a:rPr lang="de-CH" sz="1600" dirty="0"/>
              <a:t> (</a:t>
            </a:r>
            <a:r>
              <a:rPr lang="de-CH" sz="1600" dirty="0" err="1"/>
              <a:t>corrects</a:t>
            </a:r>
            <a:r>
              <a:rPr lang="de-CH" sz="1600" dirty="0"/>
              <a:t> </a:t>
            </a:r>
            <a:r>
              <a:rPr lang="de-CH" sz="1600" dirty="0" err="1"/>
              <a:t>for</a:t>
            </a:r>
            <a:r>
              <a:rPr lang="de-CH" sz="1600" dirty="0"/>
              <a:t> DMO </a:t>
            </a:r>
            <a:r>
              <a:rPr lang="de-CH" sz="1600" dirty="0" err="1"/>
              <a:t>being</a:t>
            </a:r>
            <a:r>
              <a:rPr lang="de-CH" sz="1600" dirty="0"/>
              <a:t> ‘</a:t>
            </a:r>
            <a:r>
              <a:rPr lang="de-CH" sz="1600" dirty="0" err="1"/>
              <a:t>too</a:t>
            </a:r>
            <a:r>
              <a:rPr lang="de-CH" sz="1600" dirty="0"/>
              <a:t>’ </a:t>
            </a:r>
            <a:r>
              <a:rPr lang="de-CH" sz="1600" dirty="0" err="1"/>
              <a:t>certain</a:t>
            </a:r>
            <a:r>
              <a:rPr lang="de-CH" sz="1600" dirty="0"/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600" dirty="0" err="1"/>
              <a:t>Destroy</a:t>
            </a:r>
            <a:r>
              <a:rPr lang="de-CH" sz="1600" dirty="0"/>
              <a:t> </a:t>
            </a:r>
            <a:r>
              <a:rPr lang="de-CH" sz="1600" dirty="0" err="1"/>
              <a:t>the</a:t>
            </a:r>
            <a:r>
              <a:rPr lang="de-CH" sz="1600" dirty="0"/>
              <a:t> </a:t>
            </a:r>
            <a:r>
              <a:rPr lang="de-CH" sz="1600" dirty="0" err="1"/>
              <a:t>physics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51" y="1394459"/>
            <a:ext cx="268224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3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908f889f89_1_0"/>
          <p:cNvSpPr txBox="1">
            <a:spLocks noGrp="1"/>
          </p:cNvSpPr>
          <p:nvPr>
            <p:ph type="body" idx="1"/>
          </p:nvPr>
        </p:nvSpPr>
        <p:spPr>
          <a:xfrm>
            <a:off x="1179830" y="1394459"/>
            <a:ext cx="7527900" cy="2484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de-CH" dirty="0"/>
              <a:t>Ensemble </a:t>
            </a:r>
            <a:r>
              <a:rPr lang="de-CH" dirty="0" err="1"/>
              <a:t>copula</a:t>
            </a:r>
            <a:r>
              <a:rPr lang="de-CH" dirty="0"/>
              <a:t> </a:t>
            </a:r>
            <a:r>
              <a:rPr lang="de-CH" dirty="0" err="1"/>
              <a:t>coupling</a:t>
            </a:r>
            <a:r>
              <a:rPr lang="de-CH" dirty="0"/>
              <a:t> (ECC; Schefzik et al. 2013) </a:t>
            </a:r>
            <a:r>
              <a:rPr lang="de-CH" dirty="0" err="1"/>
              <a:t>reintroduces</a:t>
            </a:r>
            <a:r>
              <a:rPr lang="de-CH" dirty="0"/>
              <a:t> </a:t>
            </a:r>
            <a:r>
              <a:rPr lang="de-CH" dirty="0" err="1"/>
              <a:t>spatio</a:t>
            </a:r>
            <a:r>
              <a:rPr lang="de-CH" dirty="0"/>
              <a:t>-temporal </a:t>
            </a:r>
            <a:r>
              <a:rPr lang="de-CH" dirty="0" err="1"/>
              <a:t>dependence</a:t>
            </a:r>
            <a:r>
              <a:rPr lang="de-CH" dirty="0"/>
              <a:t> </a:t>
            </a:r>
            <a:r>
              <a:rPr lang="de-CH" dirty="0" err="1"/>
              <a:t>structure</a:t>
            </a:r>
            <a:endParaRPr lang="de-CH" dirty="0"/>
          </a:p>
          <a:p>
            <a:pPr>
              <a:lnSpc>
                <a:spcPct val="150000"/>
              </a:lnSpc>
            </a:pPr>
            <a:r>
              <a:rPr lang="de-CH" dirty="0" err="1"/>
              <a:t>Reordering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gEMOS</a:t>
            </a:r>
            <a:r>
              <a:rPr lang="de-CH" dirty="0"/>
              <a:t> </a:t>
            </a:r>
            <a:r>
              <a:rPr lang="de-CH" dirty="0" err="1"/>
              <a:t>forecast</a:t>
            </a:r>
            <a:r>
              <a:rPr lang="de-CH" dirty="0"/>
              <a:t> </a:t>
            </a:r>
            <a:r>
              <a:rPr lang="de-CH" dirty="0" err="1"/>
              <a:t>quantiles</a:t>
            </a:r>
            <a:endParaRPr lang="de-CH" dirty="0"/>
          </a:p>
          <a:p>
            <a:pPr>
              <a:lnSpc>
                <a:spcPct val="150000"/>
              </a:lnSpc>
            </a:pP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cloud</a:t>
            </a:r>
            <a:r>
              <a:rPr lang="de-CH" dirty="0"/>
              <a:t> </a:t>
            </a:r>
            <a:r>
              <a:rPr lang="de-CH" dirty="0" err="1"/>
              <a:t>cover</a:t>
            </a:r>
            <a:r>
              <a:rPr lang="de-CH" dirty="0"/>
              <a:t> a </a:t>
            </a:r>
            <a:r>
              <a:rPr lang="de-CH" dirty="0" err="1"/>
              <a:t>modified</a:t>
            </a:r>
            <a:r>
              <a:rPr lang="de-CH" dirty="0"/>
              <a:t> ECC variant (Scheuerer et al., 2018) </a:t>
            </a:r>
            <a:r>
              <a:rPr lang="de-CH" dirty="0" err="1"/>
              <a:t>originally</a:t>
            </a:r>
            <a:r>
              <a:rPr lang="de-CH" dirty="0"/>
              <a:t> </a:t>
            </a:r>
            <a:r>
              <a:rPr lang="de-CH" dirty="0" err="1"/>
              <a:t>developed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precipitation</a:t>
            </a:r>
            <a:r>
              <a:rPr lang="de-CH" dirty="0"/>
              <a:t> </a:t>
            </a:r>
            <a:r>
              <a:rPr lang="de-CH" dirty="0" err="1"/>
              <a:t>seems</a:t>
            </a:r>
            <a:r>
              <a:rPr lang="de-CH" dirty="0"/>
              <a:t> </a:t>
            </a:r>
            <a:r>
              <a:rPr lang="de-CH" dirty="0" err="1"/>
              <a:t>appropriate</a:t>
            </a:r>
            <a:endParaRPr dirty="0"/>
          </a:p>
        </p:txBody>
      </p:sp>
      <p:sp>
        <p:nvSpPr>
          <p:cNvPr id="54" name="Google Shape;54;g908f889f89_1_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/>
              <a:t>Ensemble </a:t>
            </a:r>
            <a:r>
              <a:rPr lang="de-CH" dirty="0" err="1"/>
              <a:t>copula</a:t>
            </a:r>
            <a:r>
              <a:rPr lang="de-CH" dirty="0"/>
              <a:t> </a:t>
            </a:r>
            <a:r>
              <a:rPr lang="de-CH" dirty="0" err="1"/>
              <a:t>coupling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2524126" y="3715816"/>
            <a:ext cx="6619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References: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000" dirty="0" err="1"/>
              <a:t>Schefzik</a:t>
            </a:r>
            <a:r>
              <a:rPr lang="de-CH" sz="1000" dirty="0"/>
              <a:t>, Roman, </a:t>
            </a:r>
            <a:r>
              <a:rPr lang="de-CH" sz="1000" dirty="0" err="1"/>
              <a:t>Thordis</a:t>
            </a:r>
            <a:r>
              <a:rPr lang="de-CH" sz="1000" dirty="0"/>
              <a:t> L. </a:t>
            </a:r>
            <a:r>
              <a:rPr lang="de-CH" sz="1000" dirty="0" err="1"/>
              <a:t>Thorarinsdottir</a:t>
            </a:r>
            <a:r>
              <a:rPr lang="de-CH" sz="1000" dirty="0"/>
              <a:t>, </a:t>
            </a:r>
            <a:r>
              <a:rPr lang="de-CH" sz="1000" dirty="0" err="1"/>
              <a:t>and</a:t>
            </a:r>
            <a:r>
              <a:rPr lang="de-CH" sz="1000" dirty="0"/>
              <a:t> Tilmann Gneiting. "</a:t>
            </a:r>
            <a:r>
              <a:rPr lang="de-CH" sz="1000" dirty="0" err="1"/>
              <a:t>Uncertainty</a:t>
            </a:r>
            <a:r>
              <a:rPr lang="de-CH" sz="1000" dirty="0"/>
              <a:t> </a:t>
            </a:r>
            <a:r>
              <a:rPr lang="de-CH" sz="1000" dirty="0" err="1"/>
              <a:t>quantification</a:t>
            </a:r>
            <a:r>
              <a:rPr lang="de-CH" sz="1000" dirty="0"/>
              <a:t> in </a:t>
            </a:r>
            <a:r>
              <a:rPr lang="de-CH" sz="1000" dirty="0" err="1"/>
              <a:t>complex</a:t>
            </a:r>
            <a:r>
              <a:rPr lang="de-CH" sz="1000" dirty="0"/>
              <a:t> </a:t>
            </a:r>
            <a:r>
              <a:rPr lang="de-CH" sz="1000" dirty="0" err="1"/>
              <a:t>simulation</a:t>
            </a:r>
            <a:r>
              <a:rPr lang="de-CH" sz="1000" dirty="0"/>
              <a:t> </a:t>
            </a:r>
            <a:r>
              <a:rPr lang="de-CH" sz="1000" dirty="0" err="1"/>
              <a:t>models</a:t>
            </a:r>
            <a:r>
              <a:rPr lang="de-CH" sz="1000" dirty="0"/>
              <a:t> </a:t>
            </a:r>
            <a:r>
              <a:rPr lang="de-CH" sz="1000" dirty="0" err="1"/>
              <a:t>using</a:t>
            </a:r>
            <a:r>
              <a:rPr lang="de-CH" sz="1000" dirty="0"/>
              <a:t> </a:t>
            </a:r>
            <a:r>
              <a:rPr lang="de-CH" sz="1000" dirty="0" err="1"/>
              <a:t>ensemble</a:t>
            </a:r>
            <a:r>
              <a:rPr lang="de-CH" sz="1000" dirty="0"/>
              <a:t> </a:t>
            </a:r>
            <a:r>
              <a:rPr lang="de-CH" sz="1000" dirty="0" err="1"/>
              <a:t>copula</a:t>
            </a:r>
            <a:r>
              <a:rPr lang="de-CH" sz="1000" dirty="0"/>
              <a:t> </a:t>
            </a:r>
            <a:r>
              <a:rPr lang="de-CH" sz="1000" dirty="0" err="1"/>
              <a:t>coupling</a:t>
            </a:r>
            <a:r>
              <a:rPr lang="de-CH" sz="1000" dirty="0"/>
              <a:t>." </a:t>
            </a:r>
            <a:r>
              <a:rPr lang="de-CH" sz="1000" i="1" dirty="0"/>
              <a:t>Statistical </a:t>
            </a:r>
            <a:r>
              <a:rPr lang="de-CH" sz="1000" i="1" dirty="0" err="1"/>
              <a:t>science</a:t>
            </a:r>
            <a:r>
              <a:rPr lang="de-CH" sz="1000" dirty="0"/>
              <a:t> 28.4 (2013): 616-640.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000" dirty="0" err="1"/>
              <a:t>Scheuerer</a:t>
            </a:r>
            <a:r>
              <a:rPr lang="en-US" sz="1000" dirty="0"/>
              <a:t>, Michael, and Thomas M. Hamill. "Generating calibrated ensembles of physically realistic, high-resolution precipitation forecast fields based on GEFS model output." </a:t>
            </a:r>
            <a:r>
              <a:rPr lang="en-US" sz="1000" i="1" dirty="0"/>
              <a:t>Journal of Hydrometeorology</a:t>
            </a:r>
            <a:r>
              <a:rPr lang="en-US" sz="1000" dirty="0"/>
              <a:t> 19.10 (2018): 1651-1670.</a:t>
            </a:r>
            <a:endParaRPr lang="de-CH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7528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908f889f89_1_0"/>
          <p:cNvSpPr txBox="1">
            <a:spLocks noGrp="1"/>
          </p:cNvSpPr>
          <p:nvPr>
            <p:ph type="body" idx="1"/>
          </p:nvPr>
        </p:nvSpPr>
        <p:spPr>
          <a:xfrm>
            <a:off x="1179830" y="1394459"/>
            <a:ext cx="7527900" cy="2484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</a:pPr>
            <a:endParaRPr dirty="0"/>
          </a:p>
        </p:txBody>
      </p:sp>
      <p:sp>
        <p:nvSpPr>
          <p:cNvPr id="54" name="Google Shape;54;g908f889f89_1_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/>
              <a:t>ECC in </a:t>
            </a:r>
            <a:r>
              <a:rPr lang="de-CH" dirty="0" err="1"/>
              <a:t>practice</a:t>
            </a:r>
            <a:r>
              <a:rPr lang="de-CH" dirty="0"/>
              <a:t>: </a:t>
            </a:r>
            <a:r>
              <a:rPr lang="de-CH" dirty="0" err="1"/>
              <a:t>standard</a:t>
            </a:r>
            <a:r>
              <a:rPr lang="de-CH" dirty="0"/>
              <a:t> </a:t>
            </a:r>
            <a:r>
              <a:rPr lang="de-CH" dirty="0" err="1"/>
              <a:t>approach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860294" y="827830"/>
            <a:ext cx="22183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/>
              <a:t>ties</a:t>
            </a:r>
            <a:r>
              <a:rPr lang="de-CH" sz="1400" dirty="0"/>
              <a:t> </a:t>
            </a:r>
            <a:r>
              <a:rPr lang="de-CH" sz="1400" dirty="0" err="1"/>
              <a:t>resolved</a:t>
            </a:r>
            <a:r>
              <a:rPr lang="de-CH" sz="1400" dirty="0"/>
              <a:t> at </a:t>
            </a:r>
            <a:r>
              <a:rPr lang="de-CH" sz="1400" dirty="0" err="1"/>
              <a:t>random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70" y="1554480"/>
            <a:ext cx="2438400" cy="182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330" y="1554480"/>
            <a:ext cx="2438400" cy="1828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554480"/>
            <a:ext cx="2438400" cy="1828800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>
            <a:off x="2877718" y="2453932"/>
            <a:ext cx="47813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794654" y="2453932"/>
            <a:ext cx="47813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96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908f889f89_1_0"/>
          <p:cNvSpPr txBox="1">
            <a:spLocks noGrp="1"/>
          </p:cNvSpPr>
          <p:nvPr>
            <p:ph type="body" idx="1"/>
          </p:nvPr>
        </p:nvSpPr>
        <p:spPr>
          <a:xfrm>
            <a:off x="1179830" y="1394459"/>
            <a:ext cx="7527900" cy="2484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</a:pPr>
            <a:endParaRPr dirty="0"/>
          </a:p>
        </p:txBody>
      </p:sp>
      <p:sp>
        <p:nvSpPr>
          <p:cNvPr id="54" name="Google Shape;54;g908f889f89_1_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/>
              <a:t>ECC in </a:t>
            </a:r>
            <a:r>
              <a:rPr lang="de-CH" dirty="0" err="1"/>
              <a:t>practice</a:t>
            </a:r>
            <a:r>
              <a:rPr lang="de-CH" dirty="0"/>
              <a:t>: </a:t>
            </a:r>
            <a:r>
              <a:rPr lang="de-CH" dirty="0" err="1"/>
              <a:t>modified</a:t>
            </a:r>
            <a:r>
              <a:rPr lang="de-CH" dirty="0"/>
              <a:t> </a:t>
            </a:r>
            <a:r>
              <a:rPr lang="de-CH" dirty="0" err="1"/>
              <a:t>approach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860293" y="827830"/>
            <a:ext cx="7587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/>
              <a:t>ties</a:t>
            </a:r>
            <a:r>
              <a:rPr lang="de-CH" sz="1400" dirty="0"/>
              <a:t> </a:t>
            </a:r>
            <a:r>
              <a:rPr lang="de-CH" sz="1400" dirty="0" err="1"/>
              <a:t>resolved</a:t>
            </a:r>
            <a:r>
              <a:rPr lang="de-CH" sz="1400" dirty="0"/>
              <a:t> </a:t>
            </a:r>
            <a:r>
              <a:rPr lang="de-CH" sz="1400" dirty="0" err="1"/>
              <a:t>using</a:t>
            </a:r>
            <a:r>
              <a:rPr lang="de-CH" sz="1400" dirty="0"/>
              <a:t> </a:t>
            </a:r>
            <a:r>
              <a:rPr lang="de-CH" sz="1400" dirty="0" err="1"/>
              <a:t>artificial</a:t>
            </a:r>
            <a:r>
              <a:rPr lang="de-CH" sz="1400" dirty="0"/>
              <a:t> </a:t>
            </a:r>
            <a:r>
              <a:rPr lang="de-CH" sz="1400" dirty="0" err="1"/>
              <a:t>cloudiness</a:t>
            </a:r>
            <a:r>
              <a:rPr lang="de-CH" sz="1400" dirty="0"/>
              <a:t> </a:t>
            </a:r>
            <a:r>
              <a:rPr lang="de-CH" sz="1400" dirty="0" err="1"/>
              <a:t>below</a:t>
            </a:r>
            <a:r>
              <a:rPr lang="de-CH" sz="1400" dirty="0"/>
              <a:t> 0 </a:t>
            </a:r>
            <a:r>
              <a:rPr lang="de-CH" sz="1400" dirty="0" err="1"/>
              <a:t>and</a:t>
            </a:r>
            <a:r>
              <a:rPr lang="de-CH" sz="1400" dirty="0"/>
              <a:t> </a:t>
            </a:r>
            <a:r>
              <a:rPr lang="de-CH" sz="1400" dirty="0" err="1"/>
              <a:t>above</a:t>
            </a:r>
            <a:r>
              <a:rPr lang="de-CH" sz="1400" dirty="0"/>
              <a:t> 1 </a:t>
            </a:r>
            <a:r>
              <a:rPr lang="de-CH" sz="1400" dirty="0" err="1"/>
              <a:t>and</a:t>
            </a:r>
            <a:r>
              <a:rPr lang="de-CH" sz="1400" dirty="0"/>
              <a:t> </a:t>
            </a:r>
            <a:r>
              <a:rPr lang="de-CH" sz="1400" dirty="0" err="1"/>
              <a:t>tricubic</a:t>
            </a:r>
            <a:r>
              <a:rPr lang="de-CH" sz="1400" dirty="0"/>
              <a:t> </a:t>
            </a:r>
            <a:r>
              <a:rPr lang="de-CH" sz="1400" dirty="0" err="1"/>
              <a:t>kernel</a:t>
            </a:r>
            <a:r>
              <a:rPr lang="de-CH" sz="1400" dirty="0"/>
              <a:t> </a:t>
            </a:r>
            <a:r>
              <a:rPr lang="de-CH" sz="1400" dirty="0" err="1"/>
              <a:t>smoothing</a:t>
            </a:r>
            <a:r>
              <a:rPr lang="de-CH" sz="1400" dirty="0"/>
              <a:t> 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" y="1554480"/>
            <a:ext cx="2438400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848" y="1554480"/>
            <a:ext cx="2438400" cy="182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784" y="1554480"/>
            <a:ext cx="2438400" cy="18288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877718" y="2453932"/>
            <a:ext cx="47813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794654" y="2453932"/>
            <a:ext cx="47813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183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503" y="186642"/>
            <a:ext cx="7513072" cy="70780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Dense neural network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6700FF96-8667-4630-8B5E-31C1993319C8}"/>
              </a:ext>
            </a:extLst>
          </p:cNvPr>
          <p:cNvSpPr txBox="1"/>
          <p:nvPr/>
        </p:nvSpPr>
        <p:spPr>
          <a:xfrm>
            <a:off x="5789781" y="2337839"/>
            <a:ext cx="1612480" cy="101553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/>
              <a:t>pred_ensemble0</a:t>
            </a:r>
          </a:p>
          <a:p>
            <a:pPr algn="ctr"/>
            <a:r>
              <a:rPr lang="nl-NL" sz="1400"/>
              <a:t>pred_ensemble1</a:t>
            </a:r>
          </a:p>
          <a:p>
            <a:pPr algn="ctr"/>
            <a:r>
              <a:rPr lang="nl-NL" sz="1799"/>
              <a:t>⋮</a:t>
            </a:r>
          </a:p>
          <a:p>
            <a:pPr algn="ctr"/>
            <a:r>
              <a:rPr lang="nl-NL" sz="1400"/>
              <a:t>pred_ensemble20</a:t>
            </a:r>
            <a:endParaRPr lang="nl-NL" sz="1400" dirty="0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DDE2E2CB-DF11-4545-9E73-10FF4A2E2A00}"/>
              </a:ext>
            </a:extLst>
          </p:cNvPr>
          <p:cNvSpPr txBox="1"/>
          <p:nvPr/>
        </p:nvSpPr>
        <p:spPr>
          <a:xfrm>
            <a:off x="2888566" y="1273938"/>
            <a:ext cx="919577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799" dirty="0"/>
              <a:t>Input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96C5363C-3C60-4FF5-BBE2-87AE8B86E395}"/>
              </a:ext>
            </a:extLst>
          </p:cNvPr>
          <p:cNvSpPr txBox="1"/>
          <p:nvPr/>
        </p:nvSpPr>
        <p:spPr>
          <a:xfrm>
            <a:off x="6082756" y="1273937"/>
            <a:ext cx="1063884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799" dirty="0"/>
              <a:t>Output</a:t>
            </a:r>
          </a:p>
        </p:txBody>
      </p:sp>
      <p:cxnSp>
        <p:nvCxnSpPr>
          <p:cNvPr id="34" name="Rechte verbindingslijn met pijl 33">
            <a:extLst>
              <a:ext uri="{FF2B5EF4-FFF2-40B4-BE49-F238E27FC236}">
                <a16:creationId xmlns:a16="http://schemas.microsoft.com/office/drawing/2014/main" id="{242DC42E-8D0B-4C6D-A2DB-FEBCB186011C}"/>
              </a:ext>
            </a:extLst>
          </p:cNvPr>
          <p:cNvCxnSpPr>
            <a:cxnSpLocks/>
            <a:stCxn id="27" idx="3"/>
            <a:endCxn id="21" idx="1"/>
          </p:cNvCxnSpPr>
          <p:nvPr/>
        </p:nvCxnSpPr>
        <p:spPr bwMode="auto">
          <a:xfrm>
            <a:off x="4154589" y="2845606"/>
            <a:ext cx="1635192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A79A2448-A680-4335-BC17-C0A9401A7993}"/>
              </a:ext>
            </a:extLst>
          </p:cNvPr>
          <p:cNvSpPr txBox="1"/>
          <p:nvPr/>
        </p:nvSpPr>
        <p:spPr>
          <a:xfrm>
            <a:off x="7402259" y="2714718"/>
            <a:ext cx="1612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err="1"/>
              <a:t>Nonparametric</a:t>
            </a:r>
            <a:endParaRPr lang="nl-NL" sz="1400" dirty="0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7E6E65AE-BFF3-4D42-B5F2-D43F92602579}"/>
              </a:ext>
            </a:extLst>
          </p:cNvPr>
          <p:cNvSpPr txBox="1"/>
          <p:nvPr/>
        </p:nvSpPr>
        <p:spPr>
          <a:xfrm>
            <a:off x="2542110" y="1699138"/>
            <a:ext cx="1612479" cy="22929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100" dirty="0" err="1"/>
              <a:t>CLCT_mean</a:t>
            </a:r>
            <a:endParaRPr lang="nl-NL" sz="1100" dirty="0"/>
          </a:p>
          <a:p>
            <a:pPr algn="ctr"/>
            <a:r>
              <a:rPr lang="nl-NL" sz="1100" dirty="0" err="1"/>
              <a:t>CLCT_var</a:t>
            </a:r>
            <a:r>
              <a:rPr lang="nl-NL" sz="1100" dirty="0"/>
              <a:t/>
            </a:r>
            <a:br>
              <a:rPr lang="nl-NL" sz="1100" dirty="0"/>
            </a:br>
            <a:r>
              <a:rPr lang="nl-NL" sz="1100" dirty="0" err="1"/>
              <a:t>CLCH_mean</a:t>
            </a:r>
            <a:r>
              <a:rPr lang="nl-NL" sz="1100" dirty="0"/>
              <a:t/>
            </a:r>
            <a:br>
              <a:rPr lang="nl-NL" sz="1100" dirty="0"/>
            </a:br>
            <a:r>
              <a:rPr lang="nl-NL" sz="1100" dirty="0" err="1"/>
              <a:t>CLCL_mean</a:t>
            </a:r>
            <a:r>
              <a:rPr lang="nl-NL" sz="1100" dirty="0"/>
              <a:t/>
            </a:r>
            <a:br>
              <a:rPr lang="nl-NL" sz="1100" dirty="0"/>
            </a:br>
            <a:r>
              <a:rPr lang="nl-NL" sz="1100" dirty="0" err="1"/>
              <a:t>TCC_mean</a:t>
            </a:r>
            <a:r>
              <a:rPr lang="nl-NL" sz="1100" dirty="0"/>
              <a:t/>
            </a:r>
            <a:br>
              <a:rPr lang="nl-NL" sz="1100" dirty="0"/>
            </a:br>
            <a:r>
              <a:rPr lang="nl-NL" sz="1100" dirty="0" err="1"/>
              <a:t>TCC_var</a:t>
            </a:r>
            <a:r>
              <a:rPr lang="nl-NL" sz="1100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nl-NL" sz="11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nl-NL" sz="1100" dirty="0" err="1"/>
              <a:t>HCC_mean</a:t>
            </a:r>
            <a:endParaRPr lang="nl-NL" sz="1100" dirty="0"/>
          </a:p>
          <a:p>
            <a:pPr algn="ctr"/>
            <a:r>
              <a:rPr lang="nl-NL" sz="1100" dirty="0" err="1"/>
              <a:t>HCC_var</a:t>
            </a:r>
            <a:r>
              <a:rPr lang="nl-NL" sz="1100" dirty="0"/>
              <a:t/>
            </a:r>
            <a:br>
              <a:rPr lang="nl-NL" sz="1100" dirty="0"/>
            </a:br>
            <a:r>
              <a:rPr lang="nl-NL" sz="1100" dirty="0" err="1"/>
              <a:t>MCC_mean</a:t>
            </a:r>
            <a:endParaRPr lang="nl-NL" sz="11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nl-NL" sz="1100" dirty="0" err="1"/>
              <a:t>MCC_var</a:t>
            </a:r>
            <a:r>
              <a:rPr lang="nl-NL" sz="1100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nl-NL" sz="11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nl-NL" sz="1100" dirty="0" err="1"/>
              <a:t>HPBL_mean</a:t>
            </a:r>
            <a:r>
              <a:rPr lang="nl-NL" sz="1100" dirty="0"/>
              <a:t/>
            </a:r>
            <a:br>
              <a:rPr lang="nl-NL" sz="1100" dirty="0"/>
            </a:br>
            <a:r>
              <a:rPr lang="nl-NL" sz="1100" dirty="0"/>
              <a:t>T_2M_mean</a:t>
            </a:r>
            <a:br>
              <a:rPr lang="nl-NL" sz="1100" dirty="0"/>
            </a:br>
            <a:r>
              <a:rPr lang="nl-NL" sz="1100" dirty="0"/>
              <a:t>T_2M_var</a:t>
            </a:r>
            <a:endParaRPr lang="nl-NL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F81F735-6185-4AD7-80C2-5D6DEFF458E2}"/>
              </a:ext>
            </a:extLst>
          </p:cNvPr>
          <p:cNvSpPr txBox="1"/>
          <p:nvPr/>
        </p:nvSpPr>
        <p:spPr>
          <a:xfrm>
            <a:off x="223218" y="2345500"/>
            <a:ext cx="1541419" cy="10150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199" dirty="0" err="1"/>
              <a:t>init_time</a:t>
            </a:r>
            <a:endParaRPr lang="nl-NL" sz="1199" dirty="0"/>
          </a:p>
          <a:p>
            <a:pPr algn="ctr"/>
            <a:r>
              <a:rPr lang="nl-NL" sz="1199" dirty="0" err="1"/>
              <a:t>lead_time</a:t>
            </a:r>
            <a:r>
              <a:rPr lang="nl-NL" sz="1199" dirty="0"/>
              <a:t/>
            </a:r>
            <a:br>
              <a:rPr lang="nl-NL" sz="1199" dirty="0"/>
            </a:br>
            <a:r>
              <a:rPr lang="nl-NL" sz="1199" dirty="0" err="1"/>
              <a:t>lat_lon_pair</a:t>
            </a:r>
            <a:endParaRPr lang="nl-NL" sz="1199" dirty="0"/>
          </a:p>
          <a:p>
            <a:pPr algn="ctr"/>
            <a:r>
              <a:rPr lang="nl-NL" sz="1199" dirty="0" err="1"/>
              <a:t>hour_of_day</a:t>
            </a:r>
            <a:r>
              <a:rPr lang="nl-NL" sz="1199" dirty="0"/>
              <a:t/>
            </a:r>
            <a:br>
              <a:rPr lang="nl-NL" sz="1199" dirty="0"/>
            </a:br>
            <a:r>
              <a:rPr lang="nl-NL" sz="1199" dirty="0" err="1"/>
              <a:t>month</a:t>
            </a:r>
            <a:endParaRPr lang="nl-NL" sz="1199" dirty="0"/>
          </a:p>
        </p:txBody>
      </p:sp>
      <p:cxnSp>
        <p:nvCxnSpPr>
          <p:cNvPr id="37" name="Rechte verbindingslijn met pijl 36">
            <a:extLst>
              <a:ext uri="{FF2B5EF4-FFF2-40B4-BE49-F238E27FC236}">
                <a16:creationId xmlns:a16="http://schemas.microsoft.com/office/drawing/2014/main" id="{774D36BF-2723-4000-A884-CF3E502B1934}"/>
              </a:ext>
            </a:extLst>
          </p:cNvPr>
          <p:cNvCxnSpPr>
            <a:cxnSpLocks/>
            <a:stCxn id="20" idx="3"/>
            <a:endCxn id="27" idx="1"/>
          </p:cNvCxnSpPr>
          <p:nvPr/>
        </p:nvCxnSpPr>
        <p:spPr bwMode="auto">
          <a:xfrm flipV="1">
            <a:off x="1764637" y="2845606"/>
            <a:ext cx="777473" cy="74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prechblase: rechteckig 2">
            <a:extLst>
              <a:ext uri="{FF2B5EF4-FFF2-40B4-BE49-F238E27FC236}">
                <a16:creationId xmlns:a16="http://schemas.microsoft.com/office/drawing/2014/main" id="{3E4FA33E-DE6B-4926-AAAC-D4AC74009C25}"/>
              </a:ext>
            </a:extLst>
          </p:cNvPr>
          <p:cNvSpPr/>
          <p:nvPr/>
        </p:nvSpPr>
        <p:spPr bwMode="auto">
          <a:xfrm>
            <a:off x="3899758" y="733533"/>
            <a:ext cx="1543494" cy="611602"/>
          </a:xfrm>
          <a:prstGeom prst="wedgeRectCallout">
            <a:avLst>
              <a:gd name="adj1" fmla="val -52008"/>
              <a:gd name="adj2" fmla="val 98025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>
            <a:prstTxWarp prst="textNoShape">
              <a:avLst/>
            </a:prstTxWarp>
          </a:bodyPr>
          <a:lstStyle/>
          <a:p>
            <a:pPr defTabSz="914034"/>
            <a:endParaRPr lang="nl-NL" sz="2099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2EDD787-8B67-4B3D-9A14-2E891EFBCBA1}"/>
              </a:ext>
            </a:extLst>
          </p:cNvPr>
          <p:cNvSpPr txBox="1"/>
          <p:nvPr/>
        </p:nvSpPr>
        <p:spPr>
          <a:xfrm>
            <a:off x="3856175" y="760588"/>
            <a:ext cx="1654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CLC</a:t>
            </a:r>
            <a:r>
              <a:rPr lang="nl-NL" sz="1400" dirty="0">
                <a:solidFill>
                  <a:srgbClr val="FF0000"/>
                </a:solidFill>
              </a:rPr>
              <a:t>X</a:t>
            </a:r>
            <a:r>
              <a:rPr lang="nl-NL" sz="1400" dirty="0"/>
              <a:t>: COSMO-E</a:t>
            </a:r>
            <a:br>
              <a:rPr lang="nl-NL" sz="1400" dirty="0"/>
            </a:br>
            <a:r>
              <a:rPr lang="nl-NL" sz="1400" dirty="0">
                <a:solidFill>
                  <a:srgbClr val="FF0000"/>
                </a:solidFill>
              </a:rPr>
              <a:t>X</a:t>
            </a:r>
            <a:r>
              <a:rPr lang="nl-NL" sz="1400" dirty="0"/>
              <a:t>CC:   IFS (+12)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230AFAF-D02D-45C7-9CAC-ABE381F0D2EC}"/>
              </a:ext>
            </a:extLst>
          </p:cNvPr>
          <p:cNvSpPr txBox="1"/>
          <p:nvPr/>
        </p:nvSpPr>
        <p:spPr>
          <a:xfrm>
            <a:off x="1710503" y="2649315"/>
            <a:ext cx="83161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25" b="1" dirty="0" err="1"/>
              <a:t>embeddings</a:t>
            </a:r>
            <a:endParaRPr lang="nl-NL" sz="825" b="1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0B8384A6-DBB6-44D0-9449-032DA2084C09}"/>
              </a:ext>
            </a:extLst>
          </p:cNvPr>
          <p:cNvSpPr txBox="1"/>
          <p:nvPr/>
        </p:nvSpPr>
        <p:spPr>
          <a:xfrm>
            <a:off x="4278440" y="2626547"/>
            <a:ext cx="136476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25" b="1" dirty="0" err="1"/>
              <a:t>Dense</a:t>
            </a:r>
            <a:r>
              <a:rPr lang="nl-NL" sz="825" b="1" dirty="0"/>
              <a:t> </a:t>
            </a:r>
            <a:r>
              <a:rPr lang="nl-NL" sz="825" b="1" dirty="0" err="1"/>
              <a:t>neural</a:t>
            </a:r>
            <a:r>
              <a:rPr lang="nl-NL" sz="825" b="1" dirty="0"/>
              <a:t> </a:t>
            </a:r>
            <a:r>
              <a:rPr lang="nl-NL" sz="825" b="1" dirty="0" err="1"/>
              <a:t>network</a:t>
            </a:r>
            <a:endParaRPr lang="nl-NL" sz="825" b="1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69494AC-B700-4C99-B4AD-F8D26BA47E7F}"/>
              </a:ext>
            </a:extLst>
          </p:cNvPr>
          <p:cNvSpPr txBox="1"/>
          <p:nvPr/>
        </p:nvSpPr>
        <p:spPr>
          <a:xfrm>
            <a:off x="4278440" y="2852066"/>
            <a:ext cx="136476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25" b="1" dirty="0"/>
              <a:t>15 830 121 parameters</a:t>
            </a:r>
          </a:p>
        </p:txBody>
      </p:sp>
    </p:spTree>
    <p:extLst>
      <p:ext uri="{BB962C8B-B14F-4D97-AF65-F5344CB8AC3E}">
        <p14:creationId xmlns:p14="http://schemas.microsoft.com/office/powerpoint/2010/main" val="3963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3079FD15-2E80-4B32-8C46-637BD00A96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20" t="39869" r="24339" b="23922"/>
          <a:stretch/>
        </p:blipFill>
        <p:spPr>
          <a:xfrm>
            <a:off x="70693" y="2273665"/>
            <a:ext cx="4453481" cy="199614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503" y="186642"/>
            <a:ext cx="7513072" cy="70780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Example forecasts </a:t>
            </a:r>
            <a:r>
              <a:rPr lang="en-GB" sz="1200" dirty="0"/>
              <a:t>(</a:t>
            </a:r>
            <a:r>
              <a:rPr lang="en-GB" sz="1200" dirty="0" err="1"/>
              <a:t>init</a:t>
            </a:r>
            <a:r>
              <a:rPr lang="en-GB" sz="1200" dirty="0"/>
              <a:t> time 2019.02.22 12:00, lead time 22)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47049FF-24EE-482C-AE70-31C152C946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279" t="34511" r="22647" b="29672"/>
          <a:stretch/>
        </p:blipFill>
        <p:spPr>
          <a:xfrm>
            <a:off x="73631" y="820491"/>
            <a:ext cx="2935410" cy="13120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4DB8436-B109-4B98-8371-AF1BC5F7A1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80" t="41699" r="22647" b="21569"/>
          <a:stretch/>
        </p:blipFill>
        <p:spPr>
          <a:xfrm>
            <a:off x="3107231" y="820490"/>
            <a:ext cx="2935411" cy="134559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C088E02-9F70-4745-90EB-1FFF6D3B07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367" t="39477" r="24559" b="24183"/>
          <a:stretch/>
        </p:blipFill>
        <p:spPr>
          <a:xfrm>
            <a:off x="6134961" y="814784"/>
            <a:ext cx="2935412" cy="133123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A40651F-04D4-429A-BF84-A47315CC96B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220" t="39869" r="24339" b="23922"/>
          <a:stretch/>
        </p:blipFill>
        <p:spPr>
          <a:xfrm>
            <a:off x="4553648" y="2273665"/>
            <a:ext cx="4453481" cy="199614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E243AF9-0ABB-48FC-B1E4-9E461A812975}"/>
              </a:ext>
            </a:extLst>
          </p:cNvPr>
          <p:cNvSpPr txBox="1"/>
          <p:nvPr/>
        </p:nvSpPr>
        <p:spPr>
          <a:xfrm>
            <a:off x="652183" y="778031"/>
            <a:ext cx="1567108" cy="1231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200" dirty="0"/>
              <a:t>ob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39F24FA-312C-470C-B7FC-E09358597199}"/>
              </a:ext>
            </a:extLst>
          </p:cNvPr>
          <p:cNvSpPr txBox="1"/>
          <p:nvPr/>
        </p:nvSpPr>
        <p:spPr>
          <a:xfrm>
            <a:off x="3101359" y="780447"/>
            <a:ext cx="2512787" cy="1231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nl-NL" sz="2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F26945B7-E6CB-4733-91BA-3CCE88520BB4}"/>
              </a:ext>
            </a:extLst>
          </p:cNvPr>
          <p:cNvSpPr txBox="1"/>
          <p:nvPr/>
        </p:nvSpPr>
        <p:spPr>
          <a:xfrm>
            <a:off x="6187788" y="783896"/>
            <a:ext cx="2512787" cy="1231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nl-NL" sz="2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15BD4AC-F5E7-4CC8-8257-E02859B7415D}"/>
              </a:ext>
            </a:extLst>
          </p:cNvPr>
          <p:cNvSpPr txBox="1"/>
          <p:nvPr/>
        </p:nvSpPr>
        <p:spPr>
          <a:xfrm>
            <a:off x="4587774" y="2287113"/>
            <a:ext cx="3843532" cy="1054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nl-NL" sz="2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A887ADC5-1893-43E8-A0A6-47980D972F36}"/>
              </a:ext>
            </a:extLst>
          </p:cNvPr>
          <p:cNvSpPr txBox="1"/>
          <p:nvPr/>
        </p:nvSpPr>
        <p:spPr>
          <a:xfrm>
            <a:off x="242469" y="2273665"/>
            <a:ext cx="3661090" cy="1126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nl-NL" sz="2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39721C1-C05C-470E-A99B-9BBCD9C1F190}"/>
              </a:ext>
            </a:extLst>
          </p:cNvPr>
          <p:cNvSpPr txBox="1"/>
          <p:nvPr/>
        </p:nvSpPr>
        <p:spPr>
          <a:xfrm>
            <a:off x="860765" y="652097"/>
            <a:ext cx="1109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dirty="0" err="1"/>
              <a:t>observation</a:t>
            </a:r>
            <a:endParaRPr lang="nl-NL" sz="14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31C44C58-6569-4281-AAD0-3645F6CFFB4A}"/>
              </a:ext>
            </a:extLst>
          </p:cNvPr>
          <p:cNvSpPr txBox="1"/>
          <p:nvPr/>
        </p:nvSpPr>
        <p:spPr>
          <a:xfrm>
            <a:off x="3903559" y="652097"/>
            <a:ext cx="10422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dirty="0"/>
              <a:t>COSMO-E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BE4B27D1-E845-4414-B166-9CA94367633A}"/>
              </a:ext>
            </a:extLst>
          </p:cNvPr>
          <p:cNvSpPr txBox="1"/>
          <p:nvPr/>
        </p:nvSpPr>
        <p:spPr>
          <a:xfrm>
            <a:off x="6716624" y="630643"/>
            <a:ext cx="1465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dirty="0" err="1"/>
              <a:t>gEMOS</a:t>
            </a:r>
            <a:r>
              <a:rPr lang="nl-NL" sz="1400" dirty="0"/>
              <a:t> (+ECC)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8DD37AE8-D2F2-4E3E-A1F1-2048038EE09F}"/>
              </a:ext>
            </a:extLst>
          </p:cNvPr>
          <p:cNvSpPr txBox="1"/>
          <p:nvPr/>
        </p:nvSpPr>
        <p:spPr>
          <a:xfrm>
            <a:off x="1176519" y="2146015"/>
            <a:ext cx="17780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err="1"/>
              <a:t>dense</a:t>
            </a:r>
            <a:r>
              <a:rPr lang="nl-NL" sz="1400" dirty="0"/>
              <a:t> NN (no ECC)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99E6359E-0B80-433D-B693-3709EBEEEEBC}"/>
              </a:ext>
            </a:extLst>
          </p:cNvPr>
          <p:cNvSpPr txBox="1"/>
          <p:nvPr/>
        </p:nvSpPr>
        <p:spPr>
          <a:xfrm>
            <a:off x="5805793" y="2139848"/>
            <a:ext cx="16337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dirty="0" err="1"/>
              <a:t>dense</a:t>
            </a:r>
            <a:r>
              <a:rPr lang="nl-NL" sz="1400" dirty="0"/>
              <a:t> NN (+ECC)</a:t>
            </a:r>
          </a:p>
        </p:txBody>
      </p:sp>
    </p:spTree>
    <p:extLst>
      <p:ext uri="{BB962C8B-B14F-4D97-AF65-F5344CB8AC3E}">
        <p14:creationId xmlns:p14="http://schemas.microsoft.com/office/powerpoint/2010/main" val="41845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8551" y="186642"/>
            <a:ext cx="7513072" cy="707806"/>
          </a:xfrm>
          <a:prstGeom prst="rect">
            <a:avLst/>
          </a:prstGeom>
        </p:spPr>
        <p:txBody>
          <a:bodyPr/>
          <a:lstStyle/>
          <a:p>
            <a:r>
              <a:rPr lang="en-US" sz="2799" dirty="0"/>
              <a:t>Generative adversarial networks (GANs)</a:t>
            </a: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D65141FF-12F3-4108-B748-1DC182E57872}"/>
              </a:ext>
            </a:extLst>
          </p:cNvPr>
          <p:cNvGrpSpPr/>
          <p:nvPr/>
        </p:nvGrpSpPr>
        <p:grpSpPr>
          <a:xfrm>
            <a:off x="3228637" y="889188"/>
            <a:ext cx="2686729" cy="1655306"/>
            <a:chOff x="4969328" y="1233750"/>
            <a:chExt cx="3116888" cy="1914000"/>
          </a:xfrm>
        </p:grpSpPr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FF8DB661-ABCE-40AF-B3F0-1F23EB0D11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354" t="47974" r="22573" b="15294"/>
            <a:stretch/>
          </p:blipFill>
          <p:spPr>
            <a:xfrm>
              <a:off x="4969328" y="1233750"/>
              <a:ext cx="2354888" cy="1152000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B22AAC05-C663-4218-9436-FD121F6AE1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354" t="47974" r="22573" b="15294"/>
            <a:stretch/>
          </p:blipFill>
          <p:spPr>
            <a:xfrm>
              <a:off x="5121728" y="1386150"/>
              <a:ext cx="2354888" cy="1152000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E3FDD20C-0378-42B6-9E47-F0C4B01A3C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354" t="47974" r="22573" b="15294"/>
            <a:stretch/>
          </p:blipFill>
          <p:spPr>
            <a:xfrm>
              <a:off x="5274128" y="1538550"/>
              <a:ext cx="2354888" cy="1152000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6BE2A3A4-223D-4E59-9A80-0BF2723A81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354" t="47974" r="22573" b="15294"/>
            <a:stretch/>
          </p:blipFill>
          <p:spPr>
            <a:xfrm>
              <a:off x="5426528" y="1690950"/>
              <a:ext cx="2354888" cy="1152000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07558C4C-F03D-42EB-A9B3-7C9ED6ED71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354" t="47974" r="22573" b="15294"/>
            <a:stretch/>
          </p:blipFill>
          <p:spPr>
            <a:xfrm>
              <a:off x="5578928" y="1843350"/>
              <a:ext cx="2354888" cy="1152000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837C574C-6EE5-4FE3-BDED-57BA2B431B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354" t="47974" r="22573" b="15294"/>
            <a:stretch/>
          </p:blipFill>
          <p:spPr>
            <a:xfrm>
              <a:off x="5731328" y="1995750"/>
              <a:ext cx="2354888" cy="1152000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</p:grpSp>
      <p:sp>
        <p:nvSpPr>
          <p:cNvPr id="32" name="Pfeil: nach rechts 31">
            <a:extLst>
              <a:ext uri="{FF2B5EF4-FFF2-40B4-BE49-F238E27FC236}">
                <a16:creationId xmlns:a16="http://schemas.microsoft.com/office/drawing/2014/main" id="{7AAB4DC6-005B-4C80-B9D9-E6317AF5E193}"/>
              </a:ext>
            </a:extLst>
          </p:cNvPr>
          <p:cNvSpPr/>
          <p:nvPr/>
        </p:nvSpPr>
        <p:spPr bwMode="auto">
          <a:xfrm>
            <a:off x="2109161" y="1482596"/>
            <a:ext cx="1303476" cy="52653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>
            <a:prstTxWarp prst="textNoShape">
              <a:avLst/>
            </a:prstTxWarp>
          </a:bodyPr>
          <a:lstStyle/>
          <a:p>
            <a:pPr defTabSz="914034"/>
            <a:endParaRPr lang="nl-NL" sz="2099"/>
          </a:p>
        </p:txBody>
      </p:sp>
      <p:pic>
        <p:nvPicPr>
          <p:cNvPr id="5122" name="Picture 2" descr="A Video Featuring Nothing But White Noise Has Received Five ...">
            <a:extLst>
              <a:ext uri="{FF2B5EF4-FFF2-40B4-BE49-F238E27FC236}">
                <a16:creationId xmlns:a16="http://schemas.microsoft.com/office/drawing/2014/main" id="{4FA9EFE4-2334-4701-934C-A091F4B90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45" y="1438023"/>
            <a:ext cx="1089116" cy="669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DD18261F-171B-4D50-B943-7E586B5F2988}"/>
              </a:ext>
            </a:extLst>
          </p:cNvPr>
          <p:cNvGrpSpPr/>
          <p:nvPr/>
        </p:nvGrpSpPr>
        <p:grpSpPr>
          <a:xfrm>
            <a:off x="3566651" y="2695538"/>
            <a:ext cx="2874983" cy="1693427"/>
            <a:chOff x="4572000" y="2812772"/>
            <a:chExt cx="3121505" cy="1776452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A15F6D7-72AA-454B-A5F9-5A536B5FB1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2197" t="41779" r="22500" b="20808"/>
            <a:stretch/>
          </p:blipFill>
          <p:spPr>
            <a:xfrm>
              <a:off x="4572000" y="2812772"/>
              <a:ext cx="2511905" cy="1166852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38" name="Grafik 37">
              <a:extLst>
                <a:ext uri="{FF2B5EF4-FFF2-40B4-BE49-F238E27FC236}">
                  <a16:creationId xmlns:a16="http://schemas.microsoft.com/office/drawing/2014/main" id="{FB8E0D12-0046-47A7-8F54-C7C0E05F39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2197" t="41779" r="22500" b="20808"/>
            <a:stretch/>
          </p:blipFill>
          <p:spPr>
            <a:xfrm>
              <a:off x="4724400" y="2965172"/>
              <a:ext cx="2511905" cy="1166852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F3D92725-0EE1-4F06-8265-60AB1B368D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2197" t="41779" r="22500" b="20808"/>
            <a:stretch/>
          </p:blipFill>
          <p:spPr>
            <a:xfrm>
              <a:off x="4876800" y="3117572"/>
              <a:ext cx="2511905" cy="1166852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40" name="Grafik 39">
              <a:extLst>
                <a:ext uri="{FF2B5EF4-FFF2-40B4-BE49-F238E27FC236}">
                  <a16:creationId xmlns:a16="http://schemas.microsoft.com/office/drawing/2014/main" id="{720498E0-4382-407E-8277-ECBFFE2614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2197" t="41779" r="22500" b="20808"/>
            <a:stretch/>
          </p:blipFill>
          <p:spPr>
            <a:xfrm>
              <a:off x="5029200" y="3269972"/>
              <a:ext cx="2511905" cy="1166852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C36679A9-3904-4A4C-ADCC-AD01714A5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2197" t="41779" r="22500" b="20808"/>
            <a:stretch/>
          </p:blipFill>
          <p:spPr>
            <a:xfrm>
              <a:off x="5181600" y="3422372"/>
              <a:ext cx="2511905" cy="1166852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29B8A1D0-26C8-412D-8C83-33ADEDB5D080}"/>
              </a:ext>
            </a:extLst>
          </p:cNvPr>
          <p:cNvGrpSpPr/>
          <p:nvPr/>
        </p:nvGrpSpPr>
        <p:grpSpPr>
          <a:xfrm>
            <a:off x="5676075" y="1115225"/>
            <a:ext cx="1303476" cy="930448"/>
            <a:chOff x="5676506" y="1114655"/>
            <a:chExt cx="1303985" cy="930811"/>
          </a:xfrm>
        </p:grpSpPr>
        <p:sp>
          <p:nvSpPr>
            <p:cNvPr id="36" name="Pfeil: nach rechts 35">
              <a:extLst>
                <a:ext uri="{FF2B5EF4-FFF2-40B4-BE49-F238E27FC236}">
                  <a16:creationId xmlns:a16="http://schemas.microsoft.com/office/drawing/2014/main" id="{18DC3677-B46F-4736-B5E6-5A214FB027B5}"/>
                </a:ext>
              </a:extLst>
            </p:cNvPr>
            <p:cNvSpPr/>
            <p:nvPr/>
          </p:nvSpPr>
          <p:spPr bwMode="auto">
            <a:xfrm>
              <a:off x="5676506" y="1518727"/>
              <a:ext cx="1303985" cy="526739"/>
            </a:xfrm>
            <a:prstGeom prst="rightArrow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04" tIns="45702" rIns="91404" bIns="45702" numCol="1" rtlCol="0" anchor="t" anchorCtr="0" compatLnSpc="1">
              <a:prstTxWarp prst="textNoShape">
                <a:avLst/>
              </a:prstTxWarp>
            </a:bodyPr>
            <a:lstStyle/>
            <a:p>
              <a:pPr defTabSz="914034"/>
              <a:endParaRPr lang="nl-NL" sz="2099"/>
            </a:p>
          </p:txBody>
        </p:sp>
        <p:pic>
          <p:nvPicPr>
            <p:cNvPr id="5124" name="Picture 4" descr="Authority, enforcement, law, officer, police, stop, traffic icon">
              <a:extLst>
                <a:ext uri="{FF2B5EF4-FFF2-40B4-BE49-F238E27FC236}">
                  <a16:creationId xmlns:a16="http://schemas.microsoft.com/office/drawing/2014/main" id="{B15B503E-369C-4D50-9B01-7C858BA8B7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2325" y="1114655"/>
              <a:ext cx="517474" cy="517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954A72C2-1229-4B26-B399-B8B72D814DFD}"/>
              </a:ext>
            </a:extLst>
          </p:cNvPr>
          <p:cNvGrpSpPr/>
          <p:nvPr/>
        </p:nvGrpSpPr>
        <p:grpSpPr>
          <a:xfrm>
            <a:off x="5984212" y="2799467"/>
            <a:ext cx="1303476" cy="930448"/>
            <a:chOff x="5676506" y="1114655"/>
            <a:chExt cx="1303985" cy="930811"/>
          </a:xfrm>
        </p:grpSpPr>
        <p:sp>
          <p:nvSpPr>
            <p:cNvPr id="44" name="Pfeil: nach rechts 43">
              <a:extLst>
                <a:ext uri="{FF2B5EF4-FFF2-40B4-BE49-F238E27FC236}">
                  <a16:creationId xmlns:a16="http://schemas.microsoft.com/office/drawing/2014/main" id="{C35FB218-0BEB-44AA-B041-B07B7246DBEB}"/>
                </a:ext>
              </a:extLst>
            </p:cNvPr>
            <p:cNvSpPr/>
            <p:nvPr/>
          </p:nvSpPr>
          <p:spPr bwMode="auto">
            <a:xfrm>
              <a:off x="5676506" y="1518727"/>
              <a:ext cx="1303985" cy="526739"/>
            </a:xfrm>
            <a:prstGeom prst="rightArrow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04" tIns="45702" rIns="91404" bIns="45702" numCol="1" rtlCol="0" anchor="t" anchorCtr="0" compatLnSpc="1">
              <a:prstTxWarp prst="textNoShape">
                <a:avLst/>
              </a:prstTxWarp>
            </a:bodyPr>
            <a:lstStyle/>
            <a:p>
              <a:pPr defTabSz="914034"/>
              <a:endParaRPr lang="nl-NL" sz="2099"/>
            </a:p>
          </p:txBody>
        </p:sp>
        <p:pic>
          <p:nvPicPr>
            <p:cNvPr id="45" name="Picture 4" descr="Authority, enforcement, law, officer, police, stop, traffic icon">
              <a:extLst>
                <a:ext uri="{FF2B5EF4-FFF2-40B4-BE49-F238E27FC236}">
                  <a16:creationId xmlns:a16="http://schemas.microsoft.com/office/drawing/2014/main" id="{37E89D55-339B-4A1E-BDA5-81BE044144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2325" y="1114655"/>
              <a:ext cx="517474" cy="517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Grafik 8">
            <a:extLst>
              <a:ext uri="{FF2B5EF4-FFF2-40B4-BE49-F238E27FC236}">
                <a16:creationId xmlns:a16="http://schemas.microsoft.com/office/drawing/2014/main" id="{201647E2-2C54-4859-A9F1-216F7F7E80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634" y="1115224"/>
            <a:ext cx="465429" cy="465429"/>
          </a:xfrm>
          <a:prstGeom prst="rect">
            <a:avLst/>
          </a:prstGeom>
        </p:spPr>
      </p:pic>
      <p:pic>
        <p:nvPicPr>
          <p:cNvPr id="5136" name="Picture 16" descr="Checkmarks icon yes or no sign true or false Vector Image">
            <a:extLst>
              <a:ext uri="{FF2B5EF4-FFF2-40B4-BE49-F238E27FC236}">
                <a16:creationId xmlns:a16="http://schemas.microsoft.com/office/drawing/2014/main" id="{E58F9A45-D04B-4AB2-BDFA-7BF5D8CE7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6" t="28816" r="50300" b="35704"/>
          <a:stretch/>
        </p:blipFill>
        <p:spPr bwMode="auto">
          <a:xfrm>
            <a:off x="7149206" y="1242607"/>
            <a:ext cx="1006405" cy="100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6" descr="Checkmarks icon yes or no sign true or false Vector Image">
            <a:extLst>
              <a:ext uri="{FF2B5EF4-FFF2-40B4-BE49-F238E27FC236}">
                <a16:creationId xmlns:a16="http://schemas.microsoft.com/office/drawing/2014/main" id="{7D728AFF-0D80-48C5-960C-411522406E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0" t="28816" r="11746" b="35704"/>
          <a:stretch/>
        </p:blipFill>
        <p:spPr bwMode="auto">
          <a:xfrm>
            <a:off x="7426339" y="2963391"/>
            <a:ext cx="1006405" cy="100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7DE79BBB-0160-4CEF-B2EF-5AE84E49EAC0}"/>
              </a:ext>
            </a:extLst>
          </p:cNvPr>
          <p:cNvSpPr txBox="1"/>
          <p:nvPr/>
        </p:nvSpPr>
        <p:spPr>
          <a:xfrm>
            <a:off x="2768819" y="800336"/>
            <a:ext cx="394134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b="1" dirty="0"/>
              <a:t>G</a:t>
            </a:r>
            <a:endParaRPr lang="nl-NL" sz="1799" b="1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EADCE7E0-AC0C-43BD-8EB5-181BDD39F812}"/>
              </a:ext>
            </a:extLst>
          </p:cNvPr>
          <p:cNvSpPr txBox="1"/>
          <p:nvPr/>
        </p:nvSpPr>
        <p:spPr>
          <a:xfrm>
            <a:off x="6355383" y="806955"/>
            <a:ext cx="394134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b="1" dirty="0"/>
              <a:t>D</a:t>
            </a:r>
            <a:endParaRPr lang="nl-NL" sz="1799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747591" y="566301"/>
            <a:ext cx="1669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b="1" i="1" dirty="0" err="1" smtClean="0"/>
              <a:t>Thanks</a:t>
            </a:r>
            <a:r>
              <a:rPr lang="de-CH" sz="1400" b="1" i="1" dirty="0" smtClean="0"/>
              <a:t> </a:t>
            </a:r>
            <a:r>
              <a:rPr lang="de-CH" sz="1400" b="1" i="1" dirty="0" err="1" smtClean="0"/>
              <a:t>to</a:t>
            </a:r>
            <a:r>
              <a:rPr lang="de-CH" sz="1400" b="1" i="1" dirty="0" smtClean="0"/>
              <a:t> Daniele Nerini</a:t>
            </a: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287487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8551" y="186642"/>
            <a:ext cx="7513072" cy="707806"/>
          </a:xfrm>
          <a:prstGeom prst="rect">
            <a:avLst/>
          </a:prstGeom>
        </p:spPr>
        <p:txBody>
          <a:bodyPr/>
          <a:lstStyle/>
          <a:p>
            <a:r>
              <a:rPr lang="en-US" sz="2799" dirty="0"/>
              <a:t>Generative adversarial networks (GANs)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C7104B0-B085-41EE-8076-5A1EC14A51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68" t="43137" r="24412" b="21176"/>
          <a:stretch/>
        </p:blipFill>
        <p:spPr>
          <a:xfrm>
            <a:off x="215150" y="769843"/>
            <a:ext cx="4134970" cy="1835524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5939AD3-1174-4BF0-AD9B-A56442F161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368" t="33595" r="24412" b="30718"/>
          <a:stretch/>
        </p:blipFill>
        <p:spPr>
          <a:xfrm>
            <a:off x="4793882" y="769843"/>
            <a:ext cx="4134971" cy="183552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F1EEC214-F248-4B30-8E98-F1A762370C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368" t="35555" r="24412" b="28758"/>
          <a:stretch/>
        </p:blipFill>
        <p:spPr>
          <a:xfrm>
            <a:off x="215149" y="2691203"/>
            <a:ext cx="4134971" cy="1835524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E5D3A27C-E7E7-4F91-9C4B-F05A2F4D06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368" t="39739" r="24412" b="24575"/>
          <a:stretch/>
        </p:blipFill>
        <p:spPr>
          <a:xfrm>
            <a:off x="4793882" y="2691203"/>
            <a:ext cx="4134973" cy="1835524"/>
          </a:xfrm>
          <a:prstGeom prst="rect">
            <a:avLst/>
          </a:prstGeom>
        </p:spPr>
      </p:pic>
      <p:sp>
        <p:nvSpPr>
          <p:cNvPr id="25" name="Pfeil: nach rechts 24">
            <a:extLst>
              <a:ext uri="{FF2B5EF4-FFF2-40B4-BE49-F238E27FC236}">
                <a16:creationId xmlns:a16="http://schemas.microsoft.com/office/drawing/2014/main" id="{BEC11627-8898-4866-83F4-336FBE669C6F}"/>
              </a:ext>
            </a:extLst>
          </p:cNvPr>
          <p:cNvSpPr/>
          <p:nvPr/>
        </p:nvSpPr>
        <p:spPr bwMode="auto">
          <a:xfrm>
            <a:off x="4406996" y="1601688"/>
            <a:ext cx="261257" cy="18244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Pfeil: nach rechts 51">
            <a:extLst>
              <a:ext uri="{FF2B5EF4-FFF2-40B4-BE49-F238E27FC236}">
                <a16:creationId xmlns:a16="http://schemas.microsoft.com/office/drawing/2014/main" id="{131F9EBE-4060-4ED3-8CA1-55271116664D}"/>
              </a:ext>
            </a:extLst>
          </p:cNvPr>
          <p:cNvSpPr/>
          <p:nvPr/>
        </p:nvSpPr>
        <p:spPr bwMode="auto">
          <a:xfrm>
            <a:off x="4406996" y="3517742"/>
            <a:ext cx="261257" cy="18244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Pfeil: nach rechts 52">
            <a:extLst>
              <a:ext uri="{FF2B5EF4-FFF2-40B4-BE49-F238E27FC236}">
                <a16:creationId xmlns:a16="http://schemas.microsoft.com/office/drawing/2014/main" id="{11092052-B34B-414A-835B-AFA6C92C24DE}"/>
              </a:ext>
            </a:extLst>
          </p:cNvPr>
          <p:cNvSpPr/>
          <p:nvPr/>
        </p:nvSpPr>
        <p:spPr bwMode="auto">
          <a:xfrm rot="8546514">
            <a:off x="4401153" y="2562269"/>
            <a:ext cx="261257" cy="18244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23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503" y="186642"/>
            <a:ext cx="7513072" cy="707806"/>
          </a:xfrm>
          <a:prstGeom prst="rect">
            <a:avLst/>
          </a:prstGeom>
        </p:spPr>
        <p:txBody>
          <a:bodyPr/>
          <a:lstStyle/>
          <a:p>
            <a:r>
              <a:rPr lang="en-US" sz="2799" dirty="0"/>
              <a:t>GANs: applications</a:t>
            </a:r>
          </a:p>
        </p:txBody>
      </p:sp>
      <p:pic>
        <p:nvPicPr>
          <p:cNvPr id="1026" name="Picture 2" descr="train_37600">
            <a:extLst>
              <a:ext uri="{FF2B5EF4-FFF2-40B4-BE49-F238E27FC236}">
                <a16:creationId xmlns:a16="http://schemas.microsoft.com/office/drawing/2014/main" id="{01DC0212-789B-4D39-B108-F10699D26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73" y="798419"/>
            <a:ext cx="3329828" cy="332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FF60E6B7-ACAC-441D-93F4-8500E4B3E76C}"/>
              </a:ext>
            </a:extLst>
          </p:cNvPr>
          <p:cNvSpPr/>
          <p:nvPr/>
        </p:nvSpPr>
        <p:spPr>
          <a:xfrm>
            <a:off x="898748" y="4128247"/>
            <a:ext cx="30991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1200" dirty="0">
                <a:solidFill>
                  <a:schemeClr val="bg1">
                    <a:lumMod val="8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https://ajolicoeur.wordpress.com/cats/</a:t>
            </a:r>
            <a:endParaRPr lang="nl-NL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028" name="Picture 4" descr="Image for post">
            <a:extLst>
              <a:ext uri="{FF2B5EF4-FFF2-40B4-BE49-F238E27FC236}">
                <a16:creationId xmlns:a16="http://schemas.microsoft.com/office/drawing/2014/main" id="{1B3B9376-D4E4-4804-8070-07118ED05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041" y="798419"/>
            <a:ext cx="3329828" cy="332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DF382461-8606-4E4D-80D5-97B62581DBFD}"/>
              </a:ext>
            </a:extLst>
          </p:cNvPr>
          <p:cNvSpPr/>
          <p:nvPr/>
        </p:nvSpPr>
        <p:spPr>
          <a:xfrm>
            <a:off x="4661351" y="4128247"/>
            <a:ext cx="3919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1200" dirty="0">
                <a:solidFill>
                  <a:schemeClr val="bg1">
                    <a:lumMod val="8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https://towardsdatascience.com/gangogh-creating-art-with-gans-8d087d8f74a1</a:t>
            </a:r>
            <a:endParaRPr lang="nl-NL" sz="12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20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8551" y="186642"/>
            <a:ext cx="7513072" cy="707806"/>
          </a:xfrm>
          <a:prstGeom prst="rect">
            <a:avLst/>
          </a:prstGeom>
        </p:spPr>
        <p:txBody>
          <a:bodyPr/>
          <a:lstStyle/>
          <a:p>
            <a:r>
              <a:rPr lang="en-US" sz="2799" dirty="0"/>
              <a:t>Conditional GAN (</a:t>
            </a:r>
            <a:r>
              <a:rPr lang="en-US" sz="2799" dirty="0" err="1"/>
              <a:t>cGAN</a:t>
            </a:r>
            <a:r>
              <a:rPr lang="en-US" sz="2799" dirty="0"/>
              <a:t>)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896FBE7E-D315-421E-9852-956DAEAE0AB8}"/>
              </a:ext>
            </a:extLst>
          </p:cNvPr>
          <p:cNvSpPr/>
          <p:nvPr/>
        </p:nvSpPr>
        <p:spPr bwMode="auto">
          <a:xfrm>
            <a:off x="155397" y="3429937"/>
            <a:ext cx="49309" cy="4570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>
            <a:prstTxWarp prst="textNoShape">
              <a:avLst/>
            </a:prstTxWarp>
          </a:bodyPr>
          <a:lstStyle/>
          <a:p>
            <a:pPr defTabSz="914034"/>
            <a:endParaRPr lang="nl-NL" sz="2099"/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D65141FF-12F3-4108-B748-1DC182E57872}"/>
              </a:ext>
            </a:extLst>
          </p:cNvPr>
          <p:cNvGrpSpPr/>
          <p:nvPr/>
        </p:nvGrpSpPr>
        <p:grpSpPr>
          <a:xfrm>
            <a:off x="3228637" y="889188"/>
            <a:ext cx="2686729" cy="1655306"/>
            <a:chOff x="4969328" y="1233750"/>
            <a:chExt cx="3116888" cy="1914000"/>
          </a:xfrm>
        </p:grpSpPr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FF8DB661-ABCE-40AF-B3F0-1F23EB0D11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354" t="47974" r="22573" b="15294"/>
            <a:stretch/>
          </p:blipFill>
          <p:spPr>
            <a:xfrm>
              <a:off x="4969328" y="1233750"/>
              <a:ext cx="2354888" cy="1152000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B22AAC05-C663-4218-9436-FD121F6AE1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354" t="47974" r="22573" b="15294"/>
            <a:stretch/>
          </p:blipFill>
          <p:spPr>
            <a:xfrm>
              <a:off x="5121728" y="1386150"/>
              <a:ext cx="2354888" cy="1152000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E3FDD20C-0378-42B6-9E47-F0C4B01A3C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354" t="47974" r="22573" b="15294"/>
            <a:stretch/>
          </p:blipFill>
          <p:spPr>
            <a:xfrm>
              <a:off x="5274128" y="1538550"/>
              <a:ext cx="2354888" cy="1152000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6BE2A3A4-223D-4E59-9A80-0BF2723A81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354" t="47974" r="22573" b="15294"/>
            <a:stretch/>
          </p:blipFill>
          <p:spPr>
            <a:xfrm>
              <a:off x="5426528" y="1690950"/>
              <a:ext cx="2354888" cy="1152000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07558C4C-F03D-42EB-A9B3-7C9ED6ED71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354" t="47974" r="22573" b="15294"/>
            <a:stretch/>
          </p:blipFill>
          <p:spPr>
            <a:xfrm>
              <a:off x="5578928" y="1843350"/>
              <a:ext cx="2354888" cy="1152000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837C574C-6EE5-4FE3-BDED-57BA2B431B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354" t="47974" r="22573" b="15294"/>
            <a:stretch/>
          </p:blipFill>
          <p:spPr>
            <a:xfrm>
              <a:off x="5731328" y="1995750"/>
              <a:ext cx="2354888" cy="1152000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</p:grpSp>
      <p:sp>
        <p:nvSpPr>
          <p:cNvPr id="32" name="Pfeil: nach rechts 31">
            <a:extLst>
              <a:ext uri="{FF2B5EF4-FFF2-40B4-BE49-F238E27FC236}">
                <a16:creationId xmlns:a16="http://schemas.microsoft.com/office/drawing/2014/main" id="{7AAB4DC6-005B-4C80-B9D9-E6317AF5E193}"/>
              </a:ext>
            </a:extLst>
          </p:cNvPr>
          <p:cNvSpPr/>
          <p:nvPr/>
        </p:nvSpPr>
        <p:spPr bwMode="auto">
          <a:xfrm>
            <a:off x="2109161" y="1482596"/>
            <a:ext cx="1303476" cy="52653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>
            <a:prstTxWarp prst="textNoShape">
              <a:avLst/>
            </a:prstTxWarp>
          </a:bodyPr>
          <a:lstStyle/>
          <a:p>
            <a:pPr defTabSz="914034"/>
            <a:endParaRPr lang="nl-NL" sz="2099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74FC211-AE1C-4FA8-9FF7-8D40FBDE806F}"/>
              </a:ext>
            </a:extLst>
          </p:cNvPr>
          <p:cNvGrpSpPr/>
          <p:nvPr/>
        </p:nvGrpSpPr>
        <p:grpSpPr>
          <a:xfrm>
            <a:off x="234447" y="2502897"/>
            <a:ext cx="1748884" cy="801682"/>
            <a:chOff x="2037815" y="1563015"/>
            <a:chExt cx="1749567" cy="801995"/>
          </a:xfrm>
        </p:grpSpPr>
        <p:pic>
          <p:nvPicPr>
            <p:cNvPr id="28" name="Grafik 27">
              <a:extLst>
                <a:ext uri="{FF2B5EF4-FFF2-40B4-BE49-F238E27FC236}">
                  <a16:creationId xmlns:a16="http://schemas.microsoft.com/office/drawing/2014/main" id="{1F88FB7C-CF17-4784-BAAA-D9EB693750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279" t="33595" r="22647" b="29673"/>
            <a:stretch/>
          </p:blipFill>
          <p:spPr>
            <a:xfrm>
              <a:off x="2037815" y="1563015"/>
              <a:ext cx="1749567" cy="801995"/>
            </a:xfrm>
            <a:prstGeom prst="rect">
              <a:avLst/>
            </a:prstGeom>
          </p:spPr>
        </p:pic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2B6B5053-5DA3-425A-9201-0932FAB658EB}"/>
                </a:ext>
              </a:extLst>
            </p:cNvPr>
            <p:cNvSpPr txBox="1"/>
            <p:nvPr/>
          </p:nvSpPr>
          <p:spPr>
            <a:xfrm>
              <a:off x="2232308" y="1795147"/>
              <a:ext cx="1180881" cy="323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500" dirty="0">
                  <a:solidFill>
                    <a:srgbClr val="FF0000"/>
                  </a:solidFill>
                </a:rPr>
                <a:t>COSMO-E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710201A-6A64-4A77-B5F5-6AD246F5B255}"/>
              </a:ext>
            </a:extLst>
          </p:cNvPr>
          <p:cNvGrpSpPr/>
          <p:nvPr/>
        </p:nvGrpSpPr>
        <p:grpSpPr>
          <a:xfrm>
            <a:off x="232765" y="3428272"/>
            <a:ext cx="1748884" cy="784286"/>
            <a:chOff x="2027234" y="1755420"/>
            <a:chExt cx="1749567" cy="784593"/>
          </a:xfrm>
        </p:grpSpPr>
        <p:pic>
          <p:nvPicPr>
            <p:cNvPr id="31" name="Afbeelding 6">
              <a:extLst>
                <a:ext uri="{FF2B5EF4-FFF2-40B4-BE49-F238E27FC236}">
                  <a16:creationId xmlns:a16="http://schemas.microsoft.com/office/drawing/2014/main" id="{F173C8F5-B82B-4D1C-8C22-169647733B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0589" t="39346" r="24485" b="24837"/>
            <a:stretch/>
          </p:blipFill>
          <p:spPr>
            <a:xfrm>
              <a:off x="2027234" y="1755420"/>
              <a:ext cx="1749567" cy="784593"/>
            </a:xfrm>
            <a:prstGeom prst="rect">
              <a:avLst/>
            </a:prstGeom>
          </p:spPr>
        </p:pic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7628CF82-4538-4527-BD98-BDADDD841D01}"/>
                </a:ext>
              </a:extLst>
            </p:cNvPr>
            <p:cNvSpPr txBox="1"/>
            <p:nvPr/>
          </p:nvSpPr>
          <p:spPr>
            <a:xfrm>
              <a:off x="2541964" y="1941932"/>
              <a:ext cx="543952" cy="369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1799" dirty="0">
                  <a:solidFill>
                    <a:srgbClr val="FF0000"/>
                  </a:solidFill>
                </a:rPr>
                <a:t>IFS</a:t>
              </a:r>
            </a:p>
          </p:txBody>
        </p:sp>
      </p:grpSp>
      <p:pic>
        <p:nvPicPr>
          <p:cNvPr id="5122" name="Picture 2" descr="A Video Featuring Nothing But White Noise Has Received Five ...">
            <a:extLst>
              <a:ext uri="{FF2B5EF4-FFF2-40B4-BE49-F238E27FC236}">
                <a16:creationId xmlns:a16="http://schemas.microsoft.com/office/drawing/2014/main" id="{4FA9EFE4-2334-4701-934C-A091F4B90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45" y="1438023"/>
            <a:ext cx="1089116" cy="669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DD18261F-171B-4D50-B943-7E586B5F2988}"/>
              </a:ext>
            </a:extLst>
          </p:cNvPr>
          <p:cNvGrpSpPr/>
          <p:nvPr/>
        </p:nvGrpSpPr>
        <p:grpSpPr>
          <a:xfrm>
            <a:off x="3566651" y="2695538"/>
            <a:ext cx="2874983" cy="1693427"/>
            <a:chOff x="4572000" y="2812772"/>
            <a:chExt cx="3121505" cy="1776452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A15F6D7-72AA-454B-A5F9-5A536B5FB1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2197" t="41779" r="22500" b="20808"/>
            <a:stretch/>
          </p:blipFill>
          <p:spPr>
            <a:xfrm>
              <a:off x="4572000" y="2812772"/>
              <a:ext cx="2511905" cy="1166852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38" name="Grafik 37">
              <a:extLst>
                <a:ext uri="{FF2B5EF4-FFF2-40B4-BE49-F238E27FC236}">
                  <a16:creationId xmlns:a16="http://schemas.microsoft.com/office/drawing/2014/main" id="{FB8E0D12-0046-47A7-8F54-C7C0E05F39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2197" t="41779" r="22500" b="20808"/>
            <a:stretch/>
          </p:blipFill>
          <p:spPr>
            <a:xfrm>
              <a:off x="4724400" y="2965172"/>
              <a:ext cx="2511905" cy="1166852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F3D92725-0EE1-4F06-8265-60AB1B368D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2197" t="41779" r="22500" b="20808"/>
            <a:stretch/>
          </p:blipFill>
          <p:spPr>
            <a:xfrm>
              <a:off x="4876800" y="3117572"/>
              <a:ext cx="2511905" cy="1166852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40" name="Grafik 39">
              <a:extLst>
                <a:ext uri="{FF2B5EF4-FFF2-40B4-BE49-F238E27FC236}">
                  <a16:creationId xmlns:a16="http://schemas.microsoft.com/office/drawing/2014/main" id="{720498E0-4382-407E-8277-ECBFFE2614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2197" t="41779" r="22500" b="20808"/>
            <a:stretch/>
          </p:blipFill>
          <p:spPr>
            <a:xfrm>
              <a:off x="5029200" y="3269972"/>
              <a:ext cx="2511905" cy="1166852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C36679A9-3904-4A4C-ADCC-AD01714A5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2197" t="41779" r="22500" b="20808"/>
            <a:stretch/>
          </p:blipFill>
          <p:spPr>
            <a:xfrm>
              <a:off x="5181600" y="3422372"/>
              <a:ext cx="2511905" cy="1166852"/>
            </a:xfrm>
            <a:prstGeom prst="rect">
              <a:avLst/>
            </a:prstGeom>
            <a:scene3d>
              <a:camera prst="orthographicFront">
                <a:rot lat="1080000" lon="17760000" rev="0"/>
              </a:camera>
              <a:lightRig rig="threePt" dir="t"/>
            </a:scene3d>
          </p:spPr>
        </p:pic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29B8A1D0-26C8-412D-8C83-33ADEDB5D080}"/>
              </a:ext>
            </a:extLst>
          </p:cNvPr>
          <p:cNvGrpSpPr/>
          <p:nvPr/>
        </p:nvGrpSpPr>
        <p:grpSpPr>
          <a:xfrm>
            <a:off x="5676075" y="1115225"/>
            <a:ext cx="1303476" cy="930448"/>
            <a:chOff x="5676506" y="1114655"/>
            <a:chExt cx="1303985" cy="930811"/>
          </a:xfrm>
        </p:grpSpPr>
        <p:sp>
          <p:nvSpPr>
            <p:cNvPr id="36" name="Pfeil: nach rechts 35">
              <a:extLst>
                <a:ext uri="{FF2B5EF4-FFF2-40B4-BE49-F238E27FC236}">
                  <a16:creationId xmlns:a16="http://schemas.microsoft.com/office/drawing/2014/main" id="{18DC3677-B46F-4736-B5E6-5A214FB027B5}"/>
                </a:ext>
              </a:extLst>
            </p:cNvPr>
            <p:cNvSpPr/>
            <p:nvPr/>
          </p:nvSpPr>
          <p:spPr bwMode="auto">
            <a:xfrm>
              <a:off x="5676506" y="1518727"/>
              <a:ext cx="1303985" cy="526739"/>
            </a:xfrm>
            <a:prstGeom prst="rightArrow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04" tIns="45702" rIns="91404" bIns="45702" numCol="1" rtlCol="0" anchor="t" anchorCtr="0" compatLnSpc="1">
              <a:prstTxWarp prst="textNoShape">
                <a:avLst/>
              </a:prstTxWarp>
            </a:bodyPr>
            <a:lstStyle/>
            <a:p>
              <a:pPr defTabSz="914034"/>
              <a:endParaRPr lang="nl-NL" sz="2099"/>
            </a:p>
          </p:txBody>
        </p:sp>
        <p:pic>
          <p:nvPicPr>
            <p:cNvPr id="5124" name="Picture 4" descr="Authority, enforcement, law, officer, police, stop, traffic icon">
              <a:extLst>
                <a:ext uri="{FF2B5EF4-FFF2-40B4-BE49-F238E27FC236}">
                  <a16:creationId xmlns:a16="http://schemas.microsoft.com/office/drawing/2014/main" id="{B15B503E-369C-4D50-9B01-7C858BA8B7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2325" y="1114655"/>
              <a:ext cx="517474" cy="517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954A72C2-1229-4B26-B399-B8B72D814DFD}"/>
              </a:ext>
            </a:extLst>
          </p:cNvPr>
          <p:cNvGrpSpPr/>
          <p:nvPr/>
        </p:nvGrpSpPr>
        <p:grpSpPr>
          <a:xfrm>
            <a:off x="5984212" y="2799467"/>
            <a:ext cx="1303476" cy="930448"/>
            <a:chOff x="5676506" y="1114655"/>
            <a:chExt cx="1303985" cy="930811"/>
          </a:xfrm>
        </p:grpSpPr>
        <p:sp>
          <p:nvSpPr>
            <p:cNvPr id="44" name="Pfeil: nach rechts 43">
              <a:extLst>
                <a:ext uri="{FF2B5EF4-FFF2-40B4-BE49-F238E27FC236}">
                  <a16:creationId xmlns:a16="http://schemas.microsoft.com/office/drawing/2014/main" id="{C35FB218-0BEB-44AA-B041-B07B7246DBEB}"/>
                </a:ext>
              </a:extLst>
            </p:cNvPr>
            <p:cNvSpPr/>
            <p:nvPr/>
          </p:nvSpPr>
          <p:spPr bwMode="auto">
            <a:xfrm>
              <a:off x="5676506" y="1518727"/>
              <a:ext cx="1303985" cy="526739"/>
            </a:xfrm>
            <a:prstGeom prst="rightArrow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04" tIns="45702" rIns="91404" bIns="45702" numCol="1" rtlCol="0" anchor="t" anchorCtr="0" compatLnSpc="1">
              <a:prstTxWarp prst="textNoShape">
                <a:avLst/>
              </a:prstTxWarp>
            </a:bodyPr>
            <a:lstStyle/>
            <a:p>
              <a:pPr defTabSz="914034"/>
              <a:endParaRPr lang="nl-NL" sz="2099"/>
            </a:p>
          </p:txBody>
        </p:sp>
        <p:pic>
          <p:nvPicPr>
            <p:cNvPr id="45" name="Picture 4" descr="Authority, enforcement, law, officer, police, stop, traffic icon">
              <a:extLst>
                <a:ext uri="{FF2B5EF4-FFF2-40B4-BE49-F238E27FC236}">
                  <a16:creationId xmlns:a16="http://schemas.microsoft.com/office/drawing/2014/main" id="{37E89D55-339B-4A1E-BDA5-81BE044144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2325" y="1114655"/>
              <a:ext cx="517474" cy="517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Grafik 8">
            <a:extLst>
              <a:ext uri="{FF2B5EF4-FFF2-40B4-BE49-F238E27FC236}">
                <a16:creationId xmlns:a16="http://schemas.microsoft.com/office/drawing/2014/main" id="{201647E2-2C54-4859-A9F1-216F7F7E80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634" y="1115224"/>
            <a:ext cx="465429" cy="465429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5839AA12-A454-4F06-8243-2FA55678F9CC}"/>
              </a:ext>
            </a:extLst>
          </p:cNvPr>
          <p:cNvSpPr/>
          <p:nvPr/>
        </p:nvSpPr>
        <p:spPr bwMode="auto">
          <a:xfrm>
            <a:off x="133565" y="2458574"/>
            <a:ext cx="1897881" cy="1812423"/>
          </a:xfrm>
          <a:prstGeom prst="rect">
            <a:avLst/>
          </a:prstGeom>
          <a:noFill/>
          <a:ln w="9525" cap="flat" cmpd="dbl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>
            <a:prstTxWarp prst="textNoShape">
              <a:avLst/>
            </a:prstTxWarp>
          </a:bodyPr>
          <a:lstStyle/>
          <a:p>
            <a:pPr defTabSz="914034"/>
            <a:endParaRPr lang="nl-NL" sz="2099"/>
          </a:p>
        </p:txBody>
      </p:sp>
      <p:pic>
        <p:nvPicPr>
          <p:cNvPr id="5136" name="Picture 16" descr="Checkmarks icon yes or no sign true or false Vector Image">
            <a:extLst>
              <a:ext uri="{FF2B5EF4-FFF2-40B4-BE49-F238E27FC236}">
                <a16:creationId xmlns:a16="http://schemas.microsoft.com/office/drawing/2014/main" id="{E58F9A45-D04B-4AB2-BDFA-7BF5D8CE7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6" t="28816" r="50300" b="35704"/>
          <a:stretch/>
        </p:blipFill>
        <p:spPr bwMode="auto">
          <a:xfrm>
            <a:off x="7149206" y="1242607"/>
            <a:ext cx="1006405" cy="100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6" descr="Checkmarks icon yes or no sign true or false Vector Image">
            <a:extLst>
              <a:ext uri="{FF2B5EF4-FFF2-40B4-BE49-F238E27FC236}">
                <a16:creationId xmlns:a16="http://schemas.microsoft.com/office/drawing/2014/main" id="{7D728AFF-0D80-48C5-960C-411522406E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0" t="28816" r="11746" b="35704"/>
          <a:stretch/>
        </p:blipFill>
        <p:spPr bwMode="auto">
          <a:xfrm>
            <a:off x="7426339" y="2963391"/>
            <a:ext cx="1006405" cy="100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7DE79BBB-0160-4CEF-B2EF-5AE84E49EAC0}"/>
              </a:ext>
            </a:extLst>
          </p:cNvPr>
          <p:cNvSpPr txBox="1"/>
          <p:nvPr/>
        </p:nvSpPr>
        <p:spPr>
          <a:xfrm>
            <a:off x="2768819" y="800336"/>
            <a:ext cx="394134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b="1" dirty="0"/>
              <a:t>G</a:t>
            </a:r>
            <a:endParaRPr lang="nl-NL" sz="1799" b="1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EADCE7E0-AC0C-43BD-8EB5-181BDD39F812}"/>
              </a:ext>
            </a:extLst>
          </p:cNvPr>
          <p:cNvSpPr txBox="1"/>
          <p:nvPr/>
        </p:nvSpPr>
        <p:spPr>
          <a:xfrm>
            <a:off x="6355383" y="806955"/>
            <a:ext cx="394134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9" b="1" dirty="0"/>
              <a:t>D</a:t>
            </a:r>
            <a:endParaRPr lang="nl-NL" sz="1799" b="1" dirty="0"/>
          </a:p>
        </p:txBody>
      </p:sp>
      <p:sp>
        <p:nvSpPr>
          <p:cNvPr id="47" name="Tekstvak 26">
            <a:extLst>
              <a:ext uri="{FF2B5EF4-FFF2-40B4-BE49-F238E27FC236}">
                <a16:creationId xmlns:a16="http://schemas.microsoft.com/office/drawing/2014/main" id="{A46A36DA-7DB8-4039-B74B-F867230D776C}"/>
              </a:ext>
            </a:extLst>
          </p:cNvPr>
          <p:cNvSpPr txBox="1"/>
          <p:nvPr/>
        </p:nvSpPr>
        <p:spPr>
          <a:xfrm>
            <a:off x="2068884" y="2513087"/>
            <a:ext cx="90278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900" dirty="0" err="1"/>
              <a:t>CLCT_mean</a:t>
            </a:r>
            <a:endParaRPr lang="nl-NL" sz="900" dirty="0"/>
          </a:p>
          <a:p>
            <a:pPr algn="ctr"/>
            <a:r>
              <a:rPr lang="nl-NL" sz="900" dirty="0" err="1"/>
              <a:t>CLCT_var</a:t>
            </a:r>
            <a:r>
              <a:rPr lang="nl-NL" sz="900" dirty="0"/>
              <a:t/>
            </a:r>
            <a:br>
              <a:rPr lang="nl-NL" sz="900" dirty="0"/>
            </a:br>
            <a:r>
              <a:rPr lang="nl-NL" sz="900" dirty="0" err="1"/>
              <a:t>CLCH_mean</a:t>
            </a:r>
            <a:r>
              <a:rPr lang="nl-NL" sz="900" dirty="0"/>
              <a:t/>
            </a:r>
            <a:br>
              <a:rPr lang="nl-NL" sz="900" dirty="0"/>
            </a:br>
            <a:r>
              <a:rPr lang="nl-NL" sz="900" dirty="0" err="1"/>
              <a:t>CLCL_mean</a:t>
            </a:r>
            <a:r>
              <a:rPr lang="nl-NL" sz="900" dirty="0"/>
              <a:t/>
            </a:r>
            <a:br>
              <a:rPr lang="nl-NL" sz="900" dirty="0"/>
            </a:br>
            <a:r>
              <a:rPr lang="nl-NL" sz="900" dirty="0" err="1"/>
              <a:t>TCC_mean</a:t>
            </a:r>
            <a:r>
              <a:rPr lang="nl-NL" sz="900" dirty="0"/>
              <a:t/>
            </a:r>
            <a:br>
              <a:rPr lang="nl-NL" sz="900" dirty="0"/>
            </a:br>
            <a:r>
              <a:rPr lang="nl-NL" sz="900" dirty="0" err="1"/>
              <a:t>TCC_var</a:t>
            </a:r>
            <a:r>
              <a:rPr lang="nl-NL" sz="900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nl-NL" sz="9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nl-NL" sz="900" dirty="0" err="1"/>
              <a:t>HCC_mean</a:t>
            </a:r>
            <a:r>
              <a:rPr lang="nl-NL" sz="900" dirty="0"/>
              <a:t/>
            </a:r>
            <a:br>
              <a:rPr lang="nl-NL" sz="900" dirty="0"/>
            </a:br>
            <a:r>
              <a:rPr lang="nl-NL" sz="900" dirty="0" err="1"/>
              <a:t>MCC_mean</a:t>
            </a:r>
            <a:endParaRPr lang="nl-NL" sz="900" dirty="0"/>
          </a:p>
          <a:p>
            <a:pPr algn="ctr"/>
            <a:r>
              <a:rPr lang="nl-NL" sz="900" dirty="0" err="1"/>
              <a:t>LCC_mean</a:t>
            </a:r>
            <a:endParaRPr lang="nl-NL" sz="9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nl-NL" sz="900" dirty="0" err="1"/>
              <a:t>LCC_var</a:t>
            </a:r>
            <a:r>
              <a:rPr lang="nl-NL" sz="900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nl-NL" sz="9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nl-NL" sz="900" dirty="0" err="1"/>
              <a:t>HPBL_mean</a:t>
            </a:r>
            <a:r>
              <a:rPr lang="nl-NL" sz="900" dirty="0"/>
              <a:t/>
            </a:r>
            <a:br>
              <a:rPr lang="nl-NL" sz="900" dirty="0"/>
            </a:br>
            <a:r>
              <a:rPr lang="nl-NL" sz="900" dirty="0"/>
              <a:t>T_2M_mean</a:t>
            </a:r>
            <a:endParaRPr lang="nl-NL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FA371257-4F1D-4902-BCCA-BB19BBAE1E1B}"/>
              </a:ext>
            </a:extLst>
          </p:cNvPr>
          <p:cNvSpPr txBox="1"/>
          <p:nvPr/>
        </p:nvSpPr>
        <p:spPr>
          <a:xfrm>
            <a:off x="1981791" y="1987304"/>
            <a:ext cx="136476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25" b="1" dirty="0"/>
              <a:t>61 206 094 parameters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67638DBB-5266-4F81-A180-FD77DD0C48C6}"/>
              </a:ext>
            </a:extLst>
          </p:cNvPr>
          <p:cNvSpPr txBox="1"/>
          <p:nvPr/>
        </p:nvSpPr>
        <p:spPr>
          <a:xfrm>
            <a:off x="5495617" y="2007767"/>
            <a:ext cx="136476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25" b="1" dirty="0"/>
              <a:t>1 316 951 parameters</a:t>
            </a:r>
          </a:p>
        </p:txBody>
      </p:sp>
      <p:sp>
        <p:nvSpPr>
          <p:cNvPr id="49" name="Tekstvak 19">
            <a:extLst>
              <a:ext uri="{FF2B5EF4-FFF2-40B4-BE49-F238E27FC236}">
                <a16:creationId xmlns:a16="http://schemas.microsoft.com/office/drawing/2014/main" id="{E1F912D7-25E5-4F49-8866-BF57E6B38FC2}"/>
              </a:ext>
            </a:extLst>
          </p:cNvPr>
          <p:cNvSpPr txBox="1"/>
          <p:nvPr/>
        </p:nvSpPr>
        <p:spPr>
          <a:xfrm>
            <a:off x="3008934" y="3621082"/>
            <a:ext cx="82734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900" dirty="0" err="1"/>
              <a:t>init_time</a:t>
            </a:r>
            <a:endParaRPr lang="nl-NL" sz="900" dirty="0"/>
          </a:p>
          <a:p>
            <a:pPr algn="ctr"/>
            <a:r>
              <a:rPr lang="nl-NL" sz="900" dirty="0" err="1"/>
              <a:t>lead_time</a:t>
            </a:r>
            <a:endParaRPr lang="nl-NL" sz="900" dirty="0"/>
          </a:p>
          <a:p>
            <a:pPr algn="ctr"/>
            <a:r>
              <a:rPr lang="nl-NL" sz="900" dirty="0" err="1"/>
              <a:t>hour_of_day</a:t>
            </a:r>
            <a:r>
              <a:rPr lang="nl-NL" sz="900" dirty="0"/>
              <a:t/>
            </a:r>
            <a:br>
              <a:rPr lang="nl-NL" sz="900" dirty="0"/>
            </a:br>
            <a:r>
              <a:rPr lang="nl-NL" sz="900" dirty="0" err="1"/>
              <a:t>month</a:t>
            </a:r>
            <a:endParaRPr lang="nl-NL" sz="900" dirty="0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3FDF1EF1-8C01-4423-A5DC-9CB7F54C1FAF}"/>
              </a:ext>
            </a:extLst>
          </p:cNvPr>
          <p:cNvSpPr txBox="1"/>
          <p:nvPr/>
        </p:nvSpPr>
        <p:spPr>
          <a:xfrm>
            <a:off x="3017638" y="3423616"/>
            <a:ext cx="825864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25" b="1" dirty="0" err="1"/>
              <a:t>embeddings</a:t>
            </a:r>
            <a:endParaRPr lang="nl-NL" sz="825" b="1" dirty="0"/>
          </a:p>
        </p:txBody>
      </p:sp>
    </p:spTree>
    <p:extLst>
      <p:ext uri="{BB962C8B-B14F-4D97-AF65-F5344CB8AC3E}">
        <p14:creationId xmlns:p14="http://schemas.microsoft.com/office/powerpoint/2010/main" val="292728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3079FD15-2E80-4B32-8C46-637BD00A96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20" t="39869" r="24339" b="23922"/>
          <a:stretch/>
        </p:blipFill>
        <p:spPr>
          <a:xfrm>
            <a:off x="73629" y="2269157"/>
            <a:ext cx="2935412" cy="131571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503" y="186642"/>
            <a:ext cx="7513072" cy="70780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Example forecasts </a:t>
            </a:r>
            <a:r>
              <a:rPr lang="en-GB" sz="1200" dirty="0"/>
              <a:t>(</a:t>
            </a:r>
            <a:r>
              <a:rPr lang="en-GB" sz="1200" dirty="0" err="1"/>
              <a:t>init</a:t>
            </a:r>
            <a:r>
              <a:rPr lang="en-GB" sz="1200" dirty="0"/>
              <a:t> time 2019.02.22 12:00, lead time 22)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47049FF-24EE-482C-AE70-31C152C946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279" t="34511" r="22647" b="29672"/>
          <a:stretch/>
        </p:blipFill>
        <p:spPr>
          <a:xfrm>
            <a:off x="73631" y="820491"/>
            <a:ext cx="2935410" cy="131207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4DB8436-B109-4B98-8371-AF1BC5F7A1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80" t="41699" r="22647" b="21569"/>
          <a:stretch/>
        </p:blipFill>
        <p:spPr>
          <a:xfrm>
            <a:off x="3107231" y="820490"/>
            <a:ext cx="2935411" cy="134559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C088E02-9F70-4745-90EB-1FFF6D3B07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367" t="39477" r="24559" b="24183"/>
          <a:stretch/>
        </p:blipFill>
        <p:spPr>
          <a:xfrm>
            <a:off x="6134961" y="814784"/>
            <a:ext cx="2935412" cy="133123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A40651F-04D4-429A-BF84-A47315CC96B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220" t="39869" r="24339" b="23922"/>
          <a:stretch/>
        </p:blipFill>
        <p:spPr>
          <a:xfrm>
            <a:off x="3104294" y="2269157"/>
            <a:ext cx="2935412" cy="1315711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F902E1C-8B59-4AEB-89A3-9FA98BAB96A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220" t="39869" r="24339" b="23922"/>
          <a:stretch/>
        </p:blipFill>
        <p:spPr>
          <a:xfrm>
            <a:off x="6134959" y="2258722"/>
            <a:ext cx="2935412" cy="131571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07E31283-4FBF-4472-AA9E-32527674077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0294" t="39608" r="24558" b="23660"/>
          <a:stretch/>
        </p:blipFill>
        <p:spPr>
          <a:xfrm>
            <a:off x="6134958" y="3693868"/>
            <a:ext cx="2935411" cy="1343405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E5967F2A-6456-4716-A094-BC648F39FCD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0294" t="39608" r="24559" b="23660"/>
          <a:stretch/>
        </p:blipFill>
        <p:spPr>
          <a:xfrm>
            <a:off x="3104296" y="3697908"/>
            <a:ext cx="2935410" cy="1343404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1D1CB67C-9238-426B-9B61-1D90767A47C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0294" t="39608" r="24559" b="23660"/>
          <a:stretch/>
        </p:blipFill>
        <p:spPr>
          <a:xfrm>
            <a:off x="73631" y="3697908"/>
            <a:ext cx="2942800" cy="1346787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E243AF9-0ABB-48FC-B1E4-9E461A812975}"/>
              </a:ext>
            </a:extLst>
          </p:cNvPr>
          <p:cNvSpPr txBox="1"/>
          <p:nvPr/>
        </p:nvSpPr>
        <p:spPr>
          <a:xfrm>
            <a:off x="652183" y="778031"/>
            <a:ext cx="1567108" cy="1231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200" dirty="0"/>
              <a:t>ob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39F24FA-312C-470C-B7FC-E09358597199}"/>
              </a:ext>
            </a:extLst>
          </p:cNvPr>
          <p:cNvSpPr txBox="1"/>
          <p:nvPr/>
        </p:nvSpPr>
        <p:spPr>
          <a:xfrm>
            <a:off x="3101359" y="780447"/>
            <a:ext cx="2512787" cy="1231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nl-NL" sz="2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F26945B7-E6CB-4733-91BA-3CCE88520BB4}"/>
              </a:ext>
            </a:extLst>
          </p:cNvPr>
          <p:cNvSpPr txBox="1"/>
          <p:nvPr/>
        </p:nvSpPr>
        <p:spPr>
          <a:xfrm>
            <a:off x="6187788" y="783896"/>
            <a:ext cx="2512787" cy="1231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nl-NL" sz="2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15BD4AC-F5E7-4CC8-8257-E02859B7415D}"/>
              </a:ext>
            </a:extLst>
          </p:cNvPr>
          <p:cNvSpPr txBox="1"/>
          <p:nvPr/>
        </p:nvSpPr>
        <p:spPr>
          <a:xfrm>
            <a:off x="3058885" y="2242957"/>
            <a:ext cx="2597734" cy="1126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nl-NL" sz="200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C23EF442-81DC-4F14-A219-712DEFB31221}"/>
              </a:ext>
            </a:extLst>
          </p:cNvPr>
          <p:cNvSpPr txBox="1"/>
          <p:nvPr/>
        </p:nvSpPr>
        <p:spPr>
          <a:xfrm>
            <a:off x="6039706" y="2226616"/>
            <a:ext cx="2597734" cy="1126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nl-NL" sz="2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A887ADC5-1893-43E8-A0A6-47980D972F36}"/>
              </a:ext>
            </a:extLst>
          </p:cNvPr>
          <p:cNvSpPr txBox="1"/>
          <p:nvPr/>
        </p:nvSpPr>
        <p:spPr>
          <a:xfrm>
            <a:off x="136870" y="2240145"/>
            <a:ext cx="2597734" cy="1126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nl-NL" sz="2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F8284511-71FB-4AA6-A404-3B08D2ABD774}"/>
              </a:ext>
            </a:extLst>
          </p:cNvPr>
          <p:cNvSpPr txBox="1"/>
          <p:nvPr/>
        </p:nvSpPr>
        <p:spPr>
          <a:xfrm>
            <a:off x="116698" y="3678869"/>
            <a:ext cx="2597734" cy="1126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nl-NL" sz="2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516E2A37-99F4-47B4-90F1-C944E47290D3}"/>
              </a:ext>
            </a:extLst>
          </p:cNvPr>
          <p:cNvSpPr txBox="1"/>
          <p:nvPr/>
        </p:nvSpPr>
        <p:spPr>
          <a:xfrm>
            <a:off x="3125828" y="3693868"/>
            <a:ext cx="2597734" cy="1126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nl-NL" sz="2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A4F74B6A-122F-457C-BBC4-54D7A86BC434}"/>
              </a:ext>
            </a:extLst>
          </p:cNvPr>
          <p:cNvSpPr txBox="1"/>
          <p:nvPr/>
        </p:nvSpPr>
        <p:spPr>
          <a:xfrm>
            <a:off x="6150944" y="3674855"/>
            <a:ext cx="2597734" cy="1126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nl-NL" sz="2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39721C1-C05C-470E-A99B-9BBCD9C1F190}"/>
              </a:ext>
            </a:extLst>
          </p:cNvPr>
          <p:cNvSpPr txBox="1"/>
          <p:nvPr/>
        </p:nvSpPr>
        <p:spPr>
          <a:xfrm>
            <a:off x="860765" y="652097"/>
            <a:ext cx="1109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dirty="0" err="1"/>
              <a:t>observation</a:t>
            </a:r>
            <a:endParaRPr lang="nl-NL" sz="14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31C44C58-6569-4281-AAD0-3645F6CFFB4A}"/>
              </a:ext>
            </a:extLst>
          </p:cNvPr>
          <p:cNvSpPr txBox="1"/>
          <p:nvPr/>
        </p:nvSpPr>
        <p:spPr>
          <a:xfrm>
            <a:off x="3903559" y="637176"/>
            <a:ext cx="10422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dirty="0"/>
              <a:t>COSMO-E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BE4B27D1-E845-4414-B166-9CA94367633A}"/>
              </a:ext>
            </a:extLst>
          </p:cNvPr>
          <p:cNvSpPr txBox="1"/>
          <p:nvPr/>
        </p:nvSpPr>
        <p:spPr>
          <a:xfrm>
            <a:off x="6706842" y="643024"/>
            <a:ext cx="1465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dirty="0" err="1"/>
              <a:t>gEMOS</a:t>
            </a:r>
            <a:r>
              <a:rPr lang="nl-NL" sz="1400"/>
              <a:t> (+ECC)</a:t>
            </a:r>
            <a:endParaRPr lang="nl-NL" sz="1400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8DD37AE8-D2F2-4E3E-A1F1-2048038EE09F}"/>
              </a:ext>
            </a:extLst>
          </p:cNvPr>
          <p:cNvSpPr txBox="1"/>
          <p:nvPr/>
        </p:nvSpPr>
        <p:spPr>
          <a:xfrm>
            <a:off x="526538" y="2089836"/>
            <a:ext cx="17780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err="1"/>
              <a:t>dense</a:t>
            </a:r>
            <a:r>
              <a:rPr lang="nl-NL" sz="1400" dirty="0"/>
              <a:t> NN (no ECC)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99E6359E-0B80-433D-B693-3709EBEEEEBC}"/>
              </a:ext>
            </a:extLst>
          </p:cNvPr>
          <p:cNvSpPr txBox="1"/>
          <p:nvPr/>
        </p:nvSpPr>
        <p:spPr>
          <a:xfrm>
            <a:off x="3608657" y="2086256"/>
            <a:ext cx="16337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dirty="0" err="1"/>
              <a:t>dense</a:t>
            </a:r>
            <a:r>
              <a:rPr lang="nl-NL" sz="1400" dirty="0"/>
              <a:t> NN (+ECC)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E0379FA2-2F0B-4355-8382-9E57B244053B}"/>
              </a:ext>
            </a:extLst>
          </p:cNvPr>
          <p:cNvSpPr txBox="1"/>
          <p:nvPr/>
        </p:nvSpPr>
        <p:spPr>
          <a:xfrm>
            <a:off x="7107592" y="2072727"/>
            <a:ext cx="663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dirty="0" err="1"/>
              <a:t>cGAN</a:t>
            </a:r>
            <a:endParaRPr lang="nl-NL" sz="14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BC029684-AD6A-490E-B516-A34569DFA5EB}"/>
              </a:ext>
            </a:extLst>
          </p:cNvPr>
          <p:cNvSpPr txBox="1"/>
          <p:nvPr/>
        </p:nvSpPr>
        <p:spPr>
          <a:xfrm>
            <a:off x="7100999" y="3521778"/>
            <a:ext cx="663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dirty="0" err="1"/>
              <a:t>cGAN</a:t>
            </a:r>
            <a:endParaRPr lang="nl-NL" sz="1400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D9EA3C76-3662-4DE2-BE7B-4B7C1A7FF257}"/>
              </a:ext>
            </a:extLst>
          </p:cNvPr>
          <p:cNvSpPr txBox="1"/>
          <p:nvPr/>
        </p:nvSpPr>
        <p:spPr>
          <a:xfrm>
            <a:off x="1083581" y="3524980"/>
            <a:ext cx="663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dirty="0" err="1"/>
              <a:t>cGAN</a:t>
            </a:r>
            <a:endParaRPr lang="nl-NL" sz="1400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C991ABC1-2AEA-4C6F-8E35-16EE825EB484}"/>
              </a:ext>
            </a:extLst>
          </p:cNvPr>
          <p:cNvSpPr txBox="1"/>
          <p:nvPr/>
        </p:nvSpPr>
        <p:spPr>
          <a:xfrm>
            <a:off x="4092713" y="3524980"/>
            <a:ext cx="663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dirty="0" err="1"/>
              <a:t>cGAN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61692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9" grpId="0"/>
      <p:bldP spid="30" grpId="0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8EF7F20B-891C-404E-92F0-D41170ACE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150" y="2588392"/>
            <a:ext cx="2716902" cy="197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87D82CB-69FB-4D1C-8088-D8FA5484B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789" y="675903"/>
            <a:ext cx="2716318" cy="197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C71B7C94-C59C-445C-834F-A7893F4D7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412" y="675826"/>
            <a:ext cx="2716324" cy="19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838F06BF-BABE-4E35-86C5-A7B379399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412" y="2590640"/>
            <a:ext cx="2716324" cy="19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</p:spPr>
        <p:txBody>
          <a:bodyPr/>
          <a:lstStyle/>
          <a:p>
            <a:r>
              <a:rPr lang="en-US" sz="2800" dirty="0"/>
              <a:t>Performance </a:t>
            </a:r>
            <a:r>
              <a:rPr lang="en-US" sz="2400" dirty="0"/>
              <a:t>by lead time</a:t>
            </a:r>
            <a:endParaRPr lang="en-US" sz="2800" dirty="0"/>
          </a:p>
        </p:txBody>
      </p:sp>
      <p:sp>
        <p:nvSpPr>
          <p:cNvPr id="3" name="Pfeil: nach unten 2">
            <a:extLst>
              <a:ext uri="{FF2B5EF4-FFF2-40B4-BE49-F238E27FC236}">
                <a16:creationId xmlns:a16="http://schemas.microsoft.com/office/drawing/2014/main" id="{39E472FE-E3AC-47D9-AB37-2573C31EAF70}"/>
              </a:ext>
            </a:extLst>
          </p:cNvPr>
          <p:cNvSpPr/>
          <p:nvPr/>
        </p:nvSpPr>
        <p:spPr bwMode="auto">
          <a:xfrm>
            <a:off x="411769" y="893792"/>
            <a:ext cx="327819" cy="315352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00A157C-C45F-4730-A265-40A87DFB95B3}"/>
              </a:ext>
            </a:extLst>
          </p:cNvPr>
          <p:cNvSpPr txBox="1"/>
          <p:nvPr/>
        </p:nvSpPr>
        <p:spPr>
          <a:xfrm>
            <a:off x="220452" y="4047312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600" dirty="0" err="1"/>
              <a:t>better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397172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0F9798E-D22D-4F23-9A74-0E01C3D922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18" t="40654" r="25000" b="23498"/>
          <a:stretch/>
        </p:blipFill>
        <p:spPr>
          <a:xfrm>
            <a:off x="4441861" y="2581899"/>
            <a:ext cx="4076582" cy="184384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D7835B4-1C76-455E-91FD-4E01489CBC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18" t="38301" r="25000" b="25852"/>
          <a:stretch/>
        </p:blipFill>
        <p:spPr>
          <a:xfrm>
            <a:off x="160335" y="2588623"/>
            <a:ext cx="4076581" cy="184384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AAC7732-05EF-45FE-AAFF-6FCD381F8F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418" t="38301" r="25000" b="25851"/>
          <a:stretch/>
        </p:blipFill>
        <p:spPr>
          <a:xfrm>
            <a:off x="4441863" y="716593"/>
            <a:ext cx="4076581" cy="184384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8EAAB0B-94FB-46BE-86AB-6BCB3FB9876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418" t="38301" r="25000" b="25851"/>
          <a:stretch/>
        </p:blipFill>
        <p:spPr>
          <a:xfrm>
            <a:off x="160335" y="716593"/>
            <a:ext cx="4076581" cy="184384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</p:spPr>
        <p:txBody>
          <a:bodyPr/>
          <a:lstStyle/>
          <a:p>
            <a:r>
              <a:rPr lang="nl-NL" sz="2800" dirty="0"/>
              <a:t>Performance </a:t>
            </a:r>
            <a:r>
              <a:rPr lang="en-US" sz="2400" dirty="0"/>
              <a:t>by location</a:t>
            </a:r>
            <a:endParaRPr lang="en-US" sz="2800" dirty="0"/>
          </a:p>
        </p:txBody>
      </p:sp>
      <p:sp>
        <p:nvSpPr>
          <p:cNvPr id="7" name="Pfeil: nach unten 6">
            <a:extLst>
              <a:ext uri="{FF2B5EF4-FFF2-40B4-BE49-F238E27FC236}">
                <a16:creationId xmlns:a16="http://schemas.microsoft.com/office/drawing/2014/main" id="{B91CC37D-6298-4074-A79B-3157FB23C44F}"/>
              </a:ext>
            </a:extLst>
          </p:cNvPr>
          <p:cNvSpPr/>
          <p:nvPr/>
        </p:nvSpPr>
        <p:spPr bwMode="auto">
          <a:xfrm>
            <a:off x="8720815" y="804445"/>
            <a:ext cx="199766" cy="3229673"/>
          </a:xfrm>
          <a:prstGeom prst="downArrow">
            <a:avLst/>
          </a:prstGeom>
          <a:gradFill>
            <a:gsLst>
              <a:gs pos="0">
                <a:srgbClr val="FF0000"/>
              </a:gs>
              <a:gs pos="53000">
                <a:srgbClr val="7030A0"/>
              </a:gs>
              <a:gs pos="99000">
                <a:srgbClr val="00206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B809090-7D1F-46E4-957A-3806FB50D417}"/>
              </a:ext>
            </a:extLst>
          </p:cNvPr>
          <p:cNvSpPr txBox="1"/>
          <p:nvPr/>
        </p:nvSpPr>
        <p:spPr>
          <a:xfrm>
            <a:off x="8465472" y="4034118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600" dirty="0" err="1"/>
              <a:t>better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129667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BF1A6775-2F68-43B3-A0A2-9337273D7B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67" t="39477" r="23309" b="24314"/>
          <a:stretch/>
        </p:blipFill>
        <p:spPr>
          <a:xfrm>
            <a:off x="121025" y="2662182"/>
            <a:ext cx="4053835" cy="178240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250C8B0-3891-496D-AC0E-65CF633D94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367" t="40654" r="23309" b="23137"/>
          <a:stretch/>
        </p:blipFill>
        <p:spPr>
          <a:xfrm>
            <a:off x="4212125" y="2662182"/>
            <a:ext cx="4053835" cy="178240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</p:spPr>
        <p:txBody>
          <a:bodyPr/>
          <a:lstStyle/>
          <a:p>
            <a:r>
              <a:rPr lang="nl-NL" sz="2800" dirty="0"/>
              <a:t>Performance </a:t>
            </a:r>
            <a:r>
              <a:rPr lang="nl-NL" sz="2400" dirty="0" err="1"/>
              <a:t>compared</a:t>
            </a:r>
            <a:r>
              <a:rPr lang="nl-NL" sz="2400" dirty="0"/>
              <a:t> </a:t>
            </a:r>
            <a:r>
              <a:rPr lang="nl-NL" sz="2400" dirty="0" err="1"/>
              <a:t>to</a:t>
            </a:r>
            <a:r>
              <a:rPr lang="nl-NL" sz="2400" dirty="0"/>
              <a:t> </a:t>
            </a:r>
            <a:r>
              <a:rPr lang="nl-NL" sz="2400" dirty="0" err="1"/>
              <a:t>gEMOS</a:t>
            </a:r>
            <a:endParaRPr lang="en-US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E5917A2-8C96-4421-ADD0-5CCC7C3004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368" t="39346" r="23456" b="24052"/>
          <a:stretch/>
        </p:blipFill>
        <p:spPr>
          <a:xfrm>
            <a:off x="114302" y="782592"/>
            <a:ext cx="4053836" cy="180744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83BF15E-BD9C-4577-A034-8E073D47E4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368" t="36863" r="23456" b="26536"/>
          <a:stretch/>
        </p:blipFill>
        <p:spPr>
          <a:xfrm>
            <a:off x="4205400" y="782591"/>
            <a:ext cx="4053838" cy="1807444"/>
          </a:xfrm>
          <a:prstGeom prst="rect">
            <a:avLst/>
          </a:prstGeom>
        </p:spPr>
      </p:pic>
      <p:sp>
        <p:nvSpPr>
          <p:cNvPr id="3" name="Pfeil: nach oben und unten 2">
            <a:extLst>
              <a:ext uri="{FF2B5EF4-FFF2-40B4-BE49-F238E27FC236}">
                <a16:creationId xmlns:a16="http://schemas.microsoft.com/office/drawing/2014/main" id="{D9F6880F-DED3-418D-88D2-2349DB802D4F}"/>
              </a:ext>
            </a:extLst>
          </p:cNvPr>
          <p:cNvSpPr/>
          <p:nvPr/>
        </p:nvSpPr>
        <p:spPr bwMode="auto">
          <a:xfrm>
            <a:off x="8590543" y="1135142"/>
            <a:ext cx="208684" cy="2854571"/>
          </a:xfrm>
          <a:prstGeom prst="upDownArrow">
            <a:avLst/>
          </a:prstGeom>
          <a:gradFill>
            <a:gsLst>
              <a:gs pos="0">
                <a:srgbClr val="FF0000"/>
              </a:gs>
              <a:gs pos="63000">
                <a:schemeClr val="bg1">
                  <a:lumMod val="65000"/>
                </a:schemeClr>
              </a:gs>
              <a:gs pos="43000">
                <a:schemeClr val="bg1">
                  <a:lumMod val="65000"/>
                </a:schemeClr>
              </a:gs>
              <a:gs pos="99000">
                <a:srgbClr val="00206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3ED603D-5C3E-4414-8EEB-0867B947BBD6}"/>
              </a:ext>
            </a:extLst>
          </p:cNvPr>
          <p:cNvSpPr txBox="1"/>
          <p:nvPr/>
        </p:nvSpPr>
        <p:spPr>
          <a:xfrm>
            <a:off x="8241829" y="4054761"/>
            <a:ext cx="960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600" dirty="0" err="1"/>
              <a:t>gEMOS</a:t>
            </a:r>
            <a:r>
              <a:rPr lang="nl-NL" sz="1600" dirty="0"/>
              <a:t> </a:t>
            </a:r>
          </a:p>
          <a:p>
            <a:pPr algn="ctr"/>
            <a:r>
              <a:rPr lang="nl-NL" sz="1600" dirty="0" err="1"/>
              <a:t>better</a:t>
            </a:r>
            <a:endParaRPr lang="nl-NL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6A88EEB-0933-4E06-B404-1FD2773FD02C}"/>
              </a:ext>
            </a:extLst>
          </p:cNvPr>
          <p:cNvSpPr txBox="1"/>
          <p:nvPr/>
        </p:nvSpPr>
        <p:spPr>
          <a:xfrm>
            <a:off x="8346962" y="527882"/>
            <a:ext cx="7104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600" dirty="0"/>
              <a:t>ML </a:t>
            </a:r>
          </a:p>
          <a:p>
            <a:pPr algn="ctr"/>
            <a:r>
              <a:rPr lang="nl-NL" sz="1600" dirty="0" err="1"/>
              <a:t>better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20702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018E6C95-32E4-4002-8C79-9B2946FFC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55" y="2230296"/>
            <a:ext cx="2063348" cy="146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454C8C2-529E-47FC-A250-D4D2DCB3F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858" y="770265"/>
            <a:ext cx="2063350" cy="146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11E47B2B-2F52-44A6-A1C1-4C4E6C446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88" y="2233559"/>
            <a:ext cx="2063348" cy="146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CA32D2FD-5BBE-4C3A-853A-5A10F7B19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45" y="770266"/>
            <a:ext cx="2063348" cy="146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B3BCF835-5D21-49C9-8D20-557B65576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588" y="770265"/>
            <a:ext cx="2063350" cy="146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C82FF2C8-CAD4-418E-B79F-A3C83F4AF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903" y="2233560"/>
            <a:ext cx="2063350" cy="146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5044806B-56D7-4728-8AA8-F76ADE8C6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179" y="2223034"/>
            <a:ext cx="2063350" cy="146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940FAC5B-05AC-4E48-BDCF-FE7847630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63" y="770265"/>
            <a:ext cx="2063350" cy="146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</p:spPr>
        <p:txBody>
          <a:bodyPr/>
          <a:lstStyle/>
          <a:p>
            <a:r>
              <a:rPr lang="de-CH" sz="2800" dirty="0"/>
              <a:t>PIT </a:t>
            </a:r>
            <a:r>
              <a:rPr lang="de-CH" sz="2800" dirty="0" err="1"/>
              <a:t>histograms</a:t>
            </a:r>
            <a:endParaRPr lang="de-CH" sz="2800" dirty="0"/>
          </a:p>
        </p:txBody>
      </p:sp>
    </p:spTree>
    <p:extLst>
      <p:ext uri="{BB962C8B-B14F-4D97-AF65-F5344CB8AC3E}">
        <p14:creationId xmlns:p14="http://schemas.microsoft.com/office/powerpoint/2010/main" val="114791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>
            <a:extLst>
              <a:ext uri="{FF2B5EF4-FFF2-40B4-BE49-F238E27FC236}">
                <a16:creationId xmlns:a16="http://schemas.microsoft.com/office/drawing/2014/main" id="{9738931C-E9ED-4F46-AA82-186DA0CE7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125" y="1001694"/>
            <a:ext cx="4076901" cy="293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D81BC3E5-A373-4EF5-AEA9-EB5C02FFA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99" y="1010610"/>
            <a:ext cx="4159291" cy="292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503" y="186642"/>
            <a:ext cx="7513072" cy="70780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Energy, p-variogram score</a:t>
            </a:r>
          </a:p>
        </p:txBody>
      </p:sp>
      <p:sp>
        <p:nvSpPr>
          <p:cNvPr id="7" name="Pfeil: nach unten 6">
            <a:extLst>
              <a:ext uri="{FF2B5EF4-FFF2-40B4-BE49-F238E27FC236}">
                <a16:creationId xmlns:a16="http://schemas.microsoft.com/office/drawing/2014/main" id="{23CBBE22-E661-44D3-B468-452829379965}"/>
              </a:ext>
            </a:extLst>
          </p:cNvPr>
          <p:cNvSpPr/>
          <p:nvPr/>
        </p:nvSpPr>
        <p:spPr bwMode="auto">
          <a:xfrm>
            <a:off x="411769" y="893792"/>
            <a:ext cx="327819" cy="2777255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E8B36B7-0E5B-428F-A55F-1F24DDCAA756}"/>
              </a:ext>
            </a:extLst>
          </p:cNvPr>
          <p:cNvSpPr txBox="1"/>
          <p:nvPr/>
        </p:nvSpPr>
        <p:spPr>
          <a:xfrm>
            <a:off x="-21956" y="3711099"/>
            <a:ext cx="111929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 err="1"/>
              <a:t>better</a:t>
            </a:r>
            <a:r>
              <a:rPr lang="nl-NL" sz="1600" dirty="0"/>
              <a:t/>
            </a:r>
            <a:br>
              <a:rPr lang="nl-NL" sz="1600" dirty="0"/>
            </a:br>
            <a:r>
              <a:rPr lang="nl-NL" sz="1400" dirty="0" err="1"/>
              <a:t>skill</a:t>
            </a:r>
            <a:r>
              <a:rPr lang="nl-NL" sz="1400" dirty="0"/>
              <a:t> </a:t>
            </a:r>
            <a:r>
              <a:rPr lang="nl-NL" sz="1200" b="1" dirty="0"/>
              <a:t>or</a:t>
            </a:r>
            <a:r>
              <a:rPr lang="nl-NL" sz="1400" dirty="0"/>
              <a:t> </a:t>
            </a:r>
            <a:r>
              <a:rPr lang="nl-NL" sz="1400" dirty="0" err="1"/>
              <a:t>correlation</a:t>
            </a:r>
            <a:r>
              <a:rPr lang="nl-NL" sz="1400" dirty="0"/>
              <a:t> </a:t>
            </a:r>
            <a:r>
              <a:rPr lang="nl-NL" sz="1400" dirty="0" err="1"/>
              <a:t>structure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232282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>
            <a:extLst>
              <a:ext uri="{FF2B5EF4-FFF2-40B4-BE49-F238E27FC236}">
                <a16:creationId xmlns:a16="http://schemas.microsoft.com/office/drawing/2014/main" id="{594EC2BB-028A-4967-B7CC-7B9DA8FD1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309" y="2628963"/>
            <a:ext cx="2914114" cy="204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E0F312AD-0854-40AB-A494-49EE91172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64" y="2618847"/>
            <a:ext cx="2892091" cy="204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6D7F0449-6C62-46A1-8BDA-D91E99CFC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310" y="625381"/>
            <a:ext cx="2914113" cy="204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16ABB6BF-D52B-44F1-A885-8BC1EBB3E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822" y="627597"/>
            <a:ext cx="2892091" cy="204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</p:spPr>
        <p:txBody>
          <a:bodyPr/>
          <a:lstStyle/>
          <a:p>
            <a:r>
              <a:rPr lang="en-US" sz="2800" dirty="0"/>
              <a:t>Data efficiency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896FBE7E-D315-421E-9852-956DAEAE0AB8}"/>
              </a:ext>
            </a:extLst>
          </p:cNvPr>
          <p:cNvSpPr/>
          <p:nvPr/>
        </p:nvSpPr>
        <p:spPr bwMode="auto">
          <a:xfrm>
            <a:off x="153671" y="3430271"/>
            <a:ext cx="49328" cy="457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Pfeil: nach oben 2">
            <a:extLst>
              <a:ext uri="{FF2B5EF4-FFF2-40B4-BE49-F238E27FC236}">
                <a16:creationId xmlns:a16="http://schemas.microsoft.com/office/drawing/2014/main" id="{78EFD3EC-34AB-4BE4-A319-448771BA560C}"/>
              </a:ext>
            </a:extLst>
          </p:cNvPr>
          <p:cNvSpPr/>
          <p:nvPr/>
        </p:nvSpPr>
        <p:spPr bwMode="auto">
          <a:xfrm>
            <a:off x="7957092" y="1440548"/>
            <a:ext cx="337278" cy="245089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24E1FF2-07A2-4D61-BFC2-FCDB2D790AD5}"/>
              </a:ext>
            </a:extLst>
          </p:cNvPr>
          <p:cNvSpPr txBox="1"/>
          <p:nvPr/>
        </p:nvSpPr>
        <p:spPr>
          <a:xfrm>
            <a:off x="7452959" y="786825"/>
            <a:ext cx="1345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more data </a:t>
            </a:r>
            <a:r>
              <a:rPr lang="nl-NL" sz="1600" dirty="0" err="1"/>
              <a:t>needed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10291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503" y="186642"/>
            <a:ext cx="7513072" cy="70780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552904" y="894447"/>
            <a:ext cx="8031476" cy="3583423"/>
          </a:xfrm>
        </p:spPr>
        <p:txBody>
          <a:bodyPr/>
          <a:lstStyle/>
          <a:p>
            <a:r>
              <a:rPr lang="en-GB" sz="2000" dirty="0"/>
              <a:t>Three approaches for post-processing cloud cover</a:t>
            </a:r>
          </a:p>
          <a:p>
            <a:pPr lvl="1"/>
            <a:r>
              <a:rPr lang="en-GB" sz="2000" dirty="0"/>
              <a:t>Classical statistics: </a:t>
            </a:r>
            <a:r>
              <a:rPr lang="en-GB" sz="2000" dirty="0" err="1"/>
              <a:t>gEMOS</a:t>
            </a:r>
            <a:endParaRPr lang="en-GB" sz="2000" dirty="0"/>
          </a:p>
          <a:p>
            <a:pPr lvl="2"/>
            <a:r>
              <a:rPr lang="en-GB" dirty="0"/>
              <a:t>easy to interpret</a:t>
            </a:r>
            <a:endParaRPr lang="en-GB" sz="1800" dirty="0"/>
          </a:p>
          <a:p>
            <a:pPr lvl="1"/>
            <a:r>
              <a:rPr lang="en-GB" sz="2000" dirty="0"/>
              <a:t>Dense neural networks</a:t>
            </a:r>
          </a:p>
          <a:p>
            <a:pPr lvl="2"/>
            <a:r>
              <a:rPr lang="en-GB" dirty="0"/>
              <a:t>good performance</a:t>
            </a:r>
          </a:p>
          <a:p>
            <a:pPr lvl="1"/>
            <a:r>
              <a:rPr lang="en-GB" sz="2000" dirty="0"/>
              <a:t>Generative adversarial networks</a:t>
            </a:r>
          </a:p>
          <a:p>
            <a:pPr lvl="2"/>
            <a:r>
              <a:rPr lang="en-GB" dirty="0"/>
              <a:t>realistic-looking forecasts</a:t>
            </a:r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EC6BFB2-23EC-4CCB-ACC6-C0DF20DA7B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275941"/>
              </p:ext>
            </p:extLst>
          </p:nvPr>
        </p:nvGraphicFramePr>
        <p:xfrm>
          <a:off x="930254" y="1318993"/>
          <a:ext cx="5322955" cy="2560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23814">
                  <a:extLst>
                    <a:ext uri="{9D8B030D-6E8A-4147-A177-3AD203B41FA5}">
                      <a16:colId xmlns:a16="http://schemas.microsoft.com/office/drawing/2014/main" val="3403326464"/>
                    </a:ext>
                  </a:extLst>
                </a:gridCol>
                <a:gridCol w="1220566">
                  <a:extLst>
                    <a:ext uri="{9D8B030D-6E8A-4147-A177-3AD203B41FA5}">
                      <a16:colId xmlns:a16="http://schemas.microsoft.com/office/drawing/2014/main" val="378133108"/>
                    </a:ext>
                  </a:extLst>
                </a:gridCol>
                <a:gridCol w="1281786">
                  <a:extLst>
                    <a:ext uri="{9D8B030D-6E8A-4147-A177-3AD203B41FA5}">
                      <a16:colId xmlns:a16="http://schemas.microsoft.com/office/drawing/2014/main" val="1353057586"/>
                    </a:ext>
                  </a:extLst>
                </a:gridCol>
                <a:gridCol w="1196789">
                  <a:extLst>
                    <a:ext uri="{9D8B030D-6E8A-4147-A177-3AD203B41FA5}">
                      <a16:colId xmlns:a16="http://schemas.microsoft.com/office/drawing/2014/main" val="45420930"/>
                    </a:ext>
                  </a:extLst>
                </a:gridCol>
              </a:tblGrid>
              <a:tr h="336582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gEMOS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Dense</a:t>
                      </a:r>
                      <a:r>
                        <a:rPr lang="nl-NL" dirty="0"/>
                        <a:t> 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 err="1"/>
                        <a:t>cGAN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55615"/>
                  </a:ext>
                </a:extLst>
              </a:tr>
              <a:tr h="336582">
                <a:tc>
                  <a:txBody>
                    <a:bodyPr/>
                    <a:lstStyle/>
                    <a:p>
                      <a:r>
                        <a:rPr lang="nl-NL" dirty="0" err="1"/>
                        <a:t>Interpretability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★★★☆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★☆☆☆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★☆☆☆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608494"/>
                  </a:ext>
                </a:extLst>
              </a:tr>
              <a:tr h="336582">
                <a:tc>
                  <a:txBody>
                    <a:bodyPr/>
                    <a:lstStyle/>
                    <a:p>
                      <a:r>
                        <a:rPr lang="nl-NL" dirty="0"/>
                        <a:t>Forecast </a:t>
                      </a:r>
                      <a:r>
                        <a:rPr lang="nl-NL" dirty="0" err="1"/>
                        <a:t>skill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★★☆☆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★★★★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★★★☆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99741"/>
                  </a:ext>
                </a:extLst>
              </a:tr>
              <a:tr h="336582">
                <a:tc>
                  <a:txBody>
                    <a:bodyPr/>
                    <a:lstStyle/>
                    <a:p>
                      <a:r>
                        <a:rPr lang="nl-NL" dirty="0" err="1"/>
                        <a:t>Calibration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★★★★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★★★☆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★★★★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314548"/>
                  </a:ext>
                </a:extLst>
              </a:tr>
              <a:tr h="358042">
                <a:tc>
                  <a:txBody>
                    <a:bodyPr/>
                    <a:lstStyle/>
                    <a:p>
                      <a:r>
                        <a:rPr lang="nl-NL" sz="1400" dirty="0" err="1"/>
                        <a:t>Realistic</a:t>
                      </a:r>
                      <a:r>
                        <a:rPr lang="nl-NL" sz="1400" dirty="0"/>
                        <a:t> images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</a:t>
                      </a:r>
                      <a:r>
                        <a:rPr lang="nl-NL" sz="1800" b="0" i="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</a:t>
                      </a: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☆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</a:t>
                      </a:r>
                      <a:r>
                        <a:rPr lang="nl-NL" sz="1800" b="0" i="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</a:t>
                      </a: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☆</a:t>
                      </a:r>
                      <a:endParaRPr lang="nl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★★★★</a:t>
                      </a:r>
                      <a:endParaRPr lang="nl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219980"/>
                  </a:ext>
                </a:extLst>
              </a:tr>
              <a:tr h="358042">
                <a:tc>
                  <a:txBody>
                    <a:bodyPr/>
                    <a:lstStyle/>
                    <a:p>
                      <a:r>
                        <a:rPr lang="nl-NL" sz="1400" dirty="0" err="1"/>
                        <a:t>Realistic</a:t>
                      </a:r>
                      <a:r>
                        <a:rPr lang="nl-NL" sz="1400" dirty="0"/>
                        <a:t> </a:t>
                      </a:r>
                      <a:r>
                        <a:rPr lang="nl-NL" sz="1400" dirty="0" err="1"/>
                        <a:t>videos</a:t>
                      </a:r>
                      <a:endParaRPr lang="nl-NL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</a:t>
                      </a:r>
                      <a:r>
                        <a:rPr lang="nl-NL" sz="1800" b="0" i="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</a:t>
                      </a: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☆</a:t>
                      </a:r>
                      <a:endParaRPr lang="nl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</a:t>
                      </a:r>
                      <a:r>
                        <a:rPr lang="nl-NL" sz="1800" b="0" i="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</a:t>
                      </a: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☆</a:t>
                      </a:r>
                      <a:endParaRPr lang="nl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</a:t>
                      </a:r>
                      <a:r>
                        <a:rPr lang="nl-NL" sz="1800" b="0" i="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</a:t>
                      </a: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☆</a:t>
                      </a:r>
                      <a:endParaRPr lang="nl-N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795901"/>
                  </a:ext>
                </a:extLst>
              </a:tr>
              <a:tr h="358042">
                <a:tc>
                  <a:txBody>
                    <a:bodyPr/>
                    <a:lstStyle/>
                    <a:p>
                      <a:r>
                        <a:rPr lang="nl-NL" sz="1600" dirty="0"/>
                        <a:t>Data efficiency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★★★☆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★★★☆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★★☆☆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251159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E20067B7-67A2-40FD-B0A0-70F5B5FE3015}"/>
              </a:ext>
            </a:extLst>
          </p:cNvPr>
          <p:cNvSpPr txBox="1"/>
          <p:nvPr/>
        </p:nvSpPr>
        <p:spPr>
          <a:xfrm>
            <a:off x="6333565" y="2857501"/>
            <a:ext cx="2689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dk1"/>
                </a:solidFill>
              </a:rPr>
              <a:t>★    </a:t>
            </a:r>
            <a:r>
              <a:rPr lang="nl-NL" sz="1600" dirty="0" err="1">
                <a:solidFill>
                  <a:schemeClr val="dk1"/>
                </a:solidFill>
              </a:rPr>
              <a:t>r</a:t>
            </a:r>
            <a:r>
              <a:rPr lang="nl-NL" sz="1600" dirty="0" err="1"/>
              <a:t>aw</a:t>
            </a:r>
            <a:r>
              <a:rPr lang="nl-NL" sz="1600" dirty="0"/>
              <a:t> model output</a:t>
            </a:r>
          </a:p>
          <a:p>
            <a:r>
              <a:rPr lang="nl-NL" sz="1600" dirty="0">
                <a:solidFill>
                  <a:schemeClr val="dk1"/>
                </a:solidFill>
              </a:rPr>
              <a:t>★</a:t>
            </a:r>
            <a:r>
              <a:rPr lang="nl-NL" sz="1600" dirty="0">
                <a:solidFill>
                  <a:schemeClr val="bg1">
                    <a:lumMod val="65000"/>
                  </a:schemeClr>
                </a:solidFill>
              </a:rPr>
              <a:t>★ </a:t>
            </a:r>
            <a:r>
              <a:rPr lang="nl-NL" sz="1600" dirty="0"/>
              <a:t>model output </a:t>
            </a:r>
            <a:r>
              <a:rPr lang="nl-NL" sz="1600" dirty="0" err="1"/>
              <a:t>with</a:t>
            </a:r>
            <a:r>
              <a:rPr lang="nl-NL" sz="1600" dirty="0"/>
              <a:t> ECC</a:t>
            </a:r>
          </a:p>
        </p:txBody>
      </p:sp>
    </p:spTree>
    <p:extLst>
      <p:ext uri="{BB962C8B-B14F-4D97-AF65-F5344CB8AC3E}">
        <p14:creationId xmlns:p14="http://schemas.microsoft.com/office/powerpoint/2010/main" val="70227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834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908f889f89_1_0"/>
          <p:cNvSpPr txBox="1">
            <a:spLocks noGrp="1"/>
          </p:cNvSpPr>
          <p:nvPr>
            <p:ph type="body" idx="1"/>
          </p:nvPr>
        </p:nvSpPr>
        <p:spPr>
          <a:xfrm>
            <a:off x="1179830" y="1219200"/>
            <a:ext cx="7527900" cy="265925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de-CH" dirty="0"/>
              <a:t>Problem: </a:t>
            </a:r>
            <a:r>
              <a:rPr lang="de-CH" dirty="0" err="1"/>
              <a:t>no</a:t>
            </a:r>
            <a:r>
              <a:rPr lang="de-CH" dirty="0"/>
              <a:t> </a:t>
            </a:r>
            <a:r>
              <a:rPr lang="de-CH" dirty="0" err="1"/>
              <a:t>observations</a:t>
            </a:r>
            <a:r>
              <a:rPr lang="de-CH" dirty="0"/>
              <a:t> </a:t>
            </a:r>
            <a:r>
              <a:rPr lang="de-CH" dirty="0" err="1"/>
              <a:t>available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separate </a:t>
            </a:r>
            <a:r>
              <a:rPr lang="de-CH" dirty="0" err="1"/>
              <a:t>cloud</a:t>
            </a:r>
            <a:r>
              <a:rPr lang="de-CH" dirty="0"/>
              <a:t> </a:t>
            </a:r>
            <a:r>
              <a:rPr lang="de-CH" dirty="0" err="1"/>
              <a:t>levels</a:t>
            </a:r>
            <a:endParaRPr lang="de-CH" dirty="0"/>
          </a:p>
          <a:p>
            <a:pPr>
              <a:lnSpc>
                <a:spcPct val="150000"/>
              </a:lnSpc>
            </a:pPr>
            <a:r>
              <a:rPr lang="de-CH" dirty="0"/>
              <a:t>Ad-hoc </a:t>
            </a:r>
            <a:r>
              <a:rPr lang="de-CH" dirty="0" err="1"/>
              <a:t>approach</a:t>
            </a:r>
            <a:r>
              <a:rPr lang="de-CH" dirty="0"/>
              <a:t>: </a:t>
            </a:r>
          </a:p>
          <a:p>
            <a:pPr lvl="1"/>
            <a:r>
              <a:rPr lang="de-CH" dirty="0" err="1"/>
              <a:t>Generate</a:t>
            </a:r>
            <a:r>
              <a:rPr lang="de-CH" dirty="0"/>
              <a:t>  an </a:t>
            </a:r>
            <a:r>
              <a:rPr lang="de-CH" dirty="0" err="1" smtClean="0"/>
              <a:t>archive</a:t>
            </a:r>
            <a:r>
              <a:rPr lang="de-CH" dirty="0" smtClean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cloud</a:t>
            </a:r>
            <a:r>
              <a:rPr lang="de-CH" dirty="0"/>
              <a:t> </a:t>
            </a:r>
            <a:r>
              <a:rPr lang="de-CH" dirty="0" err="1"/>
              <a:t>level</a:t>
            </a:r>
            <a:r>
              <a:rPr lang="de-CH" dirty="0"/>
              <a:t> </a:t>
            </a:r>
            <a:r>
              <a:rPr lang="de-CH" dirty="0" err="1"/>
              <a:t>observations</a:t>
            </a:r>
            <a:r>
              <a:rPr lang="de-CH" dirty="0"/>
              <a:t> </a:t>
            </a:r>
            <a:r>
              <a:rPr lang="de-CH" dirty="0" err="1"/>
              <a:t>by</a:t>
            </a:r>
            <a:r>
              <a:rPr lang="de-CH" dirty="0"/>
              <a:t> </a:t>
            </a:r>
            <a:r>
              <a:rPr lang="de-CH" dirty="0" err="1"/>
              <a:t>augmenting</a:t>
            </a:r>
            <a:r>
              <a:rPr lang="de-CH" dirty="0"/>
              <a:t> </a:t>
            </a:r>
            <a:r>
              <a:rPr lang="de-CH" dirty="0" err="1"/>
              <a:t>satellite</a:t>
            </a:r>
            <a:r>
              <a:rPr lang="de-CH" dirty="0"/>
              <a:t> </a:t>
            </a:r>
            <a:r>
              <a:rPr lang="de-CH" dirty="0" err="1"/>
              <a:t>data</a:t>
            </a:r>
            <a:r>
              <a:rPr lang="de-CH" dirty="0"/>
              <a:t> </a:t>
            </a:r>
            <a:r>
              <a:rPr lang="de-CH" dirty="0" err="1"/>
              <a:t>with</a:t>
            </a:r>
            <a:r>
              <a:rPr lang="de-CH" dirty="0"/>
              <a:t> COSMO-1 </a:t>
            </a:r>
            <a:r>
              <a:rPr lang="de-CH" dirty="0" err="1"/>
              <a:t>short</a:t>
            </a:r>
            <a:r>
              <a:rPr lang="de-CH" dirty="0"/>
              <a:t>-range </a:t>
            </a:r>
            <a:r>
              <a:rPr lang="de-CH" dirty="0" err="1"/>
              <a:t>forecasts</a:t>
            </a:r>
            <a:r>
              <a:rPr lang="de-CH" dirty="0"/>
              <a:t> (</a:t>
            </a:r>
            <a:r>
              <a:rPr lang="de-CH" dirty="0" err="1"/>
              <a:t>thanks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Francesco Zanetta)</a:t>
            </a:r>
          </a:p>
          <a:p>
            <a:pPr lvl="1"/>
            <a:r>
              <a:rPr lang="de-CH" dirty="0"/>
              <a:t>Fit a </a:t>
            </a:r>
            <a:r>
              <a:rPr lang="de-CH" dirty="0" err="1"/>
              <a:t>seasonal</a:t>
            </a:r>
            <a:r>
              <a:rPr lang="de-CH" dirty="0"/>
              <a:t> </a:t>
            </a:r>
            <a:r>
              <a:rPr lang="de-CH" dirty="0" err="1"/>
              <a:t>gEMOS</a:t>
            </a:r>
            <a:r>
              <a:rPr lang="de-CH" dirty="0"/>
              <a:t> </a:t>
            </a:r>
            <a:r>
              <a:rPr lang="de-CH" dirty="0" err="1"/>
              <a:t>model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each</a:t>
            </a:r>
            <a:r>
              <a:rPr lang="de-CH" dirty="0"/>
              <a:t> </a:t>
            </a:r>
            <a:r>
              <a:rPr lang="de-CH" dirty="0" err="1"/>
              <a:t>level</a:t>
            </a:r>
            <a:endParaRPr lang="de-CH" dirty="0"/>
          </a:p>
          <a:p>
            <a:pPr lvl="1"/>
            <a:r>
              <a:rPr lang="de-CH" dirty="0" err="1"/>
              <a:t>Iterate</a:t>
            </a:r>
            <a:r>
              <a:rPr lang="de-CH" dirty="0"/>
              <a:t> </a:t>
            </a:r>
            <a:r>
              <a:rPr lang="de-CH" dirty="0" err="1"/>
              <a:t>over</a:t>
            </a:r>
            <a:r>
              <a:rPr lang="de-CH" dirty="0"/>
              <a:t> EMOS ECC </a:t>
            </a:r>
            <a:r>
              <a:rPr lang="de-CH" dirty="0" err="1"/>
              <a:t>forecast</a:t>
            </a:r>
            <a:r>
              <a:rPr lang="de-CH" dirty="0"/>
              <a:t> </a:t>
            </a:r>
            <a:r>
              <a:rPr lang="de-CH" dirty="0" err="1"/>
              <a:t>scenarios</a:t>
            </a:r>
            <a:r>
              <a:rPr lang="de-CH" dirty="0"/>
              <a:t>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extract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corresponding</a:t>
            </a:r>
            <a:r>
              <a:rPr lang="de-CH" dirty="0"/>
              <a:t> </a:t>
            </a:r>
            <a:r>
              <a:rPr lang="de-CH" dirty="0" err="1"/>
              <a:t>cloud</a:t>
            </a:r>
            <a:r>
              <a:rPr lang="de-CH" dirty="0"/>
              <a:t> </a:t>
            </a:r>
            <a:r>
              <a:rPr lang="de-CH" dirty="0" err="1"/>
              <a:t>level</a:t>
            </a:r>
            <a:r>
              <a:rPr lang="de-CH" dirty="0"/>
              <a:t> </a:t>
            </a:r>
            <a:r>
              <a:rPr lang="de-CH" dirty="0" err="1"/>
              <a:t>gEMOS</a:t>
            </a:r>
            <a:r>
              <a:rPr lang="de-CH" dirty="0"/>
              <a:t> </a:t>
            </a:r>
            <a:r>
              <a:rPr lang="de-CH" dirty="0" err="1"/>
              <a:t>quantiles</a:t>
            </a:r>
            <a:endParaRPr lang="de-CH" dirty="0"/>
          </a:p>
          <a:p>
            <a:pPr lvl="1"/>
            <a:r>
              <a:rPr lang="de-CH" dirty="0" err="1"/>
              <a:t>Ensure</a:t>
            </a:r>
            <a:r>
              <a:rPr lang="de-CH" dirty="0"/>
              <a:t> </a:t>
            </a:r>
            <a:r>
              <a:rPr lang="de-CH" dirty="0" err="1"/>
              <a:t>consistency</a:t>
            </a:r>
            <a:r>
              <a:rPr lang="de-CH" dirty="0"/>
              <a:t> </a:t>
            </a:r>
            <a:r>
              <a:rPr lang="de-CH" dirty="0" err="1"/>
              <a:t>between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different </a:t>
            </a:r>
            <a:r>
              <a:rPr lang="de-CH" dirty="0" err="1"/>
              <a:t>cloud</a:t>
            </a:r>
            <a:r>
              <a:rPr lang="de-CH" dirty="0"/>
              <a:t> </a:t>
            </a:r>
            <a:r>
              <a:rPr lang="de-CH" dirty="0" err="1"/>
              <a:t>level</a:t>
            </a:r>
            <a:r>
              <a:rPr lang="de-CH" dirty="0"/>
              <a:t> </a:t>
            </a:r>
            <a:r>
              <a:rPr lang="de-CH" dirty="0" err="1"/>
              <a:t>forecasts</a:t>
            </a:r>
            <a:r>
              <a:rPr lang="de-CH" dirty="0"/>
              <a:t> </a:t>
            </a:r>
            <a:r>
              <a:rPr lang="de-CH" dirty="0" err="1"/>
              <a:t>by</a:t>
            </a:r>
            <a:r>
              <a:rPr lang="de-CH" dirty="0"/>
              <a:t> ad-hoc </a:t>
            </a:r>
            <a:r>
              <a:rPr lang="de-CH" dirty="0" err="1"/>
              <a:t>correction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cloud</a:t>
            </a:r>
            <a:r>
              <a:rPr lang="de-CH" dirty="0"/>
              <a:t> </a:t>
            </a:r>
            <a:r>
              <a:rPr lang="de-CH" dirty="0" err="1"/>
              <a:t>level</a:t>
            </a:r>
            <a:r>
              <a:rPr lang="de-CH" dirty="0"/>
              <a:t> </a:t>
            </a:r>
            <a:r>
              <a:rPr lang="de-CH" dirty="0" err="1"/>
              <a:t>forecasts</a:t>
            </a:r>
            <a:endParaRPr lang="de-CH" dirty="0"/>
          </a:p>
          <a:p>
            <a:pPr marL="584200" lvl="1" indent="0">
              <a:buNone/>
            </a:pPr>
            <a:endParaRPr dirty="0"/>
          </a:p>
        </p:txBody>
      </p:sp>
      <p:sp>
        <p:nvSpPr>
          <p:cNvPr id="54" name="Google Shape;54;g908f889f89_1_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 err="1"/>
              <a:t>Disaggregation</a:t>
            </a:r>
            <a:r>
              <a:rPr lang="de-CH" dirty="0"/>
              <a:t> </a:t>
            </a:r>
            <a:r>
              <a:rPr lang="de-CH" dirty="0" err="1"/>
              <a:t>into</a:t>
            </a:r>
            <a:r>
              <a:rPr lang="de-CH" dirty="0"/>
              <a:t> </a:t>
            </a:r>
            <a:r>
              <a:rPr lang="de-CH" dirty="0" err="1"/>
              <a:t>cloud</a:t>
            </a:r>
            <a:r>
              <a:rPr lang="de-CH" dirty="0"/>
              <a:t> </a:t>
            </a:r>
            <a:r>
              <a:rPr lang="de-CH" dirty="0" err="1"/>
              <a:t>levels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4349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908f889f89_1_0"/>
          <p:cNvSpPr txBox="1">
            <a:spLocks noGrp="1"/>
          </p:cNvSpPr>
          <p:nvPr>
            <p:ph type="body" idx="1"/>
          </p:nvPr>
        </p:nvSpPr>
        <p:spPr>
          <a:xfrm>
            <a:off x="1179830" y="1394459"/>
            <a:ext cx="7527900" cy="2484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</a:pPr>
            <a:endParaRPr dirty="0"/>
          </a:p>
        </p:txBody>
      </p:sp>
      <p:sp>
        <p:nvSpPr>
          <p:cNvPr id="54" name="Google Shape;54;g908f889f89_1_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 err="1"/>
              <a:t>Disaggregation</a:t>
            </a:r>
            <a:r>
              <a:rPr lang="de-CH" dirty="0"/>
              <a:t> </a:t>
            </a:r>
            <a:r>
              <a:rPr lang="de-CH" dirty="0" err="1"/>
              <a:t>into</a:t>
            </a:r>
            <a:r>
              <a:rPr lang="de-CH" dirty="0"/>
              <a:t> </a:t>
            </a:r>
            <a:r>
              <a:rPr lang="de-CH" dirty="0" err="1"/>
              <a:t>cloud</a:t>
            </a:r>
            <a:r>
              <a:rPr lang="de-CH" dirty="0"/>
              <a:t> </a:t>
            </a:r>
            <a:r>
              <a:rPr lang="de-CH" dirty="0" err="1"/>
              <a:t>levels</a:t>
            </a:r>
            <a:endParaRPr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648" y="850392"/>
            <a:ext cx="5513832" cy="367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743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908f889f89_1_0"/>
          <p:cNvSpPr txBox="1">
            <a:spLocks noGrp="1"/>
          </p:cNvSpPr>
          <p:nvPr>
            <p:ph type="body" idx="1"/>
          </p:nvPr>
        </p:nvSpPr>
        <p:spPr>
          <a:xfrm>
            <a:off x="1179830" y="1394459"/>
            <a:ext cx="7527900" cy="2484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</a:pPr>
            <a:endParaRPr dirty="0"/>
          </a:p>
        </p:txBody>
      </p:sp>
      <p:sp>
        <p:nvSpPr>
          <p:cNvPr id="54" name="Google Shape;54;g908f889f89_1_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 dirty="0" err="1"/>
              <a:t>Disaggregation</a:t>
            </a:r>
            <a:r>
              <a:rPr lang="de-CH" dirty="0"/>
              <a:t> </a:t>
            </a:r>
            <a:r>
              <a:rPr lang="de-CH" dirty="0" err="1"/>
              <a:t>into</a:t>
            </a:r>
            <a:r>
              <a:rPr lang="de-CH" dirty="0"/>
              <a:t> </a:t>
            </a:r>
            <a:r>
              <a:rPr lang="de-CH" dirty="0" err="1"/>
              <a:t>cloud</a:t>
            </a:r>
            <a:r>
              <a:rPr lang="de-CH" dirty="0"/>
              <a:t> </a:t>
            </a:r>
            <a:r>
              <a:rPr lang="de-CH" dirty="0" err="1"/>
              <a:t>levels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61" y="847155"/>
            <a:ext cx="5511807" cy="367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223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8EF7F20B-891C-404E-92F0-D41170ACE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4" y="2588392"/>
            <a:ext cx="2716902" cy="197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87D82CB-69FB-4D1C-8088-D8FA5484B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43" y="675903"/>
            <a:ext cx="2716318" cy="197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28B6C493-30FB-4944-9A17-D9706AFDC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269" y="2590429"/>
            <a:ext cx="2788024" cy="197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C71B7C94-C59C-445C-834F-A7893F4D7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168" y="675826"/>
            <a:ext cx="2716324" cy="19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838F06BF-BABE-4E35-86C5-A7B379399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168" y="2590640"/>
            <a:ext cx="2716324" cy="19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623F3E4E-F242-4BBC-B7CB-5FD339D0B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390" y="675826"/>
            <a:ext cx="2716324" cy="19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</p:spPr>
        <p:txBody>
          <a:bodyPr/>
          <a:lstStyle/>
          <a:p>
            <a:r>
              <a:rPr lang="en-US" sz="2800" dirty="0"/>
              <a:t>Performance </a:t>
            </a:r>
            <a:r>
              <a:rPr lang="en-US" sz="2400" dirty="0"/>
              <a:t>by lead time</a:t>
            </a:r>
            <a:endParaRPr lang="en-US" sz="2800" dirty="0"/>
          </a:p>
        </p:txBody>
      </p:sp>
      <p:sp>
        <p:nvSpPr>
          <p:cNvPr id="3" name="Pfeil: nach unten 2">
            <a:extLst>
              <a:ext uri="{FF2B5EF4-FFF2-40B4-BE49-F238E27FC236}">
                <a16:creationId xmlns:a16="http://schemas.microsoft.com/office/drawing/2014/main" id="{39E472FE-E3AC-47D9-AB37-2573C31EAF70}"/>
              </a:ext>
            </a:extLst>
          </p:cNvPr>
          <p:cNvSpPr/>
          <p:nvPr/>
        </p:nvSpPr>
        <p:spPr bwMode="auto">
          <a:xfrm>
            <a:off x="309748" y="1193780"/>
            <a:ext cx="167030" cy="315352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00A157C-C45F-4730-A265-40A87DFB95B3}"/>
              </a:ext>
            </a:extLst>
          </p:cNvPr>
          <p:cNvSpPr txBox="1"/>
          <p:nvPr/>
        </p:nvSpPr>
        <p:spPr>
          <a:xfrm>
            <a:off x="38037" y="434730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600" dirty="0" err="1"/>
              <a:t>better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2590987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BF1A6775-2F68-43B3-A0A2-9337273D7B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67" t="39477" r="23309" b="24314"/>
          <a:stretch/>
        </p:blipFill>
        <p:spPr>
          <a:xfrm>
            <a:off x="114302" y="2290484"/>
            <a:ext cx="3160062" cy="138942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250C8B0-3891-496D-AC0E-65CF633D94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367" t="40654" r="23309" b="23137"/>
          <a:stretch/>
        </p:blipFill>
        <p:spPr>
          <a:xfrm>
            <a:off x="2911289" y="2297718"/>
            <a:ext cx="3160062" cy="138942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</p:spPr>
        <p:txBody>
          <a:bodyPr/>
          <a:lstStyle/>
          <a:p>
            <a:r>
              <a:rPr lang="nl-NL" sz="2800" dirty="0"/>
              <a:t>Performance </a:t>
            </a:r>
            <a:r>
              <a:rPr lang="nl-NL" sz="2400" dirty="0" err="1"/>
              <a:t>compared</a:t>
            </a:r>
            <a:r>
              <a:rPr lang="nl-NL" sz="2400" dirty="0"/>
              <a:t> </a:t>
            </a:r>
            <a:r>
              <a:rPr lang="nl-NL" sz="2400" dirty="0" err="1"/>
              <a:t>to</a:t>
            </a:r>
            <a:r>
              <a:rPr lang="nl-NL" sz="2400" dirty="0"/>
              <a:t> </a:t>
            </a:r>
            <a:r>
              <a:rPr lang="nl-NL" sz="2400" dirty="0" err="1"/>
              <a:t>gEMOS</a:t>
            </a:r>
            <a:endParaRPr lang="en-US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E5917A2-8C96-4421-ADD0-5CCC7C3004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368" t="39346" r="23456" b="24052"/>
          <a:stretch/>
        </p:blipFill>
        <p:spPr>
          <a:xfrm>
            <a:off x="114302" y="782592"/>
            <a:ext cx="3160061" cy="140894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83BF15E-BD9C-4577-A034-8E073D47E4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368" t="36863" r="23456" b="26536"/>
          <a:stretch/>
        </p:blipFill>
        <p:spPr>
          <a:xfrm>
            <a:off x="2911289" y="792811"/>
            <a:ext cx="3160062" cy="140894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89325E4-BDE5-4381-9DD9-85833EB4670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368" t="44706" r="23456" b="18693"/>
          <a:stretch/>
        </p:blipFill>
        <p:spPr>
          <a:xfrm>
            <a:off x="5708276" y="795917"/>
            <a:ext cx="3160062" cy="1408945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60F8F4BC-183C-464C-85DC-66C70E686AC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367" t="44860" r="23309" b="19216"/>
          <a:stretch/>
        </p:blipFill>
        <p:spPr>
          <a:xfrm>
            <a:off x="5715000" y="2295968"/>
            <a:ext cx="3160062" cy="13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38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503" y="186642"/>
            <a:ext cx="7513072" cy="70780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Multivariate metrics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platzhalter 2"/>
              <p:cNvSpPr>
                <a:spLocks noGrp="1"/>
              </p:cNvSpPr>
              <p:nvPr>
                <p:ph type="body" sz="quarter" idx="15"/>
              </p:nvPr>
            </p:nvSpPr>
            <p:spPr>
              <a:xfrm>
                <a:off x="517383" y="894448"/>
                <a:ext cx="8369220" cy="335416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l-NL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l-NL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⋯, </m:t>
                    </m:r>
                    <m:sSup>
                      <m:sSupPr>
                        <m:ctrlPr>
                          <a:rPr lang="nl-NL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l-NL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nl-NL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  <m:r>
                          <a:rPr lang="nl-NL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nl-NL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l-NL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[0,100]</m:t>
                        </m:r>
                      </m:e>
                      <m:sup>
                        <m:r>
                          <a:rPr lang="nl-NL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GB" sz="2000" dirty="0"/>
                  <a:t> ensemble forecast, </a:t>
                </a:r>
                <a14:m>
                  <m:oMath xmlns:m="http://schemas.openxmlformats.org/officeDocument/2006/math">
                    <m:r>
                      <a:rPr lang="nl-NL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l-NL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[0,100]</m:t>
                        </m:r>
                      </m:e>
                      <m:sup>
                        <m:r>
                          <a:rPr lang="nl-NL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GB" sz="2000" dirty="0"/>
                  <a:t> observation </a:t>
                </a:r>
              </a:p>
              <a:p>
                <a:r>
                  <a:rPr lang="en-GB" sz="2000" dirty="0"/>
                  <a:t>Energy score: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l-NL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b>
                          <m:sSubPr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GB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nl-NL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l-NL" sz="2000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p>
                                    <m:r>
                                      <a:rPr lang="nl-NL" sz="20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nl-NL" sz="20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nl-NL" sz="2000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nl-NL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l-NL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b>
                            <m:r>
                              <a:rPr lang="nl-NL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nary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nl-NL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nl-NL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l-NL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nl-NL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nary>
                      <m:naryPr>
                        <m:chr m:val="∑"/>
                        <m:ctrlPr>
                          <a:rPr lang="nl-NL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l-NL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nl-NL" sz="20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nl-NL" sz="2000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nl-NL" sz="20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nl-NL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p>
                          <m:e>
                            <m:sSub>
                              <m:sSubPr>
                                <m:ctrlPr>
                                  <a:rPr lang="nl-NL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nl-NL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p>
                                        <m: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nl-NL" sz="20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  <m: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  <m:r>
                                      <a:rPr lang="nl-NL" sz="2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p>
                                        <m: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nl-NL" sz="2000" b="0" i="1" smtClean="0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  <m: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b>
                                <m:r>
                                  <a:rPr lang="nl-NL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endParaRPr lang="en-GB" sz="2000" dirty="0"/>
              </a:p>
              <a:p>
                <a:pPr lvl="1"/>
                <a:r>
                  <a:rPr lang="en-GB" dirty="0"/>
                  <a:t>Generalizes CRPS (case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dirty="0"/>
                  <a:t>)</a:t>
                </a:r>
              </a:p>
              <a:p>
                <a:r>
                  <a:rPr lang="en-GB" sz="2000" i="1" dirty="0"/>
                  <a:t>p</a:t>
                </a:r>
                <a:r>
                  <a:rPr lang="en-GB" sz="2000" dirty="0"/>
                  <a:t>-variogram score: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nl-NL" sz="20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l-NL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nl-NL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  <m:e>
                            <m:sSub>
                              <m:sSubPr>
                                <m:ctrlPr>
                                  <a:rPr lang="nl-NL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sz="20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nl-NL" sz="2000" b="0" i="1" smtClean="0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nl-NL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nl-NL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begChr m:val="|"/>
                                            <m:endChr m:val="|"/>
                                            <m:ctrlPr>
                                              <a:rPr lang="nl-NL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nl-NL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nl-NL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nl-NL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nl-NL" sz="2000" i="1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nl-NL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nl-NL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nl-NL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p>
                                    </m:sSup>
                                    <m:r>
                                      <a:rPr lang="nl-NL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den>
                                    </m:f>
                                    <m:nary>
                                      <m:naryPr>
                                        <m:chr m:val="∑"/>
                                        <m:ctrlP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  <m: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nl-NL" sz="2000" i="1">
                                            <a:latin typeface="Cambria Math" panose="02040503050406030204" pitchFamily="18" charset="0"/>
                                          </a:rPr>
                                          <m:t>𝑀</m:t>
                                        </m:r>
                                      </m:sup>
                                      <m:e>
                                        <m:sSup>
                                          <m:sSupPr>
                                            <m:ctrlPr>
                                              <a:rPr lang="nl-NL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begChr m:val="|"/>
                                                <m:endChr m:val="|"/>
                                                <m:ctrlPr>
                                                  <a:rPr lang="nl-NL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nl-NL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nl-NL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𝑋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l-NL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nl-NL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(</m:t>
                                                    </m:r>
                                                    <m:r>
                                                      <a:rPr lang="nl-NL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  <m:r>
                                                      <a:rPr lang="nl-NL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)</m:t>
                                                    </m:r>
                                                  </m:sup>
                                                </m:sSubSup>
                                                <m:r>
                                                  <a:rPr lang="nl-NL" sz="2000" i="1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bSup>
                                                  <m:sSubSupPr>
                                                    <m:ctrlPr>
                                                      <a:rPr lang="nl-NL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nl-NL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𝑋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l-NL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𝑗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nl-NL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(</m:t>
                                                    </m:r>
                                                    <m:r>
                                                      <a:rPr lang="nl-NL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  <m:r>
                                                      <a:rPr lang="nl-NL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)</m:t>
                                                    </m:r>
                                                  </m:sup>
                                                </m:sSubSup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nl-NL" sz="20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sup>
                                        </m:sSup>
                                      </m:e>
                                    </m:nary>
                                  </m:e>
                                </m:d>
                              </m:e>
                              <m:sup>
                                <m:r>
                                  <a:rPr lang="nl-NL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Correlation structure</a:t>
                </a:r>
              </a:p>
            </p:txBody>
          </p:sp>
        </mc:Choice>
        <mc:Fallback xmlns="">
          <p:sp>
            <p:nvSpPr>
              <p:cNvPr id="3" name="Text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5"/>
              </p:nvPr>
            </p:nvSpPr>
            <p:spPr>
              <a:xfrm>
                <a:off x="517383" y="894448"/>
                <a:ext cx="8369220" cy="3354168"/>
              </a:xfrm>
              <a:blipFill>
                <a:blip r:embed="rId2"/>
                <a:stretch>
                  <a:fillRect l="-655" t="-727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feld 4">
            <a:extLst>
              <a:ext uri="{FF2B5EF4-FFF2-40B4-BE49-F238E27FC236}">
                <a16:creationId xmlns:a16="http://schemas.microsoft.com/office/drawing/2014/main" id="{A99C3F2D-1CA0-4866-A6D2-13DBD87959CE}"/>
              </a:ext>
            </a:extLst>
          </p:cNvPr>
          <p:cNvSpPr txBox="1"/>
          <p:nvPr/>
        </p:nvSpPr>
        <p:spPr>
          <a:xfrm>
            <a:off x="4572000" y="2003612"/>
            <a:ext cx="6723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err="1"/>
              <a:t>weights</a:t>
            </a:r>
            <a:endParaRPr lang="nl-NL" sz="1100" dirty="0"/>
          </a:p>
        </p:txBody>
      </p:sp>
      <p:cxnSp>
        <p:nvCxnSpPr>
          <p:cNvPr id="7" name="Verbinder: gekrümmt 6">
            <a:extLst>
              <a:ext uri="{FF2B5EF4-FFF2-40B4-BE49-F238E27FC236}">
                <a16:creationId xmlns:a16="http://schemas.microsoft.com/office/drawing/2014/main" id="{D89A2732-C822-489F-A0DB-A8EE261383B5}"/>
              </a:ext>
            </a:extLst>
          </p:cNvPr>
          <p:cNvCxnSpPr>
            <a:cxnSpLocks/>
            <a:stCxn id="5" idx="1"/>
          </p:cNvCxnSpPr>
          <p:nvPr/>
        </p:nvCxnSpPr>
        <p:spPr bwMode="auto">
          <a:xfrm rot="10800000" flipV="1">
            <a:off x="4350134" y="2134417"/>
            <a:ext cx="221867" cy="279330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FBAC8E03-6298-4776-AD89-44741EDD1B5C}"/>
                  </a:ext>
                </a:extLst>
              </p:cNvPr>
              <p:cNvSpPr txBox="1"/>
              <p:nvPr/>
            </p:nvSpPr>
            <p:spPr>
              <a:xfrm>
                <a:off x="4572000" y="2859944"/>
                <a:ext cx="115196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1100" dirty="0"/>
                  <a:t>c</a:t>
                </a:r>
                <a:r>
                  <a:rPr lang="nl-NL" sz="1100" dirty="0" err="1"/>
                  <a:t>oordinate</a:t>
                </a:r>
                <a:r>
                  <a:rPr lang="nl-NL" sz="1100" dirty="0"/>
                  <a:t> of </a:t>
                </a:r>
                <a14:m>
                  <m:oMath xmlns:m="http://schemas.openxmlformats.org/officeDocument/2006/math">
                    <m:r>
                      <a:rPr lang="nl-NL" sz="11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nl-NL" sz="1100" dirty="0"/>
              </a:p>
            </p:txBody>
          </p:sp>
        </mc:Choice>
        <mc:Fallback xmlns=""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FBAC8E03-6298-4776-AD89-44741EDD1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859944"/>
                <a:ext cx="1151965" cy="261610"/>
              </a:xfrm>
              <a:prstGeom prst="rect">
                <a:avLst/>
              </a:prstGeom>
              <a:blipFill>
                <a:blip r:embed="rId3"/>
                <a:stretch>
                  <a:fillRect t="-2326" b="-13953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Verbinder: gekrümmt 13">
            <a:extLst>
              <a:ext uri="{FF2B5EF4-FFF2-40B4-BE49-F238E27FC236}">
                <a16:creationId xmlns:a16="http://schemas.microsoft.com/office/drawing/2014/main" id="{D92A4AA6-CDF3-40A0-98E1-420C0747E74D}"/>
              </a:ext>
            </a:extLst>
          </p:cNvPr>
          <p:cNvCxnSpPr/>
          <p:nvPr/>
        </p:nvCxnSpPr>
        <p:spPr bwMode="auto">
          <a:xfrm rot="16200000" flipV="1">
            <a:off x="4790447" y="2784324"/>
            <a:ext cx="190633" cy="44824"/>
          </a:xfrm>
          <a:prstGeom prst="curvedConnector3">
            <a:avLst>
              <a:gd name="adj1" fmla="val 570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Verbinder: gekrümmt 15">
            <a:extLst>
              <a:ext uri="{FF2B5EF4-FFF2-40B4-BE49-F238E27FC236}">
                <a16:creationId xmlns:a16="http://schemas.microsoft.com/office/drawing/2014/main" id="{93A6A939-7517-4D0E-84FD-4A0FF17DD3B8}"/>
              </a:ext>
            </a:extLst>
          </p:cNvPr>
          <p:cNvCxnSpPr/>
          <p:nvPr/>
        </p:nvCxnSpPr>
        <p:spPr bwMode="auto">
          <a:xfrm rot="5400000" flipH="1" flipV="1">
            <a:off x="5223928" y="2803560"/>
            <a:ext cx="184284" cy="127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87D88386-B20B-4167-AF4D-2B4BF2F8359B}"/>
                  </a:ext>
                </a:extLst>
              </p:cNvPr>
              <p:cNvSpPr txBox="1"/>
              <p:nvPr/>
            </p:nvSpPr>
            <p:spPr>
              <a:xfrm>
                <a:off x="6790018" y="2859944"/>
                <a:ext cx="1317811" cy="268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1100" dirty="0"/>
                  <a:t>coordinate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l-NL" sz="11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11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l-NL" sz="11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l-NL" sz="11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l-NL" sz="11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nl-NL" sz="1100" dirty="0"/>
              </a:p>
            </p:txBody>
          </p:sp>
        </mc:Choice>
        <mc:Fallback xmlns=""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87D88386-B20B-4167-AF4D-2B4BF2F83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018" y="2859944"/>
                <a:ext cx="1317811" cy="268663"/>
              </a:xfrm>
              <a:prstGeom prst="rect">
                <a:avLst/>
              </a:prstGeom>
              <a:blipFill>
                <a:blip r:embed="rId4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Verbinder: gekrümmt 25">
            <a:extLst>
              <a:ext uri="{FF2B5EF4-FFF2-40B4-BE49-F238E27FC236}">
                <a16:creationId xmlns:a16="http://schemas.microsoft.com/office/drawing/2014/main" id="{C2F9257B-603A-47FE-85D1-CBF147E782D0}"/>
              </a:ext>
            </a:extLst>
          </p:cNvPr>
          <p:cNvCxnSpPr/>
          <p:nvPr/>
        </p:nvCxnSpPr>
        <p:spPr bwMode="auto">
          <a:xfrm rot="16200000" flipV="1">
            <a:off x="7088007" y="2784324"/>
            <a:ext cx="190633" cy="44824"/>
          </a:xfrm>
          <a:prstGeom prst="curvedConnector3">
            <a:avLst>
              <a:gd name="adj1" fmla="val 570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Verbinder: gekrümmt 26">
            <a:extLst>
              <a:ext uri="{FF2B5EF4-FFF2-40B4-BE49-F238E27FC236}">
                <a16:creationId xmlns:a16="http://schemas.microsoft.com/office/drawing/2014/main" id="{1A56F5AD-C2A4-45F7-800E-F845D64E9059}"/>
              </a:ext>
            </a:extLst>
          </p:cNvPr>
          <p:cNvCxnSpPr/>
          <p:nvPr/>
        </p:nvCxnSpPr>
        <p:spPr bwMode="auto">
          <a:xfrm rot="5400000" flipH="1" flipV="1">
            <a:off x="7608898" y="2803560"/>
            <a:ext cx="184284" cy="127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3">
            <a:extLst>
              <a:ext uri="{FF2B5EF4-FFF2-40B4-BE49-F238E27FC236}">
                <a16:creationId xmlns:a16="http://schemas.microsoft.com/office/drawing/2014/main" id="{777E79A2-2198-499A-BE43-0D5CE9AAFBC3}"/>
              </a:ext>
            </a:extLst>
          </p:cNvPr>
          <p:cNvSpPr txBox="1"/>
          <p:nvPr/>
        </p:nvSpPr>
        <p:spPr>
          <a:xfrm>
            <a:off x="2524126" y="3643009"/>
            <a:ext cx="617644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References: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000" dirty="0" err="1"/>
              <a:t>Gneiting</a:t>
            </a:r>
            <a:r>
              <a:rPr lang="de-CH" sz="1000" dirty="0"/>
              <a:t>, Tilmann, and Adrian E. </a:t>
            </a:r>
            <a:r>
              <a:rPr lang="de-CH" sz="1000" dirty="0" err="1"/>
              <a:t>Raftery</a:t>
            </a:r>
            <a:r>
              <a:rPr lang="de-CH" sz="1000" dirty="0"/>
              <a:t>. "</a:t>
            </a:r>
            <a:r>
              <a:rPr lang="de-CH" sz="1000" dirty="0" err="1"/>
              <a:t>Strictly</a:t>
            </a:r>
            <a:r>
              <a:rPr lang="de-CH" sz="1000" dirty="0"/>
              <a:t> proper </a:t>
            </a:r>
            <a:r>
              <a:rPr lang="de-CH" sz="1000" dirty="0" err="1"/>
              <a:t>scoring</a:t>
            </a:r>
            <a:r>
              <a:rPr lang="de-CH" sz="1000" dirty="0"/>
              <a:t> </a:t>
            </a:r>
            <a:r>
              <a:rPr lang="de-CH" sz="1000" dirty="0" err="1"/>
              <a:t>rules</a:t>
            </a:r>
            <a:r>
              <a:rPr lang="de-CH" sz="1000" dirty="0"/>
              <a:t>, </a:t>
            </a:r>
            <a:r>
              <a:rPr lang="de-CH" sz="1000" dirty="0" err="1"/>
              <a:t>prediction</a:t>
            </a:r>
            <a:r>
              <a:rPr lang="de-CH" sz="1000" dirty="0"/>
              <a:t>, and </a:t>
            </a:r>
            <a:r>
              <a:rPr lang="de-CH" sz="1000" dirty="0" err="1"/>
              <a:t>estimation</a:t>
            </a:r>
            <a:r>
              <a:rPr lang="de-CH" sz="1000" dirty="0"/>
              <a:t>." </a:t>
            </a:r>
            <a:r>
              <a:rPr lang="de-CH" sz="1000" i="1" dirty="0"/>
              <a:t>Journal </a:t>
            </a:r>
            <a:r>
              <a:rPr lang="de-CH" sz="1000" i="1" dirty="0" err="1"/>
              <a:t>of</a:t>
            </a:r>
            <a:r>
              <a:rPr lang="de-CH" sz="1000" i="1" dirty="0"/>
              <a:t> </a:t>
            </a:r>
            <a:r>
              <a:rPr lang="de-CH" sz="1000" i="1" dirty="0" err="1"/>
              <a:t>the</a:t>
            </a:r>
            <a:r>
              <a:rPr lang="de-CH" sz="1000" i="1" dirty="0"/>
              <a:t> American Statistical </a:t>
            </a:r>
            <a:r>
              <a:rPr lang="de-CH" sz="1000" i="1" dirty="0" err="1"/>
              <a:t>Association</a:t>
            </a:r>
            <a:r>
              <a:rPr lang="de-CH" sz="1000" dirty="0"/>
              <a:t> (2007) </a:t>
            </a:r>
            <a:r>
              <a:rPr lang="de-CH" sz="1000" b="1" dirty="0"/>
              <a:t>102</a:t>
            </a:r>
            <a:r>
              <a:rPr lang="de-CH" sz="1000" dirty="0"/>
              <a:t>(477): 359–378.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000" dirty="0" err="1"/>
              <a:t>Scheuerer</a:t>
            </a:r>
            <a:r>
              <a:rPr lang="en-US" sz="1000" dirty="0"/>
              <a:t>, Michael, and Thomas M. Hamill. “Variogram-based proper scoring rules for probabilistic forecasts of multivariate quantities." </a:t>
            </a:r>
            <a:r>
              <a:rPr lang="en-US" sz="1000" i="1" dirty="0"/>
              <a:t>Monthly Weather Review</a:t>
            </a:r>
            <a:r>
              <a:rPr lang="en-US" sz="1000" dirty="0"/>
              <a:t> (2018) </a:t>
            </a:r>
            <a:r>
              <a:rPr lang="en-US" sz="1000" b="1" dirty="0"/>
              <a:t>143</a:t>
            </a:r>
            <a:r>
              <a:rPr lang="en-US" sz="1000" dirty="0"/>
              <a:t>(4): 1321–1334.</a:t>
            </a:r>
            <a:endParaRPr lang="de-CH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55512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228FA4F9-AED6-45D8-8832-D6B9FFE5C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196" y="2688213"/>
            <a:ext cx="2842651" cy="20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8838BC3-B9CE-4D95-B983-AF200D118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20" y="694286"/>
            <a:ext cx="2842651" cy="20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503" y="186642"/>
            <a:ext cx="7513072" cy="707806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Energy, p-variogram score</a:t>
            </a:r>
          </a:p>
        </p:txBody>
      </p:sp>
      <p:sp>
        <p:nvSpPr>
          <p:cNvPr id="7" name="Pfeil: nach unten 6">
            <a:extLst>
              <a:ext uri="{FF2B5EF4-FFF2-40B4-BE49-F238E27FC236}">
                <a16:creationId xmlns:a16="http://schemas.microsoft.com/office/drawing/2014/main" id="{23CBBE22-E661-44D3-B468-452829379965}"/>
              </a:ext>
            </a:extLst>
          </p:cNvPr>
          <p:cNvSpPr/>
          <p:nvPr/>
        </p:nvSpPr>
        <p:spPr bwMode="auto">
          <a:xfrm>
            <a:off x="411769" y="893792"/>
            <a:ext cx="327819" cy="2777255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E8B36B7-0E5B-428F-A55F-1F24DDCAA756}"/>
              </a:ext>
            </a:extLst>
          </p:cNvPr>
          <p:cNvSpPr txBox="1"/>
          <p:nvPr/>
        </p:nvSpPr>
        <p:spPr>
          <a:xfrm>
            <a:off x="-21956" y="3711099"/>
            <a:ext cx="111929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 err="1"/>
              <a:t>better</a:t>
            </a:r>
            <a:r>
              <a:rPr lang="nl-NL" sz="1600" dirty="0"/>
              <a:t/>
            </a:r>
            <a:br>
              <a:rPr lang="nl-NL" sz="1600" dirty="0"/>
            </a:br>
            <a:r>
              <a:rPr lang="nl-NL" sz="1400" dirty="0" err="1"/>
              <a:t>skill</a:t>
            </a:r>
            <a:r>
              <a:rPr lang="nl-NL" sz="1400" dirty="0"/>
              <a:t> </a:t>
            </a:r>
            <a:r>
              <a:rPr lang="nl-NL" sz="1200" b="1" dirty="0"/>
              <a:t>or</a:t>
            </a:r>
            <a:r>
              <a:rPr lang="nl-NL" sz="1400" dirty="0"/>
              <a:t> </a:t>
            </a:r>
            <a:r>
              <a:rPr lang="nl-NL" sz="1400" dirty="0" err="1"/>
              <a:t>correlation</a:t>
            </a:r>
            <a:r>
              <a:rPr lang="nl-NL" sz="1400" dirty="0"/>
              <a:t> </a:t>
            </a:r>
            <a:r>
              <a:rPr lang="nl-NL" sz="1400" dirty="0" err="1"/>
              <a:t>structure</a:t>
            </a:r>
            <a:endParaRPr lang="nl-NL" sz="16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51C6B7E-9D7A-4724-8DE1-7B7276188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862" y="694286"/>
            <a:ext cx="2786343" cy="200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2F9F62E-4FF9-4153-B944-D38A910C7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862" y="2682120"/>
            <a:ext cx="2786343" cy="200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706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>
            <a:extLst>
              <a:ext uri="{FF2B5EF4-FFF2-40B4-BE49-F238E27FC236}">
                <a16:creationId xmlns:a16="http://schemas.microsoft.com/office/drawing/2014/main" id="{B16E5DE9-7159-4FE8-BCDA-814A7B04F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496" y="3582747"/>
            <a:ext cx="2063348" cy="146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18E6C95-32E4-4002-8C79-9B2946FFC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55" y="2122716"/>
            <a:ext cx="2063348" cy="146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454C8C2-529E-47FC-A250-D4D2DCB3F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858" y="662685"/>
            <a:ext cx="2063350" cy="146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FA136AE6-32B9-4E3E-BAE0-41AD8415E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97" y="3586010"/>
            <a:ext cx="2063348" cy="146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11E47B2B-2F52-44A6-A1C1-4C4E6C446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64" y="2125979"/>
            <a:ext cx="2063348" cy="146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CA32D2FD-5BBE-4C3A-853A-5A10F7B19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45" y="662686"/>
            <a:ext cx="2063348" cy="146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7D35124-FC7F-40E9-80AF-E78B321F1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147" y="3586009"/>
            <a:ext cx="2063351" cy="146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B3BCF835-5D21-49C9-8D20-557B65576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588" y="662685"/>
            <a:ext cx="2063350" cy="146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C82FF2C8-CAD4-418E-B79F-A3C83F4AF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903" y="2125980"/>
            <a:ext cx="2063350" cy="146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5044806B-56D7-4728-8AA8-F76ADE8C6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179" y="2115454"/>
            <a:ext cx="2063350" cy="146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940FAC5B-05AC-4E48-BDCF-FE7847630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63" y="662685"/>
            <a:ext cx="2063350" cy="146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82CCF289-6D29-4F3F-9E79-DA0A16C0C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670" y="3586009"/>
            <a:ext cx="2063350" cy="146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</p:spPr>
        <p:txBody>
          <a:bodyPr/>
          <a:lstStyle/>
          <a:p>
            <a:r>
              <a:rPr lang="de-CH" sz="2800" dirty="0"/>
              <a:t>PIT </a:t>
            </a:r>
            <a:r>
              <a:rPr lang="de-CH" sz="2800" dirty="0" err="1"/>
              <a:t>histograms</a:t>
            </a:r>
            <a:endParaRPr lang="de-CH" sz="2800" dirty="0"/>
          </a:p>
        </p:txBody>
      </p:sp>
    </p:spTree>
    <p:extLst>
      <p:ext uri="{BB962C8B-B14F-4D97-AF65-F5344CB8AC3E}">
        <p14:creationId xmlns:p14="http://schemas.microsoft.com/office/powerpoint/2010/main" val="524460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0" name="Picture 14">
            <a:extLst>
              <a:ext uri="{FF2B5EF4-FFF2-40B4-BE49-F238E27FC236}">
                <a16:creationId xmlns:a16="http://schemas.microsoft.com/office/drawing/2014/main" id="{91953DAC-7204-4902-94A8-4F9D0F530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137" y="2630303"/>
            <a:ext cx="2914113" cy="204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>
            <a:extLst>
              <a:ext uri="{FF2B5EF4-FFF2-40B4-BE49-F238E27FC236}">
                <a16:creationId xmlns:a16="http://schemas.microsoft.com/office/drawing/2014/main" id="{594EC2BB-028A-4967-B7CC-7B9DA8FD1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868" y="2628963"/>
            <a:ext cx="2914114" cy="204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E0F312AD-0854-40AB-A494-49EE91172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6" y="2618847"/>
            <a:ext cx="2892091" cy="204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A24B6978-BF21-4945-B63D-675EBC36D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723" y="627597"/>
            <a:ext cx="2901377" cy="203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6D7F0449-6C62-46A1-8BDA-D91E99CFC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869" y="625381"/>
            <a:ext cx="2914113" cy="204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16ABB6BF-D52B-44F1-A885-8BC1EBB3E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84" y="627597"/>
            <a:ext cx="2892091" cy="204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</p:spPr>
        <p:txBody>
          <a:bodyPr/>
          <a:lstStyle/>
          <a:p>
            <a:r>
              <a:rPr lang="en-US" sz="2800" dirty="0"/>
              <a:t>Data efficiency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896FBE7E-D315-421E-9852-956DAEAE0AB8}"/>
              </a:ext>
            </a:extLst>
          </p:cNvPr>
          <p:cNvSpPr/>
          <p:nvPr/>
        </p:nvSpPr>
        <p:spPr bwMode="auto">
          <a:xfrm>
            <a:off x="153671" y="3430271"/>
            <a:ext cx="49328" cy="457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642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Kreuzraster komplett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7D6E5F"/>
      </a:lt2>
      <a:accent1>
        <a:srgbClr val="FF0000"/>
      </a:accent1>
      <a:accent2>
        <a:srgbClr val="7D6E5F"/>
      </a:accent2>
      <a:accent3>
        <a:srgbClr val="5A735F"/>
      </a:accent3>
      <a:accent4>
        <a:srgbClr val="000000"/>
      </a:accent4>
      <a:accent5>
        <a:srgbClr val="DAEDEF"/>
      </a:accent5>
      <a:accent6>
        <a:srgbClr val="FAB45F"/>
      </a:accent6>
      <a:hlink>
        <a:srgbClr val="000000"/>
      </a:hlink>
      <a:folHlink>
        <a:srgbClr val="000000"/>
      </a:folHlink>
    </a:clrScheme>
    <a:fontScheme name="GSE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SED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711EB1397DA214C991D0114E1C6705F" ma:contentTypeVersion="1" ma:contentTypeDescription="Ein neues Dokument erstellen." ma:contentTypeScope="" ma:versionID="4f497952251489acb7320a0ddcdc69ee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5e9f62132f8a72b8ccdf838efe357e2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Geplantes Startdatum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Geplantes Enddatum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 ma:readOnly="tru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8F031FF-B88D-427D-A541-B3BADEC17D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DEE9CD66-01A1-48D3-A44D-6CE4965594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70CE0D-FADF-4C0F-90CA-E3B937E9A86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sharepoint/v3"/>
    <ds:schemaRef ds:uri="http://www.w3.org/XML/1998/namespace"/>
    <ds:schemaRef ds:uri="http://purl.org/dc/dcmitype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en_Format_16-9</Template>
  <TotalTime>0</TotalTime>
  <Words>1195</Words>
  <Application>Microsoft Office PowerPoint</Application>
  <PresentationFormat>On-screen Show (16:9)</PresentationFormat>
  <Paragraphs>226</Paragraphs>
  <Slides>40</Slides>
  <Notes>18</Notes>
  <HiddenSlides>9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Cambria Math</vt:lpstr>
      <vt:lpstr>Noto Sans Symbols</vt:lpstr>
      <vt:lpstr>Roboto Light</vt:lpstr>
      <vt:lpstr>Symbol</vt:lpstr>
      <vt:lpstr>Times</vt:lpstr>
      <vt:lpstr>1_Kreuzraster komplett</vt:lpstr>
      <vt:lpstr>Spatially coherent postprocessing of cloud cover forecasts using generative adversarial networks</vt:lpstr>
      <vt:lpstr>Overview</vt:lpstr>
      <vt:lpstr>Cloud cover basics</vt:lpstr>
      <vt:lpstr>Dataset</vt:lpstr>
      <vt:lpstr>gEMOS  as univariate postprocessing approach</vt:lpstr>
      <vt:lpstr>Doubly-censored normal ensemble model output statistic</vt:lpstr>
      <vt:lpstr>Doubly-censored normal ensemble model output statistic</vt:lpstr>
      <vt:lpstr>Doubly-censored normal ensemble model output statistic</vt:lpstr>
      <vt:lpstr>Doubly-censored normal ensemble model output statistic</vt:lpstr>
      <vt:lpstr>Univariate verification</vt:lpstr>
      <vt:lpstr>Univariate verification: test set</vt:lpstr>
      <vt:lpstr>EMOS «weights»</vt:lpstr>
      <vt:lpstr>What does gEMOS do in practice?</vt:lpstr>
      <vt:lpstr>Ensemble copula coupling</vt:lpstr>
      <vt:lpstr>ECC in practice: standard approach</vt:lpstr>
      <vt:lpstr>ECC in practice: modified approach</vt:lpstr>
      <vt:lpstr>Dense neural network</vt:lpstr>
      <vt:lpstr>Example forecasts (init time 2019.02.22 12:00, lead time 22)</vt:lpstr>
      <vt:lpstr>Generative adversarial networks (GANs)</vt:lpstr>
      <vt:lpstr>Generative adversarial networks (GANs)</vt:lpstr>
      <vt:lpstr>GANs: applications</vt:lpstr>
      <vt:lpstr>Conditional GAN (cGAN)</vt:lpstr>
      <vt:lpstr>Example forecasts (init time 2019.02.22 12:00, lead time 22)</vt:lpstr>
      <vt:lpstr>Performance by lead time</vt:lpstr>
      <vt:lpstr>Performance by location</vt:lpstr>
      <vt:lpstr>Performance compared to gEMOS</vt:lpstr>
      <vt:lpstr>PIT histograms</vt:lpstr>
      <vt:lpstr>Energy, p-variogram score</vt:lpstr>
      <vt:lpstr>Data efficiency</vt:lpstr>
      <vt:lpstr>Summary</vt:lpstr>
      <vt:lpstr>PowerPoint Presentation</vt:lpstr>
      <vt:lpstr>Disaggregation into cloud levels</vt:lpstr>
      <vt:lpstr>Disaggregation into cloud levels</vt:lpstr>
      <vt:lpstr>Disaggregation into cloud levels</vt:lpstr>
      <vt:lpstr>Performance by lead time</vt:lpstr>
      <vt:lpstr>Performance compared to gEMOS</vt:lpstr>
      <vt:lpstr>Multivariate metrics</vt:lpstr>
      <vt:lpstr>Energy, p-variogram score</vt:lpstr>
      <vt:lpstr>PIT histograms</vt:lpstr>
      <vt:lpstr>Data efficiency</vt:lpstr>
    </vt:vector>
  </TitlesOfParts>
  <Company>MeteoSwiss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Hemri Stephan;Yinghao Dai</dc:creator>
  <cp:lastModifiedBy>Hemri Stephan</cp:lastModifiedBy>
  <cp:revision>1343</cp:revision>
  <cp:lastPrinted>2016-02-16T15:38:09Z</cp:lastPrinted>
  <dcterms:created xsi:type="dcterms:W3CDTF">2020-03-11T16:15:04Z</dcterms:created>
  <dcterms:modified xsi:type="dcterms:W3CDTF">2021-04-26T14:44:01Z</dcterms:modified>
</cp:coreProperties>
</file>