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</p:sldIdLst>
  <p:sldSz cx="9144000" cy="5715000" type="screen16x1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>
      <p:cViewPr varScale="1">
        <p:scale>
          <a:sx n="110" d="100"/>
          <a:sy n="110" d="100"/>
        </p:scale>
        <p:origin x="90" y="22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27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818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86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356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11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7246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019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2958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969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284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3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/>
            </a:gs>
            <a:gs pos="100000">
              <a:schemeClr val="bg1"/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3"/>
          <p:cNvSpPr/>
          <p:nvPr userDrawn="1"/>
        </p:nvSpPr>
        <p:spPr>
          <a:xfrm rot="10800000">
            <a:off x="0" y="4770000"/>
            <a:ext cx="6043930" cy="942975"/>
          </a:xfrm>
          <a:custGeom>
            <a:avLst/>
            <a:gdLst>
              <a:gd name="connsiteX0" fmla="*/ 0 w 1697355"/>
              <a:gd name="connsiteY0" fmla="*/ 361950 h 723900"/>
              <a:gd name="connsiteX1" fmla="*/ 848678 w 1697355"/>
              <a:gd name="connsiteY1" fmla="*/ 0 h 723900"/>
              <a:gd name="connsiteX2" fmla="*/ 1697355 w 1697355"/>
              <a:gd name="connsiteY2" fmla="*/ 0 h 723900"/>
              <a:gd name="connsiteX3" fmla="*/ 1697355 w 1697355"/>
              <a:gd name="connsiteY3" fmla="*/ 361950 h 723900"/>
              <a:gd name="connsiteX4" fmla="*/ 848677 w 1697355"/>
              <a:gd name="connsiteY4" fmla="*/ 723900 h 723900"/>
              <a:gd name="connsiteX5" fmla="*/ -1 w 1697355"/>
              <a:gd name="connsiteY5" fmla="*/ 361950 h 723900"/>
              <a:gd name="connsiteX6" fmla="*/ 0 w 1697355"/>
              <a:gd name="connsiteY6" fmla="*/ 361950 h 723900"/>
              <a:gd name="connsiteX0" fmla="*/ 715225 w 1697356"/>
              <a:gd name="connsiteY0" fmla="*/ 420797 h 723900"/>
              <a:gd name="connsiteX1" fmla="*/ 848679 w 1697356"/>
              <a:gd name="connsiteY1" fmla="*/ 0 h 723900"/>
              <a:gd name="connsiteX2" fmla="*/ 1697356 w 1697356"/>
              <a:gd name="connsiteY2" fmla="*/ 0 h 723900"/>
              <a:gd name="connsiteX3" fmla="*/ 1697356 w 1697356"/>
              <a:gd name="connsiteY3" fmla="*/ 361950 h 723900"/>
              <a:gd name="connsiteX4" fmla="*/ 848678 w 1697356"/>
              <a:gd name="connsiteY4" fmla="*/ 723900 h 723900"/>
              <a:gd name="connsiteX5" fmla="*/ 0 w 1697356"/>
              <a:gd name="connsiteY5" fmla="*/ 361950 h 723900"/>
              <a:gd name="connsiteX6" fmla="*/ 715225 w 1697356"/>
              <a:gd name="connsiteY6" fmla="*/ 420797 h 723900"/>
              <a:gd name="connsiteX0" fmla="*/ 402880 w 1385011"/>
              <a:gd name="connsiteY0" fmla="*/ 420797 h 892419"/>
              <a:gd name="connsiteX1" fmla="*/ 536334 w 1385011"/>
              <a:gd name="connsiteY1" fmla="*/ 0 h 892419"/>
              <a:gd name="connsiteX2" fmla="*/ 1385011 w 1385011"/>
              <a:gd name="connsiteY2" fmla="*/ 0 h 892419"/>
              <a:gd name="connsiteX3" fmla="*/ 1385011 w 1385011"/>
              <a:gd name="connsiteY3" fmla="*/ 361950 h 892419"/>
              <a:gd name="connsiteX4" fmla="*/ 536333 w 1385011"/>
              <a:gd name="connsiteY4" fmla="*/ 723900 h 892419"/>
              <a:gd name="connsiteX5" fmla="*/ 0 w 1385011"/>
              <a:gd name="connsiteY5" fmla="*/ 823677 h 892419"/>
              <a:gd name="connsiteX6" fmla="*/ 402880 w 1385011"/>
              <a:gd name="connsiteY6" fmla="*/ 420797 h 892419"/>
              <a:gd name="connsiteX0" fmla="*/ 402880 w 1549442"/>
              <a:gd name="connsiteY0" fmla="*/ 420797 h 955235"/>
              <a:gd name="connsiteX1" fmla="*/ 536334 w 1549442"/>
              <a:gd name="connsiteY1" fmla="*/ 0 h 955235"/>
              <a:gd name="connsiteX2" fmla="*/ 1385011 w 1549442"/>
              <a:gd name="connsiteY2" fmla="*/ 0 h 955235"/>
              <a:gd name="connsiteX3" fmla="*/ 1385011 w 1549442"/>
              <a:gd name="connsiteY3" fmla="*/ 361950 h 955235"/>
              <a:gd name="connsiteX4" fmla="*/ 1324058 w 1549442"/>
              <a:gd name="connsiteY4" fmla="*/ 936246 h 955235"/>
              <a:gd name="connsiteX5" fmla="*/ 0 w 1549442"/>
              <a:gd name="connsiteY5" fmla="*/ 823677 h 955235"/>
              <a:gd name="connsiteX6" fmla="*/ 402880 w 1549442"/>
              <a:gd name="connsiteY6" fmla="*/ 420797 h 955235"/>
              <a:gd name="connsiteX0" fmla="*/ 226333 w 1372895"/>
              <a:gd name="connsiteY0" fmla="*/ 420797 h 981873"/>
              <a:gd name="connsiteX1" fmla="*/ 359787 w 1372895"/>
              <a:gd name="connsiteY1" fmla="*/ 0 h 981873"/>
              <a:gd name="connsiteX2" fmla="*/ 1208464 w 1372895"/>
              <a:gd name="connsiteY2" fmla="*/ 0 h 981873"/>
              <a:gd name="connsiteX3" fmla="*/ 1208464 w 1372895"/>
              <a:gd name="connsiteY3" fmla="*/ 361950 h 981873"/>
              <a:gd name="connsiteX4" fmla="*/ 1147511 w 1372895"/>
              <a:gd name="connsiteY4" fmla="*/ 936246 h 981873"/>
              <a:gd name="connsiteX5" fmla="*/ 0 w 1372895"/>
              <a:gd name="connsiteY5" fmla="*/ 873069 h 981873"/>
              <a:gd name="connsiteX6" fmla="*/ 226333 w 1372895"/>
              <a:gd name="connsiteY6" fmla="*/ 420797 h 981873"/>
              <a:gd name="connsiteX0" fmla="*/ 116139 w 1262701"/>
              <a:gd name="connsiteY0" fmla="*/ 420797 h 936437"/>
              <a:gd name="connsiteX1" fmla="*/ 249593 w 1262701"/>
              <a:gd name="connsiteY1" fmla="*/ 0 h 936437"/>
              <a:gd name="connsiteX2" fmla="*/ 1098270 w 1262701"/>
              <a:gd name="connsiteY2" fmla="*/ 0 h 936437"/>
              <a:gd name="connsiteX3" fmla="*/ 1098270 w 1262701"/>
              <a:gd name="connsiteY3" fmla="*/ 361950 h 936437"/>
              <a:gd name="connsiteX4" fmla="*/ 1037317 w 1262701"/>
              <a:gd name="connsiteY4" fmla="*/ 936246 h 936437"/>
              <a:gd name="connsiteX5" fmla="*/ 116139 w 1262701"/>
              <a:gd name="connsiteY5" fmla="*/ 420797 h 936437"/>
              <a:gd name="connsiteX0" fmla="*/ 116139 w 1098270"/>
              <a:gd name="connsiteY0" fmla="*/ 420797 h 448008"/>
              <a:gd name="connsiteX1" fmla="*/ 249593 w 1098270"/>
              <a:gd name="connsiteY1" fmla="*/ 0 h 448008"/>
              <a:gd name="connsiteX2" fmla="*/ 1098270 w 1098270"/>
              <a:gd name="connsiteY2" fmla="*/ 0 h 448008"/>
              <a:gd name="connsiteX3" fmla="*/ 1098270 w 1098270"/>
              <a:gd name="connsiteY3" fmla="*/ 361950 h 448008"/>
              <a:gd name="connsiteX4" fmla="*/ 116139 w 1098270"/>
              <a:gd name="connsiteY4" fmla="*/ 420797 h 448008"/>
              <a:gd name="connsiteX0" fmla="*/ 116139 w 1098270"/>
              <a:gd name="connsiteY0" fmla="*/ 420797 h 546610"/>
              <a:gd name="connsiteX1" fmla="*/ 249593 w 1098270"/>
              <a:gd name="connsiteY1" fmla="*/ 0 h 546610"/>
              <a:gd name="connsiteX2" fmla="*/ 1098270 w 1098270"/>
              <a:gd name="connsiteY2" fmla="*/ 0 h 546610"/>
              <a:gd name="connsiteX3" fmla="*/ 1098270 w 1098270"/>
              <a:gd name="connsiteY3" fmla="*/ 361950 h 546610"/>
              <a:gd name="connsiteX4" fmla="*/ 116139 w 1098270"/>
              <a:gd name="connsiteY4" fmla="*/ 420797 h 546610"/>
              <a:gd name="connsiteX0" fmla="*/ 258 w 982389"/>
              <a:gd name="connsiteY0" fmla="*/ 420797 h 546610"/>
              <a:gd name="connsiteX1" fmla="*/ 133712 w 982389"/>
              <a:gd name="connsiteY1" fmla="*/ 0 h 546610"/>
              <a:gd name="connsiteX2" fmla="*/ 982389 w 982389"/>
              <a:gd name="connsiteY2" fmla="*/ 0 h 546610"/>
              <a:gd name="connsiteX3" fmla="*/ 982389 w 982389"/>
              <a:gd name="connsiteY3" fmla="*/ 361950 h 546610"/>
              <a:gd name="connsiteX4" fmla="*/ 258 w 982389"/>
              <a:gd name="connsiteY4" fmla="*/ 420797 h 546610"/>
              <a:gd name="connsiteX0" fmla="*/ 848677 w 848677"/>
              <a:gd name="connsiteY0" fmla="*/ 361950 h 361950"/>
              <a:gd name="connsiteX1" fmla="*/ 0 w 848677"/>
              <a:gd name="connsiteY1" fmla="*/ 0 h 361950"/>
              <a:gd name="connsiteX2" fmla="*/ 848677 w 848677"/>
              <a:gd name="connsiteY2" fmla="*/ 0 h 361950"/>
              <a:gd name="connsiteX3" fmla="*/ 848677 w 848677"/>
              <a:gd name="connsiteY3" fmla="*/ 361950 h 361950"/>
              <a:gd name="connsiteX0" fmla="*/ 848677 w 848677"/>
              <a:gd name="connsiteY0" fmla="*/ 361950 h 361950"/>
              <a:gd name="connsiteX1" fmla="*/ 0 w 848677"/>
              <a:gd name="connsiteY1" fmla="*/ 0 h 361950"/>
              <a:gd name="connsiteX2" fmla="*/ 848677 w 848677"/>
              <a:gd name="connsiteY2" fmla="*/ 0 h 361950"/>
              <a:gd name="connsiteX3" fmla="*/ 848677 w 848677"/>
              <a:gd name="connsiteY3" fmla="*/ 361950 h 361950"/>
              <a:gd name="connsiteX0" fmla="*/ 848677 w 848677"/>
              <a:gd name="connsiteY0" fmla="*/ 361950 h 405768"/>
              <a:gd name="connsiteX1" fmla="*/ 0 w 848677"/>
              <a:gd name="connsiteY1" fmla="*/ 0 h 405768"/>
              <a:gd name="connsiteX2" fmla="*/ 848677 w 848677"/>
              <a:gd name="connsiteY2" fmla="*/ 0 h 405768"/>
              <a:gd name="connsiteX3" fmla="*/ 848677 w 848677"/>
              <a:gd name="connsiteY3" fmla="*/ 361950 h 405768"/>
              <a:gd name="connsiteX0" fmla="*/ 848677 w 848677"/>
              <a:gd name="connsiteY0" fmla="*/ 405768 h 445689"/>
              <a:gd name="connsiteX1" fmla="*/ 0 w 848677"/>
              <a:gd name="connsiteY1" fmla="*/ 0 h 445689"/>
              <a:gd name="connsiteX2" fmla="*/ 848677 w 848677"/>
              <a:gd name="connsiteY2" fmla="*/ 0 h 445689"/>
              <a:gd name="connsiteX3" fmla="*/ 848677 w 848677"/>
              <a:gd name="connsiteY3" fmla="*/ 405768 h 445689"/>
              <a:gd name="connsiteX0" fmla="*/ 848677 w 848677"/>
              <a:gd name="connsiteY0" fmla="*/ 405768 h 416828"/>
              <a:gd name="connsiteX1" fmla="*/ 0 w 848677"/>
              <a:gd name="connsiteY1" fmla="*/ 0 h 416828"/>
              <a:gd name="connsiteX2" fmla="*/ 848677 w 848677"/>
              <a:gd name="connsiteY2" fmla="*/ 0 h 416828"/>
              <a:gd name="connsiteX3" fmla="*/ 848677 w 848677"/>
              <a:gd name="connsiteY3" fmla="*/ 405768 h 416828"/>
              <a:gd name="connsiteX0" fmla="*/ 848677 w 848677"/>
              <a:gd name="connsiteY0" fmla="*/ 405768 h 415312"/>
              <a:gd name="connsiteX1" fmla="*/ 0 w 848677"/>
              <a:gd name="connsiteY1" fmla="*/ 0 h 415312"/>
              <a:gd name="connsiteX2" fmla="*/ 848677 w 848677"/>
              <a:gd name="connsiteY2" fmla="*/ 0 h 415312"/>
              <a:gd name="connsiteX3" fmla="*/ 848677 w 848677"/>
              <a:gd name="connsiteY3" fmla="*/ 405768 h 415312"/>
              <a:gd name="connsiteX0" fmla="*/ 824779 w 824779"/>
              <a:gd name="connsiteY0" fmla="*/ 405768 h 418453"/>
              <a:gd name="connsiteX1" fmla="*/ 0 w 824779"/>
              <a:gd name="connsiteY1" fmla="*/ 92275 h 418453"/>
              <a:gd name="connsiteX2" fmla="*/ 824779 w 824779"/>
              <a:gd name="connsiteY2" fmla="*/ 0 h 418453"/>
              <a:gd name="connsiteX3" fmla="*/ 824779 w 824779"/>
              <a:gd name="connsiteY3" fmla="*/ 405768 h 418453"/>
              <a:gd name="connsiteX0" fmla="*/ 839688 w 839688"/>
              <a:gd name="connsiteY0" fmla="*/ 407601 h 417098"/>
              <a:gd name="connsiteX1" fmla="*/ 0 w 839688"/>
              <a:gd name="connsiteY1" fmla="*/ 0 h 417098"/>
              <a:gd name="connsiteX2" fmla="*/ 839688 w 839688"/>
              <a:gd name="connsiteY2" fmla="*/ 1833 h 417098"/>
              <a:gd name="connsiteX3" fmla="*/ 839688 w 839688"/>
              <a:gd name="connsiteY3" fmla="*/ 407601 h 417098"/>
              <a:gd name="connsiteX0" fmla="*/ 839688 w 839688"/>
              <a:gd name="connsiteY0" fmla="*/ 397781 h 407536"/>
              <a:gd name="connsiteX1" fmla="*/ 0 w 839688"/>
              <a:gd name="connsiteY1" fmla="*/ 0 h 407536"/>
              <a:gd name="connsiteX2" fmla="*/ 839688 w 839688"/>
              <a:gd name="connsiteY2" fmla="*/ 1833 h 407536"/>
              <a:gd name="connsiteX3" fmla="*/ 839688 w 839688"/>
              <a:gd name="connsiteY3" fmla="*/ 397781 h 40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9688" h="407536">
                <a:moveTo>
                  <a:pt x="839688" y="397781"/>
                </a:moveTo>
                <a:cubicBezTo>
                  <a:pt x="474354" y="465832"/>
                  <a:pt x="102606" y="161208"/>
                  <a:pt x="0" y="0"/>
                </a:cubicBezTo>
                <a:lnTo>
                  <a:pt x="839688" y="1833"/>
                </a:lnTo>
                <a:lnTo>
                  <a:pt x="839688" y="3977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540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81214"/>
            <a:ext cx="1090464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07DF9-8FB7-4218-851B-F1694674C18D}" type="datetimeFigureOut">
              <a:rPr lang="de-CH" smtClean="0"/>
              <a:t>27.04.2021</a:t>
            </a:fld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1680" y="4981214"/>
            <a:ext cx="396044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6136" y="4981214"/>
            <a:ext cx="86409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1FC5B-70C7-4519-AD33-412F4B06E556}" type="slidenum">
              <a:rPr lang="de-CH" smtClean="0"/>
              <a:t>‹#›</a:t>
            </a:fld>
            <a:endParaRPr lang="de-CH" dirty="0"/>
          </a:p>
        </p:txBody>
      </p:sp>
      <p:pic>
        <p:nvPicPr>
          <p:cNvPr id="1026" name="Picture 2" descr="H:\PMODWRC Templates\Auxiliary files\logo_transparent_pantone.ti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284" y="5144033"/>
            <a:ext cx="1798625" cy="5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BAEA5D-B1B8-4A6B-826F-FE1B133CFAA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8" y="5392975"/>
            <a:ext cx="3563888" cy="2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of Rectangle 7">
            <a:extLst>
              <a:ext uri="{FF2B5EF4-FFF2-40B4-BE49-F238E27FC236}">
                <a16:creationId xmlns:a16="http://schemas.microsoft.com/office/drawing/2014/main" id="{F3B60608-D416-43BA-960E-66F602F8A030}"/>
              </a:ext>
            </a:extLst>
          </p:cNvPr>
          <p:cNvSpPr/>
          <p:nvPr/>
        </p:nvSpPr>
        <p:spPr>
          <a:xfrm>
            <a:off x="73588" y="841276"/>
            <a:ext cx="3240360" cy="25783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H" sz="2000" b="1" i="1" dirty="0"/>
          </a:p>
          <a:p>
            <a:r>
              <a:rPr lang="en-CH" b="1" i="1" dirty="0">
                <a:solidFill>
                  <a:schemeClr val="tx1"/>
                </a:solidFill>
              </a:rPr>
              <a:t>Technical challenges</a:t>
            </a:r>
          </a:p>
          <a:p>
            <a:pPr algn="ctr"/>
            <a:r>
              <a:rPr lang="en-CH" sz="1200" dirty="0"/>
              <a:t>Modifying previous software (Montillet et al., AGU 2020, Finsterle et al., 2021) to do fusion of N-time series (degradation corrected), using Gaussian processes with white + Matern kernel (temporal correlations).  </a:t>
            </a:r>
          </a:p>
          <a:p>
            <a:endParaRPr lang="en-CH" sz="1200" dirty="0"/>
          </a:p>
          <a:p>
            <a:r>
              <a:rPr lang="en-GB" sz="800" dirty="0"/>
              <a:t>R</a:t>
            </a:r>
            <a:r>
              <a:rPr lang="en-CH" sz="800" dirty="0"/>
              <a:t>ef: </a:t>
            </a:r>
            <a:r>
              <a:rPr lang="en-GB" sz="800" dirty="0" err="1"/>
              <a:t>Finsterle</a:t>
            </a:r>
            <a:r>
              <a:rPr lang="en-GB" sz="800" dirty="0"/>
              <a:t> W, Montillet JP, Schmutz W, et al. The total solar irradiance during the recent solar minimum period measured by SOHO/VIRGO. Scientific Reports. 2021 Apr;11(1):7835. DOI: 10.1038/s41598-021-87108-y. </a:t>
            </a:r>
            <a:endParaRPr lang="en-CH" sz="800" dirty="0"/>
          </a:p>
        </p:txBody>
      </p:sp>
      <p:sp>
        <p:nvSpPr>
          <p:cNvPr id="10" name="Round Diagonal Corner of Rectangle 8">
            <a:extLst>
              <a:ext uri="{FF2B5EF4-FFF2-40B4-BE49-F238E27FC236}">
                <a16:creationId xmlns:a16="http://schemas.microsoft.com/office/drawing/2014/main" id="{3C9ECFC6-7933-4F78-8406-CC206103775F}"/>
              </a:ext>
            </a:extLst>
          </p:cNvPr>
          <p:cNvSpPr/>
          <p:nvPr/>
        </p:nvSpPr>
        <p:spPr>
          <a:xfrm>
            <a:off x="73588" y="3665110"/>
            <a:ext cx="3562308" cy="19153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b="1" dirty="0">
                <a:solidFill>
                  <a:schemeClr val="tx1"/>
                </a:solidFill>
              </a:rPr>
              <a:t>Producing composite (1980-2021) a </a:t>
            </a:r>
            <a:r>
              <a:rPr lang="en-CH" b="1" u="sng" dirty="0">
                <a:solidFill>
                  <a:schemeClr val="tx1"/>
                </a:solidFill>
              </a:rPr>
              <a:t>2-step process</a:t>
            </a:r>
          </a:p>
          <a:p>
            <a:pPr marL="285750" indent="-285750">
              <a:buFontTx/>
              <a:buChar char="-"/>
            </a:pPr>
            <a:r>
              <a:rPr lang="en-GB" sz="1200" dirty="0"/>
              <a:t>a/ </a:t>
            </a:r>
            <a:r>
              <a:rPr lang="en-GB" sz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CH" sz="12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artioned time series </a:t>
            </a:r>
            <a:r>
              <a:rPr lang="en-CH" sz="1200" dirty="0"/>
              <a:t>into sub-timeseries and fused overlapping time series</a:t>
            </a:r>
          </a:p>
          <a:p>
            <a:pPr marL="285750" indent="-285750">
              <a:buFontTx/>
              <a:buChar char="-"/>
            </a:pPr>
            <a:r>
              <a:rPr lang="en-CH" sz="1200" dirty="0"/>
              <a:t>b/ </a:t>
            </a:r>
            <a:r>
              <a:rPr lang="en-CH" sz="1200" dirty="0">
                <a:latin typeface="Aharoni" panose="02010803020104030203" pitchFamily="2" charset="-79"/>
                <a:cs typeface="Aharoni" panose="02010803020104030203" pitchFamily="2" charset="-79"/>
              </a:rPr>
              <a:t>Stiching overlaping sub-TS </a:t>
            </a:r>
            <a:r>
              <a:rPr lang="en-CH" sz="1200" dirty="0"/>
              <a:t>to produce a 40-year long time series </a:t>
            </a:r>
            <a:r>
              <a:rPr lang="en-GB" sz="1200" dirty="0"/>
              <a:t>w</a:t>
            </a:r>
            <a:r>
              <a:rPr lang="en-CH" sz="1200" dirty="0"/>
              <a:t>ith daisy chain algorithm</a:t>
            </a:r>
          </a:p>
          <a:p>
            <a:pPr algn="ctr"/>
            <a:endParaRPr lang="en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71449-01A4-4A10-A15C-EF7888B17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" t="8719" r="7676" b="3806"/>
          <a:stretch/>
        </p:blipFill>
        <p:spPr>
          <a:xfrm>
            <a:off x="3635896" y="697260"/>
            <a:ext cx="5590272" cy="3595782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0BDA5DFF-2E8C-40C9-8E62-C13E3ED59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80" y="4186832"/>
            <a:ext cx="3800074" cy="1556139"/>
          </a:xfrm>
          <a:prstGeom prst="rect">
            <a:avLst/>
          </a:prstGeom>
          <a:effectLst>
            <a:softEdge rad="76200"/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94F42E5-DF21-40E9-80AA-5811DB15A9C2}"/>
              </a:ext>
            </a:extLst>
          </p:cNvPr>
          <p:cNvGrpSpPr/>
          <p:nvPr/>
        </p:nvGrpSpPr>
        <p:grpSpPr>
          <a:xfrm>
            <a:off x="107503" y="25400"/>
            <a:ext cx="8847957" cy="739641"/>
            <a:chOff x="107503" y="25400"/>
            <a:chExt cx="8847957" cy="739641"/>
          </a:xfrm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EB911855-699E-4204-9C84-72D80E782F38}"/>
                </a:ext>
              </a:extLst>
            </p:cNvPr>
            <p:cNvSpPr/>
            <p:nvPr/>
          </p:nvSpPr>
          <p:spPr>
            <a:xfrm>
              <a:off x="107503" y="25400"/>
              <a:ext cx="8847957" cy="7396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r>
                <a:rPr lang="en-GB" sz="1100" b="1" dirty="0"/>
                <a:t>Data Fusion of Total Solar Irradiance Composite Time Series Using 40 years of Satellite Measurements: First Results</a:t>
              </a:r>
            </a:p>
            <a:p>
              <a:pPr algn="ctr"/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Jean-Philippe Montillet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Wolfgang Finsterle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Werner Schmutz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Margit Haberreiter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fr-CH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Rok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Sikonja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[1,PMOD/WRC, Davos, </a:t>
              </a:r>
              <a:r>
                <a:rPr lang="fr-CH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Switzerland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 2, ETH Zürich </a:t>
              </a:r>
              <a:r>
                <a:rPr lang="fr-CH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Switzerland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]</a:t>
              </a:r>
            </a:p>
            <a:p>
              <a:pPr algn="ctr"/>
              <a:endParaRPr lang="en-CH" sz="1100" dirty="0"/>
            </a:p>
            <a:p>
              <a:pPr algn="ctr"/>
              <a:endParaRPr lang="en-GB" b="1" dirty="0"/>
            </a:p>
            <a:p>
              <a:endParaRPr lang="de-CH" b="1" i="1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1B7C20-3D4D-48DC-A95F-06A055459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29338" y="469919"/>
              <a:ext cx="1021456" cy="271458"/>
            </a:xfrm>
            <a:prstGeom prst="rect">
              <a:avLst/>
            </a:prstGeom>
          </p:spPr>
        </p:pic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1099EFC-5732-4A70-9394-27F149D321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6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12"/>
    </mc:Choice>
    <mc:Fallback>
      <p:transition spd="slow" advTm="71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35A2C1C7-3280-5F42-9716-FDB45DD5CE4A}"/>
              </a:ext>
            </a:extLst>
          </p:cNvPr>
          <p:cNvSpPr/>
          <p:nvPr/>
        </p:nvSpPr>
        <p:spPr>
          <a:xfrm>
            <a:off x="98207" y="3742414"/>
            <a:ext cx="2971539" cy="191186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400" b="1" i="1" dirty="0">
                <a:solidFill>
                  <a:schemeClr val="tx1"/>
                </a:solidFill>
              </a:rPr>
              <a:t>Advantages</a:t>
            </a:r>
          </a:p>
          <a:p>
            <a:pPr marL="238115" indent="-238115">
              <a:buFontTx/>
              <a:buChar char="-"/>
            </a:pPr>
            <a:r>
              <a:rPr lang="en-GB" sz="900" i="1" dirty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CH" sz="900" i="1" dirty="0">
                <a:latin typeface="Aharoni" panose="02010803020104030203" pitchFamily="2" charset="-79"/>
                <a:cs typeface="Aharoni" panose="02010803020104030203" pitchFamily="2" charset="-79"/>
              </a:rPr>
              <a:t>usion process </a:t>
            </a:r>
            <a:r>
              <a:rPr lang="en-CH" sz="900" dirty="0"/>
              <a:t>based on </a:t>
            </a:r>
            <a:r>
              <a:rPr lang="en-CH" sz="900" u="sng" dirty="0">
                <a:solidFill>
                  <a:schemeClr val="tx1"/>
                </a:solidFill>
              </a:rPr>
              <a:t>not many assumptions </a:t>
            </a:r>
            <a:r>
              <a:rPr lang="en-CH" sz="900" dirty="0"/>
              <a:t>on input observations (stochastic </a:t>
            </a:r>
            <a:r>
              <a:rPr lang="en-GB" sz="900" dirty="0"/>
              <a:t>p</a:t>
            </a:r>
            <a:r>
              <a:rPr lang="en-CH" sz="900" dirty="0"/>
              <a:t>rocess assumed to be mixed white (Gaussian) noise and coloured noise). Proper kernel training (inducing points) capture short-term correlations and solar cycle. </a:t>
            </a:r>
          </a:p>
          <a:p>
            <a:pPr marL="238115" indent="-238115">
              <a:buFontTx/>
              <a:buChar char="-"/>
            </a:pPr>
            <a:r>
              <a:rPr lang="en-GB" sz="900" b="1" dirty="0"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CH" sz="900" b="1" dirty="0">
                <a:latin typeface="Aharoni" panose="02010803020104030203" pitchFamily="2" charset="-79"/>
                <a:cs typeface="Aharoni" panose="02010803020104030203" pitchFamily="2" charset="-79"/>
              </a:rPr>
              <a:t>tiching process </a:t>
            </a:r>
            <a:r>
              <a:rPr lang="en-CH" sz="900" dirty="0"/>
              <a:t>requires baseline, thus </a:t>
            </a:r>
            <a:r>
              <a:rPr lang="en-CH" sz="900" u="sng" dirty="0">
                <a:solidFill>
                  <a:schemeClr val="tx1"/>
                </a:solidFill>
              </a:rPr>
              <a:t>easy to compare </a:t>
            </a:r>
            <a:r>
              <a:rPr lang="en-CH" sz="900" dirty="0"/>
              <a:t>with previous composites (e.g., PMOD -2016, Dudok de Wit et al. -2017)</a:t>
            </a:r>
          </a:p>
          <a:p>
            <a:pPr algn="ctr"/>
            <a:endParaRPr lang="en-CH" sz="15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D9CA39-60EB-4692-91F9-79C968CE72A0}"/>
              </a:ext>
            </a:extLst>
          </p:cNvPr>
          <p:cNvGrpSpPr/>
          <p:nvPr/>
        </p:nvGrpSpPr>
        <p:grpSpPr>
          <a:xfrm>
            <a:off x="148021" y="82707"/>
            <a:ext cx="8847957" cy="749572"/>
            <a:chOff x="107504" y="-174171"/>
            <a:chExt cx="8847957" cy="749572"/>
          </a:xfrm>
        </p:grpSpPr>
        <p:sp>
          <p:nvSpPr>
            <p:cNvPr id="30" name="Rounded Rectangle 9">
              <a:extLst>
                <a:ext uri="{FF2B5EF4-FFF2-40B4-BE49-F238E27FC236}">
                  <a16:creationId xmlns:a16="http://schemas.microsoft.com/office/drawing/2014/main" id="{38F9CAA8-BAF8-4293-B0D6-3BE9BF7357D4}"/>
                </a:ext>
              </a:extLst>
            </p:cNvPr>
            <p:cNvSpPr/>
            <p:nvPr/>
          </p:nvSpPr>
          <p:spPr>
            <a:xfrm>
              <a:off x="107504" y="-174171"/>
              <a:ext cx="8847957" cy="73964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endParaRPr lang="en-GB" sz="1100" b="1" dirty="0"/>
            </a:p>
            <a:p>
              <a:pPr algn="ctr"/>
              <a:r>
                <a:rPr lang="en-GB" sz="1100" b="1" dirty="0"/>
                <a:t>Data Fusion of Total Solar Irradiance Composite Time Series Using 40 years of Satellite Measurements: First Results</a:t>
              </a:r>
            </a:p>
            <a:p>
              <a:pPr algn="ctr"/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Jean-Philippe Montillet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Wolfgang Finsterle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Werner Schmutz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Margit Haberreiter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</a:t>
              </a:r>
              <a:r>
                <a:rPr lang="fr-CH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Rok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Sikonja</a:t>
              </a:r>
              <a:r>
                <a:rPr lang="fr-CH" sz="11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endPara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[1,PMOD/WRC, Davos, </a:t>
              </a:r>
              <a:r>
                <a:rPr lang="fr-CH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Switzerland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; 2, ETH Zürich </a:t>
              </a:r>
              <a:r>
                <a:rPr lang="fr-CH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Switzerland</a:t>
              </a:r>
              <a:r>
                <a:rPr lang="fr-CH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]</a:t>
              </a:r>
            </a:p>
            <a:p>
              <a:pPr algn="ctr"/>
              <a:endParaRPr lang="en-CH" sz="1100" dirty="0"/>
            </a:p>
            <a:p>
              <a:pPr algn="ctr"/>
              <a:endParaRPr lang="en-GB" b="1" dirty="0"/>
            </a:p>
            <a:p>
              <a:endParaRPr lang="de-CH" b="1" i="1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9657B84-1562-4E0F-8097-4E28A6B5A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56840" y="303943"/>
              <a:ext cx="1021456" cy="27145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E820DC-62A5-4B61-9C0D-BBD6A79620EF}"/>
              </a:ext>
            </a:extLst>
          </p:cNvPr>
          <p:cNvGrpSpPr/>
          <p:nvPr/>
        </p:nvGrpSpPr>
        <p:grpSpPr>
          <a:xfrm>
            <a:off x="3349067" y="985291"/>
            <a:ext cx="5664082" cy="3744417"/>
            <a:chOff x="26469" y="769267"/>
            <a:chExt cx="5664082" cy="3744417"/>
          </a:xfrm>
        </p:grpSpPr>
        <p:pic>
          <p:nvPicPr>
            <p:cNvPr id="34" name="Picture 33" descr="Chart, histogram&#10;&#10;Description automatically generated">
              <a:extLst>
                <a:ext uri="{FF2B5EF4-FFF2-40B4-BE49-F238E27FC236}">
                  <a16:creationId xmlns:a16="http://schemas.microsoft.com/office/drawing/2014/main" id="{3A1B0EE7-81C1-4B4C-ABD7-618F2A685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6" t="11529" r="8942" b="3440"/>
            <a:stretch/>
          </p:blipFill>
          <p:spPr>
            <a:xfrm>
              <a:off x="26469" y="769267"/>
              <a:ext cx="5664082" cy="3744417"/>
            </a:xfrm>
            <a:prstGeom prst="rect">
              <a:avLst/>
            </a:prstGeom>
            <a:effectLst>
              <a:softEdge rad="101600"/>
            </a:effectLst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E3BEFDE-A771-4E90-988F-C11D84F8E720}"/>
                </a:ext>
              </a:extLst>
            </p:cNvPr>
            <p:cNvGrpSpPr/>
            <p:nvPr/>
          </p:nvGrpSpPr>
          <p:grpSpPr>
            <a:xfrm>
              <a:off x="1131911" y="1005122"/>
              <a:ext cx="720080" cy="429744"/>
              <a:chOff x="7884368" y="4587996"/>
              <a:chExt cx="720080" cy="429744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342973EC-DB18-4385-9943-7F2494EBFA53}"/>
                  </a:ext>
                </a:extLst>
              </p:cNvPr>
              <p:cNvSpPr/>
              <p:nvPr/>
            </p:nvSpPr>
            <p:spPr>
              <a:xfrm>
                <a:off x="7884368" y="4587996"/>
                <a:ext cx="720080" cy="4297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237429C-1AC8-4B01-888B-5A00CCE25ACD}"/>
                  </a:ext>
                </a:extLst>
              </p:cNvPr>
              <p:cNvSpPr txBox="1"/>
              <p:nvPr/>
            </p:nvSpPr>
            <p:spPr>
              <a:xfrm>
                <a:off x="7935874" y="4710365"/>
                <a:ext cx="623604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H" sz="700" b="1" dirty="0"/>
                  <a:t>Cycle 22</a:t>
                </a:r>
                <a:endParaRPr lang="en-CH" sz="700" b="1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F8A64A8-B6EE-4E6A-AA27-F7A8F0C552A9}"/>
                </a:ext>
              </a:extLst>
            </p:cNvPr>
            <p:cNvGrpSpPr/>
            <p:nvPr/>
          </p:nvGrpSpPr>
          <p:grpSpPr>
            <a:xfrm>
              <a:off x="2245401" y="1002179"/>
              <a:ext cx="720080" cy="429744"/>
              <a:chOff x="7884368" y="4587996"/>
              <a:chExt cx="720080" cy="429744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2CEB77C-4BD0-4189-88A2-D9AD10DB04E3}"/>
                  </a:ext>
                </a:extLst>
              </p:cNvPr>
              <p:cNvSpPr/>
              <p:nvPr/>
            </p:nvSpPr>
            <p:spPr>
              <a:xfrm>
                <a:off x="7884368" y="4587996"/>
                <a:ext cx="720080" cy="4297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7C1061-9FE0-4C24-BA49-D46D5851AA3A}"/>
                  </a:ext>
                </a:extLst>
              </p:cNvPr>
              <p:cNvSpPr txBox="1"/>
              <p:nvPr/>
            </p:nvSpPr>
            <p:spPr>
              <a:xfrm>
                <a:off x="7935874" y="4710365"/>
                <a:ext cx="623604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H" sz="700" b="1" dirty="0"/>
                  <a:t>Cycle 23</a:t>
                </a:r>
                <a:endParaRPr lang="en-CH" sz="700" b="1" dirty="0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6404743-CAB7-46CC-A444-F86B2C15B044}"/>
                </a:ext>
              </a:extLst>
            </p:cNvPr>
            <p:cNvGrpSpPr/>
            <p:nvPr/>
          </p:nvGrpSpPr>
          <p:grpSpPr>
            <a:xfrm>
              <a:off x="3643519" y="1020005"/>
              <a:ext cx="720080" cy="429744"/>
              <a:chOff x="7884368" y="4587996"/>
              <a:chExt cx="720080" cy="429744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4504D9-0831-4D3C-814F-E5D578DF08CE}"/>
                  </a:ext>
                </a:extLst>
              </p:cNvPr>
              <p:cNvSpPr/>
              <p:nvPr/>
            </p:nvSpPr>
            <p:spPr>
              <a:xfrm>
                <a:off x="7884368" y="4587996"/>
                <a:ext cx="720080" cy="4297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5CCC2A-6400-4F00-BB8F-8185BCBF65E8}"/>
                  </a:ext>
                </a:extLst>
              </p:cNvPr>
              <p:cNvSpPr txBox="1"/>
              <p:nvPr/>
            </p:nvSpPr>
            <p:spPr>
              <a:xfrm>
                <a:off x="7935874" y="4710365"/>
                <a:ext cx="623604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H" sz="700" b="1" dirty="0"/>
                  <a:t>Cycle 24</a:t>
                </a:r>
                <a:endParaRPr lang="en-CH" sz="700" b="1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9BBA31F-71EF-4BD8-B4AA-BD1F26D3D2DB}"/>
                </a:ext>
              </a:extLst>
            </p:cNvPr>
            <p:cNvGrpSpPr/>
            <p:nvPr/>
          </p:nvGrpSpPr>
          <p:grpSpPr>
            <a:xfrm>
              <a:off x="4828507" y="1079902"/>
              <a:ext cx="720080" cy="429744"/>
              <a:chOff x="8916956" y="4495493"/>
              <a:chExt cx="720080" cy="42974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C26481F-E5A1-4569-A877-676AAA01EE18}"/>
                  </a:ext>
                </a:extLst>
              </p:cNvPr>
              <p:cNvSpPr/>
              <p:nvPr/>
            </p:nvSpPr>
            <p:spPr>
              <a:xfrm>
                <a:off x="8916956" y="4495493"/>
                <a:ext cx="720080" cy="42974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4CACBEB-5650-4D4F-A386-23F915082F2C}"/>
                  </a:ext>
                </a:extLst>
              </p:cNvPr>
              <p:cNvSpPr txBox="1"/>
              <p:nvPr/>
            </p:nvSpPr>
            <p:spPr>
              <a:xfrm>
                <a:off x="8961060" y="4603266"/>
                <a:ext cx="623604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H" sz="700" b="1" dirty="0"/>
                  <a:t>Cycle 25</a:t>
                </a:r>
                <a:endParaRPr lang="en-CH" sz="700" b="1" dirty="0"/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6BF2174-5426-49A6-BB42-CCFD68A9450D}"/>
              </a:ext>
            </a:extLst>
          </p:cNvPr>
          <p:cNvGrpSpPr/>
          <p:nvPr/>
        </p:nvGrpSpPr>
        <p:grpSpPr>
          <a:xfrm>
            <a:off x="25032" y="1000808"/>
            <a:ext cx="3193454" cy="2563146"/>
            <a:chOff x="15776" y="3501008"/>
            <a:chExt cx="4653334" cy="3339752"/>
          </a:xfrm>
        </p:grpSpPr>
        <p:pic>
          <p:nvPicPr>
            <p:cNvPr id="50" name="Picture 49" descr="Table&#10;&#10;Description automatically generated">
              <a:extLst>
                <a:ext uri="{FF2B5EF4-FFF2-40B4-BE49-F238E27FC236}">
                  <a16:creationId xmlns:a16="http://schemas.microsoft.com/office/drawing/2014/main" id="{6FB815C5-8924-4D56-8D03-DA1A7984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" y="3501008"/>
              <a:ext cx="4653334" cy="3339752"/>
            </a:xfrm>
            <a:prstGeom prst="rect">
              <a:avLst/>
            </a:prstGeom>
            <a:effectLst>
              <a:softEdge rad="0"/>
            </a:effectLst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CE3268-3F79-4F43-A863-51D4BFA1F212}"/>
                </a:ext>
              </a:extLst>
            </p:cNvPr>
            <p:cNvGrpSpPr/>
            <p:nvPr/>
          </p:nvGrpSpPr>
          <p:grpSpPr>
            <a:xfrm>
              <a:off x="107504" y="4673405"/>
              <a:ext cx="842588" cy="2046545"/>
              <a:chOff x="107504" y="4673405"/>
              <a:chExt cx="842588" cy="2046545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26084C5-8183-45DB-A662-70681DE19BF9}"/>
                  </a:ext>
                </a:extLst>
              </p:cNvPr>
              <p:cNvSpPr/>
              <p:nvPr/>
            </p:nvSpPr>
            <p:spPr>
              <a:xfrm>
                <a:off x="127916" y="6287294"/>
                <a:ext cx="792088" cy="4326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5559769-C446-4DF6-ADA3-2982789EDFC2}"/>
                  </a:ext>
                </a:extLst>
              </p:cNvPr>
              <p:cNvSpPr/>
              <p:nvPr/>
            </p:nvSpPr>
            <p:spPr>
              <a:xfrm>
                <a:off x="122404" y="5181180"/>
                <a:ext cx="792088" cy="4326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F1BA0956-9F72-4F81-8E8E-0079CF05D3E5}"/>
                  </a:ext>
                </a:extLst>
              </p:cNvPr>
              <p:cNvSpPr/>
              <p:nvPr/>
            </p:nvSpPr>
            <p:spPr>
              <a:xfrm>
                <a:off x="107504" y="5731768"/>
                <a:ext cx="792088" cy="4326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14DB7A0-B9C9-4707-869E-B47C4339F726}"/>
                  </a:ext>
                </a:extLst>
              </p:cNvPr>
              <p:cNvSpPr/>
              <p:nvPr/>
            </p:nvSpPr>
            <p:spPr>
              <a:xfrm>
                <a:off x="158004" y="4673405"/>
                <a:ext cx="792088" cy="43265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</p:grp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8F804C8-B006-4994-BE74-021EE799D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4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71"/>
    </mc:Choice>
    <mc:Fallback>
      <p:transition spd="slow" advTm="112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DCA9587F-C701-4423-9793-71DB46F34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822348"/>
            <a:ext cx="5934047" cy="3347174"/>
          </a:xfrm>
        </p:spPr>
      </p:pic>
      <p:sp>
        <p:nvSpPr>
          <p:cNvPr id="4" name="Round Diagonal Corner of Rectangle 4">
            <a:extLst>
              <a:ext uri="{FF2B5EF4-FFF2-40B4-BE49-F238E27FC236}">
                <a16:creationId xmlns:a16="http://schemas.microsoft.com/office/drawing/2014/main" id="{53814AC7-4A50-4925-81DC-F344C62F4E2C}"/>
              </a:ext>
            </a:extLst>
          </p:cNvPr>
          <p:cNvSpPr/>
          <p:nvPr/>
        </p:nvSpPr>
        <p:spPr>
          <a:xfrm>
            <a:off x="148021" y="3001516"/>
            <a:ext cx="3137933" cy="201727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H" sz="1500" b="1" i="1" dirty="0">
                <a:solidFill>
                  <a:schemeClr val="tx1"/>
                </a:solidFill>
              </a:rPr>
              <a:t>Drawback</a:t>
            </a:r>
            <a:r>
              <a:rPr lang="fr-CH" sz="1500" b="1" i="1" dirty="0">
                <a:solidFill>
                  <a:schemeClr val="tx1"/>
                </a:solidFill>
              </a:rPr>
              <a:t>s</a:t>
            </a:r>
            <a:endParaRPr lang="en-CH" sz="1500" b="1" i="1" dirty="0">
              <a:solidFill>
                <a:schemeClr val="tx1"/>
              </a:solidFill>
            </a:endParaRPr>
          </a:p>
          <a:p>
            <a:r>
              <a:rPr lang="en-GB" sz="1000" dirty="0"/>
              <a:t>- D</a:t>
            </a:r>
            <a:r>
              <a:rPr lang="en-CH" sz="1000" dirty="0"/>
              <a:t>ata fusion introduces correlation between observations in fused TS, requiring </a:t>
            </a:r>
          </a:p>
          <a:p>
            <a:r>
              <a:rPr lang="en-CH" sz="1000" dirty="0"/>
              <a:t>large number of inducing points ( &gt; 5000 pts), hence </a:t>
            </a:r>
            <a:r>
              <a:rPr lang="en-CH" sz="1000" b="1" u="sng" dirty="0">
                <a:solidFill>
                  <a:schemeClr val="tx1"/>
                </a:solidFill>
              </a:rPr>
              <a:t>heavily time consuming</a:t>
            </a:r>
            <a:r>
              <a:rPr lang="en-CH" sz="1000" u="sng" dirty="0"/>
              <a:t>.</a:t>
            </a:r>
            <a:r>
              <a:rPr lang="en-CH" sz="1000" dirty="0"/>
              <a:t> Process </a:t>
            </a:r>
            <a:r>
              <a:rPr lang="en-GB" sz="1000" dirty="0"/>
              <a:t>n</a:t>
            </a:r>
            <a:r>
              <a:rPr lang="en-CH" sz="1000" dirty="0"/>
              <a:t>ot done in real time</a:t>
            </a:r>
            <a:r>
              <a:rPr lang="en-CH" sz="1167" dirty="0"/>
              <a:t>.</a:t>
            </a:r>
          </a:p>
          <a:p>
            <a:r>
              <a:rPr lang="en-CH" sz="1167" dirty="0"/>
              <a:t>- </a:t>
            </a:r>
            <a:r>
              <a:rPr lang="en-CH" sz="1000" dirty="0"/>
              <a:t>More correlation between estimates , thus </a:t>
            </a:r>
            <a:r>
              <a:rPr lang="en-CH" sz="1000" b="1" u="sng" dirty="0">
                <a:solidFill>
                  <a:schemeClr val="tx1"/>
                </a:solidFill>
              </a:rPr>
              <a:t>steeper PSD ramp</a:t>
            </a:r>
            <a:r>
              <a:rPr lang="fr-CH" sz="1000" b="1" u="sng" dirty="0">
                <a:solidFill>
                  <a:schemeClr val="tx1"/>
                </a:solidFill>
              </a:rPr>
              <a:t> </a:t>
            </a:r>
            <a:r>
              <a:rPr lang="fr-CH" sz="1000" dirty="0">
                <a:solidFill>
                  <a:schemeClr val="bg1"/>
                </a:solidFill>
              </a:rPr>
              <a:t>&gt; </a:t>
            </a:r>
            <a:r>
              <a:rPr lang="en-GB" sz="1000" dirty="0">
                <a:solidFill>
                  <a:schemeClr val="bg1"/>
                </a:solidFill>
              </a:rPr>
              <a:t>See Box B in the Figure</a:t>
            </a:r>
          </a:p>
          <a:p>
            <a:pPr marL="142869" indent="-142869">
              <a:buFontTx/>
              <a:buChar char="-"/>
            </a:pPr>
            <a:r>
              <a:rPr lang="en-CH" sz="1000" dirty="0"/>
              <a:t>Data fusion smoothes observations, thus </a:t>
            </a:r>
            <a:r>
              <a:rPr lang="en-CH" sz="1000" b="1" dirty="0">
                <a:solidFill>
                  <a:schemeClr val="tx1"/>
                </a:solidFill>
              </a:rPr>
              <a:t>l</a:t>
            </a:r>
            <a:r>
              <a:rPr lang="en-CH" sz="1000" b="1" u="sng" dirty="0">
                <a:solidFill>
                  <a:schemeClr val="tx1"/>
                </a:solidFill>
              </a:rPr>
              <a:t>ess power in PSD</a:t>
            </a:r>
          </a:p>
          <a:p>
            <a:r>
              <a:rPr lang="en-CH" sz="1000" dirty="0"/>
              <a:t> </a:t>
            </a:r>
          </a:p>
          <a:p>
            <a:pPr algn="ctr"/>
            <a:endParaRPr lang="en-CH" sz="1500" dirty="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14A6327B-B7A0-4BAA-9B6B-483D7CA5A4DC}"/>
              </a:ext>
            </a:extLst>
          </p:cNvPr>
          <p:cNvSpPr/>
          <p:nvPr/>
        </p:nvSpPr>
        <p:spPr>
          <a:xfrm>
            <a:off x="148021" y="82707"/>
            <a:ext cx="8847957" cy="739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r>
              <a:rPr lang="en-GB" sz="1100" b="1" dirty="0"/>
              <a:t>Data Fusion of Total Solar Irradiance Composite Time Series Using 40 years of Satellite Measurements: First Results</a:t>
            </a:r>
          </a:p>
          <a:p>
            <a:pPr algn="ctr"/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Jean-Philippe Montillet</a:t>
            </a:r>
            <a:r>
              <a:rPr lang="fr-CH" sz="1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Wolfgang Finsterle</a:t>
            </a:r>
            <a:r>
              <a:rPr lang="fr-CH" sz="1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Werner Schmutz</a:t>
            </a:r>
            <a:r>
              <a:rPr lang="fr-CH" sz="1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Margit Haberreiter</a:t>
            </a:r>
            <a:r>
              <a:rPr lang="fr-CH" sz="1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fr-CH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Rok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Sikonja</a:t>
            </a:r>
            <a:r>
              <a:rPr lang="fr-CH" sz="11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fr-CH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[1,PMOD/WRC, Davos, </a:t>
            </a:r>
            <a:r>
              <a:rPr lang="fr-CH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2, ETH Zürich </a:t>
            </a:r>
            <a:r>
              <a:rPr lang="fr-CH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Switzerland</a:t>
            </a:r>
            <a:r>
              <a:rPr lang="fr-CH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</a:p>
          <a:p>
            <a:pPr algn="ctr"/>
            <a:endParaRPr lang="en-CH" sz="1100" dirty="0"/>
          </a:p>
          <a:p>
            <a:pPr algn="ctr"/>
            <a:endParaRPr lang="en-GB" b="1" dirty="0"/>
          </a:p>
          <a:p>
            <a:endParaRPr lang="de-CH" b="1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6CDE7-2A6F-4EDF-8438-773DD6E0E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7357" y="560821"/>
            <a:ext cx="1021456" cy="271458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880BC6F-0EAA-4B36-8E52-1720511E08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889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4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74"/>
    </mc:Choice>
    <mc:Fallback>
      <p:transition spd="slow" advTm="85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MODWRC">
      <a:dk1>
        <a:sysClr val="windowText" lastClr="000000"/>
      </a:dk1>
      <a:lt1>
        <a:sysClr val="window" lastClr="FFFFFF"/>
      </a:lt1>
      <a:dk2>
        <a:srgbClr val="2478C8"/>
      </a:dk2>
      <a:lt2>
        <a:srgbClr val="EDF2F7"/>
      </a:lt2>
      <a:accent1>
        <a:srgbClr val="75A5D3"/>
      </a:accent1>
      <a:accent2>
        <a:srgbClr val="ADCAE5"/>
      </a:accent2>
      <a:accent3>
        <a:srgbClr val="DEE9F4"/>
      </a:accent3>
      <a:accent4>
        <a:srgbClr val="4C8AC6"/>
      </a:accent4>
      <a:accent5>
        <a:srgbClr val="2478C8"/>
      </a:accent5>
      <a:accent6>
        <a:srgbClr val="FFCD84"/>
      </a:accent6>
      <a:hlink>
        <a:srgbClr val="4C8AC6"/>
      </a:hlink>
      <a:folHlink>
        <a:srgbClr val="800080"/>
      </a:folHlink>
    </a:clrScheme>
    <a:fontScheme name="PMODWRC">
      <a:majorFont>
        <a:latin typeface="HelveticaNeueLT Pro 65 Md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reen Presentation (16 to 10) - Graubünden.potx" id="{4FAD5F13-28DF-44E8-8FE7-B3632DC27FE5}" vid="{80180404-99CB-4679-BBA6-E3EA7C0776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Screen Presentation (16 to 10) - Graubünden</Template>
  <TotalTime>0</TotalTime>
  <Words>421</Words>
  <Application>Microsoft Office PowerPoint</Application>
  <PresentationFormat>On-screen Show (16:10)</PresentationFormat>
  <Paragraphs>48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Aharoni</vt:lpstr>
      <vt:lpstr>Arial</vt:lpstr>
      <vt:lpstr>HelveticaNeueLT Pro 55 Roman</vt:lpstr>
      <vt:lpstr>HelveticaNeueLT Pro 65 Md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Jean-Philippe Montillet</dc:creator>
  <cp:lastModifiedBy>Jean-Philippe Montillet</cp:lastModifiedBy>
  <cp:revision>17</cp:revision>
  <dcterms:created xsi:type="dcterms:W3CDTF">2021-04-26T10:30:48Z</dcterms:created>
  <dcterms:modified xsi:type="dcterms:W3CDTF">2021-04-28T10:48:57Z</dcterms:modified>
</cp:coreProperties>
</file>