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4a" ContentType="audio/mp4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0" r:id="rId2"/>
    <p:sldId id="271" r:id="rId3"/>
    <p:sldId id="272" r:id="rId4"/>
    <p:sldId id="266" r:id="rId5"/>
    <p:sldId id="268" r:id="rId6"/>
    <p:sldId id="265" r:id="rId7"/>
    <p:sldId id="267" r:id="rId8"/>
    <p:sldId id="261" r:id="rId9"/>
    <p:sldId id="269" r:id="rId10"/>
    <p:sldId id="263" r:id="rId11"/>
    <p:sldId id="257" r:id="rId12"/>
    <p:sldId id="273" r:id="rId13"/>
    <p:sldId id="262" r:id="rId1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66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49" autoAdjust="0"/>
    <p:restoredTop sz="59610" autoAdjust="0"/>
  </p:normalViewPr>
  <p:slideViewPr>
    <p:cSldViewPr snapToGrid="0">
      <p:cViewPr varScale="1">
        <p:scale>
          <a:sx n="35" d="100"/>
          <a:sy n="35" d="100"/>
        </p:scale>
        <p:origin x="175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7" d="100"/>
          <a:sy n="47" d="100"/>
        </p:scale>
        <p:origin x="271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14C520-01C9-46BD-A893-F30ED5802192}" type="datetimeFigureOut">
              <a:rPr lang="it-IT" smtClean="0"/>
              <a:t>19/04/2021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8" name="Segnaposto note 7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33C5A7-2A97-4076-9EF5-A580233FE04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6534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6BFED3A5-3A66-4579-BEBA-EA9410F725A2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7259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6BFED3A5-3A66-4579-BEBA-EA9410F725A2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39313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6BFED3A5-3A66-4579-BEBA-EA9410F725A2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0818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6BFED3A5-3A66-4579-BEBA-EA9410F725A2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7287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6BFED3A5-3A66-4579-BEBA-EA9410F725A2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79632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6BFED3A5-3A66-4579-BEBA-EA9410F725A2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63940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6BFED3A5-3A66-4579-BEBA-EA9410F725A2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480401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6BFED3A5-3A66-4579-BEBA-EA9410F725A2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181054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6BFED3A5-3A66-4579-BEBA-EA9410F725A2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77225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6BFED3A5-3A66-4579-BEBA-EA9410F725A2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643753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6BFED3A5-3A66-4579-BEBA-EA9410F725A2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345190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3C5A7-2A97-4076-9EF5-A580233FE04C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31687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6BFED3A5-3A66-4579-BEBA-EA9410F725A2}" type="slidenum">
              <a:rPr lang="it-IT" smtClean="0"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9975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F665D-2A37-4207-9A5E-4477CFA06C0F}" type="datetimeFigureOut">
              <a:rPr lang="it-IT" smtClean="0"/>
              <a:t>19/04/2021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286EA-31D0-4347-9060-9299B4D160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63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F665D-2A37-4207-9A5E-4477CFA06C0F}" type="datetimeFigureOut">
              <a:rPr lang="it-IT" smtClean="0"/>
              <a:t>19/04/2021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286EA-31D0-4347-9060-9299B4D160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7488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F665D-2A37-4207-9A5E-4477CFA06C0F}" type="datetimeFigureOut">
              <a:rPr lang="it-IT" smtClean="0"/>
              <a:t>19/04/2021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286EA-31D0-4347-9060-9299B4D160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8815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F665D-2A37-4207-9A5E-4477CFA06C0F}" type="datetimeFigureOut">
              <a:rPr lang="it-IT" smtClean="0"/>
              <a:t>19/04/2021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286EA-31D0-4347-9060-9299B4D160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17985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F665D-2A37-4207-9A5E-4477CFA06C0F}" type="datetimeFigureOut">
              <a:rPr lang="it-IT" smtClean="0"/>
              <a:t>19/04/2021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286EA-31D0-4347-9060-9299B4D160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1049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F665D-2A37-4207-9A5E-4477CFA06C0F}" type="datetimeFigureOut">
              <a:rPr lang="it-IT" smtClean="0"/>
              <a:t>19/04/2021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286EA-31D0-4347-9060-9299B4D160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44242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F665D-2A37-4207-9A5E-4477CFA06C0F}" type="datetimeFigureOut">
              <a:rPr lang="it-IT" smtClean="0"/>
              <a:t>19/04/2021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286EA-31D0-4347-9060-9299B4D160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0047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F665D-2A37-4207-9A5E-4477CFA06C0F}" type="datetimeFigureOut">
              <a:rPr lang="it-IT" smtClean="0"/>
              <a:t>19/04/2021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286EA-31D0-4347-9060-9299B4D160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8491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F665D-2A37-4207-9A5E-4477CFA06C0F}" type="datetimeFigureOut">
              <a:rPr lang="it-IT" smtClean="0"/>
              <a:t>19/04/2021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286EA-31D0-4347-9060-9299B4D160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9278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F665D-2A37-4207-9A5E-4477CFA06C0F}" type="datetimeFigureOut">
              <a:rPr lang="it-IT" smtClean="0"/>
              <a:t>19/04/2021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286EA-31D0-4347-9060-9299B4D160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53729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F665D-2A37-4207-9A5E-4477CFA06C0F}" type="datetimeFigureOut">
              <a:rPr lang="it-IT" smtClean="0"/>
              <a:t>19/04/2021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286EA-31D0-4347-9060-9299B4D160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10422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F665D-2A37-4207-9A5E-4477CFA06C0F}" type="datetimeFigureOut">
              <a:rPr lang="it-IT" smtClean="0"/>
              <a:t>19/04/2021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286EA-31D0-4347-9060-9299B4D160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60935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jpeg"/><Relationship Id="rId5" Type="http://schemas.openxmlformats.org/officeDocument/2006/relationships/image" Target="../media/image1.wm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8.emf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jpeg"/><Relationship Id="rId5" Type="http://schemas.openxmlformats.org/officeDocument/2006/relationships/image" Target="../media/image6.JP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audio" Target="../media/media3.m4a"/><Relationship Id="rId7" Type="http://schemas.openxmlformats.org/officeDocument/2006/relationships/oleObject" Target="../embeddings/oleObject1.bin"/><Relationship Id="rId2" Type="http://schemas.microsoft.com/office/2007/relationships/media" Target="../media/media3.m4a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9.emf"/><Relationship Id="rId3" Type="http://schemas.openxmlformats.org/officeDocument/2006/relationships/audio" Target="../media/media4.m4a"/><Relationship Id="rId7" Type="http://schemas.openxmlformats.org/officeDocument/2006/relationships/image" Target="../media/image13.png"/><Relationship Id="rId12" Type="http://schemas.openxmlformats.org/officeDocument/2006/relationships/oleObject" Target="../embeddings/oleObject2.bin"/><Relationship Id="rId2" Type="http://schemas.microsoft.com/office/2007/relationships/media" Target="../media/media4.m4a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notesSlide" Target="../notesSlides/notesSlide4.xml"/><Relationship Id="rId15" Type="http://schemas.openxmlformats.org/officeDocument/2006/relationships/image" Target="../media/image5.png"/><Relationship Id="rId10" Type="http://schemas.openxmlformats.org/officeDocument/2006/relationships/image" Target="../media/image16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5.png"/><Relationship Id="rId14" Type="http://schemas.openxmlformats.org/officeDocument/2006/relationships/image" Target="../media/image1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5.png"/><Relationship Id="rId3" Type="http://schemas.openxmlformats.org/officeDocument/2006/relationships/audio" Target="../media/media5.m4a"/><Relationship Id="rId7" Type="http://schemas.openxmlformats.org/officeDocument/2006/relationships/image" Target="../media/image9.emf"/><Relationship Id="rId12" Type="http://schemas.openxmlformats.org/officeDocument/2006/relationships/image" Target="../media/image23.png"/><Relationship Id="rId2" Type="http://schemas.microsoft.com/office/2007/relationships/media" Target="../media/media5.m4a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22.png"/><Relationship Id="rId5" Type="http://schemas.openxmlformats.org/officeDocument/2006/relationships/notesSlide" Target="../notesSlides/notesSlide5.xml"/><Relationship Id="rId10" Type="http://schemas.openxmlformats.org/officeDocument/2006/relationships/image" Target="../media/image21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0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emf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9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8.png"/><Relationship Id="rId11" Type="http://schemas.openxmlformats.org/officeDocument/2006/relationships/image" Target="../media/image5.png"/><Relationship Id="rId5" Type="http://schemas.openxmlformats.org/officeDocument/2006/relationships/image" Target="../media/image27.png"/><Relationship Id="rId10" Type="http://schemas.openxmlformats.org/officeDocument/2006/relationships/image" Target="../media/image380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40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2.png"/><Relationship Id="rId12" Type="http://schemas.openxmlformats.org/officeDocument/2006/relationships/image" Target="../media/image39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1.png"/><Relationship Id="rId11" Type="http://schemas.openxmlformats.org/officeDocument/2006/relationships/image" Target="../media/image38.png"/><Relationship Id="rId5" Type="http://schemas.openxmlformats.org/officeDocument/2006/relationships/image" Target="../media/image30.png"/><Relationship Id="rId15" Type="http://schemas.openxmlformats.org/officeDocument/2006/relationships/image" Target="../media/image5.png"/><Relationship Id="rId10" Type="http://schemas.openxmlformats.org/officeDocument/2006/relationships/image" Target="../media/image35.png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34.png"/><Relationship Id="rId14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10" Type="http://schemas.openxmlformats.org/officeDocument/2006/relationships/image" Target="../media/image5.png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13" Type="http://schemas.openxmlformats.org/officeDocument/2006/relationships/image" Target="../media/image51.png"/><Relationship Id="rId18" Type="http://schemas.openxmlformats.org/officeDocument/2006/relationships/image" Target="../media/image56.png"/><Relationship Id="rId3" Type="http://schemas.openxmlformats.org/officeDocument/2006/relationships/audio" Target="../media/media10.m4a"/><Relationship Id="rId21" Type="http://schemas.openxmlformats.org/officeDocument/2006/relationships/image" Target="../media/image5.png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0.png"/><Relationship Id="rId17" Type="http://schemas.openxmlformats.org/officeDocument/2006/relationships/image" Target="../media/image55.png"/><Relationship Id="rId2" Type="http://schemas.microsoft.com/office/2007/relationships/media" Target="../media/media10.m4a"/><Relationship Id="rId16" Type="http://schemas.openxmlformats.org/officeDocument/2006/relationships/image" Target="../media/image54.png"/><Relationship Id="rId20" Type="http://schemas.openxmlformats.org/officeDocument/2006/relationships/image" Target="../media/image58.png"/><Relationship Id="rId1" Type="http://schemas.openxmlformats.org/officeDocument/2006/relationships/vmlDrawing" Target="../drawings/vmlDrawing4.vml"/><Relationship Id="rId6" Type="http://schemas.openxmlformats.org/officeDocument/2006/relationships/image" Target="../media/image10.png"/><Relationship Id="rId11" Type="http://schemas.openxmlformats.org/officeDocument/2006/relationships/image" Target="../media/image49.png"/><Relationship Id="rId5" Type="http://schemas.openxmlformats.org/officeDocument/2006/relationships/notesSlide" Target="../notesSlides/notesSlide10.xml"/><Relationship Id="rId15" Type="http://schemas.openxmlformats.org/officeDocument/2006/relationships/image" Target="../media/image53.png"/><Relationship Id="rId10" Type="http://schemas.openxmlformats.org/officeDocument/2006/relationships/image" Target="../media/image48.png"/><Relationship Id="rId19" Type="http://schemas.openxmlformats.org/officeDocument/2006/relationships/image" Target="../media/image57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47.png"/><Relationship Id="rId14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oleObject" Target="../embeddings/oleObject4.bin"/><Relationship Id="rId3" Type="http://schemas.openxmlformats.org/officeDocument/2006/relationships/audio" Target="../media/media11.m4a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2" Type="http://schemas.microsoft.com/office/2007/relationships/media" Target="../media/media11.m4a"/><Relationship Id="rId1" Type="http://schemas.openxmlformats.org/officeDocument/2006/relationships/vmlDrawing" Target="../drawings/vmlDrawing5.v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notesSlide" Target="../notesSlides/notesSlide11.xml"/><Relationship Id="rId15" Type="http://schemas.openxmlformats.org/officeDocument/2006/relationships/image" Target="../media/image5.png"/><Relationship Id="rId10" Type="http://schemas.openxmlformats.org/officeDocument/2006/relationships/image" Target="../media/image63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62.png"/><Relationship Id="rId1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6.xml"/><Relationship Id="rId7" Type="http://schemas.openxmlformats.org/officeDocument/2006/relationships/hyperlink" Target="https://doi.org/10.3390/w12102745" TargetMode="Externa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hyperlink" Target="https://www.mdpi.com/2073-4441/12/10/2745" TargetMode="External"/><Relationship Id="rId5" Type="http://schemas.openxmlformats.org/officeDocument/2006/relationships/image" Target="../media/image66.emf"/><Relationship Id="rId4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757410" cy="23876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Flood monitoring in remote areas: integration of multi-frequency SAR </a:t>
            </a:r>
            <a:r>
              <a:rPr lang="en-US" b="1" dirty="0" smtClean="0"/>
              <a:t>data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878522"/>
          </a:xfrm>
        </p:spPr>
        <p:txBody>
          <a:bodyPr>
            <a:normAutofit fontScale="92500"/>
          </a:bodyPr>
          <a:lstStyle/>
          <a:p>
            <a:r>
              <a:rPr lang="en-US" dirty="0"/>
              <a:t>Alberto Refice</a:t>
            </a:r>
            <a:r>
              <a:rPr lang="en-US" baseline="30000" dirty="0"/>
              <a:t>1</a:t>
            </a:r>
            <a:r>
              <a:rPr lang="en-US" dirty="0"/>
              <a:t>, </a:t>
            </a:r>
            <a:r>
              <a:rPr lang="en-US" dirty="0" err="1"/>
              <a:t>Annarita</a:t>
            </a:r>
            <a:r>
              <a:rPr lang="en-US" dirty="0"/>
              <a:t> D'Addabbo</a:t>
            </a:r>
            <a:r>
              <a:rPr lang="en-US" baseline="30000" dirty="0"/>
              <a:t>1</a:t>
            </a:r>
            <a:r>
              <a:rPr lang="en-US" dirty="0"/>
              <a:t>, Marco Chini</a:t>
            </a:r>
            <a:r>
              <a:rPr lang="en-US" baseline="30000" dirty="0"/>
              <a:t>2</a:t>
            </a:r>
            <a:r>
              <a:rPr lang="en-US" dirty="0"/>
              <a:t>, and Marina </a:t>
            </a:r>
            <a:r>
              <a:rPr lang="en-US" dirty="0" smtClean="0"/>
              <a:t>Zingaro</a:t>
            </a:r>
            <a:r>
              <a:rPr lang="en-US" baseline="30000" dirty="0" smtClean="0"/>
              <a:t>3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3354705" y="436626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aseline="30000" dirty="0"/>
              <a:t>1 </a:t>
            </a:r>
            <a:r>
              <a:rPr lang="en-US" dirty="0"/>
              <a:t>CNR - IREA, Bari, Italy</a:t>
            </a:r>
          </a:p>
          <a:p>
            <a:pPr algn="ctr"/>
            <a:r>
              <a:rPr lang="en-US" baseline="30000" dirty="0"/>
              <a:t>2 </a:t>
            </a:r>
            <a:r>
              <a:rPr lang="en-US" dirty="0"/>
              <a:t>LIST, Luxembourg</a:t>
            </a:r>
          </a:p>
          <a:p>
            <a:pPr algn="ctr"/>
            <a:r>
              <a:rPr lang="en-US" baseline="30000" dirty="0"/>
              <a:t>3 </a:t>
            </a:r>
            <a:r>
              <a:rPr lang="en-US" dirty="0"/>
              <a:t>Earth and </a:t>
            </a:r>
            <a:r>
              <a:rPr lang="en-US" dirty="0" err="1"/>
              <a:t>Env</a:t>
            </a:r>
            <a:r>
              <a:rPr lang="en-US" dirty="0"/>
              <a:t>. Sciences Dept., University of Bari, Italy</a:t>
            </a: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55716" y="87792"/>
            <a:ext cx="3136284" cy="815177"/>
          </a:xfrm>
          <a:prstGeom prst="rect">
            <a:avLst/>
          </a:prstGeom>
        </p:spPr>
      </p:pic>
      <p:grpSp>
        <p:nvGrpSpPr>
          <p:cNvPr id="9" name="Gruppo 8"/>
          <p:cNvGrpSpPr/>
          <p:nvPr/>
        </p:nvGrpSpPr>
        <p:grpSpPr>
          <a:xfrm>
            <a:off x="3847577" y="5483748"/>
            <a:ext cx="5110256" cy="813156"/>
            <a:chOff x="3663314" y="5403738"/>
            <a:chExt cx="5110256" cy="813156"/>
          </a:xfrm>
        </p:grpSpPr>
        <p:pic>
          <p:nvPicPr>
            <p:cNvPr id="6" name="Immagine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38272" y="5507177"/>
              <a:ext cx="1510986" cy="647566"/>
            </a:xfrm>
            <a:prstGeom prst="rect">
              <a:avLst/>
            </a:prstGeom>
          </p:spPr>
        </p:pic>
        <p:pic>
          <p:nvPicPr>
            <p:cNvPr id="7" name="Immagine 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63314" y="5487847"/>
              <a:ext cx="672983" cy="644939"/>
            </a:xfrm>
            <a:prstGeom prst="rect">
              <a:avLst/>
            </a:prstGeom>
          </p:spPr>
        </p:pic>
        <p:pic>
          <p:nvPicPr>
            <p:cNvPr id="8" name="Immagine 7">
              <a:extLst>
                <a:ext uri="{FF2B5EF4-FFF2-40B4-BE49-F238E27FC236}">
                  <a16:creationId xmlns:a16="http://schemas.microsoft.com/office/drawing/2014/main" id="{E45EE954-2737-4372-992D-A504C26540F6}"/>
                </a:ext>
              </a:extLst>
            </p:cNvPr>
            <p:cNvPicPr/>
            <p:nvPr/>
          </p:nvPicPr>
          <p:blipFill>
            <a:blip r:embed="rId8"/>
            <a:stretch>
              <a:fillRect/>
            </a:stretch>
          </p:blipFill>
          <p:spPr>
            <a:xfrm>
              <a:off x="7957496" y="5403738"/>
              <a:ext cx="816074" cy="813156"/>
            </a:xfrm>
            <a:prstGeom prst="rect">
              <a:avLst/>
            </a:prstGeom>
          </p:spPr>
        </p:pic>
      </p:grpSp>
      <p:pic>
        <p:nvPicPr>
          <p:cNvPr id="17" name="Audio 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74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8"/>
    </mc:Choice>
    <mc:Fallback xmlns="">
      <p:transition spd="slow" advTm="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3493770" cy="766445"/>
          </a:xfrm>
        </p:spPr>
        <p:txBody>
          <a:bodyPr/>
          <a:lstStyle/>
          <a:p>
            <a:r>
              <a:rPr lang="it-IT" dirty="0" err="1" smtClean="0"/>
              <a:t>Introduction</a:t>
            </a:r>
            <a:endParaRPr lang="it-IT" dirty="0"/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3071" y="594325"/>
            <a:ext cx="4296889" cy="5847214"/>
          </a:xfrm>
          <a:prstGeom prst="rect">
            <a:avLst/>
          </a:prstGeom>
          <a:ln w="28575">
            <a:solidFill>
              <a:srgbClr val="66FF66"/>
            </a:solidFill>
          </a:ln>
        </p:spPr>
      </p:pic>
      <p:pic>
        <p:nvPicPr>
          <p:cNvPr id="25" name="Picture 4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9548" y="2887253"/>
            <a:ext cx="2661552" cy="2926989"/>
          </a:xfrm>
          <a:prstGeom prst="rect">
            <a:avLst/>
          </a:prstGeom>
        </p:spPr>
      </p:pic>
      <p:grpSp>
        <p:nvGrpSpPr>
          <p:cNvPr id="28" name="Gruppo 27"/>
          <p:cNvGrpSpPr/>
          <p:nvPr/>
        </p:nvGrpSpPr>
        <p:grpSpPr>
          <a:xfrm>
            <a:off x="3020136" y="3617382"/>
            <a:ext cx="3703899" cy="2196860"/>
            <a:chOff x="3020136" y="3617382"/>
            <a:chExt cx="3703899" cy="2196860"/>
          </a:xfrm>
        </p:grpSpPr>
        <p:pic>
          <p:nvPicPr>
            <p:cNvPr id="24" name="Immagine 23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20136" y="3617382"/>
              <a:ext cx="3703899" cy="2196860"/>
            </a:xfrm>
            <a:prstGeom prst="rect">
              <a:avLst/>
            </a:prstGeom>
            <a:ln w="28575">
              <a:solidFill>
                <a:srgbClr val="FF0000"/>
              </a:solidFill>
            </a:ln>
          </p:spPr>
        </p:pic>
        <p:sp>
          <p:nvSpPr>
            <p:cNvPr id="26" name="Rettangolo 25"/>
            <p:cNvSpPr/>
            <p:nvPr/>
          </p:nvSpPr>
          <p:spPr>
            <a:xfrm>
              <a:off x="5769611" y="4611792"/>
              <a:ext cx="196850" cy="380337"/>
            </a:xfrm>
            <a:prstGeom prst="rect">
              <a:avLst/>
            </a:prstGeom>
            <a:noFill/>
            <a:ln w="28575">
              <a:solidFill>
                <a:srgbClr val="66FF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27" name="CasellaDiTesto 26"/>
          <p:cNvSpPr txBox="1"/>
          <p:nvPr/>
        </p:nvSpPr>
        <p:spPr>
          <a:xfrm>
            <a:off x="528684" y="1974366"/>
            <a:ext cx="28956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 err="1" smtClean="0"/>
              <a:t>Confluence</a:t>
            </a:r>
            <a:r>
              <a:rPr lang="it-IT" sz="2000" dirty="0" smtClean="0"/>
              <a:t> Zambesi-Shire</a:t>
            </a:r>
            <a:endParaRPr lang="it-IT" sz="20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53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7"/>
    </mc:Choice>
    <mc:Fallback xmlns="">
      <p:transition spd="slow" advTm="1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Dataset</a:t>
            </a:r>
            <a:endParaRPr lang="it-IT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4038" y="1473372"/>
            <a:ext cx="3360413" cy="47520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2839780"/>
              </p:ext>
            </p:extLst>
          </p:nvPr>
        </p:nvGraphicFramePr>
        <p:xfrm>
          <a:off x="8664038" y="4646671"/>
          <a:ext cx="1813703" cy="12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8" name="Acrobat Document" r:id="rId7" imgW="2641600" imgH="1835011" progId="AcroExch.Document.DC">
                  <p:embed/>
                </p:oleObj>
              </mc:Choice>
              <mc:Fallback>
                <p:oleObj name="Acrobat Document" r:id="rId7" imgW="2641600" imgH="1835011" progId="AcroExch.Document.DC">
                  <p:embed/>
                  <p:pic>
                    <p:nvPicPr>
                      <p:cNvPr id="13" name="Oggetto 1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664038" y="4646671"/>
                        <a:ext cx="1813703" cy="12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Immagine 4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954" y="2277783"/>
            <a:ext cx="4107036" cy="3360494"/>
          </a:xfrm>
          <a:prstGeom prst="rect">
            <a:avLst/>
          </a:prstGeom>
          <a:ln w="28575">
            <a:solidFill>
              <a:schemeClr val="tx1"/>
            </a:solidFill>
            <a:prstDash val="lgDash"/>
          </a:ln>
        </p:spPr>
      </p:pic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09103"/>
              </p:ext>
            </p:extLst>
          </p:nvPr>
        </p:nvGraphicFramePr>
        <p:xfrm>
          <a:off x="4579459" y="2434030"/>
          <a:ext cx="3971508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8679">
                  <a:extLst>
                    <a:ext uri="{9D8B030D-6E8A-4147-A177-3AD203B41FA5}">
                      <a16:colId xmlns:a16="http://schemas.microsoft.com/office/drawing/2014/main" val="3343361149"/>
                    </a:ext>
                  </a:extLst>
                </a:gridCol>
                <a:gridCol w="1053312">
                  <a:extLst>
                    <a:ext uri="{9D8B030D-6E8A-4147-A177-3AD203B41FA5}">
                      <a16:colId xmlns:a16="http://schemas.microsoft.com/office/drawing/2014/main" val="515705085"/>
                    </a:ext>
                  </a:extLst>
                </a:gridCol>
                <a:gridCol w="1132840">
                  <a:extLst>
                    <a:ext uri="{9D8B030D-6E8A-4147-A177-3AD203B41FA5}">
                      <a16:colId xmlns:a16="http://schemas.microsoft.com/office/drawing/2014/main" val="1116945587"/>
                    </a:ext>
                  </a:extLst>
                </a:gridCol>
                <a:gridCol w="916677">
                  <a:extLst>
                    <a:ext uri="{9D8B030D-6E8A-4147-A177-3AD203B41FA5}">
                      <a16:colId xmlns:a16="http://schemas.microsoft.com/office/drawing/2014/main" val="4059953551"/>
                    </a:ext>
                  </a:extLst>
                </a:gridCol>
              </a:tblGrid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Sensor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Date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err="1" smtClean="0">
                          <a:latin typeface="Arial Narrow" panose="020B0606020202030204" pitchFamily="34" charset="0"/>
                        </a:rPr>
                        <a:t>Polarization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err="1" smtClean="0">
                          <a:latin typeface="Arial Narrow" panose="020B0606020202030204" pitchFamily="34" charset="0"/>
                        </a:rPr>
                        <a:t>Geometry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6320737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ALOS 2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  1 </a:t>
                      </a:r>
                      <a:r>
                        <a:rPr lang="it-IT" sz="1400" dirty="0" err="1" smtClean="0">
                          <a:latin typeface="Arial Narrow" panose="020B0606020202030204" pitchFamily="34" charset="0"/>
                        </a:rPr>
                        <a:t>Dec</a:t>
                      </a:r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. 2014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HH, HV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7905994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29 </a:t>
                      </a:r>
                      <a:r>
                        <a:rPr lang="it-IT" sz="140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Dec</a:t>
                      </a: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. 2014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3827316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22 </a:t>
                      </a:r>
                      <a:r>
                        <a:rPr lang="it-IT" sz="140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Jan</a:t>
                      </a: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1980026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 3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6587221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ALOS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 9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HH, HV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0622475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15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073881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21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1044010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27</a:t>
                      </a:r>
                      <a:r>
                        <a:rPr lang="it-IT" sz="1400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9302174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22 Apr.</a:t>
                      </a:r>
                      <a:r>
                        <a:rPr lang="it-IT" sz="1400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647249"/>
                  </a:ext>
                </a:extLst>
              </a:tr>
            </a:tbl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838200" y="2617377"/>
            <a:ext cx="923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66FF66"/>
                </a:solidFill>
              </a:rPr>
              <a:t>Sentinel-1</a:t>
            </a:r>
            <a:endParaRPr lang="en-US" sz="1400" dirty="0">
              <a:solidFill>
                <a:srgbClr val="66FF66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1547061" y="3596204"/>
            <a:ext cx="6920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00FFFF"/>
                </a:solidFill>
              </a:rPr>
              <a:t>ALOS 2</a:t>
            </a:r>
            <a:endParaRPr lang="en-US" sz="1400" dirty="0">
              <a:solidFill>
                <a:srgbClr val="00FFFF"/>
              </a:solidFill>
            </a:endParaRPr>
          </a:p>
        </p:txBody>
      </p:sp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52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9"/>
    </mc:Choice>
    <mc:Fallback xmlns="">
      <p:transition spd="slow" advTm="7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magine 2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0857" y="4258661"/>
            <a:ext cx="1662151" cy="2350469"/>
          </a:xfrm>
          <a:prstGeom prst="rect">
            <a:avLst/>
          </a:prstGeom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7440" y="4281604"/>
            <a:ext cx="1662151" cy="2350469"/>
          </a:xfrm>
          <a:prstGeom prst="rect">
            <a:avLst/>
          </a:prstGeom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6735" y="4258661"/>
            <a:ext cx="1662151" cy="2350469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6030" y="4258662"/>
            <a:ext cx="1662151" cy="2350469"/>
          </a:xfrm>
          <a:prstGeom prst="rect">
            <a:avLst/>
          </a:prstGeom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5978" y="4281605"/>
            <a:ext cx="1662151" cy="2350469"/>
          </a:xfrm>
          <a:prstGeom prst="rect">
            <a:avLst/>
          </a:prstGeom>
        </p:spPr>
      </p:pic>
      <p:graphicFrame>
        <p:nvGraphicFramePr>
          <p:cNvPr id="15" name="Tabel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019555"/>
              </p:ext>
            </p:extLst>
          </p:nvPr>
        </p:nvGraphicFramePr>
        <p:xfrm>
          <a:off x="164791" y="262758"/>
          <a:ext cx="3971508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8679">
                  <a:extLst>
                    <a:ext uri="{9D8B030D-6E8A-4147-A177-3AD203B41FA5}">
                      <a16:colId xmlns:a16="http://schemas.microsoft.com/office/drawing/2014/main" val="3343361149"/>
                    </a:ext>
                  </a:extLst>
                </a:gridCol>
                <a:gridCol w="1053312">
                  <a:extLst>
                    <a:ext uri="{9D8B030D-6E8A-4147-A177-3AD203B41FA5}">
                      <a16:colId xmlns:a16="http://schemas.microsoft.com/office/drawing/2014/main" val="515705085"/>
                    </a:ext>
                  </a:extLst>
                </a:gridCol>
                <a:gridCol w="1132840">
                  <a:extLst>
                    <a:ext uri="{9D8B030D-6E8A-4147-A177-3AD203B41FA5}">
                      <a16:colId xmlns:a16="http://schemas.microsoft.com/office/drawing/2014/main" val="1116945587"/>
                    </a:ext>
                  </a:extLst>
                </a:gridCol>
                <a:gridCol w="916677">
                  <a:extLst>
                    <a:ext uri="{9D8B030D-6E8A-4147-A177-3AD203B41FA5}">
                      <a16:colId xmlns:a16="http://schemas.microsoft.com/office/drawing/2014/main" val="4059953551"/>
                    </a:ext>
                  </a:extLst>
                </a:gridCol>
              </a:tblGrid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Sensor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Date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err="1" smtClean="0">
                          <a:latin typeface="Arial Narrow" panose="020B0606020202030204" pitchFamily="34" charset="0"/>
                        </a:rPr>
                        <a:t>Polarization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err="1" smtClean="0">
                          <a:latin typeface="Arial Narrow" panose="020B0606020202030204" pitchFamily="34" charset="0"/>
                        </a:rPr>
                        <a:t>Geometry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6320737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ALOS 2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  1 </a:t>
                      </a:r>
                      <a:r>
                        <a:rPr lang="it-IT" sz="1400" dirty="0" err="1" smtClean="0">
                          <a:latin typeface="Arial Narrow" panose="020B0606020202030204" pitchFamily="34" charset="0"/>
                        </a:rPr>
                        <a:t>Dec</a:t>
                      </a:r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. 2014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HH, HV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7905994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29 </a:t>
                      </a:r>
                      <a:r>
                        <a:rPr lang="it-IT" sz="140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Dec</a:t>
                      </a: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. 2014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3827316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22 </a:t>
                      </a:r>
                      <a:r>
                        <a:rPr lang="it-IT" sz="1400" dirty="0" err="1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Jan</a:t>
                      </a:r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. 2015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1980026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  3 Feb. 2015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6587221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ALOS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  9 Feb. 2015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HH, HV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0622475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15 Feb. 2015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073881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21 Feb. 2015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1044010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27</a:t>
                      </a:r>
                      <a:r>
                        <a:rPr lang="it-IT" sz="1400" baseline="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 Feb. 2015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9302174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22 Apr.</a:t>
                      </a:r>
                      <a:r>
                        <a:rPr lang="it-IT" sz="1400" baseline="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 2015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647249"/>
                  </a:ext>
                </a:extLst>
              </a:tr>
            </a:tbl>
          </a:graphicData>
        </a:graphic>
      </p:graphicFrame>
      <p:pic>
        <p:nvPicPr>
          <p:cNvPr id="23" name="Immagine 22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7810" y="135909"/>
            <a:ext cx="2596478" cy="3671714"/>
          </a:xfrm>
          <a:prstGeom prst="rect">
            <a:avLst/>
          </a:prstGeom>
        </p:spPr>
      </p:pic>
      <p:grpSp>
        <p:nvGrpSpPr>
          <p:cNvPr id="36" name="Gruppo 35"/>
          <p:cNvGrpSpPr/>
          <p:nvPr/>
        </p:nvGrpSpPr>
        <p:grpSpPr>
          <a:xfrm>
            <a:off x="164791" y="4258663"/>
            <a:ext cx="1662151" cy="2350469"/>
            <a:chOff x="6928410" y="75482"/>
            <a:chExt cx="1662151" cy="2350469"/>
          </a:xfrm>
        </p:grpSpPr>
        <p:pic>
          <p:nvPicPr>
            <p:cNvPr id="24" name="Immagine 23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28410" y="75482"/>
              <a:ext cx="1662151" cy="2350469"/>
            </a:xfrm>
            <a:prstGeom prst="rect">
              <a:avLst/>
            </a:prstGeom>
          </p:spPr>
        </p:pic>
        <p:sp>
          <p:nvSpPr>
            <p:cNvPr id="30" name="CasellaDiTesto 29"/>
            <p:cNvSpPr txBox="1"/>
            <p:nvPr/>
          </p:nvSpPr>
          <p:spPr>
            <a:xfrm>
              <a:off x="7051908" y="2060054"/>
              <a:ext cx="667623" cy="16158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it-IT" sz="1050" dirty="0" smtClean="0"/>
                <a:t>22/01/2015</a:t>
              </a:r>
              <a:endParaRPr lang="it-IT" sz="1050" dirty="0"/>
            </a:p>
          </p:txBody>
        </p:sp>
      </p:grpSp>
      <p:sp>
        <p:nvSpPr>
          <p:cNvPr id="33" name="CasellaDiTesto 32"/>
          <p:cNvSpPr txBox="1"/>
          <p:nvPr/>
        </p:nvSpPr>
        <p:spPr>
          <a:xfrm>
            <a:off x="4135677" y="6243231"/>
            <a:ext cx="688429" cy="16158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it-IT" sz="1050" dirty="0" smtClean="0"/>
              <a:t>21/02/2015</a:t>
            </a:r>
            <a:endParaRPr lang="it-IT" sz="1050" dirty="0"/>
          </a:p>
        </p:txBody>
      </p:sp>
      <p:sp>
        <p:nvSpPr>
          <p:cNvPr id="32" name="CasellaDiTesto 31"/>
          <p:cNvSpPr txBox="1"/>
          <p:nvPr/>
        </p:nvSpPr>
        <p:spPr>
          <a:xfrm>
            <a:off x="2840728" y="6243231"/>
            <a:ext cx="681890" cy="16158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it-IT" sz="1050" dirty="0"/>
              <a:t>15/02/2015</a:t>
            </a:r>
          </a:p>
        </p:txBody>
      </p:sp>
      <p:sp>
        <p:nvSpPr>
          <p:cNvPr id="34" name="CasellaDiTesto 33"/>
          <p:cNvSpPr txBox="1"/>
          <p:nvPr/>
        </p:nvSpPr>
        <p:spPr>
          <a:xfrm>
            <a:off x="5136503" y="6243231"/>
            <a:ext cx="693923" cy="16158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it-IT" sz="1050" dirty="0" smtClean="0"/>
              <a:t>27/02/2015</a:t>
            </a:r>
            <a:endParaRPr lang="it-IT" sz="1050" dirty="0"/>
          </a:p>
        </p:txBody>
      </p:sp>
      <p:sp>
        <p:nvSpPr>
          <p:cNvPr id="35" name="CasellaDiTesto 34"/>
          <p:cNvSpPr txBox="1"/>
          <p:nvPr/>
        </p:nvSpPr>
        <p:spPr>
          <a:xfrm>
            <a:off x="6215435" y="6247791"/>
            <a:ext cx="749174" cy="16158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it-IT" sz="1050" dirty="0" smtClean="0"/>
              <a:t>22/04/2015</a:t>
            </a:r>
            <a:endParaRPr lang="it-IT" sz="1050" dirty="0"/>
          </a:p>
        </p:txBody>
      </p:sp>
      <p:graphicFrame>
        <p:nvGraphicFramePr>
          <p:cNvPr id="42" name="Oggetto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2285763"/>
              </p:ext>
            </p:extLst>
          </p:nvPr>
        </p:nvGraphicFramePr>
        <p:xfrm>
          <a:off x="7804013" y="5017600"/>
          <a:ext cx="2135008" cy="16144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Acrobat Document" r:id="rId12" imgW="2641600" imgH="1835011" progId="AcroExch.Document.DC">
                  <p:embed/>
                </p:oleObj>
              </mc:Choice>
              <mc:Fallback>
                <p:oleObj name="Acrobat Document" r:id="rId12" imgW="2641600" imgH="1835011" progId="AcroExch.Document.DC">
                  <p:embed/>
                  <p:pic>
                    <p:nvPicPr>
                      <p:cNvPr id="12" name="Oggetto 1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804013" y="5017600"/>
                        <a:ext cx="2135008" cy="16144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" name="Immagine 4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7874" y="2736952"/>
            <a:ext cx="3641215" cy="2280648"/>
          </a:xfrm>
          <a:prstGeom prst="rect">
            <a:avLst/>
          </a:prstGeom>
        </p:spPr>
      </p:pic>
      <p:sp>
        <p:nvSpPr>
          <p:cNvPr id="31" name="CasellaDiTesto 30"/>
          <p:cNvSpPr txBox="1"/>
          <p:nvPr/>
        </p:nvSpPr>
        <p:spPr>
          <a:xfrm>
            <a:off x="1571200" y="6243813"/>
            <a:ext cx="692465" cy="16158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it-IT" sz="1050" dirty="0"/>
              <a:t>03/02/2015</a:t>
            </a:r>
          </a:p>
        </p:txBody>
      </p:sp>
      <p:sp>
        <p:nvSpPr>
          <p:cNvPr id="44" name="Freccia a destra 43"/>
          <p:cNvSpPr/>
          <p:nvPr/>
        </p:nvSpPr>
        <p:spPr>
          <a:xfrm>
            <a:off x="4248919" y="1141296"/>
            <a:ext cx="339630" cy="12909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5" name="CasellaDiTesto 44"/>
          <p:cNvSpPr txBox="1"/>
          <p:nvPr/>
        </p:nvSpPr>
        <p:spPr>
          <a:xfrm>
            <a:off x="6964609" y="262758"/>
            <a:ext cx="5080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 smtClean="0"/>
              <a:t>C-band multi-</a:t>
            </a:r>
            <a:r>
              <a:rPr lang="it-IT" sz="2000" b="1" dirty="0" err="1" smtClean="0"/>
              <a:t>temporal</a:t>
            </a:r>
            <a:r>
              <a:rPr lang="it-IT" sz="2000" b="1" dirty="0"/>
              <a:t> </a:t>
            </a:r>
            <a:r>
              <a:rPr lang="it-IT" sz="2000" b="1" dirty="0" smtClean="0"/>
              <a:t>open-water </a:t>
            </a:r>
            <a:r>
              <a:rPr lang="it-IT" sz="2000" b="1" dirty="0" err="1" smtClean="0"/>
              <a:t>flood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map</a:t>
            </a:r>
            <a:endParaRPr lang="it-IT" sz="2000" b="1" dirty="0"/>
          </a:p>
        </p:txBody>
      </p:sp>
      <p:sp>
        <p:nvSpPr>
          <p:cNvPr id="46" name="CasellaDiTesto 45"/>
          <p:cNvSpPr txBox="1"/>
          <p:nvPr/>
        </p:nvSpPr>
        <p:spPr>
          <a:xfrm>
            <a:off x="7563008" y="789717"/>
            <a:ext cx="3747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K-</a:t>
            </a:r>
            <a:r>
              <a:rPr lang="it-IT" dirty="0" err="1" smtClean="0"/>
              <a:t>means</a:t>
            </a:r>
            <a:r>
              <a:rPr lang="it-IT" dirty="0" smtClean="0"/>
              <a:t> </a:t>
            </a:r>
            <a:r>
              <a:rPr lang="it-IT" dirty="0" err="1" smtClean="0"/>
              <a:t>clustering</a:t>
            </a:r>
            <a:r>
              <a:rPr lang="it-IT" dirty="0" smtClean="0"/>
              <a:t> + thresholding</a:t>
            </a:r>
            <a:endParaRPr lang="it-IT" dirty="0"/>
          </a:p>
        </p:txBody>
      </p:sp>
      <p:sp>
        <p:nvSpPr>
          <p:cNvPr id="47" name="CasellaDiTesto 46"/>
          <p:cNvSpPr txBox="1"/>
          <p:nvPr/>
        </p:nvSpPr>
        <p:spPr>
          <a:xfrm>
            <a:off x="6964609" y="1640865"/>
            <a:ext cx="3984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 smtClean="0"/>
              <a:t>CCI </a:t>
            </a:r>
            <a:r>
              <a:rPr lang="it-IT" sz="1600" b="1" dirty="0" err="1" smtClean="0"/>
              <a:t>analysis</a:t>
            </a:r>
            <a:r>
              <a:rPr lang="it-IT" sz="1600" b="1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 err="1" smtClean="0"/>
              <a:t>Evolution</a:t>
            </a:r>
            <a:r>
              <a:rPr lang="it-IT" sz="1600" dirty="0" smtClean="0"/>
              <a:t> of the </a:t>
            </a:r>
            <a:r>
              <a:rPr lang="it-IT" sz="1600" dirty="0" err="1" smtClean="0"/>
              <a:t>flood-affected</a:t>
            </a:r>
            <a:r>
              <a:rPr lang="it-IT" sz="1600" dirty="0" smtClean="0"/>
              <a:t> </a:t>
            </a:r>
            <a:r>
              <a:rPr lang="it-IT" sz="1600" dirty="0" err="1" smtClean="0"/>
              <a:t>land</a:t>
            </a:r>
            <a:r>
              <a:rPr lang="it-IT" sz="1600" dirty="0" smtClean="0"/>
              <a:t> cover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 smtClean="0"/>
              <a:t>Area </a:t>
            </a:r>
            <a:r>
              <a:rPr lang="it-IT" sz="1600" dirty="0" err="1" smtClean="0"/>
              <a:t>incidence</a:t>
            </a:r>
            <a:endParaRPr lang="it-IT" sz="1600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75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9"/>
    </mc:Choice>
    <mc:Fallback xmlns="">
      <p:transition spd="slow" advTm="1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el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560088"/>
              </p:ext>
            </p:extLst>
          </p:nvPr>
        </p:nvGraphicFramePr>
        <p:xfrm>
          <a:off x="164791" y="262758"/>
          <a:ext cx="3971508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8679">
                  <a:extLst>
                    <a:ext uri="{9D8B030D-6E8A-4147-A177-3AD203B41FA5}">
                      <a16:colId xmlns:a16="http://schemas.microsoft.com/office/drawing/2014/main" val="3343361149"/>
                    </a:ext>
                  </a:extLst>
                </a:gridCol>
                <a:gridCol w="1053312">
                  <a:extLst>
                    <a:ext uri="{9D8B030D-6E8A-4147-A177-3AD203B41FA5}">
                      <a16:colId xmlns:a16="http://schemas.microsoft.com/office/drawing/2014/main" val="515705085"/>
                    </a:ext>
                  </a:extLst>
                </a:gridCol>
                <a:gridCol w="1132840">
                  <a:extLst>
                    <a:ext uri="{9D8B030D-6E8A-4147-A177-3AD203B41FA5}">
                      <a16:colId xmlns:a16="http://schemas.microsoft.com/office/drawing/2014/main" val="1116945587"/>
                    </a:ext>
                  </a:extLst>
                </a:gridCol>
                <a:gridCol w="916677">
                  <a:extLst>
                    <a:ext uri="{9D8B030D-6E8A-4147-A177-3AD203B41FA5}">
                      <a16:colId xmlns:a16="http://schemas.microsoft.com/office/drawing/2014/main" val="4059953551"/>
                    </a:ext>
                  </a:extLst>
                </a:gridCol>
              </a:tblGrid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Sensor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latin typeface="Arial Narrow" panose="020B0606020202030204" pitchFamily="34" charset="0"/>
                        </a:rPr>
                        <a:t>Date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err="1" smtClean="0">
                          <a:latin typeface="Arial Narrow" panose="020B0606020202030204" pitchFamily="34" charset="0"/>
                        </a:rPr>
                        <a:t>Polarization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err="1" smtClean="0">
                          <a:latin typeface="Arial Narrow" panose="020B0606020202030204" pitchFamily="34" charset="0"/>
                        </a:rPr>
                        <a:t>Geometry</a:t>
                      </a:r>
                      <a:endParaRPr lang="it-IT" sz="14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6320737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ALOS 2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  1 </a:t>
                      </a:r>
                      <a:r>
                        <a:rPr lang="it-IT" sz="1400" dirty="0" err="1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Dec</a:t>
                      </a:r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. 2014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HH, HV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7905994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29 </a:t>
                      </a:r>
                      <a:r>
                        <a:rPr lang="it-IT" sz="140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Dec</a:t>
                      </a: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. 2014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3827316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22 </a:t>
                      </a:r>
                      <a:r>
                        <a:rPr lang="it-IT" sz="140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Jan</a:t>
                      </a: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1980026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 3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6587221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ALOS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  9 Feb. 2015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HH, HV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rgbClr val="FF0000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0622475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15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073881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21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1044010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27</a:t>
                      </a:r>
                      <a:r>
                        <a:rPr lang="it-IT" sz="1400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9302174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22 Apr.</a:t>
                      </a:r>
                      <a:r>
                        <a:rPr lang="it-IT" sz="1400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647249"/>
                  </a:ext>
                </a:extLst>
              </a:tr>
            </a:tbl>
          </a:graphicData>
        </a:graphic>
      </p:graphicFrame>
      <p:graphicFrame>
        <p:nvGraphicFramePr>
          <p:cNvPr id="42" name="Oggetto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2285763"/>
              </p:ext>
            </p:extLst>
          </p:nvPr>
        </p:nvGraphicFramePr>
        <p:xfrm>
          <a:off x="7804013" y="5017600"/>
          <a:ext cx="2135008" cy="16144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2" name="Acrobat Document" r:id="rId6" imgW="2641600" imgH="1835011" progId="AcroExch.Document.DC">
                  <p:embed/>
                </p:oleObj>
              </mc:Choice>
              <mc:Fallback>
                <p:oleObj name="Acrobat Document" r:id="rId6" imgW="2641600" imgH="1835011" progId="AcroExch.Document.DC">
                  <p:embed/>
                  <p:pic>
                    <p:nvPicPr>
                      <p:cNvPr id="42" name="Oggetto 4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804013" y="5017600"/>
                        <a:ext cx="2135008" cy="16144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Freccia a destra 43"/>
          <p:cNvSpPr/>
          <p:nvPr/>
        </p:nvSpPr>
        <p:spPr>
          <a:xfrm>
            <a:off x="4248919" y="1111086"/>
            <a:ext cx="339630" cy="12909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5" name="CasellaDiTesto 44"/>
          <p:cNvSpPr txBox="1"/>
          <p:nvPr/>
        </p:nvSpPr>
        <p:spPr>
          <a:xfrm>
            <a:off x="6964609" y="262758"/>
            <a:ext cx="5080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/>
              <a:t>L</a:t>
            </a:r>
            <a:r>
              <a:rPr lang="it-IT" sz="2000" b="1" dirty="0" smtClean="0"/>
              <a:t>-band multi-</a:t>
            </a:r>
            <a:r>
              <a:rPr lang="it-IT" sz="2000" b="1" dirty="0" err="1" smtClean="0"/>
              <a:t>temporal</a:t>
            </a:r>
            <a:r>
              <a:rPr lang="it-IT" sz="2000" b="1" dirty="0"/>
              <a:t> </a:t>
            </a:r>
            <a:r>
              <a:rPr lang="it-IT" sz="2000" b="1" dirty="0" smtClean="0"/>
              <a:t>open-water </a:t>
            </a:r>
            <a:r>
              <a:rPr lang="it-IT" sz="2000" b="1" dirty="0" err="1" smtClean="0"/>
              <a:t>flood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map</a:t>
            </a:r>
            <a:endParaRPr lang="it-IT" sz="2000" b="1" dirty="0"/>
          </a:p>
        </p:txBody>
      </p:sp>
      <p:sp>
        <p:nvSpPr>
          <p:cNvPr id="46" name="CasellaDiTesto 45"/>
          <p:cNvSpPr txBox="1"/>
          <p:nvPr/>
        </p:nvSpPr>
        <p:spPr>
          <a:xfrm>
            <a:off x="7563008" y="789717"/>
            <a:ext cx="3747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K-</a:t>
            </a:r>
            <a:r>
              <a:rPr lang="it-IT" dirty="0" err="1" smtClean="0"/>
              <a:t>means</a:t>
            </a:r>
            <a:r>
              <a:rPr lang="it-IT" dirty="0" smtClean="0"/>
              <a:t> </a:t>
            </a:r>
            <a:r>
              <a:rPr lang="it-IT" dirty="0" err="1" smtClean="0"/>
              <a:t>clustering</a:t>
            </a:r>
            <a:r>
              <a:rPr lang="it-IT" dirty="0" smtClean="0"/>
              <a:t> + thresholding</a:t>
            </a:r>
            <a:endParaRPr lang="it-IT" dirty="0"/>
          </a:p>
        </p:txBody>
      </p:sp>
      <p:sp>
        <p:nvSpPr>
          <p:cNvPr id="47" name="CasellaDiTesto 46"/>
          <p:cNvSpPr txBox="1"/>
          <p:nvPr/>
        </p:nvSpPr>
        <p:spPr>
          <a:xfrm>
            <a:off x="6964609" y="1640865"/>
            <a:ext cx="3984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 smtClean="0"/>
              <a:t>CCI </a:t>
            </a:r>
            <a:r>
              <a:rPr lang="it-IT" sz="1600" b="1" dirty="0" err="1" smtClean="0"/>
              <a:t>analysis</a:t>
            </a:r>
            <a:r>
              <a:rPr lang="it-IT" sz="1600" b="1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 err="1" smtClean="0"/>
              <a:t>Evolution</a:t>
            </a:r>
            <a:r>
              <a:rPr lang="it-IT" sz="1600" dirty="0" smtClean="0"/>
              <a:t> of the </a:t>
            </a:r>
            <a:r>
              <a:rPr lang="it-IT" sz="1600" dirty="0" err="1" smtClean="0"/>
              <a:t>flood-affected</a:t>
            </a:r>
            <a:r>
              <a:rPr lang="it-IT" sz="1600" dirty="0" smtClean="0"/>
              <a:t> </a:t>
            </a:r>
            <a:r>
              <a:rPr lang="it-IT" sz="1600" dirty="0" err="1" smtClean="0"/>
              <a:t>land</a:t>
            </a:r>
            <a:r>
              <a:rPr lang="it-IT" sz="1600" dirty="0" smtClean="0"/>
              <a:t> cover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 smtClean="0"/>
              <a:t>Area </a:t>
            </a:r>
            <a:r>
              <a:rPr lang="it-IT" sz="1600" dirty="0" err="1" smtClean="0"/>
              <a:t>incidence</a:t>
            </a:r>
            <a:endParaRPr lang="it-IT" sz="1600" dirty="0"/>
          </a:p>
        </p:txBody>
      </p:sp>
      <p:pic>
        <p:nvPicPr>
          <p:cNvPr id="37" name="Immagine 36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93548" y="148412"/>
            <a:ext cx="1822643" cy="3671714"/>
          </a:xfrm>
          <a:prstGeom prst="rect">
            <a:avLst/>
          </a:prstGeom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3665" y="2412520"/>
            <a:ext cx="3451189" cy="2673466"/>
          </a:xfrm>
          <a:prstGeom prst="rect">
            <a:avLst/>
          </a:prstGeom>
        </p:spPr>
      </p:pic>
      <p:pic>
        <p:nvPicPr>
          <p:cNvPr id="39" name="Immagine 38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3480" y="3877276"/>
            <a:ext cx="1156867" cy="2844624"/>
          </a:xfrm>
          <a:prstGeom prst="rect">
            <a:avLst/>
          </a:prstGeom>
        </p:spPr>
      </p:pic>
      <p:pic>
        <p:nvPicPr>
          <p:cNvPr id="40" name="Immagine 39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78329" y="3599414"/>
            <a:ext cx="1299078" cy="3122520"/>
          </a:xfrm>
          <a:prstGeom prst="rect">
            <a:avLst/>
          </a:prstGeom>
        </p:spPr>
      </p:pic>
      <p:sp>
        <p:nvSpPr>
          <p:cNvPr id="41" name="CasellaDiTesto 40"/>
          <p:cNvSpPr txBox="1"/>
          <p:nvPr/>
        </p:nvSpPr>
        <p:spPr>
          <a:xfrm>
            <a:off x="1495233" y="6059356"/>
            <a:ext cx="1162865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sz="900" dirty="0" smtClean="0"/>
              <a:t>01/12/2014</a:t>
            </a:r>
            <a:endParaRPr lang="it-IT" sz="700" dirty="0"/>
          </a:p>
        </p:txBody>
      </p:sp>
      <p:sp>
        <p:nvSpPr>
          <p:cNvPr id="48" name="CasellaDiTesto 47"/>
          <p:cNvSpPr txBox="1"/>
          <p:nvPr/>
        </p:nvSpPr>
        <p:spPr>
          <a:xfrm>
            <a:off x="2856080" y="6059356"/>
            <a:ext cx="1162865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sz="900" dirty="0" smtClean="0"/>
              <a:t>09/02/2015</a:t>
            </a:r>
            <a:endParaRPr lang="it-IT" sz="700" dirty="0"/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48930" y="3247697"/>
            <a:ext cx="918552" cy="35171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36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0"/>
    </mc:Choice>
    <mc:Fallback xmlns="">
      <p:transition spd="slow" advTm="8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ruppo 53"/>
          <p:cNvGrpSpPr/>
          <p:nvPr/>
        </p:nvGrpSpPr>
        <p:grpSpPr>
          <a:xfrm>
            <a:off x="5040041" y="2186818"/>
            <a:ext cx="2568947" cy="4524704"/>
            <a:chOff x="5811902" y="1610783"/>
            <a:chExt cx="2568947" cy="4524704"/>
          </a:xfrm>
        </p:grpSpPr>
        <p:pic>
          <p:nvPicPr>
            <p:cNvPr id="4" name="Image 6">
              <a:extLst>
                <a:ext uri="{FF2B5EF4-FFF2-40B4-BE49-F238E27FC236}">
                  <a16:creationId xmlns:a16="http://schemas.microsoft.com/office/drawing/2014/main" id="{8DB8AC4F-B7F5-4413-88AA-F4776B9F92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811902" y="1610783"/>
              <a:ext cx="2568947" cy="4524704"/>
            </a:xfrm>
            <a:prstGeom prst="rect">
              <a:avLst/>
            </a:prstGeom>
          </p:spPr>
        </p:pic>
        <p:sp>
          <p:nvSpPr>
            <p:cNvPr id="6" name="TextBox 11">
              <a:extLst>
                <a:ext uri="{FF2B5EF4-FFF2-40B4-BE49-F238E27FC236}">
                  <a16:creationId xmlns:a16="http://schemas.microsoft.com/office/drawing/2014/main" id="{394A05FE-0E19-4AB6-9191-A4C7DB0852F5}"/>
                </a:ext>
              </a:extLst>
            </p:cNvPr>
            <p:cNvSpPr txBox="1"/>
            <p:nvPr/>
          </p:nvSpPr>
          <p:spPr>
            <a:xfrm>
              <a:off x="6974109" y="1610783"/>
              <a:ext cx="1399786" cy="5078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9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lang="it-IT" sz="900" dirty="0">
                  <a:latin typeface="Arial" panose="020B0604020202020204" pitchFamily="34" charset="0"/>
                  <a:cs typeface="Arial" panose="020B0604020202020204" pitchFamily="34" charset="0"/>
                </a:rPr>
                <a:t>: S1-VV (03/02/2015)</a:t>
              </a:r>
            </a:p>
            <a:p>
              <a:pPr algn="ctr"/>
              <a:r>
                <a:rPr lang="it-IT" sz="900" dirty="0">
                  <a:solidFill>
                    <a:srgbClr val="00B05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</a:t>
              </a:r>
              <a:r>
                <a:rPr lang="it-IT" sz="900" dirty="0">
                  <a:latin typeface="Arial" panose="020B0604020202020204" pitchFamily="34" charset="0"/>
                  <a:cs typeface="Arial" panose="020B0604020202020204" pitchFamily="34" charset="0"/>
                </a:rPr>
                <a:t>: S1-VV (15/02/2015)</a:t>
              </a:r>
            </a:p>
            <a:p>
              <a:pPr algn="ctr"/>
              <a:r>
                <a:rPr lang="it-IT" sz="9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r>
                <a:rPr lang="it-IT" sz="900" dirty="0">
                  <a:latin typeface="Arial" panose="020B0604020202020204" pitchFamily="34" charset="0"/>
                  <a:cs typeface="Arial" panose="020B0604020202020204" pitchFamily="34" charset="0"/>
                </a:rPr>
                <a:t>: S1-VV (15/02/2015)</a:t>
              </a:r>
              <a:endParaRPr lang="en-GB" sz="9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3" name="Gruppo 52"/>
          <p:cNvGrpSpPr/>
          <p:nvPr/>
        </p:nvGrpSpPr>
        <p:grpSpPr>
          <a:xfrm>
            <a:off x="8771195" y="2186818"/>
            <a:ext cx="2572145" cy="4524704"/>
            <a:chOff x="8432187" y="1610783"/>
            <a:chExt cx="2572145" cy="4524704"/>
          </a:xfrm>
        </p:grpSpPr>
        <p:pic>
          <p:nvPicPr>
            <p:cNvPr id="2" name="Picture 5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432187" y="1610783"/>
              <a:ext cx="2520808" cy="4524704"/>
            </a:xfrm>
            <a:prstGeom prst="rect">
              <a:avLst/>
            </a:prstGeom>
          </p:spPr>
        </p:pic>
        <p:pic>
          <p:nvPicPr>
            <p:cNvPr id="3" name="Picture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414486" y="1610783"/>
              <a:ext cx="1538508" cy="471841"/>
            </a:xfrm>
            <a:prstGeom prst="rect">
              <a:avLst/>
            </a:prstGeom>
          </p:spPr>
        </p:pic>
        <p:sp>
          <p:nvSpPr>
            <p:cNvPr id="8" name="CasellaDiTesto 7"/>
            <p:cNvSpPr txBox="1"/>
            <p:nvPr/>
          </p:nvSpPr>
          <p:spPr>
            <a:xfrm>
              <a:off x="9805812" y="1632596"/>
              <a:ext cx="1198520" cy="43088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it-IT" sz="1050" dirty="0" smtClean="0"/>
                <a:t>03/02/2015 – S1 </a:t>
              </a:r>
            </a:p>
            <a:p>
              <a:r>
                <a:rPr lang="it-IT" sz="1050" dirty="0" smtClean="0"/>
                <a:t>09/02/2015 – A2</a:t>
              </a:r>
              <a:endParaRPr lang="it-IT" sz="1050" dirty="0"/>
            </a:p>
          </p:txBody>
        </p:sp>
      </p:grpSp>
      <p:graphicFrame>
        <p:nvGraphicFramePr>
          <p:cNvPr id="13" name="Tabel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68750"/>
              </p:ext>
            </p:extLst>
          </p:nvPr>
        </p:nvGraphicFramePr>
        <p:xfrm>
          <a:off x="174416" y="262890"/>
          <a:ext cx="3971508" cy="3067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8679">
                  <a:extLst>
                    <a:ext uri="{9D8B030D-6E8A-4147-A177-3AD203B41FA5}">
                      <a16:colId xmlns:a16="http://schemas.microsoft.com/office/drawing/2014/main" val="3343361149"/>
                    </a:ext>
                  </a:extLst>
                </a:gridCol>
                <a:gridCol w="1053312">
                  <a:extLst>
                    <a:ext uri="{9D8B030D-6E8A-4147-A177-3AD203B41FA5}">
                      <a16:colId xmlns:a16="http://schemas.microsoft.com/office/drawing/2014/main" val="515705085"/>
                    </a:ext>
                  </a:extLst>
                </a:gridCol>
                <a:gridCol w="1132840">
                  <a:extLst>
                    <a:ext uri="{9D8B030D-6E8A-4147-A177-3AD203B41FA5}">
                      <a16:colId xmlns:a16="http://schemas.microsoft.com/office/drawing/2014/main" val="1116945587"/>
                    </a:ext>
                  </a:extLst>
                </a:gridCol>
                <a:gridCol w="916677">
                  <a:extLst>
                    <a:ext uri="{9D8B030D-6E8A-4147-A177-3AD203B41FA5}">
                      <a16:colId xmlns:a16="http://schemas.microsoft.com/office/drawing/2014/main" val="4059953551"/>
                    </a:ext>
                  </a:extLst>
                </a:gridCol>
              </a:tblGrid>
              <a:tr h="211423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Sensor</a:t>
                      </a:r>
                      <a:endParaRPr lang="it-IT" sz="1400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Date</a:t>
                      </a:r>
                      <a:endParaRPr lang="it-IT" sz="1400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err="1" smtClean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Polarization</a:t>
                      </a:r>
                      <a:endParaRPr lang="it-IT" sz="1400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err="1" smtClean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Geometry</a:t>
                      </a:r>
                      <a:endParaRPr lang="it-IT" sz="1400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6320737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ALOS 2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 1 </a:t>
                      </a:r>
                      <a:r>
                        <a:rPr lang="it-IT" sz="140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Dec</a:t>
                      </a: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. 2014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HH, HV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7905994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29 </a:t>
                      </a:r>
                      <a:r>
                        <a:rPr lang="it-IT" sz="140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Dec</a:t>
                      </a: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. 2014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3827316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22 </a:t>
                      </a:r>
                      <a:r>
                        <a:rPr lang="it-IT" sz="140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Jan</a:t>
                      </a: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1980026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 3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6587221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ALOS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 9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HH, HV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0622475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15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073881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21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1044010"/>
                  </a:ext>
                </a:extLst>
              </a:tr>
              <a:tr h="3245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27</a:t>
                      </a:r>
                      <a:r>
                        <a:rPr lang="it-IT" sz="1400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9302174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22 Apr.</a:t>
                      </a:r>
                      <a:r>
                        <a:rPr lang="it-IT" sz="1400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647249"/>
                  </a:ext>
                </a:extLst>
              </a:tr>
            </a:tbl>
          </a:graphicData>
        </a:graphic>
      </p:graphicFrame>
      <p:cxnSp>
        <p:nvCxnSpPr>
          <p:cNvPr id="14" name="Connettore 4 13"/>
          <p:cNvCxnSpPr>
            <a:stCxn id="22" idx="6"/>
            <a:endCxn id="4" idx="1"/>
          </p:cNvCxnSpPr>
          <p:nvPr/>
        </p:nvCxnSpPr>
        <p:spPr>
          <a:xfrm>
            <a:off x="4057747" y="1639748"/>
            <a:ext cx="982294" cy="2809422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e 18"/>
          <p:cNvSpPr/>
          <p:nvPr/>
        </p:nvSpPr>
        <p:spPr>
          <a:xfrm>
            <a:off x="4008967" y="677333"/>
            <a:ext cx="48783" cy="579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Ovale 19"/>
          <p:cNvSpPr/>
          <p:nvPr/>
        </p:nvSpPr>
        <p:spPr>
          <a:xfrm>
            <a:off x="4008966" y="988483"/>
            <a:ext cx="48783" cy="579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Ovale 20"/>
          <p:cNvSpPr/>
          <p:nvPr/>
        </p:nvSpPr>
        <p:spPr>
          <a:xfrm>
            <a:off x="4008965" y="1299633"/>
            <a:ext cx="48783" cy="579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2" name="Ovale 21"/>
          <p:cNvSpPr/>
          <p:nvPr/>
        </p:nvSpPr>
        <p:spPr>
          <a:xfrm>
            <a:off x="4008964" y="1610783"/>
            <a:ext cx="48783" cy="579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Ovale 22"/>
          <p:cNvSpPr/>
          <p:nvPr/>
        </p:nvSpPr>
        <p:spPr>
          <a:xfrm>
            <a:off x="4008963" y="1921933"/>
            <a:ext cx="48783" cy="579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Ovale 23"/>
          <p:cNvSpPr/>
          <p:nvPr/>
        </p:nvSpPr>
        <p:spPr>
          <a:xfrm>
            <a:off x="4008962" y="2233083"/>
            <a:ext cx="48783" cy="579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5" name="Ovale 24"/>
          <p:cNvSpPr/>
          <p:nvPr/>
        </p:nvSpPr>
        <p:spPr>
          <a:xfrm>
            <a:off x="4008961" y="2544233"/>
            <a:ext cx="48783" cy="579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6" name="Ovale 25"/>
          <p:cNvSpPr/>
          <p:nvPr/>
        </p:nvSpPr>
        <p:spPr>
          <a:xfrm>
            <a:off x="4008960" y="2855383"/>
            <a:ext cx="48783" cy="579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7" name="Ovale 26"/>
          <p:cNvSpPr/>
          <p:nvPr/>
        </p:nvSpPr>
        <p:spPr>
          <a:xfrm>
            <a:off x="4008959" y="3166533"/>
            <a:ext cx="48783" cy="579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29" name="Connettore 4 28"/>
          <p:cNvCxnSpPr>
            <a:stCxn id="24" idx="6"/>
            <a:endCxn id="4" idx="1"/>
          </p:cNvCxnSpPr>
          <p:nvPr/>
        </p:nvCxnSpPr>
        <p:spPr>
          <a:xfrm>
            <a:off x="4057745" y="2262048"/>
            <a:ext cx="982296" cy="2187122"/>
          </a:xfrm>
          <a:prstGeom prst="bentConnector3">
            <a:avLst>
              <a:gd name="adj1" fmla="val 35778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4 38"/>
          <p:cNvCxnSpPr>
            <a:stCxn id="22" idx="6"/>
            <a:endCxn id="8" idx="0"/>
          </p:cNvCxnSpPr>
          <p:nvPr/>
        </p:nvCxnSpPr>
        <p:spPr>
          <a:xfrm>
            <a:off x="4057747" y="1639748"/>
            <a:ext cx="6686333" cy="568883"/>
          </a:xfrm>
          <a:prstGeom prst="bent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ttore 4 45"/>
          <p:cNvCxnSpPr>
            <a:stCxn id="23" idx="6"/>
            <a:endCxn id="8" idx="0"/>
          </p:cNvCxnSpPr>
          <p:nvPr/>
        </p:nvCxnSpPr>
        <p:spPr>
          <a:xfrm>
            <a:off x="4057746" y="1950898"/>
            <a:ext cx="6686334" cy="257733"/>
          </a:xfrm>
          <a:prstGeom prst="bent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asellaDiTesto 56"/>
          <p:cNvSpPr txBox="1"/>
          <p:nvPr/>
        </p:nvSpPr>
        <p:spPr>
          <a:xfrm>
            <a:off x="5423702" y="230341"/>
            <a:ext cx="1557091" cy="414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Comparison</a:t>
            </a:r>
            <a:endParaRPr lang="en-US" sz="2000" b="1" dirty="0"/>
          </a:p>
        </p:txBody>
      </p:sp>
      <p:sp>
        <p:nvSpPr>
          <p:cNvPr id="58" name="CasellaDiTesto 57"/>
          <p:cNvSpPr txBox="1"/>
          <p:nvPr/>
        </p:nvSpPr>
        <p:spPr>
          <a:xfrm>
            <a:off x="558988" y="3687347"/>
            <a:ext cx="28319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These two consecutive C-band images (3 – 15 Feb.) do not show significant differences </a:t>
            </a:r>
            <a:r>
              <a:rPr lang="en-US" sz="2000" dirty="0" smtClean="0">
                <a:sym typeface="Wingdings" panose="05000000000000000000" pitchFamily="2" charset="2"/>
              </a:rPr>
              <a:t></a:t>
            </a:r>
            <a:r>
              <a:rPr lang="en-US" sz="2000" dirty="0" smtClean="0"/>
              <a:t> the situation on the ground can be assumed stationary</a:t>
            </a:r>
            <a:endParaRPr lang="en-US" sz="2000" dirty="0"/>
          </a:p>
        </p:txBody>
      </p:sp>
      <p:sp>
        <p:nvSpPr>
          <p:cNvPr id="59" name="CasellaDiTesto 58"/>
          <p:cNvSpPr txBox="1"/>
          <p:nvPr/>
        </p:nvSpPr>
        <p:spPr>
          <a:xfrm>
            <a:off x="8771195" y="624327"/>
            <a:ext cx="31294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C- and L-band consecutive images (3 and 9 Feb.) show significant differences</a:t>
            </a:r>
            <a:endParaRPr lang="en-US" sz="20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20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1"/>
    </mc:Choice>
    <mc:Fallback xmlns="">
      <p:transition spd="slow" advTm="9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4499" y="0"/>
            <a:ext cx="4459501" cy="6858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144499" cy="4446676"/>
          </a:xfrm>
          <a:prstGeom prst="rect">
            <a:avLst/>
          </a:prstGeom>
        </p:spPr>
      </p:pic>
      <p:grpSp>
        <p:nvGrpSpPr>
          <p:cNvPr id="4" name="Gruppo 3"/>
          <p:cNvGrpSpPr/>
          <p:nvPr/>
        </p:nvGrpSpPr>
        <p:grpSpPr>
          <a:xfrm>
            <a:off x="1098111" y="4501529"/>
            <a:ext cx="1923906" cy="1418747"/>
            <a:chOff x="3671525" y="4129831"/>
            <a:chExt cx="1923906" cy="1418747"/>
          </a:xfrm>
        </p:grpSpPr>
        <p:pic>
          <p:nvPicPr>
            <p:cNvPr id="5" name="Immagine 4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12702" y="4372411"/>
              <a:ext cx="1410983" cy="1176167"/>
            </a:xfrm>
            <a:prstGeom prst="rect">
              <a:avLst/>
            </a:prstGeom>
          </p:spPr>
        </p:pic>
        <p:sp>
          <p:nvSpPr>
            <p:cNvPr id="6" name="CasellaDiTesto 5"/>
            <p:cNvSpPr txBox="1"/>
            <p:nvPr/>
          </p:nvSpPr>
          <p:spPr>
            <a:xfrm>
              <a:off x="4409586" y="4865829"/>
              <a:ext cx="52129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000" dirty="0" smtClean="0">
                  <a:solidFill>
                    <a:schemeClr val="bg1"/>
                  </a:solidFill>
                </a:rPr>
                <a:t>-10 dB</a:t>
              </a:r>
              <a:endParaRPr lang="it-IT" sz="1000" dirty="0">
                <a:solidFill>
                  <a:schemeClr val="bg1"/>
                </a:solidFill>
              </a:endParaRPr>
            </a:p>
          </p:txBody>
        </p:sp>
        <p:sp>
          <p:nvSpPr>
            <p:cNvPr id="7" name="CasellaDiTesto 6"/>
            <p:cNvSpPr txBox="1"/>
            <p:nvPr/>
          </p:nvSpPr>
          <p:spPr>
            <a:xfrm>
              <a:off x="5297272" y="5033680"/>
              <a:ext cx="298159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it-IT" sz="1000" dirty="0" smtClean="0"/>
                <a:t>10 dB</a:t>
              </a:r>
              <a:endParaRPr lang="it-IT" sz="1000" dirty="0"/>
            </a:p>
          </p:txBody>
        </p:sp>
        <p:sp>
          <p:nvSpPr>
            <p:cNvPr id="8" name="CasellaDiTesto 7"/>
            <p:cNvSpPr txBox="1"/>
            <p:nvPr/>
          </p:nvSpPr>
          <p:spPr>
            <a:xfrm>
              <a:off x="3671525" y="5057484"/>
              <a:ext cx="298159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it-IT" sz="1000" dirty="0" smtClean="0"/>
                <a:t>10 dB</a:t>
              </a:r>
              <a:endParaRPr lang="it-IT" sz="1000" dirty="0"/>
            </a:p>
          </p:txBody>
        </p:sp>
        <p:sp>
          <p:nvSpPr>
            <p:cNvPr id="9" name="CasellaDiTesto 8"/>
            <p:cNvSpPr txBox="1"/>
            <p:nvPr/>
          </p:nvSpPr>
          <p:spPr>
            <a:xfrm>
              <a:off x="4664314" y="4253367"/>
              <a:ext cx="298159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it-IT" sz="1000" dirty="0" smtClean="0"/>
                <a:t>10 dB</a:t>
              </a:r>
              <a:endParaRPr lang="it-IT" sz="1000" dirty="0"/>
            </a:p>
          </p:txBody>
        </p:sp>
        <p:sp>
          <p:nvSpPr>
            <p:cNvPr id="10" name="CasellaDiTesto 9"/>
            <p:cNvSpPr txBox="1"/>
            <p:nvPr/>
          </p:nvSpPr>
          <p:spPr>
            <a:xfrm rot="1558858">
              <a:off x="4885604" y="4924182"/>
              <a:ext cx="429926" cy="19968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800" dirty="0" smtClean="0">
                  <a:solidFill>
                    <a:schemeClr val="bg1"/>
                  </a:solidFill>
                </a:rPr>
                <a:t>S1-VV</a:t>
              </a:r>
              <a:endParaRPr lang="it-IT" sz="800" dirty="0">
                <a:solidFill>
                  <a:schemeClr val="bg1"/>
                </a:solidFill>
              </a:endParaRPr>
            </a:p>
          </p:txBody>
        </p:sp>
        <p:sp>
          <p:nvSpPr>
            <p:cNvPr id="11" name="CasellaDiTesto 10"/>
            <p:cNvSpPr txBox="1"/>
            <p:nvPr/>
          </p:nvSpPr>
          <p:spPr>
            <a:xfrm rot="16200000">
              <a:off x="4495557" y="4579315"/>
              <a:ext cx="422247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800" dirty="0" smtClean="0">
                  <a:solidFill>
                    <a:schemeClr val="bg1"/>
                  </a:solidFill>
                </a:rPr>
                <a:t>A2-HH</a:t>
              </a:r>
              <a:endParaRPr lang="it-IT" sz="800" dirty="0">
                <a:solidFill>
                  <a:schemeClr val="bg1"/>
                </a:solidFill>
              </a:endParaRPr>
            </a:p>
          </p:txBody>
        </p:sp>
        <p:sp>
          <p:nvSpPr>
            <p:cNvPr id="12" name="CasellaDiTesto 11"/>
            <p:cNvSpPr txBox="1"/>
            <p:nvPr/>
          </p:nvSpPr>
          <p:spPr>
            <a:xfrm rot="20050918">
              <a:off x="4054705" y="4878363"/>
              <a:ext cx="449162" cy="19968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800" dirty="0" smtClean="0">
                  <a:solidFill>
                    <a:schemeClr val="bg1"/>
                  </a:solidFill>
                </a:rPr>
                <a:t>A2-HV</a:t>
              </a:r>
              <a:endParaRPr lang="it-IT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3" name="Connettore 2 12"/>
            <p:cNvCxnSpPr/>
            <p:nvPr/>
          </p:nvCxnSpPr>
          <p:spPr>
            <a:xfrm flipH="1">
              <a:off x="3762812" y="5195992"/>
              <a:ext cx="201474" cy="9301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 w="sm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ttore 2 13"/>
            <p:cNvCxnSpPr/>
            <p:nvPr/>
          </p:nvCxnSpPr>
          <p:spPr>
            <a:xfrm>
              <a:off x="5292907" y="5207943"/>
              <a:ext cx="174769" cy="9000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 w="sm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ttore 2 14"/>
            <p:cNvCxnSpPr/>
            <p:nvPr/>
          </p:nvCxnSpPr>
          <p:spPr>
            <a:xfrm flipV="1">
              <a:off x="4640840" y="4129831"/>
              <a:ext cx="5030" cy="241519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 w="sm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CasellaDiTesto 16"/>
          <p:cNvSpPr txBox="1"/>
          <p:nvPr/>
        </p:nvSpPr>
        <p:spPr>
          <a:xfrm>
            <a:off x="7604000" y="344641"/>
            <a:ext cx="43848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 smtClean="0"/>
              <a:t>Multi-</a:t>
            </a:r>
            <a:r>
              <a:rPr lang="it-IT" sz="2000" b="1" dirty="0" err="1" smtClean="0"/>
              <a:t>frequency</a:t>
            </a:r>
            <a:r>
              <a:rPr lang="it-IT" sz="2000" b="1" dirty="0" smtClean="0"/>
              <a:t>, multi-</a:t>
            </a:r>
            <a:r>
              <a:rPr lang="it-IT" sz="2000" b="1" dirty="0" err="1" smtClean="0"/>
              <a:t>polarization</a:t>
            </a:r>
            <a:r>
              <a:rPr lang="it-IT" sz="2000" b="1" dirty="0" smtClean="0"/>
              <a:t>, muti-</a:t>
            </a:r>
            <a:r>
              <a:rPr lang="it-IT" sz="2000" b="1" dirty="0" err="1" smtClean="0"/>
              <a:t>temporal</a:t>
            </a:r>
            <a:r>
              <a:rPr lang="it-IT" sz="2000" b="1" dirty="0" smtClean="0"/>
              <a:t> dataset</a:t>
            </a:r>
            <a:endParaRPr lang="it-IT" sz="2000" b="1" dirty="0"/>
          </a:p>
        </p:txBody>
      </p:sp>
      <p:grpSp>
        <p:nvGrpSpPr>
          <p:cNvPr id="22" name="Gruppo 21"/>
          <p:cNvGrpSpPr/>
          <p:nvPr/>
        </p:nvGrpSpPr>
        <p:grpSpPr>
          <a:xfrm>
            <a:off x="7267074" y="4007975"/>
            <a:ext cx="5251672" cy="1261884"/>
            <a:chOff x="7093819" y="1719450"/>
            <a:chExt cx="5251672" cy="126188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CasellaDiTesto 17"/>
                <p:cNvSpPr txBox="1"/>
                <p:nvPr/>
              </p:nvSpPr>
              <p:spPr>
                <a:xfrm>
                  <a:off x="7450509" y="1719450"/>
                  <a:ext cx="4894982" cy="4206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it-IT" sz="2000" dirty="0" smtClean="0">
                      <a:solidFill>
                        <a:srgbClr val="FF0000"/>
                      </a:solidFill>
                    </a:rPr>
                    <a:t>RED: S1 (C band)  – </a:t>
                  </a:r>
                  <a14:m>
                    <m:oMath xmlns:m="http://schemas.openxmlformats.org/officeDocument/2006/math">
                      <m:sSubSup>
                        <m:sSubSupPr>
                          <m:ctrlPr>
                            <a:rPr lang="it-IT" sz="2000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sz="2000" b="0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it-IT" sz="2000" b="0" i="0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VV</m:t>
                          </m:r>
                        </m:sub>
                        <m:sup>
                          <m:r>
                            <a:rPr lang="it-IT" sz="2000" b="0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bSup>
                    </m:oMath>
                  </a14:m>
                  <a:r>
                    <a:rPr lang="it-IT" sz="2000" dirty="0" smtClean="0">
                      <a:solidFill>
                        <a:srgbClr val="FF0000"/>
                      </a:solidFill>
                    </a:rPr>
                    <a:t> (co-) / </a:t>
                  </a:r>
                  <a14:m>
                    <m:oMath xmlns:m="http://schemas.openxmlformats.org/officeDocument/2006/math">
                      <m:sSubSup>
                        <m:sSubSupPr>
                          <m:ctrlPr>
                            <a:rPr lang="it-IT" sz="20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sz="2000" b="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it-IT" sz="2000" b="0" i="0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VV</m:t>
                          </m:r>
                        </m:sub>
                        <m:sup>
                          <m:r>
                            <a:rPr lang="it-IT" sz="2000" b="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bSup>
                      <m:r>
                        <a:rPr lang="it-IT" sz="2000" b="0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a14:m>
                  <a:r>
                    <a:rPr lang="it-IT" sz="2000" dirty="0" smtClean="0">
                      <a:solidFill>
                        <a:srgbClr val="FF0000"/>
                      </a:solidFill>
                    </a:rPr>
                    <a:t> (</a:t>
                  </a:r>
                  <a:r>
                    <a:rPr lang="it-IT" sz="2000" dirty="0" err="1" smtClean="0">
                      <a:solidFill>
                        <a:srgbClr val="FF0000"/>
                      </a:solidFill>
                    </a:rPr>
                    <a:t>pre</a:t>
                  </a:r>
                  <a:r>
                    <a:rPr lang="it-IT" sz="2000" dirty="0" smtClean="0">
                      <a:solidFill>
                        <a:srgbClr val="FF0000"/>
                      </a:solidFill>
                    </a:rPr>
                    <a:t>-)</a:t>
                  </a:r>
                  <a:endParaRPr lang="it-IT" sz="2000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18" name="CasellaDiTesto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50509" y="1719450"/>
                  <a:ext cx="4894982" cy="420628"/>
                </a:xfrm>
                <a:prstGeom prst="rect">
                  <a:avLst/>
                </a:prstGeom>
                <a:blipFill>
                  <a:blip r:embed="rId8"/>
                  <a:stretch>
                    <a:fillRect l="-1370" t="-4348" b="-23188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CasellaDiTesto 18"/>
                <p:cNvSpPr txBox="1"/>
                <p:nvPr/>
              </p:nvSpPr>
              <p:spPr>
                <a:xfrm>
                  <a:off x="7093819" y="2140078"/>
                  <a:ext cx="4894982" cy="4206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it-IT" sz="2000" dirty="0" smtClean="0">
                      <a:solidFill>
                        <a:srgbClr val="00B050"/>
                      </a:solidFill>
                    </a:rPr>
                    <a:t>GREEN: A2 (L band)  – </a:t>
                  </a:r>
                  <a14:m>
                    <m:oMath xmlns:m="http://schemas.openxmlformats.org/officeDocument/2006/math">
                      <m:sSubSup>
                        <m:sSubSupPr>
                          <m:ctrlPr>
                            <a:rPr lang="it-IT" sz="2000" i="1" dirty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sz="2000" b="0" i="1" dirty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it-IT" sz="2000" b="0" i="0" dirty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HH</m:t>
                          </m:r>
                        </m:sub>
                        <m:sup>
                          <m:r>
                            <a:rPr lang="it-IT" sz="2000" b="0" i="1" dirty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bSup>
                    </m:oMath>
                  </a14:m>
                  <a:r>
                    <a:rPr lang="it-IT" sz="2000" dirty="0" smtClean="0">
                      <a:solidFill>
                        <a:srgbClr val="00B050"/>
                      </a:solidFill>
                    </a:rPr>
                    <a:t> (co-) / </a:t>
                  </a:r>
                  <a14:m>
                    <m:oMath xmlns:m="http://schemas.openxmlformats.org/officeDocument/2006/math">
                      <m:sSubSup>
                        <m:sSubSupPr>
                          <m:ctrlPr>
                            <a:rPr lang="it-IT" sz="2000" i="1" dirty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sz="2000" b="0" i="1" dirty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it-IT" sz="2000" b="0" i="0" dirty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HH</m:t>
                          </m:r>
                        </m:sub>
                        <m:sup>
                          <m:r>
                            <a:rPr lang="it-IT" sz="2000" b="0" i="1" dirty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bSup>
                      <m:r>
                        <a:rPr lang="it-IT" sz="2000" b="0" i="1" dirty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a14:m>
                  <a:r>
                    <a:rPr lang="it-IT" sz="2000" dirty="0" smtClean="0">
                      <a:solidFill>
                        <a:srgbClr val="00B050"/>
                      </a:solidFill>
                    </a:rPr>
                    <a:t> (</a:t>
                  </a:r>
                  <a:r>
                    <a:rPr lang="it-IT" sz="2000" dirty="0" err="1" smtClean="0">
                      <a:solidFill>
                        <a:srgbClr val="00B050"/>
                      </a:solidFill>
                    </a:rPr>
                    <a:t>pre</a:t>
                  </a:r>
                  <a:r>
                    <a:rPr lang="it-IT" sz="2000" dirty="0" smtClean="0">
                      <a:solidFill>
                        <a:srgbClr val="00B050"/>
                      </a:solidFill>
                    </a:rPr>
                    <a:t>-)</a:t>
                  </a:r>
                  <a:endParaRPr lang="it-IT" sz="2000" dirty="0">
                    <a:solidFill>
                      <a:srgbClr val="00B050"/>
                    </a:solidFill>
                  </a:endParaRPr>
                </a:p>
              </p:txBody>
            </p:sp>
          </mc:Choice>
          <mc:Fallback xmlns="">
            <p:sp>
              <p:nvSpPr>
                <p:cNvPr id="19" name="CasellaDiTesto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093819" y="2140078"/>
                  <a:ext cx="4894982" cy="420628"/>
                </a:xfrm>
                <a:prstGeom prst="rect">
                  <a:avLst/>
                </a:prstGeom>
                <a:blipFill>
                  <a:blip r:embed="rId9"/>
                  <a:stretch>
                    <a:fillRect l="-1245" t="-4348" b="-23188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CasellaDiTesto 19"/>
                <p:cNvSpPr txBox="1"/>
                <p:nvPr/>
              </p:nvSpPr>
              <p:spPr>
                <a:xfrm>
                  <a:off x="7297018" y="2560706"/>
                  <a:ext cx="4894982" cy="4206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it-IT" sz="2000" dirty="0" smtClean="0">
                      <a:solidFill>
                        <a:srgbClr val="0070C0"/>
                      </a:solidFill>
                    </a:rPr>
                    <a:t>BLUE: A2 (L band)  – </a:t>
                  </a:r>
                  <a14:m>
                    <m:oMath xmlns:m="http://schemas.openxmlformats.org/officeDocument/2006/math">
                      <m:sSubSup>
                        <m:sSubSupPr>
                          <m:ctrlPr>
                            <a:rPr lang="it-IT" sz="20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sz="2000" b="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it-IT" sz="2000" b="0" i="0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HV</m:t>
                          </m:r>
                        </m:sub>
                        <m:sup>
                          <m:r>
                            <a:rPr lang="it-IT" sz="2000" b="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bSup>
                    </m:oMath>
                  </a14:m>
                  <a:r>
                    <a:rPr lang="it-IT" sz="2000" dirty="0" smtClean="0">
                      <a:solidFill>
                        <a:srgbClr val="0070C0"/>
                      </a:solidFill>
                    </a:rPr>
                    <a:t> (co-) / </a:t>
                  </a:r>
                  <a14:m>
                    <m:oMath xmlns:m="http://schemas.openxmlformats.org/officeDocument/2006/math">
                      <m:sSubSup>
                        <m:sSubSupPr>
                          <m:ctrlPr>
                            <a:rPr lang="it-IT" sz="2000" i="1" dirty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sz="2000" b="0" i="1" dirty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it-IT" sz="2000" b="0" i="0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HV</m:t>
                          </m:r>
                        </m:sub>
                        <m:sup>
                          <m:r>
                            <a:rPr lang="it-IT" sz="2000" b="0" i="1" dirty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bSup>
                      <m:r>
                        <a:rPr lang="it-IT" sz="2000" b="0" i="1" dirty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a14:m>
                  <a:r>
                    <a:rPr lang="it-IT" sz="2000" dirty="0" smtClean="0">
                      <a:solidFill>
                        <a:srgbClr val="0070C0"/>
                      </a:solidFill>
                    </a:rPr>
                    <a:t> (</a:t>
                  </a:r>
                  <a:r>
                    <a:rPr lang="it-IT" sz="2000" dirty="0" err="1" smtClean="0">
                      <a:solidFill>
                        <a:srgbClr val="0070C0"/>
                      </a:solidFill>
                    </a:rPr>
                    <a:t>pre</a:t>
                  </a:r>
                  <a:r>
                    <a:rPr lang="it-IT" sz="2000" dirty="0" smtClean="0">
                      <a:solidFill>
                        <a:srgbClr val="0070C0"/>
                      </a:solidFill>
                    </a:rPr>
                    <a:t>-)</a:t>
                  </a:r>
                  <a:endParaRPr lang="it-IT" sz="2000" dirty="0">
                    <a:solidFill>
                      <a:srgbClr val="0070C0"/>
                    </a:solidFill>
                  </a:endParaRPr>
                </a:p>
              </p:txBody>
            </p:sp>
          </mc:Choice>
          <mc:Fallback xmlns="">
            <p:sp>
              <p:nvSpPr>
                <p:cNvPr id="20" name="CasellaDiTesto 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97018" y="2560706"/>
                  <a:ext cx="4894982" cy="420628"/>
                </a:xfrm>
                <a:prstGeom prst="rect">
                  <a:avLst/>
                </a:prstGeom>
                <a:blipFill>
                  <a:blip r:embed="rId10"/>
                  <a:stretch>
                    <a:fillRect l="-1245" t="-4348" b="-23188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graphicFrame>
        <p:nvGraphicFramePr>
          <p:cNvPr id="21" name="Tabella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996562"/>
              </p:ext>
            </p:extLst>
          </p:nvPr>
        </p:nvGraphicFramePr>
        <p:xfrm>
          <a:off x="7604000" y="1294911"/>
          <a:ext cx="3971508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8679">
                  <a:extLst>
                    <a:ext uri="{9D8B030D-6E8A-4147-A177-3AD203B41FA5}">
                      <a16:colId xmlns:a16="http://schemas.microsoft.com/office/drawing/2014/main" val="1158518851"/>
                    </a:ext>
                  </a:extLst>
                </a:gridCol>
                <a:gridCol w="1053312">
                  <a:extLst>
                    <a:ext uri="{9D8B030D-6E8A-4147-A177-3AD203B41FA5}">
                      <a16:colId xmlns:a16="http://schemas.microsoft.com/office/drawing/2014/main" val="2833232692"/>
                    </a:ext>
                  </a:extLst>
                </a:gridCol>
                <a:gridCol w="1132840">
                  <a:extLst>
                    <a:ext uri="{9D8B030D-6E8A-4147-A177-3AD203B41FA5}">
                      <a16:colId xmlns:a16="http://schemas.microsoft.com/office/drawing/2014/main" val="1410234715"/>
                    </a:ext>
                  </a:extLst>
                </a:gridCol>
                <a:gridCol w="916677">
                  <a:extLst>
                    <a:ext uri="{9D8B030D-6E8A-4147-A177-3AD203B41FA5}">
                      <a16:colId xmlns:a16="http://schemas.microsoft.com/office/drawing/2014/main" val="162668441"/>
                    </a:ext>
                  </a:extLst>
                </a:gridCol>
              </a:tblGrid>
              <a:tr h="286505"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Sensor</a:t>
                      </a:r>
                      <a:endParaRPr lang="it-IT" sz="1400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Date</a:t>
                      </a:r>
                      <a:endParaRPr lang="it-IT" sz="1400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err="1" smtClean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Polarization</a:t>
                      </a:r>
                      <a:endParaRPr lang="it-IT" sz="1400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err="1" smtClean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Geometry</a:t>
                      </a:r>
                      <a:endParaRPr lang="it-IT" sz="1400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368793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r>
                        <a:rPr lang="it-IT" sz="14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ALOS 2</a:t>
                      </a:r>
                      <a:endParaRPr lang="it-IT" sz="140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 1 </a:t>
                      </a:r>
                      <a:r>
                        <a:rPr lang="it-IT" sz="1400" b="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Dec</a:t>
                      </a:r>
                      <a:r>
                        <a:rPr lang="it-IT" sz="14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. 2014</a:t>
                      </a:r>
                      <a:endParaRPr lang="it-IT" sz="140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HH, HV</a:t>
                      </a:r>
                      <a:endParaRPr lang="it-IT" sz="140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6251691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29 </a:t>
                      </a:r>
                      <a:r>
                        <a:rPr lang="it-IT" sz="140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Dec</a:t>
                      </a: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.</a:t>
                      </a:r>
                      <a:r>
                        <a:rPr lang="it-IT" sz="1400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2014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2580646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ALOS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 9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HH, HV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7030515"/>
                  </a:ext>
                </a:extLst>
              </a:tr>
              <a:tr h="286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15 Feb. 2015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4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1162756"/>
                  </a:ext>
                </a:extLst>
              </a:tr>
            </a:tbl>
          </a:graphicData>
        </a:graphic>
      </p:graphicFrame>
      <p:sp>
        <p:nvSpPr>
          <p:cNvPr id="23" name="Rettangolo 22"/>
          <p:cNvSpPr/>
          <p:nvPr/>
        </p:nvSpPr>
        <p:spPr>
          <a:xfrm>
            <a:off x="7636933" y="3612995"/>
            <a:ext cx="32308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dirty="0" err="1" smtClean="0"/>
              <a:t>Intensity</a:t>
            </a:r>
            <a:r>
              <a:rPr lang="it-IT" b="1" dirty="0" smtClean="0"/>
              <a:t> ratio </a:t>
            </a:r>
            <a:r>
              <a:rPr lang="it-IT" b="1" dirty="0"/>
              <a:t>RGB </a:t>
            </a:r>
            <a:r>
              <a:rPr lang="it-IT" b="1" dirty="0" err="1"/>
              <a:t>combination</a:t>
            </a:r>
            <a:endParaRPr lang="it-IT" dirty="0"/>
          </a:p>
        </p:txBody>
      </p:sp>
      <p:pic>
        <p:nvPicPr>
          <p:cNvPr id="24" name="Audio 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9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1"/>
    </mc:Choice>
    <mc:Fallback xmlns="">
      <p:transition spd="slow" advTm="7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po 5"/>
          <p:cNvGrpSpPr/>
          <p:nvPr/>
        </p:nvGrpSpPr>
        <p:grpSpPr>
          <a:xfrm>
            <a:off x="42201" y="274312"/>
            <a:ext cx="5408970" cy="6583688"/>
            <a:chOff x="-115575" y="-680973"/>
            <a:chExt cx="7768620" cy="9455809"/>
          </a:xfrm>
        </p:grpSpPr>
        <p:pic>
          <p:nvPicPr>
            <p:cNvPr id="3" name="Immagine 2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15575" y="6476135"/>
              <a:ext cx="2638607" cy="2298700"/>
            </a:xfrm>
            <a:prstGeom prst="rect">
              <a:avLst/>
            </a:prstGeom>
          </p:spPr>
        </p:pic>
        <p:pic>
          <p:nvPicPr>
            <p:cNvPr id="2" name="Immagine 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69081" y="-680973"/>
              <a:ext cx="4849684" cy="6858001"/>
            </a:xfrm>
            <a:prstGeom prst="rect">
              <a:avLst/>
            </a:prstGeom>
          </p:spPr>
        </p:pic>
        <p:pic>
          <p:nvPicPr>
            <p:cNvPr id="4" name="Immagine 3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449401" y="6486132"/>
              <a:ext cx="2638667" cy="2288704"/>
            </a:xfrm>
            <a:prstGeom prst="rect">
              <a:avLst/>
            </a:prstGeom>
          </p:spPr>
        </p:pic>
        <p:pic>
          <p:nvPicPr>
            <p:cNvPr id="5" name="Immagine 4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32694" y="6465796"/>
              <a:ext cx="2620351" cy="2309040"/>
            </a:xfrm>
            <a:prstGeom prst="rect">
              <a:avLst/>
            </a:prstGeom>
          </p:spPr>
        </p:pic>
      </p:grpSp>
      <p:grpSp>
        <p:nvGrpSpPr>
          <p:cNvPr id="28" name="Gruppo 27"/>
          <p:cNvGrpSpPr/>
          <p:nvPr/>
        </p:nvGrpSpPr>
        <p:grpSpPr>
          <a:xfrm>
            <a:off x="3931077" y="1913337"/>
            <a:ext cx="3828441" cy="1496891"/>
            <a:chOff x="2638552" y="1958770"/>
            <a:chExt cx="4339242" cy="1631477"/>
          </a:xfrm>
        </p:grpSpPr>
        <p:pic>
          <p:nvPicPr>
            <p:cNvPr id="29" name="Immagine 28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38552" y="1958770"/>
              <a:ext cx="4339242" cy="1631477"/>
            </a:xfrm>
            <a:prstGeom prst="rect">
              <a:avLst/>
            </a:prstGeom>
          </p:spPr>
        </p:pic>
        <p:sp>
          <p:nvSpPr>
            <p:cNvPr id="30" name="Rettangolo 29"/>
            <p:cNvSpPr/>
            <p:nvPr/>
          </p:nvSpPr>
          <p:spPr>
            <a:xfrm>
              <a:off x="4363602" y="1964897"/>
              <a:ext cx="995207" cy="1627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8" name="Titolo 7"/>
          <p:cNvSpPr>
            <a:spLocks noGrp="1"/>
          </p:cNvSpPr>
          <p:nvPr>
            <p:ph type="title"/>
          </p:nvPr>
        </p:nvSpPr>
        <p:spPr>
          <a:xfrm>
            <a:off x="3996267" y="365125"/>
            <a:ext cx="4199466" cy="1325564"/>
          </a:xfrm>
        </p:spPr>
        <p:txBody>
          <a:bodyPr/>
          <a:lstStyle/>
          <a:p>
            <a:r>
              <a:rPr lang="it-IT" dirty="0" smtClean="0"/>
              <a:t>Cluster </a:t>
            </a:r>
            <a:r>
              <a:rPr lang="it-IT" dirty="0" err="1" smtClean="0"/>
              <a:t>reduction</a:t>
            </a:r>
            <a:endParaRPr lang="it-IT" dirty="0"/>
          </a:p>
        </p:txBody>
      </p:sp>
      <p:sp>
        <p:nvSpPr>
          <p:cNvPr id="9" name="Freccia a destra 8"/>
          <p:cNvSpPr/>
          <p:nvPr/>
        </p:nvSpPr>
        <p:spPr>
          <a:xfrm>
            <a:off x="3665283" y="2280745"/>
            <a:ext cx="330984" cy="6726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Freccia a destra 16"/>
          <p:cNvSpPr/>
          <p:nvPr/>
        </p:nvSpPr>
        <p:spPr>
          <a:xfrm>
            <a:off x="7644116" y="2280745"/>
            <a:ext cx="330984" cy="6726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1" name="Connettore 2 10"/>
          <p:cNvCxnSpPr/>
          <p:nvPr/>
        </p:nvCxnSpPr>
        <p:spPr>
          <a:xfrm flipV="1">
            <a:off x="5969876" y="3415861"/>
            <a:ext cx="0" cy="51500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ttangolo 11"/>
          <p:cNvSpPr/>
          <p:nvPr/>
        </p:nvSpPr>
        <p:spPr>
          <a:xfrm>
            <a:off x="4323123" y="3997558"/>
            <a:ext cx="33566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“</a:t>
            </a:r>
            <a:r>
              <a:rPr lang="it-IT" dirty="0" err="1"/>
              <a:t>optimal</a:t>
            </a:r>
            <a:r>
              <a:rPr lang="it-IT" dirty="0"/>
              <a:t>” </a:t>
            </a:r>
            <a:r>
              <a:rPr lang="it-IT" dirty="0" err="1"/>
              <a:t>number</a:t>
            </a:r>
            <a:r>
              <a:rPr lang="it-IT" dirty="0"/>
              <a:t> of </a:t>
            </a:r>
            <a:r>
              <a:rPr lang="it-IT" dirty="0" smtClean="0"/>
              <a:t>clusters = 12</a:t>
            </a:r>
            <a:endParaRPr lang="it-IT" dirty="0"/>
          </a:p>
        </p:txBody>
      </p:sp>
      <p:grpSp>
        <p:nvGrpSpPr>
          <p:cNvPr id="10" name="Gruppo 9"/>
          <p:cNvGrpSpPr/>
          <p:nvPr/>
        </p:nvGrpSpPr>
        <p:grpSpPr>
          <a:xfrm>
            <a:off x="7037712" y="274312"/>
            <a:ext cx="4831824" cy="6526737"/>
            <a:chOff x="7037712" y="274312"/>
            <a:chExt cx="4831824" cy="6526737"/>
          </a:xfrm>
        </p:grpSpPr>
        <p:grpSp>
          <p:nvGrpSpPr>
            <p:cNvPr id="27" name="Gruppo 26"/>
            <p:cNvGrpSpPr/>
            <p:nvPr/>
          </p:nvGrpSpPr>
          <p:grpSpPr>
            <a:xfrm>
              <a:off x="7037712" y="274312"/>
              <a:ext cx="4831824" cy="6526737"/>
              <a:chOff x="-809299" y="150961"/>
              <a:chExt cx="7018607" cy="9374011"/>
            </a:xfrm>
          </p:grpSpPr>
          <p:pic>
            <p:nvPicPr>
              <p:cNvPr id="7" name="Immagine 6"/>
              <p:cNvPicPr>
                <a:picLocks noChangeAspect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145436" y="150961"/>
                <a:ext cx="4849684" cy="6857999"/>
              </a:xfrm>
              <a:prstGeom prst="rect">
                <a:avLst/>
              </a:prstGeom>
            </p:spPr>
          </p:pic>
          <p:pic>
            <p:nvPicPr>
              <p:cNvPr id="24" name="Immagine 23"/>
              <p:cNvPicPr>
                <a:picLocks noChangeAspect="1"/>
              </p:cNvPicPr>
              <p:nvPr/>
            </p:nvPicPr>
            <p:blipFill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-809299" y="7285450"/>
                <a:ext cx="2290871" cy="2223370"/>
              </a:xfrm>
              <a:prstGeom prst="rect">
                <a:avLst/>
              </a:prstGeom>
            </p:spPr>
          </p:pic>
          <p:pic>
            <p:nvPicPr>
              <p:cNvPr id="25" name="Immagine 24"/>
              <p:cNvPicPr>
                <a:picLocks noChangeAspect="1"/>
              </p:cNvPicPr>
              <p:nvPr/>
            </p:nvPicPr>
            <p:blipFill rotWithShape="1">
              <a:blip r:embed="rId1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491636" y="7308068"/>
                <a:ext cx="2310998" cy="2216904"/>
              </a:xfrm>
              <a:prstGeom prst="rect">
                <a:avLst/>
              </a:prstGeom>
            </p:spPr>
          </p:pic>
          <p:pic>
            <p:nvPicPr>
              <p:cNvPr id="26" name="Immagine 25"/>
              <p:cNvPicPr>
                <a:picLocks noChangeAspect="1"/>
              </p:cNvPicPr>
              <p:nvPr/>
            </p:nvPicPr>
            <p:blipFill rotWithShape="1"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3802634" y="7317636"/>
                <a:ext cx="2406674" cy="2159001"/>
              </a:xfrm>
              <a:prstGeom prst="rect">
                <a:avLst/>
              </a:prstGeom>
            </p:spPr>
          </p:pic>
        </p:grpSp>
        <p:pic>
          <p:nvPicPr>
            <p:cNvPr id="21" name="Immagine 20"/>
            <p:cNvPicPr>
              <a:picLocks noChangeAspect="1"/>
            </p:cNvPicPr>
            <p:nvPr/>
          </p:nvPicPr>
          <p:blipFill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262263" y="2711142"/>
              <a:ext cx="459819" cy="2349062"/>
            </a:xfrm>
            <a:prstGeom prst="rect">
              <a:avLst/>
            </a:prstGeom>
          </p:spPr>
        </p:pic>
      </p:grpSp>
      <p:pic>
        <p:nvPicPr>
          <p:cNvPr id="13" name="Audio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17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2"/>
    </mc:Choice>
    <mc:Fallback xmlns="">
      <p:transition spd="slow" advTm="9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2411" y="365125"/>
            <a:ext cx="3962400" cy="662781"/>
          </a:xfrm>
        </p:spPr>
        <p:txBody>
          <a:bodyPr>
            <a:normAutofit fontScale="90000"/>
          </a:bodyPr>
          <a:lstStyle/>
          <a:p>
            <a:r>
              <a:rPr lang="it-IT" dirty="0" err="1" smtClean="0"/>
              <a:t>Interpretation</a:t>
            </a:r>
            <a:endParaRPr lang="it-IT" dirty="0"/>
          </a:p>
        </p:txBody>
      </p:sp>
      <p:grpSp>
        <p:nvGrpSpPr>
          <p:cNvPr id="10" name="Gruppo 9"/>
          <p:cNvGrpSpPr/>
          <p:nvPr/>
        </p:nvGrpSpPr>
        <p:grpSpPr>
          <a:xfrm>
            <a:off x="4197773" y="1932984"/>
            <a:ext cx="7270733" cy="2346352"/>
            <a:chOff x="4203072" y="1242668"/>
            <a:chExt cx="4831823" cy="1559287"/>
          </a:xfrm>
        </p:grpSpPr>
        <p:pic>
          <p:nvPicPr>
            <p:cNvPr id="7" name="Immagine 6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203072" y="1242668"/>
              <a:ext cx="1577106" cy="1548041"/>
            </a:xfrm>
            <a:prstGeom prst="rect">
              <a:avLst/>
            </a:prstGeom>
          </p:spPr>
        </p:pic>
        <p:pic>
          <p:nvPicPr>
            <p:cNvPr id="8" name="Immagine 7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87106" y="1258416"/>
              <a:ext cx="1590962" cy="1543539"/>
            </a:xfrm>
            <a:prstGeom prst="rect">
              <a:avLst/>
            </a:prstGeom>
          </p:spPr>
        </p:pic>
        <p:pic>
          <p:nvPicPr>
            <p:cNvPr id="9" name="Immagine 8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378067" y="1265078"/>
              <a:ext cx="1656828" cy="1503223"/>
            </a:xfrm>
            <a:prstGeom prst="rect">
              <a:avLst/>
            </a:prstGeom>
          </p:spPr>
        </p:pic>
      </p:grpSp>
      <p:grpSp>
        <p:nvGrpSpPr>
          <p:cNvPr id="11" name="Gruppo 10"/>
          <p:cNvGrpSpPr/>
          <p:nvPr/>
        </p:nvGrpSpPr>
        <p:grpSpPr>
          <a:xfrm>
            <a:off x="382411" y="1463040"/>
            <a:ext cx="3538079" cy="4956707"/>
            <a:chOff x="382411" y="1633855"/>
            <a:chExt cx="3338671" cy="4785892"/>
          </a:xfrm>
        </p:grpSpPr>
        <p:pic>
          <p:nvPicPr>
            <p:cNvPr id="6" name="Immagine 5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2411" y="1633855"/>
              <a:ext cx="3338671" cy="4774942"/>
            </a:xfrm>
            <a:prstGeom prst="rect">
              <a:avLst/>
            </a:prstGeom>
          </p:spPr>
        </p:pic>
        <p:pic>
          <p:nvPicPr>
            <p:cNvPr id="5" name="Immagine 4"/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261263" y="4070685"/>
              <a:ext cx="459819" cy="2349062"/>
            </a:xfrm>
            <a:prstGeom prst="rect">
              <a:avLst/>
            </a:prstGeom>
          </p:spPr>
        </p:pic>
      </p:grpSp>
      <p:graphicFrame>
        <p:nvGraphicFramePr>
          <p:cNvPr id="13" name="Tabel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137673"/>
              </p:ext>
            </p:extLst>
          </p:nvPr>
        </p:nvGraphicFramePr>
        <p:xfrm>
          <a:off x="4689262" y="129143"/>
          <a:ext cx="3514937" cy="1605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8813">
                  <a:extLst>
                    <a:ext uri="{9D8B030D-6E8A-4147-A177-3AD203B41FA5}">
                      <a16:colId xmlns:a16="http://schemas.microsoft.com/office/drawing/2014/main" val="1158518851"/>
                    </a:ext>
                  </a:extLst>
                </a:gridCol>
                <a:gridCol w="1110365">
                  <a:extLst>
                    <a:ext uri="{9D8B030D-6E8A-4147-A177-3AD203B41FA5}">
                      <a16:colId xmlns:a16="http://schemas.microsoft.com/office/drawing/2014/main" val="2833232692"/>
                    </a:ext>
                  </a:extLst>
                </a:gridCol>
                <a:gridCol w="824464">
                  <a:extLst>
                    <a:ext uri="{9D8B030D-6E8A-4147-A177-3AD203B41FA5}">
                      <a16:colId xmlns:a16="http://schemas.microsoft.com/office/drawing/2014/main" val="1410234715"/>
                    </a:ext>
                  </a:extLst>
                </a:gridCol>
                <a:gridCol w="811295">
                  <a:extLst>
                    <a:ext uri="{9D8B030D-6E8A-4147-A177-3AD203B41FA5}">
                      <a16:colId xmlns:a16="http://schemas.microsoft.com/office/drawing/2014/main" val="162668441"/>
                    </a:ext>
                  </a:extLst>
                </a:gridCol>
              </a:tblGrid>
              <a:tr h="257707">
                <a:tc>
                  <a:txBody>
                    <a:bodyPr/>
                    <a:lstStyle/>
                    <a:p>
                      <a:r>
                        <a:rPr lang="it-IT" sz="1100" dirty="0" smtClean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Sensor</a:t>
                      </a:r>
                      <a:endParaRPr lang="it-IT" sz="1100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Date</a:t>
                      </a:r>
                      <a:endParaRPr lang="it-IT" sz="1100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err="1" smtClean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Polarization</a:t>
                      </a:r>
                      <a:endParaRPr lang="it-IT" sz="1100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err="1" smtClean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Geometry</a:t>
                      </a:r>
                      <a:endParaRPr lang="it-IT" sz="1100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368793"/>
                  </a:ext>
                </a:extLst>
              </a:tr>
              <a:tr h="294765">
                <a:tc>
                  <a:txBody>
                    <a:bodyPr/>
                    <a:lstStyle/>
                    <a:p>
                      <a:r>
                        <a:rPr lang="it-IT" sz="11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ALOS 2</a:t>
                      </a:r>
                      <a:endParaRPr lang="it-IT" sz="110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1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 1 </a:t>
                      </a:r>
                      <a:r>
                        <a:rPr lang="it-IT" sz="1100" b="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Dec</a:t>
                      </a:r>
                      <a:r>
                        <a:rPr lang="it-IT" sz="11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. 2014 (</a:t>
                      </a:r>
                      <a:r>
                        <a:rPr lang="it-IT" sz="1100" b="0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  <a:r>
                        <a:rPr lang="it-IT" sz="1100" b="0" baseline="-250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0</a:t>
                      </a:r>
                      <a:r>
                        <a:rPr lang="it-IT" sz="11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)</a:t>
                      </a:r>
                      <a:endParaRPr lang="it-IT" sz="110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HH, HV</a:t>
                      </a:r>
                      <a:endParaRPr lang="it-IT" sz="110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10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6251691"/>
                  </a:ext>
                </a:extLst>
              </a:tr>
              <a:tr h="2947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1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29 </a:t>
                      </a:r>
                      <a:r>
                        <a:rPr lang="it-IT" sz="110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Dec</a:t>
                      </a:r>
                      <a:r>
                        <a:rPr lang="it-IT" sz="11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.</a:t>
                      </a:r>
                      <a:r>
                        <a:rPr lang="it-IT" sz="1100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2014 </a:t>
                      </a:r>
                      <a:r>
                        <a:rPr lang="it-IT" sz="11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(</a:t>
                      </a:r>
                      <a:r>
                        <a:rPr lang="it-IT" sz="1100" b="0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  <a:r>
                        <a:rPr lang="it-IT" sz="1100" b="0" baseline="-250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0</a:t>
                      </a:r>
                      <a:r>
                        <a:rPr lang="it-IT" sz="11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)</a:t>
                      </a:r>
                      <a:endParaRPr lang="it-IT" sz="11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1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1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6778177"/>
                  </a:ext>
                </a:extLst>
              </a:tr>
              <a:tr h="2947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ALOS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1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 9 Feb. 2015 </a:t>
                      </a:r>
                      <a:r>
                        <a:rPr lang="it-IT" sz="11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(</a:t>
                      </a:r>
                      <a:r>
                        <a:rPr lang="it-IT" sz="1100" b="0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  <a:r>
                        <a:rPr lang="it-IT" sz="1100" b="0" baseline="-250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r>
                        <a:rPr lang="it-IT" sz="11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)</a:t>
                      </a:r>
                      <a:endParaRPr lang="it-IT" sz="11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HH, HV</a:t>
                      </a:r>
                      <a:endParaRPr lang="it-IT" sz="11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  <a:endParaRPr lang="it-IT" sz="11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8185237"/>
                  </a:ext>
                </a:extLst>
              </a:tr>
              <a:tr h="2947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Sentinel-1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1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15 Feb. 2015 </a:t>
                      </a:r>
                      <a:r>
                        <a:rPr lang="it-IT" sz="11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(</a:t>
                      </a:r>
                      <a:r>
                        <a:rPr lang="it-IT" sz="1100" b="0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  <a:r>
                        <a:rPr lang="it-IT" sz="1100" b="0" baseline="-250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r>
                        <a:rPr lang="it-IT" sz="1100" b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)</a:t>
                      </a:r>
                      <a:endParaRPr lang="it-IT" sz="11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VV</a:t>
                      </a:r>
                      <a:endParaRPr lang="it-IT" sz="11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  <a:endParaRPr lang="it-IT" sz="11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5261686"/>
                  </a:ext>
                </a:extLst>
              </a:tr>
            </a:tbl>
          </a:graphicData>
        </a:graphic>
      </p:graphicFrame>
      <p:sp>
        <p:nvSpPr>
          <p:cNvPr id="14" name="Ovale 13"/>
          <p:cNvSpPr/>
          <p:nvPr/>
        </p:nvSpPr>
        <p:spPr>
          <a:xfrm rot="19319533">
            <a:off x="4639644" y="2899985"/>
            <a:ext cx="1222566" cy="676456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Ovale 14"/>
          <p:cNvSpPr/>
          <p:nvPr/>
        </p:nvSpPr>
        <p:spPr>
          <a:xfrm rot="19319533">
            <a:off x="6979050" y="2954587"/>
            <a:ext cx="1222566" cy="676456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Ovale 15"/>
          <p:cNvSpPr/>
          <p:nvPr/>
        </p:nvSpPr>
        <p:spPr>
          <a:xfrm rot="19319533">
            <a:off x="9509782" y="3270396"/>
            <a:ext cx="482836" cy="676456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Ovale 16"/>
          <p:cNvSpPr/>
          <p:nvPr/>
        </p:nvSpPr>
        <p:spPr>
          <a:xfrm rot="18399407">
            <a:off x="5556653" y="2750535"/>
            <a:ext cx="1222566" cy="792358"/>
          </a:xfrm>
          <a:prstGeom prst="ellipse">
            <a:avLst/>
          </a:prstGeom>
          <a:noFill/>
          <a:ln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Ovale 17"/>
          <p:cNvSpPr/>
          <p:nvPr/>
        </p:nvSpPr>
        <p:spPr>
          <a:xfrm rot="18399407">
            <a:off x="7796933" y="2739264"/>
            <a:ext cx="1222566" cy="792358"/>
          </a:xfrm>
          <a:prstGeom prst="ellipse">
            <a:avLst/>
          </a:prstGeom>
          <a:noFill/>
          <a:ln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Ovale 18"/>
          <p:cNvSpPr/>
          <p:nvPr/>
        </p:nvSpPr>
        <p:spPr>
          <a:xfrm rot="18399407">
            <a:off x="9783011" y="3139157"/>
            <a:ext cx="978013" cy="669252"/>
          </a:xfrm>
          <a:prstGeom prst="ellipse">
            <a:avLst/>
          </a:prstGeom>
          <a:noFill/>
          <a:ln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Ovale 19"/>
          <p:cNvSpPr/>
          <p:nvPr/>
        </p:nvSpPr>
        <p:spPr>
          <a:xfrm rot="19370264">
            <a:off x="5268397" y="2043512"/>
            <a:ext cx="899833" cy="577069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Ovale 20"/>
          <p:cNvSpPr/>
          <p:nvPr/>
        </p:nvSpPr>
        <p:spPr>
          <a:xfrm rot="19370264">
            <a:off x="7486151" y="2161920"/>
            <a:ext cx="899833" cy="577069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2" name="Ovale 21"/>
          <p:cNvSpPr/>
          <p:nvPr/>
        </p:nvSpPr>
        <p:spPr>
          <a:xfrm rot="19370264">
            <a:off x="9471232" y="2648865"/>
            <a:ext cx="849282" cy="577069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CasellaDiTesto 23"/>
          <p:cNvSpPr txBox="1"/>
          <p:nvPr/>
        </p:nvSpPr>
        <p:spPr>
          <a:xfrm>
            <a:off x="5378448" y="4501094"/>
            <a:ext cx="1817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 smtClean="0"/>
              <a:t>Permanent</a:t>
            </a:r>
            <a:r>
              <a:rPr lang="it-IT" dirty="0" smtClean="0"/>
              <a:t> water</a:t>
            </a:r>
            <a:endParaRPr lang="it-IT" dirty="0"/>
          </a:p>
        </p:txBody>
      </p:sp>
      <p:sp>
        <p:nvSpPr>
          <p:cNvPr id="25" name="CasellaDiTesto 24"/>
          <p:cNvSpPr txBox="1"/>
          <p:nvPr/>
        </p:nvSpPr>
        <p:spPr>
          <a:xfrm>
            <a:off x="5378448" y="5012449"/>
            <a:ext cx="1831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rgbClr val="00B0F0"/>
                </a:solidFill>
              </a:rPr>
              <a:t>Open water </a:t>
            </a:r>
            <a:r>
              <a:rPr lang="it-IT" dirty="0" err="1" smtClean="0">
                <a:solidFill>
                  <a:srgbClr val="00B0F0"/>
                </a:solidFill>
              </a:rPr>
              <a:t>flood</a:t>
            </a:r>
            <a:endParaRPr lang="it-IT" dirty="0">
              <a:solidFill>
                <a:srgbClr val="00B0F0"/>
              </a:solidFill>
            </a:endParaRPr>
          </a:p>
        </p:txBody>
      </p:sp>
      <p:sp>
        <p:nvSpPr>
          <p:cNvPr id="26" name="CasellaDiTesto 25"/>
          <p:cNvSpPr txBox="1"/>
          <p:nvPr/>
        </p:nvSpPr>
        <p:spPr>
          <a:xfrm>
            <a:off x="5378448" y="5585899"/>
            <a:ext cx="16321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Double-</a:t>
            </a:r>
            <a:r>
              <a:rPr lang="it-IT" dirty="0" err="1" smtClean="0">
                <a:solidFill>
                  <a:srgbClr val="FF0000"/>
                </a:solidFill>
              </a:rPr>
              <a:t>bounce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48" name="Ovale 47"/>
          <p:cNvSpPr/>
          <p:nvPr/>
        </p:nvSpPr>
        <p:spPr>
          <a:xfrm>
            <a:off x="4689262" y="4508586"/>
            <a:ext cx="701390" cy="376964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9" name="Ovale 48"/>
          <p:cNvSpPr/>
          <p:nvPr/>
        </p:nvSpPr>
        <p:spPr>
          <a:xfrm>
            <a:off x="4689262" y="5026921"/>
            <a:ext cx="701390" cy="376964"/>
          </a:xfrm>
          <a:prstGeom prst="ellipse">
            <a:avLst/>
          </a:prstGeom>
          <a:noFill/>
          <a:ln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0" name="Ovale 49"/>
          <p:cNvSpPr/>
          <p:nvPr/>
        </p:nvSpPr>
        <p:spPr>
          <a:xfrm>
            <a:off x="4689262" y="5545256"/>
            <a:ext cx="701390" cy="376964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1" name="CasellaDiTesto 50"/>
          <p:cNvSpPr txBox="1"/>
          <p:nvPr/>
        </p:nvSpPr>
        <p:spPr>
          <a:xfrm>
            <a:off x="7988968" y="4623713"/>
            <a:ext cx="35902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The </a:t>
            </a:r>
            <a:r>
              <a:rPr lang="it-IT" dirty="0" err="1" smtClean="0"/>
              <a:t>interpretation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made on the 6-dimensional dataset, on the </a:t>
            </a:r>
            <a:r>
              <a:rPr lang="it-IT" dirty="0" err="1" smtClean="0"/>
              <a:t>basis</a:t>
            </a:r>
            <a:r>
              <a:rPr lang="it-IT" dirty="0" smtClean="0"/>
              <a:t> of </a:t>
            </a:r>
            <a:r>
              <a:rPr lang="it-IT" dirty="0" err="1" smtClean="0"/>
              <a:t>expected</a:t>
            </a:r>
            <a:r>
              <a:rPr lang="it-IT" dirty="0" smtClean="0"/>
              <a:t> </a:t>
            </a:r>
            <a:r>
              <a:rPr lang="it-IT" dirty="0" err="1" smtClean="0"/>
              <a:t>levels</a:t>
            </a:r>
            <a:r>
              <a:rPr lang="it-IT" dirty="0" smtClean="0"/>
              <a:t> of </a:t>
            </a:r>
            <a:r>
              <a:rPr lang="it-IT" dirty="0" err="1" smtClean="0"/>
              <a:t>backscattering</a:t>
            </a:r>
            <a:r>
              <a:rPr lang="it-IT" dirty="0" smtClean="0"/>
              <a:t>.</a:t>
            </a:r>
          </a:p>
          <a:p>
            <a:r>
              <a:rPr lang="it-IT" dirty="0" err="1" smtClean="0"/>
              <a:t>Roughly</a:t>
            </a:r>
            <a:r>
              <a:rPr lang="it-IT" dirty="0" smtClean="0"/>
              <a:t>, the </a:t>
            </a:r>
            <a:r>
              <a:rPr lang="it-IT" dirty="0" err="1" smtClean="0"/>
              <a:t>main</a:t>
            </a:r>
            <a:r>
              <a:rPr lang="it-IT" dirty="0" smtClean="0"/>
              <a:t> classes can be </a:t>
            </a:r>
            <a:r>
              <a:rPr lang="it-IT" dirty="0" err="1" smtClean="0"/>
              <a:t>grouped</a:t>
            </a:r>
            <a:r>
              <a:rPr lang="it-IT" dirty="0" smtClean="0"/>
              <a:t> </a:t>
            </a:r>
            <a:r>
              <a:rPr lang="it-IT" dirty="0" err="1" smtClean="0"/>
              <a:t>as</a:t>
            </a:r>
            <a:r>
              <a:rPr lang="it-IT" dirty="0" smtClean="0"/>
              <a:t> </a:t>
            </a:r>
            <a:r>
              <a:rPr lang="it-IT" dirty="0" err="1" smtClean="0"/>
              <a:t>shown</a:t>
            </a:r>
            <a:r>
              <a:rPr lang="it-IT" dirty="0" smtClean="0"/>
              <a:t> in the plots.</a:t>
            </a:r>
            <a:endParaRPr lang="it-IT" dirty="0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68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"/>
    </mc:Choice>
    <mc:Fallback xmlns="">
      <p:transition spd="slow" advTm="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717800" y="-16933"/>
            <a:ext cx="6866467" cy="1007533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CCI </a:t>
            </a:r>
            <a:r>
              <a:rPr lang="it-IT" dirty="0" err="1" smtClean="0"/>
              <a:t>land</a:t>
            </a:r>
            <a:r>
              <a:rPr lang="it-IT" dirty="0" smtClean="0"/>
              <a:t> cover </a:t>
            </a:r>
            <a:r>
              <a:rPr lang="it-IT" dirty="0" err="1" smtClean="0"/>
              <a:t>characterization</a:t>
            </a:r>
            <a:endParaRPr lang="it-IT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262" y="888999"/>
            <a:ext cx="4132801" cy="584424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0392566"/>
              </p:ext>
            </p:extLst>
          </p:nvPr>
        </p:nvGraphicFramePr>
        <p:xfrm>
          <a:off x="325263" y="4809069"/>
          <a:ext cx="2161068" cy="15013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1" name="Acrobat Document" r:id="rId7" imgW="2641600" imgH="1835011" progId="AcroExch.Document.DC">
                  <p:embed/>
                </p:oleObj>
              </mc:Choice>
              <mc:Fallback>
                <p:oleObj name="Acrobat Document" r:id="rId7" imgW="2641600" imgH="1835011" progId="AcroExch.Document.DC">
                  <p:embed/>
                  <p:pic>
                    <p:nvPicPr>
                      <p:cNvPr id="6" name="Oggetto 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5263" y="4809069"/>
                        <a:ext cx="2161068" cy="15013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ttangolo 18"/>
          <p:cNvSpPr/>
          <p:nvPr/>
        </p:nvSpPr>
        <p:spPr>
          <a:xfrm>
            <a:off x="2486331" y="888999"/>
            <a:ext cx="1416802" cy="307340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32" name="Gruppo 31"/>
          <p:cNvGrpSpPr/>
          <p:nvPr/>
        </p:nvGrpSpPr>
        <p:grpSpPr>
          <a:xfrm>
            <a:off x="4740533" y="1185369"/>
            <a:ext cx="7340600" cy="4838337"/>
            <a:chOff x="0" y="-9724"/>
            <a:chExt cx="10027251" cy="6609163"/>
          </a:xfrm>
        </p:grpSpPr>
        <p:pic>
          <p:nvPicPr>
            <p:cNvPr id="20" name="Immagine 19"/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260410" y="-9724"/>
              <a:ext cx="3352800" cy="1765553"/>
            </a:xfrm>
            <a:prstGeom prst="rect">
              <a:avLst/>
            </a:prstGeom>
          </p:spPr>
        </p:pic>
        <p:pic>
          <p:nvPicPr>
            <p:cNvPr id="21" name="Immagine 20"/>
            <p:cNvPicPr>
              <a:picLocks noChangeAspect="1"/>
            </p:cNvPicPr>
            <p:nvPr/>
          </p:nvPicPr>
          <p:blipFill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262359" y="1593980"/>
              <a:ext cx="3352800" cy="1747799"/>
            </a:xfrm>
            <a:prstGeom prst="rect">
              <a:avLst/>
            </a:prstGeom>
          </p:spPr>
        </p:pic>
        <p:pic>
          <p:nvPicPr>
            <p:cNvPr id="22" name="Immagine 21"/>
            <p:cNvPicPr>
              <a:picLocks noChangeAspect="1"/>
            </p:cNvPicPr>
            <p:nvPr/>
          </p:nvPicPr>
          <p:blipFill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264308" y="3191457"/>
              <a:ext cx="3352800" cy="1800606"/>
            </a:xfrm>
            <a:prstGeom prst="rect">
              <a:avLst/>
            </a:prstGeom>
          </p:spPr>
        </p:pic>
        <p:pic>
          <p:nvPicPr>
            <p:cNvPr id="23" name="Immagine 22"/>
            <p:cNvPicPr>
              <a:picLocks noChangeAspect="1"/>
            </p:cNvPicPr>
            <p:nvPr/>
          </p:nvPicPr>
          <p:blipFill rotWithShape="1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256512" y="4799780"/>
              <a:ext cx="3352800" cy="1799659"/>
            </a:xfrm>
            <a:prstGeom prst="rect">
              <a:avLst/>
            </a:prstGeom>
          </p:spPr>
        </p:pic>
        <p:pic>
          <p:nvPicPr>
            <p:cNvPr id="24" name="Immagine 23"/>
            <p:cNvPicPr>
              <a:picLocks noChangeAspect="1"/>
            </p:cNvPicPr>
            <p:nvPr/>
          </p:nvPicPr>
          <p:blipFill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116296" y="5070279"/>
              <a:ext cx="1725998" cy="1206481"/>
            </a:xfrm>
            <a:prstGeom prst="rect">
              <a:avLst/>
            </a:prstGeom>
          </p:spPr>
        </p:pic>
        <p:pic>
          <p:nvPicPr>
            <p:cNvPr id="25" name="Immagine 24"/>
            <p:cNvPicPr>
              <a:picLocks noChangeAspect="1"/>
            </p:cNvPicPr>
            <p:nvPr/>
          </p:nvPicPr>
          <p:blipFill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-9724"/>
              <a:ext cx="3114530" cy="1814966"/>
            </a:xfrm>
            <a:prstGeom prst="rect">
              <a:avLst/>
            </a:prstGeom>
          </p:spPr>
        </p:pic>
        <p:pic>
          <p:nvPicPr>
            <p:cNvPr id="26" name="Immagine 25"/>
            <p:cNvPicPr>
              <a:picLocks noChangeAspect="1"/>
            </p:cNvPicPr>
            <p:nvPr/>
          </p:nvPicPr>
          <p:blipFill rotWithShape="1"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674451" y="-9724"/>
              <a:ext cx="3352800" cy="1760136"/>
            </a:xfrm>
            <a:prstGeom prst="rect">
              <a:avLst/>
            </a:prstGeom>
          </p:spPr>
        </p:pic>
        <p:pic>
          <p:nvPicPr>
            <p:cNvPr id="27" name="Immagine 26"/>
            <p:cNvPicPr>
              <a:picLocks noChangeAspect="1"/>
            </p:cNvPicPr>
            <p:nvPr/>
          </p:nvPicPr>
          <p:blipFill rotWithShape="1"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98" y="1593980"/>
              <a:ext cx="3101349" cy="1777858"/>
            </a:xfrm>
            <a:prstGeom prst="rect">
              <a:avLst/>
            </a:prstGeom>
          </p:spPr>
        </p:pic>
        <p:pic>
          <p:nvPicPr>
            <p:cNvPr id="28" name="Immagine 27"/>
            <p:cNvPicPr>
              <a:picLocks noChangeAspect="1"/>
            </p:cNvPicPr>
            <p:nvPr/>
          </p:nvPicPr>
          <p:blipFill rotWithShape="1"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96" y="3191457"/>
              <a:ext cx="3078884" cy="1760299"/>
            </a:xfrm>
            <a:prstGeom prst="rect">
              <a:avLst/>
            </a:prstGeom>
          </p:spPr>
        </p:pic>
        <p:pic>
          <p:nvPicPr>
            <p:cNvPr id="29" name="Immagine 28"/>
            <p:cNvPicPr>
              <a:picLocks noChangeAspect="1"/>
            </p:cNvPicPr>
            <p:nvPr/>
          </p:nvPicPr>
          <p:blipFill rotWithShape="1"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795527"/>
              <a:ext cx="3278038" cy="1784973"/>
            </a:xfrm>
            <a:prstGeom prst="rect">
              <a:avLst/>
            </a:prstGeom>
          </p:spPr>
        </p:pic>
        <p:pic>
          <p:nvPicPr>
            <p:cNvPr id="30" name="Immagine 29"/>
            <p:cNvPicPr>
              <a:picLocks noChangeAspect="1"/>
            </p:cNvPicPr>
            <p:nvPr/>
          </p:nvPicPr>
          <p:blipFill rotWithShape="1"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674451" y="1593980"/>
              <a:ext cx="3352800" cy="1773746"/>
            </a:xfrm>
            <a:prstGeom prst="rect">
              <a:avLst/>
            </a:prstGeom>
          </p:spPr>
        </p:pic>
        <p:pic>
          <p:nvPicPr>
            <p:cNvPr id="31" name="Immagine 30"/>
            <p:cNvPicPr>
              <a:picLocks noChangeAspect="1"/>
            </p:cNvPicPr>
            <p:nvPr/>
          </p:nvPicPr>
          <p:blipFill rotWithShape="1"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674451" y="3191457"/>
              <a:ext cx="3352800" cy="1787192"/>
            </a:xfrm>
            <a:prstGeom prst="rect">
              <a:avLst/>
            </a:prstGeom>
          </p:spPr>
        </p:pic>
      </p:grp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66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1"/>
    </mc:Choice>
    <mc:Fallback xmlns="">
      <p:transition spd="slow" advTm="1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o 1"/>
          <p:cNvGrpSpPr/>
          <p:nvPr/>
        </p:nvGrpSpPr>
        <p:grpSpPr>
          <a:xfrm>
            <a:off x="1035671" y="869012"/>
            <a:ext cx="9793196" cy="5878135"/>
            <a:chOff x="510737" y="-17719"/>
            <a:chExt cx="11425687" cy="6858000"/>
          </a:xfrm>
        </p:grpSpPr>
        <p:pic>
          <p:nvPicPr>
            <p:cNvPr id="96" name="Immagine 95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48666" y="-17719"/>
              <a:ext cx="4849684" cy="6858000"/>
            </a:xfrm>
            <a:prstGeom prst="rect">
              <a:avLst/>
            </a:prstGeom>
          </p:spPr>
        </p:pic>
        <p:grpSp>
          <p:nvGrpSpPr>
            <p:cNvPr id="35" name="Gruppo 34"/>
            <p:cNvGrpSpPr/>
            <p:nvPr/>
          </p:nvGrpSpPr>
          <p:grpSpPr>
            <a:xfrm>
              <a:off x="5423308" y="370086"/>
              <a:ext cx="2540726" cy="5037150"/>
              <a:chOff x="2619375" y="317500"/>
              <a:chExt cx="1292225" cy="2618819"/>
            </a:xfrm>
          </p:grpSpPr>
          <p:sp>
            <p:nvSpPr>
              <p:cNvPr id="20" name="Rettangolo 19"/>
              <p:cNvSpPr/>
              <p:nvPr/>
            </p:nvSpPr>
            <p:spPr>
              <a:xfrm>
                <a:off x="3324226" y="466725"/>
                <a:ext cx="306388" cy="498476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1" name="Rettangolo 20"/>
              <p:cNvSpPr/>
              <p:nvPr/>
            </p:nvSpPr>
            <p:spPr>
              <a:xfrm>
                <a:off x="3462339" y="1431927"/>
                <a:ext cx="353219" cy="303211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2" name="Rettangolo 21"/>
              <p:cNvSpPr/>
              <p:nvPr/>
            </p:nvSpPr>
            <p:spPr>
              <a:xfrm>
                <a:off x="3005138" y="1860550"/>
                <a:ext cx="640955" cy="357188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3" name="Rettangolo 22"/>
              <p:cNvSpPr/>
              <p:nvPr/>
            </p:nvSpPr>
            <p:spPr>
              <a:xfrm>
                <a:off x="2619375" y="2249487"/>
                <a:ext cx="511175" cy="301625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4" name="Rettangolo 23"/>
              <p:cNvSpPr/>
              <p:nvPr/>
            </p:nvSpPr>
            <p:spPr>
              <a:xfrm>
                <a:off x="3022602" y="1253068"/>
                <a:ext cx="631428" cy="465666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7" name="CasellaDiTesto 26"/>
              <p:cNvSpPr txBox="1"/>
              <p:nvPr/>
            </p:nvSpPr>
            <p:spPr>
              <a:xfrm>
                <a:off x="3681059" y="317500"/>
                <a:ext cx="183975" cy="1920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it-IT" sz="2400" dirty="0"/>
                  <a:t>f</a:t>
                </a:r>
              </a:p>
            </p:txBody>
          </p:sp>
          <p:sp>
            <p:nvSpPr>
              <p:cNvPr id="28" name="CasellaDiTesto 27"/>
              <p:cNvSpPr txBox="1"/>
              <p:nvPr/>
            </p:nvSpPr>
            <p:spPr>
              <a:xfrm>
                <a:off x="3708658" y="1402020"/>
                <a:ext cx="183975" cy="1920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it-IT" sz="2400" dirty="0" smtClean="0"/>
                  <a:t>a</a:t>
                </a:r>
                <a:endParaRPr lang="it-IT" sz="2400" dirty="0"/>
              </a:p>
            </p:txBody>
          </p:sp>
          <p:sp>
            <p:nvSpPr>
              <p:cNvPr id="29" name="CasellaDiTesto 28"/>
              <p:cNvSpPr txBox="1"/>
              <p:nvPr/>
            </p:nvSpPr>
            <p:spPr>
              <a:xfrm>
                <a:off x="3546960" y="1848477"/>
                <a:ext cx="183975" cy="1920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it-IT" sz="2400" dirty="0" smtClean="0"/>
                  <a:t>b</a:t>
                </a:r>
                <a:endParaRPr lang="it-IT" sz="2400" dirty="0"/>
              </a:p>
            </p:txBody>
          </p:sp>
          <p:sp>
            <p:nvSpPr>
              <p:cNvPr id="30" name="CasellaDiTesto 29"/>
              <p:cNvSpPr txBox="1"/>
              <p:nvPr/>
            </p:nvSpPr>
            <p:spPr>
              <a:xfrm>
                <a:off x="2643007" y="2214290"/>
                <a:ext cx="183975" cy="1920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it-IT" sz="2400" dirty="0" smtClean="0"/>
                  <a:t>c</a:t>
                </a:r>
                <a:endParaRPr lang="it-IT" sz="2400" dirty="0"/>
              </a:p>
            </p:txBody>
          </p:sp>
          <p:sp>
            <p:nvSpPr>
              <p:cNvPr id="31" name="Rettangolo 30"/>
              <p:cNvSpPr/>
              <p:nvPr/>
            </p:nvSpPr>
            <p:spPr>
              <a:xfrm>
                <a:off x="2872318" y="2357147"/>
                <a:ext cx="1039282" cy="579172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32" name="CasellaDiTesto 31"/>
              <p:cNvSpPr txBox="1"/>
              <p:nvPr/>
            </p:nvSpPr>
            <p:spPr>
              <a:xfrm>
                <a:off x="3697305" y="2602470"/>
                <a:ext cx="183975" cy="1920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it-IT" sz="2400" dirty="0" smtClean="0"/>
                  <a:t>d</a:t>
                </a:r>
                <a:endParaRPr lang="it-IT" sz="2400" dirty="0"/>
              </a:p>
            </p:txBody>
          </p:sp>
          <p:sp>
            <p:nvSpPr>
              <p:cNvPr id="33" name="CasellaDiTesto 32"/>
              <p:cNvSpPr txBox="1"/>
              <p:nvPr/>
            </p:nvSpPr>
            <p:spPr>
              <a:xfrm>
                <a:off x="3063219" y="1242579"/>
                <a:ext cx="179251" cy="1920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it-IT" sz="2400" dirty="0" smtClean="0"/>
                  <a:t>e</a:t>
                </a:r>
                <a:endParaRPr lang="it-IT" sz="2400" dirty="0"/>
              </a:p>
            </p:txBody>
          </p:sp>
        </p:grpSp>
        <p:grpSp>
          <p:nvGrpSpPr>
            <p:cNvPr id="64" name="Gruppo 63"/>
            <p:cNvGrpSpPr/>
            <p:nvPr/>
          </p:nvGrpSpPr>
          <p:grpSpPr>
            <a:xfrm>
              <a:off x="9346067" y="218181"/>
              <a:ext cx="2575408" cy="1246059"/>
              <a:chOff x="4532583" y="36777"/>
              <a:chExt cx="2915553" cy="1410631"/>
            </a:xfrm>
          </p:grpSpPr>
          <p:pic>
            <p:nvPicPr>
              <p:cNvPr id="50" name="Immagine 49"/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532583" y="78275"/>
                <a:ext cx="2915553" cy="1369133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  <p:sp>
            <p:nvSpPr>
              <p:cNvPr id="52" name="CasellaDiTesto 51"/>
              <p:cNvSpPr txBox="1"/>
              <p:nvPr/>
            </p:nvSpPr>
            <p:spPr>
              <a:xfrm>
                <a:off x="4654818" y="36777"/>
                <a:ext cx="114711" cy="22588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it-IT" sz="2400" dirty="0" smtClean="0">
                    <a:solidFill>
                      <a:schemeClr val="bg1"/>
                    </a:solidFill>
                  </a:rPr>
                  <a:t>a</a:t>
                </a:r>
                <a:endParaRPr lang="it-IT" sz="24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5" name="Gruppo 64"/>
            <p:cNvGrpSpPr/>
            <p:nvPr/>
          </p:nvGrpSpPr>
          <p:grpSpPr>
            <a:xfrm>
              <a:off x="9568657" y="1625513"/>
              <a:ext cx="2352818" cy="2224394"/>
              <a:chOff x="4636556" y="1752404"/>
              <a:chExt cx="2157944" cy="2109325"/>
            </a:xfrm>
          </p:grpSpPr>
          <p:pic>
            <p:nvPicPr>
              <p:cNvPr id="59" name="Immagine 58"/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636556" y="1752404"/>
                <a:ext cx="2157944" cy="2109325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sp>
            <p:nvSpPr>
              <p:cNvPr id="44" name="CasellaDiTesto 43"/>
              <p:cNvSpPr txBox="1"/>
              <p:nvPr/>
            </p:nvSpPr>
            <p:spPr>
              <a:xfrm>
                <a:off x="4714173" y="1752404"/>
                <a:ext cx="132495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it-IT" sz="2400" dirty="0" smtClean="0">
                    <a:solidFill>
                      <a:schemeClr val="bg1"/>
                    </a:solidFill>
                  </a:rPr>
                  <a:t>b</a:t>
                </a:r>
                <a:endParaRPr lang="it-IT" sz="24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8" name="Gruppo 77"/>
            <p:cNvGrpSpPr/>
            <p:nvPr/>
          </p:nvGrpSpPr>
          <p:grpSpPr>
            <a:xfrm>
              <a:off x="510737" y="4541410"/>
              <a:ext cx="2418492" cy="2130418"/>
              <a:chOff x="795061" y="98542"/>
              <a:chExt cx="1958793" cy="1923885"/>
            </a:xfrm>
          </p:grpSpPr>
          <p:pic>
            <p:nvPicPr>
              <p:cNvPr id="61" name="Immagine 60"/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95061" y="98542"/>
                <a:ext cx="1958793" cy="1923885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  <p:sp>
            <p:nvSpPr>
              <p:cNvPr id="62" name="CasellaDiTesto 61"/>
              <p:cNvSpPr txBox="1"/>
              <p:nvPr/>
            </p:nvSpPr>
            <p:spPr>
              <a:xfrm>
                <a:off x="868370" y="101285"/>
                <a:ext cx="98641" cy="27462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it-IT" sz="2400" dirty="0" smtClean="0">
                    <a:solidFill>
                      <a:schemeClr val="bg1"/>
                    </a:solidFill>
                  </a:rPr>
                  <a:t>c</a:t>
                </a:r>
                <a:endParaRPr lang="it-IT" sz="2400" dirty="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68" name="Immagine 67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47718" y="4025462"/>
              <a:ext cx="2688706" cy="2646366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69" name="CasellaDiTesto 68"/>
            <p:cNvSpPr txBox="1"/>
            <p:nvPr/>
          </p:nvSpPr>
          <p:spPr>
            <a:xfrm>
              <a:off x="11759758" y="4210290"/>
              <a:ext cx="98641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it-IT" sz="2400" dirty="0" smtClean="0">
                  <a:solidFill>
                    <a:schemeClr val="bg1"/>
                  </a:solidFill>
                </a:rPr>
                <a:t>d</a:t>
              </a:r>
              <a:endParaRPr lang="it-IT" sz="2400" dirty="0">
                <a:solidFill>
                  <a:schemeClr val="bg1"/>
                </a:solidFill>
              </a:endParaRPr>
            </a:p>
          </p:txBody>
        </p:sp>
        <p:grpSp>
          <p:nvGrpSpPr>
            <p:cNvPr id="77" name="Gruppo 76"/>
            <p:cNvGrpSpPr/>
            <p:nvPr/>
          </p:nvGrpSpPr>
          <p:grpSpPr>
            <a:xfrm>
              <a:off x="510737" y="2766259"/>
              <a:ext cx="4554998" cy="1639681"/>
              <a:chOff x="273779" y="2299169"/>
              <a:chExt cx="4554998" cy="1639681"/>
            </a:xfrm>
          </p:grpSpPr>
          <p:pic>
            <p:nvPicPr>
              <p:cNvPr id="72" name="Immagine 71"/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73779" y="2299169"/>
                <a:ext cx="4554998" cy="1639681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  <p:sp>
            <p:nvSpPr>
              <p:cNvPr id="73" name="CasellaDiTesto 72"/>
              <p:cNvSpPr txBox="1"/>
              <p:nvPr/>
            </p:nvSpPr>
            <p:spPr>
              <a:xfrm>
                <a:off x="352592" y="2303197"/>
                <a:ext cx="89674" cy="369332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it-IT" sz="2400" dirty="0" smtClean="0">
                    <a:solidFill>
                      <a:schemeClr val="bg1"/>
                    </a:solidFill>
                  </a:rPr>
                  <a:t>e</a:t>
                </a:r>
                <a:endParaRPr lang="it-IT" sz="24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6" name="Gruppo 75"/>
            <p:cNvGrpSpPr/>
            <p:nvPr/>
          </p:nvGrpSpPr>
          <p:grpSpPr>
            <a:xfrm>
              <a:off x="524881" y="254838"/>
              <a:ext cx="1321459" cy="2398527"/>
              <a:chOff x="1032895" y="3308469"/>
              <a:chExt cx="2124313" cy="3206989"/>
            </a:xfrm>
          </p:grpSpPr>
          <p:pic>
            <p:nvPicPr>
              <p:cNvPr id="74" name="Immagine 73"/>
              <p:cNvPicPr>
                <a:picLocks noChangeAspect="1"/>
              </p:cNvPicPr>
              <p:nvPr/>
            </p:nvPicPr>
            <p:blipFill rotWithShape="1">
              <a:blip r:embed="rId1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32895" y="3308469"/>
                <a:ext cx="2124313" cy="3206989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  <p:sp>
            <p:nvSpPr>
              <p:cNvPr id="75" name="CasellaDiTesto 74"/>
              <p:cNvSpPr txBox="1"/>
              <p:nvPr/>
            </p:nvSpPr>
            <p:spPr>
              <a:xfrm>
                <a:off x="2916145" y="3393877"/>
                <a:ext cx="148583" cy="369332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it-IT" sz="2400" dirty="0" smtClean="0">
                    <a:solidFill>
                      <a:schemeClr val="bg1"/>
                    </a:solidFill>
                  </a:rPr>
                  <a:t>f</a:t>
                </a:r>
                <a:endParaRPr lang="it-IT" sz="2400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80" name="Connettore diritto 79"/>
            <p:cNvCxnSpPr>
              <a:stCxn id="20" idx="1"/>
              <a:endCxn id="74" idx="3"/>
            </p:cNvCxnSpPr>
            <p:nvPr/>
          </p:nvCxnSpPr>
          <p:spPr>
            <a:xfrm flipH="1">
              <a:off x="1846340" y="1136507"/>
              <a:ext cx="4962821" cy="31759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Connettore diritto 82"/>
            <p:cNvCxnSpPr>
              <a:stCxn id="24" idx="1"/>
              <a:endCxn id="72" idx="3"/>
            </p:cNvCxnSpPr>
            <p:nvPr/>
          </p:nvCxnSpPr>
          <p:spPr>
            <a:xfrm flipH="1">
              <a:off x="5065735" y="2617439"/>
              <a:ext cx="1150383" cy="96866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Connettore diritto 83"/>
            <p:cNvCxnSpPr>
              <a:stCxn id="23" idx="1"/>
              <a:endCxn id="61" idx="3"/>
            </p:cNvCxnSpPr>
            <p:nvPr/>
          </p:nvCxnSpPr>
          <p:spPr>
            <a:xfrm flipH="1">
              <a:off x="2929229" y="4376234"/>
              <a:ext cx="2494079" cy="123038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Connettore diritto 86"/>
            <p:cNvCxnSpPr>
              <a:stCxn id="21" idx="3"/>
              <a:endCxn id="50" idx="1"/>
            </p:cNvCxnSpPr>
            <p:nvPr/>
          </p:nvCxnSpPr>
          <p:spPr>
            <a:xfrm flipV="1">
              <a:off x="7775199" y="859539"/>
              <a:ext cx="1570868" cy="194568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Connettore diritto 89"/>
            <p:cNvCxnSpPr>
              <a:stCxn id="22" idx="3"/>
              <a:endCxn id="59" idx="1"/>
            </p:cNvCxnSpPr>
            <p:nvPr/>
          </p:nvCxnSpPr>
          <p:spPr>
            <a:xfrm flipV="1">
              <a:off x="7442004" y="2737710"/>
              <a:ext cx="2126653" cy="94386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Connettore diritto 92"/>
            <p:cNvCxnSpPr>
              <a:stCxn id="31" idx="3"/>
              <a:endCxn id="68" idx="1"/>
            </p:cNvCxnSpPr>
            <p:nvPr/>
          </p:nvCxnSpPr>
          <p:spPr>
            <a:xfrm>
              <a:off x="7964034" y="4850234"/>
              <a:ext cx="1283684" cy="4984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97" name="Oggetto 9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28822227"/>
                </p:ext>
              </p:extLst>
            </p:nvPr>
          </p:nvGraphicFramePr>
          <p:xfrm>
            <a:off x="3619256" y="-4793"/>
            <a:ext cx="2413860" cy="16769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4" name="Acrobat Document" r:id="rId13" imgW="2641600" imgH="1835011" progId="AcroExch.Document.DC">
                    <p:embed/>
                  </p:oleObj>
                </mc:Choice>
                <mc:Fallback>
                  <p:oleObj name="Acrobat Document" r:id="rId13" imgW="2641600" imgH="1835011" progId="AcroExch.Document.DC">
                    <p:embed/>
                    <p:pic>
                      <p:nvPicPr>
                        <p:cNvPr id="6" name="Oggetto 5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3619256" y="-4793"/>
                          <a:ext cx="2413860" cy="167693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4764957" y="-32922"/>
            <a:ext cx="2692400" cy="961047"/>
          </a:xfrm>
        </p:spPr>
        <p:txBody>
          <a:bodyPr/>
          <a:lstStyle/>
          <a:p>
            <a:r>
              <a:rPr lang="it-IT" dirty="0" err="1" smtClean="0"/>
              <a:t>Validation</a:t>
            </a:r>
            <a:endParaRPr lang="it-IT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45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"/>
    </mc:Choice>
    <mc:Fallback xmlns="">
      <p:transition spd="slow" advTm="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Conclusions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Floods in many parts of the world affect complex environments, often characterized by swamps &amp; wetlands, forests, shrubs and crops; it is important to increase the precision of floodwater mapping in these cases;</a:t>
            </a:r>
          </a:p>
          <a:p>
            <a:r>
              <a:rPr lang="en-US" dirty="0" smtClean="0"/>
              <a:t>Multi-sensor, multi-temporal SAR sensors are available, with different and synergic characteristics, which can be used together with other globally available data from optical and other satellites, to map precisely flood events</a:t>
            </a:r>
          </a:p>
          <a:p>
            <a:r>
              <a:rPr lang="en-US" dirty="0" smtClean="0"/>
              <a:t>In our test case, regarding a flood in the vast watershed of the Shire river, in Mozambique, we were able to exploit the temporal resolution of both Sentinel-1, C-band, and ALOS 2, L-band data, to gather information about the evolution of the phenomenon, also exploiting the globally available CCI land cover data.</a:t>
            </a:r>
          </a:p>
          <a:p>
            <a:r>
              <a:rPr lang="en-US" dirty="0" smtClean="0"/>
              <a:t>For a fixed snapshot in time, we were able to integrate two image pairs from both sensors to obtain refined information about the distribution of flooded areas over different land cover classes</a:t>
            </a:r>
          </a:p>
          <a:p>
            <a:r>
              <a:rPr lang="en-US" dirty="0" smtClean="0"/>
              <a:t>This kind of integrated analysis is expected to become more and more relevant as new satellite constellations with different and complementary characteristics will be put in orbit, e.g. the ROSE-L mission</a:t>
            </a:r>
            <a:endParaRPr lang="en-US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24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65"/>
    </mc:Choice>
    <mc:Fallback xmlns="">
      <p:transition spd="slow" advTm="73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516466" y="4551967"/>
            <a:ext cx="447886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it-IT" sz="1200" dirty="0">
              <a:latin typeface="URWPalladioL-Roma"/>
            </a:endParaRPr>
          </a:p>
          <a:p>
            <a:r>
              <a:rPr lang="en-US" sz="1200" b="1" dirty="0">
                <a:latin typeface="URWPalladioL-Bold"/>
              </a:rPr>
              <a:t>Acknowledgments: </a:t>
            </a:r>
            <a:endParaRPr lang="en-US" sz="1200" b="1" dirty="0" smtClean="0">
              <a:latin typeface="URWPalladioL-Bold"/>
            </a:endParaRPr>
          </a:p>
          <a:p>
            <a:r>
              <a:rPr lang="en-US" sz="1200" dirty="0" smtClean="0">
                <a:latin typeface="URWPalladioL-Roma"/>
              </a:rPr>
              <a:t>ALOS-2 </a:t>
            </a:r>
            <a:r>
              <a:rPr lang="en-US" sz="1200" dirty="0">
                <a:latin typeface="URWPalladioL-Roma"/>
              </a:rPr>
              <a:t>PALSAR-2 data </a:t>
            </a:r>
            <a:r>
              <a:rPr lang="en-US" sz="1200" dirty="0" smtClean="0">
                <a:latin typeface="URWPalladioL-Roma"/>
              </a:rPr>
              <a:t>- Japan </a:t>
            </a:r>
            <a:r>
              <a:rPr lang="en-US" sz="1200" dirty="0">
                <a:latin typeface="URWPalladioL-Roma"/>
              </a:rPr>
              <a:t>Aerospace Exploration</a:t>
            </a:r>
          </a:p>
          <a:p>
            <a:r>
              <a:rPr lang="en-US" sz="1200" dirty="0">
                <a:latin typeface="URWPalladioL-Roma"/>
              </a:rPr>
              <a:t>Agency (JAXA</a:t>
            </a:r>
            <a:r>
              <a:rPr lang="en-US" sz="1200" dirty="0" smtClean="0">
                <a:latin typeface="URWPalladioL-Roma"/>
              </a:rPr>
              <a:t>), provided </a:t>
            </a:r>
            <a:r>
              <a:rPr lang="en-US" sz="1200" dirty="0">
                <a:latin typeface="URWPalladioL-Roma"/>
              </a:rPr>
              <a:t>through the JAXA’s ALOS-2 research program (RA4, PI No. 1255</a:t>
            </a:r>
            <a:r>
              <a:rPr lang="en-US" sz="1200" dirty="0" smtClean="0">
                <a:latin typeface="URWPalladioL-Roma"/>
              </a:rPr>
              <a:t>).</a:t>
            </a:r>
          </a:p>
          <a:p>
            <a:r>
              <a:rPr lang="en-US" sz="1200" dirty="0">
                <a:latin typeface="URWPalladioL-Roma"/>
              </a:rPr>
              <a:t>A.R. and A.D</a:t>
            </a:r>
            <a:r>
              <a:rPr lang="en-US" sz="1200" dirty="0" smtClean="0">
                <a:latin typeface="URWPalladioL-Roma"/>
              </a:rPr>
              <a:t>. - Italian </a:t>
            </a:r>
            <a:r>
              <a:rPr lang="en-US" sz="1200" dirty="0">
                <a:latin typeface="URWPalladioL-Roma"/>
              </a:rPr>
              <a:t>Ministry of Education, University </a:t>
            </a:r>
            <a:r>
              <a:rPr lang="en-US" sz="1200" dirty="0" smtClean="0">
                <a:latin typeface="URWPalladioL-Roma"/>
              </a:rPr>
              <a:t>and Research</a:t>
            </a:r>
            <a:r>
              <a:rPr lang="en-US" sz="1200" dirty="0">
                <a:latin typeface="URWPalladioL-Roma"/>
              </a:rPr>
              <a:t>, </a:t>
            </a:r>
            <a:r>
              <a:rPr lang="en-US" sz="1200" dirty="0" smtClean="0">
                <a:latin typeface="URWPalladioL-Roma"/>
              </a:rPr>
              <a:t>project </a:t>
            </a:r>
            <a:r>
              <a:rPr lang="en-US" sz="1200" dirty="0">
                <a:latin typeface="URWPalladioL-Roma"/>
              </a:rPr>
              <a:t>OT4CLIMA, D.D. 2261–6.9.2018, PON R&amp;I 2014–2020. </a:t>
            </a:r>
            <a:endParaRPr lang="en-US" sz="1200" dirty="0" smtClean="0">
              <a:latin typeface="URWPalladioL-Roma"/>
            </a:endParaRPr>
          </a:p>
          <a:p>
            <a:r>
              <a:rPr lang="en-US" sz="1200" dirty="0" smtClean="0">
                <a:latin typeface="URWPalladioL-Roma"/>
              </a:rPr>
              <a:t>M</a:t>
            </a:r>
            <a:r>
              <a:rPr lang="en-US" sz="1200" dirty="0">
                <a:latin typeface="URWPalladioL-Roma"/>
              </a:rPr>
              <a:t>. </a:t>
            </a:r>
            <a:r>
              <a:rPr lang="en-US" sz="1200" dirty="0" smtClean="0">
                <a:latin typeface="URWPalladioL-Roma"/>
              </a:rPr>
              <a:t>C. Luxembourg </a:t>
            </a:r>
            <a:r>
              <a:rPr lang="en-US" sz="1200" dirty="0">
                <a:latin typeface="URWPalladioL-Roma"/>
              </a:rPr>
              <a:t>National Research Fund </a:t>
            </a:r>
            <a:r>
              <a:rPr lang="en-US" sz="1200" dirty="0" smtClean="0">
                <a:latin typeface="URWPalladioL-Roma"/>
              </a:rPr>
              <a:t>- MOSQUITO project </a:t>
            </a:r>
            <a:r>
              <a:rPr lang="it-IT" sz="1200" dirty="0" smtClean="0">
                <a:latin typeface="URWPalladioL-Roma"/>
              </a:rPr>
              <a:t>(Grant </a:t>
            </a:r>
            <a:r>
              <a:rPr lang="it-IT" sz="1200" dirty="0">
                <a:latin typeface="URWPalladioL-Roma"/>
              </a:rPr>
              <a:t>CORE C15</a:t>
            </a:r>
            <a:r>
              <a:rPr lang="it-IT" sz="1200" dirty="0">
                <a:latin typeface="Rpxr"/>
              </a:rPr>
              <a:t>/</a:t>
            </a:r>
            <a:r>
              <a:rPr lang="it-IT" sz="1200" dirty="0">
                <a:latin typeface="URWPalladioL-Roma"/>
              </a:rPr>
              <a:t>SR</a:t>
            </a:r>
            <a:r>
              <a:rPr lang="it-IT" sz="1200" dirty="0">
                <a:latin typeface="Rpxr"/>
              </a:rPr>
              <a:t>/</a:t>
            </a:r>
            <a:r>
              <a:rPr lang="it-IT" sz="1200" dirty="0">
                <a:latin typeface="URWPalladioL-Roma"/>
              </a:rPr>
              <a:t>10380137).</a:t>
            </a:r>
            <a:endParaRPr lang="it-IT" sz="1200" dirty="0"/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516466" y="85725"/>
            <a:ext cx="4614334" cy="1325563"/>
          </a:xfrm>
        </p:spPr>
        <p:txBody>
          <a:bodyPr/>
          <a:lstStyle/>
          <a:p>
            <a:r>
              <a:rPr lang="it-IT" dirty="0" err="1" smtClean="0"/>
              <a:t>Further</a:t>
            </a:r>
            <a:r>
              <a:rPr lang="it-IT" dirty="0" smtClean="0"/>
              <a:t> </a:t>
            </a:r>
            <a:r>
              <a:rPr lang="it-IT" dirty="0" err="1" smtClean="0"/>
              <a:t>details</a:t>
            </a:r>
            <a:r>
              <a:rPr lang="it-IT" dirty="0" smtClean="0"/>
              <a:t>:</a:t>
            </a: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7455"/>
          <a:stretch/>
        </p:blipFill>
        <p:spPr>
          <a:xfrm>
            <a:off x="4685238" y="85725"/>
            <a:ext cx="7506762" cy="6493933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478568" y="4032900"/>
            <a:ext cx="46901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err="1">
                <a:hlinkClick r:id="rId6"/>
              </a:rPr>
              <a:t>https</a:t>
            </a:r>
            <a:r>
              <a:rPr lang="it-IT" dirty="0">
                <a:hlinkClick r:id="rId6"/>
              </a:rPr>
              <a:t>://</a:t>
            </a:r>
            <a:r>
              <a:rPr lang="it-IT" dirty="0" err="1" smtClean="0">
                <a:hlinkClick r:id="rId6"/>
              </a:rPr>
              <a:t>www.mdpi.com</a:t>
            </a:r>
            <a:r>
              <a:rPr lang="it-IT" dirty="0" smtClean="0">
                <a:hlinkClick r:id="rId6"/>
              </a:rPr>
              <a:t>/2073-4441/12/10/2745</a:t>
            </a:r>
            <a:endParaRPr lang="it-IT" dirty="0" smtClean="0"/>
          </a:p>
          <a:p>
            <a:r>
              <a:rPr lang="it-IT" dirty="0" err="1">
                <a:hlinkClick r:id="rId7"/>
              </a:rPr>
              <a:t>https</a:t>
            </a:r>
            <a:r>
              <a:rPr lang="it-IT" dirty="0">
                <a:hlinkClick r:id="rId7"/>
              </a:rPr>
              <a:t>://</a:t>
            </a:r>
            <a:r>
              <a:rPr lang="it-IT" dirty="0" err="1">
                <a:hlinkClick r:id="rId7"/>
              </a:rPr>
              <a:t>doi.org</a:t>
            </a:r>
            <a:r>
              <a:rPr lang="it-IT" dirty="0">
                <a:hlinkClick r:id="rId7"/>
              </a:rPr>
              <a:t>/10.3390/w12102745</a:t>
            </a:r>
            <a:endParaRPr lang="it-IT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06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1"/>
    </mc:Choice>
    <mc:Fallback xmlns="">
      <p:transition spd="slow" advTm="9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4061</TotalTime>
  <Words>1042</Words>
  <Application>Microsoft Office PowerPoint</Application>
  <PresentationFormat>Widescreen</PresentationFormat>
  <Paragraphs>298</Paragraphs>
  <Slides>13</Slides>
  <Notes>13</Notes>
  <HiddenSlides>0</HiddenSlides>
  <MMClips>13</MMClips>
  <ScaleCrop>false</ScaleCrop>
  <HeadingPairs>
    <vt:vector size="8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24" baseType="lpstr">
      <vt:lpstr>Arial</vt:lpstr>
      <vt:lpstr>Arial Narrow</vt:lpstr>
      <vt:lpstr>Calibri</vt:lpstr>
      <vt:lpstr>Calibri Light</vt:lpstr>
      <vt:lpstr>Cambria Math</vt:lpstr>
      <vt:lpstr>Rpxr</vt:lpstr>
      <vt:lpstr>URWPalladioL-Bold</vt:lpstr>
      <vt:lpstr>URWPalladioL-Roma</vt:lpstr>
      <vt:lpstr>Wingdings</vt:lpstr>
      <vt:lpstr>Tema di Office</vt:lpstr>
      <vt:lpstr>Acrobat Document</vt:lpstr>
      <vt:lpstr>Flood monitoring in remote areas: integration of multi-frequency SAR data</vt:lpstr>
      <vt:lpstr>Introduction</vt:lpstr>
      <vt:lpstr>Dataset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Cluster reduction</vt:lpstr>
      <vt:lpstr>Interpretation</vt:lpstr>
      <vt:lpstr>CCI land cover characterization</vt:lpstr>
      <vt:lpstr>Validation</vt:lpstr>
      <vt:lpstr>Conclusions</vt:lpstr>
      <vt:lpstr>Further details: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Alberto Refice</dc:creator>
  <cp:lastModifiedBy>Alberto Refice</cp:lastModifiedBy>
  <cp:revision>106</cp:revision>
  <dcterms:created xsi:type="dcterms:W3CDTF">2021-03-04T12:01:17Z</dcterms:created>
  <dcterms:modified xsi:type="dcterms:W3CDTF">2021-04-19T10:15:00Z</dcterms:modified>
</cp:coreProperties>
</file>