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8"/>
  </p:notesMasterIdLst>
  <p:sldIdLst>
    <p:sldId id="256" r:id="rId2"/>
    <p:sldId id="257" r:id="rId3"/>
    <p:sldId id="264" r:id="rId4"/>
    <p:sldId id="266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019" autoAdjust="0"/>
  </p:normalViewPr>
  <p:slideViewPr>
    <p:cSldViewPr snapToGrid="0">
      <p:cViewPr varScale="1">
        <p:scale>
          <a:sx n="92" d="100"/>
          <a:sy n="92" d="100"/>
        </p:scale>
        <p:origin x="119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969A2-EF16-4EB3-9EDA-F24B40ECBCCD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BD9AE-955B-4C6C-9139-40ADC246B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212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BD9AE-955B-4C6C-9139-40ADC246B72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98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Wingdings" panose="05000000000000000000" pitchFamily="2" charset="2"/>
              <a:buNone/>
            </a:pPr>
            <a:endParaRPr lang="en-GB" sz="24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BD9AE-955B-4C6C-9139-40ADC246B72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333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BD9AE-955B-4C6C-9139-40ADC246B72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558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08D5B23-BCAA-49D8-8070-CA49E5CDB053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075796B-82A5-4112-8900-047734B0AAA5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008495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B23-BCAA-49D8-8070-CA49E5CDB053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796B-82A5-4112-8900-047734B0AA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966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8D5B23-BCAA-49D8-8070-CA49E5CDB053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75796B-82A5-4112-8900-047734B0AAA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52464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B23-BCAA-49D8-8070-CA49E5CDB053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796B-82A5-4112-8900-047734B0AA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462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B23-BCAA-49D8-8070-CA49E5CDB053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796B-82A5-4112-8900-047734B0AA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327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B23-BCAA-49D8-8070-CA49E5CDB053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796B-82A5-4112-8900-047734B0AA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534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B23-BCAA-49D8-8070-CA49E5CDB053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796B-82A5-4112-8900-047734B0AA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802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8D5B23-BCAA-49D8-8070-CA49E5CDB053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75796B-82A5-4112-8900-047734B0AAA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0250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8D5B23-BCAA-49D8-8070-CA49E5CDB053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75796B-82A5-4112-8900-047734B0AAA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0373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B23-BCAA-49D8-8070-CA49E5CDB053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796B-82A5-4112-8900-047734B0AA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477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B23-BCAA-49D8-8070-CA49E5CDB053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5796B-82A5-4112-8900-047734B0AA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73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08D5B23-BCAA-49D8-8070-CA49E5CDB053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8075796B-82A5-4112-8900-047734B0AAA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00615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in/robertnewbould138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ran14@le.ac.uk" TargetMode="External"/><Relationship Id="rId5" Type="http://schemas.openxmlformats.org/officeDocument/2006/relationships/image" Target="../media/image4.svg"/><Relationship Id="rId10" Type="http://schemas.openxmlformats.org/officeDocument/2006/relationships/hyperlink" Target="https://twitter.com/robert_newbould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B3C9516-A61D-470D-A8F1-0229468F07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en-GB" sz="3600" dirty="0"/>
              <a:t>Macroplastic debris transfer in rivers: A Travel Distance Approach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6FCAF25-34F3-43CE-993B-65EC9F791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5128" y="3115502"/>
            <a:ext cx="8682918" cy="1086237"/>
          </a:xfrm>
        </p:spPr>
        <p:txBody>
          <a:bodyPr>
            <a:normAutofit/>
          </a:bodyPr>
          <a:lstStyle/>
          <a:p>
            <a:r>
              <a:rPr lang="en-GB" b="1" u="sng" dirty="0"/>
              <a:t>Robert Newbould</a:t>
            </a:r>
            <a:r>
              <a:rPr lang="en-GB" dirty="0"/>
              <a:t>, Mark Powell, Mick Whelan</a:t>
            </a:r>
          </a:p>
          <a:p>
            <a:endParaRPr lang="en-GB" sz="1400" dirty="0"/>
          </a:p>
          <a:p>
            <a:r>
              <a:rPr lang="en-GB" sz="1400" dirty="0"/>
              <a:t>School of Geography, Geology and the Environment, University of Leicester</a:t>
            </a:r>
          </a:p>
        </p:txBody>
      </p:sp>
      <p:pic>
        <p:nvPicPr>
          <p:cNvPr id="1030" name="Picture 6" descr="EGU General Assembly 2021 | Copernicus">
            <a:extLst>
              <a:ext uri="{FF2B5EF4-FFF2-40B4-BE49-F238E27FC236}">
                <a16:creationId xmlns:a16="http://schemas.microsoft.com/office/drawing/2014/main" id="{D5AA3E30-2E7D-4FB0-9CDD-B580B2751C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4" b="16722"/>
          <a:stretch/>
        </p:blipFill>
        <p:spPr bwMode="auto">
          <a:xfrm>
            <a:off x="180090" y="5741231"/>
            <a:ext cx="2314499" cy="95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ew UoL logo — University of Leicester">
            <a:extLst>
              <a:ext uri="{FF2B5EF4-FFF2-40B4-BE49-F238E27FC236}">
                <a16:creationId xmlns:a16="http://schemas.microsoft.com/office/drawing/2014/main" id="{20E956C6-44B1-4A7B-A9F9-7EA8BA216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800" y="5800527"/>
            <a:ext cx="3154454" cy="840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DF9BB5F-17F2-42CB-81F3-77BEDA0ABA0C}"/>
              </a:ext>
            </a:extLst>
          </p:cNvPr>
          <p:cNvGrpSpPr/>
          <p:nvPr/>
        </p:nvGrpSpPr>
        <p:grpSpPr>
          <a:xfrm>
            <a:off x="3563169" y="4588910"/>
            <a:ext cx="5791970" cy="375261"/>
            <a:chOff x="1915128" y="4577852"/>
            <a:chExt cx="5791970" cy="375261"/>
          </a:xfrm>
        </p:grpSpPr>
        <p:pic>
          <p:nvPicPr>
            <p:cNvPr id="12" name="Graphic 11" descr="Email">
              <a:extLst>
                <a:ext uri="{FF2B5EF4-FFF2-40B4-BE49-F238E27FC236}">
                  <a16:creationId xmlns:a16="http://schemas.microsoft.com/office/drawing/2014/main" id="{C77F790C-5F46-439F-93CD-D4A8999C4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15128" y="4593113"/>
              <a:ext cx="360000" cy="3600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223B3E-DAA2-4FCF-982C-9FEDFD1ACC09}"/>
                </a:ext>
              </a:extLst>
            </p:cNvPr>
            <p:cNvSpPr txBox="1"/>
            <p:nvPr/>
          </p:nvSpPr>
          <p:spPr>
            <a:xfrm>
              <a:off x="2219132" y="4630075"/>
              <a:ext cx="13651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solidFill>
                    <a:srgbClr val="607D8B"/>
                  </a:solidFill>
                  <a:hlinkClick r:id="rId6"/>
                </a:rPr>
                <a:t>ran14@le.ac.uk</a:t>
              </a:r>
              <a:endParaRPr lang="en-GB" sz="1400" dirty="0">
                <a:solidFill>
                  <a:srgbClr val="607D8B"/>
                </a:solidFill>
              </a:endParaRPr>
            </a:p>
          </p:txBody>
        </p:sp>
        <p:pic>
          <p:nvPicPr>
            <p:cNvPr id="14" name="Picture 2" descr="Image result for linkedin logo blank background">
              <a:extLst>
                <a:ext uri="{FF2B5EF4-FFF2-40B4-BE49-F238E27FC236}">
                  <a16:creationId xmlns:a16="http://schemas.microsoft.com/office/drawing/2014/main" id="{E7BC9B18-5A08-42CB-9460-568EB54F21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3234" y="4577852"/>
              <a:ext cx="3600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28C1B0-191E-48DC-B479-A81B81208CBA}"/>
                </a:ext>
              </a:extLst>
            </p:cNvPr>
            <p:cNvSpPr txBox="1"/>
            <p:nvPr/>
          </p:nvSpPr>
          <p:spPr>
            <a:xfrm>
              <a:off x="6015609" y="4631721"/>
              <a:ext cx="16914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solidFill>
                    <a:srgbClr val="607D8B"/>
                  </a:solidFill>
                  <a:hlinkClick r:id="rId8"/>
                </a:rPr>
                <a:t>robertnewbould138</a:t>
              </a:r>
              <a:endParaRPr lang="en-GB" sz="1400" dirty="0">
                <a:solidFill>
                  <a:srgbClr val="607D8B"/>
                </a:solidFill>
              </a:endParaRPr>
            </a:p>
          </p:txBody>
        </p:sp>
        <p:pic>
          <p:nvPicPr>
            <p:cNvPr id="16" name="Picture 2" descr="Image result for twitter logo transparent">
              <a:extLst>
                <a:ext uri="{FF2B5EF4-FFF2-40B4-BE49-F238E27FC236}">
                  <a16:creationId xmlns:a16="http://schemas.microsoft.com/office/drawing/2014/main" id="{033E4F13-0B4F-4C25-B1CE-FA8755E73C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8" t="12215" r="6831" b="11573"/>
            <a:stretch/>
          </p:blipFill>
          <p:spPr bwMode="auto">
            <a:xfrm>
              <a:off x="3668827" y="4593113"/>
              <a:ext cx="410967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60139F8-4AC5-4282-B863-48E7B9FF0E79}"/>
                </a:ext>
              </a:extLst>
            </p:cNvPr>
            <p:cNvSpPr txBox="1"/>
            <p:nvPr/>
          </p:nvSpPr>
          <p:spPr>
            <a:xfrm>
              <a:off x="4005701" y="4630075"/>
              <a:ext cx="15969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solidFill>
                    <a:srgbClr val="607D8B"/>
                  </a:solidFill>
                  <a:hlinkClick r:id="rId10"/>
                </a:rPr>
                <a:t>@robert_newbould</a:t>
              </a:r>
              <a:endParaRPr lang="en-GB" sz="1400" dirty="0">
                <a:solidFill>
                  <a:srgbClr val="607D8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4712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92AE8-7434-42DE-9DAB-7996747A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3A61F-DFAF-4BCF-9BAE-C5A485741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1590261"/>
            <a:ext cx="4447786" cy="4277140"/>
          </a:xfrm>
        </p:spPr>
        <p:txBody>
          <a:bodyPr>
            <a:normAutofit/>
          </a:bodyPr>
          <a:lstStyle/>
          <a:p>
            <a:r>
              <a:rPr lang="en-US" sz="1800" dirty="0"/>
              <a:t>Existing methods to investigate plastic transport in rivers do no explicitly consider plastic displacement and storage processes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Here we describe empirical data on the transport of macroplastic tracers in a small river reach and a numerical model framework which attempts to describe processes controlling displacement and storage to predict travel distance distributions </a:t>
            </a:r>
          </a:p>
          <a:p>
            <a:endParaRPr lang="en-GB" sz="1600" dirty="0"/>
          </a:p>
        </p:txBody>
      </p:sp>
      <p:pic>
        <p:nvPicPr>
          <p:cNvPr id="6" name="Picture 5" descr="A picture containing grass, sky, outdoor&#10;&#10;Description automatically generated">
            <a:extLst>
              <a:ext uri="{FF2B5EF4-FFF2-40B4-BE49-F238E27FC236}">
                <a16:creationId xmlns:a16="http://schemas.microsoft.com/office/drawing/2014/main" id="{69ACDE60-D5C7-42E6-89CF-6BF1291A6B2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616" y="1590261"/>
            <a:ext cx="5311538" cy="40864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1B19B2-8B5E-4459-A527-DB079D317BF4}"/>
              </a:ext>
            </a:extLst>
          </p:cNvPr>
          <p:cNvSpPr txBox="1"/>
          <p:nvPr/>
        </p:nvSpPr>
        <p:spPr>
          <a:xfrm>
            <a:off x="5386244" y="5267739"/>
            <a:ext cx="4979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Fig. 1 – 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Tracers trapped along channel banks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278103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F476D2C-A616-443D-B781-F9FD0EE0A8C6}"/>
              </a:ext>
            </a:extLst>
          </p:cNvPr>
          <p:cNvSpPr txBox="1">
            <a:spLocks/>
          </p:cNvSpPr>
          <p:nvPr/>
        </p:nvSpPr>
        <p:spPr>
          <a:xfrm>
            <a:off x="1371600" y="434715"/>
            <a:ext cx="9601200" cy="1167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Tracer Experiments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FB7B6B6-70D1-4888-884F-5C7B78839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22513"/>
            <a:ext cx="10634870" cy="2308685"/>
          </a:xfrm>
        </p:spPr>
        <p:txBody>
          <a:bodyPr>
            <a:normAutofit/>
          </a:bodyPr>
          <a:lstStyle/>
          <a:p>
            <a:pPr marL="269748" indent="-342900">
              <a:buFont typeface="Wingdings" panose="05000000000000000000" pitchFamily="2" charset="2"/>
              <a:buChar char="§"/>
            </a:pPr>
            <a:r>
              <a:rPr lang="en-GB" sz="1600" i="0" dirty="0"/>
              <a:t>Plastic bottle tracers were injected at the upstream boundary and the location of each bottle was recorded after 24 hours to produce a travel distance distribution </a:t>
            </a:r>
          </a:p>
          <a:p>
            <a:pPr marL="269748" indent="-342900">
              <a:buFont typeface="Wingdings" panose="05000000000000000000" pitchFamily="2" charset="2"/>
              <a:buChar char="§"/>
            </a:pPr>
            <a:r>
              <a:rPr lang="en-GB" sz="1600" i="0" dirty="0"/>
              <a:t>The location and nature of ‘trapping points’ were recorded</a:t>
            </a:r>
          </a:p>
          <a:p>
            <a:pPr marL="269748" indent="-342900">
              <a:buFont typeface="Wingdings" panose="05000000000000000000" pitchFamily="2" charset="2"/>
              <a:buChar char="§"/>
            </a:pPr>
            <a:r>
              <a:rPr lang="en-GB" sz="1600" i="0" dirty="0"/>
              <a:t>The experiment was repeated six times under similar and steady discharge conditions</a:t>
            </a:r>
          </a:p>
          <a:p>
            <a:pPr marL="269748" indent="-342900">
              <a:buFont typeface="Wingdings" panose="05000000000000000000" pitchFamily="2" charset="2"/>
              <a:buChar char="§"/>
            </a:pPr>
            <a:r>
              <a:rPr lang="en-GB" sz="1600" dirty="0"/>
              <a:t>Fig. 2 shows </a:t>
            </a:r>
            <a:r>
              <a:rPr lang="en-GB" sz="1600" i="0" dirty="0"/>
              <a:t>the combined travel distance distribution from all replicates, colour coded according to the presence/absence of trapping points</a:t>
            </a:r>
          </a:p>
          <a:p>
            <a:pPr marL="342900" indent="-342900">
              <a:buFontTx/>
              <a:buChar char="-"/>
            </a:pPr>
            <a:endParaRPr lang="en-GB" sz="2400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04A9C3-E115-4986-8A19-EC081C2BAF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52" t="25343" r="25000" b="11492"/>
          <a:stretch/>
        </p:blipFill>
        <p:spPr>
          <a:xfrm>
            <a:off x="1798983" y="3494009"/>
            <a:ext cx="4979504" cy="3015218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AF64080D-1A7E-4EAD-AD4E-DF8AF3FF001A}"/>
              </a:ext>
            </a:extLst>
          </p:cNvPr>
          <p:cNvSpPr/>
          <p:nvPr/>
        </p:nvSpPr>
        <p:spPr>
          <a:xfrm>
            <a:off x="6858003" y="4210445"/>
            <a:ext cx="978408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A316F71-B30A-4612-ADAF-D80B5422F97B}"/>
                  </a:ext>
                </a:extLst>
              </p:cNvPr>
              <p:cNvSpPr txBox="1"/>
              <p:nvPr/>
            </p:nvSpPr>
            <p:spPr>
              <a:xfrm>
                <a:off x="7850903" y="4302358"/>
                <a:ext cx="32367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Low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GB" sz="140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GB" sz="140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̅</m:t>
                    </m:r>
                  </m:oMath>
                </a14:m>
                <a:r>
                  <a:rPr lang="en-GB" sz="1400" i="0" dirty="0">
                    <a:latin typeface="Arial" panose="020B060402020202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lang="en-GB" sz="1400" i="0" dirty="0"/>
                  <a:t>231 m</a:t>
                </a:r>
                <a:r>
                  <a:rPr lang="en-GB" sz="1400" dirty="0"/>
                  <a:t>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A316F71-B30A-4612-ADAF-D80B5422F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903" y="4302358"/>
                <a:ext cx="3236719" cy="307777"/>
              </a:xfrm>
              <a:prstGeom prst="rect">
                <a:avLst/>
              </a:prstGeom>
              <a:blipFill>
                <a:blip r:embed="rId4"/>
                <a:stretch>
                  <a:fillRect l="-565" t="-6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row: Right 8">
            <a:extLst>
              <a:ext uri="{FF2B5EF4-FFF2-40B4-BE49-F238E27FC236}">
                <a16:creationId xmlns:a16="http://schemas.microsoft.com/office/drawing/2014/main" id="{BAE81837-C0C2-441F-9497-533976377AA1}"/>
              </a:ext>
            </a:extLst>
          </p:cNvPr>
          <p:cNvSpPr/>
          <p:nvPr/>
        </p:nvSpPr>
        <p:spPr>
          <a:xfrm>
            <a:off x="6858003" y="4866035"/>
            <a:ext cx="978408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004248-FE70-4825-88F6-EE70E2FD7BAC}"/>
              </a:ext>
            </a:extLst>
          </p:cNvPr>
          <p:cNvSpPr txBox="1"/>
          <p:nvPr/>
        </p:nvSpPr>
        <p:spPr>
          <a:xfrm>
            <a:off x="7865395" y="4954462"/>
            <a:ext cx="3972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Highly variable between </a:t>
            </a:r>
            <a:r>
              <a:rPr lang="en-GB" sz="1400" dirty="0">
                <a:cs typeface="Times New Roman" panose="02020603050405020304" pitchFamily="18" charset="0"/>
              </a:rPr>
              <a:t>replicates (SEM = 106 m)</a:t>
            </a:r>
            <a:endParaRPr lang="en-GB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E2E8D4-2FF0-47F2-B365-41B17EEDEA30}"/>
              </a:ext>
            </a:extLst>
          </p:cNvPr>
          <p:cNvSpPr txBox="1"/>
          <p:nvPr/>
        </p:nvSpPr>
        <p:spPr>
          <a:xfrm>
            <a:off x="7865395" y="5438306"/>
            <a:ext cx="4753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Mediated by the location of discrete ‘trapping points’ (particularly overhanging trees and meander bends)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C753D51A-F778-4DB0-9289-752CD31ECFCE}"/>
              </a:ext>
            </a:extLst>
          </p:cNvPr>
          <p:cNvSpPr/>
          <p:nvPr/>
        </p:nvSpPr>
        <p:spPr>
          <a:xfrm>
            <a:off x="6858003" y="5521625"/>
            <a:ext cx="978408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387914-72FE-4632-B792-911A513AD931}"/>
              </a:ext>
            </a:extLst>
          </p:cNvPr>
          <p:cNvSpPr txBox="1"/>
          <p:nvPr/>
        </p:nvSpPr>
        <p:spPr>
          <a:xfrm>
            <a:off x="6858003" y="3590302"/>
            <a:ext cx="5575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Travel distances were…</a:t>
            </a:r>
            <a:endParaRPr lang="en-GB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824F77-A29E-4A29-8658-1625774005B1}"/>
              </a:ext>
            </a:extLst>
          </p:cNvPr>
          <p:cNvSpPr txBox="1"/>
          <p:nvPr/>
        </p:nvSpPr>
        <p:spPr>
          <a:xfrm>
            <a:off x="1697301" y="6581001"/>
            <a:ext cx="5160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Fig.  2 -  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Combined travel distance distribution from six replicate experiments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193583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A899D-253D-4A6C-8397-A4327C37D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64105"/>
            <a:ext cx="4965032" cy="53065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Methods:</a:t>
            </a:r>
          </a:p>
          <a:p>
            <a:r>
              <a:rPr lang="en-US" sz="1600" dirty="0"/>
              <a:t>A stochastic model was constructed to simulate the transfer, trapping and release of plastic debris</a:t>
            </a:r>
          </a:p>
          <a:p>
            <a:r>
              <a:rPr lang="en-US" sz="1600" dirty="0"/>
              <a:t>The probability of trapping, </a:t>
            </a:r>
            <a:r>
              <a:rPr lang="en-US" sz="1600" i="1" dirty="0"/>
              <a:t>p(T)</a:t>
            </a:r>
            <a:r>
              <a:rPr lang="en-US" sz="1600" dirty="0"/>
              <a:t>, in discrete reaches (cells) is described by hypothetical relationships between </a:t>
            </a:r>
            <a:r>
              <a:rPr lang="en-US" sz="1600" i="1" dirty="0"/>
              <a:t>p(T)</a:t>
            </a:r>
            <a:r>
              <a:rPr lang="en-US" sz="1600" dirty="0"/>
              <a:t> and channel and vegetation characteristics (see Fig. 3)</a:t>
            </a:r>
          </a:p>
          <a:p>
            <a:r>
              <a:rPr lang="en-US" sz="1600" dirty="0"/>
              <a:t>A series of Bernoulli trials are performed for each tracer item, using uniform random numbers which are compared to </a:t>
            </a:r>
            <a:r>
              <a:rPr lang="en-US" sz="1600" i="1" dirty="0"/>
              <a:t>p(T)</a:t>
            </a:r>
            <a:r>
              <a:rPr lang="en-US" sz="1600" dirty="0"/>
              <a:t>, to predict the location of particles in each model iteration</a:t>
            </a:r>
          </a:p>
          <a:p>
            <a:r>
              <a:rPr lang="en-US" sz="1600" dirty="0"/>
              <a:t>The model was calibrated using the empirical observations of tracer locations after 24 hours 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666D53F-EE7A-45CC-BFF0-3B1D6FE1A3F5}"/>
              </a:ext>
            </a:extLst>
          </p:cNvPr>
          <p:cNvSpPr txBox="1">
            <a:spLocks/>
          </p:cNvSpPr>
          <p:nvPr/>
        </p:nvSpPr>
        <p:spPr>
          <a:xfrm>
            <a:off x="1371600" y="434715"/>
            <a:ext cx="9601200" cy="1167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Modelling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ADD685-4C45-498D-94FC-CAF082DD8AB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94222" y="1521545"/>
            <a:ext cx="3682280" cy="36224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3E64C0-B617-4007-85C6-1EF70959FB66}"/>
              </a:ext>
            </a:extLst>
          </p:cNvPr>
          <p:cNvSpPr txBox="1"/>
          <p:nvPr/>
        </p:nvSpPr>
        <p:spPr>
          <a:xfrm>
            <a:off x="6555011" y="5237309"/>
            <a:ext cx="5160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Fig.  3 -  </a:t>
            </a:r>
            <a:r>
              <a:rPr lang="en-U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Schematic illustration of the transfer of macroplastic debris from cell to cell and probability of trapping equations</a:t>
            </a:r>
            <a:endParaRPr lang="en-GB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1F1CF0-F50C-4025-A7F5-533FC3DECEFA}"/>
              </a:ext>
            </a:extLst>
          </p:cNvPr>
          <p:cNvSpPr txBox="1"/>
          <p:nvPr/>
        </p:nvSpPr>
        <p:spPr>
          <a:xfrm>
            <a:off x="741075" y="6393568"/>
            <a:ext cx="1145092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100" i="1" dirty="0"/>
              <a:t>* p(FS)</a:t>
            </a:r>
            <a:r>
              <a:rPr lang="en-GB" sz="1100" dirty="0"/>
              <a:t> is the probability of trapping in flow separation zones, </a:t>
            </a:r>
            <a:r>
              <a:rPr lang="en-GB" sz="1100" i="1" dirty="0"/>
              <a:t>p(CB)</a:t>
            </a:r>
            <a:r>
              <a:rPr lang="en-GB" sz="1100" dirty="0"/>
              <a:t> is the probability of trapping along channel banks, </a:t>
            </a:r>
            <a:r>
              <a:rPr lang="en-GB" sz="1100" i="1" dirty="0"/>
              <a:t>p(V) </a:t>
            </a:r>
            <a:r>
              <a:rPr lang="en-GB" sz="1100" dirty="0"/>
              <a:t>is the probability of trapping in overhanging vegetation, </a:t>
            </a:r>
            <a:r>
              <a:rPr lang="en-GB" sz="1100" i="1" dirty="0"/>
              <a:t>S</a:t>
            </a:r>
            <a:r>
              <a:rPr lang="en-GB" sz="1100" dirty="0"/>
              <a:t> is the sinuosity index, </a:t>
            </a:r>
            <a:r>
              <a:rPr lang="en-GB" sz="1100" i="1" dirty="0"/>
              <a:t>w</a:t>
            </a:r>
            <a:r>
              <a:rPr lang="en-GB" sz="1100" dirty="0"/>
              <a:t> is channel width, </a:t>
            </a:r>
            <a:r>
              <a:rPr lang="en-GB" sz="1100" i="1" dirty="0"/>
              <a:t>w</a:t>
            </a:r>
            <a:r>
              <a:rPr lang="en-GB" sz="1100" i="1" baseline="-25000" dirty="0"/>
              <a:t>0</a:t>
            </a:r>
            <a:r>
              <a:rPr lang="en-GB" sz="1100" dirty="0"/>
              <a:t> is minimum channel width and </a:t>
            </a:r>
            <a:r>
              <a:rPr lang="en-GB" sz="1100" i="1" dirty="0"/>
              <a:t>a</a:t>
            </a:r>
            <a:r>
              <a:rPr lang="en-GB" sz="1100" dirty="0"/>
              <a:t>, </a:t>
            </a:r>
            <a:r>
              <a:rPr lang="en-GB" sz="1100" i="1" dirty="0"/>
              <a:t>b</a:t>
            </a:r>
            <a:r>
              <a:rPr lang="en-GB" sz="1100" dirty="0"/>
              <a:t> and </a:t>
            </a:r>
            <a:r>
              <a:rPr lang="en-GB" sz="1100" i="1" dirty="0"/>
              <a:t>c</a:t>
            </a:r>
            <a:r>
              <a:rPr lang="en-GB" sz="1100" dirty="0"/>
              <a:t> are calibration parameters </a:t>
            </a:r>
          </a:p>
        </p:txBody>
      </p:sp>
    </p:spTree>
    <p:extLst>
      <p:ext uri="{BB962C8B-B14F-4D97-AF65-F5344CB8AC3E}">
        <p14:creationId xmlns:p14="http://schemas.microsoft.com/office/powerpoint/2010/main" val="1439707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24D2A1A-B21E-4948-A82F-796C9B66502C}"/>
              </a:ext>
            </a:extLst>
          </p:cNvPr>
          <p:cNvSpPr txBox="1">
            <a:spLocks/>
          </p:cNvSpPr>
          <p:nvPr/>
        </p:nvSpPr>
        <p:spPr>
          <a:xfrm>
            <a:off x="1371600" y="434715"/>
            <a:ext cx="9601200" cy="1167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Modelling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2F3836E-C512-4143-B6BF-9A91A5C9E04D}"/>
              </a:ext>
            </a:extLst>
          </p:cNvPr>
          <p:cNvGrpSpPr/>
          <p:nvPr/>
        </p:nvGrpSpPr>
        <p:grpSpPr>
          <a:xfrm>
            <a:off x="3867907" y="3429000"/>
            <a:ext cx="5311428" cy="3088081"/>
            <a:chOff x="6685613" y="1217651"/>
            <a:chExt cx="5311428" cy="308808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3BD7223-8CA2-43EF-8DA8-4DF7A3DF17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21"/>
            <a:stretch/>
          </p:blipFill>
          <p:spPr>
            <a:xfrm>
              <a:off x="6685613" y="1217651"/>
              <a:ext cx="5311428" cy="308808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AA229D9-7EC6-4859-BB08-F05DA6C874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0303" t="91073" r="25650" b="4112"/>
            <a:stretch/>
          </p:blipFill>
          <p:spPr>
            <a:xfrm>
              <a:off x="10365012" y="3389664"/>
              <a:ext cx="1543797" cy="19952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F20742D-A459-4DA0-A29A-1B18940C47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8102" t="89586" r="50601" b="1654"/>
            <a:stretch/>
          </p:blipFill>
          <p:spPr>
            <a:xfrm>
              <a:off x="10224688" y="3080763"/>
              <a:ext cx="1367204" cy="362993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B0265F8-A6B6-4BF8-B66D-A5A5D3FB3B0C}"/>
                </a:ext>
              </a:extLst>
            </p:cNvPr>
            <p:cNvSpPr/>
            <p:nvPr/>
          </p:nvSpPr>
          <p:spPr>
            <a:xfrm>
              <a:off x="10972800" y="1508761"/>
              <a:ext cx="936009" cy="6304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061A2C8-B75C-4F60-B087-2F931D313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64105"/>
            <a:ext cx="10422598" cy="53065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Key Results: </a:t>
            </a:r>
          </a:p>
          <a:p>
            <a:r>
              <a:rPr lang="en-US" sz="1800" dirty="0"/>
              <a:t>The modelled travel distance distribution was in general agreement with the observed data (Fig. 4)</a:t>
            </a:r>
          </a:p>
          <a:p>
            <a:r>
              <a:rPr lang="en-US" sz="1800" dirty="0"/>
              <a:t>Trapping by overhanging trees was simulated well; trapping along meander bends, less so</a:t>
            </a:r>
          </a:p>
          <a:p>
            <a:r>
              <a:rPr lang="en-US" sz="1800" dirty="0"/>
              <a:t>The model can be used to evaluate the effect of plastic retention on flux, identify plastic accumulation zones and predict travel distance and residence time distributions </a:t>
            </a:r>
          </a:p>
          <a:p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A90633-B835-49DE-B984-4EF9757E537E}"/>
              </a:ext>
            </a:extLst>
          </p:cNvPr>
          <p:cNvSpPr txBox="1"/>
          <p:nvPr/>
        </p:nvSpPr>
        <p:spPr>
          <a:xfrm>
            <a:off x="3943270" y="6533819"/>
            <a:ext cx="5160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Fig.  4 -  </a:t>
            </a:r>
            <a:r>
              <a:rPr lang="en-U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CDF of predicted and observed 24 h travel distances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798162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8A4E2-5D0F-4AAE-A21A-7487783BF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64105"/>
            <a:ext cx="9601200" cy="5081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Summary:</a:t>
            </a:r>
          </a:p>
          <a:p>
            <a:r>
              <a:rPr lang="en-US" dirty="0"/>
              <a:t>We present a new approach to investigate macroplastic transport, which considers the processes controlling retention and displacement and predicts the travel distances of macroplastic debris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Limitations and Future Work:</a:t>
            </a:r>
          </a:p>
          <a:p>
            <a:r>
              <a:rPr lang="en-US" dirty="0"/>
              <a:t>Model performance is limited by an imperfect understanding of displacement and trapping processes</a:t>
            </a:r>
          </a:p>
          <a:p>
            <a:r>
              <a:rPr lang="en-US" dirty="0"/>
              <a:t>Additional experiments in reaches with similar and different characteristics and at different spatial and temporal scales should improve this understanding and improve model performance</a:t>
            </a:r>
          </a:p>
          <a:p>
            <a:r>
              <a:rPr lang="en-US" dirty="0"/>
              <a:t>Accurate estimates of the location, frequency and volume of plastic emission to rivers are also needed for real-world estimates of plastic retention and flux 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800F65A-9B65-4007-B2D5-34F2A0B1DF6F}"/>
              </a:ext>
            </a:extLst>
          </p:cNvPr>
          <p:cNvSpPr txBox="1">
            <a:spLocks/>
          </p:cNvSpPr>
          <p:nvPr/>
        </p:nvSpPr>
        <p:spPr>
          <a:xfrm>
            <a:off x="1371600" y="434715"/>
            <a:ext cx="9601200" cy="1167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Discussion and Conclusions</a:t>
            </a:r>
          </a:p>
        </p:txBody>
      </p:sp>
    </p:spTree>
    <p:extLst>
      <p:ext uri="{BB962C8B-B14F-4D97-AF65-F5344CB8AC3E}">
        <p14:creationId xmlns:p14="http://schemas.microsoft.com/office/powerpoint/2010/main" val="400366262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1125</TotalTime>
  <Words>599</Words>
  <Application>Microsoft Office PowerPoint</Application>
  <PresentationFormat>Widescreen</PresentationFormat>
  <Paragraphs>47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Cambria Math</vt:lpstr>
      <vt:lpstr>Franklin Gothic Book</vt:lpstr>
      <vt:lpstr>Wingdings</vt:lpstr>
      <vt:lpstr>Crop</vt:lpstr>
      <vt:lpstr>Macroplastic debris transfer in rivers: A Travel Distance Approach</vt:lpstr>
      <vt:lpstr>Introduction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Macroplastic Debris Transfer in Rivers: A Travel Distance Approach</dc:title>
  <dc:creator>Newbould, Robert A.</dc:creator>
  <cp:lastModifiedBy>Newbould, Robert A.</cp:lastModifiedBy>
  <cp:revision>28</cp:revision>
  <dcterms:created xsi:type="dcterms:W3CDTF">2021-04-16T15:49:20Z</dcterms:created>
  <dcterms:modified xsi:type="dcterms:W3CDTF">2021-04-27T14:22:57Z</dcterms:modified>
</cp:coreProperties>
</file>