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59" r:id="rId6"/>
    <p:sldId id="263" r:id="rId7"/>
    <p:sldId id="262" r:id="rId8"/>
    <p:sldId id="260" r:id="rId9"/>
    <p:sldId id="264" r:id="rId10"/>
  </p:sldIdLst>
  <p:sldSz cx="12192000" cy="6858000"/>
  <p:notesSz cx="10234613" cy="71040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0B8"/>
    <a:srgbClr val="7F7F7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83188" autoAdjust="0"/>
  </p:normalViewPr>
  <p:slideViewPr>
    <p:cSldViewPr snapToGrid="0">
      <p:cViewPr varScale="1">
        <p:scale>
          <a:sx n="86" d="100"/>
          <a:sy n="86" d="100"/>
        </p:scale>
        <p:origin x="55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43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643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498AB2C-EB40-496C-8B1E-BCA74F7836B3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7628"/>
            <a:ext cx="4434999" cy="35643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71DCC7A-CE0D-46C5-BA16-EBB53229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57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Good morning, </a:t>
            </a:r>
          </a:p>
          <a:p>
            <a:r>
              <a:rPr lang="en-GB" noProof="0" dirty="0"/>
              <a:t>I am Pol Fontanes and I will be presenting my PhD thesis research plan: Electrostatic charge influence on lightning attachment process to aircraft and wind turbines.</a:t>
            </a:r>
          </a:p>
          <a:p>
            <a:endParaRPr lang="en-GB" noProof="0" dirty="0"/>
          </a:p>
          <a:p>
            <a:r>
              <a:rPr lang="en-GB" noProof="0" dirty="0"/>
              <a:t>Joan </a:t>
            </a:r>
            <a:r>
              <a:rPr lang="en-GB" noProof="0" dirty="0" err="1"/>
              <a:t>Montanyà</a:t>
            </a:r>
            <a:r>
              <a:rPr lang="en-GB" noProof="0" dirty="0"/>
              <a:t> from the UPC Lightning Research Group is the director of this thesis and Carmen Guerra from the Aerospace Plasma Group at the MIT the co-director.</a:t>
            </a:r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DCC7A-CE0D-46C5-BA16-EBB53229E1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70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Good morning, </a:t>
            </a:r>
          </a:p>
          <a:p>
            <a:r>
              <a:rPr lang="en-GB" noProof="0" dirty="0"/>
              <a:t>I am Pol Fontanes and I will be presenting my PhD thesis research plan: Electrostatic charge influence on lightning attachment process to aircraft and wind turbines.</a:t>
            </a:r>
          </a:p>
          <a:p>
            <a:endParaRPr lang="en-GB" noProof="0" dirty="0"/>
          </a:p>
          <a:p>
            <a:r>
              <a:rPr lang="en-GB" noProof="0" dirty="0"/>
              <a:t>Joan </a:t>
            </a:r>
            <a:r>
              <a:rPr lang="en-GB" noProof="0" dirty="0" err="1"/>
              <a:t>Montanyà</a:t>
            </a:r>
            <a:r>
              <a:rPr lang="en-GB" noProof="0" dirty="0"/>
              <a:t> from the UPC Lightning Research Group is the director of this thesis and Carmen Guerra from the Aerospace Plasma Group at the MIT the co-director.</a:t>
            </a:r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DCC7A-CE0D-46C5-BA16-EBB53229E17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25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5073161"/>
            <a:ext cx="11262866" cy="131740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EE097C4-D4A4-4F5C-97B4-7896E5E37672}" type="datetime1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3DEE-6563-4B33-8320-338F17B0B2C0}" type="datetime1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390C-9C05-4FBB-A15A-C72B5AE465D7}" type="datetime1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1386D4E-46EE-4C30-B36D-EF4FE4532B81}" type="datetime1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33B2-B68F-4562-9CD2-FFFF1BE06149}" type="datetime1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932697"/>
            <a:ext cx="11309338" cy="80450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1021454"/>
            <a:ext cx="11029616" cy="6269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739B-2086-4517-A3F5-CD7EDCEC5594}" type="datetime1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496C14-2DDF-4476-8800-8F51AB11BDC5}"/>
              </a:ext>
            </a:extLst>
          </p:cNvPr>
          <p:cNvSpPr/>
          <p:nvPr userDrawn="1"/>
        </p:nvSpPr>
        <p:spPr>
          <a:xfrm>
            <a:off x="440286" y="141699"/>
            <a:ext cx="11309338" cy="758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C8C6A043-E5E1-4686-BC72-0B9FA4495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286" y="135837"/>
            <a:ext cx="3344091" cy="7573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C03431-F7FB-48F3-872B-38F4D4D05A2D}"/>
              </a:ext>
            </a:extLst>
          </p:cNvPr>
          <p:cNvSpPr txBox="1"/>
          <p:nvPr userDrawn="1"/>
        </p:nvSpPr>
        <p:spPr>
          <a:xfrm>
            <a:off x="4154384" y="189028"/>
            <a:ext cx="532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Electrostatic charge influence on lightning attachment process to aircraft and wind turbines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4517" y="27069"/>
            <a:ext cx="1052508" cy="365125"/>
          </a:xfrm>
        </p:spPr>
        <p:txBody>
          <a:bodyPr/>
          <a:lstStyle>
            <a:lvl1pPr>
              <a:defRPr sz="1200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r>
              <a:rPr lang="en-US" dirty="0"/>
              <a:t> / 23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48545D-179B-43B6-AE25-A9BE83BF46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2849" y="125156"/>
            <a:ext cx="1259727" cy="7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7E007EA-9B90-497D-A6BD-70B36EADA83D}" type="datetime1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D7B-D75F-43FF-B5F4-2D0341269628}" type="datetime1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C1C0-524F-4365-A592-4F56EAD428ED}" type="datetime1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3364-DF4F-4588-8F75-9614981F7BAC}" type="datetime1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ADC5-9B49-4933-9D70-A0F913C2B2E8}" type="datetime1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B50DDF4-920A-4D7F-9EB2-47B865315FD0}" type="datetime1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F5BB7CF-8200-41B6-874D-9211C2CEA87E}" type="datetime1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16DB2-7AA4-4027-9E91-6BEF370F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301" y="2156763"/>
            <a:ext cx="11280842" cy="1475013"/>
          </a:xfrm>
        </p:spPr>
        <p:txBody>
          <a:bodyPr>
            <a:normAutofit/>
          </a:bodyPr>
          <a:lstStyle/>
          <a:p>
            <a:r>
              <a:rPr lang="en-GB" b="1" cap="none" dirty="0"/>
              <a:t>Deploying vertical wires with drones to study wind turbine electrification under fair weather</a:t>
            </a:r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470994ED-F68A-48A0-A92D-A31651168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3" y="736559"/>
            <a:ext cx="3105329" cy="703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E31940-FB56-4692-A92D-63C815CF8A2A}"/>
              </a:ext>
            </a:extLst>
          </p:cNvPr>
          <p:cNvSpPr txBox="1"/>
          <p:nvPr/>
        </p:nvSpPr>
        <p:spPr>
          <a:xfrm>
            <a:off x="2296791" y="3702331"/>
            <a:ext cx="9481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2"/>
                </a:solidFill>
              </a:rPr>
              <a:t>Pol Fontanes Molina, Marcelo </a:t>
            </a:r>
            <a:r>
              <a:rPr lang="en-GB" dirty="0" err="1">
                <a:solidFill>
                  <a:schemeClr val="accent2"/>
                </a:solidFill>
              </a:rPr>
              <a:t>Arcanjo</a:t>
            </a:r>
            <a:r>
              <a:rPr lang="en-GB" dirty="0">
                <a:solidFill>
                  <a:schemeClr val="accent2"/>
                </a:solidFill>
              </a:rPr>
              <a:t>, Joan </a:t>
            </a:r>
            <a:r>
              <a:rPr lang="en-GB" dirty="0" err="1">
                <a:solidFill>
                  <a:schemeClr val="accent2"/>
                </a:solidFill>
              </a:rPr>
              <a:t>Montanyà</a:t>
            </a:r>
            <a:r>
              <a:rPr lang="en-GB" dirty="0">
                <a:solidFill>
                  <a:schemeClr val="accent2"/>
                </a:solidFill>
              </a:rPr>
              <a:t> – </a:t>
            </a:r>
            <a:r>
              <a:rPr lang="en-GB" dirty="0" err="1">
                <a:solidFill>
                  <a:schemeClr val="accent1"/>
                </a:solidFill>
              </a:rPr>
              <a:t>Universitat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Politècnica</a:t>
            </a:r>
            <a:r>
              <a:rPr lang="en-GB" dirty="0">
                <a:solidFill>
                  <a:schemeClr val="accent1"/>
                </a:solidFill>
              </a:rPr>
              <a:t> de Catalunya </a:t>
            </a:r>
            <a:r>
              <a:rPr lang="en-GB" dirty="0">
                <a:solidFill>
                  <a:srgbClr val="002060"/>
                </a:solidFill>
              </a:rPr>
              <a:t>(</a:t>
            </a:r>
            <a:r>
              <a:rPr lang="en-GB" dirty="0" err="1">
                <a:solidFill>
                  <a:srgbClr val="002060"/>
                </a:solidFill>
              </a:rPr>
              <a:t>UPC</a:t>
            </a:r>
            <a:r>
              <a:rPr lang="en-GB" dirty="0">
                <a:solidFill>
                  <a:srgbClr val="002060"/>
                </a:solidFill>
              </a:rPr>
              <a:t>)</a:t>
            </a:r>
          </a:p>
          <a:p>
            <a:pPr algn="r"/>
            <a:r>
              <a:rPr lang="en-GB" dirty="0">
                <a:solidFill>
                  <a:schemeClr val="accent2"/>
                </a:solidFill>
              </a:rPr>
              <a:t>                                  Carmen Guerra-Garcia – </a:t>
            </a:r>
            <a:r>
              <a:rPr lang="en-GB" dirty="0">
                <a:solidFill>
                  <a:srgbClr val="002060"/>
                </a:solidFill>
              </a:rPr>
              <a:t>Massachusetts Institute of Technology (MIT)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0E4F8-1251-429B-9861-8AAB2D9A5DA2}"/>
              </a:ext>
            </a:extLst>
          </p:cNvPr>
          <p:cNvSpPr/>
          <p:nvPr/>
        </p:nvSpPr>
        <p:spPr>
          <a:xfrm>
            <a:off x="497301" y="5199306"/>
            <a:ext cx="1637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29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 April 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F8E1B7-C227-4139-BE65-9B655AE56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055" y="646923"/>
            <a:ext cx="1438647" cy="866655"/>
          </a:xfrm>
          <a:prstGeom prst="rect">
            <a:avLst/>
          </a:prstGeom>
        </p:spPr>
      </p:pic>
      <p:pic>
        <p:nvPicPr>
          <p:cNvPr id="11" name="Imagen 1" descr="Pararrayos | Aran Seguretat">
            <a:extLst>
              <a:ext uri="{FF2B5EF4-FFF2-40B4-BE49-F238E27FC236}">
                <a16:creationId xmlns:a16="http://schemas.microsoft.com/office/drawing/2014/main" id="{6D81347D-5A6E-4DC8-860E-402303F5972F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7" r="3069" b="25652"/>
          <a:stretch/>
        </p:blipFill>
        <p:spPr bwMode="auto">
          <a:xfrm>
            <a:off x="3230192" y="834163"/>
            <a:ext cx="2155972" cy="5081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Image result for doctorats industrials">
            <a:extLst>
              <a:ext uri="{FF2B5EF4-FFF2-40B4-BE49-F238E27FC236}">
                <a16:creationId xmlns:a16="http://schemas.microsoft.com/office/drawing/2014/main" id="{11CAF962-2458-49BC-901D-DC411DE3F9F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02" y="899939"/>
            <a:ext cx="1819275" cy="37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 result for MIT LOGO">
            <a:extLst>
              <a:ext uri="{FF2B5EF4-FFF2-40B4-BE49-F238E27FC236}">
                <a16:creationId xmlns:a16="http://schemas.microsoft.com/office/drawing/2014/main" id="{B7812CCC-B759-4F2A-8318-5488938BB8E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183" y="739975"/>
            <a:ext cx="222885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04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ilhouettes of wind turbines icon set. Wind farm energy sign (883377) |  Icons | Design Bundles">
            <a:extLst>
              <a:ext uri="{FF2B5EF4-FFF2-40B4-BE49-F238E27FC236}">
                <a16:creationId xmlns:a16="http://schemas.microsoft.com/office/drawing/2014/main" id="{DF4EA430-5FA9-4E1E-B2AB-1AB6443AD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24970" r="5097" b="20982"/>
          <a:stretch/>
        </p:blipFill>
        <p:spPr bwMode="auto">
          <a:xfrm>
            <a:off x="6525087" y="4619531"/>
            <a:ext cx="5566299" cy="22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C64FDB-ECD5-4178-8D71-04030DEA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3BD28-2FC1-484D-9CE9-82543076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/>
          </a:bodyPr>
          <a:lstStyle/>
          <a:p>
            <a:r>
              <a:rPr lang="en-GB" sz="2800" dirty="0"/>
              <a:t>Study </a:t>
            </a:r>
            <a:r>
              <a:rPr lang="en-GB" sz="2800" b="1" dirty="0">
                <a:solidFill>
                  <a:schemeClr val="accent1"/>
                </a:solidFill>
              </a:rPr>
              <a:t>wind turbine electrification </a:t>
            </a:r>
            <a:r>
              <a:rPr lang="en-GB" sz="2800" dirty="0"/>
              <a:t>under fair weather</a:t>
            </a:r>
          </a:p>
          <a:p>
            <a:pPr lvl="1"/>
            <a:r>
              <a:rPr lang="en-GB" sz="2600" dirty="0"/>
              <a:t>Current induction</a:t>
            </a:r>
          </a:p>
          <a:p>
            <a:pPr lvl="1"/>
            <a:r>
              <a:rPr lang="en-GB" sz="2600" dirty="0"/>
              <a:t>Point/corona discharge </a:t>
            </a:r>
          </a:p>
          <a:p>
            <a:pPr lvl="1"/>
            <a:r>
              <a:rPr lang="en-GB" sz="2600" dirty="0"/>
              <a:t>Blade </a:t>
            </a:r>
            <a:r>
              <a:rPr lang="en-GB" sz="2600" b="1" dirty="0">
                <a:solidFill>
                  <a:schemeClr val="accent1"/>
                </a:solidFill>
              </a:rPr>
              <a:t>rotation effects </a:t>
            </a:r>
            <a:r>
              <a:rPr lang="en-GB" sz="2600" dirty="0"/>
              <a:t>into electrification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19259-C097-4D3B-8746-5135E919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7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BD370-0BE0-42FC-9A09-32D8253B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D50D9-AA3B-4651-8796-AABBCA49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89616-24C5-46A8-8FA0-A99438609E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90" y="1797004"/>
            <a:ext cx="3358399" cy="4958236"/>
          </a:xfrm>
          <a:prstGeom prst="rect">
            <a:avLst/>
          </a:prstGeom>
          <a:noFill/>
        </p:spPr>
      </p:pic>
      <p:pic>
        <p:nvPicPr>
          <p:cNvPr id="16" name="Picture 15" descr="https://lh3.googleusercontent.com/pw/ACtC-3fbvyTyaX30ljVILbQKHad3NrCgX1PzkEXg4aqkHjhQpyADoQ75XijdQRaI5dTiMbk7GPMYEK6qT50L9V-SXRvw1CYxWxwYrkAPw43yO8UQF5_qNIc9AecAh527PxIFNjp6bUU9ps6awqmuu4kT7FJp=w1292-h969-no?authuser=0">
            <a:extLst>
              <a:ext uri="{FF2B5EF4-FFF2-40B4-BE49-F238E27FC236}">
                <a16:creationId xmlns:a16="http://schemas.microsoft.com/office/drawing/2014/main" id="{9D9F0AB5-3896-48ED-B233-E6ED58D3D47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3" t="31643" r="23226" b="38037"/>
          <a:stretch/>
        </p:blipFill>
        <p:spPr bwMode="auto">
          <a:xfrm rot="16200000">
            <a:off x="-368189" y="2595916"/>
            <a:ext cx="2230931" cy="9240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6E4FE2-45C4-4973-BA1E-BDD32DD0AB5A}"/>
              </a:ext>
            </a:extLst>
          </p:cNvPr>
          <p:cNvPicPr/>
          <p:nvPr/>
        </p:nvPicPr>
        <p:blipFill rotWithShape="1">
          <a:blip r:embed="rId4"/>
          <a:srcRect l="44814" t="30706" r="46161" b="40664"/>
          <a:stretch/>
        </p:blipFill>
        <p:spPr bwMode="auto">
          <a:xfrm>
            <a:off x="285229" y="4313620"/>
            <a:ext cx="924093" cy="21980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2" name="Picture 8" descr="https://lh3.googleusercontent.com/pw/ACtC-3d5trU2p3x-s8SExy_IXwqKo_J0UqVQWsYsDThOXmivLARTRASKtzN9WOgiuFHYVhkZlfI-rjd7k7OGkhj04CZ6390nC8we6UjD7gMN6V4kq5LkBtbSetnwW-nOAOsXCZnkU_xfDVoJeeRLbcYgqcQz=w1292-h969-no?authuser=0">
            <a:extLst>
              <a:ext uri="{FF2B5EF4-FFF2-40B4-BE49-F238E27FC236}">
                <a16:creationId xmlns:a16="http://schemas.microsoft.com/office/drawing/2014/main" id="{385C7788-B4D8-4310-9876-A04489205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07" y="1980597"/>
            <a:ext cx="6222999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Brace 13">
            <a:extLst>
              <a:ext uri="{FF2B5EF4-FFF2-40B4-BE49-F238E27FC236}">
                <a16:creationId xmlns:a16="http://schemas.microsoft.com/office/drawing/2014/main" id="{C4CF7989-4563-4968-B16F-866DB56371DD}"/>
              </a:ext>
            </a:extLst>
          </p:cNvPr>
          <p:cNvSpPr/>
          <p:nvPr/>
        </p:nvSpPr>
        <p:spPr>
          <a:xfrm rot="10800000">
            <a:off x="1251928" y="1942497"/>
            <a:ext cx="466725" cy="4575474"/>
          </a:xfrm>
          <a:prstGeom prst="leftBrace">
            <a:avLst>
              <a:gd name="adj1" fmla="val 6139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48D6FD2-4789-4733-98A4-FAE8934AB0C7}"/>
              </a:ext>
            </a:extLst>
          </p:cNvPr>
          <p:cNvCxnSpPr>
            <a:endCxn id="14" idx="1"/>
          </p:cNvCxnSpPr>
          <p:nvPr/>
        </p:nvCxnSpPr>
        <p:spPr>
          <a:xfrm flipH="1">
            <a:off x="1718653" y="3533775"/>
            <a:ext cx="1653197" cy="696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06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CC52D-8BB4-4D79-9E9F-0B443CC60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Rounded tip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9A93B-96DC-466C-A15B-D9193B38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96A0B9-267A-43DD-8D77-7712223A3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3" y="1828487"/>
            <a:ext cx="10331144" cy="5029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1CA8CE-4929-488E-B49D-E2129A561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43" y="1828486"/>
            <a:ext cx="10331144" cy="50295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8AFF28-A4FA-42A5-AD2A-8C5FB41B2B46}"/>
              </a:ext>
            </a:extLst>
          </p:cNvPr>
          <p:cNvSpPr/>
          <p:nvPr/>
        </p:nvSpPr>
        <p:spPr>
          <a:xfrm>
            <a:off x="5906656" y="1954567"/>
            <a:ext cx="1522844" cy="4366695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334B11-2CBF-4192-9FDD-6834EA523FEE}"/>
              </a:ext>
            </a:extLst>
          </p:cNvPr>
          <p:cNvSpPr txBox="1"/>
          <p:nvPr/>
        </p:nvSpPr>
        <p:spPr>
          <a:xfrm>
            <a:off x="6096000" y="2080769"/>
            <a:ext cx="1114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Steady height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25C98C-01DD-4D34-B4F3-B840F92776F2}"/>
              </a:ext>
            </a:extLst>
          </p:cNvPr>
          <p:cNvSpPr/>
          <p:nvPr/>
        </p:nvSpPr>
        <p:spPr>
          <a:xfrm>
            <a:off x="1533525" y="1954567"/>
            <a:ext cx="2275273" cy="4366695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780D38-D8E5-4237-9E71-A0A3E5E7F92F}"/>
              </a:ext>
            </a:extLst>
          </p:cNvPr>
          <p:cNvSpPr txBox="1"/>
          <p:nvPr/>
        </p:nvSpPr>
        <p:spPr>
          <a:xfrm>
            <a:off x="1989856" y="2080769"/>
            <a:ext cx="1362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Vertical speed</a:t>
            </a:r>
          </a:p>
        </p:txBody>
      </p:sp>
    </p:spTree>
    <p:extLst>
      <p:ext uri="{BB962C8B-B14F-4D97-AF65-F5344CB8AC3E}">
        <p14:creationId xmlns:p14="http://schemas.microsoft.com/office/powerpoint/2010/main" val="425524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CC52D-8BB4-4D79-9E9F-0B443CC60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Needle tip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9A93B-96DC-466C-A15B-D9193B38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6C035-16E0-49F4-9A6B-DA1C449B4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3" y="1828487"/>
            <a:ext cx="10331144" cy="50295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37C8987-A5C7-4E8A-90A9-B4975FBFE296}"/>
              </a:ext>
            </a:extLst>
          </p:cNvPr>
          <p:cNvSpPr/>
          <p:nvPr/>
        </p:nvSpPr>
        <p:spPr>
          <a:xfrm>
            <a:off x="1509204" y="1954567"/>
            <a:ext cx="1403904" cy="4366695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16EF03-3FA2-4E71-8AE5-5ECF737A7C11}"/>
              </a:ext>
            </a:extLst>
          </p:cNvPr>
          <p:cNvSpPr/>
          <p:nvPr/>
        </p:nvSpPr>
        <p:spPr>
          <a:xfrm>
            <a:off x="2913108" y="1954567"/>
            <a:ext cx="2067265" cy="4366695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3E8292-EE1C-4A6C-9AE0-628962E1E887}"/>
              </a:ext>
            </a:extLst>
          </p:cNvPr>
          <p:cNvSpPr/>
          <p:nvPr/>
        </p:nvSpPr>
        <p:spPr>
          <a:xfrm>
            <a:off x="7897182" y="1954566"/>
            <a:ext cx="1860857" cy="4366695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7B629B-138C-448C-BB1C-E6ED73662FCD}"/>
              </a:ext>
            </a:extLst>
          </p:cNvPr>
          <p:cNvSpPr/>
          <p:nvPr/>
        </p:nvSpPr>
        <p:spPr>
          <a:xfrm>
            <a:off x="4980373" y="1954566"/>
            <a:ext cx="2916809" cy="4366695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B64727-71DF-4218-83F5-100702FF7914}"/>
              </a:ext>
            </a:extLst>
          </p:cNvPr>
          <p:cNvSpPr txBox="1"/>
          <p:nvPr/>
        </p:nvSpPr>
        <p:spPr>
          <a:xfrm>
            <a:off x="1699993" y="2109341"/>
            <a:ext cx="1114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Vertical speed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0595A2-03F7-4D4C-B0B0-DEC4F427E238}"/>
              </a:ext>
            </a:extLst>
          </p:cNvPr>
          <p:cNvSpPr txBox="1"/>
          <p:nvPr/>
        </p:nvSpPr>
        <p:spPr>
          <a:xfrm>
            <a:off x="3502416" y="2109344"/>
            <a:ext cx="1114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Steady height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BC2FE7-1E6A-42C2-BAFF-2F6A02634E52}"/>
              </a:ext>
            </a:extLst>
          </p:cNvPr>
          <p:cNvSpPr txBox="1"/>
          <p:nvPr/>
        </p:nvSpPr>
        <p:spPr>
          <a:xfrm>
            <a:off x="5982496" y="2294009"/>
            <a:ext cx="111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Mixed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D00101-BA67-4D29-992A-1D78B232FF45}"/>
              </a:ext>
            </a:extLst>
          </p:cNvPr>
          <p:cNvSpPr txBox="1"/>
          <p:nvPr/>
        </p:nvSpPr>
        <p:spPr>
          <a:xfrm>
            <a:off x="8342092" y="2294008"/>
            <a:ext cx="111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Decay</a:t>
            </a:r>
          </a:p>
        </p:txBody>
      </p:sp>
    </p:spTree>
    <p:extLst>
      <p:ext uri="{BB962C8B-B14F-4D97-AF65-F5344CB8AC3E}">
        <p14:creationId xmlns:p14="http://schemas.microsoft.com/office/powerpoint/2010/main" val="3055140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9CFD88-707B-4BDA-9E35-2081CEB27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876" y="2096316"/>
            <a:ext cx="9000124" cy="4381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B1F1C9-1277-4337-BB7B-413E0DFB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E4E83B-28D8-4713-BD0D-8E9D5223B7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7006" y="1850676"/>
                <a:ext cx="3307227" cy="4872813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Point discharge:</a:t>
                </a:r>
                <a:br>
                  <a:rPr lang="en-GB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𝑃𝐷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GB" sz="2400" dirty="0"/>
              </a:p>
              <a:p>
                <a:r>
                  <a:rPr lang="en-GB" sz="2400" dirty="0"/>
                  <a:t>Vertical speed:</a:t>
                </a:r>
                <a:br>
                  <a:rPr lang="en-GB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𝑣𝑒𝑙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Induced current:</a:t>
                </a:r>
                <a:br>
                  <a:rPr lang="en-GB" sz="2400" dirty="0"/>
                </a:b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𝑃𝐷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𝑣𝑒𝑙</m:t>
                        </m:r>
                      </m:sub>
                    </m:sSub>
                  </m:oMath>
                </a14:m>
                <a:endParaRPr lang="en-GB" sz="2200" dirty="0"/>
              </a:p>
              <a:p>
                <a:endParaRPr lang="en-GB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E4E83B-28D8-4713-BD0D-8E9D5223B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7006" y="1850676"/>
                <a:ext cx="3307227" cy="4872813"/>
              </a:xfrm>
              <a:blipFill>
                <a:blip r:embed="rId3"/>
                <a:stretch>
                  <a:fillRect l="-18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FB826-D398-4A08-83E6-5244ED01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9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ACDB8B38-DE4A-4515-A206-73F9DE9C17EA}"/>
              </a:ext>
            </a:extLst>
          </p:cNvPr>
          <p:cNvCxnSpPr>
            <a:cxnSpLocks/>
          </p:cNvCxnSpPr>
          <p:nvPr/>
        </p:nvCxnSpPr>
        <p:spPr>
          <a:xfrm flipV="1">
            <a:off x="1984494" y="3327297"/>
            <a:ext cx="1827004" cy="669637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38B2620-D389-4318-8EFF-8215712C5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424" y="1831241"/>
            <a:ext cx="7341077" cy="48189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DCC52D-8BB4-4D79-9E9F-0B443CC60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Decay – space charge 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9A93B-96DC-466C-A15B-D9193B38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5EF4E7-AE4C-4C25-B90F-F9AD35A65AF4}"/>
              </a:ext>
            </a:extLst>
          </p:cNvPr>
          <p:cNvGrpSpPr/>
          <p:nvPr/>
        </p:nvGrpSpPr>
        <p:grpSpPr>
          <a:xfrm>
            <a:off x="1600422" y="3998041"/>
            <a:ext cx="223840" cy="369332"/>
            <a:chOff x="9232185" y="1220150"/>
            <a:chExt cx="223840" cy="369332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2F5D85A-FBE9-49E3-88BC-EE332DBBBCD8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7FFA9B-1E1D-4F7E-9441-0EBD7CED4031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A7F77BB-9C0B-4F63-9FBC-D51745728DA9}"/>
              </a:ext>
            </a:extLst>
          </p:cNvPr>
          <p:cNvCxnSpPr/>
          <p:nvPr/>
        </p:nvCxnSpPr>
        <p:spPr>
          <a:xfrm flipV="1">
            <a:off x="1974723" y="3975949"/>
            <a:ext cx="0" cy="2590633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CCC2E8CF-4C97-4AA0-9DC2-D40551CC9E2D}"/>
              </a:ext>
            </a:extLst>
          </p:cNvPr>
          <p:cNvSpPr/>
          <p:nvPr/>
        </p:nvSpPr>
        <p:spPr>
          <a:xfrm>
            <a:off x="1550441" y="3521954"/>
            <a:ext cx="869303" cy="869303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8A569083-A527-4A32-B9D0-19923A7565F1}"/>
              </a:ext>
            </a:extLst>
          </p:cNvPr>
          <p:cNvSpPr/>
          <p:nvPr/>
        </p:nvSpPr>
        <p:spPr>
          <a:xfrm>
            <a:off x="668760" y="2626507"/>
            <a:ext cx="2632667" cy="263266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0" name="Picture 2" descr="Image result for ground side view">
            <a:extLst>
              <a:ext uri="{FF2B5EF4-FFF2-40B4-BE49-F238E27FC236}">
                <a16:creationId xmlns:a16="http://schemas.microsoft.com/office/drawing/2014/main" id="{7A1CE82E-5741-4DFE-BE5F-0A200A2F2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103" r="97664">
                        <a14:foregroundMark x1="4439" y1="66429" x2="36916" y2="74286"/>
                        <a14:foregroundMark x1="36916" y1="74286" x2="55374" y2="73929"/>
                        <a14:foregroundMark x1="55374" y1="73929" x2="81776" y2="74286"/>
                        <a14:foregroundMark x1="96028" y1="70357" x2="96028" y2="70357"/>
                        <a14:foregroundMark x1="97897" y1="57500" x2="97897" y2="57500"/>
                        <a14:foregroundMark x1="2103" y1="87500" x2="210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239" b="22990"/>
          <a:stretch/>
        </p:blipFill>
        <p:spPr bwMode="auto">
          <a:xfrm>
            <a:off x="0" y="6041984"/>
            <a:ext cx="4076700" cy="8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Oval 94">
            <a:extLst>
              <a:ext uri="{FF2B5EF4-FFF2-40B4-BE49-F238E27FC236}">
                <a16:creationId xmlns:a16="http://schemas.microsoft.com/office/drawing/2014/main" id="{D1267DBB-6DE6-4F30-90B2-22BB0E80CB6B}"/>
              </a:ext>
            </a:extLst>
          </p:cNvPr>
          <p:cNvSpPr/>
          <p:nvPr/>
        </p:nvSpPr>
        <p:spPr>
          <a:xfrm>
            <a:off x="60834" y="2027409"/>
            <a:ext cx="3846205" cy="3846205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277EF9-6EE8-46B5-97EC-0B6B749CED18}"/>
              </a:ext>
            </a:extLst>
          </p:cNvPr>
          <p:cNvGrpSpPr/>
          <p:nvPr/>
        </p:nvGrpSpPr>
        <p:grpSpPr>
          <a:xfrm>
            <a:off x="1842381" y="3793387"/>
            <a:ext cx="195969" cy="369332"/>
            <a:chOff x="8921582" y="1199107"/>
            <a:chExt cx="195969" cy="369332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F5F831E-6B44-4A17-BA2F-19C0C9ECFF9A}"/>
                </a:ext>
              </a:extLst>
            </p:cNvPr>
            <p:cNvSpPr/>
            <p:nvPr/>
          </p:nvSpPr>
          <p:spPr>
            <a:xfrm>
              <a:off x="8978732" y="1331546"/>
              <a:ext cx="138819" cy="13881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47E50B4-73DC-4232-9FBF-979352C1372C}"/>
                </a:ext>
              </a:extLst>
            </p:cNvPr>
            <p:cNvSpPr txBox="1"/>
            <p:nvPr/>
          </p:nvSpPr>
          <p:spPr>
            <a:xfrm>
              <a:off x="8921582" y="1199107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-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3F79162-CE5D-42D0-B975-67A0EBC928B8}"/>
              </a:ext>
            </a:extLst>
          </p:cNvPr>
          <p:cNvGrpSpPr/>
          <p:nvPr/>
        </p:nvGrpSpPr>
        <p:grpSpPr>
          <a:xfrm>
            <a:off x="1842381" y="3971351"/>
            <a:ext cx="195969" cy="369332"/>
            <a:chOff x="8921582" y="1199107"/>
            <a:chExt cx="195969" cy="369332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F85C47E-B282-4212-BE94-7EBB9AC47FC9}"/>
                </a:ext>
              </a:extLst>
            </p:cNvPr>
            <p:cNvSpPr/>
            <p:nvPr/>
          </p:nvSpPr>
          <p:spPr>
            <a:xfrm>
              <a:off x="8978732" y="1331546"/>
              <a:ext cx="138819" cy="13881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9A157E6-B6C0-4C64-83D5-4026E54E7891}"/>
                </a:ext>
              </a:extLst>
            </p:cNvPr>
            <p:cNvSpPr txBox="1"/>
            <p:nvPr/>
          </p:nvSpPr>
          <p:spPr>
            <a:xfrm>
              <a:off x="8921582" y="1199107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-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CD40723-6068-46EA-A214-3205175D93DD}"/>
              </a:ext>
            </a:extLst>
          </p:cNvPr>
          <p:cNvGrpSpPr/>
          <p:nvPr/>
        </p:nvGrpSpPr>
        <p:grpSpPr>
          <a:xfrm>
            <a:off x="1844617" y="4167508"/>
            <a:ext cx="195969" cy="369332"/>
            <a:chOff x="8921582" y="1199107"/>
            <a:chExt cx="195969" cy="369332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61938BC-F5C2-4021-8E58-67322447823D}"/>
                </a:ext>
              </a:extLst>
            </p:cNvPr>
            <p:cNvSpPr/>
            <p:nvPr/>
          </p:nvSpPr>
          <p:spPr>
            <a:xfrm>
              <a:off x="8978732" y="1331546"/>
              <a:ext cx="138819" cy="13881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EEFAAC5-7000-4189-AED1-C7DB33D0BC21}"/>
                </a:ext>
              </a:extLst>
            </p:cNvPr>
            <p:cNvSpPr txBox="1"/>
            <p:nvPr/>
          </p:nvSpPr>
          <p:spPr>
            <a:xfrm>
              <a:off x="8921582" y="1199107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-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36FE3A9-F82C-43E4-A3A9-C361B4BBA55F}"/>
              </a:ext>
            </a:extLst>
          </p:cNvPr>
          <p:cNvGrpSpPr/>
          <p:nvPr/>
        </p:nvGrpSpPr>
        <p:grpSpPr>
          <a:xfrm>
            <a:off x="1839237" y="4537889"/>
            <a:ext cx="195969" cy="369332"/>
            <a:chOff x="8921582" y="1199107"/>
            <a:chExt cx="195969" cy="36933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AB592DF-8A82-4982-909A-40CE53DE5E0E}"/>
                </a:ext>
              </a:extLst>
            </p:cNvPr>
            <p:cNvSpPr/>
            <p:nvPr/>
          </p:nvSpPr>
          <p:spPr>
            <a:xfrm>
              <a:off x="8978732" y="1331546"/>
              <a:ext cx="138819" cy="13881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8A0E0D4-D7A1-4633-A68D-A1E903E60FF6}"/>
                </a:ext>
              </a:extLst>
            </p:cNvPr>
            <p:cNvSpPr txBox="1"/>
            <p:nvPr/>
          </p:nvSpPr>
          <p:spPr>
            <a:xfrm>
              <a:off x="8921582" y="1199107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-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D525ED2-1BF1-433E-89CA-A5D6E758E89F}"/>
              </a:ext>
            </a:extLst>
          </p:cNvPr>
          <p:cNvGrpSpPr/>
          <p:nvPr/>
        </p:nvGrpSpPr>
        <p:grpSpPr>
          <a:xfrm>
            <a:off x="1842517" y="5028002"/>
            <a:ext cx="195969" cy="369332"/>
            <a:chOff x="8921582" y="1199107"/>
            <a:chExt cx="195969" cy="369332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AC30B57-BA8C-4606-9EFD-6CE70FFFCD96}"/>
                </a:ext>
              </a:extLst>
            </p:cNvPr>
            <p:cNvSpPr/>
            <p:nvPr/>
          </p:nvSpPr>
          <p:spPr>
            <a:xfrm>
              <a:off x="8978732" y="1331546"/>
              <a:ext cx="138819" cy="13881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D4356E8-74C3-4E13-8AEA-A2B994ACC8C0}"/>
                </a:ext>
              </a:extLst>
            </p:cNvPr>
            <p:cNvSpPr txBox="1"/>
            <p:nvPr/>
          </p:nvSpPr>
          <p:spPr>
            <a:xfrm>
              <a:off x="8921582" y="1199107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-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84426DB-C458-4FB6-B89F-7460CD0FB4C2}"/>
              </a:ext>
            </a:extLst>
          </p:cNvPr>
          <p:cNvGrpSpPr/>
          <p:nvPr/>
        </p:nvGrpSpPr>
        <p:grpSpPr>
          <a:xfrm>
            <a:off x="1839237" y="5652315"/>
            <a:ext cx="195969" cy="369332"/>
            <a:chOff x="8921582" y="1199107"/>
            <a:chExt cx="195969" cy="369332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3161F7D-B8A0-423B-A05F-5A6931F113ED}"/>
                </a:ext>
              </a:extLst>
            </p:cNvPr>
            <p:cNvSpPr/>
            <p:nvPr/>
          </p:nvSpPr>
          <p:spPr>
            <a:xfrm>
              <a:off x="8978732" y="1331546"/>
              <a:ext cx="138819" cy="13881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86872D7-DCD7-4425-8BEB-1FBCDCB4C336}"/>
                </a:ext>
              </a:extLst>
            </p:cNvPr>
            <p:cNvSpPr txBox="1"/>
            <p:nvPr/>
          </p:nvSpPr>
          <p:spPr>
            <a:xfrm>
              <a:off x="8921582" y="1199107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-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1D02023-9235-4426-BC0B-74760E90D505}"/>
              </a:ext>
            </a:extLst>
          </p:cNvPr>
          <p:cNvGrpSpPr/>
          <p:nvPr/>
        </p:nvGrpSpPr>
        <p:grpSpPr>
          <a:xfrm>
            <a:off x="1515706" y="3812860"/>
            <a:ext cx="223840" cy="369332"/>
            <a:chOff x="9232185" y="1220150"/>
            <a:chExt cx="223840" cy="369332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AFF87885-5523-4ACE-8EF7-1436FB1B02E5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C4F7A1B-B476-4025-95C2-724ADCE6D9EE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D434E70-31D4-45A0-BFD6-4970BAE7F24F}"/>
              </a:ext>
            </a:extLst>
          </p:cNvPr>
          <p:cNvGrpSpPr/>
          <p:nvPr/>
        </p:nvGrpSpPr>
        <p:grpSpPr>
          <a:xfrm>
            <a:off x="1626258" y="3610621"/>
            <a:ext cx="223840" cy="369332"/>
            <a:chOff x="9232185" y="1220150"/>
            <a:chExt cx="223840" cy="369332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7EE43C7-1BC8-4337-ACD9-1DE36F1B83DE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55A4A5F-E854-42BC-869F-1A60605F3E00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FBDFA26-0F6F-4596-8E5C-008D7D252874}"/>
              </a:ext>
            </a:extLst>
          </p:cNvPr>
          <p:cNvGrpSpPr/>
          <p:nvPr/>
        </p:nvGrpSpPr>
        <p:grpSpPr>
          <a:xfrm>
            <a:off x="1798363" y="3482930"/>
            <a:ext cx="223840" cy="369332"/>
            <a:chOff x="9232185" y="1220150"/>
            <a:chExt cx="223840" cy="369332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4EB0C6BD-2162-400C-8450-511C395CFF71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407ED29-F426-4A71-A75E-09941E6EB5CA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91BA7CB-A091-451F-8F0F-C2C135C7F28C}"/>
              </a:ext>
            </a:extLst>
          </p:cNvPr>
          <p:cNvGrpSpPr/>
          <p:nvPr/>
        </p:nvGrpSpPr>
        <p:grpSpPr>
          <a:xfrm>
            <a:off x="2054269" y="3581179"/>
            <a:ext cx="223840" cy="369332"/>
            <a:chOff x="9232185" y="1220150"/>
            <a:chExt cx="223840" cy="369332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567D8DB4-08E6-4AFD-A789-FB54FFED5442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75CB198-AD95-47CA-9D36-8E9FA54835DD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5175E9A-B097-42D4-9B9A-E7B7B42E328A}"/>
              </a:ext>
            </a:extLst>
          </p:cNvPr>
          <p:cNvGrpSpPr/>
          <p:nvPr/>
        </p:nvGrpSpPr>
        <p:grpSpPr>
          <a:xfrm>
            <a:off x="2128335" y="3803062"/>
            <a:ext cx="223840" cy="369332"/>
            <a:chOff x="9232185" y="1220150"/>
            <a:chExt cx="223840" cy="369332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56F61ED5-1DB0-4397-97E7-1E64C3967F87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87B85B3-C6E5-4B81-A00D-58E36BE2D28D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E666881-F7A4-4F3D-BD3D-D9B7A8017C0F}"/>
              </a:ext>
            </a:extLst>
          </p:cNvPr>
          <p:cNvGrpSpPr/>
          <p:nvPr/>
        </p:nvGrpSpPr>
        <p:grpSpPr>
          <a:xfrm>
            <a:off x="2018651" y="4013236"/>
            <a:ext cx="223840" cy="369332"/>
            <a:chOff x="9232185" y="1220150"/>
            <a:chExt cx="223840" cy="369332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009465C2-764B-452E-8FE2-936FEAB309D5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39F7933-3E54-4957-83E2-4165855CA02A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44A4CF2-80DC-438F-9C1F-83EE3A3293D8}"/>
              </a:ext>
            </a:extLst>
          </p:cNvPr>
          <p:cNvGrpSpPr/>
          <p:nvPr/>
        </p:nvGrpSpPr>
        <p:grpSpPr>
          <a:xfrm>
            <a:off x="1872399" y="3646769"/>
            <a:ext cx="223840" cy="369332"/>
            <a:chOff x="9232185" y="1220150"/>
            <a:chExt cx="223840" cy="369332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D5EC88D4-8EC4-4609-B231-FF1BDD163FEA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E5D68587-E794-4A77-9CCF-0C684C0C4240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BAD5B19-F1B4-47EB-AE8B-560EF401743B}"/>
              </a:ext>
            </a:extLst>
          </p:cNvPr>
          <p:cNvGrpSpPr/>
          <p:nvPr/>
        </p:nvGrpSpPr>
        <p:grpSpPr>
          <a:xfrm>
            <a:off x="1954451" y="3865583"/>
            <a:ext cx="223840" cy="369332"/>
            <a:chOff x="9232185" y="1220150"/>
            <a:chExt cx="223840" cy="369332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8A6496B9-C137-49F6-B8C8-A1CE1E27DF4C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8FDB22E-88EF-435E-BBBD-8BF9A140617E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D21B0BA-C459-4525-A3C7-4823BDC4E740}"/>
              </a:ext>
            </a:extLst>
          </p:cNvPr>
          <p:cNvGrpSpPr/>
          <p:nvPr/>
        </p:nvGrpSpPr>
        <p:grpSpPr>
          <a:xfrm>
            <a:off x="1661103" y="3765845"/>
            <a:ext cx="223840" cy="369332"/>
            <a:chOff x="9232185" y="1220150"/>
            <a:chExt cx="223840" cy="369332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36DF85E-1C39-4429-AC1C-1551BB9E4450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1373AD5-F283-4A26-B7A9-20655D7B5CF9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676D622-0410-4EED-8077-8395FED3690C}"/>
              </a:ext>
            </a:extLst>
          </p:cNvPr>
          <p:cNvGrpSpPr/>
          <p:nvPr/>
        </p:nvGrpSpPr>
        <p:grpSpPr>
          <a:xfrm>
            <a:off x="962416" y="4439815"/>
            <a:ext cx="223840" cy="369332"/>
            <a:chOff x="9232185" y="1220150"/>
            <a:chExt cx="223840" cy="369332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C7EAFCB1-6972-4BDC-B59A-05E9AD1ECFF6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54DAC824-A5B5-40E7-9A7B-3B55A9BDC475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9B5DF9F-A203-48D6-B3AA-1AD14738E443}"/>
              </a:ext>
            </a:extLst>
          </p:cNvPr>
          <p:cNvGrpSpPr/>
          <p:nvPr/>
        </p:nvGrpSpPr>
        <p:grpSpPr>
          <a:xfrm>
            <a:off x="1151460" y="3963212"/>
            <a:ext cx="223840" cy="369332"/>
            <a:chOff x="9232185" y="1220150"/>
            <a:chExt cx="223840" cy="369332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98F5CBE9-5AAC-4150-A868-A42F20DAFAB5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1A5E670-85FA-4CE8-8801-9386FB529262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1BF753C-0206-4DC6-99F9-ECE12D267AF8}"/>
              </a:ext>
            </a:extLst>
          </p:cNvPr>
          <p:cNvGrpSpPr/>
          <p:nvPr/>
        </p:nvGrpSpPr>
        <p:grpSpPr>
          <a:xfrm>
            <a:off x="859369" y="3403150"/>
            <a:ext cx="223840" cy="369332"/>
            <a:chOff x="9232185" y="1220150"/>
            <a:chExt cx="223840" cy="369332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17EEB67-A9B0-44DF-ADA6-76E281BE87DD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3748A98-261C-4269-97BB-76173BB29471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3034F06-7057-4E1F-B93D-4CCC6407C088}"/>
              </a:ext>
            </a:extLst>
          </p:cNvPr>
          <p:cNvGrpSpPr/>
          <p:nvPr/>
        </p:nvGrpSpPr>
        <p:grpSpPr>
          <a:xfrm>
            <a:off x="1240481" y="2835716"/>
            <a:ext cx="223840" cy="369332"/>
            <a:chOff x="9232185" y="1220150"/>
            <a:chExt cx="223840" cy="369332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9D63CC81-2DF1-4BA2-8D6E-871010A9613E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828FC16E-8F33-4329-B2B5-7F3D92E08271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3D0F810-78B5-4BD4-AE61-E3170AEDCDF3}"/>
              </a:ext>
            </a:extLst>
          </p:cNvPr>
          <p:cNvGrpSpPr/>
          <p:nvPr/>
        </p:nvGrpSpPr>
        <p:grpSpPr>
          <a:xfrm>
            <a:off x="1403786" y="3228857"/>
            <a:ext cx="223840" cy="369332"/>
            <a:chOff x="9232185" y="1220150"/>
            <a:chExt cx="223840" cy="369332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B7FF02FE-A228-4A9C-9BEA-E16718B4DB48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B33684B-96E5-4D2C-9359-516ACEF9D94C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2AE6FC-0B7B-4566-85D4-E604D50C8D8B}"/>
              </a:ext>
            </a:extLst>
          </p:cNvPr>
          <p:cNvGrpSpPr/>
          <p:nvPr/>
        </p:nvGrpSpPr>
        <p:grpSpPr>
          <a:xfrm>
            <a:off x="1462632" y="4386847"/>
            <a:ext cx="223840" cy="369332"/>
            <a:chOff x="9232185" y="1220150"/>
            <a:chExt cx="223840" cy="369332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174D40DA-25ED-47C6-B5A7-88D394384E4F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28BA4043-5346-4806-B7E5-8C32A2F69060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D585929-4614-4B97-8F08-40A0A7052F6E}"/>
              </a:ext>
            </a:extLst>
          </p:cNvPr>
          <p:cNvGrpSpPr/>
          <p:nvPr/>
        </p:nvGrpSpPr>
        <p:grpSpPr>
          <a:xfrm>
            <a:off x="1533806" y="4769434"/>
            <a:ext cx="223840" cy="369332"/>
            <a:chOff x="9232185" y="1220150"/>
            <a:chExt cx="223840" cy="369332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07E2F17F-2DA2-401D-9CC3-235D85F2C3BD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BE59BA3D-D30B-4D27-9678-005A4346A341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D19D3BD-8E35-4AA9-BBF7-874718CAB2BE}"/>
              </a:ext>
            </a:extLst>
          </p:cNvPr>
          <p:cNvGrpSpPr/>
          <p:nvPr/>
        </p:nvGrpSpPr>
        <p:grpSpPr>
          <a:xfrm>
            <a:off x="2529769" y="3891569"/>
            <a:ext cx="223840" cy="369332"/>
            <a:chOff x="9232185" y="1220150"/>
            <a:chExt cx="223840" cy="369332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8B9200A-DBC1-4759-937F-E0F64A51495C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D506645B-AC5F-49C5-A5AC-2E01B6B5486D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A7AFDF56-0465-43FF-B4BF-995189130201}"/>
              </a:ext>
            </a:extLst>
          </p:cNvPr>
          <p:cNvGrpSpPr/>
          <p:nvPr/>
        </p:nvGrpSpPr>
        <p:grpSpPr>
          <a:xfrm>
            <a:off x="2157591" y="4738592"/>
            <a:ext cx="223840" cy="369332"/>
            <a:chOff x="9232185" y="1220150"/>
            <a:chExt cx="223840" cy="369332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88A6A2FB-5BA2-498B-BD9E-DE8844F47A5F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3E34C254-81E8-4005-95CE-3C97B6CC8159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A19EA50-4467-48D5-9DAE-4771ADD88FA6}"/>
              </a:ext>
            </a:extLst>
          </p:cNvPr>
          <p:cNvGrpSpPr/>
          <p:nvPr/>
        </p:nvGrpSpPr>
        <p:grpSpPr>
          <a:xfrm>
            <a:off x="1973378" y="4318227"/>
            <a:ext cx="223840" cy="369332"/>
            <a:chOff x="9232185" y="1220150"/>
            <a:chExt cx="223840" cy="369332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7143760C-9C8F-4D26-AFBC-347ED16BF9A1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1B49EBD1-3AE3-4733-93A1-3C10D4D6AD10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A148FE3-A1B8-411B-BB90-E495E08F65F3}"/>
              </a:ext>
            </a:extLst>
          </p:cNvPr>
          <p:cNvGrpSpPr/>
          <p:nvPr/>
        </p:nvGrpSpPr>
        <p:grpSpPr>
          <a:xfrm>
            <a:off x="2370758" y="4402685"/>
            <a:ext cx="223840" cy="369332"/>
            <a:chOff x="9232185" y="1220150"/>
            <a:chExt cx="223840" cy="369332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253DCC7D-4A21-4935-A72C-4C8DA3A9F430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AA95A5A2-E73B-41ED-BFD3-022EDB737AE9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DD3A290-A227-497B-B4E1-CED4B4FE85B0}"/>
              </a:ext>
            </a:extLst>
          </p:cNvPr>
          <p:cNvGrpSpPr/>
          <p:nvPr/>
        </p:nvGrpSpPr>
        <p:grpSpPr>
          <a:xfrm>
            <a:off x="2804572" y="4318908"/>
            <a:ext cx="223840" cy="369332"/>
            <a:chOff x="9232185" y="1220150"/>
            <a:chExt cx="223840" cy="369332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10322389-57F5-482D-B2EB-E313F6FA7017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2802899C-F164-4870-90A7-51501A23DA93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6CB12D61-07CF-4A27-A56E-A33B3317800B}"/>
              </a:ext>
            </a:extLst>
          </p:cNvPr>
          <p:cNvGrpSpPr/>
          <p:nvPr/>
        </p:nvGrpSpPr>
        <p:grpSpPr>
          <a:xfrm>
            <a:off x="1798363" y="2907806"/>
            <a:ext cx="223840" cy="369332"/>
            <a:chOff x="9232185" y="1220150"/>
            <a:chExt cx="223840" cy="369332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F20B975-6E66-42AC-BD78-595FB9595BB2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07BDF072-3E99-4146-B17D-350CF48408AA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52CCA3A-DD94-40B2-96CE-B577252F2450}"/>
              </a:ext>
            </a:extLst>
          </p:cNvPr>
          <p:cNvGrpSpPr/>
          <p:nvPr/>
        </p:nvGrpSpPr>
        <p:grpSpPr>
          <a:xfrm>
            <a:off x="2433951" y="2816181"/>
            <a:ext cx="223840" cy="369332"/>
            <a:chOff x="9232185" y="1220150"/>
            <a:chExt cx="223840" cy="369332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20577EF5-35DA-47C2-A58C-9ADC3A8AF6FE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183A2BB1-11C6-44F5-BBBE-F111887AC09A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F2FA4AB4-E5F2-42AD-B12A-EAF9F9DAB009}"/>
              </a:ext>
            </a:extLst>
          </p:cNvPr>
          <p:cNvGrpSpPr/>
          <p:nvPr/>
        </p:nvGrpSpPr>
        <p:grpSpPr>
          <a:xfrm>
            <a:off x="2156683" y="3303297"/>
            <a:ext cx="223840" cy="369332"/>
            <a:chOff x="9232185" y="1220150"/>
            <a:chExt cx="223840" cy="369332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7FEF1EE0-64AC-499A-8C1C-282B89AD3488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B6A235D4-A016-46A7-8167-F2AA7C45A836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CED5193-0A2E-46B8-BCCF-55724D47A6DD}"/>
              </a:ext>
            </a:extLst>
          </p:cNvPr>
          <p:cNvGrpSpPr/>
          <p:nvPr/>
        </p:nvGrpSpPr>
        <p:grpSpPr>
          <a:xfrm>
            <a:off x="2615578" y="3290562"/>
            <a:ext cx="223840" cy="369332"/>
            <a:chOff x="9232185" y="1220150"/>
            <a:chExt cx="223840" cy="369332"/>
          </a:xfrm>
        </p:grpSpPr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F4A604C6-1C0C-42BA-B06F-6A7DAF4024F9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1FF96C4F-8F6F-4EDD-A615-B1AE980827F6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3043AB2-542C-4C71-8A8C-19D45DCEDFF5}"/>
              </a:ext>
            </a:extLst>
          </p:cNvPr>
          <p:cNvGrpSpPr/>
          <p:nvPr/>
        </p:nvGrpSpPr>
        <p:grpSpPr>
          <a:xfrm>
            <a:off x="2865498" y="3715873"/>
            <a:ext cx="223840" cy="369332"/>
            <a:chOff x="9232185" y="1220150"/>
            <a:chExt cx="223840" cy="369332"/>
          </a:xfrm>
        </p:grpSpPr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58144E3-2203-497D-AF46-AD2A9FB9567A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524EC7EB-EC60-4B73-A80A-EC371293AC77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0629A3DF-5160-4DD3-B11D-A2CD35D24DF2}"/>
              </a:ext>
            </a:extLst>
          </p:cNvPr>
          <p:cNvGrpSpPr/>
          <p:nvPr/>
        </p:nvGrpSpPr>
        <p:grpSpPr>
          <a:xfrm>
            <a:off x="770132" y="3898915"/>
            <a:ext cx="223840" cy="369332"/>
            <a:chOff x="9232185" y="1220150"/>
            <a:chExt cx="223840" cy="369332"/>
          </a:xfrm>
        </p:grpSpPr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33BD8A2B-53EB-40BC-AEEC-9F13691E5805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7B23A6E6-98E3-4939-AF78-369F2CFCC7E9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721454B-B3CC-4C57-8671-26747E7394DD}"/>
              </a:ext>
            </a:extLst>
          </p:cNvPr>
          <p:cNvGrpSpPr/>
          <p:nvPr/>
        </p:nvGrpSpPr>
        <p:grpSpPr>
          <a:xfrm>
            <a:off x="1044894" y="5178234"/>
            <a:ext cx="223840" cy="369332"/>
            <a:chOff x="9232185" y="1220150"/>
            <a:chExt cx="223840" cy="369332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B220A074-9359-4A0B-85A9-26416F6DF6F1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9F0E79EA-7A15-4B5E-A355-7A1FCD7FD47B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38BB8CEF-B6C5-4405-A5DF-62DA4E66C440}"/>
              </a:ext>
            </a:extLst>
          </p:cNvPr>
          <p:cNvGrpSpPr/>
          <p:nvPr/>
        </p:nvGrpSpPr>
        <p:grpSpPr>
          <a:xfrm>
            <a:off x="373686" y="4142892"/>
            <a:ext cx="223840" cy="369332"/>
            <a:chOff x="9232185" y="1220150"/>
            <a:chExt cx="223840" cy="369332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B875A335-2AE1-48D7-B552-6C7C97A5B0CB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C96360FF-6304-4CC6-A15C-DE1CDE7B4519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B1BB48E5-99FF-4EBE-BE18-E660B95550F7}"/>
              </a:ext>
            </a:extLst>
          </p:cNvPr>
          <p:cNvGrpSpPr/>
          <p:nvPr/>
        </p:nvGrpSpPr>
        <p:grpSpPr>
          <a:xfrm>
            <a:off x="344270" y="2881730"/>
            <a:ext cx="223840" cy="369332"/>
            <a:chOff x="9232185" y="1220150"/>
            <a:chExt cx="223840" cy="369332"/>
          </a:xfrm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60563724-4F70-48FB-9939-3A597E5B07ED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1101045E-C25D-4B4E-A580-BD61F6B9A20A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0478DF40-9988-4EB7-8160-40FE0C203A19}"/>
              </a:ext>
            </a:extLst>
          </p:cNvPr>
          <p:cNvGrpSpPr/>
          <p:nvPr/>
        </p:nvGrpSpPr>
        <p:grpSpPr>
          <a:xfrm>
            <a:off x="1403786" y="2205529"/>
            <a:ext cx="223840" cy="369332"/>
            <a:chOff x="9232185" y="1220150"/>
            <a:chExt cx="223840" cy="369332"/>
          </a:xfrm>
        </p:grpSpPr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6995E2EE-DA9A-42B8-A648-4FEFADA7DE59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96E4EC0B-4EB6-48A2-A0E6-584ED4CE3D3E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FD4A67A-22F9-4F7E-966F-59CB8D9D781C}"/>
              </a:ext>
            </a:extLst>
          </p:cNvPr>
          <p:cNvGrpSpPr/>
          <p:nvPr/>
        </p:nvGrpSpPr>
        <p:grpSpPr>
          <a:xfrm>
            <a:off x="2713562" y="2443665"/>
            <a:ext cx="223840" cy="369332"/>
            <a:chOff x="9232185" y="1220150"/>
            <a:chExt cx="223840" cy="369332"/>
          </a:xfrm>
        </p:grpSpPr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E9ED2653-905F-4B13-9446-88CA2570BF74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906C6470-35A4-4FF8-9399-0BD1D18C5FE9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8EDC63A8-8F83-48EB-BE61-80E382366750}"/>
              </a:ext>
            </a:extLst>
          </p:cNvPr>
          <p:cNvGrpSpPr/>
          <p:nvPr/>
        </p:nvGrpSpPr>
        <p:grpSpPr>
          <a:xfrm>
            <a:off x="3386448" y="3044191"/>
            <a:ext cx="223840" cy="369332"/>
            <a:chOff x="9232185" y="1220150"/>
            <a:chExt cx="223840" cy="369332"/>
          </a:xfrm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D5EA18B0-4C5D-4716-8579-8195D3045A41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8F827B07-969B-4E62-B7CB-52ECE0D348AA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729B39E1-8AE3-4E86-ADE3-A30398640103}"/>
              </a:ext>
            </a:extLst>
          </p:cNvPr>
          <p:cNvGrpSpPr/>
          <p:nvPr/>
        </p:nvGrpSpPr>
        <p:grpSpPr>
          <a:xfrm>
            <a:off x="3408090" y="3837731"/>
            <a:ext cx="223840" cy="369332"/>
            <a:chOff x="9232185" y="1220150"/>
            <a:chExt cx="223840" cy="369332"/>
          </a:xfrm>
        </p:grpSpPr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DE559E07-875E-463B-B1C1-4C5EA35489F0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E11C8C64-23F6-4285-8B2C-7375BC206FE6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1DD6490-EB8F-4048-9E27-92D1F8F811EB}"/>
              </a:ext>
            </a:extLst>
          </p:cNvPr>
          <p:cNvGrpSpPr/>
          <p:nvPr/>
        </p:nvGrpSpPr>
        <p:grpSpPr>
          <a:xfrm>
            <a:off x="3352931" y="4638993"/>
            <a:ext cx="223840" cy="369332"/>
            <a:chOff x="9232185" y="1220150"/>
            <a:chExt cx="223840" cy="369332"/>
          </a:xfrm>
        </p:grpSpPr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BF433772-0EFB-48E3-860B-BBE790723A4D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58478260-54AA-4F9B-8648-7EF4E16A7BCA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EC6D6C5-4D2F-4C88-AFD9-4B02B22C0989}"/>
              </a:ext>
            </a:extLst>
          </p:cNvPr>
          <p:cNvGrpSpPr/>
          <p:nvPr/>
        </p:nvGrpSpPr>
        <p:grpSpPr>
          <a:xfrm>
            <a:off x="2539040" y="5140625"/>
            <a:ext cx="223840" cy="369332"/>
            <a:chOff x="9232185" y="1220150"/>
            <a:chExt cx="223840" cy="369332"/>
          </a:xfrm>
        </p:grpSpPr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05699275-F25F-4569-9100-5131D63B4BF2}"/>
                </a:ext>
              </a:extLst>
            </p:cNvPr>
            <p:cNvSpPr/>
            <p:nvPr/>
          </p:nvSpPr>
          <p:spPr>
            <a:xfrm>
              <a:off x="9317206" y="1331546"/>
              <a:ext cx="138819" cy="138819"/>
            </a:xfrm>
            <a:prstGeom prst="ellipse">
              <a:avLst/>
            </a:prstGeom>
            <a:solidFill>
              <a:srgbClr val="CC0000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F5EA6024-A8CB-4A32-B460-98D6C2CDFC93}"/>
                </a:ext>
              </a:extLst>
            </p:cNvPr>
            <p:cNvSpPr txBox="1"/>
            <p:nvPr/>
          </p:nvSpPr>
          <p:spPr>
            <a:xfrm>
              <a:off x="9232185" y="1220150"/>
              <a:ext cx="19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+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3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CEB0-6712-4043-A8FA-A1C8DBDA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A2CB9-7976-4D1A-B58B-6982DAE5E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82448"/>
          </a:xfrm>
        </p:spPr>
        <p:txBody>
          <a:bodyPr>
            <a:normAutofit/>
          </a:bodyPr>
          <a:lstStyle/>
          <a:p>
            <a:pPr lvl="0"/>
            <a:r>
              <a:rPr lang="en-GB" sz="2800" dirty="0"/>
              <a:t>Wind turbines induce </a:t>
            </a:r>
            <a:r>
              <a:rPr lang="en-GB" sz="2800" b="1" dirty="0">
                <a:solidFill>
                  <a:schemeClr val="accent1"/>
                </a:solidFill>
              </a:rPr>
              <a:t>much higher currents </a:t>
            </a:r>
            <a:r>
              <a:rPr lang="en-GB" sz="2800" dirty="0"/>
              <a:t>than tall structures because of their blade’s rotation</a:t>
            </a:r>
            <a:br>
              <a:rPr lang="en-GB" sz="2800" dirty="0"/>
            </a:br>
            <a:endParaRPr lang="en-US" sz="2800" dirty="0"/>
          </a:p>
          <a:p>
            <a:pPr lvl="0"/>
            <a:r>
              <a:rPr lang="en-GB" sz="2800" b="1" dirty="0">
                <a:solidFill>
                  <a:schemeClr val="accent1"/>
                </a:solidFill>
              </a:rPr>
              <a:t>Point discharge currents </a:t>
            </a:r>
            <a:r>
              <a:rPr lang="en-GB" sz="2800" dirty="0"/>
              <a:t>appear under fair weather conditions</a:t>
            </a:r>
            <a:br>
              <a:rPr lang="en-GB" sz="2800" dirty="0"/>
            </a:br>
            <a:endParaRPr lang="en-GB" sz="2800" dirty="0"/>
          </a:p>
          <a:p>
            <a:pPr lvl="0"/>
            <a:r>
              <a:rPr lang="en-GB" sz="2800" dirty="0"/>
              <a:t> Experiment setup useful for:</a:t>
            </a:r>
          </a:p>
          <a:p>
            <a:pPr lvl="1"/>
            <a:r>
              <a:rPr lang="en-GB" sz="2600" b="1" dirty="0">
                <a:solidFill>
                  <a:schemeClr val="accent1"/>
                </a:solidFill>
              </a:rPr>
              <a:t>Atmospheric current measurements</a:t>
            </a:r>
            <a:endParaRPr lang="en-US" sz="2600" b="1" dirty="0">
              <a:solidFill>
                <a:schemeClr val="accent1"/>
              </a:solidFill>
            </a:endParaRPr>
          </a:p>
          <a:p>
            <a:pPr lvl="1"/>
            <a:r>
              <a:rPr lang="en-GB" sz="2600" b="1" dirty="0">
                <a:solidFill>
                  <a:schemeClr val="accent1"/>
                </a:solidFill>
              </a:rPr>
              <a:t>Test platform </a:t>
            </a:r>
            <a:r>
              <a:rPr lang="en-GB" sz="2600" dirty="0"/>
              <a:t>for simulating grounded blades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D0E18-B1B4-4D05-95E5-322C0619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5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16DB2-7AA4-4027-9E91-6BEF370F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301" y="2156763"/>
            <a:ext cx="11280842" cy="1475013"/>
          </a:xfrm>
        </p:spPr>
        <p:txBody>
          <a:bodyPr>
            <a:normAutofit/>
          </a:bodyPr>
          <a:lstStyle/>
          <a:p>
            <a:r>
              <a:rPr lang="en-GB" b="1" cap="none" dirty="0"/>
              <a:t>Deploying vertical wires with drones to study wind turbine electrification under fair weather</a:t>
            </a:r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470994ED-F68A-48A0-A92D-A31651168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3" y="736559"/>
            <a:ext cx="3105329" cy="703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E31940-FB56-4692-A92D-63C815CF8A2A}"/>
              </a:ext>
            </a:extLst>
          </p:cNvPr>
          <p:cNvSpPr txBox="1"/>
          <p:nvPr/>
        </p:nvSpPr>
        <p:spPr>
          <a:xfrm>
            <a:off x="2296791" y="3702331"/>
            <a:ext cx="9481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2"/>
                </a:solidFill>
              </a:rPr>
              <a:t>Pol Fontanes Molina, Marcelo </a:t>
            </a:r>
            <a:r>
              <a:rPr lang="en-GB" dirty="0" err="1">
                <a:solidFill>
                  <a:schemeClr val="accent2"/>
                </a:solidFill>
              </a:rPr>
              <a:t>Arcanjo</a:t>
            </a:r>
            <a:r>
              <a:rPr lang="en-GB" dirty="0">
                <a:solidFill>
                  <a:schemeClr val="accent2"/>
                </a:solidFill>
              </a:rPr>
              <a:t>, Joan </a:t>
            </a:r>
            <a:r>
              <a:rPr lang="en-GB" dirty="0" err="1">
                <a:solidFill>
                  <a:schemeClr val="accent2"/>
                </a:solidFill>
              </a:rPr>
              <a:t>Montanyà</a:t>
            </a:r>
            <a:r>
              <a:rPr lang="en-GB" dirty="0">
                <a:solidFill>
                  <a:schemeClr val="accent2"/>
                </a:solidFill>
              </a:rPr>
              <a:t> – </a:t>
            </a:r>
            <a:r>
              <a:rPr lang="en-GB" dirty="0" err="1">
                <a:solidFill>
                  <a:schemeClr val="accent1"/>
                </a:solidFill>
              </a:rPr>
              <a:t>Universitat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Politècnica</a:t>
            </a:r>
            <a:r>
              <a:rPr lang="en-GB" dirty="0">
                <a:solidFill>
                  <a:schemeClr val="accent1"/>
                </a:solidFill>
              </a:rPr>
              <a:t> de Catalunya </a:t>
            </a:r>
            <a:r>
              <a:rPr lang="en-GB" dirty="0">
                <a:solidFill>
                  <a:srgbClr val="002060"/>
                </a:solidFill>
              </a:rPr>
              <a:t>(</a:t>
            </a:r>
            <a:r>
              <a:rPr lang="en-GB" dirty="0" err="1">
                <a:solidFill>
                  <a:srgbClr val="002060"/>
                </a:solidFill>
              </a:rPr>
              <a:t>UPC</a:t>
            </a:r>
            <a:r>
              <a:rPr lang="en-GB" dirty="0">
                <a:solidFill>
                  <a:srgbClr val="002060"/>
                </a:solidFill>
              </a:rPr>
              <a:t>)</a:t>
            </a:r>
          </a:p>
          <a:p>
            <a:pPr algn="r"/>
            <a:r>
              <a:rPr lang="en-GB" dirty="0">
                <a:solidFill>
                  <a:schemeClr val="accent2"/>
                </a:solidFill>
              </a:rPr>
              <a:t>                                  Carmen Guerra-Garcia – </a:t>
            </a:r>
            <a:r>
              <a:rPr lang="en-GB" dirty="0">
                <a:solidFill>
                  <a:srgbClr val="002060"/>
                </a:solidFill>
              </a:rPr>
              <a:t>Massachusetts Institute of Technology (MIT)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0E4F8-1251-429B-9861-8AAB2D9A5DA2}"/>
              </a:ext>
            </a:extLst>
          </p:cNvPr>
          <p:cNvSpPr/>
          <p:nvPr/>
        </p:nvSpPr>
        <p:spPr>
          <a:xfrm>
            <a:off x="497301" y="5199306"/>
            <a:ext cx="1637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29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 April 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F8E1B7-C227-4139-BE65-9B655AE56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055" y="646923"/>
            <a:ext cx="1438647" cy="866655"/>
          </a:xfrm>
          <a:prstGeom prst="rect">
            <a:avLst/>
          </a:prstGeom>
        </p:spPr>
      </p:pic>
      <p:pic>
        <p:nvPicPr>
          <p:cNvPr id="11" name="Imagen 1" descr="Pararrayos | Aran Seguretat">
            <a:extLst>
              <a:ext uri="{FF2B5EF4-FFF2-40B4-BE49-F238E27FC236}">
                <a16:creationId xmlns:a16="http://schemas.microsoft.com/office/drawing/2014/main" id="{6D81347D-5A6E-4DC8-860E-402303F5972F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7" r="3069" b="25652"/>
          <a:stretch/>
        </p:blipFill>
        <p:spPr bwMode="auto">
          <a:xfrm>
            <a:off x="3230192" y="834163"/>
            <a:ext cx="2155972" cy="5081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Image result for doctorats industrials">
            <a:extLst>
              <a:ext uri="{FF2B5EF4-FFF2-40B4-BE49-F238E27FC236}">
                <a16:creationId xmlns:a16="http://schemas.microsoft.com/office/drawing/2014/main" id="{11CAF962-2458-49BC-901D-DC411DE3F9F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02" y="899939"/>
            <a:ext cx="1819275" cy="37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 result for MIT LOGO">
            <a:extLst>
              <a:ext uri="{FF2B5EF4-FFF2-40B4-BE49-F238E27FC236}">
                <a16:creationId xmlns:a16="http://schemas.microsoft.com/office/drawing/2014/main" id="{B7812CCC-B759-4F2A-8318-5488938BB8E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183" y="739975"/>
            <a:ext cx="222885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51839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17214</TotalTime>
  <Words>376</Words>
  <Application>Microsoft Office PowerPoint</Application>
  <PresentationFormat>Widescreen</PresentationFormat>
  <Paragraphs>94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Cambria Math</vt:lpstr>
      <vt:lpstr>Gill Sans MT</vt:lpstr>
      <vt:lpstr>Wingdings 2</vt:lpstr>
      <vt:lpstr>Dividend</vt:lpstr>
      <vt:lpstr>Deploying vertical wires with drones to study wind turbine electrification under fair weather</vt:lpstr>
      <vt:lpstr>AIM </vt:lpstr>
      <vt:lpstr>Experimental setup</vt:lpstr>
      <vt:lpstr>Results – Rounded tip</vt:lpstr>
      <vt:lpstr>Results – Needle tip</vt:lpstr>
      <vt:lpstr>Model</vt:lpstr>
      <vt:lpstr>Current Decay – space charge formation</vt:lpstr>
      <vt:lpstr>Conclusions</vt:lpstr>
      <vt:lpstr>Deploying vertical wires with drones to study wind turbine electrification under fair weather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 Fontanes</dc:creator>
  <cp:lastModifiedBy>Pol Fontanes Molina</cp:lastModifiedBy>
  <cp:revision>840</cp:revision>
  <cp:lastPrinted>2019-07-16T07:39:51Z</cp:lastPrinted>
  <dcterms:created xsi:type="dcterms:W3CDTF">2019-07-08T11:24:56Z</dcterms:created>
  <dcterms:modified xsi:type="dcterms:W3CDTF">2021-04-26T19:27:08Z</dcterms:modified>
</cp:coreProperties>
</file>