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m4a" ContentType="audio/mp4"/>
  <Default Extension="pdf" ContentType="application/pdf"/>
  <Default Extension="png" ContentType="image/png"/>
  <Default Extension="rels" ContentType="application/vnd.openxmlformats-package.relationships+xml"/>
  <Default Extension="svg" ContentType="image/svg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3.xml" ContentType="application/vnd.openxmlformats-officedocument.presentationml.tags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9"/>
  </p:notesMasterIdLst>
  <p:sldIdLst>
    <p:sldId id="356" r:id="rId2"/>
    <p:sldId id="309" r:id="rId3"/>
    <p:sldId id="331" r:id="rId4"/>
    <p:sldId id="366" r:id="rId5"/>
    <p:sldId id="368" r:id="rId6"/>
    <p:sldId id="379" r:id="rId7"/>
    <p:sldId id="380" r:id="rId8"/>
    <p:sldId id="365" r:id="rId9"/>
    <p:sldId id="277" r:id="rId10"/>
    <p:sldId id="370" r:id="rId11"/>
    <p:sldId id="350" r:id="rId12"/>
    <p:sldId id="372" r:id="rId13"/>
    <p:sldId id="367" r:id="rId14"/>
    <p:sldId id="377" r:id="rId15"/>
    <p:sldId id="376" r:id="rId16"/>
    <p:sldId id="381" r:id="rId17"/>
    <p:sldId id="382" r:id="rId18"/>
    <p:sldId id="362" r:id="rId19"/>
    <p:sldId id="324" r:id="rId20"/>
    <p:sldId id="369" r:id="rId21"/>
    <p:sldId id="383" r:id="rId22"/>
    <p:sldId id="272" r:id="rId23"/>
    <p:sldId id="268" r:id="rId24"/>
    <p:sldId id="267" r:id="rId25"/>
    <p:sldId id="271" r:id="rId26"/>
    <p:sldId id="322" r:id="rId27"/>
    <p:sldId id="274" r:id="rId28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1922"/>
    <p:restoredTop sz="94608"/>
  </p:normalViewPr>
  <p:slideViewPr>
    <p:cSldViewPr snapToGrid="0" snapToObjects="1">
      <p:cViewPr varScale="1">
        <p:scale>
          <a:sx n="133" d="100"/>
          <a:sy n="133" d="100"/>
        </p:scale>
        <p:origin x="688" y="17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" d="1"/>
        <a:sy n="1" d="1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17C33A-5F8C-4A46-AAC0-6923ACCD8CAE}" type="datetimeFigureOut">
              <a:rPr lang="en-US" smtClean="0"/>
              <a:pPr/>
              <a:t>4/16/21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1968F8-D8A5-2A40-80C8-BDDFF32FA90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029DAA7-21FB-4F4C-A379-634C54DC91A9}" type="slidenum">
              <a:rPr lang="en-US" smtClean="0">
                <a:ea typeface="ＭＳ Ｐゴシック" pitchFamily="-1" charset="-128"/>
                <a:cs typeface="ＭＳ Ｐゴシック" pitchFamily="-1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en-US">
              <a:ea typeface="ＭＳ Ｐゴシック" pitchFamily="-1" charset="-128"/>
              <a:cs typeface="ＭＳ Ｐゴシック" pitchFamily="-1" charset="-128"/>
            </a:endParaRPr>
          </a:p>
        </p:txBody>
      </p:sp>
      <p:sp>
        <p:nvSpPr>
          <p:cNvPr id="24579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>
              <a:ea typeface="ＭＳ Ｐゴシック" charset="-128"/>
              <a:cs typeface="ＭＳ Ｐゴシック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Include mean</a:t>
            </a:r>
            <a:r>
              <a:rPr lang="en-US" baseline="0" dirty="0"/>
              <a:t> </a:t>
            </a:r>
            <a:r>
              <a:rPr lang="en-US" baseline="0" dirty="0" err="1"/>
              <a:t>k</a:t>
            </a:r>
            <a:r>
              <a:rPr lang="en-US" baseline="0" dirty="0"/>
              <a:t> </a:t>
            </a:r>
            <a:r>
              <a:rPr lang="en-US" baseline="0" dirty="0" err="1"/>
              <a:t>vs</a:t>
            </a:r>
            <a:r>
              <a:rPr lang="en-US" baseline="0" dirty="0"/>
              <a:t> </a:t>
            </a:r>
            <a:r>
              <a:rPr lang="en-US" baseline="0" dirty="0" err="1"/>
              <a:t>u</a:t>
            </a:r>
            <a:r>
              <a:rPr lang="en-US" baseline="0" dirty="0"/>
              <a:t> here, +</a:t>
            </a:r>
            <a:r>
              <a:rPr lang="en-US" baseline="0" dirty="0" err="1"/>
              <a:t>Edson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1968F8-D8A5-2A40-80C8-BDDFF32FA90E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1968F8-D8A5-2A40-80C8-BDDFF32FA90E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89154CA-4415-D548-BC01-FAE1D654084D}" type="slidenum">
              <a:rPr lang="en-US"/>
              <a:pPr/>
              <a:t>27</a:t>
            </a:fld>
            <a:endParaRPr lang="en-US"/>
          </a:p>
        </p:txBody>
      </p:sp>
      <p:sp>
        <p:nvSpPr>
          <p:cNvPr id="243714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37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F9039-B24E-C546-8DFD-E2D78BB644C0}" type="datetimeFigureOut">
              <a:rPr lang="en-US" smtClean="0"/>
              <a:pPr/>
              <a:t>4/16/21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D8FAD-277C-1445-9707-628CB94753A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F9039-B24E-C546-8DFD-E2D78BB644C0}" type="datetimeFigureOut">
              <a:rPr lang="en-US" smtClean="0"/>
              <a:pPr/>
              <a:t>4/16/21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D8FAD-277C-1445-9707-628CB94753A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F9039-B24E-C546-8DFD-E2D78BB644C0}" type="datetimeFigureOut">
              <a:rPr lang="en-US" smtClean="0"/>
              <a:pPr/>
              <a:t>4/16/21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D8FAD-277C-1445-9707-628CB94753A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F9039-B24E-C546-8DFD-E2D78BB644C0}" type="datetimeFigureOut">
              <a:rPr lang="en-US" smtClean="0"/>
              <a:pPr/>
              <a:t>4/16/21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D8FAD-277C-1445-9707-628CB94753A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F9039-B24E-C546-8DFD-E2D78BB644C0}" type="datetimeFigureOut">
              <a:rPr lang="en-US" smtClean="0"/>
              <a:pPr/>
              <a:t>4/16/21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D8FAD-277C-1445-9707-628CB94753A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F9039-B24E-C546-8DFD-E2D78BB644C0}" type="datetimeFigureOut">
              <a:rPr lang="en-US" smtClean="0"/>
              <a:pPr/>
              <a:t>4/16/21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D8FAD-277C-1445-9707-628CB94753A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F9039-B24E-C546-8DFD-E2D78BB644C0}" type="datetimeFigureOut">
              <a:rPr lang="en-US" smtClean="0"/>
              <a:pPr/>
              <a:t>4/16/21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D8FAD-277C-1445-9707-628CB94753A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F9039-B24E-C546-8DFD-E2D78BB644C0}" type="datetimeFigureOut">
              <a:rPr lang="en-US" smtClean="0"/>
              <a:pPr/>
              <a:t>4/16/21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D8FAD-277C-1445-9707-628CB94753A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F9039-B24E-C546-8DFD-E2D78BB644C0}" type="datetimeFigureOut">
              <a:rPr lang="en-US" smtClean="0"/>
              <a:pPr/>
              <a:t>4/16/21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D8FAD-277C-1445-9707-628CB94753A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F9039-B24E-C546-8DFD-E2D78BB644C0}" type="datetimeFigureOut">
              <a:rPr lang="en-US" smtClean="0"/>
              <a:pPr/>
              <a:t>4/16/21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D8FAD-277C-1445-9707-628CB94753A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F9039-B24E-C546-8DFD-E2D78BB644C0}" type="datetimeFigureOut">
              <a:rPr lang="en-US" smtClean="0"/>
              <a:pPr/>
              <a:t>4/16/21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D8FAD-277C-1445-9707-628CB94753A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" Target="../slides/slide2.xml"/><Relationship Id="rId18" Type="http://schemas.openxmlformats.org/officeDocument/2006/relationships/image" Target="../media/image2.sv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slide" Target="../slides/slide18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" Target="../slides/slide1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" Target="../slides/slide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372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DF9039-B24E-C546-8DFD-E2D78BB644C0}" type="datetimeFigureOut">
              <a:rPr lang="en-US" smtClean="0"/>
              <a:pPr/>
              <a:t>4/16/21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0072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CD8FAD-277C-1445-9707-628CB94753A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TextBox 14">
            <a:hlinkClick r:id="rId13" action="ppaction://hlinksldjump"/>
            <a:extLst>
              <a:ext uri="{FF2B5EF4-FFF2-40B4-BE49-F238E27FC236}">
                <a16:creationId xmlns:a16="http://schemas.microsoft.com/office/drawing/2014/main" id="{F57776CC-491A-EC43-8617-9F21C5F622A6}"/>
              </a:ext>
            </a:extLst>
          </p:cNvPr>
          <p:cNvSpPr txBox="1"/>
          <p:nvPr userDrawn="1"/>
        </p:nvSpPr>
        <p:spPr>
          <a:xfrm>
            <a:off x="2681225" y="4743269"/>
            <a:ext cx="600229" cy="33855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Intro</a:t>
            </a:r>
          </a:p>
        </p:txBody>
      </p:sp>
      <p:sp>
        <p:nvSpPr>
          <p:cNvPr id="16" name="TextBox 15">
            <a:hlinkClick r:id="rId14" action="ppaction://hlinksldjump"/>
            <a:extLst>
              <a:ext uri="{FF2B5EF4-FFF2-40B4-BE49-F238E27FC236}">
                <a16:creationId xmlns:a16="http://schemas.microsoft.com/office/drawing/2014/main" id="{772B51BE-6ADB-2C44-8965-5F2A47D1FA2B}"/>
              </a:ext>
            </a:extLst>
          </p:cNvPr>
          <p:cNvSpPr txBox="1"/>
          <p:nvPr userDrawn="1"/>
        </p:nvSpPr>
        <p:spPr>
          <a:xfrm>
            <a:off x="3486989" y="4743269"/>
            <a:ext cx="949491" cy="33855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Methods</a:t>
            </a:r>
          </a:p>
        </p:txBody>
      </p:sp>
      <p:sp>
        <p:nvSpPr>
          <p:cNvPr id="17" name="TextBox 16">
            <a:hlinkClick r:id="rId15" action="ppaction://hlinksldjump"/>
            <a:extLst>
              <a:ext uri="{FF2B5EF4-FFF2-40B4-BE49-F238E27FC236}">
                <a16:creationId xmlns:a16="http://schemas.microsoft.com/office/drawing/2014/main" id="{061E8571-68C6-3B4D-84F6-4E653801C18D}"/>
              </a:ext>
            </a:extLst>
          </p:cNvPr>
          <p:cNvSpPr txBox="1"/>
          <p:nvPr userDrawn="1"/>
        </p:nvSpPr>
        <p:spPr>
          <a:xfrm>
            <a:off x="4665765" y="4743193"/>
            <a:ext cx="1924116" cy="33855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Results &amp; Discussion</a:t>
            </a:r>
          </a:p>
        </p:txBody>
      </p:sp>
      <p:sp>
        <p:nvSpPr>
          <p:cNvPr id="18" name="TextBox 17">
            <a:hlinkClick r:id="rId16" action="ppaction://hlinksldjump"/>
            <a:extLst>
              <a:ext uri="{FF2B5EF4-FFF2-40B4-BE49-F238E27FC236}">
                <a16:creationId xmlns:a16="http://schemas.microsoft.com/office/drawing/2014/main" id="{62CF02A1-FF45-7343-AF30-608931903EDF}"/>
              </a:ext>
            </a:extLst>
          </p:cNvPr>
          <p:cNvSpPr txBox="1"/>
          <p:nvPr userDrawn="1"/>
        </p:nvSpPr>
        <p:spPr>
          <a:xfrm>
            <a:off x="6768010" y="4743193"/>
            <a:ext cx="1114408" cy="33855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Conclusion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810F8AA-6E1B-CC49-9ED7-41DACCB1B3C5}"/>
              </a:ext>
            </a:extLst>
          </p:cNvPr>
          <p:cNvSpPr txBox="1"/>
          <p:nvPr userDrawn="1"/>
        </p:nvSpPr>
        <p:spPr>
          <a:xfrm>
            <a:off x="797461" y="4730345"/>
            <a:ext cx="11030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0070C0"/>
                </a:solidFill>
              </a:rPr>
              <a:t>Navigable</a:t>
            </a:r>
          </a:p>
        </p:txBody>
      </p:sp>
      <p:pic>
        <p:nvPicPr>
          <p:cNvPr id="10" name="Graphic 9" descr="Right pointing backhand index outline">
            <a:extLst>
              <a:ext uri="{FF2B5EF4-FFF2-40B4-BE49-F238E27FC236}">
                <a16:creationId xmlns:a16="http://schemas.microsoft.com/office/drawing/2014/main" id="{BAC08AAF-6479-3E45-BF81-C3050070D926}"/>
              </a:ext>
            </a:extLst>
          </p:cNvPr>
          <p:cNvPicPr>
            <a:picLocks noChangeAspect="1"/>
          </p:cNvPicPr>
          <p:nvPr userDrawn="1"/>
        </p:nvPicPr>
        <p:blipFill>
          <a:blip r:embed="rId17">
            <a:extLs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1877978" y="4688642"/>
            <a:ext cx="431085" cy="431085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3429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3429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buFont typeface="Arial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ct val="20000"/>
        </a:spcBef>
        <a:buFont typeface="Arial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ct val="20000"/>
        </a:spcBef>
        <a:buFont typeface="Arial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.jp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5.png"/><Relationship Id="rId5" Type="http://schemas.openxmlformats.org/officeDocument/2006/relationships/image" Target="../media/image4.emf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7.png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7" Type="http://schemas.openxmlformats.org/officeDocument/2006/relationships/image" Target="../media/image7.png"/><Relationship Id="rId2" Type="http://schemas.microsoft.com/office/2007/relationships/media" Target="../media/media3.m4a"/><Relationship Id="rId1" Type="http://schemas.openxmlformats.org/officeDocument/2006/relationships/tags" Target="../tags/tag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7" Type="http://schemas.openxmlformats.org/officeDocument/2006/relationships/image" Target="../media/image7.png"/><Relationship Id="rId2" Type="http://schemas.microsoft.com/office/2007/relationships/media" Target="../media/media4.m4a"/><Relationship Id="rId1" Type="http://schemas.openxmlformats.org/officeDocument/2006/relationships/tags" Target="../tags/tag2.xml"/><Relationship Id="rId6" Type="http://schemas.openxmlformats.org/officeDocument/2006/relationships/image" Target="../media/image11.png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7.png"/><Relationship Id="rId5" Type="http://schemas.openxmlformats.org/officeDocument/2006/relationships/image" Target="../media/image12.png"/><Relationship Id="rId4" Type="http://schemas.openxmlformats.org/officeDocument/2006/relationships/notesSlide" Target="../notesSlides/notesSlid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7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7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7.pn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audio" Target="../media/media9.m4a"/><Relationship Id="rId7" Type="http://schemas.openxmlformats.org/officeDocument/2006/relationships/oleObject" Target="../embeddings/oleObject1.bin"/><Relationship Id="rId2" Type="http://schemas.microsoft.com/office/2007/relationships/media" Target="../media/media9.m4a"/><Relationship Id="rId1" Type="http://schemas.openxmlformats.org/officeDocument/2006/relationships/vmlDrawing" Target="../drawings/vmlDrawing1.vml"/><Relationship Id="rId6" Type="http://schemas.openxmlformats.org/officeDocument/2006/relationships/image" Target="../media/image18.png"/><Relationship Id="rId11" Type="http://schemas.openxmlformats.org/officeDocument/2006/relationships/image" Target="../media/image7.png"/><Relationship Id="rId5" Type="http://schemas.openxmlformats.org/officeDocument/2006/relationships/image" Target="../media/image17.png"/><Relationship Id="rId10" Type="http://schemas.openxmlformats.org/officeDocument/2006/relationships/slide" Target="slide19.xml"/><Relationship Id="rId4" Type="http://schemas.openxmlformats.org/officeDocument/2006/relationships/slideLayout" Target="../slideLayouts/slideLayout7.xml"/><Relationship Id="rId9" Type="http://schemas.openxmlformats.org/officeDocument/2006/relationships/slide" Target="slide2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7.png"/><Relationship Id="rId4" Type="http://schemas.openxmlformats.org/officeDocument/2006/relationships/slide" Target="slide2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1.m4a"/><Relationship Id="rId7" Type="http://schemas.openxmlformats.org/officeDocument/2006/relationships/image" Target="../media/image7.png"/><Relationship Id="rId2" Type="http://schemas.microsoft.com/office/2007/relationships/media" Target="../media/media11.m4a"/><Relationship Id="rId1" Type="http://schemas.openxmlformats.org/officeDocument/2006/relationships/tags" Target="../tags/tag3.xml"/><Relationship Id="rId6" Type="http://schemas.openxmlformats.org/officeDocument/2006/relationships/image" Target="../media/image19.png"/><Relationship Id="rId5" Type="http://schemas.openxmlformats.org/officeDocument/2006/relationships/image" Target="../media/image7.pdf"/><Relationship Id="rId4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7.png"/><Relationship Id="rId5" Type="http://schemas.openxmlformats.org/officeDocument/2006/relationships/slide" Target="slide21.xml"/><Relationship Id="rId4" Type="http://schemas.openxmlformats.org/officeDocument/2006/relationships/image" Target="../media/image20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7.png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7.png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7.png"/><Relationship Id="rId4" Type="http://schemas.openxmlformats.org/officeDocument/2006/relationships/image" Target="../media/image23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6" Type="http://schemas.openxmlformats.org/officeDocument/2006/relationships/image" Target="../media/image7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6" Type="http://schemas.openxmlformats.org/officeDocument/2006/relationships/image" Target="../media/image7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5" Type="http://schemas.openxmlformats.org/officeDocument/2006/relationships/image" Target="../media/image7.png"/><Relationship Id="rId4" Type="http://schemas.openxmlformats.org/officeDocument/2006/relationships/image" Target="../media/image2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doi.org/10.5194/acp-2021-120" TargetMode="External"/><Relationship Id="rId4" Type="http://schemas.openxmlformats.org/officeDocument/2006/relationships/image" Target="../media/image31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e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AAA3961-16DA-8944-83E1-76D04D1095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384396"/>
            <a:ext cx="9144000" cy="330098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4D56119-6C82-B043-8A5A-C497A16CDC4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664" t="14768" r="1556" b="62613"/>
          <a:stretch/>
        </p:blipFill>
        <p:spPr>
          <a:xfrm>
            <a:off x="0" y="1"/>
            <a:ext cx="9144000" cy="165137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43687" y="1825618"/>
            <a:ext cx="7309665" cy="1316831"/>
          </a:xfrm>
        </p:spPr>
        <p:txBody>
          <a:bodyPr>
            <a:noAutofit/>
          </a:bodyPr>
          <a:lstStyle/>
          <a:p>
            <a:r>
              <a:rPr lang="en-US" sz="2600" b="1" i="1" dirty="0"/>
              <a:t>Suppression of air-sea CO</a:t>
            </a:r>
            <a:r>
              <a:rPr lang="en-US" sz="2600" b="1" i="1" baseline="-25000" dirty="0"/>
              <a:t>2</a:t>
            </a:r>
            <a:r>
              <a:rPr lang="en-US" sz="2600" b="1" i="1" dirty="0"/>
              <a:t> transfer by surfactants </a:t>
            </a:r>
            <a:br>
              <a:rPr lang="en-US" sz="2400" b="1" i="1" dirty="0"/>
            </a:br>
            <a:r>
              <a:rPr lang="en-US" sz="2400" b="1" i="1" dirty="0"/>
              <a:t>- direct evidence from the Southern Ocean</a:t>
            </a:r>
            <a:br>
              <a:rPr lang="en-US" sz="2400" dirty="0"/>
            </a:br>
            <a:endParaRPr lang="en-US" sz="24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4934" y="3149812"/>
            <a:ext cx="8079921" cy="1316832"/>
          </a:xfrm>
        </p:spPr>
        <p:txBody>
          <a:bodyPr>
            <a:noAutofit/>
          </a:bodyPr>
          <a:lstStyle/>
          <a:p>
            <a:pPr algn="l"/>
            <a:r>
              <a:rPr lang="en-US" sz="2000" b="1" dirty="0">
                <a:solidFill>
                  <a:schemeClr val="bg1"/>
                </a:solidFill>
              </a:rPr>
              <a:t>Mingxi Yang</a:t>
            </a:r>
            <a:r>
              <a:rPr lang="en-US" sz="1800" b="1" dirty="0">
                <a:solidFill>
                  <a:schemeClr val="bg1"/>
                </a:solidFill>
              </a:rPr>
              <a:t>*</a:t>
            </a:r>
            <a:r>
              <a:rPr lang="en-US" sz="1800" b="1" baseline="30000" dirty="0">
                <a:solidFill>
                  <a:schemeClr val="bg1"/>
                </a:solidFill>
              </a:rPr>
              <a:t>1</a:t>
            </a:r>
            <a:r>
              <a:rPr lang="en-US" sz="1800" b="1" dirty="0">
                <a:solidFill>
                  <a:schemeClr val="bg1"/>
                </a:solidFill>
              </a:rPr>
              <a:t>, Timothy J. Smyth</a:t>
            </a:r>
            <a:r>
              <a:rPr lang="en-US" sz="1800" b="1" baseline="30000" dirty="0">
                <a:solidFill>
                  <a:schemeClr val="bg1"/>
                </a:solidFill>
              </a:rPr>
              <a:t>1</a:t>
            </a:r>
            <a:r>
              <a:rPr lang="en-US" sz="1800" b="1" dirty="0">
                <a:solidFill>
                  <a:schemeClr val="bg1"/>
                </a:solidFill>
              </a:rPr>
              <a:t>       Vassilis Kitidis</a:t>
            </a:r>
            <a:r>
              <a:rPr lang="en-US" sz="1800" b="1" baseline="30000" dirty="0">
                <a:solidFill>
                  <a:schemeClr val="bg1"/>
                </a:solidFill>
              </a:rPr>
              <a:t>1</a:t>
            </a:r>
            <a:r>
              <a:rPr lang="en-US" sz="1800" b="1" dirty="0">
                <a:solidFill>
                  <a:schemeClr val="bg1"/>
                </a:solidFill>
              </a:rPr>
              <a:t>, Ian J. Brown</a:t>
            </a:r>
            <a:r>
              <a:rPr lang="en-US" sz="1800" b="1" baseline="30000" dirty="0">
                <a:solidFill>
                  <a:schemeClr val="bg1"/>
                </a:solidFill>
              </a:rPr>
              <a:t>1</a:t>
            </a:r>
            <a:r>
              <a:rPr lang="en-US" sz="1800" b="1" dirty="0">
                <a:solidFill>
                  <a:schemeClr val="bg1"/>
                </a:solidFill>
              </a:rPr>
              <a:t>, </a:t>
            </a:r>
            <a:r>
              <a:rPr lang="en-US" sz="1800" b="1" dirty="0" err="1">
                <a:solidFill>
                  <a:schemeClr val="bg1"/>
                </a:solidFill>
              </a:rPr>
              <a:t>Charel</a:t>
            </a:r>
            <a:r>
              <a:rPr lang="en-US" sz="1800" b="1" dirty="0">
                <a:solidFill>
                  <a:schemeClr val="bg1"/>
                </a:solidFill>
              </a:rPr>
              <a:t> Wohl</a:t>
            </a:r>
            <a:r>
              <a:rPr lang="en-US" sz="1800" b="1" baseline="30000" dirty="0">
                <a:solidFill>
                  <a:schemeClr val="bg1"/>
                </a:solidFill>
              </a:rPr>
              <a:t>1</a:t>
            </a:r>
            <a:r>
              <a:rPr lang="en-US" sz="1800" b="1" dirty="0">
                <a:solidFill>
                  <a:schemeClr val="bg1"/>
                </a:solidFill>
              </a:rPr>
              <a:t>                           </a:t>
            </a:r>
          </a:p>
          <a:p>
            <a:pPr algn="l"/>
            <a:r>
              <a:rPr lang="en-US" sz="1800" b="1" dirty="0">
                <a:solidFill>
                  <a:schemeClr val="bg1"/>
                </a:solidFill>
              </a:rPr>
              <a:t>                       Margaret J. Yelland</a:t>
            </a:r>
            <a:r>
              <a:rPr lang="en-US" sz="1800" b="1" baseline="30000" dirty="0">
                <a:solidFill>
                  <a:schemeClr val="bg1"/>
                </a:solidFill>
              </a:rPr>
              <a:t>2                  </a:t>
            </a:r>
            <a:r>
              <a:rPr lang="en-US" sz="1800" b="1" dirty="0">
                <a:solidFill>
                  <a:schemeClr val="bg1"/>
                </a:solidFill>
              </a:rPr>
              <a:t>Thomas G. Bell</a:t>
            </a:r>
            <a:r>
              <a:rPr lang="en-US" sz="1800" b="1" baseline="30000" dirty="0">
                <a:solidFill>
                  <a:schemeClr val="bg1"/>
                </a:solidFill>
              </a:rPr>
              <a:t>1</a:t>
            </a:r>
          </a:p>
          <a:p>
            <a:pPr algn="l"/>
            <a:r>
              <a:rPr lang="en-US" sz="1400" b="1" dirty="0">
                <a:solidFill>
                  <a:schemeClr val="bg1"/>
                </a:solidFill>
              </a:rPr>
              <a:t>       1. Plymouth Marine Laboratory, UK                                          2. National Oceanography Centre, UK</a:t>
            </a:r>
          </a:p>
        </p:txBody>
      </p:sp>
      <p:pic>
        <p:nvPicPr>
          <p:cNvPr id="5" name="Picture 4" descr="ORCHESTRA-logo_circle_12cm_300dpi-1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02547" y="146019"/>
            <a:ext cx="1019641" cy="1019641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80408D1-C56E-8949-8D95-1EBACC99968C}"/>
              </a:ext>
            </a:extLst>
          </p:cNvPr>
          <p:cNvSpPr/>
          <p:nvPr/>
        </p:nvSpPr>
        <p:spPr>
          <a:xfrm>
            <a:off x="7425352" y="1267939"/>
            <a:ext cx="167238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600" dirty="0">
                <a:solidFill>
                  <a:schemeClr val="accent5">
                    <a:lumMod val="75000"/>
                  </a:schemeClr>
                </a:solidFill>
              </a:rPr>
              <a:t>*</a:t>
            </a:r>
            <a:r>
              <a:rPr lang="en-US" sz="1600" dirty="0" err="1">
                <a:solidFill>
                  <a:schemeClr val="accent5">
                    <a:lumMod val="75000"/>
                  </a:schemeClr>
                </a:solidFill>
              </a:rPr>
              <a:t>miya@pml.ac.uk</a:t>
            </a:r>
            <a:endParaRPr lang="en-US" sz="1600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5FE24A5-C6C1-BD47-82D1-80E70A8BBE5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44006" y="35749"/>
            <a:ext cx="1035071" cy="1210158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B6DFDEF5-3848-7347-9078-10ED210D13B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178800" y="4178300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056"/>
    </mc:Choice>
    <mc:Fallback xmlns="">
      <p:transition spd="slow" advTm="270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4" descr="Takahashi CO2 flux.png">
            <a:extLst>
              <a:ext uri="{FF2B5EF4-FFF2-40B4-BE49-F238E27FC236}">
                <a16:creationId xmlns:a16="http://schemas.microsoft.com/office/drawing/2014/main" id="{F795DF20-F8B7-FD4A-85A9-C085300C0FB0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6888" y="1146890"/>
            <a:ext cx="5775317" cy="35617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Rectangle 2"/>
          <p:cNvSpPr>
            <a:spLocks noGrp="1" noChangeArrowheads="1"/>
          </p:cNvSpPr>
          <p:nvPr>
            <p:ph type="title"/>
          </p:nvPr>
        </p:nvSpPr>
        <p:spPr>
          <a:xfrm>
            <a:off x="1278224" y="16727"/>
            <a:ext cx="6037281" cy="1193533"/>
          </a:xfrm>
          <a:noFill/>
        </p:spPr>
        <p:txBody>
          <a:bodyPr>
            <a:normAutofit/>
          </a:bodyPr>
          <a:lstStyle/>
          <a:p>
            <a:pPr eaLnBrk="1" hangingPunct="1"/>
            <a:r>
              <a:rPr lang="en-US" sz="2400" dirty="0">
                <a:ea typeface="ＭＳ Ｐゴシック" charset="-128"/>
                <a:cs typeface="ＭＳ Ｐゴシック" charset="-128"/>
              </a:rPr>
              <a:t>How is air-sea CO</a:t>
            </a:r>
            <a:r>
              <a:rPr lang="en-US" sz="2400" baseline="-25000" dirty="0">
                <a:ea typeface="ＭＳ Ｐゴシック" charset="-128"/>
                <a:cs typeface="ＭＳ Ｐゴシック" charset="-128"/>
              </a:rPr>
              <a:t>2</a:t>
            </a:r>
            <a:r>
              <a:rPr lang="en-US" sz="2400" dirty="0">
                <a:ea typeface="ＭＳ Ｐゴシック" charset="-128"/>
                <a:cs typeface="ＭＳ Ｐゴシック" charset="-128"/>
              </a:rPr>
              <a:t> flux computed in models?  </a:t>
            </a:r>
            <a:r>
              <a:rPr lang="en-US" sz="2400" b="1" i="1" dirty="0">
                <a:solidFill>
                  <a:schemeClr val="tx2">
                    <a:lumMod val="60000"/>
                    <a:lumOff val="40000"/>
                  </a:schemeClr>
                </a:solidFill>
                <a:ea typeface="ＭＳ Ｐゴシック" charset="-128"/>
                <a:cs typeface="ＭＳ Ｐゴシック" charset="-128"/>
              </a:rPr>
              <a:t>Flux</a:t>
            </a:r>
            <a:r>
              <a:rPr lang="en-US" sz="2400" b="1" dirty="0">
                <a:solidFill>
                  <a:schemeClr val="tx2">
                    <a:lumMod val="60000"/>
                    <a:lumOff val="40000"/>
                  </a:schemeClr>
                </a:solidFill>
                <a:ea typeface="ＭＳ Ｐゴシック" charset="-128"/>
                <a:cs typeface="ＭＳ Ｐゴシック" charset="-128"/>
              </a:rPr>
              <a:t> = </a:t>
            </a:r>
            <a:r>
              <a:rPr lang="en-US" sz="2400" b="1" i="1" dirty="0">
                <a:solidFill>
                  <a:schemeClr val="tx2">
                    <a:lumMod val="60000"/>
                    <a:lumOff val="40000"/>
                  </a:schemeClr>
                </a:solidFill>
                <a:ea typeface="ＭＳ Ｐゴシック" charset="-128"/>
                <a:cs typeface="ＭＳ Ｐゴシック" charset="-128"/>
              </a:rPr>
              <a:t>K</a:t>
            </a:r>
            <a:r>
              <a:rPr lang="en-US" sz="2400" b="1" dirty="0">
                <a:solidFill>
                  <a:schemeClr val="tx2">
                    <a:lumMod val="60000"/>
                    <a:lumOff val="40000"/>
                  </a:schemeClr>
                </a:solidFill>
                <a:ea typeface="ＭＳ Ｐゴシック" charset="-128"/>
                <a:cs typeface="ＭＳ Ｐゴシック" charset="-128"/>
              </a:rPr>
              <a:t> Δ</a:t>
            </a:r>
            <a:r>
              <a:rPr lang="en-US" sz="2400" b="1" i="1" dirty="0">
                <a:solidFill>
                  <a:schemeClr val="tx2">
                    <a:lumMod val="60000"/>
                    <a:lumOff val="40000"/>
                  </a:schemeClr>
                </a:solidFill>
                <a:ea typeface="ＭＳ Ｐゴシック" charset="-128"/>
                <a:cs typeface="ＭＳ Ｐゴシック" charset="-128"/>
              </a:rPr>
              <a:t>C</a:t>
            </a:r>
            <a:endParaRPr lang="en-US" b="1" i="1" dirty="0">
              <a:solidFill>
                <a:schemeClr val="tx2">
                  <a:lumMod val="60000"/>
                  <a:lumOff val="40000"/>
                </a:schemeClr>
              </a:solidFill>
              <a:ea typeface="ＭＳ Ｐゴシック" charset="-128"/>
              <a:cs typeface="ＭＳ Ｐゴシック" charset="-128"/>
            </a:endParaRPr>
          </a:p>
        </p:txBody>
      </p:sp>
      <p:sp>
        <p:nvSpPr>
          <p:cNvPr id="23556" name="Rectangle 3"/>
          <p:cNvSpPr>
            <a:spLocks noChangeArrowheads="1"/>
          </p:cNvSpPr>
          <p:nvPr/>
        </p:nvSpPr>
        <p:spPr bwMode="auto">
          <a:xfrm>
            <a:off x="6505607" y="1611293"/>
            <a:ext cx="2499141" cy="2632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</a:bodyPr>
          <a:lstStyle/>
          <a:p>
            <a:r>
              <a:rPr lang="en-US" i="1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 charset="0"/>
              </a:rPr>
              <a:t>K</a:t>
            </a:r>
            <a:r>
              <a:rPr lang="en-US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 charset="0"/>
              </a:rPr>
              <a:t> : Gas transfer velocity, typically simple function </a:t>
            </a:r>
            <a:r>
              <a:rPr lang="en-US" dirty="0">
                <a:solidFill>
                  <a:srgbClr val="558ED5"/>
                </a:solidFill>
                <a:latin typeface="Calibri" charset="0"/>
              </a:rPr>
              <a:t>of </a:t>
            </a:r>
            <a:r>
              <a:rPr lang="en-US" i="1" dirty="0">
                <a:solidFill>
                  <a:srgbClr val="558ED5"/>
                </a:solidFill>
                <a:latin typeface="Calibri" charset="0"/>
              </a:rPr>
              <a:t>U</a:t>
            </a:r>
            <a:r>
              <a:rPr lang="en-US" baseline="-25000" dirty="0">
                <a:solidFill>
                  <a:srgbClr val="558ED5"/>
                </a:solidFill>
                <a:latin typeface="Calibri" charset="0"/>
              </a:rPr>
              <a:t>10</a:t>
            </a:r>
            <a:r>
              <a:rPr lang="en-US" i="1" baseline="-25000" dirty="0">
                <a:solidFill>
                  <a:srgbClr val="558ED5"/>
                </a:solidFill>
                <a:latin typeface="Calibri" charset="0"/>
              </a:rPr>
              <a:t>n</a:t>
            </a:r>
            <a:r>
              <a:rPr lang="en-US" dirty="0">
                <a:solidFill>
                  <a:srgbClr val="558ED5"/>
                </a:solidFill>
                <a:latin typeface="Calibri" charset="0"/>
              </a:rPr>
              <a:t> (10-m neutral wind speed)</a:t>
            </a:r>
          </a:p>
          <a:p>
            <a:endParaRPr lang="en-US" dirty="0">
              <a:solidFill>
                <a:srgbClr val="558ED5"/>
              </a:solidFill>
              <a:latin typeface="Calibri" charset="0"/>
            </a:endParaRPr>
          </a:p>
          <a:p>
            <a:r>
              <a:rPr lang="en-US" i="1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 charset="0"/>
                <a:sym typeface="Symbol" charset="2"/>
              </a:rPr>
              <a:t>∆C </a:t>
            </a:r>
            <a:r>
              <a:rPr lang="en-US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 charset="0"/>
                <a:sym typeface="Symbol" charset="2"/>
              </a:rPr>
              <a:t>: Air-sea concentration difference</a:t>
            </a:r>
          </a:p>
          <a:p>
            <a:endParaRPr lang="en-US" dirty="0">
              <a:solidFill>
                <a:schemeClr val="tx2">
                  <a:lumMod val="60000"/>
                  <a:lumOff val="40000"/>
                </a:schemeClr>
              </a:solidFill>
              <a:latin typeface="Calibri" charset="0"/>
              <a:sym typeface="Symbol" charset="2"/>
            </a:endParaRPr>
          </a:p>
          <a:p>
            <a:r>
              <a:rPr lang="en-US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 charset="0"/>
                <a:sym typeface="Symbol" charset="2"/>
              </a:rPr>
              <a:t>Southern Ocean: </a:t>
            </a:r>
          </a:p>
          <a:p>
            <a:r>
              <a:rPr lang="en-US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 charset="0"/>
                <a:sym typeface="Symbol" charset="2"/>
              </a:rPr>
              <a:t>large CO</a:t>
            </a:r>
            <a:r>
              <a:rPr lang="en-US" baseline="-250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 charset="0"/>
                <a:sym typeface="Symbol" charset="2"/>
              </a:rPr>
              <a:t>2</a:t>
            </a:r>
            <a:r>
              <a:rPr lang="en-US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 charset="0"/>
                <a:sym typeface="Symbol" charset="2"/>
              </a:rPr>
              <a:t> sink</a:t>
            </a:r>
            <a:endParaRPr lang="en-US" dirty="0">
              <a:solidFill>
                <a:srgbClr val="558ED5"/>
              </a:solidFill>
              <a:latin typeface="Calibri" charset="0"/>
            </a:endParaRPr>
          </a:p>
          <a:p>
            <a:endParaRPr lang="en-US" dirty="0">
              <a:solidFill>
                <a:schemeClr val="tx2">
                  <a:lumMod val="60000"/>
                  <a:lumOff val="40000"/>
                </a:schemeClr>
              </a:solidFill>
              <a:latin typeface="Calibri" charset="0"/>
            </a:endParaRPr>
          </a:p>
        </p:txBody>
      </p:sp>
      <p:sp>
        <p:nvSpPr>
          <p:cNvPr id="5" name="Text Box 8">
            <a:extLst>
              <a:ext uri="{FF2B5EF4-FFF2-40B4-BE49-F238E27FC236}">
                <a16:creationId xmlns:a16="http://schemas.microsoft.com/office/drawing/2014/main" id="{E9AE218D-2825-494A-BD03-68E5101844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4602" y="3987177"/>
            <a:ext cx="337592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200" dirty="0" err="1">
                <a:latin typeface="Calibri" charset="0"/>
              </a:rPr>
              <a:t>Climatological</a:t>
            </a:r>
            <a:r>
              <a:rPr lang="en-US" sz="1200" dirty="0">
                <a:latin typeface="Calibri" charset="0"/>
              </a:rPr>
              <a:t> Mean CO</a:t>
            </a:r>
            <a:r>
              <a:rPr lang="en-US" sz="1200" baseline="-25000" dirty="0">
                <a:latin typeface="Calibri" charset="0"/>
              </a:rPr>
              <a:t>2</a:t>
            </a:r>
            <a:r>
              <a:rPr lang="en-US" sz="1200" dirty="0">
                <a:latin typeface="Calibri" charset="0"/>
              </a:rPr>
              <a:t> flux </a:t>
            </a:r>
            <a:r>
              <a:rPr lang="en-US" sz="1200" i="1" dirty="0">
                <a:latin typeface="Calibri" charset="0"/>
              </a:rPr>
              <a:t>, Takahashi et al </a:t>
            </a:r>
            <a:r>
              <a:rPr lang="en-US" sz="1200" dirty="0">
                <a:latin typeface="Calibri" charset="0"/>
              </a:rPr>
              <a:t>2009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5C41801D-8D76-2F43-806C-3586EA61BCC4}"/>
              </a:ext>
            </a:extLst>
          </p:cNvPr>
          <p:cNvCxnSpPr/>
          <p:nvPr/>
        </p:nvCxnSpPr>
        <p:spPr>
          <a:xfrm flipH="1" flipV="1">
            <a:off x="5678905" y="3311091"/>
            <a:ext cx="850452" cy="462012"/>
          </a:xfrm>
          <a:prstGeom prst="line">
            <a:avLst/>
          </a:prstGeom>
          <a:ln>
            <a:solidFill>
              <a:srgbClr val="FF00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B10719D-BC49-E740-8A3B-1A922DF9BEE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178800" y="4178300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advTm="4133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259800" y="314988"/>
            <a:ext cx="6541177" cy="4139247"/>
          </a:xfrm>
          <a:prstGeom prst="rect">
            <a:avLst/>
          </a:prstGeom>
        </p:spPr>
      </p:pic>
      <p:sp>
        <p:nvSpPr>
          <p:cNvPr id="9" name="Rectangle 2"/>
          <p:cNvSpPr>
            <a:spLocks noGrp="1" noChangeArrowheads="1"/>
          </p:cNvSpPr>
          <p:nvPr>
            <p:ph type="title"/>
          </p:nvPr>
        </p:nvSpPr>
        <p:spPr>
          <a:xfrm>
            <a:off x="6627622" y="196454"/>
            <a:ext cx="2334900" cy="4143770"/>
          </a:xfrm>
        </p:spPr>
        <p:txBody>
          <a:bodyPr>
            <a:normAutofit/>
          </a:bodyPr>
          <a:lstStyle/>
          <a:p>
            <a:pPr>
              <a:spcAft>
                <a:spcPts val="450"/>
              </a:spcAft>
            </a:pPr>
            <a:r>
              <a:rPr lang="en-US" altLang="en-US" sz="2400" i="1" dirty="0"/>
              <a:t>K</a:t>
            </a:r>
            <a:r>
              <a:rPr lang="en-US" altLang="en-US" sz="2400" dirty="0"/>
              <a:t> &amp; wind speed : </a:t>
            </a:r>
            <a:r>
              <a:rPr lang="en-US" altLang="en-US" sz="2400" i="1" dirty="0"/>
              <a:t>mean relationship</a:t>
            </a:r>
            <a:br>
              <a:rPr lang="en-US" altLang="en-US" sz="1800" dirty="0"/>
            </a:br>
            <a:br>
              <a:rPr lang="en-US" altLang="en-US" sz="1800" dirty="0"/>
            </a:br>
            <a:r>
              <a:rPr lang="en-US" altLang="en-US" sz="1800" dirty="0"/>
              <a:t>- factor of ~2 discrepancy in high winds</a:t>
            </a:r>
            <a:br>
              <a:rPr lang="en-US" altLang="en-US" sz="1800" dirty="0"/>
            </a:br>
            <a:br>
              <a:rPr lang="en-US" altLang="en-US" sz="1800" dirty="0"/>
            </a:br>
            <a:r>
              <a:rPr lang="en-US" altLang="en-US" sz="1800" dirty="0"/>
              <a:t> - ca. 20% difference in moderate winds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 rot="5400000">
            <a:off x="5542059" y="1297976"/>
            <a:ext cx="1482269" cy="1191"/>
          </a:xfrm>
          <a:prstGeom prst="straightConnector1">
            <a:avLst/>
          </a:prstGeom>
          <a:ln w="38100">
            <a:solidFill>
              <a:srgbClr val="FF0000"/>
            </a:solidFill>
            <a:headEnd type="arrow"/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20" name="Group 19"/>
          <p:cNvGrpSpPr/>
          <p:nvPr/>
        </p:nvGrpSpPr>
        <p:grpSpPr>
          <a:xfrm>
            <a:off x="1001440" y="1335519"/>
            <a:ext cx="2548457" cy="1821567"/>
            <a:chOff x="1432559" y="2838795"/>
            <a:chExt cx="3053559" cy="2049185"/>
          </a:xfrm>
        </p:grpSpPr>
        <p:pic>
          <p:nvPicPr>
            <p:cNvPr id="17" name="Picture 16" descr="k660_U10n_JR18005_model_lowspd.png"/>
            <p:cNvPicPr>
              <a:picLocks noChangeAspect="1"/>
            </p:cNvPicPr>
            <p:nvPr/>
          </p:nvPicPr>
          <p:blipFill>
            <a:blip r:embed="rId6"/>
            <a:srcRect l="7164" t="2770" r="7164" b="8310"/>
            <a:stretch>
              <a:fillRect/>
            </a:stretch>
          </p:blipFill>
          <p:spPr>
            <a:xfrm>
              <a:off x="1432559" y="2838795"/>
              <a:ext cx="3053559" cy="2049185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cxnSp>
          <p:nvCxnSpPr>
            <p:cNvPr id="13" name="Straight Arrow Connector 12"/>
            <p:cNvCxnSpPr/>
            <p:nvPr/>
          </p:nvCxnSpPr>
          <p:spPr>
            <a:xfrm rot="5400000">
              <a:off x="1795018" y="4320799"/>
              <a:ext cx="414965" cy="1588"/>
            </a:xfrm>
            <a:prstGeom prst="straightConnector1">
              <a:avLst/>
            </a:prstGeom>
            <a:ln w="38100">
              <a:solidFill>
                <a:srgbClr val="FF0000"/>
              </a:solidFill>
              <a:headEnd type="arrow"/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TextBox 18"/>
            <p:cNvSpPr txBox="1"/>
            <p:nvPr/>
          </p:nvSpPr>
          <p:spPr>
            <a:xfrm>
              <a:off x="1768610" y="2843976"/>
              <a:ext cx="1710215" cy="954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350" dirty="0"/>
                <a:t>Large discrepancy in low winds too</a:t>
              </a:r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5681156" y="2603230"/>
            <a:ext cx="5261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~U</a:t>
            </a:r>
            <a:r>
              <a:rPr lang="en-US" baseline="30000" dirty="0"/>
              <a:t>2</a:t>
            </a:r>
            <a:endParaRPr lang="en-US" baseline="-25000" dirty="0"/>
          </a:p>
        </p:txBody>
      </p:sp>
      <p:sp>
        <p:nvSpPr>
          <p:cNvPr id="24" name="TextBox 23"/>
          <p:cNvSpPr txBox="1"/>
          <p:nvPr/>
        </p:nvSpPr>
        <p:spPr>
          <a:xfrm>
            <a:off x="5589340" y="1420465"/>
            <a:ext cx="5261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~U</a:t>
            </a:r>
            <a:r>
              <a:rPr lang="en-US" baseline="30000" dirty="0"/>
              <a:t>3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90E8F05-6973-B648-892D-E7355CFDEB4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178800" y="4178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91714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382"/>
    </mc:Choice>
    <mc:Fallback xmlns="">
      <p:transition spd="slow" advTm="353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256032" y="310896"/>
            <a:ext cx="6580898" cy="4142231"/>
          </a:xfrm>
          <a:prstGeom prst="rect">
            <a:avLst/>
          </a:prstGeom>
        </p:spPr>
      </p:pic>
      <p:sp>
        <p:nvSpPr>
          <p:cNvPr id="9" name="Rectangle 2"/>
          <p:cNvSpPr>
            <a:spLocks noGrp="1" noChangeArrowheads="1"/>
          </p:cNvSpPr>
          <p:nvPr>
            <p:ph type="title"/>
          </p:nvPr>
        </p:nvSpPr>
        <p:spPr>
          <a:xfrm>
            <a:off x="6498813" y="339048"/>
            <a:ext cx="2389155" cy="4142231"/>
          </a:xfrm>
        </p:spPr>
        <p:txBody>
          <a:bodyPr>
            <a:normAutofit/>
          </a:bodyPr>
          <a:lstStyle/>
          <a:p>
            <a:pPr>
              <a:spcAft>
                <a:spcPts val="900"/>
              </a:spcAft>
            </a:pPr>
            <a:r>
              <a:rPr lang="en-US" altLang="en-US" sz="2400" i="1" dirty="0"/>
              <a:t>K</a:t>
            </a:r>
            <a:r>
              <a:rPr lang="en-US" altLang="en-US" sz="2400" dirty="0"/>
              <a:t> &amp; wind speed : </a:t>
            </a:r>
            <a:r>
              <a:rPr lang="en-US" altLang="en-US" sz="2400" i="1" dirty="0"/>
              <a:t>variability</a:t>
            </a:r>
            <a:br>
              <a:rPr lang="en-US" altLang="en-US" sz="2400" dirty="0"/>
            </a:br>
            <a:br>
              <a:rPr lang="en-US" altLang="en-US" sz="2400" dirty="0"/>
            </a:br>
            <a:r>
              <a:rPr lang="en-US" altLang="en-US" sz="1800" dirty="0"/>
              <a:t>- wind speed often explains 50-80% of variance in </a:t>
            </a:r>
            <a:r>
              <a:rPr lang="en-US" altLang="en-US" sz="1800" i="1" dirty="0"/>
              <a:t>K</a:t>
            </a:r>
            <a:br>
              <a:rPr lang="en-US" altLang="en-US" sz="1800" i="1" dirty="0"/>
            </a:br>
            <a:br>
              <a:rPr lang="en-US" altLang="en-US" sz="1800" i="1" dirty="0"/>
            </a:br>
            <a:r>
              <a:rPr lang="en-US" altLang="en-US" sz="1800" i="1" dirty="0"/>
              <a:t>- </a:t>
            </a:r>
            <a:r>
              <a:rPr lang="en-US" altLang="en-US" sz="1800" dirty="0"/>
              <a:t>what else might control K.. </a:t>
            </a:r>
            <a:br>
              <a:rPr lang="en-US" altLang="en-US" sz="1800" i="1" dirty="0"/>
            </a:br>
            <a:r>
              <a:rPr lang="en-US" altLang="en-US" sz="1800" i="1" dirty="0"/>
              <a:t>Waves? Bubbles? </a:t>
            </a:r>
            <a:r>
              <a:rPr lang="en-US" altLang="en-US" sz="1800" b="1" i="1" dirty="0"/>
              <a:t>Surfactants</a:t>
            </a:r>
            <a:r>
              <a:rPr lang="en-US" altLang="en-US" sz="1800" i="1" dirty="0"/>
              <a:t>?</a:t>
            </a:r>
            <a:br>
              <a:rPr lang="en-US" altLang="en-US" sz="2000" dirty="0"/>
            </a:br>
            <a:endParaRPr lang="en-US" altLang="en-US" sz="1800" dirty="0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B27156E-91C7-EC4E-94E7-782D2572A4F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178800" y="4178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91714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059"/>
    </mc:Choice>
    <mc:Fallback xmlns="">
      <p:transition spd="slow" advTm="330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Untitl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40334" y="381720"/>
            <a:ext cx="6547314" cy="402248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8152" y="179310"/>
            <a:ext cx="5581402" cy="591305"/>
          </a:xfrm>
        </p:spPr>
        <p:txBody>
          <a:bodyPr>
            <a:normAutofit fontScale="90000"/>
          </a:bodyPr>
          <a:lstStyle/>
          <a:p>
            <a:r>
              <a:rPr lang="en-US" sz="2400" dirty="0"/>
              <a:t>Impact of surface active organics (surfactants) on gas exchange?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33158" y="1014718"/>
            <a:ext cx="1346074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50" dirty="0"/>
              <a:t>Engel et al. 2017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721227" y="3821782"/>
            <a:ext cx="4399024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/>
              <a:buChar char="•"/>
            </a:pPr>
            <a:r>
              <a:rPr lang="en-US" sz="1500" dirty="0"/>
              <a:t> Organic surfactants present in water column &amp; concentrated near air/water interface</a:t>
            </a:r>
          </a:p>
          <a:p>
            <a:pPr>
              <a:buFont typeface="Arial"/>
              <a:buChar char="•"/>
            </a:pPr>
            <a:r>
              <a:rPr lang="en-US" sz="1500" dirty="0"/>
              <a:t> Comprised of carbohydrates, proteins, fatty acids…</a:t>
            </a:r>
            <a:endParaRPr lang="en-US" sz="1200" dirty="0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C9D9B894-5010-7B48-B4D3-ED80B172ACF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178800" y="4178300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538"/>
    </mc:Choice>
    <mc:Fallback xmlns="">
      <p:transition spd="slow" advTm="215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E61253-CB4D-E244-BA38-4F294F1103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25648" y="63382"/>
            <a:ext cx="4595639" cy="2121581"/>
          </a:xfrm>
        </p:spPr>
        <p:txBody>
          <a:bodyPr>
            <a:normAutofit/>
          </a:bodyPr>
          <a:lstStyle/>
          <a:p>
            <a:r>
              <a:rPr lang="en-US" sz="2400" i="1" dirty="0"/>
              <a:t>Different types of surfactants probably affect air-sea gas transfer differently</a:t>
            </a:r>
            <a:endParaRPr lang="en-US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318412-67D0-B041-B3A8-90F1728D91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14815" y="1935677"/>
            <a:ext cx="4406472" cy="2906935"/>
          </a:xfrm>
        </p:spPr>
        <p:txBody>
          <a:bodyPr>
            <a:normAutofit/>
          </a:bodyPr>
          <a:lstStyle/>
          <a:p>
            <a:endParaRPr lang="en-US" sz="1800" dirty="0"/>
          </a:p>
          <a:p>
            <a:r>
              <a:rPr lang="en-US" sz="1800" dirty="0"/>
              <a:t>Hydrophobic (‘insoluble’) surfactants form slicks at very low winds</a:t>
            </a:r>
          </a:p>
          <a:p>
            <a:pPr marL="0" indent="0">
              <a:buNone/>
            </a:pPr>
            <a:r>
              <a:rPr lang="en-US" sz="1800" dirty="0"/>
              <a:t>     → act as additional barrier to gas transfer</a:t>
            </a:r>
          </a:p>
          <a:p>
            <a:endParaRPr lang="en-US" sz="1800" dirty="0"/>
          </a:p>
          <a:p>
            <a:r>
              <a:rPr lang="en-US" sz="1800" dirty="0"/>
              <a:t>Hydrophilic (‘soluble’) surfactants</a:t>
            </a:r>
          </a:p>
          <a:p>
            <a:pPr marL="0" indent="0">
              <a:buNone/>
            </a:pPr>
            <a:r>
              <a:rPr lang="en-US" sz="1800" dirty="0"/>
              <a:t>     → suppress small waves/turbulence      	across a wide range of wind conditions</a:t>
            </a:r>
          </a:p>
          <a:p>
            <a:endParaRPr lang="en-US" sz="18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73C4341-709A-1642-866A-ED683AE48D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7097" y="122762"/>
            <a:ext cx="3811137" cy="452512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6C3D3B5-B6D1-3347-8020-C4417D85FAD2}"/>
              </a:ext>
            </a:extLst>
          </p:cNvPr>
          <p:cNvSpPr txBox="1"/>
          <p:nvPr/>
        </p:nvSpPr>
        <p:spPr>
          <a:xfrm>
            <a:off x="2191725" y="4161679"/>
            <a:ext cx="1474058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500" dirty="0">
                <a:solidFill>
                  <a:srgbClr val="FFFF00"/>
                </a:solidFill>
              </a:rPr>
              <a:t>Engel et al. 2017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A3F8907A-3711-DC43-88DC-8CA57539043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78800" y="4178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570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696"/>
    </mc:Choice>
    <mc:Fallback xmlns="">
      <p:transition spd="slow" advTm="426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6E8442-0B2D-7941-9526-175DC914D0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205979"/>
            <a:ext cx="8354291" cy="857250"/>
          </a:xfrm>
        </p:spPr>
        <p:txBody>
          <a:bodyPr>
            <a:normAutofit/>
          </a:bodyPr>
          <a:lstStyle/>
          <a:p>
            <a:r>
              <a:rPr lang="en-US" sz="2400" dirty="0"/>
              <a:t>Previous studies of natural surfactant effects on gas transfer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49D638-ABD0-2D4B-9DCE-116563DA30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2320" y="921149"/>
            <a:ext cx="3331028" cy="3703973"/>
          </a:xfrm>
        </p:spPr>
        <p:txBody>
          <a:bodyPr>
            <a:normAutofit lnSpcReduction="10000"/>
          </a:bodyPr>
          <a:lstStyle/>
          <a:p>
            <a:endParaRPr lang="en-US" sz="1700" dirty="0"/>
          </a:p>
          <a:p>
            <a:r>
              <a:rPr lang="en-US" sz="1700" dirty="0"/>
              <a:t>Tank/floating chamber measurements suggest natural surfactants can reduce gas transfer</a:t>
            </a:r>
          </a:p>
          <a:p>
            <a:endParaRPr lang="en-US" sz="900" dirty="0"/>
          </a:p>
          <a:p>
            <a:r>
              <a:rPr lang="en-US" sz="1700" dirty="0"/>
              <a:t>Gas transfer suppression correlates with surfactant concentration, which can vary by factor of ~10 in surface ocean</a:t>
            </a:r>
          </a:p>
          <a:p>
            <a:endParaRPr lang="en-US" sz="900" dirty="0"/>
          </a:p>
          <a:p>
            <a:r>
              <a:rPr lang="en-US" sz="1700" dirty="0"/>
              <a:t>Gas transfer measured in tank or chamber might not be representative of real ocean (different turbulence)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9921C60-9C48-B246-B9CF-F0E9A7476D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52836" y="1161169"/>
            <a:ext cx="4888343" cy="327907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A99DF7A-7A57-2846-92F5-A5D0D8B7A599}"/>
              </a:ext>
            </a:extLst>
          </p:cNvPr>
          <p:cNvSpPr txBox="1"/>
          <p:nvPr/>
        </p:nvSpPr>
        <p:spPr>
          <a:xfrm>
            <a:off x="4572000" y="1365662"/>
            <a:ext cx="1601529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500" dirty="0">
                <a:solidFill>
                  <a:schemeClr val="accent5">
                    <a:lumMod val="75000"/>
                  </a:schemeClr>
                </a:solidFill>
              </a:rPr>
              <a:t>Pereira et al. 2018</a:t>
            </a:r>
          </a:p>
          <a:p>
            <a:r>
              <a:rPr lang="en-US" sz="1500" dirty="0">
                <a:solidFill>
                  <a:schemeClr val="accent5">
                    <a:lumMod val="75000"/>
                  </a:schemeClr>
                </a:solidFill>
              </a:rPr>
              <a:t>Atlantic transect</a:t>
            </a:r>
          </a:p>
        </p:txBody>
      </p:sp>
      <p:sp>
        <p:nvSpPr>
          <p:cNvPr id="7" name="Right Arrow 6">
            <a:extLst>
              <a:ext uri="{FF2B5EF4-FFF2-40B4-BE49-F238E27FC236}">
                <a16:creationId xmlns:a16="http://schemas.microsoft.com/office/drawing/2014/main" id="{F3659D10-3C3F-B341-9AA0-C0D3D98D67D5}"/>
              </a:ext>
            </a:extLst>
          </p:cNvPr>
          <p:cNvSpPr/>
          <p:nvPr/>
        </p:nvSpPr>
        <p:spPr>
          <a:xfrm>
            <a:off x="3562597" y="2591418"/>
            <a:ext cx="356259" cy="178130"/>
          </a:xfrm>
          <a:prstGeom prst="rightArrow">
            <a:avLst/>
          </a:prstGeom>
          <a:solidFill>
            <a:srgbClr val="FF0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96F7001E-B77F-A949-AA75-1CC74CAA33C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78800" y="4178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4702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532"/>
    </mc:Choice>
    <mc:Fallback xmlns="">
      <p:transition spd="slow" advTm="355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DSC_7671.JPG"/>
          <p:cNvPicPr>
            <a:picLocks noChangeAspect="1"/>
          </p:cNvPicPr>
          <p:nvPr/>
        </p:nvPicPr>
        <p:blipFill>
          <a:blip r:embed="rId4"/>
          <a:srcRect l="11000"/>
          <a:stretch>
            <a:fillRect/>
          </a:stretch>
        </p:blipFill>
        <p:spPr>
          <a:xfrm>
            <a:off x="95004" y="68209"/>
            <a:ext cx="6080166" cy="452482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3055" y="695502"/>
            <a:ext cx="2320939" cy="3571355"/>
          </a:xfrm>
        </p:spPr>
        <p:txBody>
          <a:bodyPr>
            <a:normAutofit fontScale="90000"/>
          </a:bodyPr>
          <a:lstStyle/>
          <a:p>
            <a:r>
              <a:rPr lang="en-US" sz="2000" dirty="0"/>
              <a:t>Direct observation of CO</a:t>
            </a:r>
            <a:r>
              <a:rPr lang="en-US" sz="2000" baseline="-25000" dirty="0"/>
              <a:t>2</a:t>
            </a:r>
            <a:r>
              <a:rPr lang="en-US" sz="2000" dirty="0"/>
              <a:t> flux (by eddy covariance) and </a:t>
            </a:r>
            <a:r>
              <a:rPr lang="en-US" sz="2000" i="1" dirty="0"/>
              <a:t>K</a:t>
            </a:r>
            <a:r>
              <a:rPr lang="en-US" sz="2000" dirty="0"/>
              <a:t> (=flux/ΔC)</a:t>
            </a:r>
            <a:br>
              <a:rPr lang="en-US" sz="2000" dirty="0"/>
            </a:br>
            <a:br>
              <a:rPr lang="en-US" sz="2000" dirty="0"/>
            </a:br>
            <a:r>
              <a:rPr lang="en-US" sz="2000" dirty="0"/>
              <a:t>Novel measurement of Gas Transfer Efficiency (GTE), function of seawater composition</a:t>
            </a:r>
            <a:br>
              <a:rPr lang="en-US" sz="2000" dirty="0"/>
            </a:br>
            <a:br>
              <a:rPr lang="en-US" sz="2000" dirty="0"/>
            </a:br>
            <a:r>
              <a:rPr lang="en-US" sz="1800" dirty="0"/>
              <a:t>ANDREXII cruise</a:t>
            </a:r>
            <a:br>
              <a:rPr lang="en-US" sz="1800" dirty="0"/>
            </a:br>
            <a:r>
              <a:rPr lang="en-US" sz="1800" i="1" dirty="0"/>
              <a:t>Feb-Apr 2019, 11000 km long transect in Southern Ocean (along 60°S)</a:t>
            </a:r>
            <a:br>
              <a:rPr lang="en-US" sz="1800" i="1" dirty="0"/>
            </a:br>
            <a:endParaRPr lang="en-US" sz="1800" i="1" dirty="0">
              <a:solidFill>
                <a:schemeClr val="bg1"/>
              </a:solidFill>
            </a:endParaRP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3AE873A8-DCEC-5248-A44B-979188214AD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78800" y="4178300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424"/>
    </mc:Choice>
    <mc:Fallback xmlns="">
      <p:transition spd="slow" advTm="384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eddy carrying flux picture_edit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88421" y="1055897"/>
            <a:ext cx="5791200" cy="2558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629837" y="97048"/>
            <a:ext cx="8000596" cy="9905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  <a:normAutofit/>
          </a:bodyPr>
          <a:lstStyle/>
          <a:p>
            <a:pPr algn="ctr" defTabSz="685800" fontAlgn="base">
              <a:spcBef>
                <a:spcPct val="0"/>
              </a:spcBef>
              <a:spcAft>
                <a:spcPts val="900"/>
              </a:spcAft>
              <a:defRPr/>
            </a:pPr>
            <a:r>
              <a:rPr lang="en-US" sz="24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Measuring Air-Sea CO</a:t>
            </a:r>
            <a:r>
              <a:rPr lang="en-US" sz="2400" kern="0" baseline="-250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2</a:t>
            </a:r>
            <a:r>
              <a:rPr lang="en-US" sz="24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Flux by Eddy Covariance (EC) </a:t>
            </a:r>
            <a:br>
              <a:rPr lang="en-US" sz="28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en-US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Basis: away from Interface, gas transported by turbulent eddies</a:t>
            </a:r>
          </a:p>
        </p:txBody>
      </p:sp>
      <p:sp>
        <p:nvSpPr>
          <p:cNvPr id="5" name="Text Box 12"/>
          <p:cNvSpPr txBox="1">
            <a:spLocks noChangeArrowheads="1"/>
          </p:cNvSpPr>
          <p:nvPr/>
        </p:nvSpPr>
        <p:spPr bwMode="auto">
          <a:xfrm>
            <a:off x="558586" y="3575763"/>
            <a:ext cx="5979108" cy="11310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r>
              <a:rPr lang="en-US" sz="1500" i="1" dirty="0"/>
              <a:t>C</a:t>
            </a:r>
            <a:r>
              <a:rPr lang="en-US" sz="1500" dirty="0"/>
              <a:t>: atmospheric CO</a:t>
            </a:r>
            <a:r>
              <a:rPr lang="en-US" sz="1500" baseline="-25000" dirty="0"/>
              <a:t>2</a:t>
            </a:r>
            <a:r>
              <a:rPr lang="en-US" sz="1500" dirty="0"/>
              <a:t> mixing ratio, </a:t>
            </a:r>
            <a:r>
              <a:rPr lang="en-US" sz="1500" i="1" dirty="0"/>
              <a:t>w</a:t>
            </a:r>
            <a:r>
              <a:rPr lang="en-US" sz="1500" dirty="0"/>
              <a:t>: vertical wind velocity</a:t>
            </a:r>
          </a:p>
          <a:p>
            <a:r>
              <a:rPr lang="en-US" sz="1500" dirty="0"/>
              <a:t>If </a:t>
            </a:r>
            <a:r>
              <a:rPr lang="en-US" sz="1500" i="1" dirty="0"/>
              <a:t>C</a:t>
            </a:r>
            <a:r>
              <a:rPr lang="en-US" sz="1500" dirty="0"/>
              <a:t>’ + when </a:t>
            </a:r>
            <a:r>
              <a:rPr lang="en-US" sz="1500" i="1" dirty="0"/>
              <a:t>W </a:t>
            </a:r>
            <a:r>
              <a:rPr lang="en-US" sz="1500" dirty="0"/>
              <a:t>’+ (updraft), then </a:t>
            </a:r>
            <a:r>
              <a:rPr lang="en-US" sz="1500" i="1" dirty="0"/>
              <a:t>F</a:t>
            </a:r>
            <a:r>
              <a:rPr lang="en-US" sz="1500" dirty="0"/>
              <a:t> + (net sea-to-air flux)</a:t>
            </a:r>
          </a:p>
          <a:p>
            <a:pPr>
              <a:spcAft>
                <a:spcPts val="900"/>
              </a:spcAft>
            </a:pPr>
            <a:r>
              <a:rPr lang="en-US" sz="1500" dirty="0"/>
              <a:t>If </a:t>
            </a:r>
            <a:r>
              <a:rPr lang="en-US" sz="1500" i="1" dirty="0"/>
              <a:t>C</a:t>
            </a:r>
            <a:r>
              <a:rPr lang="en-US" sz="1500" dirty="0"/>
              <a:t>’ + when </a:t>
            </a:r>
            <a:r>
              <a:rPr lang="en-US" sz="1500" i="1" dirty="0"/>
              <a:t>W </a:t>
            </a:r>
            <a:r>
              <a:rPr lang="en-US" sz="1500" dirty="0"/>
              <a:t>’- (downdraft), then </a:t>
            </a:r>
            <a:r>
              <a:rPr lang="en-US" sz="1500" i="1" dirty="0"/>
              <a:t>F</a:t>
            </a:r>
            <a:r>
              <a:rPr lang="en-US" sz="1500" dirty="0"/>
              <a:t> – (net air-to-sea flux)</a:t>
            </a:r>
            <a:endParaRPr lang="en-US" sz="1500" i="1" dirty="0"/>
          </a:p>
          <a:p>
            <a:pPr>
              <a:spcAft>
                <a:spcPts val="900"/>
              </a:spcAft>
            </a:pPr>
            <a:r>
              <a:rPr lang="en-US" sz="1500" i="1" dirty="0"/>
              <a:t>Flux averaged to 20-min to account for randomness in turbulence</a:t>
            </a:r>
          </a:p>
        </p:txBody>
      </p:sp>
      <p:pic>
        <p:nvPicPr>
          <p:cNvPr id="7" name="Picture 29" descr="eddy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726659" y="1570248"/>
            <a:ext cx="1549004" cy="1375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AutoShape 30"/>
          <p:cNvSpPr>
            <a:spLocks noChangeArrowheads="1"/>
          </p:cNvSpPr>
          <p:nvPr/>
        </p:nvSpPr>
        <p:spPr bwMode="auto">
          <a:xfrm>
            <a:off x="2578166" y="2944229"/>
            <a:ext cx="189309" cy="536972"/>
          </a:xfrm>
          <a:prstGeom prst="upArrow">
            <a:avLst>
              <a:gd name="adj1" fmla="val 50000"/>
              <a:gd name="adj2" fmla="val 70912"/>
            </a:avLst>
          </a:prstGeom>
          <a:solidFill>
            <a:srgbClr val="FF6600"/>
          </a:solidFill>
          <a:ln w="9525">
            <a:solidFill>
              <a:srgbClr val="FF6600"/>
            </a:solidFill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GB" sz="1350"/>
          </a:p>
        </p:txBody>
      </p:sp>
      <p:sp>
        <p:nvSpPr>
          <p:cNvPr id="9" name="Oval 8"/>
          <p:cNvSpPr/>
          <p:nvPr/>
        </p:nvSpPr>
        <p:spPr>
          <a:xfrm>
            <a:off x="2059649" y="3401238"/>
            <a:ext cx="1234596" cy="159925"/>
          </a:xfrm>
          <a:prstGeom prst="ellipse">
            <a:avLst/>
          </a:prstGeom>
          <a:solidFill>
            <a:srgbClr val="FF66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~ 1 km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364564" y="3438891"/>
            <a:ext cx="965329" cy="2077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50" dirty="0">
                <a:solidFill>
                  <a:schemeClr val="bg1"/>
                </a:solidFill>
              </a:rPr>
              <a:t>Modified from </a:t>
            </a:r>
            <a:r>
              <a:rPr lang="en-US" sz="750" dirty="0" err="1">
                <a:solidFill>
                  <a:schemeClr val="bg1"/>
                </a:solidFill>
              </a:rPr>
              <a:t>Licor</a:t>
            </a:r>
            <a:endParaRPr lang="en-US" sz="750" dirty="0">
              <a:solidFill>
                <a:schemeClr val="bg1"/>
              </a:solidFill>
            </a:endParaRPr>
          </a:p>
        </p:txBody>
      </p:sp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41245330"/>
              </p:ext>
            </p:extLst>
          </p:nvPr>
        </p:nvGraphicFramePr>
        <p:xfrm>
          <a:off x="615339" y="1167544"/>
          <a:ext cx="1716881" cy="371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254" name="Equation" r:id="rId7" imgW="762000" imgH="165100" progId="Equation.3">
                  <p:embed/>
                </p:oleObj>
              </mc:Choice>
              <mc:Fallback>
                <p:oleObj name="Equation" r:id="rId7" imgW="762000" imgH="165100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5339" y="1167544"/>
                        <a:ext cx="1716881" cy="3714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extBox 3">
            <a:hlinkClick r:id="rId9" action="ppaction://hlinksldjump"/>
            <a:extLst>
              <a:ext uri="{FF2B5EF4-FFF2-40B4-BE49-F238E27FC236}">
                <a16:creationId xmlns:a16="http://schemas.microsoft.com/office/drawing/2014/main" id="{A7733CF1-14FF-D541-A5F7-2649E252C0BB}"/>
              </a:ext>
            </a:extLst>
          </p:cNvPr>
          <p:cNvSpPr txBox="1"/>
          <p:nvPr/>
        </p:nvSpPr>
        <p:spPr>
          <a:xfrm>
            <a:off x="6775032" y="2801073"/>
            <a:ext cx="1944302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i="1" dirty="0"/>
              <a:t>Further details on motion correction</a:t>
            </a:r>
          </a:p>
        </p:txBody>
      </p:sp>
      <p:sp>
        <p:nvSpPr>
          <p:cNvPr id="11" name="TextBox 10">
            <a:hlinkClick r:id="rId10" action="ppaction://hlinksldjump"/>
            <a:extLst>
              <a:ext uri="{FF2B5EF4-FFF2-40B4-BE49-F238E27FC236}">
                <a16:creationId xmlns:a16="http://schemas.microsoft.com/office/drawing/2014/main" id="{C58111CD-6290-F645-A2B3-C819536ECDD5}"/>
              </a:ext>
            </a:extLst>
          </p:cNvPr>
          <p:cNvSpPr txBox="1"/>
          <p:nvPr/>
        </p:nvSpPr>
        <p:spPr>
          <a:xfrm>
            <a:off x="6775032" y="1354614"/>
            <a:ext cx="1944302" cy="9233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i="1" dirty="0"/>
              <a:t>Further description of Eddy Covariance flux system</a:t>
            </a:r>
          </a:p>
        </p:txBody>
      </p:sp>
      <p:pic>
        <p:nvPicPr>
          <p:cNvPr id="13" name="Audio 12">
            <a:hlinkClick r:id="" action="ppaction://media"/>
            <a:extLst>
              <a:ext uri="{FF2B5EF4-FFF2-40B4-BE49-F238E27FC236}">
                <a16:creationId xmlns:a16="http://schemas.microsoft.com/office/drawing/2014/main" id="{56912FEF-2581-5843-A645-6E4EC34AFA3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178800" y="4178300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569"/>
    </mc:Choice>
    <mc:Fallback xmlns="">
      <p:transition spd="slow" advTm="495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1852" y="265269"/>
            <a:ext cx="7905092" cy="857250"/>
          </a:xfrm>
        </p:spPr>
        <p:txBody>
          <a:bodyPr>
            <a:normAutofit fontScale="90000"/>
          </a:bodyPr>
          <a:lstStyle/>
          <a:p>
            <a:r>
              <a:rPr lang="en-US" sz="2400" dirty="0"/>
              <a:t>Novel measurement of Gas Transfer Efficiency (GTE) based on partial CO</a:t>
            </a:r>
            <a:r>
              <a:rPr lang="en-US" sz="2400" baseline="-25000" dirty="0"/>
              <a:t>2</a:t>
            </a:r>
            <a:r>
              <a:rPr lang="en-US" sz="2400" dirty="0"/>
              <a:t> equilibration in </a:t>
            </a:r>
            <a:r>
              <a:rPr lang="en-US" sz="2400" u="sng" dirty="0"/>
              <a:t>Segmented Flow Coil Equilibrators</a:t>
            </a:r>
            <a:br>
              <a:rPr lang="en-US" sz="2400" dirty="0"/>
            </a:br>
            <a:r>
              <a:rPr lang="en-US" sz="2400" i="1" dirty="0"/>
              <a:t>– </a:t>
            </a:r>
            <a:r>
              <a:rPr lang="en-US" sz="2000" i="1" dirty="0"/>
              <a:t>Quantifies impact of varying seawater composition on gas exchange</a:t>
            </a:r>
          </a:p>
        </p:txBody>
      </p:sp>
      <p:sp>
        <p:nvSpPr>
          <p:cNvPr id="6" name="Right Arrow 5"/>
          <p:cNvSpPr/>
          <p:nvPr/>
        </p:nvSpPr>
        <p:spPr>
          <a:xfrm>
            <a:off x="1268264" y="2386103"/>
            <a:ext cx="1521986" cy="186377"/>
          </a:xfrm>
          <a:prstGeom prst="rightArrow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7" name="Oval 6"/>
          <p:cNvSpPr/>
          <p:nvPr/>
        </p:nvSpPr>
        <p:spPr>
          <a:xfrm>
            <a:off x="2819436" y="1945785"/>
            <a:ext cx="1169963" cy="1138973"/>
          </a:xfrm>
          <a:prstGeom prst="ellipse">
            <a:avLst/>
          </a:prstGeom>
          <a:noFill/>
          <a:ln w="50800"/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8" name="Oval 7"/>
          <p:cNvSpPr/>
          <p:nvPr/>
        </p:nvSpPr>
        <p:spPr>
          <a:xfrm>
            <a:off x="2881967" y="2008312"/>
            <a:ext cx="1055663" cy="1024673"/>
          </a:xfrm>
          <a:prstGeom prst="ellipse">
            <a:avLst/>
          </a:prstGeom>
          <a:noFill/>
          <a:ln w="50800"/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9" name="Oval 8"/>
          <p:cNvSpPr/>
          <p:nvPr/>
        </p:nvSpPr>
        <p:spPr>
          <a:xfrm>
            <a:off x="2975153" y="2080794"/>
            <a:ext cx="875549" cy="875610"/>
          </a:xfrm>
          <a:prstGeom prst="ellipse">
            <a:avLst/>
          </a:prstGeom>
          <a:noFill/>
          <a:ln w="50800"/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0" name="Oval 9"/>
          <p:cNvSpPr/>
          <p:nvPr/>
        </p:nvSpPr>
        <p:spPr>
          <a:xfrm>
            <a:off x="3057343" y="2162990"/>
            <a:ext cx="709195" cy="709244"/>
          </a:xfrm>
          <a:prstGeom prst="ellipse">
            <a:avLst/>
          </a:prstGeom>
          <a:noFill/>
          <a:ln w="50800"/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1" name="Oval 10"/>
          <p:cNvSpPr/>
          <p:nvPr/>
        </p:nvSpPr>
        <p:spPr>
          <a:xfrm>
            <a:off x="3139534" y="2234482"/>
            <a:ext cx="549200" cy="549239"/>
          </a:xfrm>
          <a:prstGeom prst="ellipse">
            <a:avLst/>
          </a:prstGeom>
          <a:noFill/>
          <a:ln w="50800"/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2" name="Oval 11"/>
          <p:cNvSpPr/>
          <p:nvPr/>
        </p:nvSpPr>
        <p:spPr>
          <a:xfrm>
            <a:off x="3232427" y="2327379"/>
            <a:ext cx="363107" cy="363134"/>
          </a:xfrm>
          <a:prstGeom prst="ellipse">
            <a:avLst/>
          </a:prstGeom>
          <a:noFill/>
          <a:ln w="50800"/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3" name="Oval 12"/>
          <p:cNvSpPr/>
          <p:nvPr/>
        </p:nvSpPr>
        <p:spPr>
          <a:xfrm>
            <a:off x="3294385" y="2385812"/>
            <a:ext cx="226978" cy="229362"/>
          </a:xfrm>
          <a:prstGeom prst="ellipse">
            <a:avLst/>
          </a:prstGeom>
          <a:noFill/>
          <a:ln w="50800"/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6" name="Bent Arrow 15"/>
          <p:cNvSpPr/>
          <p:nvPr/>
        </p:nvSpPr>
        <p:spPr>
          <a:xfrm rot="5400000">
            <a:off x="4493246" y="1938977"/>
            <a:ext cx="362305" cy="1305780"/>
          </a:xfrm>
          <a:prstGeom prst="bentArrow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solidFill>
                <a:schemeClr val="tx1"/>
              </a:solidFill>
            </a:endParaRPr>
          </a:p>
        </p:txBody>
      </p:sp>
      <p:sp>
        <p:nvSpPr>
          <p:cNvPr id="17" name="Right Arrow 16"/>
          <p:cNvSpPr/>
          <p:nvPr/>
        </p:nvSpPr>
        <p:spPr>
          <a:xfrm>
            <a:off x="1312379" y="3967098"/>
            <a:ext cx="1920048" cy="184207"/>
          </a:xfrm>
          <a:prstGeom prst="rightArrow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23" name="Oval 22"/>
          <p:cNvSpPr/>
          <p:nvPr/>
        </p:nvSpPr>
        <p:spPr>
          <a:xfrm>
            <a:off x="3265840" y="3887665"/>
            <a:ext cx="363107" cy="363134"/>
          </a:xfrm>
          <a:prstGeom prst="ellipse">
            <a:avLst/>
          </a:prstGeom>
          <a:noFill/>
          <a:ln w="50800"/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26" name="Bent Arrow 25"/>
          <p:cNvSpPr/>
          <p:nvPr/>
        </p:nvSpPr>
        <p:spPr>
          <a:xfrm rot="5400000">
            <a:off x="4354267" y="3074365"/>
            <a:ext cx="362308" cy="1693374"/>
          </a:xfrm>
          <a:prstGeom prst="bentArrow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10800000" lon="0" rev="0"/>
            </a:camera>
            <a:lightRig rig="threePt" dir="t"/>
          </a:scene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solidFill>
                <a:schemeClr val="tx1"/>
              </a:solidFill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4792133" y="2808319"/>
            <a:ext cx="920465" cy="888770"/>
          </a:xfrm>
          <a:prstGeom prst="round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dirty="0"/>
              <a:t>CO</a:t>
            </a:r>
            <a:r>
              <a:rPr lang="en-US" sz="1500" baseline="-25000" dirty="0"/>
              <a:t>2</a:t>
            </a:r>
          </a:p>
          <a:p>
            <a:pPr algn="ctr"/>
            <a:r>
              <a:rPr lang="en-US" sz="1500" dirty="0" err="1"/>
              <a:t>analyser</a:t>
            </a:r>
            <a:endParaRPr lang="en-US" sz="1500" dirty="0"/>
          </a:p>
        </p:txBody>
      </p:sp>
      <p:sp>
        <p:nvSpPr>
          <p:cNvPr id="28" name="TextBox 27"/>
          <p:cNvSpPr txBox="1"/>
          <p:nvPr/>
        </p:nvSpPr>
        <p:spPr>
          <a:xfrm>
            <a:off x="2999703" y="1595274"/>
            <a:ext cx="803618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50" dirty="0"/>
              <a:t>Long coil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3057342" y="3600683"/>
            <a:ext cx="848502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50" dirty="0"/>
              <a:t>Short coil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121564" y="3084757"/>
            <a:ext cx="926183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50" dirty="0"/>
              <a:t>CO</a:t>
            </a:r>
            <a:r>
              <a:rPr lang="en-US" sz="1350" baseline="-25000" dirty="0"/>
              <a:t>2</a:t>
            </a:r>
            <a:r>
              <a:rPr lang="en-US" sz="1350" dirty="0"/>
              <a:t>-free air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285654" y="2109480"/>
            <a:ext cx="1587807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50" dirty="0"/>
              <a:t>Underway seawater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371632" y="4151304"/>
            <a:ext cx="1587807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50" dirty="0"/>
              <a:t>Underway seawater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4173296" y="1832481"/>
            <a:ext cx="1539302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50" dirty="0"/>
              <a:t>Fully equilibrated CO</a:t>
            </a:r>
            <a:r>
              <a:rPr lang="en-US" sz="1350" baseline="-25000" dirty="0"/>
              <a:t>2</a:t>
            </a:r>
            <a:r>
              <a:rPr lang="en-US" sz="1350" dirty="0"/>
              <a:t>→xCO</a:t>
            </a:r>
            <a:r>
              <a:rPr lang="en-US" sz="1350" baseline="-25000" dirty="0"/>
              <a:t>2w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4134009" y="4102203"/>
            <a:ext cx="1539302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50" dirty="0"/>
              <a:t>Partially equilibrated CO</a:t>
            </a:r>
            <a:r>
              <a:rPr lang="en-US" sz="1350" baseline="-25000" dirty="0"/>
              <a:t>2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5896495" y="1827346"/>
            <a:ext cx="2936602" cy="18697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50" b="1" dirty="0">
                <a:solidFill>
                  <a:schemeClr val="accent2">
                    <a:lumMod val="75000"/>
                  </a:schemeClr>
                </a:solidFill>
              </a:rPr>
              <a:t>Gas Transfer Efficiency </a:t>
            </a:r>
            <a:r>
              <a:rPr lang="en-US" sz="1650" dirty="0">
                <a:solidFill>
                  <a:schemeClr val="accent2">
                    <a:lumMod val="75000"/>
                  </a:schemeClr>
                </a:solidFill>
              </a:rPr>
              <a:t>= xCO</a:t>
            </a:r>
            <a:r>
              <a:rPr lang="en-US" sz="1650" baseline="-25000" dirty="0">
                <a:solidFill>
                  <a:schemeClr val="accent2">
                    <a:lumMod val="75000"/>
                  </a:schemeClr>
                </a:solidFill>
              </a:rPr>
              <a:t>2short</a:t>
            </a:r>
            <a:r>
              <a:rPr lang="en-US" sz="1650" dirty="0">
                <a:solidFill>
                  <a:schemeClr val="accent2">
                    <a:lumMod val="75000"/>
                  </a:schemeClr>
                </a:solidFill>
              </a:rPr>
              <a:t>/xCO</a:t>
            </a:r>
            <a:r>
              <a:rPr lang="en-US" sz="1650" baseline="-25000" dirty="0">
                <a:solidFill>
                  <a:schemeClr val="accent2">
                    <a:lumMod val="75000"/>
                  </a:schemeClr>
                </a:solidFill>
              </a:rPr>
              <a:t>2w</a:t>
            </a:r>
            <a:endParaRPr lang="en-US" sz="1650" dirty="0">
              <a:solidFill>
                <a:schemeClr val="accent2">
                  <a:lumMod val="75000"/>
                </a:schemeClr>
              </a:solidFill>
            </a:endParaRPr>
          </a:p>
          <a:p>
            <a:pPr algn="ctr"/>
            <a:endParaRPr lang="en-US" sz="1650" dirty="0">
              <a:solidFill>
                <a:schemeClr val="accent2">
                  <a:lumMod val="75000"/>
                </a:schemeClr>
              </a:solidFill>
            </a:endParaRPr>
          </a:p>
          <a:p>
            <a:pPr algn="ctr"/>
            <a:endParaRPr lang="en-US" sz="1650" dirty="0">
              <a:solidFill>
                <a:schemeClr val="accent2">
                  <a:lumMod val="75000"/>
                </a:schemeClr>
              </a:solidFill>
            </a:endParaRPr>
          </a:p>
          <a:p>
            <a:pPr algn="ctr"/>
            <a:r>
              <a:rPr lang="en-US" sz="1650" i="1" u="sng" dirty="0">
                <a:solidFill>
                  <a:schemeClr val="tx2">
                    <a:lumMod val="60000"/>
                    <a:lumOff val="40000"/>
                  </a:schemeClr>
                </a:solidFill>
                <a:hlinkClick r:id="rId4" action="ppaction://hlinksldjump"/>
              </a:rPr>
              <a:t>More details about the Segmented Flow Coil Equilibrator here</a:t>
            </a:r>
            <a:endParaRPr lang="en-US" sz="1650" i="1" u="sng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7" name="Up-Down Arrow Callout 36"/>
          <p:cNvSpPr/>
          <p:nvPr/>
        </p:nvSpPr>
        <p:spPr>
          <a:xfrm>
            <a:off x="1912082" y="2481972"/>
            <a:ext cx="271328" cy="1568459"/>
          </a:xfrm>
          <a:prstGeom prst="upDownArrowCallout">
            <a:avLst/>
          </a:prstGeom>
          <a:noFill/>
          <a:ln w="254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97421E5D-4F5C-DA46-B0CD-113C9D904BE0}"/>
              </a:ext>
            </a:extLst>
          </p:cNvPr>
          <p:cNvSpPr txBox="1"/>
          <p:nvPr/>
        </p:nvSpPr>
        <p:spPr>
          <a:xfrm>
            <a:off x="4017732" y="2698286"/>
            <a:ext cx="8871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/>
              <a:t>Long &amp; short coils alternately measured every 5 min</a:t>
            </a:r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3549461C-44E4-2C40-9602-F8F5E20B22B8}"/>
              </a:ext>
            </a:extLst>
          </p:cNvPr>
          <p:cNvSpPr/>
          <p:nvPr/>
        </p:nvSpPr>
        <p:spPr>
          <a:xfrm>
            <a:off x="3339707" y="3954551"/>
            <a:ext cx="226978" cy="229362"/>
          </a:xfrm>
          <a:prstGeom prst="ellipse">
            <a:avLst/>
          </a:prstGeom>
          <a:noFill/>
          <a:ln w="50800"/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D7442431-36D5-2844-9793-401EBD61FFE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78800" y="4178300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8214"/>
    </mc:Choice>
    <mc:Fallback xmlns="">
      <p:transition spd="slow" advTm="682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map_flux_dfCO2.pdf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5"/>
              <a:stretch>
                <a:fillRect/>
              </a:stretch>
            </p:blipFill>
          </mc:Choice>
          <mc:Fallback>
            <p:blipFill>
              <a:blip r:embed="rId6"/>
              <a:stretch>
                <a:fillRect/>
              </a:stretch>
            </p:blipFill>
          </mc:Fallback>
        </mc:AlternateContent>
        <p:spPr>
          <a:xfrm>
            <a:off x="511207" y="738340"/>
            <a:ext cx="6619875" cy="3952164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026424" y="86832"/>
            <a:ext cx="6722175" cy="781760"/>
          </a:xfrm>
        </p:spPr>
        <p:txBody>
          <a:bodyPr>
            <a:normAutofit/>
          </a:bodyPr>
          <a:lstStyle/>
          <a:p>
            <a:r>
              <a:rPr lang="en-US" sz="2400" dirty="0"/>
              <a:t>CO</a:t>
            </a:r>
            <a:r>
              <a:rPr lang="en-US" sz="2400" baseline="-25000" dirty="0"/>
              <a:t>2</a:t>
            </a:r>
            <a:r>
              <a:rPr lang="en-US" sz="2400" dirty="0"/>
              <a:t> flux (ANDREXII)</a:t>
            </a:r>
            <a:endParaRPr lang="en-US" sz="1950" baseline="-25000" dirty="0"/>
          </a:p>
        </p:txBody>
      </p:sp>
      <p:grpSp>
        <p:nvGrpSpPr>
          <p:cNvPr id="2" name="Group 14"/>
          <p:cNvGrpSpPr/>
          <p:nvPr/>
        </p:nvGrpSpPr>
        <p:grpSpPr>
          <a:xfrm>
            <a:off x="2026771" y="1707565"/>
            <a:ext cx="1258885" cy="2244317"/>
            <a:chOff x="2144981" y="2485032"/>
            <a:chExt cx="1678513" cy="2992422"/>
          </a:xfrm>
        </p:grpSpPr>
        <p:sp>
          <p:nvSpPr>
            <p:cNvPr id="8" name="Oval 7"/>
            <p:cNvSpPr/>
            <p:nvPr/>
          </p:nvSpPr>
          <p:spPr>
            <a:xfrm>
              <a:off x="2144981" y="2485032"/>
              <a:ext cx="731658" cy="635065"/>
            </a:xfrm>
            <a:prstGeom prst="ellipse">
              <a:avLst/>
            </a:prstGeom>
            <a:noFill/>
            <a:ln w="50800">
              <a:solidFill>
                <a:srgbClr val="FF000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9" name="Oval 8"/>
            <p:cNvSpPr/>
            <p:nvPr/>
          </p:nvSpPr>
          <p:spPr>
            <a:xfrm>
              <a:off x="2144981" y="4842389"/>
              <a:ext cx="731658" cy="635065"/>
            </a:xfrm>
            <a:prstGeom prst="ellipse">
              <a:avLst/>
            </a:prstGeom>
            <a:noFill/>
            <a:ln w="50800">
              <a:solidFill>
                <a:srgbClr val="FF000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2640008" y="4395409"/>
              <a:ext cx="1183486" cy="40010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350" dirty="0">
                  <a:solidFill>
                    <a:srgbClr val="FF0000"/>
                  </a:solidFill>
                </a:rPr>
                <a:t>Upwelling</a:t>
              </a: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2273795" y="848154"/>
            <a:ext cx="9914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Flux (EC)</a:t>
            </a:r>
            <a:endParaRPr lang="en-US" baseline="-25000" dirty="0">
              <a:solidFill>
                <a:schemeClr val="bg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356625" y="2679852"/>
            <a:ext cx="7372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ΔfCO</a:t>
            </a:r>
            <a:r>
              <a:rPr lang="en-US" baseline="-25000" dirty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46E7BFC-473C-3745-B00F-AA959C0F625A}"/>
              </a:ext>
            </a:extLst>
          </p:cNvPr>
          <p:cNvSpPr txBox="1"/>
          <p:nvPr/>
        </p:nvSpPr>
        <p:spPr>
          <a:xfrm>
            <a:off x="7375985" y="1274088"/>
            <a:ext cx="1270661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Southern Ocean mostly a CO</a:t>
            </a:r>
            <a:r>
              <a:rPr lang="en-US" baseline="-25000" dirty="0"/>
              <a:t>2</a:t>
            </a:r>
            <a:r>
              <a:rPr lang="en-US" dirty="0"/>
              <a:t> sink (as expected), but not always</a:t>
            </a: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35701E50-6AE6-534D-A83D-EAC3E2755B2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178800" y="4178300"/>
            <a:ext cx="812800" cy="812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172"/>
    </mc:Choice>
    <mc:Fallback xmlns="">
      <p:transition spd="slow" advTm="311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5900" y="176435"/>
            <a:ext cx="6172200" cy="1190137"/>
          </a:xfrm>
        </p:spPr>
        <p:txBody>
          <a:bodyPr>
            <a:normAutofit/>
          </a:bodyPr>
          <a:lstStyle/>
          <a:p>
            <a:pPr>
              <a:spcAft>
                <a:spcPts val="900"/>
              </a:spcAft>
            </a:pPr>
            <a:r>
              <a:rPr lang="en-US" sz="2400" dirty="0"/>
              <a:t>Gas Transfer Efficiency (GTE)</a:t>
            </a:r>
            <a:r>
              <a:rPr lang="en-US" sz="2400" dirty="0">
                <a:latin typeface="Wingdings"/>
                <a:ea typeface="Wingdings"/>
                <a:cs typeface="Wingdings"/>
              </a:rPr>
              <a:t> </a:t>
            </a:r>
            <a:br>
              <a:rPr lang="en-US" sz="2400" dirty="0">
                <a:latin typeface="Wingdings"/>
                <a:ea typeface="Wingdings"/>
                <a:cs typeface="Wingdings"/>
              </a:rPr>
            </a:br>
            <a:r>
              <a:rPr lang="en-US" sz="2000" dirty="0"/>
              <a:t>- Range of ~20% during ANDREXII</a:t>
            </a:r>
            <a:br>
              <a:rPr lang="en-US" sz="2000" dirty="0"/>
            </a:br>
            <a:r>
              <a:rPr lang="en-US" sz="2000" dirty="0"/>
              <a:t>- Bimodal distribution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385676" y="1241737"/>
            <a:ext cx="6419850" cy="339334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60D7EF7-7FFE-5D43-A1E9-80A0E9C22FDD}"/>
              </a:ext>
            </a:extLst>
          </p:cNvPr>
          <p:cNvSpPr txBox="1"/>
          <p:nvPr/>
        </p:nvSpPr>
        <p:spPr>
          <a:xfrm>
            <a:off x="7054487" y="1051732"/>
            <a:ext cx="194700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Gas Transfer Efficiency (GTE) shows large variability and depends on seawater composition </a:t>
            </a:r>
          </a:p>
          <a:p>
            <a:endParaRPr lang="en-US" dirty="0"/>
          </a:p>
          <a:p>
            <a:r>
              <a:rPr lang="en-US" sz="1600" i="1" u="sng" dirty="0">
                <a:hlinkClick r:id="rId5" action="ppaction://hlinksldjump"/>
              </a:rPr>
              <a:t>Examples of GTE variability and TS diagram here </a:t>
            </a:r>
            <a:endParaRPr lang="en-US" sz="1600" i="1" u="sng" dirty="0"/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5D6ECD06-6A79-6F41-BF05-FF2891073A0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178800" y="4178300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227"/>
    </mc:Choice>
    <mc:Fallback xmlns="">
      <p:transition spd="slow" advTm="332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2"/>
          <p:cNvSpPr>
            <a:spLocks noGrp="1" noChangeArrowheads="1"/>
          </p:cNvSpPr>
          <p:nvPr>
            <p:ph type="title"/>
          </p:nvPr>
        </p:nvSpPr>
        <p:spPr>
          <a:xfrm>
            <a:off x="6519672" y="530728"/>
            <a:ext cx="2361281" cy="3410416"/>
          </a:xfrm>
        </p:spPr>
        <p:txBody>
          <a:bodyPr>
            <a:normAutofit fontScale="90000"/>
          </a:bodyPr>
          <a:lstStyle/>
          <a:p>
            <a:pPr>
              <a:spcAft>
                <a:spcPts val="450"/>
              </a:spcAft>
            </a:pPr>
            <a:r>
              <a:rPr lang="en-US" sz="2500" dirty="0"/>
              <a:t>Obs. </a:t>
            </a:r>
            <a:r>
              <a:rPr lang="en-US" sz="2500" i="1" dirty="0"/>
              <a:t>K</a:t>
            </a:r>
            <a:r>
              <a:rPr lang="en-US" sz="2500" dirty="0"/>
              <a:t> (= flux/ΔC)</a:t>
            </a:r>
            <a:r>
              <a:rPr lang="en-US" altLang="en-US" sz="2500" dirty="0"/>
              <a:t>: </a:t>
            </a:r>
            <a:r>
              <a:rPr lang="en-US" altLang="en-US" sz="2500" i="1" dirty="0"/>
              <a:t>mean relationship and variability</a:t>
            </a:r>
            <a:br>
              <a:rPr lang="en-US" altLang="en-US" sz="2500" i="1" dirty="0"/>
            </a:br>
            <a:br>
              <a:rPr lang="en-US" altLang="en-US" sz="2400" i="1" dirty="0"/>
            </a:br>
            <a:r>
              <a:rPr lang="en-US" altLang="en-US" sz="2000" dirty="0"/>
              <a:t>- closer to quadratic than to cubic in the mean</a:t>
            </a:r>
            <a:br>
              <a:rPr lang="en-US" altLang="en-US" sz="2000" dirty="0"/>
            </a:br>
            <a:br>
              <a:rPr lang="en-US" altLang="en-US" sz="2000" dirty="0"/>
            </a:br>
            <a:r>
              <a:rPr lang="en-US" altLang="en-US" sz="2000" dirty="0"/>
              <a:t>- wind explains ~60% of variance in </a:t>
            </a:r>
            <a:r>
              <a:rPr lang="en-US" altLang="en-US" sz="2000" i="1" dirty="0"/>
              <a:t>K</a:t>
            </a:r>
            <a:r>
              <a:rPr lang="en-US" altLang="en-US" sz="2000" dirty="0"/>
              <a:t>, what about the other 40%?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71BBE93-C806-2F44-9C64-73FEF54483E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479353" y="157606"/>
            <a:ext cx="5816272" cy="4331266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E2DCDAA-2BDC-A748-B8D5-9B2DA1A1497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78800" y="4178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1714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493"/>
    </mc:Choice>
    <mc:Fallback xmlns="">
      <p:transition spd="slow" advTm="354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475487" y="155448"/>
            <a:ext cx="5801868" cy="4320540"/>
          </a:xfrm>
          <a:prstGeom prst="rect">
            <a:avLst/>
          </a:prstGeom>
        </p:spPr>
      </p:pic>
      <p:sp>
        <p:nvSpPr>
          <p:cNvPr id="9" name="Rectangle 2"/>
          <p:cNvSpPr>
            <a:spLocks noGrp="1" noChangeArrowheads="1"/>
          </p:cNvSpPr>
          <p:nvPr>
            <p:ph type="title"/>
          </p:nvPr>
        </p:nvSpPr>
        <p:spPr>
          <a:xfrm>
            <a:off x="6424391" y="321334"/>
            <a:ext cx="2381376" cy="3918144"/>
          </a:xfrm>
        </p:spPr>
        <p:txBody>
          <a:bodyPr>
            <a:normAutofit/>
          </a:bodyPr>
          <a:lstStyle/>
          <a:p>
            <a:pPr>
              <a:spcAft>
                <a:spcPts val="450"/>
              </a:spcAft>
            </a:pPr>
            <a:r>
              <a:rPr lang="en-US" sz="2000" dirty="0"/>
              <a:t>GTE explains some of the variability in </a:t>
            </a:r>
            <a:r>
              <a:rPr lang="en-US" sz="2000" i="1" dirty="0"/>
              <a:t>K</a:t>
            </a:r>
            <a:br>
              <a:rPr lang="en-US" sz="2000" i="1" dirty="0"/>
            </a:br>
            <a:br>
              <a:rPr lang="en-US" sz="2000" i="1" dirty="0"/>
            </a:br>
            <a:r>
              <a:rPr lang="en-US" sz="1800" i="1" dirty="0"/>
              <a:t>K</a:t>
            </a:r>
            <a:r>
              <a:rPr lang="en-US" sz="1800" dirty="0"/>
              <a:t> in waters of low GTE tends to cluster below </a:t>
            </a:r>
            <a:r>
              <a:rPr lang="en-US" sz="1800" i="1" dirty="0"/>
              <a:t>K</a:t>
            </a:r>
            <a:r>
              <a:rPr lang="en-US" sz="1800" dirty="0"/>
              <a:t> of high GTE (most obvious at low-to-moderate wind speeds)</a:t>
            </a:r>
            <a:endParaRPr lang="en-US" altLang="en-US" sz="18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850EC75-1A79-014D-8D55-3A8D9AC0321E}"/>
              </a:ext>
            </a:extLst>
          </p:cNvPr>
          <p:cNvSpPr txBox="1"/>
          <p:nvPr/>
        </p:nvSpPr>
        <p:spPr>
          <a:xfrm>
            <a:off x="6273141" y="4338832"/>
            <a:ext cx="2683876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5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Paper submitted to </a:t>
            </a:r>
            <a:r>
              <a:rPr lang="en-US" sz="1350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Nature Sci. Rep.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0C975BC-0098-4446-9F85-114D42A6412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78800" y="4178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4989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178"/>
    </mc:Choice>
    <mc:Fallback xmlns="">
      <p:transition spd="slow" advTm="231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263024" y="83106"/>
            <a:ext cx="3822089" cy="465599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43249" y="284985"/>
            <a:ext cx="4256991" cy="4082879"/>
          </a:xfrm>
        </p:spPr>
        <p:txBody>
          <a:bodyPr>
            <a:normAutofit fontScale="90000"/>
          </a:bodyPr>
          <a:lstStyle/>
          <a:p>
            <a:r>
              <a:rPr lang="en-US" sz="2200" dirty="0"/>
              <a:t>Clear evidence of lower gas transfer velocity (</a:t>
            </a:r>
            <a:r>
              <a:rPr lang="en-US" sz="2200" i="1" dirty="0"/>
              <a:t>K</a:t>
            </a:r>
            <a:r>
              <a:rPr lang="en-US" sz="2200" dirty="0"/>
              <a:t>) in low gas transfer efficiency (GTE) waters, implying surfactant effect</a:t>
            </a:r>
            <a:br>
              <a:rPr lang="en-US" sz="1800" dirty="0"/>
            </a:br>
            <a:br>
              <a:rPr lang="en-US" sz="1800" dirty="0"/>
            </a:br>
            <a:r>
              <a:rPr lang="en-US" sz="1800" dirty="0"/>
              <a:t>Relative change in </a:t>
            </a:r>
            <a:r>
              <a:rPr lang="en-US" sz="1800" i="1" dirty="0"/>
              <a:t>K</a:t>
            </a:r>
            <a:r>
              <a:rPr lang="en-US" sz="1800" dirty="0"/>
              <a:t> explainable by GTE ~30% at wind speed of 7 m s</a:t>
            </a:r>
            <a:r>
              <a:rPr lang="en-US" sz="1800" baseline="30000" dirty="0"/>
              <a:t>-1 </a:t>
            </a:r>
            <a:r>
              <a:rPr lang="en-US" sz="1800" dirty="0"/>
              <a:t>(~global mean); more pronounced at lower wind speed</a:t>
            </a:r>
            <a:br>
              <a:rPr lang="en-US" sz="1800" dirty="0"/>
            </a:br>
            <a:br>
              <a:rPr lang="en-US" sz="1800" dirty="0"/>
            </a:br>
            <a:r>
              <a:rPr lang="en-US" sz="1800" dirty="0"/>
              <a:t>Similar wind speed dependence to previous lab studies of artificial soluble surfactant (Triton-X 100); similar magnitude to previous field studies of artificial insoluble surfactant (</a:t>
            </a:r>
            <a:r>
              <a:rPr lang="en-US" sz="1800" dirty="0" err="1"/>
              <a:t>olyel</a:t>
            </a:r>
            <a:r>
              <a:rPr lang="en-US" sz="1800" dirty="0"/>
              <a:t> alcohol)</a:t>
            </a:r>
            <a:br>
              <a:rPr lang="en-US" sz="1800" dirty="0"/>
            </a:br>
            <a:br>
              <a:rPr lang="en-US" sz="1800" dirty="0"/>
            </a:br>
            <a:r>
              <a:rPr lang="en-US" sz="1800" dirty="0"/>
              <a:t>Probably because surfactants accumulate more near the interface at low wind speeds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A2764E2-80D3-5D46-BC81-EA3E42BEDF0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78800" y="4178300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6712"/>
    </mc:Choice>
    <mc:Fallback xmlns="">
      <p:transition spd="slow" advTm="867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51CF79-759D-E14E-A0FC-AD49B03A2A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2820" y="72794"/>
            <a:ext cx="8538359" cy="770396"/>
          </a:xfrm>
        </p:spPr>
        <p:txBody>
          <a:bodyPr>
            <a:normAutofit/>
          </a:bodyPr>
          <a:lstStyle/>
          <a:p>
            <a:r>
              <a:rPr lang="en-US" sz="2000" dirty="0"/>
              <a:t>Very rough estimation of impact of neglecting surfactants in CO</a:t>
            </a:r>
            <a:r>
              <a:rPr lang="en-US" sz="2000" baseline="-25000" dirty="0"/>
              <a:t>2</a:t>
            </a:r>
            <a:r>
              <a:rPr lang="en-US" sz="2000" dirty="0"/>
              <a:t> flux calculation</a:t>
            </a:r>
            <a:endParaRPr lang="en-US" sz="2000" i="1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704384F-8564-4B4F-88A0-58D48E52FA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3045" y="926860"/>
            <a:ext cx="2350886" cy="363454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D74603E-E15B-5842-B820-614D4E48EDB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0439" y="926860"/>
            <a:ext cx="2350886" cy="363454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CDBEDB57-6FD0-B847-A84C-19EDAD90421F}"/>
              </a:ext>
            </a:extLst>
          </p:cNvPr>
          <p:cNvSpPr txBox="1"/>
          <p:nvPr/>
        </p:nvSpPr>
        <p:spPr>
          <a:xfrm>
            <a:off x="4870381" y="826773"/>
            <a:ext cx="4234113" cy="384720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i="1" dirty="0"/>
              <a:t>Wind speed dependence in </a:t>
            </a:r>
          </a:p>
          <a:p>
            <a:pPr algn="ctr"/>
            <a:r>
              <a:rPr lang="en-US" i="1" dirty="0"/>
              <a:t>surfactant effect </a:t>
            </a:r>
          </a:p>
          <a:p>
            <a:endParaRPr lang="en-US" sz="1600" i="1" dirty="0"/>
          </a:p>
          <a:p>
            <a:r>
              <a:rPr lang="en-US" sz="1600" dirty="0"/>
              <a:t>Assume</a:t>
            </a:r>
            <a:r>
              <a:rPr lang="en-US" sz="1600" i="1" dirty="0"/>
              <a:t> K</a:t>
            </a:r>
            <a:r>
              <a:rPr lang="en-US" sz="1600" dirty="0"/>
              <a:t> parametrizations based on dual tracer from many regions (e.g. Nightingale et al 2000) or global radiocarbon (e.g. </a:t>
            </a:r>
            <a:r>
              <a:rPr lang="en-US" sz="1600" dirty="0" err="1"/>
              <a:t>Wanninkhof</a:t>
            </a:r>
            <a:r>
              <a:rPr lang="en-US" sz="1600" dirty="0"/>
              <a:t> 2014) already reflect surfactant effect in the mean (i.e. 30% suppression)</a:t>
            </a:r>
          </a:p>
          <a:p>
            <a:endParaRPr lang="en-US" sz="800" dirty="0"/>
          </a:p>
          <a:p>
            <a:r>
              <a:rPr lang="en-US" sz="1600" dirty="0"/>
              <a:t>Assume equal presence of both high surfactant and low surfactant waters</a:t>
            </a:r>
          </a:p>
          <a:p>
            <a:endParaRPr lang="en-US" sz="800" dirty="0"/>
          </a:p>
          <a:p>
            <a:r>
              <a:rPr lang="en-US" sz="1600" dirty="0"/>
              <a:t>Then at wind speed &lt;7 m/s (global mean), using wind-only based </a:t>
            </a:r>
            <a:r>
              <a:rPr lang="en-US" sz="1600" i="1" dirty="0"/>
              <a:t>K</a:t>
            </a:r>
            <a:r>
              <a:rPr lang="en-US" sz="1600" dirty="0"/>
              <a:t> </a:t>
            </a:r>
            <a:r>
              <a:rPr lang="en-US" sz="1600" i="1" dirty="0"/>
              <a:t>could</a:t>
            </a:r>
            <a:r>
              <a:rPr lang="en-US" sz="1600" dirty="0"/>
              <a:t> underestimate surfactant effect &amp; overestimate flux magnitude, and vice versa for high winds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2820013-7BB7-CE43-B6BE-E1BEBC8D44ED}"/>
              </a:ext>
            </a:extLst>
          </p:cNvPr>
          <p:cNvSpPr txBox="1"/>
          <p:nvPr/>
        </p:nvSpPr>
        <p:spPr>
          <a:xfrm>
            <a:off x="865516" y="1258785"/>
            <a:ext cx="10212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NCEP climatology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618951D4-4823-ED49-A220-1A0E7A1D1AE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178800" y="4178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89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6526"/>
    </mc:Choice>
    <mc:Fallback xmlns="">
      <p:transition spd="slow" advTm="665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6B7B63-9881-3046-BD77-223A0F7146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dirty="0"/>
              <a:t>Possible bias in CO</a:t>
            </a:r>
            <a:r>
              <a:rPr lang="en-US" sz="2400" baseline="-25000" dirty="0"/>
              <a:t>2</a:t>
            </a:r>
            <a:r>
              <a:rPr lang="en-US" sz="2400" dirty="0"/>
              <a:t> flux </a:t>
            </a:r>
            <a:br>
              <a:rPr lang="en-US" sz="2400" dirty="0"/>
            </a:br>
            <a:r>
              <a:rPr lang="en-US" sz="1800" dirty="0"/>
              <a:t>(with minus without wind speed dependence in surfactant effect)</a:t>
            </a:r>
            <a:br>
              <a:rPr lang="en-US" sz="2400" dirty="0"/>
            </a:br>
            <a:endParaRPr lang="en-US" sz="24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CA3758A-1B1B-A747-999D-FD6CA7DB8EE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0001" b="9963"/>
          <a:stretch/>
        </p:blipFill>
        <p:spPr>
          <a:xfrm>
            <a:off x="4670230" y="2197883"/>
            <a:ext cx="3566478" cy="246817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75C94EE-D726-A243-958C-AA1A138A154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0130" b="10093"/>
          <a:stretch/>
        </p:blipFill>
        <p:spPr>
          <a:xfrm>
            <a:off x="617517" y="856918"/>
            <a:ext cx="3566479" cy="246817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1066C08-BED6-794A-8597-7AE628C0BBBA}"/>
              </a:ext>
            </a:extLst>
          </p:cNvPr>
          <p:cNvSpPr txBox="1"/>
          <p:nvPr/>
        </p:nvSpPr>
        <p:spPr>
          <a:xfrm>
            <a:off x="4344312" y="968837"/>
            <a:ext cx="418217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Considering surfactants could lead to a </a:t>
            </a:r>
            <a:r>
              <a:rPr lang="en-US" sz="1600" i="1" dirty="0"/>
              <a:t>greater</a:t>
            </a:r>
            <a:r>
              <a:rPr lang="en-US" sz="1600" dirty="0"/>
              <a:t> CO</a:t>
            </a:r>
            <a:r>
              <a:rPr lang="en-US" sz="1600" baseline="-25000" dirty="0"/>
              <a:t>2</a:t>
            </a:r>
            <a:r>
              <a:rPr lang="en-US" sz="1600" dirty="0"/>
              <a:t> uptake (e.g. in Southern Ocean)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Clearly studies of GTE and surfactant composition in many regions are needed to improve estimates of air-sea CO</a:t>
            </a:r>
            <a:r>
              <a:rPr lang="en-US" sz="1600" baseline="-25000" dirty="0"/>
              <a:t>2</a:t>
            </a:r>
            <a:r>
              <a:rPr lang="en-US" sz="1600" dirty="0"/>
              <a:t> flux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2145EDB-F0FD-384B-9B89-4A9ABE75AACC}"/>
              </a:ext>
            </a:extLst>
          </p:cNvPr>
          <p:cNvSpPr txBox="1"/>
          <p:nvPr/>
        </p:nvSpPr>
        <p:spPr>
          <a:xfrm>
            <a:off x="2006965" y="4139394"/>
            <a:ext cx="146719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More CO</a:t>
            </a:r>
            <a:r>
              <a:rPr lang="en-US" sz="1400" baseline="-25000" dirty="0"/>
              <a:t>2</a:t>
            </a:r>
            <a:r>
              <a:rPr lang="en-US" sz="1400" dirty="0"/>
              <a:t> uptake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DCA09DF-18C7-0340-AFF8-845BA06B64C7}"/>
              </a:ext>
            </a:extLst>
          </p:cNvPr>
          <p:cNvSpPr txBox="1"/>
          <p:nvPr/>
        </p:nvSpPr>
        <p:spPr>
          <a:xfrm>
            <a:off x="2999777" y="3547003"/>
            <a:ext cx="134453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Less CO</a:t>
            </a:r>
            <a:r>
              <a:rPr lang="en-US" sz="1400" baseline="-25000" dirty="0"/>
              <a:t>2</a:t>
            </a:r>
            <a:r>
              <a:rPr lang="en-US" sz="1400" dirty="0"/>
              <a:t> uptake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95EE6C8-95F5-4644-825C-38EE561FE7B8}"/>
              </a:ext>
            </a:extLst>
          </p:cNvPr>
          <p:cNvSpPr txBox="1"/>
          <p:nvPr/>
        </p:nvSpPr>
        <p:spPr>
          <a:xfrm>
            <a:off x="612495" y="3547003"/>
            <a:ext cx="149111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Less CO</a:t>
            </a:r>
            <a:r>
              <a:rPr lang="en-US" sz="1400" baseline="-25000" dirty="0"/>
              <a:t>2</a:t>
            </a:r>
            <a:r>
              <a:rPr lang="en-US" sz="1400" dirty="0"/>
              <a:t> emission</a:t>
            </a: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52DCC2E3-B302-974F-B35D-8D769102D237}"/>
              </a:ext>
            </a:extLst>
          </p:cNvPr>
          <p:cNvCxnSpPr>
            <a:cxnSpLocks/>
          </p:cNvCxnSpPr>
          <p:nvPr/>
        </p:nvCxnSpPr>
        <p:spPr>
          <a:xfrm flipV="1">
            <a:off x="1280160" y="2197883"/>
            <a:ext cx="77892" cy="1349121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170A1384-8091-3C4F-AF2C-B858C4D4E255}"/>
              </a:ext>
            </a:extLst>
          </p:cNvPr>
          <p:cNvCxnSpPr>
            <a:cxnSpLocks/>
          </p:cNvCxnSpPr>
          <p:nvPr/>
        </p:nvCxnSpPr>
        <p:spPr>
          <a:xfrm flipV="1">
            <a:off x="2595967" y="2719449"/>
            <a:ext cx="550994" cy="1419946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C0242C25-1246-584E-B259-76766E576A66}"/>
              </a:ext>
            </a:extLst>
          </p:cNvPr>
          <p:cNvCxnSpPr>
            <a:cxnSpLocks/>
          </p:cNvCxnSpPr>
          <p:nvPr/>
        </p:nvCxnSpPr>
        <p:spPr>
          <a:xfrm flipV="1">
            <a:off x="4269711" y="2571750"/>
            <a:ext cx="2020799" cy="1129142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6" name="TextBox 25">
            <a:extLst>
              <a:ext uri="{FF2B5EF4-FFF2-40B4-BE49-F238E27FC236}">
                <a16:creationId xmlns:a16="http://schemas.microsoft.com/office/drawing/2014/main" id="{9BC6212D-6235-4342-BB4C-18516AE27D44}"/>
              </a:ext>
            </a:extLst>
          </p:cNvPr>
          <p:cNvSpPr txBox="1"/>
          <p:nvPr/>
        </p:nvSpPr>
        <p:spPr>
          <a:xfrm>
            <a:off x="5293451" y="4351252"/>
            <a:ext cx="280314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Based on NOAA CO</a:t>
            </a:r>
            <a:r>
              <a:rPr lang="en-US" sz="1200" baseline="-25000" dirty="0"/>
              <a:t>2</a:t>
            </a:r>
            <a:r>
              <a:rPr lang="en-US" sz="1200" dirty="0"/>
              <a:t> flux (Park et al. 2010)</a:t>
            </a:r>
          </a:p>
        </p:txBody>
      </p: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DFC77EB3-3269-504C-8687-16DC84566DCA}"/>
              </a:ext>
            </a:extLst>
          </p:cNvPr>
          <p:cNvCxnSpPr>
            <a:cxnSpLocks/>
          </p:cNvCxnSpPr>
          <p:nvPr/>
        </p:nvCxnSpPr>
        <p:spPr>
          <a:xfrm flipV="1">
            <a:off x="2782463" y="4071486"/>
            <a:ext cx="2017227" cy="117466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5F9230B-FE32-3A4C-BD9E-206303AE7A9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178800" y="4178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9127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015"/>
    </mc:Choice>
    <mc:Fallback xmlns="">
      <p:transition spd="slow" advTm="490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03865" y="260865"/>
            <a:ext cx="3709930" cy="857250"/>
          </a:xfrm>
        </p:spPr>
        <p:txBody>
          <a:bodyPr>
            <a:normAutofit/>
          </a:bodyPr>
          <a:lstStyle/>
          <a:p>
            <a:r>
              <a:rPr lang="en-US" sz="2400" dirty="0"/>
              <a:t>Concluding remarks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21975" y="1294409"/>
            <a:ext cx="5035138" cy="3335301"/>
          </a:xfrm>
        </p:spPr>
        <p:txBody>
          <a:bodyPr>
            <a:normAutofit/>
          </a:bodyPr>
          <a:lstStyle/>
          <a:p>
            <a:pPr>
              <a:spcAft>
                <a:spcPts val="2250"/>
              </a:spcAft>
            </a:pPr>
            <a:r>
              <a:rPr lang="en-US" sz="1800" dirty="0"/>
              <a:t>Mean </a:t>
            </a:r>
            <a:r>
              <a:rPr lang="en-US" sz="1800" i="1" dirty="0"/>
              <a:t>K</a:t>
            </a:r>
            <a:r>
              <a:rPr lang="en-US" sz="1800" dirty="0"/>
              <a:t> vs. wind speed relationship closer to quadratic than cubic during ANDREXII cruise</a:t>
            </a:r>
          </a:p>
          <a:p>
            <a:pPr>
              <a:spcAft>
                <a:spcPts val="2250"/>
              </a:spcAft>
            </a:pPr>
            <a:r>
              <a:rPr lang="en-US" sz="1800" dirty="0"/>
              <a:t>First Southern Ocean evidence of gas transfer suppression due to natural surfactants</a:t>
            </a:r>
          </a:p>
          <a:p>
            <a:pPr>
              <a:spcAft>
                <a:spcPts val="2250"/>
              </a:spcAft>
            </a:pPr>
            <a:r>
              <a:rPr lang="en-US" sz="1800" dirty="0"/>
              <a:t>Gas transfer suppression most important relatively at low-to-moderate wind speeds (implications on spatial/seasonal variability in CO</a:t>
            </a:r>
            <a:r>
              <a:rPr lang="en-US" sz="1800" baseline="-25000" dirty="0"/>
              <a:t>2</a:t>
            </a:r>
            <a:r>
              <a:rPr lang="en-US" sz="1800" dirty="0"/>
              <a:t> flux?)</a:t>
            </a:r>
          </a:p>
        </p:txBody>
      </p:sp>
      <p:pic>
        <p:nvPicPr>
          <p:cNvPr id="4" name="Picture 3" descr="DSC_7686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362" y="9624"/>
            <a:ext cx="2966096" cy="4620087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1F47044B-ACB9-3B40-AA0F-653920F5AB6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78800" y="4178300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154"/>
    </mc:Choice>
    <mc:Fallback xmlns="">
      <p:transition spd="slow" advTm="481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 descr="birdtabl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61804" y="1913990"/>
            <a:ext cx="3098256" cy="2639617"/>
          </a:xfrm>
          <a:prstGeom prst="rect">
            <a:avLst/>
          </a:prstGeom>
        </p:spPr>
      </p:pic>
      <p:pic>
        <p:nvPicPr>
          <p:cNvPr id="2050" name="Picture 2" descr="J:\Tom Documents\Projects\ORCHESTRA\Kit installation photos_May18\IMG_601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697" y="361153"/>
            <a:ext cx="3186354" cy="2389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4127928" y="32298"/>
            <a:ext cx="4853254" cy="1049115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50" dirty="0"/>
              <a:t>Flux equipment on the foremast of</a:t>
            </a:r>
          </a:p>
          <a:p>
            <a:r>
              <a:rPr lang="en-GB" sz="2250" i="1" dirty="0"/>
              <a:t>James Clark Ross </a:t>
            </a:r>
            <a:r>
              <a:rPr lang="en-GB" sz="2250" dirty="0"/>
              <a:t>(</a:t>
            </a:r>
            <a:r>
              <a:rPr lang="en-GB" sz="2250" i="1" dirty="0"/>
              <a:t>JCR</a:t>
            </a:r>
            <a:r>
              <a:rPr lang="en-GB" sz="2250" dirty="0"/>
              <a:t>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141096" y="1272589"/>
            <a:ext cx="167134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" dirty="0"/>
              <a:t>3D Motion sensor (</a:t>
            </a:r>
            <a:r>
              <a:rPr lang="en-GB" sz="1500" dirty="0" err="1"/>
              <a:t>Sysdon</a:t>
            </a:r>
            <a:r>
              <a:rPr lang="en-GB" sz="1500" dirty="0"/>
              <a:t> Donner MP II)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957841" y="1051091"/>
            <a:ext cx="203376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" dirty="0"/>
              <a:t>Heated 3D sonic anemometer (</a:t>
            </a:r>
            <a:r>
              <a:rPr lang="en-GB" sz="1500" dirty="0" err="1"/>
              <a:t>Metek</a:t>
            </a:r>
            <a:r>
              <a:rPr lang="en-GB" sz="1500" dirty="0"/>
              <a:t>)</a:t>
            </a:r>
          </a:p>
        </p:txBody>
      </p:sp>
      <p:cxnSp>
        <p:nvCxnSpPr>
          <p:cNvPr id="6" name="Straight Arrow Connector 5"/>
          <p:cNvCxnSpPr>
            <a:cxnSpLocks/>
          </p:cNvCxnSpPr>
          <p:nvPr/>
        </p:nvCxnSpPr>
        <p:spPr>
          <a:xfrm flipH="1">
            <a:off x="6458943" y="1550464"/>
            <a:ext cx="198118" cy="33121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>
            <a:cxnSpLocks/>
          </p:cNvCxnSpPr>
          <p:nvPr/>
        </p:nvCxnSpPr>
        <p:spPr>
          <a:xfrm>
            <a:off x="4907398" y="1881682"/>
            <a:ext cx="905046" cy="120208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8" name="Oval 2047"/>
          <p:cNvSpPr/>
          <p:nvPr/>
        </p:nvSpPr>
        <p:spPr>
          <a:xfrm>
            <a:off x="3094950" y="422396"/>
            <a:ext cx="324036" cy="32403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31" name="TextBox 30"/>
          <p:cNvSpPr txBox="1"/>
          <p:nvPr/>
        </p:nvSpPr>
        <p:spPr>
          <a:xfrm>
            <a:off x="6378137" y="4135361"/>
            <a:ext cx="993097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" b="1" dirty="0">
                <a:solidFill>
                  <a:schemeClr val="bg1"/>
                </a:solidFill>
              </a:rPr>
              <a:t>CO</a:t>
            </a:r>
            <a:r>
              <a:rPr lang="en-GB" sz="1500" b="1" baseline="-25000" dirty="0">
                <a:solidFill>
                  <a:schemeClr val="bg1"/>
                </a:solidFill>
              </a:rPr>
              <a:t>2</a:t>
            </a:r>
            <a:r>
              <a:rPr lang="en-GB" sz="1500" b="1" dirty="0">
                <a:solidFill>
                  <a:schemeClr val="bg1"/>
                </a:solidFill>
              </a:rPr>
              <a:t> inlet</a:t>
            </a:r>
          </a:p>
        </p:txBody>
      </p:sp>
      <p:cxnSp>
        <p:nvCxnSpPr>
          <p:cNvPr id="32" name="Straight Arrow Connector 31"/>
          <p:cNvCxnSpPr>
            <a:cxnSpLocks/>
          </p:cNvCxnSpPr>
          <p:nvPr/>
        </p:nvCxnSpPr>
        <p:spPr>
          <a:xfrm flipH="1" flipV="1">
            <a:off x="6415716" y="3808057"/>
            <a:ext cx="165213" cy="300083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Picture 21" descr="mail room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13818" y="2876161"/>
            <a:ext cx="1401631" cy="1789672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898665" y="3605939"/>
            <a:ext cx="108709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" dirty="0" err="1"/>
              <a:t>Picarro</a:t>
            </a:r>
            <a:r>
              <a:rPr lang="en-GB" sz="1500" dirty="0"/>
              <a:t> CO</a:t>
            </a:r>
            <a:r>
              <a:rPr lang="en-GB" sz="1500" baseline="-25000" dirty="0"/>
              <a:t>2</a:t>
            </a:r>
            <a:r>
              <a:rPr lang="en-GB" sz="1500" dirty="0"/>
              <a:t> instrument</a:t>
            </a:r>
          </a:p>
          <a:p>
            <a:r>
              <a:rPr lang="en-GB" sz="1500" dirty="0"/>
              <a:t>PCs</a:t>
            </a:r>
            <a:endParaRPr lang="en-US" sz="1500" dirty="0"/>
          </a:p>
        </p:txBody>
      </p: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2AD7A568-191B-B743-B478-DCFD11EBE2DB}"/>
              </a:ext>
            </a:extLst>
          </p:cNvPr>
          <p:cNvCxnSpPr>
            <a:cxnSpLocks/>
          </p:cNvCxnSpPr>
          <p:nvPr/>
        </p:nvCxnSpPr>
        <p:spPr>
          <a:xfrm flipV="1">
            <a:off x="2846586" y="1905680"/>
            <a:ext cx="109556" cy="117808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hlinkClick r:id="rId5"/>
            <a:extLst>
              <a:ext uri="{FF2B5EF4-FFF2-40B4-BE49-F238E27FC236}">
                <a16:creationId xmlns:a16="http://schemas.microsoft.com/office/drawing/2014/main" id="{DEB68F2B-B75C-8F45-B96A-C957237C4F73}"/>
              </a:ext>
            </a:extLst>
          </p:cNvPr>
          <p:cNvSpPr txBox="1"/>
          <p:nvPr/>
        </p:nvSpPr>
        <p:spPr>
          <a:xfrm>
            <a:off x="7433210" y="2218135"/>
            <a:ext cx="1401631" cy="1815882"/>
          </a:xfrm>
          <a:prstGeom prst="rect">
            <a:avLst/>
          </a:prstGeom>
          <a:noFill/>
          <a:ln>
            <a:solidFill>
              <a:schemeClr val="accent1">
                <a:shade val="95000"/>
                <a:satMod val="10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rgbClr val="0070C0"/>
                </a:solidFill>
              </a:rPr>
              <a:t>See Dong et al 2021 for details on flux processing, QA/QC, and uncertainty estimates</a:t>
            </a:r>
          </a:p>
        </p:txBody>
      </p:sp>
    </p:spTree>
    <p:extLst>
      <p:ext uri="{BB962C8B-B14F-4D97-AF65-F5344CB8AC3E}">
        <p14:creationId xmlns:p14="http://schemas.microsoft.com/office/powerpoint/2010/main" val="331251377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41332" y="436985"/>
            <a:ext cx="1704590" cy="2652724"/>
          </a:xfrm>
        </p:spPr>
        <p:txBody>
          <a:bodyPr>
            <a:normAutofit fontScale="90000"/>
          </a:bodyPr>
          <a:lstStyle/>
          <a:p>
            <a:r>
              <a:rPr lang="en-US" sz="2400" dirty="0"/>
              <a:t>Use of </a:t>
            </a:r>
            <a:r>
              <a:rPr lang="en-US" sz="2400" u="sng" dirty="0"/>
              <a:t>Segmented Flow Coil Equilibrator </a:t>
            </a:r>
            <a:r>
              <a:rPr lang="en-US" sz="2400" dirty="0"/>
              <a:t>to measure Gas Transfer Efficiency</a:t>
            </a:r>
          </a:p>
        </p:txBody>
      </p:sp>
      <p:pic>
        <p:nvPicPr>
          <p:cNvPr id="5" name="Picture 4" descr="Untitl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7634" y="380398"/>
            <a:ext cx="6671226" cy="384846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96240" y="4348323"/>
            <a:ext cx="5161798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50" dirty="0"/>
              <a:t>Segmented flow coil equilibrator		</a:t>
            </a:r>
            <a:r>
              <a:rPr lang="en-US" sz="1350" dirty="0" err="1"/>
              <a:t>Wohl</a:t>
            </a:r>
            <a:r>
              <a:rPr lang="en-US" sz="1350" dirty="0"/>
              <a:t> et al. Ocean Science 2019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DE8A78A7-B251-5546-938A-2D3ED6A7839A}"/>
              </a:ext>
            </a:extLst>
          </p:cNvPr>
          <p:cNvSpPr/>
          <p:nvPr/>
        </p:nvSpPr>
        <p:spPr>
          <a:xfrm>
            <a:off x="5433461" y="2285381"/>
            <a:ext cx="1246472" cy="477069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/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>
                <a:solidFill>
                  <a:schemeClr val="tx1"/>
                </a:solidFill>
              </a:rPr>
              <a:t>Equilibrated air to gas analyzer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AC5CCFF0-0937-FB4E-B834-CE4035974F6A}"/>
              </a:ext>
            </a:extLst>
          </p:cNvPr>
          <p:cNvSpPr/>
          <p:nvPr/>
        </p:nvSpPr>
        <p:spPr>
          <a:xfrm>
            <a:off x="2349024" y="924258"/>
            <a:ext cx="1789839" cy="548407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/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>
                <a:solidFill>
                  <a:schemeClr val="tx1"/>
                </a:solidFill>
              </a:rPr>
              <a:t>Gas exchanges between air/water segments, kept at ambient water temperature 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BF5183E4-EF93-AA45-B5BD-4DC8216A299F}"/>
              </a:ext>
            </a:extLst>
          </p:cNvPr>
          <p:cNvSpPr/>
          <p:nvPr/>
        </p:nvSpPr>
        <p:spPr>
          <a:xfrm>
            <a:off x="4505314" y="640429"/>
            <a:ext cx="1953238" cy="152549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tx1"/>
                </a:solidFill>
              </a:rPr>
              <a:t>Gas analyzer: Licor7000 with </a:t>
            </a:r>
            <a:r>
              <a:rPr lang="en-US" sz="1400" dirty="0" err="1">
                <a:solidFill>
                  <a:schemeClr val="tx1"/>
                </a:solidFill>
              </a:rPr>
              <a:t>Nafion</a:t>
            </a:r>
            <a:r>
              <a:rPr lang="en-US" sz="1400" dirty="0">
                <a:solidFill>
                  <a:schemeClr val="tx1"/>
                </a:solidFill>
              </a:rPr>
              <a:t> dryer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4CDDAF6D-1B12-7145-B397-01AFE6B8CF73}"/>
              </a:ext>
            </a:extLst>
          </p:cNvPr>
          <p:cNvCxnSpPr/>
          <p:nvPr/>
        </p:nvCxnSpPr>
        <p:spPr>
          <a:xfrm flipH="1">
            <a:off x="5120639" y="2165925"/>
            <a:ext cx="1309036" cy="0"/>
          </a:xfrm>
          <a:prstGeom prst="line">
            <a:avLst/>
          </a:prstGeom>
          <a:ln w="6350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332F9EBB-C13B-2648-830C-AAB26EDDEA24}"/>
              </a:ext>
            </a:extLst>
          </p:cNvPr>
          <p:cNvSpPr/>
          <p:nvPr/>
        </p:nvSpPr>
        <p:spPr>
          <a:xfrm>
            <a:off x="771735" y="2046846"/>
            <a:ext cx="1246472" cy="477069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/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>
                <a:solidFill>
                  <a:schemeClr val="tx1"/>
                </a:solidFill>
              </a:rPr>
              <a:t>Zero air (no CO2)</a:t>
            </a:r>
          </a:p>
          <a:p>
            <a:pPr algn="ctr"/>
            <a:r>
              <a:rPr lang="en-US" sz="1000" dirty="0">
                <a:solidFill>
                  <a:schemeClr val="tx1"/>
                </a:solidFill>
              </a:rPr>
              <a:t>25 cm</a:t>
            </a:r>
            <a:r>
              <a:rPr lang="en-US" sz="1000" baseline="30000" dirty="0">
                <a:solidFill>
                  <a:schemeClr val="tx1"/>
                </a:solidFill>
              </a:rPr>
              <a:t>3</a:t>
            </a:r>
            <a:r>
              <a:rPr lang="en-US" sz="1000" dirty="0">
                <a:solidFill>
                  <a:schemeClr val="tx1"/>
                </a:solidFill>
              </a:rPr>
              <a:t> min</a:t>
            </a:r>
            <a:r>
              <a:rPr lang="en-US" sz="1000" baseline="30000" dirty="0">
                <a:solidFill>
                  <a:schemeClr val="tx1"/>
                </a:solidFill>
              </a:rPr>
              <a:t>-1</a:t>
            </a: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F80A0705-A563-F248-B7D6-004ED4860611}"/>
              </a:ext>
            </a:extLst>
          </p:cNvPr>
          <p:cNvSpPr/>
          <p:nvPr/>
        </p:nvSpPr>
        <p:spPr>
          <a:xfrm>
            <a:off x="2406775" y="3306909"/>
            <a:ext cx="1246472" cy="477069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/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>
                <a:solidFill>
                  <a:schemeClr val="tx1"/>
                </a:solidFill>
              </a:rPr>
              <a:t>Long coil: 20 m</a:t>
            </a:r>
          </a:p>
          <a:p>
            <a:pPr algn="ctr"/>
            <a:endParaRPr lang="en-US" sz="1000" dirty="0">
              <a:solidFill>
                <a:schemeClr val="tx1"/>
              </a:solidFill>
            </a:endParaRPr>
          </a:p>
          <a:p>
            <a:pPr algn="ctr"/>
            <a:r>
              <a:rPr lang="en-US" sz="1000" dirty="0">
                <a:solidFill>
                  <a:schemeClr val="tx1"/>
                </a:solidFill>
              </a:rPr>
              <a:t> Short coil: 0.4 m</a:t>
            </a:r>
            <a:endParaRPr lang="en-US" sz="1000" baseline="30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C7658D-C0CB-5642-9289-6F2DCC8F6E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9070" y="141392"/>
            <a:ext cx="8229600" cy="857250"/>
          </a:xfrm>
        </p:spPr>
        <p:txBody>
          <a:bodyPr>
            <a:normAutofit/>
          </a:bodyPr>
          <a:lstStyle/>
          <a:p>
            <a:r>
              <a:rPr lang="en-US" sz="2200" dirty="0"/>
              <a:t>Gas transfer efficiency shows substantial variability, but does not obviously correlate with common seawater parameters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8928830-EE91-2142-8B00-C005D9FD47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950" y="1425039"/>
            <a:ext cx="4932303" cy="321969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19D5519-E8E4-4E47-8EA3-A65EA270D5D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5276340" y="944831"/>
            <a:ext cx="3694710" cy="3694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527270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23062" y="458577"/>
            <a:ext cx="5051353" cy="857250"/>
          </a:xfrm>
        </p:spPr>
        <p:txBody>
          <a:bodyPr>
            <a:normAutofit/>
          </a:bodyPr>
          <a:lstStyle/>
          <a:p>
            <a:r>
              <a:rPr lang="en-US" sz="3000" dirty="0"/>
              <a:t>Motion correction Example…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wind_example_ra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5359" y="849709"/>
            <a:ext cx="6388103" cy="232549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15359" y="143852"/>
            <a:ext cx="6388103" cy="591957"/>
          </a:xfrm>
        </p:spPr>
        <p:txBody>
          <a:bodyPr>
            <a:normAutofit/>
          </a:bodyPr>
          <a:lstStyle/>
          <a:p>
            <a:pPr lvl="0"/>
            <a:r>
              <a:rPr lang="en-US" sz="1800" dirty="0"/>
              <a:t>Measured 3-D wind velocities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699525" y="3546859"/>
            <a:ext cx="5865803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900"/>
              </a:spcAft>
              <a:buFont typeface="Arial"/>
              <a:buChar char="•"/>
            </a:pPr>
            <a:r>
              <a:rPr lang="en-US" sz="1500" dirty="0"/>
              <a:t> Large variations in wind velocities at the time scales of waves (7-10 seconds)</a:t>
            </a:r>
          </a:p>
          <a:p>
            <a:pPr>
              <a:spcAft>
                <a:spcPts val="900"/>
              </a:spcAft>
              <a:buFont typeface="Arial"/>
              <a:buChar char="•"/>
            </a:pPr>
            <a:r>
              <a:rPr lang="en-US" sz="1500" dirty="0"/>
              <a:t> Need to remove ship’s motion from measured wind velocities to obtain true wind velocities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ccelraw_exampl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2363" y="619383"/>
            <a:ext cx="6428232" cy="234010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5900" y="112789"/>
            <a:ext cx="6172200" cy="684491"/>
          </a:xfrm>
        </p:spPr>
        <p:txBody>
          <a:bodyPr>
            <a:normAutofit/>
          </a:bodyPr>
          <a:lstStyle/>
          <a:p>
            <a:r>
              <a:rPr lang="en-US" sz="1800" dirty="0"/>
              <a:t>Ship Motion (Linear Acceleration &amp; Angular Rotation)</a:t>
            </a:r>
          </a:p>
        </p:txBody>
      </p:sp>
      <p:pic>
        <p:nvPicPr>
          <p:cNvPr id="5" name="Picture 4" descr="Rotraw_exampl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2716" y="2710952"/>
            <a:ext cx="6428232" cy="23401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485900" y="92080"/>
            <a:ext cx="6172200" cy="684491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/>
          <a:p>
            <a:pPr algn="ctr" defTabSz="342900">
              <a:spcBef>
                <a:spcPct val="0"/>
              </a:spcBef>
              <a:defRPr/>
            </a:pPr>
            <a:r>
              <a:rPr lang="en-US" dirty="0">
                <a:latin typeface="+mj-lt"/>
                <a:ea typeface="+mj-ea"/>
                <a:cs typeface="+mj-cs"/>
              </a:rPr>
              <a:t>Ship Velocity = Integrated Ship Acceleration </a:t>
            </a:r>
          </a:p>
        </p:txBody>
      </p:sp>
      <p:pic>
        <p:nvPicPr>
          <p:cNvPr id="7" name="Picture 6" descr="UVWplat_exampl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8504" y="566212"/>
            <a:ext cx="6428232" cy="2340102"/>
          </a:xfrm>
          <a:prstGeom prst="rect">
            <a:avLst/>
          </a:prstGeom>
        </p:spPr>
      </p:pic>
      <p:pic>
        <p:nvPicPr>
          <p:cNvPr id="9" name="Picture 8" descr="UVWcorr_exampl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7089" y="2721306"/>
            <a:ext cx="6428232" cy="234010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5900" y="2303462"/>
            <a:ext cx="6172200" cy="684491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en-US" sz="1800" dirty="0"/>
              <a:t>True Wind Velocity = Measured Wind Velocity − Ship Velocity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2707631" y="402715"/>
            <a:ext cx="4067756" cy="684491"/>
          </a:xfrm>
          <a:prstGeom prst="rect">
            <a:avLst/>
          </a:prstGeom>
        </p:spPr>
        <p:txBody>
          <a:bodyPr vert="horz" lIns="68580" tIns="34290" rIns="68580" bIns="34290" rtlCol="0" anchor="ctr">
            <a:normAutofit fontScale="92500"/>
          </a:bodyPr>
          <a:lstStyle/>
          <a:p>
            <a:pPr algn="ctr" defTabSz="342900">
              <a:spcBef>
                <a:spcPct val="0"/>
              </a:spcBef>
              <a:defRPr/>
            </a:pPr>
            <a:r>
              <a:rPr lang="en-US" sz="2100" dirty="0">
                <a:latin typeface="+mj-lt"/>
                <a:ea typeface="+mj-ea"/>
                <a:cs typeface="+mj-cs"/>
              </a:rPr>
              <a:t>Ship motion signal no longer apparent in corrected vertical wind velocity (W)</a:t>
            </a:r>
          </a:p>
        </p:txBody>
      </p:sp>
      <p:pic>
        <p:nvPicPr>
          <p:cNvPr id="8" name="Picture 7" descr="WTcorr_exampl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5900" y="1437381"/>
            <a:ext cx="6291887" cy="2807893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690" name="Rectangle 2"/>
          <p:cNvSpPr>
            <a:spLocks noGrp="1" noChangeArrowheads="1"/>
          </p:cNvSpPr>
          <p:nvPr>
            <p:ph type="title"/>
          </p:nvPr>
        </p:nvSpPr>
        <p:spPr>
          <a:xfrm>
            <a:off x="1325213" y="233978"/>
            <a:ext cx="2800350" cy="857250"/>
          </a:xfrm>
        </p:spPr>
        <p:txBody>
          <a:bodyPr>
            <a:normAutofit/>
          </a:bodyPr>
          <a:lstStyle/>
          <a:p>
            <a:r>
              <a:rPr lang="en-US" sz="1800" dirty="0"/>
              <a:t>Verification of Motion Correction</a:t>
            </a:r>
          </a:p>
        </p:txBody>
      </p:sp>
      <p:pic>
        <p:nvPicPr>
          <p:cNvPr id="242691" name="Picture 3" descr="powerspectrum_MotionCorr_VOCAL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05266" y="151141"/>
            <a:ext cx="3764460" cy="2516852"/>
          </a:xfrm>
          <a:prstGeom prst="rect">
            <a:avLst/>
          </a:prstGeom>
          <a:noFill/>
        </p:spPr>
      </p:pic>
      <p:pic>
        <p:nvPicPr>
          <p:cNvPr id="242692" name="Picture 4" descr="cospectrum_MotionCorr_VOCAL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05266" y="2398777"/>
            <a:ext cx="3764460" cy="2509640"/>
          </a:xfrm>
          <a:prstGeom prst="rect">
            <a:avLst/>
          </a:prstGeom>
          <a:noFill/>
        </p:spPr>
      </p:pic>
      <p:sp>
        <p:nvSpPr>
          <p:cNvPr id="242693" name="Text Box 5"/>
          <p:cNvSpPr txBox="1">
            <a:spLocks noChangeArrowheads="1"/>
          </p:cNvSpPr>
          <p:nvPr/>
        </p:nvSpPr>
        <p:spPr bwMode="auto">
          <a:xfrm>
            <a:off x="1621727" y="1168872"/>
            <a:ext cx="2217009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500" dirty="0"/>
              <a:t>Variance (power) spectra of W (vertical wind velocity) and U (horizontal wind velocity)</a:t>
            </a:r>
            <a:endParaRPr lang="en-US" sz="1350" dirty="0"/>
          </a:p>
        </p:txBody>
      </p:sp>
      <p:sp>
        <p:nvSpPr>
          <p:cNvPr id="242694" name="Text Box 6"/>
          <p:cNvSpPr txBox="1">
            <a:spLocks noChangeArrowheads="1"/>
          </p:cNvSpPr>
          <p:nvPr/>
        </p:nvSpPr>
        <p:spPr bwMode="auto">
          <a:xfrm>
            <a:off x="1673497" y="2863278"/>
            <a:ext cx="2217008" cy="19851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500" dirty="0" err="1"/>
              <a:t>Cospectrum</a:t>
            </a:r>
            <a:r>
              <a:rPr lang="en-US" sz="1500" dirty="0"/>
              <a:t> of UW</a:t>
            </a:r>
          </a:p>
          <a:p>
            <a:endParaRPr lang="en-US" sz="1350" dirty="0"/>
          </a:p>
          <a:p>
            <a:pPr>
              <a:buFont typeface="Arial"/>
              <a:buChar char="•"/>
            </a:pPr>
            <a:r>
              <a:rPr lang="en-US" sz="1350" dirty="0"/>
              <a:t> Spurious peak at ~0.2 Hz due to ship’s motion removed</a:t>
            </a:r>
          </a:p>
          <a:p>
            <a:pPr>
              <a:buFont typeface="Arial"/>
              <a:buChar char="•"/>
            </a:pPr>
            <a:endParaRPr lang="en-US" sz="1350" dirty="0"/>
          </a:p>
          <a:p>
            <a:pPr>
              <a:buFont typeface="Arial"/>
              <a:buChar char="•"/>
            </a:pPr>
            <a:r>
              <a:rPr lang="en-US" sz="1350" dirty="0"/>
              <a:t> Covariance of UW negative (as expected for air-sea momentum transfer)</a:t>
            </a:r>
          </a:p>
        </p:txBody>
      </p:sp>
      <p:sp>
        <p:nvSpPr>
          <p:cNvPr id="242695" name="Text Box 7"/>
          <p:cNvSpPr txBox="1">
            <a:spLocks noChangeArrowheads="1"/>
          </p:cNvSpPr>
          <p:nvPr/>
        </p:nvSpPr>
        <p:spPr bwMode="auto">
          <a:xfrm>
            <a:off x="5657851" y="4748428"/>
            <a:ext cx="1120371" cy="276999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1200" dirty="0"/>
              <a:t>Frequency (Hz)</a:t>
            </a:r>
          </a:p>
        </p:txBody>
      </p:sp>
      <p:sp>
        <p:nvSpPr>
          <p:cNvPr id="242696" name="Text Box 8"/>
          <p:cNvSpPr txBox="1">
            <a:spLocks noChangeArrowheads="1"/>
          </p:cNvSpPr>
          <p:nvPr/>
        </p:nvSpPr>
        <p:spPr bwMode="auto">
          <a:xfrm rot="16200000">
            <a:off x="3717643" y="3261605"/>
            <a:ext cx="910249" cy="276999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1200" dirty="0"/>
              <a:t>F </a:t>
            </a:r>
            <a:r>
              <a:rPr lang="en-US" sz="1200" dirty="0" err="1"/>
              <a:t>x</a:t>
            </a:r>
            <a:r>
              <a:rPr lang="en-US" sz="1200" dirty="0"/>
              <a:t> </a:t>
            </a:r>
            <a:r>
              <a:rPr lang="en-US" sz="1200" dirty="0" err="1"/>
              <a:t>Co(U,W</a:t>
            </a:r>
            <a:r>
              <a:rPr lang="en-US" sz="1200" dirty="0"/>
              <a:t>)</a:t>
            </a:r>
          </a:p>
        </p:txBody>
      </p:sp>
      <p:sp>
        <p:nvSpPr>
          <p:cNvPr id="242697" name="Text Box 9"/>
          <p:cNvSpPr txBox="1">
            <a:spLocks noChangeArrowheads="1"/>
          </p:cNvSpPr>
          <p:nvPr/>
        </p:nvSpPr>
        <p:spPr bwMode="auto">
          <a:xfrm rot="16200000">
            <a:off x="3184492" y="1129020"/>
            <a:ext cx="1873013" cy="276999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1200" dirty="0" err="1">
                <a:solidFill>
                  <a:srgbClr val="0000CD"/>
                </a:solidFill>
              </a:rPr>
              <a:t>Log(F</a:t>
            </a:r>
            <a:r>
              <a:rPr lang="en-US" sz="1200" dirty="0">
                <a:solidFill>
                  <a:srgbClr val="0000CD"/>
                </a:solidFill>
              </a:rPr>
              <a:t> </a:t>
            </a:r>
            <a:r>
              <a:rPr lang="en-US" sz="1200" dirty="0" err="1">
                <a:solidFill>
                  <a:srgbClr val="0000CD"/>
                </a:solidFill>
              </a:rPr>
              <a:t>x</a:t>
            </a:r>
            <a:r>
              <a:rPr lang="en-US" sz="1200" dirty="0">
                <a:solidFill>
                  <a:srgbClr val="0000CD"/>
                </a:solidFill>
              </a:rPr>
              <a:t> P</a:t>
            </a:r>
            <a:r>
              <a:rPr lang="en-US" sz="1200" baseline="-25000" dirty="0">
                <a:solidFill>
                  <a:srgbClr val="0000CD"/>
                </a:solidFill>
              </a:rPr>
              <a:t>UU</a:t>
            </a:r>
            <a:r>
              <a:rPr lang="en-US" sz="1200" dirty="0">
                <a:solidFill>
                  <a:srgbClr val="0000CD"/>
                </a:solidFill>
              </a:rPr>
              <a:t>)</a:t>
            </a:r>
            <a:r>
              <a:rPr lang="en-US" sz="1200" dirty="0"/>
              <a:t> &amp; </a:t>
            </a:r>
            <a:r>
              <a:rPr lang="en-US" sz="1200" dirty="0" err="1">
                <a:solidFill>
                  <a:srgbClr val="FF0000"/>
                </a:solidFill>
              </a:rPr>
              <a:t>Log(F</a:t>
            </a:r>
            <a:r>
              <a:rPr lang="en-US" sz="1200" dirty="0">
                <a:solidFill>
                  <a:srgbClr val="FF0000"/>
                </a:solidFill>
              </a:rPr>
              <a:t> </a:t>
            </a:r>
            <a:r>
              <a:rPr lang="en-US" sz="1200" dirty="0" err="1">
                <a:solidFill>
                  <a:srgbClr val="FF0000"/>
                </a:solidFill>
              </a:rPr>
              <a:t>x</a:t>
            </a:r>
            <a:r>
              <a:rPr lang="en-US" sz="1200" dirty="0">
                <a:solidFill>
                  <a:srgbClr val="FF0000"/>
                </a:solidFill>
              </a:rPr>
              <a:t> </a:t>
            </a:r>
            <a:r>
              <a:rPr lang="en-US" sz="1200" dirty="0" err="1">
                <a:solidFill>
                  <a:srgbClr val="FF0000"/>
                </a:solidFill>
              </a:rPr>
              <a:t>P</a:t>
            </a:r>
            <a:r>
              <a:rPr lang="en-US" sz="1200" baseline="-25000" dirty="0" err="1">
                <a:solidFill>
                  <a:srgbClr val="FF0000"/>
                </a:solidFill>
              </a:rPr>
              <a:t>ww</a:t>
            </a:r>
            <a:r>
              <a:rPr lang="en-US" sz="1200" dirty="0">
                <a:solidFill>
                  <a:srgbClr val="FF0000"/>
                </a:solidFill>
              </a:rPr>
              <a:t>)</a:t>
            </a:r>
            <a:r>
              <a:rPr lang="en-US" sz="1200" dirty="0"/>
              <a:t> </a:t>
            </a: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9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.2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5226</TotalTime>
  <Words>1368</Words>
  <Application>Microsoft Macintosh PowerPoint</Application>
  <PresentationFormat>On-screen Show (16:9)</PresentationFormat>
  <Paragraphs>140</Paragraphs>
  <Slides>27</Slides>
  <Notes>4</Notes>
  <HiddenSlides>0</HiddenSlides>
  <MMClips>18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2" baseType="lpstr">
      <vt:lpstr>Arial</vt:lpstr>
      <vt:lpstr>Calibri</vt:lpstr>
      <vt:lpstr>Wingdings</vt:lpstr>
      <vt:lpstr>Office Theme</vt:lpstr>
      <vt:lpstr>Equation</vt:lpstr>
      <vt:lpstr>Suppression of air-sea CO2 transfer by surfactants  - direct evidence from the Southern Ocean </vt:lpstr>
      <vt:lpstr>How is air-sea CO2 flux computed in models?  Flux = K ΔC</vt:lpstr>
      <vt:lpstr>K &amp; wind speed : mean relationship  - factor of ~2 discrepancy in high winds   - ca. 20% difference in moderate winds</vt:lpstr>
      <vt:lpstr>K &amp; wind speed : variability  - wind speed often explains 50-80% of variance in K  - what else might control K..  Waves? Bubbles? Surfactants? </vt:lpstr>
      <vt:lpstr>Impact of surface active organics (surfactants) on gas exchange?</vt:lpstr>
      <vt:lpstr>Different types of surfactants probably affect air-sea gas transfer differently</vt:lpstr>
      <vt:lpstr>Previous studies of natural surfactant effects on gas transfer</vt:lpstr>
      <vt:lpstr>Direct observation of CO2 flux (by eddy covariance) and K (=flux/ΔC)  Novel measurement of Gas Transfer Efficiency (GTE), function of seawater composition  ANDREXII cruise Feb-Apr 2019, 11000 km long transect in Southern Ocean (along 60°S) </vt:lpstr>
      <vt:lpstr>PowerPoint Presentation</vt:lpstr>
      <vt:lpstr>Novel measurement of Gas Transfer Efficiency (GTE) based on partial CO2 equilibration in Segmented Flow Coil Equilibrators – Quantifies impact of varying seawater composition on gas exchange</vt:lpstr>
      <vt:lpstr>CO2 flux (ANDREXII)</vt:lpstr>
      <vt:lpstr>Gas Transfer Efficiency (GTE)  - Range of ~20% during ANDREXII - Bimodal distribution</vt:lpstr>
      <vt:lpstr>Obs. K (= flux/ΔC): mean relationship and variability  - closer to quadratic than to cubic in the mean  - wind explains ~60% of variance in K, what about the other 40%?</vt:lpstr>
      <vt:lpstr>GTE explains some of the variability in K  K in waters of low GTE tends to cluster below K of high GTE (most obvious at low-to-moderate wind speeds)</vt:lpstr>
      <vt:lpstr>Clear evidence of lower gas transfer velocity (K) in low gas transfer efficiency (GTE) waters, implying surfactant effect  Relative change in K explainable by GTE ~30% at wind speed of 7 m s-1 (~global mean); more pronounced at lower wind speed  Similar wind speed dependence to previous lab studies of artificial soluble surfactant (Triton-X 100); similar magnitude to previous field studies of artificial insoluble surfactant (olyel alcohol)  Probably because surfactants accumulate more near the interface at low wind speeds</vt:lpstr>
      <vt:lpstr>Very rough estimation of impact of neglecting surfactants in CO2 flux calculation</vt:lpstr>
      <vt:lpstr>Possible bias in CO2 flux  (with minus without wind speed dependence in surfactant effect) </vt:lpstr>
      <vt:lpstr>Concluding remarks</vt:lpstr>
      <vt:lpstr>PowerPoint Presentation</vt:lpstr>
      <vt:lpstr>Use of Segmented Flow Coil Equilibrator to measure Gas Transfer Efficiency</vt:lpstr>
      <vt:lpstr>Gas transfer efficiency shows substantial variability, but does not obviously correlate with common seawater parameters</vt:lpstr>
      <vt:lpstr>Motion correction Example…</vt:lpstr>
      <vt:lpstr>Measured 3-D wind velocities</vt:lpstr>
      <vt:lpstr>Ship Motion (Linear Acceleration &amp; Angular Rotation)</vt:lpstr>
      <vt:lpstr>True Wind Velocity = Measured Wind Velocity − Ship Velocity</vt:lpstr>
      <vt:lpstr>PowerPoint Presentation</vt:lpstr>
      <vt:lpstr>Verification of Motion Correction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Exhale.. Inhale.. How Much (Fast) Does the Ocean Breathe?</dc:title>
  <dc:creator>Mingxi Yang</dc:creator>
  <cp:lastModifiedBy>Ming-Xi Yang</cp:lastModifiedBy>
  <cp:revision>225</cp:revision>
  <dcterms:created xsi:type="dcterms:W3CDTF">2020-07-20T10:37:22Z</dcterms:created>
  <dcterms:modified xsi:type="dcterms:W3CDTF">2021-04-16T08:58:16Z</dcterms:modified>
</cp:coreProperties>
</file>