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302" r:id="rId2"/>
    <p:sldId id="323" r:id="rId3"/>
    <p:sldId id="275" r:id="rId4"/>
    <p:sldId id="321" r:id="rId5"/>
    <p:sldId id="322" r:id="rId6"/>
    <p:sldId id="315" r:id="rId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23" autoAdjust="0"/>
  </p:normalViewPr>
  <p:slideViewPr>
    <p:cSldViewPr snapToGrid="0">
      <p:cViewPr varScale="1">
        <p:scale>
          <a:sx n="61" d="100"/>
          <a:sy n="61" d="100"/>
        </p:scale>
        <p:origin x="57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55840C-0BB9-4596-9DD4-72E54C4EF99C}"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179F6726-BA7A-45ED-8FEA-EE650E87561D}">
      <dgm:prSet phldrT="[文本]" custT="1"/>
      <dgm:spPr/>
      <dgm:t>
        <a:bodyPr/>
        <a:lstStyle/>
        <a:p>
          <a:r>
            <a:rPr lang="en-US" altLang="zh-CN" sz="2200" dirty="0" smtClean="0"/>
            <a:t>Soil and water conservation, ecological restoration and other engineering</a:t>
          </a:r>
          <a:endParaRPr lang="zh-CN" altLang="zh-CN" sz="2200" dirty="0" smtClean="0"/>
        </a:p>
      </dgm:t>
    </dgm:pt>
    <dgm:pt modelId="{BCF93A16-CA25-4DB4-B391-7DD9E30D5769}" type="parTrans" cxnId="{9EA631F9-8E36-46E2-9E45-F31BC0842044}">
      <dgm:prSet/>
      <dgm:spPr/>
      <dgm:t>
        <a:bodyPr/>
        <a:lstStyle/>
        <a:p>
          <a:endParaRPr lang="zh-CN" altLang="en-US" sz="2400"/>
        </a:p>
      </dgm:t>
    </dgm:pt>
    <dgm:pt modelId="{880D4174-DE32-40F1-BC33-A34C372E756D}" type="sibTrans" cxnId="{9EA631F9-8E36-46E2-9E45-F31BC0842044}">
      <dgm:prSet/>
      <dgm:spPr/>
      <dgm:t>
        <a:bodyPr/>
        <a:lstStyle/>
        <a:p>
          <a:endParaRPr lang="zh-CN" altLang="en-US" sz="2400"/>
        </a:p>
      </dgm:t>
    </dgm:pt>
    <dgm:pt modelId="{D3C73EE7-E75F-4E47-9668-1523DC48C277}">
      <dgm:prSet phldrT="[文本]" custT="1"/>
      <dgm:spPr/>
      <dgm:t>
        <a:bodyPr/>
        <a:lstStyle/>
        <a:p>
          <a:r>
            <a:rPr lang="en-US" altLang="en-US" sz="2200" dirty="0" smtClean="0"/>
            <a:t>Construction of dams in the river channel</a:t>
          </a:r>
          <a:endParaRPr lang="zh-CN" altLang="en-US" sz="2200" dirty="0"/>
        </a:p>
      </dgm:t>
    </dgm:pt>
    <dgm:pt modelId="{2EBB4303-4602-440E-A98A-593FEE470D16}" type="parTrans" cxnId="{6D2612BE-FE9D-4F7F-A284-F3F79458EACE}">
      <dgm:prSet/>
      <dgm:spPr/>
      <dgm:t>
        <a:bodyPr/>
        <a:lstStyle/>
        <a:p>
          <a:endParaRPr lang="zh-CN" altLang="en-US" sz="2400"/>
        </a:p>
      </dgm:t>
    </dgm:pt>
    <dgm:pt modelId="{BD6553C0-920B-4072-A66C-09DAA82DC9FE}" type="sibTrans" cxnId="{6D2612BE-FE9D-4F7F-A284-F3F79458EACE}">
      <dgm:prSet/>
      <dgm:spPr/>
      <dgm:t>
        <a:bodyPr/>
        <a:lstStyle/>
        <a:p>
          <a:endParaRPr lang="zh-CN" altLang="en-US" sz="2400"/>
        </a:p>
      </dgm:t>
    </dgm:pt>
    <dgm:pt modelId="{3B774850-01F6-486D-92B4-991BB35AE689}">
      <dgm:prSet phldrT="[文本]" custT="1"/>
      <dgm:spPr/>
      <dgm:t>
        <a:bodyPr/>
        <a:lstStyle/>
        <a:p>
          <a:r>
            <a:rPr lang="en-US" altLang="zh-CN" sz="2200" dirty="0" smtClean="0"/>
            <a:t>Diversion or consumption of streamflow</a:t>
          </a:r>
          <a:endParaRPr lang="zh-CN" altLang="en-US" sz="2200" dirty="0"/>
        </a:p>
      </dgm:t>
    </dgm:pt>
    <dgm:pt modelId="{6249B825-D046-4307-9634-6F7F009FEAAB}" type="parTrans" cxnId="{F98AA914-D7B4-4984-8240-00DC7F235028}">
      <dgm:prSet/>
      <dgm:spPr/>
      <dgm:t>
        <a:bodyPr/>
        <a:lstStyle/>
        <a:p>
          <a:endParaRPr lang="zh-CN" altLang="en-US" sz="2400"/>
        </a:p>
      </dgm:t>
    </dgm:pt>
    <dgm:pt modelId="{587DF150-7879-40BC-AE29-494D23EF4668}" type="sibTrans" cxnId="{F98AA914-D7B4-4984-8240-00DC7F235028}">
      <dgm:prSet/>
      <dgm:spPr/>
      <dgm:t>
        <a:bodyPr/>
        <a:lstStyle/>
        <a:p>
          <a:endParaRPr lang="zh-CN" altLang="en-US" sz="2400"/>
        </a:p>
      </dgm:t>
    </dgm:pt>
    <dgm:pt modelId="{634A5819-6F93-4312-9F29-6A802349C22F}">
      <dgm:prSet custT="1"/>
      <dgm:spPr/>
      <dgm:t>
        <a:bodyPr/>
        <a:lstStyle/>
        <a:p>
          <a:r>
            <a:rPr lang="en-US" altLang="en-US" sz="2200" dirty="0" smtClean="0"/>
            <a:t>Water and sediment regulation by dam operation</a:t>
          </a:r>
          <a:endParaRPr lang="zh-CN" altLang="en-US" sz="2200" dirty="0" smtClean="0"/>
        </a:p>
      </dgm:t>
    </dgm:pt>
    <dgm:pt modelId="{98397F89-AE3B-4D62-A8C0-3B20462C3F76}" type="parTrans" cxnId="{7865B43D-7559-4E06-84A3-F2DF49EF97F7}">
      <dgm:prSet/>
      <dgm:spPr/>
      <dgm:t>
        <a:bodyPr/>
        <a:lstStyle/>
        <a:p>
          <a:endParaRPr lang="zh-CN" altLang="en-US" sz="2400"/>
        </a:p>
      </dgm:t>
    </dgm:pt>
    <dgm:pt modelId="{8332C3CA-1E87-477C-9B13-7360DCC6A8B1}" type="sibTrans" cxnId="{7865B43D-7559-4E06-84A3-F2DF49EF97F7}">
      <dgm:prSet/>
      <dgm:spPr/>
      <dgm:t>
        <a:bodyPr/>
        <a:lstStyle/>
        <a:p>
          <a:endParaRPr lang="zh-CN" altLang="en-US" sz="2400"/>
        </a:p>
      </dgm:t>
    </dgm:pt>
    <dgm:pt modelId="{99F427E2-B961-4558-A86D-AF50747E04B9}" type="pres">
      <dgm:prSet presAssocID="{8355840C-0BB9-4596-9DD4-72E54C4EF99C}" presName="linear" presStyleCnt="0">
        <dgm:presLayoutVars>
          <dgm:dir/>
          <dgm:animLvl val="lvl"/>
          <dgm:resizeHandles val="exact"/>
        </dgm:presLayoutVars>
      </dgm:prSet>
      <dgm:spPr/>
      <dgm:t>
        <a:bodyPr/>
        <a:lstStyle/>
        <a:p>
          <a:endParaRPr lang="zh-CN" altLang="en-US"/>
        </a:p>
      </dgm:t>
    </dgm:pt>
    <dgm:pt modelId="{5AC8AFA4-7D6C-46ED-A481-4FC4D3B08133}" type="pres">
      <dgm:prSet presAssocID="{179F6726-BA7A-45ED-8FEA-EE650E87561D}" presName="parentLin" presStyleCnt="0"/>
      <dgm:spPr/>
    </dgm:pt>
    <dgm:pt modelId="{B1E40407-25FD-4835-A585-CCD100A3FFA0}" type="pres">
      <dgm:prSet presAssocID="{179F6726-BA7A-45ED-8FEA-EE650E87561D}" presName="parentLeftMargin" presStyleLbl="node1" presStyleIdx="0" presStyleCnt="4"/>
      <dgm:spPr/>
      <dgm:t>
        <a:bodyPr/>
        <a:lstStyle/>
        <a:p>
          <a:endParaRPr lang="zh-CN" altLang="en-US"/>
        </a:p>
      </dgm:t>
    </dgm:pt>
    <dgm:pt modelId="{3F461B60-4B83-440D-85D5-7E0230D135E4}" type="pres">
      <dgm:prSet presAssocID="{179F6726-BA7A-45ED-8FEA-EE650E87561D}" presName="parentText" presStyleLbl="node1" presStyleIdx="0" presStyleCnt="4">
        <dgm:presLayoutVars>
          <dgm:chMax val="0"/>
          <dgm:bulletEnabled val="1"/>
        </dgm:presLayoutVars>
      </dgm:prSet>
      <dgm:spPr/>
      <dgm:t>
        <a:bodyPr/>
        <a:lstStyle/>
        <a:p>
          <a:endParaRPr lang="zh-CN" altLang="en-US"/>
        </a:p>
      </dgm:t>
    </dgm:pt>
    <dgm:pt modelId="{7CA10B20-2EEC-4724-8259-749594040C7D}" type="pres">
      <dgm:prSet presAssocID="{179F6726-BA7A-45ED-8FEA-EE650E87561D}" presName="negativeSpace" presStyleCnt="0"/>
      <dgm:spPr/>
    </dgm:pt>
    <dgm:pt modelId="{966922DF-1BB2-49A3-8F11-440BD71951B8}" type="pres">
      <dgm:prSet presAssocID="{179F6726-BA7A-45ED-8FEA-EE650E87561D}" presName="childText" presStyleLbl="conFgAcc1" presStyleIdx="0" presStyleCnt="4" custScaleX="82246">
        <dgm:presLayoutVars>
          <dgm:bulletEnabled val="1"/>
        </dgm:presLayoutVars>
      </dgm:prSet>
      <dgm:spPr/>
    </dgm:pt>
    <dgm:pt modelId="{B5334EAD-2B13-4BE8-9774-202D6EC35736}" type="pres">
      <dgm:prSet presAssocID="{880D4174-DE32-40F1-BC33-A34C372E756D}" presName="spaceBetweenRectangles" presStyleCnt="0"/>
      <dgm:spPr/>
    </dgm:pt>
    <dgm:pt modelId="{CD923F88-449F-4E8F-94DD-CF5B82D945D7}" type="pres">
      <dgm:prSet presAssocID="{D3C73EE7-E75F-4E47-9668-1523DC48C277}" presName="parentLin" presStyleCnt="0"/>
      <dgm:spPr/>
    </dgm:pt>
    <dgm:pt modelId="{1ABDBB78-0FE4-4303-A557-D2ED7DD6E630}" type="pres">
      <dgm:prSet presAssocID="{D3C73EE7-E75F-4E47-9668-1523DC48C277}" presName="parentLeftMargin" presStyleLbl="node1" presStyleIdx="0" presStyleCnt="4"/>
      <dgm:spPr/>
      <dgm:t>
        <a:bodyPr/>
        <a:lstStyle/>
        <a:p>
          <a:endParaRPr lang="zh-CN" altLang="en-US"/>
        </a:p>
      </dgm:t>
    </dgm:pt>
    <dgm:pt modelId="{3807D0DC-C5E1-4685-AAAB-4579BBE92BEB}" type="pres">
      <dgm:prSet presAssocID="{D3C73EE7-E75F-4E47-9668-1523DC48C277}" presName="parentText" presStyleLbl="node1" presStyleIdx="1" presStyleCnt="4">
        <dgm:presLayoutVars>
          <dgm:chMax val="0"/>
          <dgm:bulletEnabled val="1"/>
        </dgm:presLayoutVars>
      </dgm:prSet>
      <dgm:spPr/>
      <dgm:t>
        <a:bodyPr/>
        <a:lstStyle/>
        <a:p>
          <a:endParaRPr lang="zh-CN" altLang="en-US"/>
        </a:p>
      </dgm:t>
    </dgm:pt>
    <dgm:pt modelId="{E9C136AF-2325-45A7-A039-AAB830D84CC9}" type="pres">
      <dgm:prSet presAssocID="{D3C73EE7-E75F-4E47-9668-1523DC48C277}" presName="negativeSpace" presStyleCnt="0"/>
      <dgm:spPr/>
    </dgm:pt>
    <dgm:pt modelId="{EC867E4F-77A1-4AD4-B91C-635DBDF59743}" type="pres">
      <dgm:prSet presAssocID="{D3C73EE7-E75F-4E47-9668-1523DC48C277}" presName="childText" presStyleLbl="conFgAcc1" presStyleIdx="1" presStyleCnt="4" custScaleX="82246">
        <dgm:presLayoutVars>
          <dgm:bulletEnabled val="1"/>
        </dgm:presLayoutVars>
      </dgm:prSet>
      <dgm:spPr/>
    </dgm:pt>
    <dgm:pt modelId="{9D49A77D-2A1D-4F41-AE83-A1CE371D6874}" type="pres">
      <dgm:prSet presAssocID="{BD6553C0-920B-4072-A66C-09DAA82DC9FE}" presName="spaceBetweenRectangles" presStyleCnt="0"/>
      <dgm:spPr/>
    </dgm:pt>
    <dgm:pt modelId="{29E4BCD4-E2CE-4B87-A584-2E3A24529C2C}" type="pres">
      <dgm:prSet presAssocID="{634A5819-6F93-4312-9F29-6A802349C22F}" presName="parentLin" presStyleCnt="0"/>
      <dgm:spPr/>
    </dgm:pt>
    <dgm:pt modelId="{EC249580-F4BD-4840-B1FA-D5C4C50EC94C}" type="pres">
      <dgm:prSet presAssocID="{634A5819-6F93-4312-9F29-6A802349C22F}" presName="parentLeftMargin" presStyleLbl="node1" presStyleIdx="1" presStyleCnt="4"/>
      <dgm:spPr/>
      <dgm:t>
        <a:bodyPr/>
        <a:lstStyle/>
        <a:p>
          <a:endParaRPr lang="zh-CN" altLang="en-US"/>
        </a:p>
      </dgm:t>
    </dgm:pt>
    <dgm:pt modelId="{000A2545-9F88-42D0-B5FD-284F4D8F51DA}" type="pres">
      <dgm:prSet presAssocID="{634A5819-6F93-4312-9F29-6A802349C22F}" presName="parentText" presStyleLbl="node1" presStyleIdx="2" presStyleCnt="4">
        <dgm:presLayoutVars>
          <dgm:chMax val="0"/>
          <dgm:bulletEnabled val="1"/>
        </dgm:presLayoutVars>
      </dgm:prSet>
      <dgm:spPr/>
      <dgm:t>
        <a:bodyPr/>
        <a:lstStyle/>
        <a:p>
          <a:endParaRPr lang="zh-CN" altLang="en-US"/>
        </a:p>
      </dgm:t>
    </dgm:pt>
    <dgm:pt modelId="{BFF9084B-667E-45A9-95AE-90EE1AEE7A84}" type="pres">
      <dgm:prSet presAssocID="{634A5819-6F93-4312-9F29-6A802349C22F}" presName="negativeSpace" presStyleCnt="0"/>
      <dgm:spPr/>
    </dgm:pt>
    <dgm:pt modelId="{CF44ED5E-0A03-42DC-B167-1BC084DE317F}" type="pres">
      <dgm:prSet presAssocID="{634A5819-6F93-4312-9F29-6A802349C22F}" presName="childText" presStyleLbl="conFgAcc1" presStyleIdx="2" presStyleCnt="4" custScaleX="82246">
        <dgm:presLayoutVars>
          <dgm:bulletEnabled val="1"/>
        </dgm:presLayoutVars>
      </dgm:prSet>
      <dgm:spPr/>
      <dgm:t>
        <a:bodyPr/>
        <a:lstStyle/>
        <a:p>
          <a:endParaRPr lang="zh-CN" altLang="en-US"/>
        </a:p>
      </dgm:t>
    </dgm:pt>
    <dgm:pt modelId="{2F05A499-750D-493F-8279-B86253F9DE7C}" type="pres">
      <dgm:prSet presAssocID="{8332C3CA-1E87-477C-9B13-7360DCC6A8B1}" presName="spaceBetweenRectangles" presStyleCnt="0"/>
      <dgm:spPr/>
    </dgm:pt>
    <dgm:pt modelId="{4ED50A29-BBC0-4E70-A7FD-6A5B3BABCA3E}" type="pres">
      <dgm:prSet presAssocID="{3B774850-01F6-486D-92B4-991BB35AE689}" presName="parentLin" presStyleCnt="0"/>
      <dgm:spPr/>
    </dgm:pt>
    <dgm:pt modelId="{97758EF4-0966-46D0-BAF9-AA691439B800}" type="pres">
      <dgm:prSet presAssocID="{3B774850-01F6-486D-92B4-991BB35AE689}" presName="parentLeftMargin" presStyleLbl="node1" presStyleIdx="2" presStyleCnt="4"/>
      <dgm:spPr/>
      <dgm:t>
        <a:bodyPr/>
        <a:lstStyle/>
        <a:p>
          <a:endParaRPr lang="zh-CN" altLang="en-US"/>
        </a:p>
      </dgm:t>
    </dgm:pt>
    <dgm:pt modelId="{3F00B833-AC6C-4E79-AD11-8194C901F526}" type="pres">
      <dgm:prSet presAssocID="{3B774850-01F6-486D-92B4-991BB35AE689}" presName="parentText" presStyleLbl="node1" presStyleIdx="3" presStyleCnt="4">
        <dgm:presLayoutVars>
          <dgm:chMax val="0"/>
          <dgm:bulletEnabled val="1"/>
        </dgm:presLayoutVars>
      </dgm:prSet>
      <dgm:spPr/>
      <dgm:t>
        <a:bodyPr/>
        <a:lstStyle/>
        <a:p>
          <a:endParaRPr lang="zh-CN" altLang="en-US"/>
        </a:p>
      </dgm:t>
    </dgm:pt>
    <dgm:pt modelId="{3694E230-8816-4060-8417-A2CE2E70E721}" type="pres">
      <dgm:prSet presAssocID="{3B774850-01F6-486D-92B4-991BB35AE689}" presName="negativeSpace" presStyleCnt="0"/>
      <dgm:spPr/>
    </dgm:pt>
    <dgm:pt modelId="{FF1C250F-6F3D-4752-930B-8D7864486101}" type="pres">
      <dgm:prSet presAssocID="{3B774850-01F6-486D-92B4-991BB35AE689}" presName="childText" presStyleLbl="conFgAcc1" presStyleIdx="3" presStyleCnt="4" custScaleX="82246">
        <dgm:presLayoutVars>
          <dgm:bulletEnabled val="1"/>
        </dgm:presLayoutVars>
      </dgm:prSet>
      <dgm:spPr/>
    </dgm:pt>
  </dgm:ptLst>
  <dgm:cxnLst>
    <dgm:cxn modelId="{F98AA914-D7B4-4984-8240-00DC7F235028}" srcId="{8355840C-0BB9-4596-9DD4-72E54C4EF99C}" destId="{3B774850-01F6-486D-92B4-991BB35AE689}" srcOrd="3" destOrd="0" parTransId="{6249B825-D046-4307-9634-6F7F009FEAAB}" sibTransId="{587DF150-7879-40BC-AE29-494D23EF4668}"/>
    <dgm:cxn modelId="{7865B43D-7559-4E06-84A3-F2DF49EF97F7}" srcId="{8355840C-0BB9-4596-9DD4-72E54C4EF99C}" destId="{634A5819-6F93-4312-9F29-6A802349C22F}" srcOrd="2" destOrd="0" parTransId="{98397F89-AE3B-4D62-A8C0-3B20462C3F76}" sibTransId="{8332C3CA-1E87-477C-9B13-7360DCC6A8B1}"/>
    <dgm:cxn modelId="{719537FB-51F5-456D-B33A-C704571DA7F1}" type="presOf" srcId="{8355840C-0BB9-4596-9DD4-72E54C4EF99C}" destId="{99F427E2-B961-4558-A86D-AF50747E04B9}" srcOrd="0" destOrd="0" presId="urn:microsoft.com/office/officeart/2005/8/layout/list1"/>
    <dgm:cxn modelId="{FE98046E-CD96-4690-91B6-557A31793D87}" type="presOf" srcId="{3B774850-01F6-486D-92B4-991BB35AE689}" destId="{97758EF4-0966-46D0-BAF9-AA691439B800}" srcOrd="0" destOrd="0" presId="urn:microsoft.com/office/officeart/2005/8/layout/list1"/>
    <dgm:cxn modelId="{25E589B7-ECBB-4479-8EB0-3D583B3260A9}" type="presOf" srcId="{D3C73EE7-E75F-4E47-9668-1523DC48C277}" destId="{1ABDBB78-0FE4-4303-A557-D2ED7DD6E630}" srcOrd="0" destOrd="0" presId="urn:microsoft.com/office/officeart/2005/8/layout/list1"/>
    <dgm:cxn modelId="{441E0A9F-9AAC-41B5-BD1A-25F8B7870C01}" type="presOf" srcId="{D3C73EE7-E75F-4E47-9668-1523DC48C277}" destId="{3807D0DC-C5E1-4685-AAAB-4579BBE92BEB}" srcOrd="1" destOrd="0" presId="urn:microsoft.com/office/officeart/2005/8/layout/list1"/>
    <dgm:cxn modelId="{9995AEB1-32A9-4632-9E13-6909AD63CB43}" type="presOf" srcId="{3B774850-01F6-486D-92B4-991BB35AE689}" destId="{3F00B833-AC6C-4E79-AD11-8194C901F526}" srcOrd="1" destOrd="0" presId="urn:microsoft.com/office/officeart/2005/8/layout/list1"/>
    <dgm:cxn modelId="{E1C5470C-2D26-4973-BC02-BB05F4041E66}" type="presOf" srcId="{634A5819-6F93-4312-9F29-6A802349C22F}" destId="{EC249580-F4BD-4840-B1FA-D5C4C50EC94C}" srcOrd="0" destOrd="0" presId="urn:microsoft.com/office/officeart/2005/8/layout/list1"/>
    <dgm:cxn modelId="{9EA631F9-8E36-46E2-9E45-F31BC0842044}" srcId="{8355840C-0BB9-4596-9DD4-72E54C4EF99C}" destId="{179F6726-BA7A-45ED-8FEA-EE650E87561D}" srcOrd="0" destOrd="0" parTransId="{BCF93A16-CA25-4DB4-B391-7DD9E30D5769}" sibTransId="{880D4174-DE32-40F1-BC33-A34C372E756D}"/>
    <dgm:cxn modelId="{5D1916CE-8D99-42F4-99F5-BD9B7E6F7A69}" type="presOf" srcId="{634A5819-6F93-4312-9F29-6A802349C22F}" destId="{000A2545-9F88-42D0-B5FD-284F4D8F51DA}" srcOrd="1" destOrd="0" presId="urn:microsoft.com/office/officeart/2005/8/layout/list1"/>
    <dgm:cxn modelId="{6D2612BE-FE9D-4F7F-A284-F3F79458EACE}" srcId="{8355840C-0BB9-4596-9DD4-72E54C4EF99C}" destId="{D3C73EE7-E75F-4E47-9668-1523DC48C277}" srcOrd="1" destOrd="0" parTransId="{2EBB4303-4602-440E-A98A-593FEE470D16}" sibTransId="{BD6553C0-920B-4072-A66C-09DAA82DC9FE}"/>
    <dgm:cxn modelId="{92460D06-CBAC-4E59-A58E-B167DCD53823}" type="presOf" srcId="{179F6726-BA7A-45ED-8FEA-EE650E87561D}" destId="{3F461B60-4B83-440D-85D5-7E0230D135E4}" srcOrd="1" destOrd="0" presId="urn:microsoft.com/office/officeart/2005/8/layout/list1"/>
    <dgm:cxn modelId="{29EEC6C7-AB18-48EB-8947-5407B3651949}" type="presOf" srcId="{179F6726-BA7A-45ED-8FEA-EE650E87561D}" destId="{B1E40407-25FD-4835-A585-CCD100A3FFA0}" srcOrd="0" destOrd="0" presId="urn:microsoft.com/office/officeart/2005/8/layout/list1"/>
    <dgm:cxn modelId="{AF073A67-D26D-4338-A8FD-F336EBBD57B3}" type="presParOf" srcId="{99F427E2-B961-4558-A86D-AF50747E04B9}" destId="{5AC8AFA4-7D6C-46ED-A481-4FC4D3B08133}" srcOrd="0" destOrd="0" presId="urn:microsoft.com/office/officeart/2005/8/layout/list1"/>
    <dgm:cxn modelId="{F75526D0-2FA6-41FB-A202-10DC433003CE}" type="presParOf" srcId="{5AC8AFA4-7D6C-46ED-A481-4FC4D3B08133}" destId="{B1E40407-25FD-4835-A585-CCD100A3FFA0}" srcOrd="0" destOrd="0" presId="urn:microsoft.com/office/officeart/2005/8/layout/list1"/>
    <dgm:cxn modelId="{3383D6B2-8E5C-4196-9522-99FCC9D5824B}" type="presParOf" srcId="{5AC8AFA4-7D6C-46ED-A481-4FC4D3B08133}" destId="{3F461B60-4B83-440D-85D5-7E0230D135E4}" srcOrd="1" destOrd="0" presId="urn:microsoft.com/office/officeart/2005/8/layout/list1"/>
    <dgm:cxn modelId="{C3F0EDDA-FD34-4212-88B0-58749D6BF29C}" type="presParOf" srcId="{99F427E2-B961-4558-A86D-AF50747E04B9}" destId="{7CA10B20-2EEC-4724-8259-749594040C7D}" srcOrd="1" destOrd="0" presId="urn:microsoft.com/office/officeart/2005/8/layout/list1"/>
    <dgm:cxn modelId="{F90A87E1-1643-4F42-A97D-F9BBFA0C0577}" type="presParOf" srcId="{99F427E2-B961-4558-A86D-AF50747E04B9}" destId="{966922DF-1BB2-49A3-8F11-440BD71951B8}" srcOrd="2" destOrd="0" presId="urn:microsoft.com/office/officeart/2005/8/layout/list1"/>
    <dgm:cxn modelId="{14378654-A4A0-45EF-8A63-0EEBF1043EB1}" type="presParOf" srcId="{99F427E2-B961-4558-A86D-AF50747E04B9}" destId="{B5334EAD-2B13-4BE8-9774-202D6EC35736}" srcOrd="3" destOrd="0" presId="urn:microsoft.com/office/officeart/2005/8/layout/list1"/>
    <dgm:cxn modelId="{39C2951A-0C58-4DDB-ABF2-1AEF826ACD15}" type="presParOf" srcId="{99F427E2-B961-4558-A86D-AF50747E04B9}" destId="{CD923F88-449F-4E8F-94DD-CF5B82D945D7}" srcOrd="4" destOrd="0" presId="urn:microsoft.com/office/officeart/2005/8/layout/list1"/>
    <dgm:cxn modelId="{3E253A92-EB8F-42E4-B63A-FE2A4B696027}" type="presParOf" srcId="{CD923F88-449F-4E8F-94DD-CF5B82D945D7}" destId="{1ABDBB78-0FE4-4303-A557-D2ED7DD6E630}" srcOrd="0" destOrd="0" presId="urn:microsoft.com/office/officeart/2005/8/layout/list1"/>
    <dgm:cxn modelId="{ECE388D8-78D1-4650-8903-BA32AFBD362E}" type="presParOf" srcId="{CD923F88-449F-4E8F-94DD-CF5B82D945D7}" destId="{3807D0DC-C5E1-4685-AAAB-4579BBE92BEB}" srcOrd="1" destOrd="0" presId="urn:microsoft.com/office/officeart/2005/8/layout/list1"/>
    <dgm:cxn modelId="{422A43E9-351A-4335-9D53-30783CB1EC55}" type="presParOf" srcId="{99F427E2-B961-4558-A86D-AF50747E04B9}" destId="{E9C136AF-2325-45A7-A039-AAB830D84CC9}" srcOrd="5" destOrd="0" presId="urn:microsoft.com/office/officeart/2005/8/layout/list1"/>
    <dgm:cxn modelId="{A0D8A79F-3576-4420-8E79-D4CB372283F3}" type="presParOf" srcId="{99F427E2-B961-4558-A86D-AF50747E04B9}" destId="{EC867E4F-77A1-4AD4-B91C-635DBDF59743}" srcOrd="6" destOrd="0" presId="urn:microsoft.com/office/officeart/2005/8/layout/list1"/>
    <dgm:cxn modelId="{DBCB56E9-9E0F-4A93-B524-9947F03D787C}" type="presParOf" srcId="{99F427E2-B961-4558-A86D-AF50747E04B9}" destId="{9D49A77D-2A1D-4F41-AE83-A1CE371D6874}" srcOrd="7" destOrd="0" presId="urn:microsoft.com/office/officeart/2005/8/layout/list1"/>
    <dgm:cxn modelId="{F7F029C2-F799-4D07-A809-494DB0EC919C}" type="presParOf" srcId="{99F427E2-B961-4558-A86D-AF50747E04B9}" destId="{29E4BCD4-E2CE-4B87-A584-2E3A24529C2C}" srcOrd="8" destOrd="0" presId="urn:microsoft.com/office/officeart/2005/8/layout/list1"/>
    <dgm:cxn modelId="{274437B1-750B-484E-BC32-16C40B52B2C6}" type="presParOf" srcId="{29E4BCD4-E2CE-4B87-A584-2E3A24529C2C}" destId="{EC249580-F4BD-4840-B1FA-D5C4C50EC94C}" srcOrd="0" destOrd="0" presId="urn:microsoft.com/office/officeart/2005/8/layout/list1"/>
    <dgm:cxn modelId="{955F9A99-72A4-4193-9C26-E29B3D670C34}" type="presParOf" srcId="{29E4BCD4-E2CE-4B87-A584-2E3A24529C2C}" destId="{000A2545-9F88-42D0-B5FD-284F4D8F51DA}" srcOrd="1" destOrd="0" presId="urn:microsoft.com/office/officeart/2005/8/layout/list1"/>
    <dgm:cxn modelId="{B0A7A0E8-C769-4A43-B51E-BCD109592F28}" type="presParOf" srcId="{99F427E2-B961-4558-A86D-AF50747E04B9}" destId="{BFF9084B-667E-45A9-95AE-90EE1AEE7A84}" srcOrd="9" destOrd="0" presId="urn:microsoft.com/office/officeart/2005/8/layout/list1"/>
    <dgm:cxn modelId="{8CEC4971-D028-4C8B-AA94-BFF92685E9B9}" type="presParOf" srcId="{99F427E2-B961-4558-A86D-AF50747E04B9}" destId="{CF44ED5E-0A03-42DC-B167-1BC084DE317F}" srcOrd="10" destOrd="0" presId="urn:microsoft.com/office/officeart/2005/8/layout/list1"/>
    <dgm:cxn modelId="{87C6104C-8AF7-4D26-AA50-DB243E50B87B}" type="presParOf" srcId="{99F427E2-B961-4558-A86D-AF50747E04B9}" destId="{2F05A499-750D-493F-8279-B86253F9DE7C}" srcOrd="11" destOrd="0" presId="urn:microsoft.com/office/officeart/2005/8/layout/list1"/>
    <dgm:cxn modelId="{E5CA71E2-2A9E-4675-ADD0-8ED14CC99FB8}" type="presParOf" srcId="{99F427E2-B961-4558-A86D-AF50747E04B9}" destId="{4ED50A29-BBC0-4E70-A7FD-6A5B3BABCA3E}" srcOrd="12" destOrd="0" presId="urn:microsoft.com/office/officeart/2005/8/layout/list1"/>
    <dgm:cxn modelId="{507F6F1C-107D-46CB-A954-4398BFC94547}" type="presParOf" srcId="{4ED50A29-BBC0-4E70-A7FD-6A5B3BABCA3E}" destId="{97758EF4-0966-46D0-BAF9-AA691439B800}" srcOrd="0" destOrd="0" presId="urn:microsoft.com/office/officeart/2005/8/layout/list1"/>
    <dgm:cxn modelId="{20C34812-2EC5-4844-A7E4-9396A15218CB}" type="presParOf" srcId="{4ED50A29-BBC0-4E70-A7FD-6A5B3BABCA3E}" destId="{3F00B833-AC6C-4E79-AD11-8194C901F526}" srcOrd="1" destOrd="0" presId="urn:microsoft.com/office/officeart/2005/8/layout/list1"/>
    <dgm:cxn modelId="{8CA59ADF-97E7-4765-ABED-48183A39CA3A}" type="presParOf" srcId="{99F427E2-B961-4558-A86D-AF50747E04B9}" destId="{3694E230-8816-4060-8417-A2CE2E70E721}" srcOrd="13" destOrd="0" presId="urn:microsoft.com/office/officeart/2005/8/layout/list1"/>
    <dgm:cxn modelId="{F2F50B0D-7A3F-4E2F-9380-6239C15386D1}" type="presParOf" srcId="{99F427E2-B961-4558-A86D-AF50747E04B9}" destId="{FF1C250F-6F3D-4752-930B-8D786448610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922DF-1BB2-49A3-8F11-440BD71951B8}">
      <dsp:nvSpPr>
        <dsp:cNvPr id="0" name=""/>
        <dsp:cNvSpPr/>
      </dsp:nvSpPr>
      <dsp:spPr>
        <a:xfrm>
          <a:off x="0" y="424169"/>
          <a:ext cx="6760682" cy="655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461B60-4B83-440D-85D5-7E0230D135E4}">
      <dsp:nvSpPr>
        <dsp:cNvPr id="0" name=""/>
        <dsp:cNvSpPr/>
      </dsp:nvSpPr>
      <dsp:spPr>
        <a:xfrm>
          <a:off x="411003" y="40409"/>
          <a:ext cx="5754051" cy="7675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489" tIns="0" rIns="217489" bIns="0" numCol="1" spcCol="1270" anchor="ctr" anchorCtr="0">
          <a:noAutofit/>
        </a:bodyPr>
        <a:lstStyle/>
        <a:p>
          <a:pPr lvl="0" algn="l" defTabSz="977900">
            <a:lnSpc>
              <a:spcPct val="90000"/>
            </a:lnSpc>
            <a:spcBef>
              <a:spcPct val="0"/>
            </a:spcBef>
            <a:spcAft>
              <a:spcPct val="35000"/>
            </a:spcAft>
          </a:pPr>
          <a:r>
            <a:rPr lang="en-US" altLang="zh-CN" sz="2200" kern="1200" dirty="0" smtClean="0"/>
            <a:t>Soil and water conservation, ecological restoration and other engineering</a:t>
          </a:r>
          <a:endParaRPr lang="zh-CN" altLang="zh-CN" sz="2200" kern="1200" dirty="0" smtClean="0"/>
        </a:p>
      </dsp:txBody>
      <dsp:txXfrm>
        <a:off x="448470" y="77876"/>
        <a:ext cx="5679117" cy="692586"/>
      </dsp:txXfrm>
    </dsp:sp>
    <dsp:sp modelId="{EC867E4F-77A1-4AD4-B91C-635DBDF59743}">
      <dsp:nvSpPr>
        <dsp:cNvPr id="0" name=""/>
        <dsp:cNvSpPr/>
      </dsp:nvSpPr>
      <dsp:spPr>
        <a:xfrm>
          <a:off x="0" y="1603529"/>
          <a:ext cx="6760682" cy="655200"/>
        </a:xfrm>
        <a:prstGeom prst="rect">
          <a:avLst/>
        </a:prstGeom>
        <a:solidFill>
          <a:schemeClr val="lt1">
            <a:alpha val="90000"/>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07D0DC-C5E1-4685-AAAB-4579BBE92BEB}">
      <dsp:nvSpPr>
        <dsp:cNvPr id="0" name=""/>
        <dsp:cNvSpPr/>
      </dsp:nvSpPr>
      <dsp:spPr>
        <a:xfrm>
          <a:off x="411003" y="1219769"/>
          <a:ext cx="5754051" cy="767520"/>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489" tIns="0" rIns="217489" bIns="0" numCol="1" spcCol="1270" anchor="ctr" anchorCtr="0">
          <a:noAutofit/>
        </a:bodyPr>
        <a:lstStyle/>
        <a:p>
          <a:pPr lvl="0" algn="l" defTabSz="977900">
            <a:lnSpc>
              <a:spcPct val="90000"/>
            </a:lnSpc>
            <a:spcBef>
              <a:spcPct val="0"/>
            </a:spcBef>
            <a:spcAft>
              <a:spcPct val="35000"/>
            </a:spcAft>
          </a:pPr>
          <a:r>
            <a:rPr lang="en-US" altLang="en-US" sz="2200" kern="1200" dirty="0" smtClean="0"/>
            <a:t>Construction of dams in the river channel</a:t>
          </a:r>
          <a:endParaRPr lang="zh-CN" altLang="en-US" sz="2200" kern="1200" dirty="0"/>
        </a:p>
      </dsp:txBody>
      <dsp:txXfrm>
        <a:off x="448470" y="1257236"/>
        <a:ext cx="5679117" cy="692586"/>
      </dsp:txXfrm>
    </dsp:sp>
    <dsp:sp modelId="{CF44ED5E-0A03-42DC-B167-1BC084DE317F}">
      <dsp:nvSpPr>
        <dsp:cNvPr id="0" name=""/>
        <dsp:cNvSpPr/>
      </dsp:nvSpPr>
      <dsp:spPr>
        <a:xfrm>
          <a:off x="0" y="2782889"/>
          <a:ext cx="6760682" cy="655200"/>
        </a:xfrm>
        <a:prstGeom prst="rect">
          <a:avLst/>
        </a:prstGeom>
        <a:solidFill>
          <a:schemeClr val="lt1">
            <a:alpha val="90000"/>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0A2545-9F88-42D0-B5FD-284F4D8F51DA}">
      <dsp:nvSpPr>
        <dsp:cNvPr id="0" name=""/>
        <dsp:cNvSpPr/>
      </dsp:nvSpPr>
      <dsp:spPr>
        <a:xfrm>
          <a:off x="411003" y="2399129"/>
          <a:ext cx="5754051" cy="767520"/>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489" tIns="0" rIns="217489" bIns="0" numCol="1" spcCol="1270" anchor="ctr" anchorCtr="0">
          <a:noAutofit/>
        </a:bodyPr>
        <a:lstStyle/>
        <a:p>
          <a:pPr lvl="0" algn="l" defTabSz="977900">
            <a:lnSpc>
              <a:spcPct val="90000"/>
            </a:lnSpc>
            <a:spcBef>
              <a:spcPct val="0"/>
            </a:spcBef>
            <a:spcAft>
              <a:spcPct val="35000"/>
            </a:spcAft>
          </a:pPr>
          <a:r>
            <a:rPr lang="en-US" altLang="en-US" sz="2200" kern="1200" dirty="0" smtClean="0"/>
            <a:t>Water and sediment regulation by dam operation</a:t>
          </a:r>
          <a:endParaRPr lang="zh-CN" altLang="en-US" sz="2200" kern="1200" dirty="0" smtClean="0"/>
        </a:p>
      </dsp:txBody>
      <dsp:txXfrm>
        <a:off x="448470" y="2436596"/>
        <a:ext cx="5679117" cy="692586"/>
      </dsp:txXfrm>
    </dsp:sp>
    <dsp:sp modelId="{FF1C250F-6F3D-4752-930B-8D7864486101}">
      <dsp:nvSpPr>
        <dsp:cNvPr id="0" name=""/>
        <dsp:cNvSpPr/>
      </dsp:nvSpPr>
      <dsp:spPr>
        <a:xfrm>
          <a:off x="0" y="3962250"/>
          <a:ext cx="6760682" cy="6552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00B833-AC6C-4E79-AD11-8194C901F526}">
      <dsp:nvSpPr>
        <dsp:cNvPr id="0" name=""/>
        <dsp:cNvSpPr/>
      </dsp:nvSpPr>
      <dsp:spPr>
        <a:xfrm>
          <a:off x="411003" y="3578490"/>
          <a:ext cx="5754051" cy="76752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489" tIns="0" rIns="217489" bIns="0" numCol="1" spcCol="1270" anchor="ctr" anchorCtr="0">
          <a:noAutofit/>
        </a:bodyPr>
        <a:lstStyle/>
        <a:p>
          <a:pPr lvl="0" algn="l" defTabSz="977900">
            <a:lnSpc>
              <a:spcPct val="90000"/>
            </a:lnSpc>
            <a:spcBef>
              <a:spcPct val="0"/>
            </a:spcBef>
            <a:spcAft>
              <a:spcPct val="35000"/>
            </a:spcAft>
          </a:pPr>
          <a:r>
            <a:rPr lang="en-US" altLang="zh-CN" sz="2200" kern="1200" dirty="0" smtClean="0"/>
            <a:t>Diversion or consumption of streamflow</a:t>
          </a:r>
          <a:endParaRPr lang="zh-CN" altLang="en-US" sz="2200" kern="1200" dirty="0"/>
        </a:p>
      </dsp:txBody>
      <dsp:txXfrm>
        <a:off x="448470" y="3615957"/>
        <a:ext cx="5679117"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025EB-7694-4B8F-B02F-CABE4E93FB56}" type="datetimeFigureOut">
              <a:rPr lang="zh-CN" altLang="en-US" smtClean="0"/>
              <a:t>2021/4/15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2A3B9-9B28-47CD-8F50-76C7A02D071F}" type="slidenum">
              <a:rPr lang="zh-CN" altLang="en-US" smtClean="0"/>
              <a:t>‹#›</a:t>
            </a:fld>
            <a:endParaRPr lang="zh-CN" altLang="en-US"/>
          </a:p>
        </p:txBody>
      </p:sp>
    </p:spTree>
    <p:extLst>
      <p:ext uri="{BB962C8B-B14F-4D97-AF65-F5344CB8AC3E}">
        <p14:creationId xmlns:p14="http://schemas.microsoft.com/office/powerpoint/2010/main" val="2617323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Hello,</a:t>
            </a:r>
            <a:r>
              <a:rPr lang="en-US" altLang="zh-CN" baseline="0" dirty="0" smtClean="0"/>
              <a:t> </a:t>
            </a:r>
            <a:r>
              <a:rPr lang="en-US" altLang="zh-CN" dirty="0" smtClean="0"/>
              <a:t>everybody! My title is “Interactions between hydrological changes and geomorphological responses in the Yellow River basin from the perspective of basin system integrity”. We know, strong anthropogenic activities and climate change have led to distinct hydrological changes and sediment budget in river systems worldwide. </a:t>
            </a:r>
            <a:r>
              <a:rPr lang="en-US" altLang="zh-CN" u="sng" dirty="0" smtClean="0"/>
              <a:t>The understanding of the interactions between hydrological changes and geomorphological responses from the perspective of basin system integrity remains limited.</a:t>
            </a:r>
            <a:r>
              <a:rPr lang="en-US" altLang="zh-CN" dirty="0" smtClean="0"/>
              <a:t> </a:t>
            </a:r>
          </a:p>
        </p:txBody>
      </p:sp>
      <p:sp>
        <p:nvSpPr>
          <p:cNvPr id="4" name="灯片编号占位符 3"/>
          <p:cNvSpPr>
            <a:spLocks noGrp="1"/>
          </p:cNvSpPr>
          <p:nvPr>
            <p:ph type="sldNum" sz="quarter" idx="10"/>
          </p:nvPr>
        </p:nvSpPr>
        <p:spPr/>
        <p:txBody>
          <a:bodyPr/>
          <a:lstStyle/>
          <a:p>
            <a:fld id="{A482A3B9-9B28-47CD-8F50-76C7A02D071F}" type="slidenum">
              <a:rPr lang="zh-CN" altLang="en-US" smtClean="0"/>
              <a:t>1</a:t>
            </a:fld>
            <a:endParaRPr lang="zh-CN" altLang="en-US"/>
          </a:p>
        </p:txBody>
      </p:sp>
    </p:spTree>
    <p:extLst>
      <p:ext uri="{BB962C8B-B14F-4D97-AF65-F5344CB8AC3E}">
        <p14:creationId xmlns:p14="http://schemas.microsoft.com/office/powerpoint/2010/main" val="2548773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Therefore, we examined </a:t>
            </a:r>
            <a:r>
              <a:rPr lang="en-US" altLang="zh-CN" b="1" dirty="0" smtClean="0">
                <a:solidFill>
                  <a:srgbClr val="FF0000"/>
                </a:solidFill>
              </a:rPr>
              <a:t>the basin-wide streamflow and sediment load changes stretching from the headwater to the </a:t>
            </a:r>
            <a:r>
              <a:rPr lang="en-US" altLang="zh-CN" dirty="0" smtClean="0"/>
              <a:t>delta in the Yellow River basin (YRB) </a:t>
            </a:r>
            <a:r>
              <a:rPr lang="en-US" altLang="zh-CN" b="1" dirty="0" smtClean="0">
                <a:solidFill>
                  <a:srgbClr val="FF0000"/>
                </a:solidFill>
              </a:rPr>
              <a:t>during 1956-2019, and explored the coupling relationships of water-sediment variations with channel erosion and delta evolution </a:t>
            </a:r>
            <a:r>
              <a:rPr lang="en-US" altLang="zh-CN" b="0" dirty="0" smtClean="0">
                <a:solidFill>
                  <a:srgbClr val="FF0000"/>
                </a:solidFill>
              </a:rPr>
              <a:t>across the basin using</a:t>
            </a:r>
            <a:r>
              <a:rPr lang="en-US" altLang="zh-CN" b="0" baseline="0" dirty="0" smtClean="0">
                <a:solidFill>
                  <a:srgbClr val="FF0000"/>
                </a:solidFill>
              </a:rPr>
              <a:t> the methods of </a:t>
            </a:r>
            <a:r>
              <a:rPr lang="en-US" altLang="zh-CN" b="1" baseline="0" dirty="0" smtClean="0">
                <a:solidFill>
                  <a:srgbClr val="FF0000"/>
                </a:solidFill>
              </a:rPr>
              <a:t>Trend and difference analysis and sediment budget analysis.</a:t>
            </a:r>
            <a:endParaRPr lang="en-US" altLang="zh-CN" b="1"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b="1" dirty="0" smtClean="0">
              <a:solidFill>
                <a:srgbClr val="FF0000"/>
              </a:solidFill>
            </a:endParaRPr>
          </a:p>
          <a:p>
            <a:endParaRPr lang="zh-CN" altLang="en-US" dirty="0"/>
          </a:p>
        </p:txBody>
      </p:sp>
      <p:sp>
        <p:nvSpPr>
          <p:cNvPr id="4" name="灯片编号占位符 3"/>
          <p:cNvSpPr>
            <a:spLocks noGrp="1"/>
          </p:cNvSpPr>
          <p:nvPr>
            <p:ph type="sldNum" sz="quarter" idx="10"/>
          </p:nvPr>
        </p:nvSpPr>
        <p:spPr/>
        <p:txBody>
          <a:bodyPr/>
          <a:lstStyle/>
          <a:p>
            <a:fld id="{A482A3B9-9B28-47CD-8F50-76C7A02D071F}" type="slidenum">
              <a:rPr lang="zh-CN" altLang="en-US" smtClean="0"/>
              <a:t>2</a:t>
            </a:fld>
            <a:endParaRPr lang="zh-CN" altLang="en-US"/>
          </a:p>
        </p:txBody>
      </p:sp>
    </p:spTree>
    <p:extLst>
      <p:ext uri="{BB962C8B-B14F-4D97-AF65-F5344CB8AC3E}">
        <p14:creationId xmlns:p14="http://schemas.microsoft.com/office/powerpoint/2010/main" val="160116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a:t>
            </a:r>
            <a:r>
              <a:rPr lang="en-US" altLang="zh-CN" baseline="0" dirty="0" smtClean="0"/>
              <a:t>, look at the picture. Regardless of the significant sediment reduction trend in the early stage, the streamflow increased significantly and the sediment load tended to be gradually stabilizing since 2000 because of significantly increased precipitation. </a:t>
            </a:r>
          </a:p>
        </p:txBody>
      </p:sp>
      <p:sp>
        <p:nvSpPr>
          <p:cNvPr id="4" name="灯片编号占位符 3"/>
          <p:cNvSpPr>
            <a:spLocks noGrp="1"/>
          </p:cNvSpPr>
          <p:nvPr>
            <p:ph type="sldNum" sz="quarter" idx="10"/>
          </p:nvPr>
        </p:nvSpPr>
        <p:spPr/>
        <p:txBody>
          <a:bodyPr/>
          <a:lstStyle/>
          <a:p>
            <a:fld id="{A482A3B9-9B28-47CD-8F50-76C7A02D071F}" type="slidenum">
              <a:rPr lang="zh-CN" altLang="en-US" smtClean="0"/>
              <a:t>3</a:t>
            </a:fld>
            <a:endParaRPr lang="zh-CN" altLang="en-US"/>
          </a:p>
        </p:txBody>
      </p:sp>
    </p:spTree>
    <p:extLst>
      <p:ext uri="{BB962C8B-B14F-4D97-AF65-F5344CB8AC3E}">
        <p14:creationId xmlns:p14="http://schemas.microsoft.com/office/powerpoint/2010/main" val="3718870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25000"/>
              </a:lnSpc>
              <a:buFont typeface="Wingdings" panose="05000000000000000000" pitchFamily="2" charset="2"/>
              <a:buChar char="Ø"/>
            </a:pPr>
            <a:r>
              <a:rPr lang="en-US" altLang="zh-CN" sz="1200" dirty="0" smtClean="0"/>
              <a:t>There are distinct trend differences of sediment load between near stations.</a:t>
            </a:r>
          </a:p>
          <a:p>
            <a:pPr marL="0" marR="0" lvl="0" indent="0" algn="just" defTabSz="914400" rtl="0" eaLnBrk="1" fontAlgn="auto" latinLnBrk="0" hangingPunct="1">
              <a:lnSpc>
                <a:spcPct val="125000"/>
              </a:lnSpc>
              <a:spcBef>
                <a:spcPts val="0"/>
              </a:spcBef>
              <a:spcAft>
                <a:spcPts val="0"/>
              </a:spcAft>
              <a:buClrTx/>
              <a:buSzTx/>
              <a:buFont typeface="Wingdings" panose="05000000000000000000" pitchFamily="2" charset="2"/>
              <a:buChar char="Ø"/>
              <a:tabLst/>
              <a:defRPr/>
            </a:pPr>
            <a:r>
              <a:rPr lang="en-US" altLang="zh-CN" sz="1200" dirty="0" smtClean="0"/>
              <a:t>By discussion, we concluded that there were four main </a:t>
            </a:r>
            <a:r>
              <a:rPr lang="en-US" altLang="zh-CN" sz="1200" dirty="0" smtClean="0"/>
              <a:t>reasons, Soil and water conservation, ecological restoration and other engineering, Construction of dams in the river channel;</a:t>
            </a:r>
            <a:r>
              <a:rPr lang="en-US" altLang="zh-CN" sz="1200" baseline="0" dirty="0" smtClean="0"/>
              <a:t> Water and sediment regulation by dam operation, and Diversion or consumption of streamflow.</a:t>
            </a:r>
          </a:p>
          <a:p>
            <a:pPr marL="0" marR="0" lvl="0" indent="0" algn="just" defTabSz="914400" rtl="0" eaLnBrk="1" fontAlgn="auto" latinLnBrk="0" hangingPunct="1">
              <a:lnSpc>
                <a:spcPct val="125000"/>
              </a:lnSpc>
              <a:spcBef>
                <a:spcPts val="0"/>
              </a:spcBef>
              <a:spcAft>
                <a:spcPts val="0"/>
              </a:spcAft>
              <a:buClrTx/>
              <a:buSzTx/>
              <a:buFont typeface="Wingdings" panose="05000000000000000000" pitchFamily="2" charset="2"/>
              <a:buChar char="Ø"/>
              <a:tabLst/>
              <a:defRPr/>
            </a:pPr>
            <a:endParaRPr lang="zh-CN" altLang="zh-CN" sz="1200" dirty="0" smtClean="0"/>
          </a:p>
          <a:p>
            <a:pPr algn="just">
              <a:lnSpc>
                <a:spcPct val="125000"/>
              </a:lnSpc>
              <a:buFont typeface="Wingdings" panose="05000000000000000000" pitchFamily="2" charset="2"/>
              <a:buChar char="Ø"/>
            </a:pPr>
            <a:endParaRPr lang="en-US" altLang="zh-CN" sz="1200" dirty="0"/>
          </a:p>
        </p:txBody>
      </p:sp>
      <p:sp>
        <p:nvSpPr>
          <p:cNvPr id="4" name="灯片编号占位符 3"/>
          <p:cNvSpPr>
            <a:spLocks noGrp="1"/>
          </p:cNvSpPr>
          <p:nvPr>
            <p:ph type="sldNum" sz="quarter" idx="10"/>
          </p:nvPr>
        </p:nvSpPr>
        <p:spPr/>
        <p:txBody>
          <a:bodyPr/>
          <a:lstStyle/>
          <a:p>
            <a:fld id="{A482A3B9-9B28-47CD-8F50-76C7A02D071F}" type="slidenum">
              <a:rPr lang="zh-CN" altLang="en-US" smtClean="0"/>
              <a:t>4</a:t>
            </a:fld>
            <a:endParaRPr lang="zh-CN" altLang="en-US"/>
          </a:p>
        </p:txBody>
      </p:sp>
    </p:spTree>
    <p:extLst>
      <p:ext uri="{BB962C8B-B14F-4D97-AF65-F5344CB8AC3E}">
        <p14:creationId xmlns:p14="http://schemas.microsoft.com/office/powerpoint/2010/main" val="3378859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Along the YR course, the scour and deposition changes had complex spatiotemporal variations from 1956 to 2019. Some reaches were eroded in general, yet some reach was generally silted up.</a:t>
            </a:r>
          </a:p>
          <a:p>
            <a:r>
              <a:rPr lang="en-US" altLang="zh-CN" dirty="0" smtClean="0"/>
              <a:t>The delta area increased considerably from 1973 to 1980, then the expansion rate slowed down from 1981. After 1999, the delta shrunk.</a:t>
            </a:r>
          </a:p>
          <a:p>
            <a:endParaRPr lang="zh-CN" altLang="en-US" dirty="0"/>
          </a:p>
        </p:txBody>
      </p:sp>
      <p:sp>
        <p:nvSpPr>
          <p:cNvPr id="4" name="灯片编号占位符 3"/>
          <p:cNvSpPr>
            <a:spLocks noGrp="1"/>
          </p:cNvSpPr>
          <p:nvPr>
            <p:ph type="sldNum" sz="quarter" idx="10"/>
          </p:nvPr>
        </p:nvSpPr>
        <p:spPr/>
        <p:txBody>
          <a:bodyPr/>
          <a:lstStyle/>
          <a:p>
            <a:fld id="{A482A3B9-9B28-47CD-8F50-76C7A02D071F}" type="slidenum">
              <a:rPr lang="zh-CN" altLang="en-US" smtClean="0"/>
              <a:t>5</a:t>
            </a:fld>
            <a:endParaRPr lang="zh-CN" altLang="en-US"/>
          </a:p>
        </p:txBody>
      </p:sp>
    </p:spTree>
    <p:extLst>
      <p:ext uri="{BB962C8B-B14F-4D97-AF65-F5344CB8AC3E}">
        <p14:creationId xmlns:p14="http://schemas.microsoft.com/office/powerpoint/2010/main" val="2391827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t>You can see from these pictures that the construction of dams and reservoirs in river channels was the dominant factor of sediment deposition change in the channel of the upstream and midstream,</a:t>
            </a:r>
            <a:r>
              <a:rPr lang="en-US" altLang="zh-CN" sz="1200" baseline="0" dirty="0" smtClean="0"/>
              <a:t> whereas the sediment deposition in the lower reach depended on the sediment concentration exporting from the middle reach; The decreasing sediment supply resulted in the gradual erosion of delta land since 2000 but with combination of tidal waves. </a:t>
            </a:r>
          </a:p>
        </p:txBody>
      </p:sp>
      <p:sp>
        <p:nvSpPr>
          <p:cNvPr id="4" name="灯片编号占位符 3"/>
          <p:cNvSpPr>
            <a:spLocks noGrp="1"/>
          </p:cNvSpPr>
          <p:nvPr>
            <p:ph type="sldNum" sz="quarter" idx="10"/>
          </p:nvPr>
        </p:nvSpPr>
        <p:spPr/>
        <p:txBody>
          <a:bodyPr/>
          <a:lstStyle/>
          <a:p>
            <a:fld id="{A482A3B9-9B28-47CD-8F50-76C7A02D071F}" type="slidenum">
              <a:rPr lang="zh-CN" altLang="en-US" smtClean="0"/>
              <a:t>6</a:t>
            </a:fld>
            <a:endParaRPr lang="zh-CN" altLang="en-US"/>
          </a:p>
        </p:txBody>
      </p:sp>
    </p:spTree>
    <p:extLst>
      <p:ext uri="{BB962C8B-B14F-4D97-AF65-F5344CB8AC3E}">
        <p14:creationId xmlns:p14="http://schemas.microsoft.com/office/powerpoint/2010/main" val="1690230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2735BF6-19EF-4C8E-98DE-4E1096E1D1AD}" type="datetimeFigureOut">
              <a:rPr lang="zh-CN" altLang="en-US" smtClean="0"/>
              <a:t>2021/4/15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3DDA0C-94F9-460E-AB9C-2851512666AB}" type="slidenum">
              <a:rPr lang="zh-CN" altLang="en-US" smtClean="0"/>
              <a:t>‹#›</a:t>
            </a:fld>
            <a:endParaRPr lang="zh-CN" altLang="en-US"/>
          </a:p>
        </p:txBody>
      </p:sp>
    </p:spTree>
    <p:extLst>
      <p:ext uri="{BB962C8B-B14F-4D97-AF65-F5344CB8AC3E}">
        <p14:creationId xmlns:p14="http://schemas.microsoft.com/office/powerpoint/2010/main" val="1200584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2735BF6-19EF-4C8E-98DE-4E1096E1D1AD}" type="datetimeFigureOut">
              <a:rPr lang="zh-CN" altLang="en-US" smtClean="0"/>
              <a:t>2021/4/15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3DDA0C-94F9-460E-AB9C-2851512666AB}" type="slidenum">
              <a:rPr lang="zh-CN" altLang="en-US" smtClean="0"/>
              <a:t>‹#›</a:t>
            </a:fld>
            <a:endParaRPr lang="zh-CN" altLang="en-US"/>
          </a:p>
        </p:txBody>
      </p:sp>
    </p:spTree>
    <p:extLst>
      <p:ext uri="{BB962C8B-B14F-4D97-AF65-F5344CB8AC3E}">
        <p14:creationId xmlns:p14="http://schemas.microsoft.com/office/powerpoint/2010/main" val="376426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2735BF6-19EF-4C8E-98DE-4E1096E1D1AD}" type="datetimeFigureOut">
              <a:rPr lang="zh-CN" altLang="en-US" smtClean="0"/>
              <a:t>2021/4/15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3DDA0C-94F9-460E-AB9C-2851512666AB}" type="slidenum">
              <a:rPr lang="zh-CN" altLang="en-US" smtClean="0"/>
              <a:t>‹#›</a:t>
            </a:fld>
            <a:endParaRPr lang="zh-CN" altLang="en-US"/>
          </a:p>
        </p:txBody>
      </p:sp>
    </p:spTree>
    <p:extLst>
      <p:ext uri="{BB962C8B-B14F-4D97-AF65-F5344CB8AC3E}">
        <p14:creationId xmlns:p14="http://schemas.microsoft.com/office/powerpoint/2010/main" val="3678406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2735BF6-19EF-4C8E-98DE-4E1096E1D1AD}" type="datetimeFigureOut">
              <a:rPr lang="zh-CN" altLang="en-US" smtClean="0"/>
              <a:t>2021/4/15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3DDA0C-94F9-460E-AB9C-2851512666AB}" type="slidenum">
              <a:rPr lang="zh-CN" altLang="en-US" smtClean="0"/>
              <a:t>‹#›</a:t>
            </a:fld>
            <a:endParaRPr lang="zh-CN" altLang="en-US"/>
          </a:p>
        </p:txBody>
      </p:sp>
    </p:spTree>
    <p:extLst>
      <p:ext uri="{BB962C8B-B14F-4D97-AF65-F5344CB8AC3E}">
        <p14:creationId xmlns:p14="http://schemas.microsoft.com/office/powerpoint/2010/main" val="2167364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2735BF6-19EF-4C8E-98DE-4E1096E1D1AD}" type="datetimeFigureOut">
              <a:rPr lang="zh-CN" altLang="en-US" smtClean="0"/>
              <a:t>2021/4/15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3DDA0C-94F9-460E-AB9C-2851512666AB}" type="slidenum">
              <a:rPr lang="zh-CN" altLang="en-US" smtClean="0"/>
              <a:t>‹#›</a:t>
            </a:fld>
            <a:endParaRPr lang="zh-CN" altLang="en-US"/>
          </a:p>
        </p:txBody>
      </p:sp>
    </p:spTree>
    <p:extLst>
      <p:ext uri="{BB962C8B-B14F-4D97-AF65-F5344CB8AC3E}">
        <p14:creationId xmlns:p14="http://schemas.microsoft.com/office/powerpoint/2010/main" val="289093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2735BF6-19EF-4C8E-98DE-4E1096E1D1AD}" type="datetimeFigureOut">
              <a:rPr lang="zh-CN" altLang="en-US" smtClean="0"/>
              <a:t>2021/4/15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3DDA0C-94F9-460E-AB9C-2851512666AB}" type="slidenum">
              <a:rPr lang="zh-CN" altLang="en-US" smtClean="0"/>
              <a:t>‹#›</a:t>
            </a:fld>
            <a:endParaRPr lang="zh-CN" altLang="en-US"/>
          </a:p>
        </p:txBody>
      </p:sp>
    </p:spTree>
    <p:extLst>
      <p:ext uri="{BB962C8B-B14F-4D97-AF65-F5344CB8AC3E}">
        <p14:creationId xmlns:p14="http://schemas.microsoft.com/office/powerpoint/2010/main" val="2246595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2735BF6-19EF-4C8E-98DE-4E1096E1D1AD}" type="datetimeFigureOut">
              <a:rPr lang="zh-CN" altLang="en-US" smtClean="0"/>
              <a:t>2021/4/15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73DDA0C-94F9-460E-AB9C-2851512666AB}" type="slidenum">
              <a:rPr lang="zh-CN" altLang="en-US" smtClean="0"/>
              <a:t>‹#›</a:t>
            </a:fld>
            <a:endParaRPr lang="zh-CN" altLang="en-US"/>
          </a:p>
        </p:txBody>
      </p:sp>
    </p:spTree>
    <p:extLst>
      <p:ext uri="{BB962C8B-B14F-4D97-AF65-F5344CB8AC3E}">
        <p14:creationId xmlns:p14="http://schemas.microsoft.com/office/powerpoint/2010/main" val="860218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2735BF6-19EF-4C8E-98DE-4E1096E1D1AD}" type="datetimeFigureOut">
              <a:rPr lang="zh-CN" altLang="en-US" smtClean="0"/>
              <a:t>2021/4/15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73DDA0C-94F9-460E-AB9C-2851512666AB}" type="slidenum">
              <a:rPr lang="zh-CN" altLang="en-US" smtClean="0"/>
              <a:t>‹#›</a:t>
            </a:fld>
            <a:endParaRPr lang="zh-CN" altLang="en-US"/>
          </a:p>
        </p:txBody>
      </p:sp>
    </p:spTree>
    <p:extLst>
      <p:ext uri="{BB962C8B-B14F-4D97-AF65-F5344CB8AC3E}">
        <p14:creationId xmlns:p14="http://schemas.microsoft.com/office/powerpoint/2010/main" val="237218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2735BF6-19EF-4C8E-98DE-4E1096E1D1AD}" type="datetimeFigureOut">
              <a:rPr lang="zh-CN" altLang="en-US" smtClean="0"/>
              <a:t>2021/4/15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73DDA0C-94F9-460E-AB9C-2851512666AB}" type="slidenum">
              <a:rPr lang="zh-CN" altLang="en-US" smtClean="0"/>
              <a:t>‹#›</a:t>
            </a:fld>
            <a:endParaRPr lang="zh-CN" altLang="en-US"/>
          </a:p>
        </p:txBody>
      </p:sp>
    </p:spTree>
    <p:extLst>
      <p:ext uri="{BB962C8B-B14F-4D97-AF65-F5344CB8AC3E}">
        <p14:creationId xmlns:p14="http://schemas.microsoft.com/office/powerpoint/2010/main" val="3958583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2735BF6-19EF-4C8E-98DE-4E1096E1D1AD}" type="datetimeFigureOut">
              <a:rPr lang="zh-CN" altLang="en-US" smtClean="0"/>
              <a:t>2021/4/15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3DDA0C-94F9-460E-AB9C-2851512666AB}" type="slidenum">
              <a:rPr lang="zh-CN" altLang="en-US" smtClean="0"/>
              <a:t>‹#›</a:t>
            </a:fld>
            <a:endParaRPr lang="zh-CN" altLang="en-US"/>
          </a:p>
        </p:txBody>
      </p:sp>
    </p:spTree>
    <p:extLst>
      <p:ext uri="{BB962C8B-B14F-4D97-AF65-F5344CB8AC3E}">
        <p14:creationId xmlns:p14="http://schemas.microsoft.com/office/powerpoint/2010/main" val="345542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2735BF6-19EF-4C8E-98DE-4E1096E1D1AD}" type="datetimeFigureOut">
              <a:rPr lang="zh-CN" altLang="en-US" smtClean="0"/>
              <a:t>2021/4/15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3DDA0C-94F9-460E-AB9C-2851512666AB}" type="slidenum">
              <a:rPr lang="zh-CN" altLang="en-US" smtClean="0"/>
              <a:t>‹#›</a:t>
            </a:fld>
            <a:endParaRPr lang="zh-CN" altLang="en-US"/>
          </a:p>
        </p:txBody>
      </p:sp>
    </p:spTree>
    <p:extLst>
      <p:ext uri="{BB962C8B-B14F-4D97-AF65-F5344CB8AC3E}">
        <p14:creationId xmlns:p14="http://schemas.microsoft.com/office/powerpoint/2010/main" val="426726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35BF6-19EF-4C8E-98DE-4E1096E1D1AD}" type="datetimeFigureOut">
              <a:rPr lang="zh-CN" altLang="en-US" smtClean="0"/>
              <a:t>2021/4/15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DDA0C-94F9-460E-AB9C-2851512666AB}" type="slidenum">
              <a:rPr lang="zh-CN" altLang="en-US" smtClean="0"/>
              <a:t>‹#›</a:t>
            </a:fld>
            <a:endParaRPr lang="zh-CN" altLang="en-US"/>
          </a:p>
        </p:txBody>
      </p:sp>
    </p:spTree>
    <p:extLst>
      <p:ext uri="{BB962C8B-B14F-4D97-AF65-F5344CB8AC3E}">
        <p14:creationId xmlns:p14="http://schemas.microsoft.com/office/powerpoint/2010/main" val="473415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png"/><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ti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8CAAAB1-7032-4E20-91A3-EB57DD9365AA}"/>
              </a:ext>
            </a:extLst>
          </p:cNvPr>
          <p:cNvSpPr>
            <a:spLocks noGrp="1"/>
          </p:cNvSpPr>
          <p:nvPr>
            <p:ph type="title"/>
          </p:nvPr>
        </p:nvSpPr>
        <p:spPr>
          <a:xfrm>
            <a:off x="-1" y="-200734"/>
            <a:ext cx="11782697" cy="1325563"/>
          </a:xfrm>
        </p:spPr>
        <p:txBody>
          <a:bodyPr/>
          <a:lstStyle/>
          <a:p>
            <a:r>
              <a:rPr lang="en-US" altLang="zh-CN" dirty="0"/>
              <a:t>Research theme and </a:t>
            </a:r>
            <a:r>
              <a:rPr lang="en-US" altLang="zh-CN" dirty="0" smtClean="0"/>
              <a:t>significance</a:t>
            </a:r>
            <a:endParaRPr lang="zh-CN" altLang="en-US" dirty="0"/>
          </a:p>
        </p:txBody>
      </p:sp>
      <p:sp>
        <p:nvSpPr>
          <p:cNvPr id="3" name="矩形 2"/>
          <p:cNvSpPr/>
          <p:nvPr/>
        </p:nvSpPr>
        <p:spPr>
          <a:xfrm>
            <a:off x="0" y="832922"/>
            <a:ext cx="12192000" cy="72427"/>
          </a:xfrm>
          <a:prstGeom prst="rect">
            <a:avLst/>
          </a:prstGeom>
          <a:solidFill>
            <a:srgbClr val="C0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600" b="1" dirty="0" smtClean="0">
              <a:solidFill>
                <a:schemeClr val="tx1"/>
              </a:solidFill>
            </a:endParaRPr>
          </a:p>
        </p:txBody>
      </p:sp>
      <p:sp>
        <p:nvSpPr>
          <p:cNvPr id="21" name="标题 1"/>
          <p:cNvSpPr txBox="1">
            <a:spLocks/>
          </p:cNvSpPr>
          <p:nvPr/>
        </p:nvSpPr>
        <p:spPr>
          <a:xfrm>
            <a:off x="1195428" y="1124829"/>
            <a:ext cx="9801143" cy="19940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4000"/>
              </a:lnSpc>
            </a:pPr>
            <a:r>
              <a:rPr lang="en-US" altLang="zh-CN" sz="3200" dirty="0" smtClean="0"/>
              <a:t>Title: Interactions between hydrological changes and geomorphological responses in the Yellow River basin from the perspective of basin system integrity</a:t>
            </a:r>
            <a:endParaRPr lang="zh-CN" altLang="en-US" sz="3200" dirty="0"/>
          </a:p>
        </p:txBody>
      </p:sp>
      <p:grpSp>
        <p:nvGrpSpPr>
          <p:cNvPr id="22" name="组合 21"/>
          <p:cNvGrpSpPr/>
          <p:nvPr/>
        </p:nvGrpSpPr>
        <p:grpSpPr>
          <a:xfrm>
            <a:off x="966355" y="3258335"/>
            <a:ext cx="10268839" cy="1132085"/>
            <a:chOff x="966355" y="3258335"/>
            <a:chExt cx="10268839" cy="1132085"/>
          </a:xfrm>
        </p:grpSpPr>
        <p:sp>
          <p:nvSpPr>
            <p:cNvPr id="23" name="矩形 22"/>
            <p:cNvSpPr/>
            <p:nvPr/>
          </p:nvSpPr>
          <p:spPr>
            <a:xfrm>
              <a:off x="3124648" y="3258335"/>
              <a:ext cx="8110546" cy="1132085"/>
            </a:xfrm>
            <a:prstGeom prst="rect">
              <a:avLst/>
            </a:prstGeom>
            <a:solidFill>
              <a:schemeClr val="accent5">
                <a:lumMod val="5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dirty="0" smtClean="0"/>
                <a:t>Strong </a:t>
              </a:r>
              <a:r>
                <a:rPr lang="en-US" altLang="zh-CN" dirty="0"/>
                <a:t>anthropogenic activities and climate change have led to distinct hydrological </a:t>
              </a:r>
              <a:r>
                <a:rPr lang="en-US" altLang="zh-CN" dirty="0" smtClean="0"/>
                <a:t>changes and sediment </a:t>
              </a:r>
              <a:r>
                <a:rPr lang="en-US" altLang="zh-CN" dirty="0"/>
                <a:t>budget in river systems worldwide. </a:t>
              </a:r>
              <a:endParaRPr lang="zh-CN" altLang="en-US" b="1" dirty="0" smtClean="0">
                <a:solidFill>
                  <a:schemeClr val="tx1"/>
                </a:solidFill>
              </a:endParaRPr>
            </a:p>
          </p:txBody>
        </p:sp>
        <p:sp>
          <p:nvSpPr>
            <p:cNvPr id="24" name="右箭头 23"/>
            <p:cNvSpPr/>
            <p:nvPr/>
          </p:nvSpPr>
          <p:spPr>
            <a:xfrm>
              <a:off x="966355" y="3258335"/>
              <a:ext cx="2158293" cy="1132085"/>
            </a:xfrm>
            <a:prstGeom prst="rightArrow">
              <a:avLst/>
            </a:prstGeom>
            <a:solidFill>
              <a:schemeClr val="accent2">
                <a:lumMod val="75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rPr>
                <a:t>Significance</a:t>
              </a:r>
              <a:endParaRPr lang="zh-CN" altLang="en-US" sz="2400" b="1" dirty="0">
                <a:solidFill>
                  <a:schemeClr val="tx1"/>
                </a:solidFill>
              </a:endParaRPr>
            </a:p>
          </p:txBody>
        </p:sp>
      </p:grpSp>
      <p:graphicFrame>
        <p:nvGraphicFramePr>
          <p:cNvPr id="25" name="表格 24">
            <a:extLst>
              <a:ext uri="{FF2B5EF4-FFF2-40B4-BE49-F238E27FC236}">
                <a16:creationId xmlns="" xmlns:a16="http://schemas.microsoft.com/office/drawing/2014/main" id="{0FAEB1EF-6D2B-4C85-BAC9-4F0A57F6DDE1}"/>
              </a:ext>
            </a:extLst>
          </p:cNvPr>
          <p:cNvGraphicFramePr>
            <a:graphicFrameLocks noGrp="1"/>
          </p:cNvGraphicFramePr>
          <p:nvPr>
            <p:extLst>
              <p:ext uri="{D42A27DB-BD31-4B8C-83A1-F6EECF244321}">
                <p14:modId xmlns:p14="http://schemas.microsoft.com/office/powerpoint/2010/main" val="3556972707"/>
              </p:ext>
            </p:extLst>
          </p:nvPr>
        </p:nvGraphicFramePr>
        <p:xfrm>
          <a:off x="7630724" y="5200432"/>
          <a:ext cx="2940295" cy="1155909"/>
        </p:xfrm>
        <a:graphic>
          <a:graphicData uri="http://schemas.openxmlformats.org/drawingml/2006/table">
            <a:tbl>
              <a:tblPr/>
              <a:tblGrid>
                <a:gridCol w="1220508">
                  <a:extLst>
                    <a:ext uri="{9D8B030D-6E8A-4147-A177-3AD203B41FA5}">
                      <a16:colId xmlns="" xmlns:a16="http://schemas.microsoft.com/office/drawing/2014/main" val="2068580480"/>
                    </a:ext>
                  </a:extLst>
                </a:gridCol>
                <a:gridCol w="1719787">
                  <a:extLst>
                    <a:ext uri="{9D8B030D-6E8A-4147-A177-3AD203B41FA5}">
                      <a16:colId xmlns="" xmlns:a16="http://schemas.microsoft.com/office/drawing/2014/main" val="3915026893"/>
                    </a:ext>
                  </a:extLst>
                </a:gridCol>
              </a:tblGrid>
              <a:tr h="385303">
                <a:tc>
                  <a:txBody>
                    <a:bodyPr/>
                    <a:lstStyle/>
                    <a:p>
                      <a:pPr algn="l" fontAlgn="b"/>
                      <a:r>
                        <a:rPr lang="en-US" altLang="zh-CN" sz="2000" b="0" i="0" u="none" strike="noStrike" dirty="0" smtClean="0">
                          <a:solidFill>
                            <a:srgbClr val="000000"/>
                          </a:solidFill>
                          <a:effectLst/>
                          <a:latin typeface="+mn-lt"/>
                          <a:ea typeface="楷体" panose="02010609060101010101" pitchFamily="49" charset="-122"/>
                        </a:rPr>
                        <a:t>Presenter  </a:t>
                      </a:r>
                      <a:endParaRPr lang="zh-CN" altLang="en-US" sz="2000" b="0" i="0" u="none" strike="noStrike" dirty="0">
                        <a:solidFill>
                          <a:srgbClr val="000000"/>
                        </a:solidFill>
                        <a:effectLst/>
                        <a:latin typeface="+mn-lt"/>
                        <a:ea typeface="楷体" panose="02010609060101010101" pitchFamily="49" charset="-122"/>
                      </a:endParaRPr>
                    </a:p>
                  </a:txBody>
                  <a:tcPr marL="7620" marR="7620" marT="7620" marB="0" anchor="b">
                    <a:lnL>
                      <a:noFill/>
                    </a:lnL>
                    <a:lnR>
                      <a:noFill/>
                    </a:lnR>
                    <a:lnT>
                      <a:noFill/>
                    </a:lnT>
                    <a:lnB>
                      <a:noFill/>
                    </a:lnB>
                  </a:tcPr>
                </a:tc>
                <a:tc>
                  <a:txBody>
                    <a:bodyPr/>
                    <a:lstStyle/>
                    <a:p>
                      <a:pPr algn="l" fontAlgn="b"/>
                      <a:r>
                        <a:rPr lang="en-US" altLang="zh-CN" sz="2000" b="0" i="0" u="none" strike="noStrike" dirty="0" err="1" smtClean="0">
                          <a:solidFill>
                            <a:srgbClr val="000000"/>
                          </a:solidFill>
                          <a:effectLst/>
                          <a:latin typeface="+mn-lt"/>
                          <a:ea typeface="楷体" panose="02010609060101010101" pitchFamily="49" charset="-122"/>
                        </a:rPr>
                        <a:t>Shihua</a:t>
                      </a:r>
                      <a:r>
                        <a:rPr lang="en-US" altLang="zh-CN" sz="2000" b="0" i="0" u="none" strike="noStrike" dirty="0" smtClean="0">
                          <a:solidFill>
                            <a:srgbClr val="000000"/>
                          </a:solidFill>
                          <a:effectLst/>
                          <a:latin typeface="+mn-lt"/>
                          <a:ea typeface="楷体" panose="02010609060101010101" pitchFamily="49" charset="-122"/>
                        </a:rPr>
                        <a:t> Yin</a:t>
                      </a:r>
                      <a:endParaRPr lang="zh-CN" altLang="en-US" sz="2000" b="0" i="0" u="none" strike="noStrike" dirty="0">
                        <a:solidFill>
                          <a:srgbClr val="000000"/>
                        </a:solidFill>
                        <a:effectLst/>
                        <a:latin typeface="+mn-lt"/>
                        <a:ea typeface="楷体" panose="02010609060101010101" pitchFamily="49" charset="-122"/>
                      </a:endParaRPr>
                    </a:p>
                  </a:txBody>
                  <a:tcPr marL="7620" marR="7620" marT="7620" marB="0" anchor="b">
                    <a:lnL>
                      <a:noFill/>
                    </a:lnL>
                    <a:lnR>
                      <a:noFill/>
                    </a:lnR>
                    <a:lnT>
                      <a:noFill/>
                    </a:lnT>
                    <a:lnB>
                      <a:noFill/>
                    </a:lnB>
                  </a:tcPr>
                </a:tc>
                <a:extLst>
                  <a:ext uri="{0D108BD9-81ED-4DB2-BD59-A6C34878D82A}">
                    <a16:rowId xmlns="" xmlns:a16="http://schemas.microsoft.com/office/drawing/2014/main" val="1841521293"/>
                  </a:ext>
                </a:extLst>
              </a:tr>
              <a:tr h="385303">
                <a:tc>
                  <a:txBody>
                    <a:bodyPr/>
                    <a:lstStyle/>
                    <a:p>
                      <a:pPr algn="l" fontAlgn="b"/>
                      <a:r>
                        <a:rPr lang="en-US" altLang="zh-CN" sz="2000" b="0" i="0" u="none" strike="noStrike" dirty="0" smtClean="0">
                          <a:solidFill>
                            <a:srgbClr val="000000"/>
                          </a:solidFill>
                          <a:effectLst/>
                          <a:latin typeface="+mn-lt"/>
                          <a:ea typeface="楷体" panose="02010609060101010101" pitchFamily="49" charset="-122"/>
                        </a:rPr>
                        <a:t>Institution</a:t>
                      </a:r>
                      <a:endParaRPr lang="zh-CN" altLang="en-US" sz="2000" b="0" i="0" u="none" strike="noStrike" dirty="0">
                        <a:solidFill>
                          <a:srgbClr val="000000"/>
                        </a:solidFill>
                        <a:effectLst/>
                        <a:latin typeface="+mn-lt"/>
                        <a:ea typeface="楷体" panose="02010609060101010101" pitchFamily="49" charset="-122"/>
                      </a:endParaRPr>
                    </a:p>
                  </a:txBody>
                  <a:tcPr marL="7620" marR="7620" marT="7620" marB="0" anchor="b">
                    <a:lnL>
                      <a:noFill/>
                    </a:lnL>
                    <a:lnR>
                      <a:noFill/>
                    </a:lnR>
                    <a:lnT>
                      <a:noFill/>
                    </a:lnT>
                    <a:lnB>
                      <a:noFill/>
                    </a:lnB>
                  </a:tcPr>
                </a:tc>
                <a:tc>
                  <a:txBody>
                    <a:bodyPr/>
                    <a:lstStyle/>
                    <a:p>
                      <a:pPr algn="l" fontAlgn="b"/>
                      <a:r>
                        <a:rPr lang="en-US" altLang="zh-CN" sz="2000" b="0" i="0" u="none" strike="noStrike" dirty="0" smtClean="0">
                          <a:solidFill>
                            <a:srgbClr val="000000"/>
                          </a:solidFill>
                          <a:effectLst/>
                          <a:latin typeface="+mn-lt"/>
                          <a:ea typeface="楷体" panose="02010609060101010101" pitchFamily="49" charset="-122"/>
                        </a:rPr>
                        <a:t>RCEES, CAS</a:t>
                      </a:r>
                      <a:endParaRPr lang="zh-CN" altLang="en-US" sz="2000" b="0" i="0" u="none" strike="noStrike" dirty="0">
                        <a:solidFill>
                          <a:srgbClr val="000000"/>
                        </a:solidFill>
                        <a:effectLst/>
                        <a:latin typeface="+mn-lt"/>
                        <a:ea typeface="楷体" panose="02010609060101010101" pitchFamily="49" charset="-122"/>
                      </a:endParaRPr>
                    </a:p>
                  </a:txBody>
                  <a:tcPr marL="7620" marR="7620" marT="7620" marB="0" anchor="b">
                    <a:lnL>
                      <a:noFill/>
                    </a:lnL>
                    <a:lnR>
                      <a:noFill/>
                    </a:lnR>
                    <a:lnT>
                      <a:noFill/>
                    </a:lnT>
                    <a:lnB>
                      <a:noFill/>
                    </a:lnB>
                  </a:tcPr>
                </a:tc>
              </a:tr>
              <a:tr h="385303">
                <a:tc>
                  <a:txBody>
                    <a:bodyPr/>
                    <a:lstStyle/>
                    <a:p>
                      <a:pPr algn="l" fontAlgn="b"/>
                      <a:r>
                        <a:rPr lang="en-US" altLang="zh-CN" sz="2000" b="0" i="0" u="none" strike="noStrike" dirty="0" smtClean="0">
                          <a:solidFill>
                            <a:srgbClr val="000000"/>
                          </a:solidFill>
                          <a:effectLst/>
                          <a:latin typeface="+mn-lt"/>
                          <a:ea typeface="楷体" panose="02010609060101010101" pitchFamily="49" charset="-122"/>
                        </a:rPr>
                        <a:t>Time </a:t>
                      </a:r>
                      <a:endParaRPr lang="zh-CN" altLang="en-US" sz="2000" b="0" i="0" u="none" strike="noStrike" dirty="0">
                        <a:solidFill>
                          <a:srgbClr val="000000"/>
                        </a:solidFill>
                        <a:effectLst/>
                        <a:latin typeface="+mn-lt"/>
                        <a:ea typeface="楷体" panose="02010609060101010101" pitchFamily="49" charset="-122"/>
                      </a:endParaRPr>
                    </a:p>
                  </a:txBody>
                  <a:tcPr marL="7620" marR="7620" marT="7620" marB="0" anchor="b">
                    <a:lnL>
                      <a:noFill/>
                    </a:lnL>
                    <a:lnR>
                      <a:noFill/>
                    </a:lnR>
                    <a:lnT>
                      <a:noFill/>
                    </a:lnT>
                    <a:lnB>
                      <a:noFill/>
                    </a:lnB>
                  </a:tcPr>
                </a:tc>
                <a:tc>
                  <a:txBody>
                    <a:bodyPr/>
                    <a:lstStyle/>
                    <a:p>
                      <a:pPr algn="l" fontAlgn="b"/>
                      <a:r>
                        <a:rPr lang="en-US" altLang="zh-CN" sz="2000" b="0" i="0" u="none" strike="noStrike" dirty="0" smtClean="0">
                          <a:solidFill>
                            <a:srgbClr val="000000"/>
                          </a:solidFill>
                          <a:effectLst/>
                          <a:latin typeface="+mn-lt"/>
                          <a:ea typeface="楷体" panose="02010609060101010101" pitchFamily="49" charset="-122"/>
                        </a:rPr>
                        <a:t>2021/4/19</a:t>
                      </a:r>
                      <a:endParaRPr lang="en-US" altLang="zh-CN" sz="2000" b="0" i="0" u="none" strike="noStrike" dirty="0">
                        <a:solidFill>
                          <a:srgbClr val="000000"/>
                        </a:solidFill>
                        <a:effectLst/>
                        <a:latin typeface="+mn-lt"/>
                        <a:ea typeface="楷体" panose="02010609060101010101" pitchFamily="49" charset="-122"/>
                      </a:endParaRPr>
                    </a:p>
                  </a:txBody>
                  <a:tcPr marL="7620" marR="7620" marT="7620" marB="0" anchor="b">
                    <a:lnL>
                      <a:noFill/>
                    </a:lnL>
                    <a:lnR>
                      <a:noFill/>
                    </a:lnR>
                    <a:lnT>
                      <a:noFill/>
                    </a:lnT>
                    <a:lnB>
                      <a:noFill/>
                    </a:lnB>
                  </a:tcPr>
                </a:tc>
                <a:extLst>
                  <a:ext uri="{0D108BD9-81ED-4DB2-BD59-A6C34878D82A}">
                    <a16:rowId xmlns="" xmlns:a16="http://schemas.microsoft.com/office/drawing/2014/main" val="2203429359"/>
                  </a:ext>
                </a:extLst>
              </a:tr>
            </a:tbl>
          </a:graphicData>
        </a:graphic>
      </p:graphicFrame>
      <p:pic>
        <p:nvPicPr>
          <p:cNvPr id="26" name="图片 25"/>
          <p:cNvPicPr>
            <a:picLocks noChangeAspect="1"/>
          </p:cNvPicPr>
          <p:nvPr/>
        </p:nvPicPr>
        <p:blipFill>
          <a:blip r:embed="rId3"/>
          <a:stretch>
            <a:fillRect/>
          </a:stretch>
        </p:blipFill>
        <p:spPr>
          <a:xfrm>
            <a:off x="1767166" y="5169994"/>
            <a:ext cx="5445211" cy="1216787"/>
          </a:xfrm>
          <a:prstGeom prst="rect">
            <a:avLst/>
          </a:prstGeom>
        </p:spPr>
      </p:pic>
    </p:spTree>
    <p:extLst>
      <p:ext uri="{BB962C8B-B14F-4D97-AF65-F5344CB8AC3E}">
        <p14:creationId xmlns:p14="http://schemas.microsoft.com/office/powerpoint/2010/main" val="2740387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8CAAAB1-7032-4E20-91A3-EB57DD9365AA}"/>
              </a:ext>
            </a:extLst>
          </p:cNvPr>
          <p:cNvSpPr>
            <a:spLocks noGrp="1"/>
          </p:cNvSpPr>
          <p:nvPr>
            <p:ph type="title"/>
          </p:nvPr>
        </p:nvSpPr>
        <p:spPr>
          <a:xfrm>
            <a:off x="-1" y="-200734"/>
            <a:ext cx="11782697" cy="1325563"/>
          </a:xfrm>
        </p:spPr>
        <p:txBody>
          <a:bodyPr/>
          <a:lstStyle/>
          <a:p>
            <a:r>
              <a:rPr lang="en-US" altLang="zh-CN" dirty="0" smtClean="0"/>
              <a:t>Objectives and methods</a:t>
            </a:r>
            <a:endParaRPr lang="zh-CN" altLang="en-US" dirty="0"/>
          </a:p>
        </p:txBody>
      </p:sp>
      <p:sp>
        <p:nvSpPr>
          <p:cNvPr id="3" name="矩形 2"/>
          <p:cNvSpPr/>
          <p:nvPr/>
        </p:nvSpPr>
        <p:spPr>
          <a:xfrm>
            <a:off x="0" y="832922"/>
            <a:ext cx="12192000" cy="72427"/>
          </a:xfrm>
          <a:prstGeom prst="rect">
            <a:avLst/>
          </a:prstGeom>
          <a:solidFill>
            <a:srgbClr val="C0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600" b="1" dirty="0" smtClean="0">
              <a:solidFill>
                <a:schemeClr val="tx1"/>
              </a:solidFill>
            </a:endParaRPr>
          </a:p>
        </p:txBody>
      </p:sp>
      <p:grpSp>
        <p:nvGrpSpPr>
          <p:cNvPr id="4" name="组合 3"/>
          <p:cNvGrpSpPr/>
          <p:nvPr/>
        </p:nvGrpSpPr>
        <p:grpSpPr>
          <a:xfrm>
            <a:off x="676925" y="1887587"/>
            <a:ext cx="5891190" cy="1878979"/>
            <a:chOff x="1035202" y="3849441"/>
            <a:chExt cx="5891190" cy="1878979"/>
          </a:xfrm>
        </p:grpSpPr>
        <p:sp>
          <p:nvSpPr>
            <p:cNvPr id="14" name="矩形 13"/>
            <p:cNvSpPr/>
            <p:nvPr/>
          </p:nvSpPr>
          <p:spPr>
            <a:xfrm>
              <a:off x="3183923" y="3996461"/>
              <a:ext cx="3742469" cy="1584937"/>
            </a:xfrm>
            <a:prstGeom prst="rect">
              <a:avLst/>
            </a:prstGeom>
            <a:solidFill>
              <a:schemeClr val="accent5">
                <a:lumMod val="5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b="1" dirty="0" smtClean="0">
                  <a:solidFill>
                    <a:srgbClr val="FF0000"/>
                  </a:solidFill>
                </a:rPr>
                <a:t>the </a:t>
              </a:r>
              <a:r>
                <a:rPr lang="en-US" altLang="zh-CN" b="1" dirty="0">
                  <a:solidFill>
                    <a:srgbClr val="FF0000"/>
                  </a:solidFill>
                </a:rPr>
                <a:t>basin-wide streamflow and sediment load changes stretching from the headwater to the </a:t>
              </a:r>
              <a:r>
                <a:rPr lang="en-US" altLang="zh-CN" dirty="0"/>
                <a:t>delta in the Yellow River basin (YRB) </a:t>
              </a:r>
              <a:r>
                <a:rPr lang="en-US" altLang="zh-CN" b="1" dirty="0">
                  <a:solidFill>
                    <a:srgbClr val="FF0000"/>
                  </a:solidFill>
                </a:rPr>
                <a:t>during </a:t>
              </a:r>
              <a:r>
                <a:rPr lang="en-US" altLang="zh-CN" b="1" dirty="0" smtClean="0">
                  <a:solidFill>
                    <a:srgbClr val="FF0000"/>
                  </a:solidFill>
                </a:rPr>
                <a:t>1956-2019</a:t>
              </a:r>
              <a:endParaRPr lang="zh-CN" altLang="en-US" b="1" dirty="0" smtClean="0">
                <a:solidFill>
                  <a:srgbClr val="FF0000"/>
                </a:solidFill>
              </a:endParaRPr>
            </a:p>
          </p:txBody>
        </p:sp>
        <p:sp>
          <p:nvSpPr>
            <p:cNvPr id="10" name="椭圆 9"/>
            <p:cNvSpPr/>
            <p:nvPr/>
          </p:nvSpPr>
          <p:spPr>
            <a:xfrm>
              <a:off x="1035202" y="3849441"/>
              <a:ext cx="2148721" cy="1878979"/>
            </a:xfrm>
            <a:prstGeom prst="ellipse">
              <a:avLst/>
            </a:prstGeom>
            <a:solidFill>
              <a:schemeClr val="accent2">
                <a:lumMod val="75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smtClean="0">
                  <a:solidFill>
                    <a:schemeClr val="tx1"/>
                  </a:solidFill>
                </a:rPr>
                <a:t>Examine</a:t>
              </a:r>
              <a:endParaRPr lang="zh-CN" altLang="en-US" sz="2600" b="1" dirty="0" smtClean="0">
                <a:solidFill>
                  <a:schemeClr val="tx1"/>
                </a:solidFill>
              </a:endParaRPr>
            </a:p>
          </p:txBody>
        </p:sp>
      </p:grpSp>
      <p:grpSp>
        <p:nvGrpSpPr>
          <p:cNvPr id="5" name="组合 4"/>
          <p:cNvGrpSpPr/>
          <p:nvPr/>
        </p:nvGrpSpPr>
        <p:grpSpPr>
          <a:xfrm>
            <a:off x="6661635" y="2345753"/>
            <a:ext cx="4965194" cy="4281559"/>
            <a:chOff x="6817502" y="1144984"/>
            <a:chExt cx="4965194" cy="4281559"/>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7502" y="1144984"/>
              <a:ext cx="2202510" cy="1901689"/>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7347" y="1225893"/>
              <a:ext cx="2645349" cy="1739874"/>
            </a:xfrm>
            <a:prstGeom prst="rect">
              <a:avLst/>
            </a:prstGeom>
          </p:spPr>
        </p:pic>
        <p:pic>
          <p:nvPicPr>
            <p:cNvPr id="18" name="图片 17"/>
            <p:cNvPicPr>
              <a:picLocks noChangeAspect="1"/>
            </p:cNvPicPr>
            <p:nvPr/>
          </p:nvPicPr>
          <p:blipFill>
            <a:blip r:embed="rId5"/>
            <a:stretch>
              <a:fillRect/>
            </a:stretch>
          </p:blipFill>
          <p:spPr>
            <a:xfrm>
              <a:off x="7194074" y="3686670"/>
              <a:ext cx="4335678" cy="1739873"/>
            </a:xfrm>
            <a:prstGeom prst="rect">
              <a:avLst/>
            </a:prstGeom>
          </p:spPr>
        </p:pic>
      </p:grpSp>
      <p:grpSp>
        <p:nvGrpSpPr>
          <p:cNvPr id="11" name="组合 10"/>
          <p:cNvGrpSpPr/>
          <p:nvPr/>
        </p:nvGrpSpPr>
        <p:grpSpPr>
          <a:xfrm>
            <a:off x="676925" y="4448870"/>
            <a:ext cx="5891190" cy="1878979"/>
            <a:chOff x="1068001" y="3254861"/>
            <a:chExt cx="5891190" cy="1878979"/>
          </a:xfrm>
        </p:grpSpPr>
        <p:sp>
          <p:nvSpPr>
            <p:cNvPr id="15" name="矩形 14"/>
            <p:cNvSpPr/>
            <p:nvPr/>
          </p:nvSpPr>
          <p:spPr>
            <a:xfrm>
              <a:off x="3216723" y="3401881"/>
              <a:ext cx="3742468" cy="1584937"/>
            </a:xfrm>
            <a:prstGeom prst="rect">
              <a:avLst/>
            </a:prstGeom>
            <a:solidFill>
              <a:schemeClr val="accent5">
                <a:lumMod val="5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rgbClr val="FF0000"/>
                  </a:solidFill>
                </a:rPr>
                <a:t>the </a:t>
              </a:r>
              <a:r>
                <a:rPr lang="en-US" altLang="zh-CN" b="1" dirty="0">
                  <a:solidFill>
                    <a:srgbClr val="FF0000"/>
                  </a:solidFill>
                </a:rPr>
                <a:t>coupling relationships of water-sediment variations with channel erosion and delta evolution </a:t>
              </a:r>
              <a:r>
                <a:rPr lang="en-US" altLang="zh-CN" dirty="0"/>
                <a:t>across the </a:t>
              </a:r>
              <a:r>
                <a:rPr lang="en-US" altLang="zh-CN" dirty="0" smtClean="0"/>
                <a:t>basin.</a:t>
              </a:r>
              <a:endParaRPr lang="zh-CN" altLang="en-US" b="1" dirty="0" smtClean="0">
                <a:solidFill>
                  <a:schemeClr val="tx1"/>
                </a:solidFill>
              </a:endParaRPr>
            </a:p>
          </p:txBody>
        </p:sp>
        <p:sp>
          <p:nvSpPr>
            <p:cNvPr id="16" name="椭圆 15"/>
            <p:cNvSpPr/>
            <p:nvPr/>
          </p:nvSpPr>
          <p:spPr>
            <a:xfrm>
              <a:off x="1068001" y="3254861"/>
              <a:ext cx="2148721" cy="1878979"/>
            </a:xfrm>
            <a:prstGeom prst="ellipse">
              <a:avLst/>
            </a:prstGeom>
            <a:solidFill>
              <a:schemeClr val="accent2">
                <a:lumMod val="75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smtClean="0">
                  <a:solidFill>
                    <a:schemeClr val="tx1"/>
                  </a:solidFill>
                </a:rPr>
                <a:t>Explore</a:t>
              </a:r>
              <a:endParaRPr lang="zh-CN" altLang="en-US" sz="2600" b="1" dirty="0" smtClean="0">
                <a:solidFill>
                  <a:schemeClr val="tx1"/>
                </a:solidFill>
              </a:endParaRPr>
            </a:p>
          </p:txBody>
        </p:sp>
      </p:grpSp>
      <p:sp>
        <p:nvSpPr>
          <p:cNvPr id="17" name="矩形 16"/>
          <p:cNvSpPr/>
          <p:nvPr/>
        </p:nvSpPr>
        <p:spPr>
          <a:xfrm>
            <a:off x="6676898" y="1275658"/>
            <a:ext cx="4841565" cy="359537"/>
          </a:xfrm>
          <a:prstGeom prst="rect">
            <a:avLst/>
          </a:prstGeom>
          <a:solidFill>
            <a:schemeClr val="accent6"/>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smtClean="0">
                <a:solidFill>
                  <a:schemeClr val="tx1"/>
                </a:solidFill>
              </a:rPr>
              <a:t>Methods</a:t>
            </a:r>
            <a:endParaRPr lang="zh-CN" altLang="en-US" sz="2600" b="1" dirty="0" smtClean="0">
              <a:solidFill>
                <a:schemeClr val="tx1"/>
              </a:solidFill>
            </a:endParaRPr>
          </a:p>
        </p:txBody>
      </p:sp>
      <p:sp>
        <p:nvSpPr>
          <p:cNvPr id="19" name="圆角矩形 18"/>
          <p:cNvSpPr/>
          <p:nvPr/>
        </p:nvSpPr>
        <p:spPr>
          <a:xfrm>
            <a:off x="7129044" y="1767082"/>
            <a:ext cx="3937274" cy="378168"/>
          </a:xfrm>
          <a:prstGeom prst="roundRect">
            <a:avLst/>
          </a:prstGeom>
          <a:solidFill>
            <a:schemeClr val="accent4"/>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rPr>
              <a:t>Trend and difference analysis</a:t>
            </a:r>
            <a:endParaRPr lang="zh-CN" altLang="en-US" sz="2000" b="1" dirty="0" smtClean="0">
              <a:solidFill>
                <a:schemeClr val="tx1"/>
              </a:solidFill>
            </a:endParaRPr>
          </a:p>
        </p:txBody>
      </p:sp>
      <p:sp>
        <p:nvSpPr>
          <p:cNvPr id="20" name="圆角矩形 19"/>
          <p:cNvSpPr/>
          <p:nvPr/>
        </p:nvSpPr>
        <p:spPr>
          <a:xfrm>
            <a:off x="7129044" y="4448870"/>
            <a:ext cx="3937274" cy="378168"/>
          </a:xfrm>
          <a:prstGeom prst="roundRect">
            <a:avLst/>
          </a:prstGeom>
          <a:solidFill>
            <a:schemeClr val="accent4"/>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rPr>
              <a:t>Sediment </a:t>
            </a:r>
            <a:r>
              <a:rPr lang="en-US" altLang="zh-CN" sz="2000" b="1" dirty="0">
                <a:solidFill>
                  <a:schemeClr val="tx1"/>
                </a:solidFill>
              </a:rPr>
              <a:t>budget </a:t>
            </a:r>
            <a:r>
              <a:rPr lang="en-US" altLang="zh-CN" sz="2000" b="1" dirty="0" smtClean="0">
                <a:solidFill>
                  <a:schemeClr val="tx1"/>
                </a:solidFill>
              </a:rPr>
              <a:t>analysis</a:t>
            </a:r>
            <a:endParaRPr lang="zh-CN" altLang="en-US" sz="2000" b="1" dirty="0" smtClean="0">
              <a:solidFill>
                <a:schemeClr val="tx1"/>
              </a:solidFill>
            </a:endParaRPr>
          </a:p>
        </p:txBody>
      </p:sp>
    </p:spTree>
    <p:extLst>
      <p:ext uri="{BB962C8B-B14F-4D97-AF65-F5344CB8AC3E}">
        <p14:creationId xmlns:p14="http://schemas.microsoft.com/office/powerpoint/2010/main" val="935616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542671" y="2016826"/>
            <a:ext cx="8613005" cy="4675791"/>
            <a:chOff x="1095199" y="2486024"/>
            <a:chExt cx="8010523" cy="4128772"/>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473" y="2486024"/>
              <a:ext cx="3957249" cy="4128771"/>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199" y="2486025"/>
              <a:ext cx="3885364" cy="4128771"/>
            </a:xfrm>
            <a:prstGeom prst="rect">
              <a:avLst/>
            </a:prstGeom>
          </p:spPr>
        </p:pic>
      </p:grpSp>
      <p:sp>
        <p:nvSpPr>
          <p:cNvPr id="6" name="矩形 5"/>
          <p:cNvSpPr/>
          <p:nvPr/>
        </p:nvSpPr>
        <p:spPr>
          <a:xfrm>
            <a:off x="0" y="832922"/>
            <a:ext cx="12192000" cy="72427"/>
          </a:xfrm>
          <a:prstGeom prst="rect">
            <a:avLst/>
          </a:prstGeom>
          <a:solidFill>
            <a:srgbClr val="C0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600" b="1" dirty="0" smtClean="0">
              <a:solidFill>
                <a:schemeClr val="tx1"/>
              </a:solidFill>
            </a:endParaRPr>
          </a:p>
        </p:txBody>
      </p:sp>
      <p:sp>
        <p:nvSpPr>
          <p:cNvPr id="3" name="内容占位符 2"/>
          <p:cNvSpPr>
            <a:spLocks noGrp="1"/>
          </p:cNvSpPr>
          <p:nvPr>
            <p:ph idx="1"/>
          </p:nvPr>
        </p:nvSpPr>
        <p:spPr>
          <a:xfrm>
            <a:off x="934556" y="1123603"/>
            <a:ext cx="10797001" cy="1242111"/>
          </a:xfrm>
        </p:spPr>
        <p:txBody>
          <a:bodyPr>
            <a:noAutofit/>
          </a:bodyPr>
          <a:lstStyle/>
          <a:p>
            <a:pPr algn="just">
              <a:lnSpc>
                <a:spcPct val="125000"/>
              </a:lnSpc>
              <a:buFont typeface="Wingdings" panose="05000000000000000000" pitchFamily="2" charset="2"/>
              <a:buChar char="Ø"/>
            </a:pPr>
            <a:r>
              <a:rPr lang="en-US" altLang="zh-CN" sz="2000" dirty="0" smtClean="0"/>
              <a:t>The </a:t>
            </a:r>
            <a:r>
              <a:rPr lang="en-US" altLang="zh-CN" sz="2000" dirty="0"/>
              <a:t>streamflow increased significantly and the sediment load tended to be gradually stabilizing since 2000 because </a:t>
            </a:r>
            <a:r>
              <a:rPr lang="en-US" altLang="zh-CN" sz="2000" dirty="0" smtClean="0"/>
              <a:t>of significantly </a:t>
            </a:r>
            <a:r>
              <a:rPr lang="en-US" altLang="zh-CN" sz="2000" dirty="0"/>
              <a:t>increased precipitation. </a:t>
            </a:r>
            <a:endParaRPr lang="en-US" altLang="zh-CN" sz="2000" dirty="0" smtClean="0"/>
          </a:p>
        </p:txBody>
      </p:sp>
      <p:sp>
        <p:nvSpPr>
          <p:cNvPr id="8" name="标题 1">
            <a:extLst>
              <a:ext uri="{FF2B5EF4-FFF2-40B4-BE49-F238E27FC236}">
                <a16:creationId xmlns="" xmlns:a16="http://schemas.microsoft.com/office/drawing/2014/main" id="{58CAAAB1-7032-4E20-91A3-EB57DD9365AA}"/>
              </a:ext>
            </a:extLst>
          </p:cNvPr>
          <p:cNvSpPr>
            <a:spLocks noGrp="1"/>
          </p:cNvSpPr>
          <p:nvPr>
            <p:ph type="title"/>
          </p:nvPr>
        </p:nvSpPr>
        <p:spPr>
          <a:xfrm>
            <a:off x="0" y="-200734"/>
            <a:ext cx="10515600" cy="1325563"/>
          </a:xfrm>
        </p:spPr>
        <p:txBody>
          <a:bodyPr>
            <a:normAutofit/>
          </a:bodyPr>
          <a:lstStyle/>
          <a:p>
            <a:r>
              <a:rPr lang="en-US" altLang="zh-CN" sz="3600" dirty="0" smtClean="0"/>
              <a:t>Results </a:t>
            </a:r>
            <a:r>
              <a:rPr lang="en-US" altLang="zh-CN" sz="3600" dirty="0"/>
              <a:t>1 </a:t>
            </a:r>
            <a:r>
              <a:rPr lang="en-US" altLang="zh-CN" sz="3600" dirty="0" smtClean="0"/>
              <a:t>Streamflow </a:t>
            </a:r>
            <a:r>
              <a:rPr lang="en-US" altLang="zh-CN" sz="3600" dirty="0"/>
              <a:t>and sediment load changes </a:t>
            </a:r>
            <a:endParaRPr lang="zh-CN" altLang="en-US" sz="3600" dirty="0"/>
          </a:p>
        </p:txBody>
      </p:sp>
      <p:sp>
        <p:nvSpPr>
          <p:cNvPr id="9" name="正五边形 8"/>
          <p:cNvSpPr/>
          <p:nvPr/>
        </p:nvSpPr>
        <p:spPr>
          <a:xfrm>
            <a:off x="214184" y="1243914"/>
            <a:ext cx="642551" cy="568410"/>
          </a:xfrm>
          <a:prstGeom prst="pentagon">
            <a:avLst/>
          </a:prstGeom>
          <a:solidFill>
            <a:schemeClr val="accent2">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2800" b="1" dirty="0" smtClean="0">
                <a:solidFill>
                  <a:schemeClr val="tx1"/>
                </a:solidFill>
              </a:rPr>
              <a:t>1</a:t>
            </a:r>
            <a:endParaRPr lang="zh-CN" altLang="en-US" sz="2800" b="1" dirty="0" smtClean="0">
              <a:solidFill>
                <a:schemeClr val="tx1"/>
              </a:solidFill>
            </a:endParaRPr>
          </a:p>
        </p:txBody>
      </p:sp>
    </p:spTree>
    <p:extLst>
      <p:ext uri="{BB962C8B-B14F-4D97-AF65-F5344CB8AC3E}">
        <p14:creationId xmlns:p14="http://schemas.microsoft.com/office/powerpoint/2010/main" val="512890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13875" y="1751595"/>
            <a:ext cx="10030532" cy="4657860"/>
            <a:chOff x="561524" y="1812324"/>
            <a:chExt cx="10030532" cy="4657860"/>
          </a:xfrm>
        </p:grpSpPr>
        <p:graphicFrame>
          <p:nvGraphicFramePr>
            <p:cNvPr id="10" name="图示 9"/>
            <p:cNvGraphicFramePr/>
            <p:nvPr>
              <p:extLst>
                <p:ext uri="{D42A27DB-BD31-4B8C-83A1-F6EECF244321}">
                  <p14:modId xmlns:p14="http://schemas.microsoft.com/office/powerpoint/2010/main" val="4053044681"/>
                </p:ext>
              </p:extLst>
            </p:nvPr>
          </p:nvGraphicFramePr>
          <p:xfrm>
            <a:off x="2371982" y="1812324"/>
            <a:ext cx="8220074" cy="4657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左大括号 11"/>
            <p:cNvSpPr/>
            <p:nvPr/>
          </p:nvSpPr>
          <p:spPr>
            <a:xfrm>
              <a:off x="1919287" y="1905407"/>
              <a:ext cx="257175" cy="442655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sp>
          <p:nvSpPr>
            <p:cNvPr id="13" name="流程图: 可选过程 12"/>
            <p:cNvSpPr/>
            <p:nvPr/>
          </p:nvSpPr>
          <p:spPr>
            <a:xfrm>
              <a:off x="561524" y="3547182"/>
              <a:ext cx="1152525" cy="1143000"/>
            </a:xfrm>
            <a:prstGeom prst="flowChartAlternateProcess">
              <a:avLst/>
            </a:prstGeom>
            <a:solidFill>
              <a:schemeClr val="accent5">
                <a:lumMod val="75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FF0000"/>
                  </a:solidFill>
                </a:rPr>
                <a:t>Four </a:t>
              </a:r>
              <a:r>
                <a:rPr lang="en-US" altLang="zh-CN" sz="2400" b="1" dirty="0">
                  <a:solidFill>
                    <a:srgbClr val="FF0000"/>
                  </a:solidFill>
                </a:rPr>
                <a:t>main </a:t>
              </a:r>
              <a:r>
                <a:rPr lang="en-US" altLang="zh-CN" sz="2400" b="1" dirty="0" smtClean="0">
                  <a:solidFill>
                    <a:srgbClr val="FF0000"/>
                  </a:solidFill>
                </a:rPr>
                <a:t>causes</a:t>
              </a:r>
              <a:endParaRPr lang="en-US" altLang="zh-CN" sz="2400" b="1" dirty="0">
                <a:solidFill>
                  <a:srgbClr val="FF0000"/>
                </a:solidFill>
              </a:endParaRPr>
            </a:p>
          </p:txBody>
        </p:sp>
      </p:grpSp>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84745" y="5329329"/>
            <a:ext cx="2045454" cy="1388699"/>
          </a:xfrm>
          <a:prstGeom prst="rect">
            <a:avLst/>
          </a:prstGeom>
        </p:spPr>
      </p:pic>
      <p:pic>
        <p:nvPicPr>
          <p:cNvPr id="20" name="图片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15874" y="4122838"/>
            <a:ext cx="1845266" cy="1239893"/>
          </a:xfrm>
          <a:prstGeom prst="rect">
            <a:avLst/>
          </a:prstGeom>
        </p:spPr>
      </p:pic>
      <p:sp>
        <p:nvSpPr>
          <p:cNvPr id="6" name="矩形 5"/>
          <p:cNvSpPr/>
          <p:nvPr/>
        </p:nvSpPr>
        <p:spPr>
          <a:xfrm>
            <a:off x="0" y="832922"/>
            <a:ext cx="12192000" cy="72427"/>
          </a:xfrm>
          <a:prstGeom prst="rect">
            <a:avLst/>
          </a:prstGeom>
          <a:solidFill>
            <a:srgbClr val="C0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600" b="1" dirty="0" smtClean="0">
              <a:solidFill>
                <a:schemeClr val="tx1"/>
              </a:solidFill>
            </a:endParaRPr>
          </a:p>
        </p:txBody>
      </p:sp>
      <p:sp>
        <p:nvSpPr>
          <p:cNvPr id="3" name="内容占位符 2"/>
          <p:cNvSpPr>
            <a:spLocks noGrp="1"/>
          </p:cNvSpPr>
          <p:nvPr>
            <p:ph idx="1"/>
          </p:nvPr>
        </p:nvSpPr>
        <p:spPr>
          <a:xfrm>
            <a:off x="856735" y="1045453"/>
            <a:ext cx="10801865" cy="561096"/>
          </a:xfrm>
        </p:spPr>
        <p:txBody>
          <a:bodyPr>
            <a:noAutofit/>
          </a:bodyPr>
          <a:lstStyle/>
          <a:p>
            <a:pPr algn="just">
              <a:lnSpc>
                <a:spcPct val="125000"/>
              </a:lnSpc>
              <a:buFont typeface="Wingdings" panose="05000000000000000000" pitchFamily="2" charset="2"/>
              <a:buChar char="Ø"/>
            </a:pPr>
            <a:r>
              <a:rPr lang="en-US" altLang="zh-CN" sz="2400" dirty="0" smtClean="0"/>
              <a:t>There are distinct trend differences </a:t>
            </a:r>
            <a:r>
              <a:rPr lang="en-US" altLang="zh-CN" sz="2400" dirty="0"/>
              <a:t>of </a:t>
            </a:r>
            <a:r>
              <a:rPr lang="en-US" altLang="zh-CN" sz="2400" dirty="0" smtClean="0"/>
              <a:t>sediment load between near stations.</a:t>
            </a:r>
          </a:p>
        </p:txBody>
      </p:sp>
      <p:sp>
        <p:nvSpPr>
          <p:cNvPr id="8" name="标题 1">
            <a:extLst>
              <a:ext uri="{FF2B5EF4-FFF2-40B4-BE49-F238E27FC236}">
                <a16:creationId xmlns="" xmlns:a16="http://schemas.microsoft.com/office/drawing/2014/main" id="{58CAAAB1-7032-4E20-91A3-EB57DD9365AA}"/>
              </a:ext>
            </a:extLst>
          </p:cNvPr>
          <p:cNvSpPr>
            <a:spLocks noGrp="1"/>
          </p:cNvSpPr>
          <p:nvPr>
            <p:ph type="title"/>
          </p:nvPr>
        </p:nvSpPr>
        <p:spPr>
          <a:xfrm>
            <a:off x="0" y="-200734"/>
            <a:ext cx="10515600" cy="1325563"/>
          </a:xfrm>
        </p:spPr>
        <p:txBody>
          <a:bodyPr>
            <a:normAutofit/>
          </a:bodyPr>
          <a:lstStyle/>
          <a:p>
            <a:r>
              <a:rPr lang="en-US" altLang="zh-CN" sz="3600" dirty="0"/>
              <a:t>Results </a:t>
            </a:r>
            <a:r>
              <a:rPr lang="en-US" altLang="zh-CN" sz="3600" dirty="0" smtClean="0"/>
              <a:t>2 Trend differences of sediment load</a:t>
            </a:r>
            <a:endParaRPr lang="zh-CN" altLang="en-US" sz="3600" dirty="0"/>
          </a:p>
        </p:txBody>
      </p:sp>
      <p:sp>
        <p:nvSpPr>
          <p:cNvPr id="9" name="正五边形 8"/>
          <p:cNvSpPr/>
          <p:nvPr/>
        </p:nvSpPr>
        <p:spPr>
          <a:xfrm>
            <a:off x="214184" y="1243914"/>
            <a:ext cx="642551" cy="568410"/>
          </a:xfrm>
          <a:prstGeom prst="pentagon">
            <a:avLst/>
          </a:prstGeom>
          <a:solidFill>
            <a:schemeClr val="accent2">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2800" b="1" dirty="0" smtClean="0">
                <a:solidFill>
                  <a:schemeClr val="tx1"/>
                </a:solidFill>
              </a:rPr>
              <a:t>2</a:t>
            </a:r>
            <a:endParaRPr lang="zh-CN" altLang="en-US" sz="2800" b="1" dirty="0" smtClean="0">
              <a:solidFill>
                <a:schemeClr val="tx1"/>
              </a:solidFill>
            </a:endParaRPr>
          </a:p>
        </p:txBody>
      </p:sp>
      <p:grpSp>
        <p:nvGrpSpPr>
          <p:cNvPr id="19" name="组合 18"/>
          <p:cNvGrpSpPr/>
          <p:nvPr/>
        </p:nvGrpSpPr>
        <p:grpSpPr>
          <a:xfrm>
            <a:off x="8421319" y="1685925"/>
            <a:ext cx="3656381" cy="1228725"/>
            <a:chOff x="8335594" y="1685925"/>
            <a:chExt cx="3807590" cy="1362075"/>
          </a:xfrm>
        </p:grpSpPr>
        <p:pic>
          <p:nvPicPr>
            <p:cNvPr id="14" name="图片 13"/>
            <p:cNvPicPr>
              <a:picLocks noChangeAspect="1"/>
            </p:cNvPicPr>
            <p:nvPr/>
          </p:nvPicPr>
          <p:blipFill rotWithShape="1">
            <a:blip r:embed="rId10"/>
            <a:srcRect l="1736" r="49369" b="5873"/>
            <a:stretch/>
          </p:blipFill>
          <p:spPr>
            <a:xfrm>
              <a:off x="8335594" y="1685925"/>
              <a:ext cx="1890510" cy="1362075"/>
            </a:xfrm>
            <a:prstGeom prst="rect">
              <a:avLst/>
            </a:prstGeom>
          </p:spPr>
        </p:pic>
        <p:pic>
          <p:nvPicPr>
            <p:cNvPr id="17" name="图片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26104" y="1685925"/>
              <a:ext cx="1917080" cy="1285875"/>
            </a:xfrm>
            <a:prstGeom prst="rect">
              <a:avLst/>
            </a:prstGeom>
          </p:spPr>
        </p:pic>
      </p:grpSp>
      <p:pic>
        <p:nvPicPr>
          <p:cNvPr id="18" name="图片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99329" y="2905982"/>
            <a:ext cx="3569889" cy="1234615"/>
          </a:xfrm>
          <a:prstGeom prst="rect">
            <a:avLst/>
          </a:prstGeom>
        </p:spPr>
      </p:pic>
    </p:spTree>
    <p:extLst>
      <p:ext uri="{BB962C8B-B14F-4D97-AF65-F5344CB8AC3E}">
        <p14:creationId xmlns:p14="http://schemas.microsoft.com/office/powerpoint/2010/main" val="4164372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4321" y="912751"/>
            <a:ext cx="9996358" cy="3106355"/>
          </a:xfrm>
          <a:prstGeom prst="rect">
            <a:avLst/>
          </a:prstGeom>
        </p:spPr>
      </p:pic>
      <p:sp>
        <p:nvSpPr>
          <p:cNvPr id="5" name="矩形 4"/>
          <p:cNvSpPr/>
          <p:nvPr/>
        </p:nvSpPr>
        <p:spPr>
          <a:xfrm>
            <a:off x="0" y="832922"/>
            <a:ext cx="12192000" cy="72427"/>
          </a:xfrm>
          <a:prstGeom prst="rect">
            <a:avLst/>
          </a:prstGeom>
          <a:solidFill>
            <a:srgbClr val="C0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600" b="1" dirty="0" smtClean="0">
              <a:solidFill>
                <a:schemeClr val="tx1"/>
              </a:solidFill>
            </a:endParaRPr>
          </a:p>
        </p:txBody>
      </p:sp>
      <p:sp>
        <p:nvSpPr>
          <p:cNvPr id="7" name="标题 1">
            <a:extLst>
              <a:ext uri="{FF2B5EF4-FFF2-40B4-BE49-F238E27FC236}">
                <a16:creationId xmlns="" xmlns:a16="http://schemas.microsoft.com/office/drawing/2014/main" id="{58CAAAB1-7032-4E20-91A3-EB57DD9365AA}"/>
              </a:ext>
            </a:extLst>
          </p:cNvPr>
          <p:cNvSpPr>
            <a:spLocks noGrp="1"/>
          </p:cNvSpPr>
          <p:nvPr>
            <p:ph type="title"/>
          </p:nvPr>
        </p:nvSpPr>
        <p:spPr>
          <a:xfrm>
            <a:off x="0" y="-200734"/>
            <a:ext cx="12192000" cy="1325563"/>
          </a:xfrm>
        </p:spPr>
        <p:txBody>
          <a:bodyPr>
            <a:normAutofit/>
          </a:bodyPr>
          <a:lstStyle/>
          <a:p>
            <a:r>
              <a:rPr lang="en-US" altLang="zh-CN" sz="3600" dirty="0"/>
              <a:t>Results </a:t>
            </a:r>
            <a:r>
              <a:rPr lang="en-US" altLang="zh-CN" sz="3600" dirty="0" smtClean="0"/>
              <a:t>3 </a:t>
            </a:r>
            <a:r>
              <a:rPr lang="en-US" altLang="zh-CN" sz="3600" dirty="0"/>
              <a:t>In-reach sediment budget dynamics and delta changes</a:t>
            </a:r>
            <a:endParaRPr lang="zh-CN" altLang="en-US" sz="3600" dirty="0"/>
          </a:p>
        </p:txBody>
      </p:sp>
      <p:sp>
        <p:nvSpPr>
          <p:cNvPr id="8" name="内容占位符 2"/>
          <p:cNvSpPr txBox="1">
            <a:spLocks/>
          </p:cNvSpPr>
          <p:nvPr/>
        </p:nvSpPr>
        <p:spPr>
          <a:xfrm>
            <a:off x="691121" y="3925814"/>
            <a:ext cx="6441284" cy="2758425"/>
          </a:xfrm>
          <a:prstGeom prst="rect">
            <a:avLst/>
          </a:prstGeom>
        </p:spPr>
        <p:txBody>
          <a:bodyPr vert="horz" lIns="0" tIns="45720" rIns="7200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lnSpc>
                <a:spcPct val="125000"/>
              </a:lnSpc>
              <a:buFont typeface="Wingdings" panose="05000000000000000000" pitchFamily="2" charset="2"/>
              <a:buChar char="Ø"/>
            </a:pPr>
            <a:r>
              <a:rPr lang="en-US" altLang="zh-CN" sz="2000" dirty="0" smtClean="0"/>
              <a:t>Along </a:t>
            </a:r>
            <a:r>
              <a:rPr lang="en-US" altLang="zh-CN" sz="2000" dirty="0"/>
              <a:t>the YR course, the scour and deposition changes had complex </a:t>
            </a:r>
            <a:r>
              <a:rPr lang="en-US" altLang="zh-CN" sz="2000" dirty="0" smtClean="0"/>
              <a:t>spatiotemporal variations from 1956 to 2019. Some reaches </a:t>
            </a:r>
            <a:r>
              <a:rPr lang="en-US" altLang="zh-CN" sz="2000" dirty="0"/>
              <a:t>were eroded in </a:t>
            </a:r>
            <a:r>
              <a:rPr lang="en-US" altLang="zh-CN" sz="2000" dirty="0" smtClean="0"/>
              <a:t>general, yet some reach </a:t>
            </a:r>
            <a:r>
              <a:rPr lang="en-US" altLang="zh-CN" sz="2000" dirty="0"/>
              <a:t>was generally silted </a:t>
            </a:r>
            <a:r>
              <a:rPr lang="en-US" altLang="zh-CN" sz="2000" dirty="0" smtClean="0"/>
              <a:t>up.</a:t>
            </a:r>
          </a:p>
          <a:p>
            <a:pPr lvl="1" algn="just">
              <a:lnSpc>
                <a:spcPct val="125000"/>
              </a:lnSpc>
              <a:buFont typeface="Wingdings" panose="05000000000000000000" pitchFamily="2" charset="2"/>
              <a:buChar char="Ø"/>
            </a:pPr>
            <a:r>
              <a:rPr lang="en-US" altLang="zh-CN" sz="2000" dirty="0" smtClean="0"/>
              <a:t>The </a:t>
            </a:r>
            <a:r>
              <a:rPr lang="en-US" altLang="zh-CN" sz="2000" dirty="0"/>
              <a:t>delta area increased considerably from 1973 </a:t>
            </a:r>
            <a:r>
              <a:rPr lang="en-US" altLang="zh-CN" sz="2000" dirty="0" smtClean="0"/>
              <a:t>to 1980, </a:t>
            </a:r>
            <a:r>
              <a:rPr lang="en-US" altLang="zh-CN" sz="2000" dirty="0"/>
              <a:t>but the expansion rate slowed down </a:t>
            </a:r>
            <a:r>
              <a:rPr lang="en-US" altLang="zh-CN" sz="2000" dirty="0" smtClean="0"/>
              <a:t>during </a:t>
            </a:r>
            <a:r>
              <a:rPr lang="en-US" altLang="zh-CN" sz="2000" dirty="0"/>
              <a:t>1981-1998. </a:t>
            </a:r>
            <a:r>
              <a:rPr lang="en-US" altLang="zh-CN" sz="2000" dirty="0" smtClean="0"/>
              <a:t>After </a:t>
            </a:r>
            <a:r>
              <a:rPr lang="en-US" altLang="zh-CN" sz="2000" dirty="0"/>
              <a:t>1999, the </a:t>
            </a:r>
            <a:r>
              <a:rPr lang="en-US" altLang="zh-CN" sz="2000" dirty="0" smtClean="0"/>
              <a:t>delta shrunk.</a:t>
            </a:r>
          </a:p>
        </p:txBody>
      </p:sp>
      <p:sp>
        <p:nvSpPr>
          <p:cNvPr id="9" name="正五边形 8"/>
          <p:cNvSpPr/>
          <p:nvPr/>
        </p:nvSpPr>
        <p:spPr>
          <a:xfrm>
            <a:off x="214184" y="1243914"/>
            <a:ext cx="642551" cy="568410"/>
          </a:xfrm>
          <a:prstGeom prst="pentagon">
            <a:avLst/>
          </a:prstGeom>
          <a:solidFill>
            <a:schemeClr val="accent2">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2800" b="1" dirty="0" smtClean="0">
                <a:solidFill>
                  <a:schemeClr val="tx1"/>
                </a:solidFill>
              </a:rPr>
              <a:t>3</a:t>
            </a:r>
            <a:endParaRPr lang="zh-CN" altLang="en-US" sz="2800" b="1" dirty="0" smtClean="0">
              <a:solidFill>
                <a:schemeClr val="tx1"/>
              </a:solidFill>
            </a:endParaRPr>
          </a:p>
        </p:txBody>
      </p:sp>
      <p:grpSp>
        <p:nvGrpSpPr>
          <p:cNvPr id="20" name="组合 19"/>
          <p:cNvGrpSpPr/>
          <p:nvPr/>
        </p:nvGrpSpPr>
        <p:grpSpPr>
          <a:xfrm>
            <a:off x="7325836" y="4172189"/>
            <a:ext cx="4613145" cy="2685811"/>
            <a:chOff x="7325836" y="4172189"/>
            <a:chExt cx="4613145" cy="2685811"/>
          </a:xfrm>
        </p:grpSpPr>
        <p:grpSp>
          <p:nvGrpSpPr>
            <p:cNvPr id="13" name="组合 12"/>
            <p:cNvGrpSpPr/>
            <p:nvPr/>
          </p:nvGrpSpPr>
          <p:grpSpPr>
            <a:xfrm>
              <a:off x="7325836" y="4172189"/>
              <a:ext cx="4613145" cy="2685811"/>
              <a:chOff x="7199019" y="3192719"/>
              <a:chExt cx="5483665" cy="3347932"/>
            </a:xfrm>
          </p:grpSpPr>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9019" y="3192719"/>
                <a:ext cx="5483665" cy="3347932"/>
              </a:xfrm>
              <a:prstGeom prst="rect">
                <a:avLst/>
              </a:prstGeom>
              <a:ln>
                <a:noFill/>
              </a:ln>
              <a:effectLst/>
            </p:spPr>
          </p:pic>
          <p:sp>
            <p:nvSpPr>
              <p:cNvPr id="6" name="矩形 5"/>
              <p:cNvSpPr/>
              <p:nvPr/>
            </p:nvSpPr>
            <p:spPr>
              <a:xfrm>
                <a:off x="8002906" y="4278186"/>
                <a:ext cx="1554656" cy="369332"/>
              </a:xfrm>
              <a:prstGeom prst="rect">
                <a:avLst/>
              </a:prstGeom>
            </p:spPr>
            <p:txBody>
              <a:bodyPr wrap="none">
                <a:spAutoFit/>
              </a:bodyPr>
              <a:lstStyle/>
              <a:p>
                <a:r>
                  <a:rPr lang="en-US" altLang="zh-CN" b="1" dirty="0">
                    <a:solidFill>
                      <a:schemeClr val="accent5">
                        <a:lumMod val="75000"/>
                      </a:schemeClr>
                    </a:solidFill>
                  </a:rPr>
                  <a:t>59.42 km</a:t>
                </a:r>
                <a:r>
                  <a:rPr lang="en-US" altLang="zh-CN" b="1" baseline="30000" dirty="0">
                    <a:solidFill>
                      <a:schemeClr val="accent5">
                        <a:lumMod val="75000"/>
                      </a:schemeClr>
                    </a:solidFill>
                  </a:rPr>
                  <a:t>2</a:t>
                </a:r>
                <a:r>
                  <a:rPr lang="en-US" altLang="zh-CN" b="1" dirty="0">
                    <a:solidFill>
                      <a:schemeClr val="accent5">
                        <a:lumMod val="75000"/>
                      </a:schemeClr>
                    </a:solidFill>
                  </a:rPr>
                  <a:t> yr</a:t>
                </a:r>
                <a:r>
                  <a:rPr lang="en-US" altLang="zh-CN" b="1" baseline="30000" dirty="0">
                    <a:solidFill>
                      <a:schemeClr val="accent5">
                        <a:lumMod val="75000"/>
                      </a:schemeClr>
                    </a:solidFill>
                  </a:rPr>
                  <a:t>-1</a:t>
                </a:r>
                <a:endParaRPr lang="zh-CN" altLang="en-US" b="1" baseline="30000" dirty="0">
                  <a:solidFill>
                    <a:schemeClr val="accent5">
                      <a:lumMod val="75000"/>
                    </a:schemeClr>
                  </a:solidFill>
                </a:endParaRPr>
              </a:p>
            </p:txBody>
          </p:sp>
          <p:sp>
            <p:nvSpPr>
              <p:cNvPr id="11" name="矩形 10"/>
              <p:cNvSpPr/>
              <p:nvPr/>
            </p:nvSpPr>
            <p:spPr>
              <a:xfrm>
                <a:off x="8780235" y="3281640"/>
                <a:ext cx="1439240" cy="369332"/>
              </a:xfrm>
              <a:prstGeom prst="rect">
                <a:avLst/>
              </a:prstGeom>
            </p:spPr>
            <p:txBody>
              <a:bodyPr wrap="none">
                <a:spAutoFit/>
              </a:bodyPr>
              <a:lstStyle/>
              <a:p>
                <a:r>
                  <a:rPr lang="en-US" altLang="zh-CN" b="1" dirty="0" smtClean="0">
                    <a:solidFill>
                      <a:schemeClr val="accent5">
                        <a:lumMod val="75000"/>
                      </a:schemeClr>
                    </a:solidFill>
                  </a:rPr>
                  <a:t>9.31 </a:t>
                </a:r>
                <a:r>
                  <a:rPr lang="en-US" altLang="zh-CN" b="1" dirty="0">
                    <a:solidFill>
                      <a:schemeClr val="accent5">
                        <a:lumMod val="75000"/>
                      </a:schemeClr>
                    </a:solidFill>
                  </a:rPr>
                  <a:t>km</a:t>
                </a:r>
                <a:r>
                  <a:rPr lang="en-US" altLang="zh-CN" b="1" baseline="30000" dirty="0">
                    <a:solidFill>
                      <a:schemeClr val="accent5">
                        <a:lumMod val="75000"/>
                      </a:schemeClr>
                    </a:solidFill>
                  </a:rPr>
                  <a:t>2</a:t>
                </a:r>
                <a:r>
                  <a:rPr lang="en-US" altLang="zh-CN" b="1" dirty="0">
                    <a:solidFill>
                      <a:schemeClr val="accent5">
                        <a:lumMod val="75000"/>
                      </a:schemeClr>
                    </a:solidFill>
                  </a:rPr>
                  <a:t> yr</a:t>
                </a:r>
                <a:r>
                  <a:rPr lang="en-US" altLang="zh-CN" b="1" baseline="30000" dirty="0">
                    <a:solidFill>
                      <a:schemeClr val="accent5">
                        <a:lumMod val="75000"/>
                      </a:schemeClr>
                    </a:solidFill>
                  </a:rPr>
                  <a:t>-1</a:t>
                </a:r>
                <a:endParaRPr lang="zh-CN" altLang="en-US" b="1" baseline="30000" dirty="0">
                  <a:solidFill>
                    <a:schemeClr val="accent5">
                      <a:lumMod val="75000"/>
                    </a:schemeClr>
                  </a:solidFill>
                </a:endParaRPr>
              </a:p>
            </p:txBody>
          </p:sp>
          <p:sp>
            <p:nvSpPr>
              <p:cNvPr id="12" name="矩形 11"/>
              <p:cNvSpPr/>
              <p:nvPr/>
            </p:nvSpPr>
            <p:spPr>
              <a:xfrm>
                <a:off x="10669196" y="4227818"/>
                <a:ext cx="1516184" cy="369332"/>
              </a:xfrm>
              <a:prstGeom prst="rect">
                <a:avLst/>
              </a:prstGeom>
            </p:spPr>
            <p:txBody>
              <a:bodyPr wrap="none">
                <a:spAutoFit/>
              </a:bodyPr>
              <a:lstStyle/>
              <a:p>
                <a:r>
                  <a:rPr lang="en-US" altLang="zh-CN" b="1" dirty="0" smtClean="0">
                    <a:solidFill>
                      <a:schemeClr val="accent5">
                        <a:lumMod val="75000"/>
                      </a:schemeClr>
                    </a:solidFill>
                  </a:rPr>
                  <a:t>-3.45 </a:t>
                </a:r>
                <a:r>
                  <a:rPr lang="en-US" altLang="zh-CN" b="1" dirty="0">
                    <a:solidFill>
                      <a:schemeClr val="accent5">
                        <a:lumMod val="75000"/>
                      </a:schemeClr>
                    </a:solidFill>
                  </a:rPr>
                  <a:t>km</a:t>
                </a:r>
                <a:r>
                  <a:rPr lang="en-US" altLang="zh-CN" b="1" baseline="30000" dirty="0">
                    <a:solidFill>
                      <a:schemeClr val="accent5">
                        <a:lumMod val="75000"/>
                      </a:schemeClr>
                    </a:solidFill>
                  </a:rPr>
                  <a:t>2</a:t>
                </a:r>
                <a:r>
                  <a:rPr lang="en-US" altLang="zh-CN" b="1" dirty="0">
                    <a:solidFill>
                      <a:schemeClr val="accent5">
                        <a:lumMod val="75000"/>
                      </a:schemeClr>
                    </a:solidFill>
                  </a:rPr>
                  <a:t> yr</a:t>
                </a:r>
                <a:r>
                  <a:rPr lang="en-US" altLang="zh-CN" b="1" baseline="30000" dirty="0">
                    <a:solidFill>
                      <a:schemeClr val="accent5">
                        <a:lumMod val="75000"/>
                      </a:schemeClr>
                    </a:solidFill>
                  </a:rPr>
                  <a:t>-1</a:t>
                </a:r>
                <a:endParaRPr lang="zh-CN" altLang="en-US" b="1" baseline="30000" dirty="0">
                  <a:solidFill>
                    <a:schemeClr val="accent5">
                      <a:lumMod val="75000"/>
                    </a:schemeClr>
                  </a:solidFill>
                </a:endParaRPr>
              </a:p>
            </p:txBody>
          </p:sp>
        </p:grpSp>
        <p:cxnSp>
          <p:nvCxnSpPr>
            <p:cNvPr id="16" name="直接连接符 15"/>
            <p:cNvCxnSpPr/>
            <p:nvPr/>
          </p:nvCxnSpPr>
          <p:spPr>
            <a:xfrm flipV="1">
              <a:off x="10154093" y="4310248"/>
              <a:ext cx="10292" cy="201612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9543635" y="5957040"/>
              <a:ext cx="646331" cy="369332"/>
            </a:xfrm>
            <a:prstGeom prst="rect">
              <a:avLst/>
            </a:prstGeom>
            <a:noFill/>
          </p:spPr>
          <p:txBody>
            <a:bodyPr wrap="none" rtlCol="0">
              <a:spAutoFit/>
            </a:bodyPr>
            <a:lstStyle/>
            <a:p>
              <a:r>
                <a:rPr lang="en-US" altLang="zh-CN" i="1" dirty="0" smtClean="0">
                  <a:solidFill>
                    <a:srgbClr val="FF0000"/>
                  </a:solidFill>
                </a:rPr>
                <a:t>1999</a:t>
              </a:r>
              <a:endParaRPr lang="zh-CN" altLang="en-US" i="1" dirty="0">
                <a:solidFill>
                  <a:srgbClr val="FF0000"/>
                </a:solidFill>
              </a:endParaRPr>
            </a:p>
          </p:txBody>
        </p:sp>
      </p:grpSp>
    </p:spTree>
    <p:extLst>
      <p:ext uri="{BB962C8B-B14F-4D97-AF65-F5344CB8AC3E}">
        <p14:creationId xmlns:p14="http://schemas.microsoft.com/office/powerpoint/2010/main" val="616697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832922"/>
            <a:ext cx="12192000" cy="72427"/>
          </a:xfrm>
          <a:prstGeom prst="rect">
            <a:avLst/>
          </a:prstGeom>
          <a:solidFill>
            <a:srgbClr val="C0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600" b="1" dirty="0" smtClean="0">
              <a:solidFill>
                <a:schemeClr val="tx1"/>
              </a:solidFill>
            </a:endParaRPr>
          </a:p>
        </p:txBody>
      </p:sp>
      <p:sp>
        <p:nvSpPr>
          <p:cNvPr id="3" name="内容占位符 2"/>
          <p:cNvSpPr>
            <a:spLocks noGrp="1"/>
          </p:cNvSpPr>
          <p:nvPr>
            <p:ph idx="1"/>
          </p:nvPr>
        </p:nvSpPr>
        <p:spPr>
          <a:xfrm>
            <a:off x="414670" y="3546598"/>
            <a:ext cx="7155711" cy="3141281"/>
          </a:xfrm>
        </p:spPr>
        <p:txBody>
          <a:bodyPr>
            <a:noAutofit/>
          </a:bodyPr>
          <a:lstStyle/>
          <a:p>
            <a:pPr algn="just">
              <a:lnSpc>
                <a:spcPct val="114000"/>
              </a:lnSpc>
              <a:buFont typeface="Wingdings" panose="05000000000000000000" pitchFamily="2" charset="2"/>
              <a:buChar char="Ø"/>
            </a:pPr>
            <a:r>
              <a:rPr lang="en-US" altLang="zh-CN" sz="2000" dirty="0"/>
              <a:t>The construction of dams and reservoirs in river channels was the dominant factor of sediment deposition change in the channel </a:t>
            </a:r>
            <a:r>
              <a:rPr lang="en-US" altLang="zh-CN" sz="2000" dirty="0" smtClean="0"/>
              <a:t>of </a:t>
            </a:r>
            <a:r>
              <a:rPr lang="en-US" altLang="zh-CN" sz="2000" dirty="0"/>
              <a:t>the </a:t>
            </a:r>
            <a:r>
              <a:rPr lang="en-US" altLang="zh-CN" sz="2000" dirty="0" smtClean="0"/>
              <a:t>upstream and </a:t>
            </a:r>
            <a:r>
              <a:rPr lang="en-US" altLang="zh-CN" sz="2000" dirty="0"/>
              <a:t>midstream </a:t>
            </a:r>
            <a:r>
              <a:rPr lang="en-US" altLang="zh-CN" sz="2000" dirty="0" smtClean="0"/>
              <a:t>(</a:t>
            </a:r>
            <a:r>
              <a:rPr lang="en-US" altLang="zh-CN" sz="2000" i="1" dirty="0" smtClean="0"/>
              <a:t>R</a:t>
            </a:r>
            <a:r>
              <a:rPr lang="en-US" altLang="zh-CN" sz="2000" baseline="30000" dirty="0" smtClean="0"/>
              <a:t>2</a:t>
            </a:r>
            <a:r>
              <a:rPr lang="en-US" altLang="zh-CN" sz="2000" dirty="0" smtClean="0"/>
              <a:t> = 0.82/0.48;</a:t>
            </a:r>
            <a:r>
              <a:rPr lang="en-US" altLang="zh-CN" sz="2000" i="1" dirty="0" smtClean="0"/>
              <a:t> R</a:t>
            </a:r>
            <a:r>
              <a:rPr lang="en-US" altLang="zh-CN" sz="2000" baseline="30000" dirty="0" smtClean="0"/>
              <a:t>2</a:t>
            </a:r>
            <a:r>
              <a:rPr lang="en-US" altLang="zh-CN" sz="2000" dirty="0" smtClean="0"/>
              <a:t> = 0.84). </a:t>
            </a:r>
          </a:p>
          <a:p>
            <a:pPr algn="just">
              <a:lnSpc>
                <a:spcPct val="114000"/>
              </a:lnSpc>
              <a:buFont typeface="Wingdings" panose="05000000000000000000" pitchFamily="2" charset="2"/>
              <a:buChar char="Ø"/>
            </a:pPr>
            <a:r>
              <a:rPr lang="en-US" altLang="zh-CN" sz="2000" dirty="0" smtClean="0"/>
              <a:t>The sediment </a:t>
            </a:r>
            <a:r>
              <a:rPr lang="en-US" altLang="zh-CN" sz="2000" dirty="0"/>
              <a:t>deposition in the lower reach depended on the sediment concentration exporting from the middle </a:t>
            </a:r>
            <a:r>
              <a:rPr lang="en-US" altLang="zh-CN" sz="2000" dirty="0" smtClean="0"/>
              <a:t>reach</a:t>
            </a:r>
            <a:r>
              <a:rPr lang="en-US" altLang="zh-CN" sz="2000" dirty="0"/>
              <a:t> (</a:t>
            </a:r>
            <a:r>
              <a:rPr lang="en-US" altLang="zh-CN" sz="2000" i="1" dirty="0"/>
              <a:t>R</a:t>
            </a:r>
            <a:r>
              <a:rPr lang="en-US" altLang="zh-CN" sz="2000" baseline="30000" dirty="0"/>
              <a:t>2</a:t>
            </a:r>
            <a:r>
              <a:rPr lang="en-US" altLang="zh-CN" sz="2000" dirty="0"/>
              <a:t> = </a:t>
            </a:r>
            <a:r>
              <a:rPr lang="en-US" altLang="zh-CN" sz="2000" dirty="0" smtClean="0"/>
              <a:t>0.81);</a:t>
            </a:r>
          </a:p>
          <a:p>
            <a:pPr algn="just">
              <a:lnSpc>
                <a:spcPct val="114000"/>
              </a:lnSpc>
              <a:buFont typeface="Wingdings" panose="05000000000000000000" pitchFamily="2" charset="2"/>
              <a:buChar char="Ø"/>
            </a:pPr>
            <a:r>
              <a:rPr lang="en-US" altLang="zh-CN" sz="2000" dirty="0"/>
              <a:t>The decreasing sediment supply </a:t>
            </a:r>
            <a:r>
              <a:rPr lang="en-US" altLang="zh-CN" sz="2000" dirty="0" smtClean="0"/>
              <a:t>resulted </a:t>
            </a:r>
            <a:r>
              <a:rPr lang="en-US" altLang="zh-CN" sz="2000" dirty="0"/>
              <a:t>in the gradual erosion of delta land since 2000 with combination of tidal waves. </a:t>
            </a:r>
          </a:p>
        </p:txBody>
      </p:sp>
      <p:sp>
        <p:nvSpPr>
          <p:cNvPr id="8" name="标题 1">
            <a:extLst>
              <a:ext uri="{FF2B5EF4-FFF2-40B4-BE49-F238E27FC236}">
                <a16:creationId xmlns="" xmlns:a16="http://schemas.microsoft.com/office/drawing/2014/main" id="{58CAAAB1-7032-4E20-91A3-EB57DD9365AA}"/>
              </a:ext>
            </a:extLst>
          </p:cNvPr>
          <p:cNvSpPr>
            <a:spLocks noGrp="1"/>
          </p:cNvSpPr>
          <p:nvPr>
            <p:ph type="title"/>
          </p:nvPr>
        </p:nvSpPr>
        <p:spPr>
          <a:xfrm>
            <a:off x="0" y="-200734"/>
            <a:ext cx="12192000" cy="1325563"/>
          </a:xfrm>
        </p:spPr>
        <p:txBody>
          <a:bodyPr>
            <a:normAutofit/>
          </a:bodyPr>
          <a:lstStyle/>
          <a:p>
            <a:r>
              <a:rPr lang="en-US" altLang="zh-CN" sz="3600" dirty="0"/>
              <a:t>Result </a:t>
            </a:r>
            <a:r>
              <a:rPr lang="en-US" altLang="zh-CN" sz="3600" dirty="0" smtClean="0"/>
              <a:t>4 Causes</a:t>
            </a:r>
            <a:r>
              <a:rPr lang="en-US" altLang="zh-CN" sz="2800" dirty="0" smtClean="0"/>
              <a:t> </a:t>
            </a:r>
            <a:r>
              <a:rPr lang="en-US" altLang="zh-CN" sz="2800" dirty="0"/>
              <a:t>of in-reach sediment budget dynamics and delta </a:t>
            </a:r>
            <a:r>
              <a:rPr lang="en-US" altLang="zh-CN" sz="2800" dirty="0" smtClean="0"/>
              <a:t>changes</a:t>
            </a:r>
            <a:endParaRPr lang="zh-CN" altLang="en-US" sz="2800" dirty="0"/>
          </a:p>
        </p:txBody>
      </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3870"/>
          <a:stretch/>
        </p:blipFill>
        <p:spPr>
          <a:xfrm>
            <a:off x="7708605" y="3597488"/>
            <a:ext cx="4483395" cy="2892997"/>
          </a:xfrm>
          <a:prstGeom prst="rect">
            <a:avLst/>
          </a:prstGeom>
          <a:ln>
            <a:noFill/>
          </a:ln>
          <a:effectLst/>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80207"/>
            <a:ext cx="12192000" cy="2542423"/>
          </a:xfrm>
          <a:prstGeom prst="rect">
            <a:avLst/>
          </a:prstGeom>
        </p:spPr>
      </p:pic>
    </p:spTree>
    <p:extLst>
      <p:ext uri="{BB962C8B-B14F-4D97-AF65-F5344CB8AC3E}">
        <p14:creationId xmlns:p14="http://schemas.microsoft.com/office/powerpoint/2010/main" val="2375316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Times New Roman"/>
        <a:ea typeface="黑体"/>
        <a:cs typeface=""/>
      </a:majorFont>
      <a:minorFont>
        <a:latin typeface="Times New Roman"/>
        <a:ea typeface="等线"/>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ln>
        <a:effectLst>
          <a:outerShdw blurRad="50800" dist="38100" dir="2700000" algn="tl" rotWithShape="0">
            <a:prstClr val="black">
              <a:alpha val="40000"/>
            </a:prstClr>
          </a:outerShdw>
        </a:effectLst>
      </a:spPr>
      <a:bodyPr rtlCol="0" anchor="ctr"/>
      <a:lstStyle>
        <a:defPPr algn="just">
          <a:defRPr sz="16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2461</TotalTime>
  <Words>725</Words>
  <Application>Microsoft Office PowerPoint</Application>
  <PresentationFormat>宽屏</PresentationFormat>
  <Paragraphs>55</Paragraphs>
  <Slides>6</Slides>
  <Notes>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vt:i4>
      </vt:variant>
    </vt:vector>
  </HeadingPairs>
  <TitlesOfParts>
    <vt:vector size="15" baseType="lpstr">
      <vt:lpstr>等线</vt:lpstr>
      <vt:lpstr>黑体</vt:lpstr>
      <vt:lpstr>楷体</vt:lpstr>
      <vt:lpstr>宋体</vt:lpstr>
      <vt:lpstr>Arial</vt:lpstr>
      <vt:lpstr>Calibri</vt:lpstr>
      <vt:lpstr>Times New Roman</vt:lpstr>
      <vt:lpstr>Wingdings</vt:lpstr>
      <vt:lpstr>Office 主题</vt:lpstr>
      <vt:lpstr>Research theme and significance</vt:lpstr>
      <vt:lpstr>Objectives and methods</vt:lpstr>
      <vt:lpstr>Results 1 Streamflow and sediment load changes </vt:lpstr>
      <vt:lpstr>Results 2 Trend differences of sediment load</vt:lpstr>
      <vt:lpstr>Results 3 In-reach sediment budget dynamics and delta changes</vt:lpstr>
      <vt:lpstr>Result 4 Causes of in-reach sediment budget dynamics and delta changes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从源头至三角洲：定量化分析黄河全流域水沙动态、河道及三角洲演变</dc:title>
  <dc:creator>DELL</dc:creator>
  <cp:lastModifiedBy>DELL</cp:lastModifiedBy>
  <cp:revision>444</cp:revision>
  <dcterms:created xsi:type="dcterms:W3CDTF">2020-10-10T12:40:36Z</dcterms:created>
  <dcterms:modified xsi:type="dcterms:W3CDTF">2021-04-15T02:46:10Z</dcterms:modified>
</cp:coreProperties>
</file>