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mp4" ContentType="video/mp4"/>
  <Default Extension="emf" ContentType="image/x-emf"/>
  <Default Extension="rels" ContentType="application/vnd.openxmlformats-package.relationships+xml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0"/>
  </p:notesMasterIdLst>
  <p:sldIdLst>
    <p:sldId id="276" r:id="rId2"/>
    <p:sldId id="294" r:id="rId3"/>
    <p:sldId id="257" r:id="rId4"/>
    <p:sldId id="258" r:id="rId5"/>
    <p:sldId id="277" r:id="rId6"/>
    <p:sldId id="264" r:id="rId7"/>
    <p:sldId id="278" r:id="rId8"/>
    <p:sldId id="280" r:id="rId9"/>
    <p:sldId id="281" r:id="rId10"/>
    <p:sldId id="282" r:id="rId11"/>
    <p:sldId id="289" r:id="rId12"/>
    <p:sldId id="283" r:id="rId13"/>
    <p:sldId id="284" r:id="rId14"/>
    <p:sldId id="286" r:id="rId15"/>
    <p:sldId id="295" r:id="rId16"/>
    <p:sldId id="291" r:id="rId17"/>
    <p:sldId id="287" r:id="rId18"/>
    <p:sldId id="28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5A35"/>
    <a:srgbClr val="0260AC"/>
    <a:srgbClr val="E55A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42"/>
    <p:restoredTop sz="94749"/>
  </p:normalViewPr>
  <p:slideViewPr>
    <p:cSldViewPr snapToGrid="0" snapToObjects="1">
      <p:cViewPr>
        <p:scale>
          <a:sx n="89" d="100"/>
          <a:sy n="89" d="100"/>
        </p:scale>
        <p:origin x="1104" y="1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CCFB-6850-6B4B-B2BD-6722C5B6F6DD}" type="datetimeFigureOut">
              <a:rPr lang="en-US" smtClean="0"/>
              <a:t>4/26/21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B04F7-722F-A74E-8778-632B47FE00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704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6917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416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208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591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0715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663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4779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873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8008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9387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2791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1729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2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B04F7-722F-A74E-8778-632B47FE0081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6444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A8C23-5F42-9044-B460-78327DA824F5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98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8445C-ECE2-2F4F-9DC4-A44F6DA65D87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32900" y="6356350"/>
            <a:ext cx="2743200" cy="365125"/>
          </a:xfr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Helvetica" charset="0"/>
                <a:ea typeface="Helvetica" charset="0"/>
                <a:cs typeface="Helvetica" charset="0"/>
              </a:defRPr>
            </a:lvl1pPr>
          </a:lstStyle>
          <a:p>
            <a:fld id="{BFB56BB6-4E8C-E341-938D-882CFDC611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568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C7A2C-F00A-2C4F-9674-633F05C88263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894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7E33D-458C-CB47-9B7E-F90B193C2036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905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7E797-9108-0346-9BCB-11A6F6681A3F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603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E85A0-F633-8F4B-AC73-2A17F12C3C53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6481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1CDF6-76D8-E34E-AB19-94A5FC30263A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395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62EAB-23F9-FB40-85EF-AB52D880F0CF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0794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EC90-6F4C-3146-B2FF-7FB80EBFCCC9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6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EA0A8-58EE-9B48-8E03-5D21DE4940BF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165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58224-D136-2E4D-A10A-031113857C12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409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DAADE-BC7C-BC40-9D7D-A6AA29FC4281}" type="datetime1">
              <a:rPr lang="x-none" smtClean="0"/>
              <a:t>4/26/21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83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56BB6-4E8C-E341-938D-882CFDC611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9956" y="6385019"/>
            <a:ext cx="961644" cy="336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494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4" Type="http://schemas.openxmlformats.org/officeDocument/2006/relationships/image" Target="../media/image3.tif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hyperlink" Target="https://www.mdpi.com/2077-1312/9/2/18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4" Type="http://schemas.openxmlformats.org/officeDocument/2006/relationships/hyperlink" Target="http://sanifs.cmcc.it/" TargetMode="External"/><Relationship Id="rId5" Type="http://schemas.openxmlformats.org/officeDocument/2006/relationships/hyperlink" Target="https://www.nat-hazards-earth-syst-sci.net/17/45/2017/" TargetMode="External"/><Relationship Id="rId6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edgismar.rempec.org/" TargetMode="External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Relationship Id="rId9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hyperlink" Target="https://www.aidic.it/cet/17/57/063.pdf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6.xml"/><Relationship Id="rId5" Type="http://schemas.openxmlformats.org/officeDocument/2006/relationships/image" Target="../media/image20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6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6351" y="1982754"/>
            <a:ext cx="12191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spill risk assessment for a 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Single Point </a:t>
            </a:r>
            <a:r>
              <a:rPr lang="en-US" sz="32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Buoy Mooring terminal 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at </a:t>
            </a:r>
            <a:r>
              <a:rPr lang="en-US" sz="32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Port of Taranto (Southern Italy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</a:t>
            </a:r>
            <a:r>
              <a:rPr lang="en-US" sz="3200" i="0" u="none" strike="noStrike" dirty="0" smtClean="0">
                <a:solidFill>
                  <a:srgbClr val="0260AC"/>
                </a:solidFill>
                <a:effectLst/>
                <a:latin typeface="Helvetica" charset="0"/>
                <a:ea typeface="Helvetica" charset="0"/>
                <a:cs typeface="Helvetica" charset="0"/>
              </a:rPr>
              <a:t> 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6351" y="3163691"/>
            <a:ext cx="1219199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600" dirty="0" err="1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Svitlana</a:t>
            </a:r>
            <a:r>
              <a:rPr lang="en-US" sz="2600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600" dirty="0" err="1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Liubartseva</a:t>
            </a:r>
            <a:r>
              <a:rPr lang="en-US" sz="26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, </a:t>
            </a:r>
            <a:r>
              <a:rPr lang="en-US" sz="2600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Ivan </a:t>
            </a:r>
            <a:r>
              <a:rPr lang="en-US" sz="26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Federico, </a:t>
            </a:r>
            <a:r>
              <a:rPr lang="en-US" sz="2600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Giovanni </a:t>
            </a:r>
            <a:r>
              <a:rPr lang="en-US" sz="26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Coppini, </a:t>
            </a:r>
            <a:r>
              <a:rPr lang="en-US" sz="2600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and Rita </a:t>
            </a:r>
            <a:r>
              <a:rPr lang="en-US" sz="26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Lecci</a:t>
            </a:r>
            <a:endParaRPr lang="en-US" sz="2600" baseline="30000" dirty="0">
              <a:solidFill>
                <a:srgbClr val="E55A3B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820" y="4757798"/>
            <a:ext cx="2447656" cy="106065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7892" y="6172273"/>
            <a:ext cx="1502797" cy="5539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3821167"/>
            <a:ext cx="121792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Centro </a:t>
            </a:r>
            <a:r>
              <a:rPr lang="en-US" sz="2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Euro-</a:t>
            </a:r>
            <a:r>
              <a:rPr lang="en-US" sz="2000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Mediterraneo</a:t>
            </a:r>
            <a:r>
              <a:rPr lang="en-US" sz="2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sui </a:t>
            </a:r>
            <a:r>
              <a:rPr lang="en-US" sz="2000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Cambiamenti</a:t>
            </a:r>
            <a:r>
              <a:rPr lang="en-US" sz="2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000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Climatici</a:t>
            </a:r>
            <a:r>
              <a:rPr lang="en-US" sz="2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, </a:t>
            </a:r>
            <a:r>
              <a:rPr lang="en-US" sz="2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Ocean Predictions and Applications </a:t>
            </a:r>
            <a:r>
              <a:rPr lang="en-US" sz="2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Division Bologna</a:t>
            </a:r>
            <a:r>
              <a:rPr lang="en-US" sz="2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– </a:t>
            </a:r>
            <a:r>
              <a:rPr lang="en-US" sz="2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Lecce, Italy</a:t>
            </a:r>
            <a:endParaRPr lang="en-US" sz="20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792" y="-206"/>
            <a:ext cx="3587808" cy="118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" y="0"/>
            <a:ext cx="121905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218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5774" y="28404"/>
            <a:ext cx="12192000" cy="716722"/>
          </a:xfrm>
        </p:spPr>
        <p:txBody>
          <a:bodyPr>
            <a:normAutofit/>
          </a:bodyPr>
          <a:lstStyle/>
          <a:p>
            <a:pPr algn="ctr"/>
            <a:r>
              <a:rPr lang="en-US" sz="4000" i="0" u="none" strike="noStrike" dirty="0" smtClean="0">
                <a:solidFill>
                  <a:srgbClr val="0260AC"/>
                </a:solidFill>
                <a:effectLst/>
                <a:latin typeface="Helvetica" charset="0"/>
                <a:ea typeface="Helvetica" charset="0"/>
                <a:cs typeface="Helvetica" charset="0"/>
              </a:rPr>
              <a:t>Outline</a:t>
            </a:r>
            <a:endParaRPr lang="en-US" sz="4000" dirty="0"/>
          </a:p>
        </p:txBody>
      </p:sp>
      <p:sp>
        <p:nvSpPr>
          <p:cNvPr id="6" name="Rectangle 5"/>
          <p:cNvSpPr/>
          <p:nvPr/>
        </p:nvSpPr>
        <p:spPr>
          <a:xfrm>
            <a:off x="0" y="594304"/>
            <a:ext cx="12192000" cy="6068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30425" lvl="6" indent="-458788">
              <a:spcAft>
                <a:spcPts val="400"/>
              </a:spcAft>
              <a:buFont typeface="+mj-lt"/>
              <a:buAutoNum type="arabicPeriod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Study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area</a:t>
            </a:r>
            <a:endParaRPr lang="en-US" sz="2400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2130425" lvl="6" indent="-458788">
              <a:spcAft>
                <a:spcPts val="200"/>
              </a:spcAft>
              <a:buFont typeface="+mj-lt"/>
              <a:buAutoNum type="arabicPeriod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Stochastic oil spill modeling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             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(a) Oil spill model: MEDSLIK-II 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  	(b) Hydrodynamics: SANIFS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    	</a:t>
            </a:r>
            <a:r>
              <a:rPr lang="de-DE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(c)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MEDSLIK-II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–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SANIFS coupling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      	(d)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Spill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scenario</a:t>
            </a:r>
          </a:p>
          <a:p>
            <a:pPr marL="300037" lvl="3">
              <a:spcAft>
                <a:spcPts val="4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        	(e) Stochastic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simulations</a:t>
            </a:r>
            <a:endParaRPr lang="en-US" sz="2400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3.  Results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 	(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a) Oil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concentration and pollution index maps</a:t>
            </a:r>
            <a:endParaRPr lang="en-US" sz="24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	(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b)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Timing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	</a:t>
            </a:r>
            <a:r>
              <a:rPr lang="de-DE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(c)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mass balance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                   	</a:t>
            </a:r>
            <a:r>
              <a:rPr lang="de-DE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(d)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Polluted coastline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length</a:t>
            </a:r>
          </a:p>
          <a:p>
            <a:pPr marL="300037" lvl="3">
              <a:spcAft>
                <a:spcPts val="200"/>
              </a:spcAft>
            </a:pP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         	(e) Sub-regional integral analysis	                           </a:t>
            </a:r>
          </a:p>
          <a:p>
            <a:pPr marL="2128837" lvl="6" indent="-457200">
              <a:spcAft>
                <a:spcPts val="400"/>
              </a:spcAft>
              <a:buAutoNum type="arabicPeriod" startAt="4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Problems</a:t>
            </a:r>
          </a:p>
          <a:p>
            <a:pPr marL="2128837" lvl="6" indent="-457200">
              <a:spcAft>
                <a:spcPts val="400"/>
              </a:spcAft>
              <a:buAutoNum type="arabicPeriod" startAt="4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Conclusion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193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-145774" y="28404"/>
            <a:ext cx="12192000" cy="716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Study </a:t>
            </a:r>
            <a:r>
              <a:rPr lang="en-US" sz="4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area</a:t>
            </a:r>
            <a:endParaRPr lang="en-US" sz="4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26" y="771531"/>
            <a:ext cx="5803900" cy="5949944"/>
          </a:xfrm>
          <a:prstGeom prst="rect">
            <a:avLst/>
          </a:prstGeom>
        </p:spPr>
      </p:pic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4</a:t>
            </a:fld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679094" y="5780617"/>
            <a:ext cx="46337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solidFill>
                  <a:srgbClr val="0260AC"/>
                </a:solidFill>
                <a:effectLst/>
                <a:latin typeface="Helvetica" charset="0"/>
                <a:ea typeface="Helvetica" charset="0"/>
                <a:cs typeface="Helvetica" charset="0"/>
              </a:rPr>
              <a:t>Single Point Buoy Mooring and subsea pipeline</a:t>
            </a:r>
          </a:p>
          <a:p>
            <a:pPr algn="ctr"/>
            <a:r>
              <a:rPr lang="en-US" sz="16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as the possible sources of oil pollution</a:t>
            </a:r>
            <a:endParaRPr lang="en-US" sz="16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06" y="3391446"/>
            <a:ext cx="4632960" cy="231038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6664806" y="794928"/>
            <a:ext cx="4662360" cy="2351566"/>
            <a:chOff x="6664600" y="794928"/>
            <a:chExt cx="4662360" cy="235156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26385" y="794928"/>
              <a:ext cx="4600575" cy="2308652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6664600" y="2777162"/>
              <a:ext cx="463378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  <a:t>https://</a:t>
              </a:r>
              <a:r>
                <a:rPr lang="en-US" sz="900" dirty="0" err="1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  <a:t>new.abb.com</a:t>
              </a:r>
              <a:r>
                <a:rPr lang="en-US" sz="900" dirty="0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  <a:t>/news/detail/12860</a:t>
              </a:r>
              <a:r>
                <a:rPr lang="en-US" sz="900" dirty="0" smtClean="0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  <a:t>/</a:t>
              </a:r>
              <a:br>
                <a:rPr lang="en-US" sz="900" dirty="0" smtClean="0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</a:br>
              <a:r>
                <a:rPr lang="en-US" sz="900" dirty="0" smtClean="0">
                  <a:solidFill>
                    <a:schemeClr val="bg1"/>
                  </a:solidFill>
                  <a:latin typeface="Helvetica" charset="0"/>
                  <a:ea typeface="Helvetica" charset="0"/>
                  <a:cs typeface="Helvetica" charset="0"/>
                </a:rPr>
                <a:t>abb-wins-40-million-order-to-upgrade-oil-transportation-infrastructure-in-italy</a:t>
              </a:r>
              <a:endParaRPr lang="en-US" sz="900" dirty="0">
                <a:solidFill>
                  <a:schemeClr val="bg1"/>
                </a:solidFill>
                <a:latin typeface="Helvetica" charset="0"/>
                <a:ea typeface="Helvetica" charset="0"/>
                <a:cs typeface="Helvetica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885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7568" y="763168"/>
            <a:ext cx="7930116" cy="6011334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6626" y="28404"/>
            <a:ext cx="12192000" cy="716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MEDSLIK-II </a:t>
            </a:r>
            <a:r>
              <a:rPr lang="en-US" sz="4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spill model</a:t>
            </a:r>
            <a:endParaRPr lang="en-US" sz="4000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5</a:t>
            </a:fld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7504124" y="663152"/>
            <a:ext cx="20574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aseline="30000" dirty="0"/>
              <a:t>(</a:t>
            </a:r>
            <a:r>
              <a:rPr lang="en-US" sz="2000" baseline="30000" dirty="0" err="1" smtClean="0">
                <a:latin typeface="Helvetica" charset="0"/>
                <a:ea typeface="Helvetica" charset="0"/>
                <a:cs typeface="Helvetica" charset="0"/>
                <a:hlinkClick r:id="rId3"/>
              </a:rPr>
              <a:t>Keramea</a:t>
            </a:r>
            <a:r>
              <a:rPr lang="en-US" sz="2000" baseline="30000" dirty="0" smtClean="0">
                <a:latin typeface="Helvetica" charset="0"/>
                <a:ea typeface="Helvetica" charset="0"/>
                <a:cs typeface="Helvetica" charset="0"/>
                <a:hlinkClick r:id="rId3"/>
              </a:rPr>
              <a:t> et al., 2021</a:t>
            </a:r>
            <a:r>
              <a:rPr lang="en-US" sz="2000" baseline="30000" dirty="0" smtClean="0">
                <a:latin typeface="Helvetica" charset="0"/>
                <a:ea typeface="Helvetica" charset="0"/>
                <a:cs typeface="Helvetica" charset="0"/>
              </a:rPr>
              <a:t>)</a:t>
            </a:r>
            <a:endParaRPr lang="en-US" sz="2000" dirty="0"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4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1" y="30614"/>
            <a:ext cx="12192000" cy="6508298"/>
            <a:chOff x="1" y="30614"/>
            <a:chExt cx="12192000" cy="6508298"/>
          </a:xfrm>
        </p:grpSpPr>
        <p:sp>
          <p:nvSpPr>
            <p:cNvPr id="5" name="Title 1"/>
            <p:cNvSpPr txBox="1">
              <a:spLocks/>
            </p:cNvSpPr>
            <p:nvPr/>
          </p:nvSpPr>
          <p:spPr>
            <a:xfrm>
              <a:off x="1" y="30614"/>
              <a:ext cx="12192000" cy="112643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en-US" sz="3200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Southern Adriatic Northern Ionian </a:t>
              </a:r>
              <a:r>
                <a:rPr lang="en-US" sz="3200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Coastal Forecasting System SANIFS</a:t>
              </a:r>
              <a:endParaRPr lang="en-US" sz="32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" y="1039291"/>
              <a:ext cx="12191999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SANIFS uses the unstructured-grid finite element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method, addressing 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various open-sea and coastal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scales</a:t>
              </a:r>
              <a:b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</a:b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at 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the same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time: </a:t>
              </a:r>
            </a:p>
            <a:p>
              <a:pPr algn="ctr"/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3 km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–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in the open sea, 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100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m – 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in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the coastal waters, 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20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m –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 at the </a:t>
              </a:r>
              <a:r>
                <a:rPr lang="en-US" dirty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Port of </a:t>
              </a:r>
              <a:r>
                <a:rPr lang="en-US" dirty="0" smtClean="0">
                  <a:solidFill>
                    <a:srgbClr val="E55A3B"/>
                  </a:solidFill>
                  <a:latin typeface="Helvetica" charset="0"/>
                  <a:ea typeface="Helvetica" charset="0"/>
                  <a:cs typeface="Helvetica" charset="0"/>
                </a:rPr>
                <a:t>Taranto  </a:t>
              </a:r>
              <a:endParaRPr lang="en-US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endParaRPr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886600" y="2165725"/>
              <a:ext cx="2927266" cy="4373187"/>
              <a:chOff x="727576" y="2139221"/>
              <a:chExt cx="2927266" cy="4373187"/>
            </a:xfrm>
          </p:grpSpPr>
          <p:pic>
            <p:nvPicPr>
              <p:cNvPr id="32" name="Picture 31"/>
              <p:cNvPicPr preferRelativeResize="0"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50105" y="2139221"/>
                <a:ext cx="2482208" cy="3644488"/>
              </a:xfrm>
              <a:prstGeom prst="rect">
                <a:avLst/>
              </a:prstGeom>
            </p:spPr>
          </p:pic>
          <p:sp>
            <p:nvSpPr>
              <p:cNvPr id="33" name="Rectangle 32"/>
              <p:cNvSpPr/>
              <p:nvPr/>
            </p:nvSpPr>
            <p:spPr>
              <a:xfrm>
                <a:off x="727576" y="5927633"/>
                <a:ext cx="2927266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0260AC"/>
                    </a:solidFill>
                    <a:latin typeface="Helvetica" charset="0"/>
                    <a:ea typeface="Helvetica" charset="0"/>
                    <a:cs typeface="Helvetica" charset="0"/>
                  </a:rPr>
                  <a:t>Daily forecast cycle (</a:t>
                </a:r>
                <a:r>
                  <a:rPr lang="en-US" sz="1600" b="1" dirty="0">
                    <a:solidFill>
                      <a:srgbClr val="0260AC"/>
                    </a:solidFill>
                    <a:latin typeface="Helvetica" charset="0"/>
                    <a:ea typeface="Helvetica" charset="0"/>
                    <a:cs typeface="Helvetica" charset="0"/>
                  </a:rPr>
                  <a:t>a</a:t>
                </a:r>
                <a:r>
                  <a:rPr lang="en-US" sz="1600" dirty="0">
                    <a:solidFill>
                      <a:srgbClr val="0260AC"/>
                    </a:solidFill>
                    <a:latin typeface="Helvetica" charset="0"/>
                    <a:ea typeface="Helvetica" charset="0"/>
                    <a:cs typeface="Helvetica" charset="0"/>
                  </a:rPr>
                  <a:t>) and operational chain (</a:t>
                </a:r>
                <a:r>
                  <a:rPr lang="en-US" sz="1600" b="1" dirty="0">
                    <a:solidFill>
                      <a:srgbClr val="0260AC"/>
                    </a:solidFill>
                    <a:latin typeface="Helvetica" charset="0"/>
                    <a:ea typeface="Helvetica" charset="0"/>
                    <a:cs typeface="Helvetica" charset="0"/>
                  </a:rPr>
                  <a:t>b</a:t>
                </a:r>
                <a:r>
                  <a:rPr lang="en-US" sz="1600" dirty="0">
                    <a:solidFill>
                      <a:srgbClr val="0260AC"/>
                    </a:solidFill>
                    <a:latin typeface="Helvetica" charset="0"/>
                    <a:ea typeface="Helvetica" charset="0"/>
                    <a:cs typeface="Helvetica" charset="0"/>
                  </a:rPr>
                  <a:t>)</a:t>
                </a:r>
                <a:r>
                  <a:rPr lang="en-US" sz="1600" dirty="0" smtClean="0">
                    <a:solidFill>
                      <a:srgbClr val="0260AC"/>
                    </a:solidFill>
                    <a:effectLst/>
                    <a:latin typeface="Helvetica" charset="0"/>
                    <a:ea typeface="Helvetica" charset="0"/>
                    <a:cs typeface="Helvetica" charset="0"/>
                  </a:rPr>
                  <a:t> </a:t>
                </a:r>
                <a:endParaRPr lang="en-US" sz="1600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endParaRPr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525116" y="5677297"/>
              <a:ext cx="53708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 smtClean="0">
                  <a:latin typeface="Helvetica" charset="0"/>
                  <a:ea typeface="Helvetica" charset="0"/>
                  <a:cs typeface="Helvetica" charset="0"/>
                  <a:hlinkClick r:id="rId4"/>
                </a:rPr>
                <a:t>http://sanifs.cmcc.it</a:t>
              </a:r>
              <a:r>
                <a:rPr lang="en-US" sz="1600" dirty="0" smtClean="0">
                  <a:latin typeface="Helvetica" charset="0"/>
                  <a:ea typeface="Helvetica" charset="0"/>
                  <a:cs typeface="Helvetica" charset="0"/>
                </a:rPr>
                <a:t> </a:t>
              </a:r>
              <a:r>
                <a:rPr lang="en-US" sz="1600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(</a:t>
              </a:r>
              <a:r>
                <a:rPr lang="en-US" sz="1600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  <a:hlinkClick r:id="rId5"/>
                </a:rPr>
                <a:t>Federico et al., </a:t>
              </a:r>
              <a:r>
                <a:rPr lang="en-US" sz="1600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  <a:hlinkClick r:id="rId5"/>
                </a:rPr>
                <a:t>2017</a:t>
              </a:r>
              <a:r>
                <a:rPr lang="en-US" sz="1600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)</a:t>
              </a:r>
              <a:r>
                <a:rPr lang="en-US" dirty="0" smtClean="0">
                  <a:latin typeface="Helvetica" charset="0"/>
                  <a:ea typeface="Helvetica" charset="0"/>
                  <a:cs typeface="Helvetica" charset="0"/>
                </a:rPr>
                <a:t> </a:t>
              </a:r>
              <a:endParaRPr lang="en-US" dirty="0">
                <a:latin typeface="Helvetica" charset="0"/>
                <a:ea typeface="Helvetica" charset="0"/>
                <a:cs typeface="Helvetica" charset="0"/>
              </a:endParaRPr>
            </a:p>
          </p:txBody>
        </p:sp>
      </p:grp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6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8700" y="2326181"/>
            <a:ext cx="6743700" cy="3232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80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4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MEDSLIK-II – SANIFS coupling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592804" y="785471"/>
            <a:ext cx="78514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Both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Update of coastline types using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  <a:hlinkClick r:id="rId3"/>
              </a:rPr>
              <a:t>MEDGIS-MAR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by REMPEC</a:t>
            </a:r>
          </a:p>
          <a:p>
            <a:pPr marL="342900" indent="-342900">
              <a:buAutoNum type="arabicParenBoth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Horizontal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diffusivity coefficient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of 0.2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</a:t>
            </a:r>
            <a:r>
              <a:rPr lang="en-US" baseline="30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2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</a:t>
            </a:r>
            <a:r>
              <a:rPr lang="en-US" baseline="30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-1</a:t>
            </a:r>
            <a:endParaRPr lang="en-US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342900" indent="-342900">
              <a:buAutoNum type="arabicParenBoth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Integration time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step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of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5 min </a:t>
            </a:r>
            <a:endParaRPr lang="en-US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342900" indent="-342900">
              <a:buAutoNum type="arabicParenBoth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1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% </a:t>
            </a:r>
            <a:r>
              <a:rPr lang="en-US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windage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instead of JONESWAP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7</a:t>
            </a:fld>
            <a:endParaRPr lang="en-US" dirty="0"/>
          </a:p>
        </p:txBody>
      </p:sp>
      <p:grpSp>
        <p:nvGrpSpPr>
          <p:cNvPr id="11" name="Group 10"/>
          <p:cNvGrpSpPr>
            <a:grpSpLocks noChangeAspect="1"/>
          </p:cNvGrpSpPr>
          <p:nvPr/>
        </p:nvGrpSpPr>
        <p:grpSpPr>
          <a:xfrm>
            <a:off x="422281" y="2518732"/>
            <a:ext cx="4801966" cy="3627234"/>
            <a:chOff x="4275300" y="1085109"/>
            <a:chExt cx="7916700" cy="5903952"/>
          </a:xfrm>
        </p:grpSpPr>
        <p:sp>
          <p:nvSpPr>
            <p:cNvPr id="12" name="Rectangle 11"/>
            <p:cNvSpPr/>
            <p:nvPr/>
          </p:nvSpPr>
          <p:spPr>
            <a:xfrm>
              <a:off x="4412974" y="6020720"/>
              <a:ext cx="7779025" cy="9683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600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Simplified scheme of the MEDSLIK-II coupled to SANIFS</a:t>
              </a:r>
              <a:r>
                <a:rPr lang="en-US" sz="1600" dirty="0" smtClean="0">
                  <a:solidFill>
                    <a:srgbClr val="0260AC"/>
                  </a:solidFill>
                  <a:effectLst/>
                  <a:latin typeface="Helvetica" charset="0"/>
                  <a:ea typeface="Helvetica" charset="0"/>
                  <a:cs typeface="Helvetica" charset="0"/>
                </a:rPr>
                <a:t> </a:t>
              </a:r>
              <a:endParaRPr lang="en-US" sz="16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endParaRP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300" y="1085109"/>
              <a:ext cx="7916700" cy="489585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FF382E13-5855-584A-83F1-ACD042261E20}"/>
              </a:ext>
            </a:extLst>
          </p:cNvPr>
          <p:cNvGrpSpPr>
            <a:grpSpLocks noChangeAspect="1"/>
          </p:cNvGrpSpPr>
          <p:nvPr/>
        </p:nvGrpSpPr>
        <p:grpSpPr>
          <a:xfrm>
            <a:off x="5860355" y="2518732"/>
            <a:ext cx="5165669" cy="3537470"/>
            <a:chOff x="1952159" y="855689"/>
            <a:chExt cx="8279028" cy="566951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xmlns="" id="{195789F0-BE88-9549-A0E1-4572B94C61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60813" y="1268965"/>
              <a:ext cx="8270374" cy="525623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30905B37-F82A-FF4F-B33B-D760BA466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90011" y="1316464"/>
              <a:ext cx="1748379" cy="393185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9B319811-1582-7A4F-9171-B2BDFA7CA95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34120" y="5630380"/>
              <a:ext cx="1508114" cy="73440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673B53B4-E7DC-F54C-A10B-B7F4B8167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338817" y="5230784"/>
              <a:ext cx="1644195" cy="105259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xmlns="" id="{42225D56-E96C-C544-B869-4DBF40A7B4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952159" y="855689"/>
              <a:ext cx="3626145" cy="3747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3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4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Spill scenario and 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stochastic 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simulations for the Port of Taranto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8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66" y="1228726"/>
            <a:ext cx="5904430" cy="5000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4675" y="2546319"/>
            <a:ext cx="7373025" cy="305214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01962" y="1144031"/>
            <a:ext cx="7373025" cy="1287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Spill scenario is based on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 real accident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caused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by a catastrophic pipeline failure near the Genoa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Port </a:t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April 2016 (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  <a:hlinkClick r:id="rId5"/>
              </a:rPr>
              <a:t>Vairo et al., 2017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 </a:t>
            </a:r>
            <a:endParaRPr lang="en-US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algn="ctr">
              <a:spcBef>
                <a:spcPts val="600"/>
              </a:spcBef>
            </a:pP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15,000</a:t>
            </a:r>
            <a:r>
              <a:rPr lang="en-US" sz="2800" baseline="300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+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 spills are simulated </a:t>
            </a:r>
            <a:endParaRPr lang="en-US" dirty="0">
              <a:solidFill>
                <a:srgbClr val="E55A3B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47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4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Results: some spill </a:t>
            </a:r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snapshots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9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048974"/>
            <a:ext cx="11976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finer resolution of underlying hydrodynamics, the more stretched and </a:t>
            </a:r>
            <a:r>
              <a:rPr lang="en-US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deviated are oil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patterns </a:t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in comparison with the Gaussian or Bessel-type distributions typical of constant currents   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0" y="705883"/>
            <a:ext cx="10802442" cy="5337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3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102054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Ensemble mean oil concentration</a:t>
            </a:r>
          </a:p>
          <a:p>
            <a:pPr algn="ctr"/>
            <a:r>
              <a:rPr lang="en-US" sz="20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!</a:t>
            </a:r>
            <a:r>
              <a:rPr lang="en-US" sz="2000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000" i="1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please kick off mp4 below </a:t>
            </a:r>
            <a:r>
              <a:rPr lang="en-US" sz="20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!</a:t>
            </a:r>
            <a:r>
              <a:rPr lang="en-US" sz="2000" i="1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endParaRPr lang="en-US" sz="2000" dirty="0">
              <a:solidFill>
                <a:srgbClr val="E55A3B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10</a:t>
            </a:fld>
            <a:endParaRPr lang="en-US" dirty="0"/>
          </a:p>
        </p:txBody>
      </p:sp>
      <p:pic>
        <p:nvPicPr>
          <p:cNvPr id="4" name="final_logo5_style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1003300"/>
            <a:ext cx="12192000" cy="484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33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3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Pollution indices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11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1861"/>
            <a:ext cx="12192000" cy="47170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5934670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Pollution index maps showing the probability (%) to exceed the pre-defined sea surface threshold concentration of 0.01 g m</a:t>
            </a:r>
            <a:r>
              <a:rPr lang="en-US" baseline="30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-2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and the coastline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threshold concentration of 0.1 g m</a:t>
            </a:r>
            <a:r>
              <a:rPr lang="en-US" baseline="30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-1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ru-RU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ru-RU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within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2, 8, 12, and 48 </a:t>
            </a:r>
            <a:r>
              <a:rPr lang="en-US" dirty="0" err="1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hrs</a:t>
            </a:r>
            <a:r>
              <a:rPr lang="ru-RU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after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start of the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release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653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159205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First beaching time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12</a:t>
            </a:fld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32719" y="1119810"/>
            <a:ext cx="5853098" cy="4795382"/>
            <a:chOff x="61263" y="1477010"/>
            <a:chExt cx="5853098" cy="4795382"/>
          </a:xfrm>
        </p:grpSpPr>
        <p:sp>
          <p:nvSpPr>
            <p:cNvPr id="7" name="Rectangle 6"/>
            <p:cNvSpPr/>
            <p:nvPr/>
          </p:nvSpPr>
          <p:spPr>
            <a:xfrm>
              <a:off x="61263" y="5072063"/>
              <a:ext cx="585309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Histogram showing the probability distribution of the first beaching hour.</a:t>
              </a:r>
              <a:r>
                <a:rPr lang="en-US" i="1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 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Time interval of 7–17 hours after the start of the release indicates the highest probabilities of 3.9%–4.3%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(highlighted 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in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red) </a:t>
              </a:r>
              <a:endPara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endParaRPr>
            </a:p>
          </p:txBody>
        </p:sp>
        <p:pic>
          <p:nvPicPr>
            <p:cNvPr id="9" name="Picture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95" y="1477010"/>
              <a:ext cx="5791835" cy="3418205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6337322" y="1260122"/>
            <a:ext cx="5853098" cy="4378071"/>
            <a:chOff x="6237306" y="1617322"/>
            <a:chExt cx="5853098" cy="4378071"/>
          </a:xfrm>
        </p:grpSpPr>
        <p:sp>
          <p:nvSpPr>
            <p:cNvPr id="10" name="Rectangle 9"/>
            <p:cNvSpPr/>
            <p:nvPr/>
          </p:nvSpPr>
          <p:spPr>
            <a:xfrm>
              <a:off x="6237306" y="5072063"/>
              <a:ext cx="585309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Cumulative Distribution Function (CDF) of the first beaching time. The red lines show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that 50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% of oil spills </a:t>
              </a:r>
              <a:r>
                <a:rPr lang="en-US" dirty="0" smtClean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reach </a:t>
              </a:r>
              <a:r>
                <a:rPr lang="en-US" dirty="0">
                  <a:solidFill>
                    <a:srgbClr val="0260AC"/>
                  </a:solidFill>
                  <a:latin typeface="Helvetica" charset="0"/>
                  <a:ea typeface="Helvetica" charset="0"/>
                  <a:cs typeface="Helvetica" charset="0"/>
                </a:rPr>
                <a:t>the coast within 14 hours</a:t>
              </a:r>
            </a:p>
          </p:txBody>
        </p:sp>
        <p:pic>
          <p:nvPicPr>
            <p:cNvPr id="11" name="Picture 10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4217" y="1617322"/>
              <a:ext cx="4379277" cy="31118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209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3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Arrival time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13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5820366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Arrival time plots showing the minimum time (</a:t>
            </a:r>
            <a:r>
              <a:rPr lang="en-US" dirty="0" err="1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hrs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 for the oil to exceed the pre-defined (</a:t>
            </a:r>
            <a:r>
              <a:rPr lang="en-US" b="1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 sea surface threshold concentration of 0.01 g m</a:t>
            </a:r>
            <a:r>
              <a:rPr lang="en-US" baseline="30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-2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, and (</a:t>
            </a:r>
            <a:r>
              <a:rPr lang="en-US" b="1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b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 coastline threshold concentration of 0.1 g m</a:t>
            </a:r>
            <a:r>
              <a:rPr lang="en-US" baseline="300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-1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45" y="1042988"/>
            <a:ext cx="11778718" cy="451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63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613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mass balance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14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5820366"/>
            <a:ext cx="1219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mass balance diagram showing the distribution of oil (%) over the four components: at the sea surface, evaporated, washed ashore, and dispersed in the water column.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Shaded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areas depict the spread (mean value ± standard deviation)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969" y="597243"/>
            <a:ext cx="8120063" cy="529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2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055" y="542925"/>
            <a:ext cx="7825890" cy="563464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30613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Polluted coastline length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15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6177566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most probable (25%) polluted coastline length varies from 0.6 to 1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km.</a:t>
            </a:r>
          </a:p>
          <a:p>
            <a:pPr algn="ctr"/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~13% of spills pollute the coastline insignificantly  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15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30613"/>
            <a:ext cx="12192000" cy="6989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Integral pollution of the sub-regions</a:t>
            </a:r>
            <a:endParaRPr lang="en-US" sz="32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16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78" y="918316"/>
            <a:ext cx="5068601" cy="59396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029335" y="1160505"/>
            <a:ext cx="54006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Sub-regions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can be conditionally divided into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3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groups with respect to the required response urgency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:</a:t>
            </a:r>
          </a:p>
          <a:p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12700" lvl="0" indent="-12700">
              <a:buAutoNum type="arabicParenBoth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Sub-regions </a:t>
            </a:r>
            <a:r>
              <a:rPr lang="en-US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that call for imperative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countermeasures: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the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Port Berths, Mar Grande Interior, West Breakwater, and San Paolo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Island</a:t>
            </a:r>
          </a:p>
          <a:p>
            <a:pPr marL="342900" lvl="0" indent="-342900">
              <a:buAutoNum type="arabicParenBoth"/>
            </a:pP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lvl="0"/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(2)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Sub-regions </a:t>
            </a:r>
            <a:r>
              <a:rPr lang="en-US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where some reasonable response delay is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possible: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Secca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San Vito, Praia a Mare, the Urban Area, Boundary between the Mar Grande and Mar Piccolo, </a:t>
            </a:r>
            <a:r>
              <a:rPr lang="en-US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Secca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Tarantola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,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San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Pietro Island East and West, and the Naval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Area</a:t>
            </a:r>
          </a:p>
          <a:p>
            <a:pPr lvl="0"/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lvl="0"/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(3)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Sub-regions </a:t>
            </a:r>
            <a:r>
              <a:rPr lang="en-US" dirty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that are naturally </a:t>
            </a:r>
            <a: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sheltered: </a:t>
            </a:r>
            <a:br>
              <a:rPr lang="en-US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San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Vito, West Port, the Taranto Gulf NW and SE,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Seno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I, and Seno II.</a:t>
            </a:r>
          </a:p>
        </p:txBody>
      </p:sp>
    </p:spTree>
    <p:extLst>
      <p:ext uri="{BB962C8B-B14F-4D97-AF65-F5344CB8AC3E}">
        <p14:creationId xmlns:p14="http://schemas.microsoft.com/office/powerpoint/2010/main" val="199713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3"/>
            <a:ext cx="12192000" cy="1155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Problems</a:t>
            </a:r>
          </a:p>
          <a:p>
            <a:pPr algn="ctr"/>
            <a:r>
              <a:rPr lang="en-US" sz="3200" i="1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mainly methodological</a:t>
            </a:r>
            <a:endParaRPr lang="en-US" sz="3200" i="1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" y="1928471"/>
            <a:ext cx="121919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71700" lvl="4" indent="-342900">
              <a:buAutoNum type="arabicParenBoth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Uncertainty in definition of oil spill scenario</a:t>
            </a:r>
          </a:p>
          <a:p>
            <a:pPr marL="2171700" lvl="4" indent="-342900">
              <a:buAutoNum type="arabicParenBoth"/>
            </a:pP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Lack of agreement on: </a:t>
            </a:r>
          </a:p>
          <a:p>
            <a:pPr lvl="4"/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	(a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) Pollution/hazard/risk index definition </a:t>
            </a:r>
            <a:endParaRPr lang="en-US" sz="2400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lvl="4"/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	(b) </a:t>
            </a:r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Threshold </a:t>
            </a:r>
            <a:r>
              <a:rPr lang="en-US" sz="2400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values</a:t>
            </a:r>
            <a:endParaRPr lang="en-US" sz="2400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lvl="4"/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		(c) Terminology</a:t>
            </a:r>
            <a:endParaRPr lang="en-US" sz="2400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4767" y="4199562"/>
            <a:ext cx="121919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4"/>
            <a:r>
              <a:rPr lang="en-US" sz="24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</a:t>
            </a:r>
            <a:r>
              <a:rPr lang="en-US" sz="24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To overcome these problems we need </a:t>
            </a:r>
            <a:r>
              <a:rPr lang="en-US" sz="2400" dirty="0" smtClean="0">
                <a:solidFill>
                  <a:srgbClr val="E55A3B"/>
                </a:solidFill>
                <a:latin typeface="Helvetica" charset="0"/>
                <a:ea typeface="Helvetica" charset="0"/>
                <a:cs typeface="Helvetica" charset="0"/>
              </a:rPr>
              <a:t>feedback from stakeholders</a:t>
            </a:r>
            <a:endParaRPr lang="en-US" sz="2400" dirty="0">
              <a:solidFill>
                <a:srgbClr val="E55A3B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96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" y="30613"/>
            <a:ext cx="12192000" cy="10266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Conclusion</a:t>
            </a:r>
            <a:endParaRPr lang="en-US" sz="3200" i="1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56BB6-4E8C-E341-938D-882CFDC61114}" type="slidenum">
              <a:rPr lang="en-US" smtClean="0"/>
              <a:t>18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" y="906998"/>
            <a:ext cx="12191998" cy="5083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Stochastic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model simulations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are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conducted to predict the statistical footprint of oil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pollution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associated with the potential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spills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from the single-point buoy mooring and subsea pipeline at the Port of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Taranto 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MEDSLIK-II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spill model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coupled to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SANIFS run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on an unstructured grid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at an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ultra-fine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resolution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Hypothetical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spill scenario is based on the real case occurred at the Port of Genoa in 2016 </a:t>
            </a:r>
            <a:endParaRPr lang="en-US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15,000</a:t>
            </a:r>
            <a:r>
              <a:rPr lang="en-US" sz="2800" baseline="30000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+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spill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simulations are carried out randomly sampling over the environmental conditions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2018–2020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endParaRPr lang="en-US" dirty="0" smtClean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main oil drift is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directed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southwesterly towards the outlet to the open sea, which is consistent with the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mean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2018–2020 surface flow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direction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Under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combined transport by highly variable currents, waves, and turbulent mixing,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is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exposed to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multiply </a:t>
            </a:r>
            <a:r>
              <a:rPr lang="en-US" dirty="0" err="1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strandings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and washing offs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from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concrete constructions at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Port 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Oil tends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to be dispersed almost </a:t>
            </a:r>
            <a:r>
              <a:rPr lang="en-US" dirty="0" err="1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isotropically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 over the Mar Grande, indicating a rather moderate or small levels of concentration over the pre-defined minimum threshold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values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first oil beaching is predicted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within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7–17 hours after the start of the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release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Arrival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time vary 1–16 hours in the interior of the Mar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Grande </a:t>
            </a: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The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most probable contaminated coastline length is estimated to be 0.6–1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km</a:t>
            </a:r>
            <a:endParaRPr lang="en-US" dirty="0">
              <a:solidFill>
                <a:srgbClr val="0260AC"/>
              </a:solidFill>
              <a:latin typeface="Helvetica" charset="0"/>
              <a:ea typeface="Helvetica" charset="0"/>
              <a:cs typeface="Helvetica" charset="0"/>
            </a:endParaRPr>
          </a:p>
          <a:p>
            <a:pPr marL="285750" indent="-285750">
              <a:spcAft>
                <a:spcPts val="200"/>
              </a:spcAft>
              <a:buFont typeface="Arial" charset="0"/>
              <a:buChar char="•"/>
            </a:pP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After the rapid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evaporation of ~48%, oil tends to be re-distributed between the sea surface and coastline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/>
            </a:r>
            <a:b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</a:b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with </a:t>
            </a:r>
            <a:r>
              <a:rPr lang="en-US" dirty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gradually growing the latter </a:t>
            </a:r>
            <a:r>
              <a:rPr lang="en-US" dirty="0" smtClean="0">
                <a:solidFill>
                  <a:srgbClr val="0260AC"/>
                </a:solidFill>
                <a:latin typeface="Helvetica" charset="0"/>
                <a:ea typeface="Helvetica" charset="0"/>
                <a:cs typeface="Helvetica" charset="0"/>
              </a:rPr>
              <a:t>component</a:t>
            </a: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0" y="6092538"/>
            <a:ext cx="12191999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440"/>
              </a:spcAft>
            </a:pPr>
            <a:r>
              <a:rPr lang="en-US" sz="1300" i="1" dirty="0">
                <a:solidFill>
                  <a:srgbClr val="EC5A35"/>
                </a:solidFill>
                <a:latin typeface="Arial" charset="0"/>
                <a:ea typeface="Calibri" charset="0"/>
              </a:rPr>
              <a:t>This work was performed in the framework of the IMPRESSIVE project (#821922) co-funded by the European </a:t>
            </a:r>
            <a:r>
              <a:rPr lang="en-US" sz="1300" i="1" dirty="0" smtClean="0">
                <a:solidFill>
                  <a:srgbClr val="EC5A35"/>
                </a:solidFill>
                <a:latin typeface="Arial" charset="0"/>
                <a:ea typeface="Calibri" charset="0"/>
              </a:rPr>
              <a:t>Commission </a:t>
            </a:r>
            <a:r>
              <a:rPr lang="en-US" sz="1300" i="1" dirty="0">
                <a:solidFill>
                  <a:srgbClr val="EC5A35"/>
                </a:solidFill>
                <a:latin typeface="Arial" charset="0"/>
                <a:ea typeface="Calibri" charset="0"/>
              </a:rPr>
              <a:t>under the H2020 </a:t>
            </a:r>
            <a:r>
              <a:rPr lang="en-US" sz="1300" i="1" dirty="0" err="1" smtClean="0">
                <a:solidFill>
                  <a:srgbClr val="EC5A35"/>
                </a:solidFill>
                <a:latin typeface="Arial" charset="0"/>
                <a:ea typeface="Calibri" charset="0"/>
              </a:rPr>
              <a:t>Programme</a:t>
            </a:r>
            <a:endParaRPr lang="en-US" sz="1300" i="1" dirty="0">
              <a:solidFill>
                <a:srgbClr val="EC5A35"/>
              </a:solidFill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10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13914</TotalTime>
  <Words>638</Words>
  <Application>Microsoft Macintosh PowerPoint</Application>
  <PresentationFormat>Widescreen</PresentationFormat>
  <Paragraphs>116</Paragraphs>
  <Slides>18</Slides>
  <Notes>14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Calibri</vt:lpstr>
      <vt:lpstr>Calibri Light</vt:lpstr>
      <vt:lpstr>Helvetica</vt:lpstr>
      <vt:lpstr>Times New Roman</vt:lpstr>
      <vt:lpstr>Arial</vt:lpstr>
      <vt:lpstr>Office Theme</vt:lpstr>
      <vt:lpstr>PowerPoint Presentation</vt:lpstr>
      <vt:lpstr>PowerPoint Presentation</vt:lpstr>
      <vt:lpstr>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159</cp:revision>
  <dcterms:created xsi:type="dcterms:W3CDTF">2020-04-28T16:25:28Z</dcterms:created>
  <dcterms:modified xsi:type="dcterms:W3CDTF">2021-04-26T16:39:03Z</dcterms:modified>
</cp:coreProperties>
</file>