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82" r:id="rId3"/>
    <p:sldId id="281" r:id="rId4"/>
    <p:sldId id="260" r:id="rId5"/>
    <p:sldId id="261" r:id="rId6"/>
    <p:sldId id="287" r:id="rId7"/>
    <p:sldId id="264" r:id="rId8"/>
    <p:sldId id="262" r:id="rId9"/>
    <p:sldId id="263" r:id="rId10"/>
    <p:sldId id="283" r:id="rId11"/>
    <p:sldId id="265" r:id="rId12"/>
    <p:sldId id="266" r:id="rId13"/>
    <p:sldId id="286" r:id="rId14"/>
    <p:sldId id="267" r:id="rId15"/>
    <p:sldId id="268" r:id="rId16"/>
    <p:sldId id="285" r:id="rId17"/>
    <p:sldId id="269" r:id="rId18"/>
    <p:sldId id="271" r:id="rId19"/>
    <p:sldId id="270" r:id="rId20"/>
    <p:sldId id="289" r:id="rId21"/>
    <p:sldId id="290" r:id="rId22"/>
    <p:sldId id="276" r:id="rId23"/>
    <p:sldId id="280" r:id="rId24"/>
    <p:sldId id="27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7FCB"/>
    <a:srgbClr val="FFC733"/>
    <a:srgbClr val="ABABAB"/>
    <a:srgbClr val="6CAE3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85233" autoAdjust="0"/>
  </p:normalViewPr>
  <p:slideViewPr>
    <p:cSldViewPr snapToGrid="0">
      <p:cViewPr>
        <p:scale>
          <a:sx n="80" d="100"/>
          <a:sy n="80" d="100"/>
        </p:scale>
        <p:origin x="648" y="-1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480A20-9E43-4CB4-973C-816FEB1FD026}" type="doc">
      <dgm:prSet loTypeId="urn:microsoft.com/office/officeart/2005/8/layout/radial5" loCatId="relationship" qsTypeId="urn:microsoft.com/office/officeart/2005/8/quickstyle/simple5" qsCatId="simple" csTypeId="urn:microsoft.com/office/officeart/2005/8/colors/colorful1" csCatId="colorful" phldr="1"/>
      <dgm:spPr/>
      <dgm:t>
        <a:bodyPr/>
        <a:lstStyle/>
        <a:p>
          <a:endParaRPr lang="en-US"/>
        </a:p>
      </dgm:t>
    </dgm:pt>
    <dgm:pt modelId="{5F354BCC-B743-408C-BF17-A2ED4A3D2BAA}">
      <dgm:prSet phldrT="[Text]"/>
      <dgm:spPr/>
      <dgm:t>
        <a:bodyPr/>
        <a:lstStyle/>
        <a:p>
          <a:r>
            <a:rPr lang="en-US" dirty="0">
              <a:effectLst>
                <a:outerShdw blurRad="38100" dist="38100" dir="2700000" algn="tl">
                  <a:srgbClr val="000000">
                    <a:alpha val="43137"/>
                  </a:srgbClr>
                </a:outerShdw>
              </a:effectLst>
            </a:rPr>
            <a:t>Assess risks of carbon losses &amp; opportunities for gains</a:t>
          </a:r>
        </a:p>
      </dgm:t>
    </dgm:pt>
    <dgm:pt modelId="{EE293EC3-9A64-4B15-B81A-E4690123628E}" type="parTrans" cxnId="{32636212-7EE5-4E54-8E03-32C2C6B1DE11}">
      <dgm:prSet/>
      <dgm:spPr/>
      <dgm:t>
        <a:bodyPr/>
        <a:lstStyle/>
        <a:p>
          <a:endParaRPr lang="en-US"/>
        </a:p>
      </dgm:t>
    </dgm:pt>
    <dgm:pt modelId="{A3D964BE-8FC8-48AD-9BD3-1558CDBDB28B}" type="sibTrans" cxnId="{32636212-7EE5-4E54-8E03-32C2C6B1DE11}">
      <dgm:prSet/>
      <dgm:spPr/>
      <dgm:t>
        <a:bodyPr/>
        <a:lstStyle/>
        <a:p>
          <a:endParaRPr lang="en-US"/>
        </a:p>
      </dgm:t>
    </dgm:pt>
    <dgm:pt modelId="{5D378A38-5823-40CD-93C9-292B45CA0451}">
      <dgm:prSet/>
      <dgm:spPr/>
      <dgm:t>
        <a:bodyPr/>
        <a:lstStyle/>
        <a:p>
          <a:r>
            <a:rPr lang="en-US" b="1" dirty="0">
              <a:effectLst>
                <a:outerShdw blurRad="38100" dist="38100" dir="2700000" algn="tl">
                  <a:srgbClr val="000000">
                    <a:alpha val="43137"/>
                  </a:srgbClr>
                </a:outerShdw>
              </a:effectLst>
            </a:rPr>
            <a:t>Why should we map soil organic carbon (SOC)?</a:t>
          </a:r>
        </a:p>
      </dgm:t>
    </dgm:pt>
    <dgm:pt modelId="{FB8C1F88-236A-4C57-9D6E-EE1067F369EB}" type="parTrans" cxnId="{B6A61202-4873-4B99-AA83-8AD8BE8547D7}">
      <dgm:prSet/>
      <dgm:spPr/>
      <dgm:t>
        <a:bodyPr/>
        <a:lstStyle/>
        <a:p>
          <a:endParaRPr lang="en-US"/>
        </a:p>
      </dgm:t>
    </dgm:pt>
    <dgm:pt modelId="{2652B185-7E2E-4408-91E8-975588F42DEE}" type="sibTrans" cxnId="{B6A61202-4873-4B99-AA83-8AD8BE8547D7}">
      <dgm:prSet/>
      <dgm:spPr/>
      <dgm:t>
        <a:bodyPr/>
        <a:lstStyle/>
        <a:p>
          <a:endParaRPr lang="en-US"/>
        </a:p>
      </dgm:t>
    </dgm:pt>
    <dgm:pt modelId="{98F02E36-19CC-4D22-8F8B-722389050CDE}">
      <dgm:prSet custT="1"/>
      <dgm:spPr/>
      <dgm:t>
        <a:bodyPr/>
        <a:lstStyle/>
        <a:p>
          <a:r>
            <a:rPr lang="en-US" sz="1800" dirty="0">
              <a:effectLst>
                <a:outerShdw blurRad="38100" dist="38100" dir="2700000" algn="tl">
                  <a:srgbClr val="000000">
                    <a:alpha val="43137"/>
                  </a:srgbClr>
                </a:outerShdw>
              </a:effectLst>
            </a:rPr>
            <a:t>Majority constituent of soil organic matter, which is important for…</a:t>
          </a:r>
          <a:r>
            <a:rPr lang="en-US" sz="1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1800" baseline="30000" dirty="0">
            <a:effectLst>
              <a:outerShdw blurRad="38100" dist="38100" dir="2700000" algn="tl">
                <a:srgbClr val="000000">
                  <a:alpha val="43137"/>
                </a:srgbClr>
              </a:outerShdw>
            </a:effectLst>
          </a:endParaRPr>
        </a:p>
      </dgm:t>
    </dgm:pt>
    <dgm:pt modelId="{EDA3E3DA-FCC5-48C4-B59B-4A7461FF1632}" type="parTrans" cxnId="{FDFA733E-5095-4D6E-894F-85064A5063F6}">
      <dgm:prSet/>
      <dgm:spPr/>
      <dgm:t>
        <a:bodyPr/>
        <a:lstStyle/>
        <a:p>
          <a:endParaRPr lang="en-US"/>
        </a:p>
      </dgm:t>
    </dgm:pt>
    <dgm:pt modelId="{5BEE19BB-F1D8-4A91-A9AA-0DD39DFEC0BA}" type="sibTrans" cxnId="{FDFA733E-5095-4D6E-894F-85064A5063F6}">
      <dgm:prSet/>
      <dgm:spPr/>
      <dgm:t>
        <a:bodyPr/>
        <a:lstStyle/>
        <a:p>
          <a:endParaRPr lang="en-US"/>
        </a:p>
      </dgm:t>
    </dgm:pt>
    <dgm:pt modelId="{EDF34482-833A-4186-ABAA-EB4E939BEE7C}">
      <dgm:prSet/>
      <dgm:spPr/>
      <dgm:t>
        <a:bodyPr/>
        <a:lstStyle/>
        <a:p>
          <a:r>
            <a:rPr lang="en-US" dirty="0">
              <a:effectLst>
                <a:outerShdw blurRad="38100" dist="38100" dir="2700000" algn="tl">
                  <a:srgbClr val="000000">
                    <a:alpha val="43137"/>
                  </a:srgbClr>
                </a:outerShdw>
              </a:effectLst>
            </a:rPr>
            <a:t>Impractical to try &amp; sample every 1 km</a:t>
          </a:r>
          <a:r>
            <a:rPr lang="en-US" baseline="30000" dirty="0">
              <a:effectLst>
                <a:outerShdw blurRad="38100" dist="38100" dir="2700000" algn="tl">
                  <a:srgbClr val="000000">
                    <a:alpha val="43137"/>
                  </a:srgbClr>
                </a:outerShdw>
              </a:effectLst>
            </a:rPr>
            <a:t>2</a:t>
          </a:r>
          <a:r>
            <a:rPr lang="en-US" baseline="0" dirty="0">
              <a:effectLst>
                <a:outerShdw blurRad="38100" dist="38100" dir="2700000" algn="tl">
                  <a:srgbClr val="000000">
                    <a:alpha val="43137"/>
                  </a:srgbClr>
                </a:outerShdw>
              </a:effectLst>
            </a:rPr>
            <a:t> area of land</a:t>
          </a:r>
          <a:endParaRPr lang="en-US" dirty="0">
            <a:effectLst>
              <a:outerShdw blurRad="38100" dist="38100" dir="2700000" algn="tl">
                <a:srgbClr val="000000">
                  <a:alpha val="43137"/>
                </a:srgbClr>
              </a:outerShdw>
            </a:effectLst>
          </a:endParaRPr>
        </a:p>
      </dgm:t>
    </dgm:pt>
    <dgm:pt modelId="{5496DAF5-8EBF-4A22-9FC7-26841F99A246}" type="parTrans" cxnId="{43D7F4AB-4891-41BC-A521-658CC2493929}">
      <dgm:prSet/>
      <dgm:spPr/>
      <dgm:t>
        <a:bodyPr/>
        <a:lstStyle/>
        <a:p>
          <a:endParaRPr lang="en-US"/>
        </a:p>
      </dgm:t>
    </dgm:pt>
    <dgm:pt modelId="{B95ACCE6-90BD-459E-9675-E70FE0258BE3}" type="sibTrans" cxnId="{43D7F4AB-4891-41BC-A521-658CC2493929}">
      <dgm:prSet/>
      <dgm:spPr/>
      <dgm:t>
        <a:bodyPr/>
        <a:lstStyle/>
        <a:p>
          <a:endParaRPr lang="en-US"/>
        </a:p>
      </dgm:t>
    </dgm:pt>
    <dgm:pt modelId="{5BBAD998-D33D-4B61-8607-48C9B13E7C7B}">
      <dgm:prSet/>
      <dgm:spPr/>
      <dgm:t>
        <a:bodyPr/>
        <a:lstStyle/>
        <a:p>
          <a:r>
            <a:rPr lang="en-US" dirty="0">
              <a:effectLst>
                <a:outerShdw blurRad="38100" dist="38100" dir="2700000" algn="tl">
                  <a:srgbClr val="000000">
                    <a:alpha val="43137"/>
                  </a:srgbClr>
                </a:outerShdw>
              </a:effectLst>
            </a:rPr>
            <a:t>SOC = largest OC store of the terrestrial biosphere (Lal, 2004)</a:t>
          </a:r>
        </a:p>
      </dgm:t>
    </dgm:pt>
    <dgm:pt modelId="{633B2207-632D-49EA-A6DC-D8738E03225A}" type="parTrans" cxnId="{A6A02428-378D-4671-B924-1E2CD42DDA0B}">
      <dgm:prSet/>
      <dgm:spPr/>
      <dgm:t>
        <a:bodyPr/>
        <a:lstStyle/>
        <a:p>
          <a:endParaRPr lang="en-US"/>
        </a:p>
      </dgm:t>
    </dgm:pt>
    <dgm:pt modelId="{DD41287B-3407-4500-9B33-C6D8115C9647}" type="sibTrans" cxnId="{A6A02428-378D-4671-B924-1E2CD42DDA0B}">
      <dgm:prSet/>
      <dgm:spPr/>
      <dgm:t>
        <a:bodyPr/>
        <a:lstStyle/>
        <a:p>
          <a:endParaRPr lang="en-US"/>
        </a:p>
      </dgm:t>
    </dgm:pt>
    <dgm:pt modelId="{6E0B30FC-2366-4151-A16D-F3F75CAFA5B0}">
      <dgm:prSet/>
      <dgm:spPr/>
      <dgm:t>
        <a:bodyPr/>
        <a:lstStyle/>
        <a:p>
          <a:r>
            <a:rPr lang="en-GB" dirty="0">
              <a:effectLst>
                <a:outerShdw blurRad="38100" dist="38100" dir="2700000" algn="tl">
                  <a:srgbClr val="000000">
                    <a:alpha val="43137"/>
                  </a:srgbClr>
                </a:outerShdw>
              </a:effectLst>
            </a:rPr>
            <a:t>Dynamic; sensitive to biophysical drivers*; can learn more…</a:t>
          </a:r>
          <a:endParaRPr lang="en-US" dirty="0">
            <a:effectLst>
              <a:outerShdw blurRad="38100" dist="38100" dir="2700000" algn="tl">
                <a:srgbClr val="000000">
                  <a:alpha val="43137"/>
                </a:srgbClr>
              </a:outerShdw>
            </a:effectLst>
          </a:endParaRPr>
        </a:p>
      </dgm:t>
    </dgm:pt>
    <dgm:pt modelId="{310FE520-360E-42C2-8B4A-C9D814CA3323}" type="parTrans" cxnId="{F501D479-F772-4347-9EF4-840F2C7B74E9}">
      <dgm:prSet/>
      <dgm:spPr/>
      <dgm:t>
        <a:bodyPr/>
        <a:lstStyle/>
        <a:p>
          <a:endParaRPr lang="en-US"/>
        </a:p>
      </dgm:t>
    </dgm:pt>
    <dgm:pt modelId="{F9E635C7-B762-4602-9E7E-014AA589D944}" type="sibTrans" cxnId="{F501D479-F772-4347-9EF4-840F2C7B74E9}">
      <dgm:prSet/>
      <dgm:spPr/>
      <dgm:t>
        <a:bodyPr/>
        <a:lstStyle/>
        <a:p>
          <a:endParaRPr lang="en-US"/>
        </a:p>
      </dgm:t>
    </dgm:pt>
    <dgm:pt modelId="{C926B33D-C238-4A7E-8E93-48A4448F472D}">
      <dgm:prSet/>
      <dgm:spPr/>
      <dgm:t>
        <a:bodyPr/>
        <a:lstStyle/>
        <a:p>
          <a:endParaRPr lang="en-US" dirty="0"/>
        </a:p>
      </dgm:t>
    </dgm:pt>
    <dgm:pt modelId="{594E37A0-1CD2-4537-9C6F-70132170137B}" type="parTrans" cxnId="{EF8C94CA-A372-44B7-8DB2-30BC10F22F31}">
      <dgm:prSet/>
      <dgm:spPr/>
      <dgm:t>
        <a:bodyPr/>
        <a:lstStyle/>
        <a:p>
          <a:endParaRPr lang="en-US"/>
        </a:p>
      </dgm:t>
    </dgm:pt>
    <dgm:pt modelId="{02C474E4-9A4F-48FB-A8F9-0270971F7D5F}" type="sibTrans" cxnId="{EF8C94CA-A372-44B7-8DB2-30BC10F22F31}">
      <dgm:prSet/>
      <dgm:spPr/>
      <dgm:t>
        <a:bodyPr/>
        <a:lstStyle/>
        <a:p>
          <a:endParaRPr lang="en-US"/>
        </a:p>
      </dgm:t>
    </dgm:pt>
    <dgm:pt modelId="{06299655-44D8-4809-899C-D160AB0F4900}" type="pres">
      <dgm:prSet presAssocID="{4D480A20-9E43-4CB4-973C-816FEB1FD026}" presName="Name0" presStyleCnt="0">
        <dgm:presLayoutVars>
          <dgm:chMax val="1"/>
          <dgm:dir/>
          <dgm:animLvl val="ctr"/>
          <dgm:resizeHandles val="exact"/>
        </dgm:presLayoutVars>
      </dgm:prSet>
      <dgm:spPr/>
    </dgm:pt>
    <dgm:pt modelId="{E0D65CAC-E8A8-42F6-8C3A-E67B5C51190C}" type="pres">
      <dgm:prSet presAssocID="{5D378A38-5823-40CD-93C9-292B45CA0451}" presName="centerShape" presStyleLbl="node0" presStyleIdx="0" presStyleCnt="1" custScaleX="148905" custScaleY="155183"/>
      <dgm:spPr/>
    </dgm:pt>
    <dgm:pt modelId="{1BAE844B-5BF6-463D-B71E-EADE5449E12D}" type="pres">
      <dgm:prSet presAssocID="{EE293EC3-9A64-4B15-B81A-E4690123628E}" presName="parTrans" presStyleLbl="sibTrans2D1" presStyleIdx="0" presStyleCnt="5" custScaleX="221625"/>
      <dgm:spPr/>
    </dgm:pt>
    <dgm:pt modelId="{761789D7-DDB4-4B84-A74F-C0098708CE8F}" type="pres">
      <dgm:prSet presAssocID="{EE293EC3-9A64-4B15-B81A-E4690123628E}" presName="connectorText" presStyleLbl="sibTrans2D1" presStyleIdx="0" presStyleCnt="5"/>
      <dgm:spPr/>
    </dgm:pt>
    <dgm:pt modelId="{FAA5F7A2-13F5-4A86-B21B-86B5CF1C7E01}" type="pres">
      <dgm:prSet presAssocID="{5F354BCC-B743-408C-BF17-A2ED4A3D2BAA}" presName="node" presStyleLbl="node1" presStyleIdx="0" presStyleCnt="5">
        <dgm:presLayoutVars>
          <dgm:bulletEnabled val="1"/>
        </dgm:presLayoutVars>
      </dgm:prSet>
      <dgm:spPr/>
    </dgm:pt>
    <dgm:pt modelId="{92C99D20-D0F1-4C91-BB41-54B7CF5AEB33}" type="pres">
      <dgm:prSet presAssocID="{EDA3E3DA-FCC5-48C4-B59B-4A7461FF1632}" presName="parTrans" presStyleLbl="sibTrans2D1" presStyleIdx="1" presStyleCnt="5" custScaleX="221625"/>
      <dgm:spPr/>
    </dgm:pt>
    <dgm:pt modelId="{1C8C2E46-2C9F-4F6B-8EB8-2D4BAC4A721E}" type="pres">
      <dgm:prSet presAssocID="{EDA3E3DA-FCC5-48C4-B59B-4A7461FF1632}" presName="connectorText" presStyleLbl="sibTrans2D1" presStyleIdx="1" presStyleCnt="5"/>
      <dgm:spPr/>
    </dgm:pt>
    <dgm:pt modelId="{3253CC32-7EBA-42E8-90C8-B9CD036A1763}" type="pres">
      <dgm:prSet presAssocID="{98F02E36-19CC-4D22-8F8B-722389050CDE}" presName="node" presStyleLbl="node1" presStyleIdx="1" presStyleCnt="5">
        <dgm:presLayoutVars>
          <dgm:bulletEnabled val="1"/>
        </dgm:presLayoutVars>
      </dgm:prSet>
      <dgm:spPr/>
    </dgm:pt>
    <dgm:pt modelId="{CF6E4A32-FA9F-4D28-82EB-12F4D9F8C9CD}" type="pres">
      <dgm:prSet presAssocID="{5496DAF5-8EBF-4A22-9FC7-26841F99A246}" presName="parTrans" presStyleLbl="sibTrans2D1" presStyleIdx="2" presStyleCnt="5" custScaleX="221625"/>
      <dgm:spPr/>
    </dgm:pt>
    <dgm:pt modelId="{82BA52ED-C209-4BB6-BD6A-CF259050537E}" type="pres">
      <dgm:prSet presAssocID="{5496DAF5-8EBF-4A22-9FC7-26841F99A246}" presName="connectorText" presStyleLbl="sibTrans2D1" presStyleIdx="2" presStyleCnt="5"/>
      <dgm:spPr/>
    </dgm:pt>
    <dgm:pt modelId="{D27B5994-C9F3-4660-A721-C88C90250549}" type="pres">
      <dgm:prSet presAssocID="{EDF34482-833A-4186-ABAA-EB4E939BEE7C}" presName="node" presStyleLbl="node1" presStyleIdx="2" presStyleCnt="5">
        <dgm:presLayoutVars>
          <dgm:bulletEnabled val="1"/>
        </dgm:presLayoutVars>
      </dgm:prSet>
      <dgm:spPr/>
    </dgm:pt>
    <dgm:pt modelId="{ACC124B3-7725-4811-B0FB-E988511113B7}" type="pres">
      <dgm:prSet presAssocID="{633B2207-632D-49EA-A6DC-D8738E03225A}" presName="parTrans" presStyleLbl="sibTrans2D1" presStyleIdx="3" presStyleCnt="5" custScaleX="221625"/>
      <dgm:spPr/>
    </dgm:pt>
    <dgm:pt modelId="{D74B6488-B4DB-46FC-BB1A-3C87A75122FC}" type="pres">
      <dgm:prSet presAssocID="{633B2207-632D-49EA-A6DC-D8738E03225A}" presName="connectorText" presStyleLbl="sibTrans2D1" presStyleIdx="3" presStyleCnt="5"/>
      <dgm:spPr/>
    </dgm:pt>
    <dgm:pt modelId="{AAD8EDD5-75C4-483A-BF8C-AFAD610E3361}" type="pres">
      <dgm:prSet presAssocID="{5BBAD998-D33D-4B61-8607-48C9B13E7C7B}" presName="node" presStyleLbl="node1" presStyleIdx="3" presStyleCnt="5">
        <dgm:presLayoutVars>
          <dgm:bulletEnabled val="1"/>
        </dgm:presLayoutVars>
      </dgm:prSet>
      <dgm:spPr/>
    </dgm:pt>
    <dgm:pt modelId="{CC9AD01D-7B80-4BDC-9611-0D308D3235D8}" type="pres">
      <dgm:prSet presAssocID="{310FE520-360E-42C2-8B4A-C9D814CA3323}" presName="parTrans" presStyleLbl="sibTrans2D1" presStyleIdx="4" presStyleCnt="5" custScaleX="221625"/>
      <dgm:spPr/>
    </dgm:pt>
    <dgm:pt modelId="{69AF9810-768A-441A-A8D4-FAD6E6768C2A}" type="pres">
      <dgm:prSet presAssocID="{310FE520-360E-42C2-8B4A-C9D814CA3323}" presName="connectorText" presStyleLbl="sibTrans2D1" presStyleIdx="4" presStyleCnt="5"/>
      <dgm:spPr/>
    </dgm:pt>
    <dgm:pt modelId="{D333F0FC-2F2D-4B28-B8B1-FBC55A33C01B}" type="pres">
      <dgm:prSet presAssocID="{6E0B30FC-2366-4151-A16D-F3F75CAFA5B0}" presName="node" presStyleLbl="node1" presStyleIdx="4" presStyleCnt="5">
        <dgm:presLayoutVars>
          <dgm:bulletEnabled val="1"/>
        </dgm:presLayoutVars>
      </dgm:prSet>
      <dgm:spPr/>
    </dgm:pt>
  </dgm:ptLst>
  <dgm:cxnLst>
    <dgm:cxn modelId="{B5CD4900-733A-4499-B67A-8590E4039D68}" type="presOf" srcId="{5D378A38-5823-40CD-93C9-292B45CA0451}" destId="{E0D65CAC-E8A8-42F6-8C3A-E67B5C51190C}" srcOrd="0" destOrd="0" presId="urn:microsoft.com/office/officeart/2005/8/layout/radial5"/>
    <dgm:cxn modelId="{B6A61202-4873-4B99-AA83-8AD8BE8547D7}" srcId="{4D480A20-9E43-4CB4-973C-816FEB1FD026}" destId="{5D378A38-5823-40CD-93C9-292B45CA0451}" srcOrd="0" destOrd="0" parTransId="{FB8C1F88-236A-4C57-9D6E-EE1067F369EB}" sibTransId="{2652B185-7E2E-4408-91E8-975588F42DEE}"/>
    <dgm:cxn modelId="{32636212-7EE5-4E54-8E03-32C2C6B1DE11}" srcId="{5D378A38-5823-40CD-93C9-292B45CA0451}" destId="{5F354BCC-B743-408C-BF17-A2ED4A3D2BAA}" srcOrd="0" destOrd="0" parTransId="{EE293EC3-9A64-4B15-B81A-E4690123628E}" sibTransId="{A3D964BE-8FC8-48AD-9BD3-1558CDBDB28B}"/>
    <dgm:cxn modelId="{A6A02428-378D-4671-B924-1E2CD42DDA0B}" srcId="{5D378A38-5823-40CD-93C9-292B45CA0451}" destId="{5BBAD998-D33D-4B61-8607-48C9B13E7C7B}" srcOrd="3" destOrd="0" parTransId="{633B2207-632D-49EA-A6DC-D8738E03225A}" sibTransId="{DD41287B-3407-4500-9B33-C6D8115C9647}"/>
    <dgm:cxn modelId="{FDFA733E-5095-4D6E-894F-85064A5063F6}" srcId="{5D378A38-5823-40CD-93C9-292B45CA0451}" destId="{98F02E36-19CC-4D22-8F8B-722389050CDE}" srcOrd="1" destOrd="0" parTransId="{EDA3E3DA-FCC5-48C4-B59B-4A7461FF1632}" sibTransId="{5BEE19BB-F1D8-4A91-A9AA-0DD39DFEC0BA}"/>
    <dgm:cxn modelId="{638C743E-9DCE-4B66-B672-DF18731D99EA}" type="presOf" srcId="{EE293EC3-9A64-4B15-B81A-E4690123628E}" destId="{1BAE844B-5BF6-463D-B71E-EADE5449E12D}" srcOrd="0" destOrd="0" presId="urn:microsoft.com/office/officeart/2005/8/layout/radial5"/>
    <dgm:cxn modelId="{EC595045-5B6C-4FF4-8B7A-A513C3AFA278}" type="presOf" srcId="{6E0B30FC-2366-4151-A16D-F3F75CAFA5B0}" destId="{D333F0FC-2F2D-4B28-B8B1-FBC55A33C01B}" srcOrd="0" destOrd="0" presId="urn:microsoft.com/office/officeart/2005/8/layout/radial5"/>
    <dgm:cxn modelId="{6F0E3548-FFD4-4AED-BF6D-642D1AC1D667}" type="presOf" srcId="{633B2207-632D-49EA-A6DC-D8738E03225A}" destId="{ACC124B3-7725-4811-B0FB-E988511113B7}" srcOrd="0" destOrd="0" presId="urn:microsoft.com/office/officeart/2005/8/layout/radial5"/>
    <dgm:cxn modelId="{A4215D4C-8253-4E8E-B279-927CDABD385D}" type="presOf" srcId="{5F354BCC-B743-408C-BF17-A2ED4A3D2BAA}" destId="{FAA5F7A2-13F5-4A86-B21B-86B5CF1C7E01}" srcOrd="0" destOrd="0" presId="urn:microsoft.com/office/officeart/2005/8/layout/radial5"/>
    <dgm:cxn modelId="{E3022F6D-DF3A-4EA9-BB68-7BE54AFB7EBB}" type="presOf" srcId="{EDA3E3DA-FCC5-48C4-B59B-4A7461FF1632}" destId="{1C8C2E46-2C9F-4F6B-8EB8-2D4BAC4A721E}" srcOrd="1" destOrd="0" presId="urn:microsoft.com/office/officeart/2005/8/layout/radial5"/>
    <dgm:cxn modelId="{DEA07E50-6CE9-44AD-9E02-E2FEC7B669C4}" type="presOf" srcId="{98F02E36-19CC-4D22-8F8B-722389050CDE}" destId="{3253CC32-7EBA-42E8-90C8-B9CD036A1763}" srcOrd="0" destOrd="0" presId="urn:microsoft.com/office/officeart/2005/8/layout/radial5"/>
    <dgm:cxn modelId="{F501D479-F772-4347-9EF4-840F2C7B74E9}" srcId="{5D378A38-5823-40CD-93C9-292B45CA0451}" destId="{6E0B30FC-2366-4151-A16D-F3F75CAFA5B0}" srcOrd="4" destOrd="0" parTransId="{310FE520-360E-42C2-8B4A-C9D814CA3323}" sibTransId="{F9E635C7-B762-4602-9E7E-014AA589D944}"/>
    <dgm:cxn modelId="{4450777A-02DE-4B02-9393-C02CFD8519AC}" type="presOf" srcId="{EDF34482-833A-4186-ABAA-EB4E939BEE7C}" destId="{D27B5994-C9F3-4660-A721-C88C90250549}" srcOrd="0" destOrd="0" presId="urn:microsoft.com/office/officeart/2005/8/layout/radial5"/>
    <dgm:cxn modelId="{B6623685-628A-4314-BC32-76A273E0B075}" type="presOf" srcId="{5496DAF5-8EBF-4A22-9FC7-26841F99A246}" destId="{CF6E4A32-FA9F-4D28-82EB-12F4D9F8C9CD}" srcOrd="0" destOrd="0" presId="urn:microsoft.com/office/officeart/2005/8/layout/radial5"/>
    <dgm:cxn modelId="{85E22F95-EC90-41B3-B1FE-7567528B20D3}" type="presOf" srcId="{310FE520-360E-42C2-8B4A-C9D814CA3323}" destId="{69AF9810-768A-441A-A8D4-FAD6E6768C2A}" srcOrd="1" destOrd="0" presId="urn:microsoft.com/office/officeart/2005/8/layout/radial5"/>
    <dgm:cxn modelId="{FDDD8AA9-C7CF-44A9-8629-36FB6B8D345A}" type="presOf" srcId="{EDA3E3DA-FCC5-48C4-B59B-4A7461FF1632}" destId="{92C99D20-D0F1-4C91-BB41-54B7CF5AEB33}" srcOrd="0" destOrd="0" presId="urn:microsoft.com/office/officeart/2005/8/layout/radial5"/>
    <dgm:cxn modelId="{43D7F4AB-4891-41BC-A521-658CC2493929}" srcId="{5D378A38-5823-40CD-93C9-292B45CA0451}" destId="{EDF34482-833A-4186-ABAA-EB4E939BEE7C}" srcOrd="2" destOrd="0" parTransId="{5496DAF5-8EBF-4A22-9FC7-26841F99A246}" sibTransId="{B95ACCE6-90BD-459E-9675-E70FE0258BE3}"/>
    <dgm:cxn modelId="{58FE5EB9-9377-4131-BD63-EB77B9D01FA6}" type="presOf" srcId="{5BBAD998-D33D-4B61-8607-48C9B13E7C7B}" destId="{AAD8EDD5-75C4-483A-BF8C-AFAD610E3361}" srcOrd="0" destOrd="0" presId="urn:microsoft.com/office/officeart/2005/8/layout/radial5"/>
    <dgm:cxn modelId="{6E5F4FC5-0143-481F-A082-2EABC8858315}" type="presOf" srcId="{633B2207-632D-49EA-A6DC-D8738E03225A}" destId="{D74B6488-B4DB-46FC-BB1A-3C87A75122FC}" srcOrd="1" destOrd="0" presId="urn:microsoft.com/office/officeart/2005/8/layout/radial5"/>
    <dgm:cxn modelId="{05C724C7-8DA9-4458-AF73-008E068BB206}" type="presOf" srcId="{EE293EC3-9A64-4B15-B81A-E4690123628E}" destId="{761789D7-DDB4-4B84-A74F-C0098708CE8F}" srcOrd="1" destOrd="0" presId="urn:microsoft.com/office/officeart/2005/8/layout/radial5"/>
    <dgm:cxn modelId="{EF8C94CA-A372-44B7-8DB2-30BC10F22F31}" srcId="{4D480A20-9E43-4CB4-973C-816FEB1FD026}" destId="{C926B33D-C238-4A7E-8E93-48A4448F472D}" srcOrd="1" destOrd="0" parTransId="{594E37A0-1CD2-4537-9C6F-70132170137B}" sibTransId="{02C474E4-9A4F-48FB-A8F9-0270971F7D5F}"/>
    <dgm:cxn modelId="{3A0DF9D8-D374-4FE9-AE41-084B955DC6DE}" type="presOf" srcId="{4D480A20-9E43-4CB4-973C-816FEB1FD026}" destId="{06299655-44D8-4809-899C-D160AB0F4900}" srcOrd="0" destOrd="0" presId="urn:microsoft.com/office/officeart/2005/8/layout/radial5"/>
    <dgm:cxn modelId="{9E9EBBE0-E8D5-4FC8-A2B0-D6ABCB301A07}" type="presOf" srcId="{310FE520-360E-42C2-8B4A-C9D814CA3323}" destId="{CC9AD01D-7B80-4BDC-9611-0D308D3235D8}" srcOrd="0" destOrd="0" presId="urn:microsoft.com/office/officeart/2005/8/layout/radial5"/>
    <dgm:cxn modelId="{54B7B5EC-A52D-46FF-904C-A5D6241814ED}" type="presOf" srcId="{5496DAF5-8EBF-4A22-9FC7-26841F99A246}" destId="{82BA52ED-C209-4BB6-BD6A-CF259050537E}" srcOrd="1" destOrd="0" presId="urn:microsoft.com/office/officeart/2005/8/layout/radial5"/>
    <dgm:cxn modelId="{ACEA99DB-C52B-4367-AEB8-43E10883840F}" type="presParOf" srcId="{06299655-44D8-4809-899C-D160AB0F4900}" destId="{E0D65CAC-E8A8-42F6-8C3A-E67B5C51190C}" srcOrd="0" destOrd="0" presId="urn:microsoft.com/office/officeart/2005/8/layout/radial5"/>
    <dgm:cxn modelId="{1DD76181-71CF-4C0F-913A-7F911AE2CE1E}" type="presParOf" srcId="{06299655-44D8-4809-899C-D160AB0F4900}" destId="{1BAE844B-5BF6-463D-B71E-EADE5449E12D}" srcOrd="1" destOrd="0" presId="urn:microsoft.com/office/officeart/2005/8/layout/radial5"/>
    <dgm:cxn modelId="{C6980AB5-135B-4B9E-A228-99F3005444E8}" type="presParOf" srcId="{1BAE844B-5BF6-463D-B71E-EADE5449E12D}" destId="{761789D7-DDB4-4B84-A74F-C0098708CE8F}" srcOrd="0" destOrd="0" presId="urn:microsoft.com/office/officeart/2005/8/layout/radial5"/>
    <dgm:cxn modelId="{9FDDADB4-DAAB-45C3-9203-C9D732DDD8C5}" type="presParOf" srcId="{06299655-44D8-4809-899C-D160AB0F4900}" destId="{FAA5F7A2-13F5-4A86-B21B-86B5CF1C7E01}" srcOrd="2" destOrd="0" presId="urn:microsoft.com/office/officeart/2005/8/layout/radial5"/>
    <dgm:cxn modelId="{A67E911A-783C-4520-AC4B-743AA6B00553}" type="presParOf" srcId="{06299655-44D8-4809-899C-D160AB0F4900}" destId="{92C99D20-D0F1-4C91-BB41-54B7CF5AEB33}" srcOrd="3" destOrd="0" presId="urn:microsoft.com/office/officeart/2005/8/layout/radial5"/>
    <dgm:cxn modelId="{5A1F5AAE-C6A2-4403-A247-B4B599F8D820}" type="presParOf" srcId="{92C99D20-D0F1-4C91-BB41-54B7CF5AEB33}" destId="{1C8C2E46-2C9F-4F6B-8EB8-2D4BAC4A721E}" srcOrd="0" destOrd="0" presId="urn:microsoft.com/office/officeart/2005/8/layout/radial5"/>
    <dgm:cxn modelId="{1FE7A87B-6D4C-4A5E-BAB7-3A8C8EDFC679}" type="presParOf" srcId="{06299655-44D8-4809-899C-D160AB0F4900}" destId="{3253CC32-7EBA-42E8-90C8-B9CD036A1763}" srcOrd="4" destOrd="0" presId="urn:microsoft.com/office/officeart/2005/8/layout/radial5"/>
    <dgm:cxn modelId="{2DE62F99-4382-4103-A97F-66C8846F73D7}" type="presParOf" srcId="{06299655-44D8-4809-899C-D160AB0F4900}" destId="{CF6E4A32-FA9F-4D28-82EB-12F4D9F8C9CD}" srcOrd="5" destOrd="0" presId="urn:microsoft.com/office/officeart/2005/8/layout/radial5"/>
    <dgm:cxn modelId="{BFB3EAD1-E34D-4338-8C0B-B33EEB839B67}" type="presParOf" srcId="{CF6E4A32-FA9F-4D28-82EB-12F4D9F8C9CD}" destId="{82BA52ED-C209-4BB6-BD6A-CF259050537E}" srcOrd="0" destOrd="0" presId="urn:microsoft.com/office/officeart/2005/8/layout/radial5"/>
    <dgm:cxn modelId="{86466BD5-58B1-4713-9FB9-0A1390012FDC}" type="presParOf" srcId="{06299655-44D8-4809-899C-D160AB0F4900}" destId="{D27B5994-C9F3-4660-A721-C88C90250549}" srcOrd="6" destOrd="0" presId="urn:microsoft.com/office/officeart/2005/8/layout/radial5"/>
    <dgm:cxn modelId="{1B6A9B5D-BFC9-40A0-B6D4-03B1C4430CD4}" type="presParOf" srcId="{06299655-44D8-4809-899C-D160AB0F4900}" destId="{ACC124B3-7725-4811-B0FB-E988511113B7}" srcOrd="7" destOrd="0" presId="urn:microsoft.com/office/officeart/2005/8/layout/radial5"/>
    <dgm:cxn modelId="{E603A789-F22B-4B65-BA3E-070ABFEFB6B9}" type="presParOf" srcId="{ACC124B3-7725-4811-B0FB-E988511113B7}" destId="{D74B6488-B4DB-46FC-BB1A-3C87A75122FC}" srcOrd="0" destOrd="0" presId="urn:microsoft.com/office/officeart/2005/8/layout/radial5"/>
    <dgm:cxn modelId="{B6D7A72B-370E-496A-852D-DE08E02E8545}" type="presParOf" srcId="{06299655-44D8-4809-899C-D160AB0F4900}" destId="{AAD8EDD5-75C4-483A-BF8C-AFAD610E3361}" srcOrd="8" destOrd="0" presId="urn:microsoft.com/office/officeart/2005/8/layout/radial5"/>
    <dgm:cxn modelId="{518FBB79-1F29-46C2-9F57-47154D2B841E}" type="presParOf" srcId="{06299655-44D8-4809-899C-D160AB0F4900}" destId="{CC9AD01D-7B80-4BDC-9611-0D308D3235D8}" srcOrd="9" destOrd="0" presId="urn:microsoft.com/office/officeart/2005/8/layout/radial5"/>
    <dgm:cxn modelId="{E005C003-ED2C-4A19-8F0E-3C859C47C5F3}" type="presParOf" srcId="{CC9AD01D-7B80-4BDC-9611-0D308D3235D8}" destId="{69AF9810-768A-441A-A8D4-FAD6E6768C2A}" srcOrd="0" destOrd="0" presId="urn:microsoft.com/office/officeart/2005/8/layout/radial5"/>
    <dgm:cxn modelId="{4ECE32FE-A7C6-4A7A-8C7A-1B4279EB5C57}" type="presParOf" srcId="{06299655-44D8-4809-899C-D160AB0F4900}" destId="{D333F0FC-2F2D-4B28-B8B1-FBC55A33C01B}"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8557C9-5BFE-4ABA-8B49-7FAD9D22D85C}" type="doc">
      <dgm:prSet loTypeId="urn:microsoft.com/office/officeart/2005/8/layout/funnel1" loCatId="process" qsTypeId="urn:microsoft.com/office/officeart/2005/8/quickstyle/simple5" qsCatId="simple" csTypeId="urn:microsoft.com/office/officeart/2005/8/colors/colorful4" csCatId="colorful" phldr="1"/>
      <dgm:spPr/>
      <dgm:t>
        <a:bodyPr/>
        <a:lstStyle/>
        <a:p>
          <a:endParaRPr lang="en-US"/>
        </a:p>
      </dgm:t>
    </dgm:pt>
    <dgm:pt modelId="{DC7EEBED-2FE8-4EB9-A73E-887001DA95CB}">
      <dgm:prSet phldrT="[Text]"/>
      <dgm:spPr/>
      <dgm:t>
        <a:bodyPr/>
        <a:lstStyle/>
        <a:p>
          <a:r>
            <a:rPr lang="en-US" dirty="0">
              <a:effectLst>
                <a:outerShdw blurRad="38100" dist="38100" dir="2700000" algn="tl">
                  <a:srgbClr val="000000">
                    <a:alpha val="43137"/>
                  </a:srgbClr>
                </a:outerShdw>
              </a:effectLst>
            </a:rPr>
            <a:t>Relief / elevation</a:t>
          </a:r>
        </a:p>
      </dgm:t>
    </dgm:pt>
    <dgm:pt modelId="{FD1E4B99-88AE-4658-9FE9-193889A689D7}" type="parTrans" cxnId="{DC13BE07-8753-45F8-8CB6-5D16013385F8}">
      <dgm:prSet/>
      <dgm:spPr/>
      <dgm:t>
        <a:bodyPr/>
        <a:lstStyle/>
        <a:p>
          <a:endParaRPr lang="en-US"/>
        </a:p>
      </dgm:t>
    </dgm:pt>
    <dgm:pt modelId="{0D8A78A7-3AE8-411C-AD34-CDD9F713BD77}" type="sibTrans" cxnId="{DC13BE07-8753-45F8-8CB6-5D16013385F8}">
      <dgm:prSet/>
      <dgm:spPr/>
      <dgm:t>
        <a:bodyPr/>
        <a:lstStyle/>
        <a:p>
          <a:endParaRPr lang="en-US"/>
        </a:p>
      </dgm:t>
    </dgm:pt>
    <dgm:pt modelId="{9325BF23-A02D-43F5-91F5-9802398D4A96}">
      <dgm:prSet phldrT="[Text]"/>
      <dgm:spPr/>
      <dgm:t>
        <a:bodyPr/>
        <a:lstStyle/>
        <a:p>
          <a:r>
            <a:rPr lang="en-US" dirty="0">
              <a:effectLst>
                <a:outerShdw blurRad="38100" dist="38100" dir="2700000" algn="tl">
                  <a:srgbClr val="000000">
                    <a:alpha val="43137"/>
                  </a:srgbClr>
                </a:outerShdw>
              </a:effectLst>
            </a:rPr>
            <a:t>Climate</a:t>
          </a:r>
        </a:p>
      </dgm:t>
    </dgm:pt>
    <dgm:pt modelId="{D8032CAF-A943-4CEE-B94A-9FCBD770C950}" type="parTrans" cxnId="{3E20022C-AA9A-4D96-90E8-E059D0507D69}">
      <dgm:prSet/>
      <dgm:spPr/>
      <dgm:t>
        <a:bodyPr/>
        <a:lstStyle/>
        <a:p>
          <a:endParaRPr lang="en-US"/>
        </a:p>
      </dgm:t>
    </dgm:pt>
    <dgm:pt modelId="{F2F04B61-05DD-45D7-8B19-59720F58FF5C}" type="sibTrans" cxnId="{3E20022C-AA9A-4D96-90E8-E059D0507D69}">
      <dgm:prSet/>
      <dgm:spPr/>
      <dgm:t>
        <a:bodyPr/>
        <a:lstStyle/>
        <a:p>
          <a:endParaRPr lang="en-US"/>
        </a:p>
      </dgm:t>
    </dgm:pt>
    <dgm:pt modelId="{6CB921A4-B133-4F07-96B0-A6BD851A03A6}">
      <dgm:prSet phldrT="[Text]"/>
      <dgm:spPr/>
      <dgm:t>
        <a:bodyPr/>
        <a:lstStyle/>
        <a:p>
          <a:r>
            <a:rPr lang="en-US" dirty="0">
              <a:effectLst>
                <a:outerShdw blurRad="38100" dist="38100" dir="2700000" algn="tl">
                  <a:srgbClr val="000000">
                    <a:alpha val="43137"/>
                  </a:srgbClr>
                </a:outerShdw>
              </a:effectLst>
            </a:rPr>
            <a:t>Land cover</a:t>
          </a:r>
        </a:p>
      </dgm:t>
    </dgm:pt>
    <dgm:pt modelId="{9CDAF36D-C821-425F-8E95-E0C8A7CAD4D5}" type="parTrans" cxnId="{10F6947D-550F-4F5B-915D-2093103B2C9B}">
      <dgm:prSet/>
      <dgm:spPr/>
      <dgm:t>
        <a:bodyPr/>
        <a:lstStyle/>
        <a:p>
          <a:endParaRPr lang="en-US"/>
        </a:p>
      </dgm:t>
    </dgm:pt>
    <dgm:pt modelId="{657D7284-BA19-405B-B5E8-55B9874843D3}" type="sibTrans" cxnId="{10F6947D-550F-4F5B-915D-2093103B2C9B}">
      <dgm:prSet/>
      <dgm:spPr/>
      <dgm:t>
        <a:bodyPr/>
        <a:lstStyle/>
        <a:p>
          <a:endParaRPr lang="en-US"/>
        </a:p>
      </dgm:t>
    </dgm:pt>
    <dgm:pt modelId="{E5508910-D03A-4791-8B13-7AFC7829BC83}">
      <dgm:prSet phldrT="[Text]" custT="1"/>
      <dgm:spPr/>
      <dgm:t>
        <a:bodyPr/>
        <a:lstStyle/>
        <a:p>
          <a:r>
            <a:rPr lang="en-US" sz="3600" b="1" dirty="0">
              <a:solidFill>
                <a:schemeClr val="bg1"/>
              </a:solidFill>
              <a:effectLst>
                <a:outerShdw blurRad="38100" dist="38100" dir="2700000" algn="tl">
                  <a:srgbClr val="000000">
                    <a:alpha val="43137"/>
                  </a:srgbClr>
                </a:outerShdw>
              </a:effectLst>
            </a:rPr>
            <a:t>SOC</a:t>
          </a:r>
          <a:endParaRPr lang="en-US" sz="2900" b="1" dirty="0">
            <a:solidFill>
              <a:schemeClr val="bg1"/>
            </a:solidFill>
            <a:effectLst>
              <a:outerShdw blurRad="38100" dist="38100" dir="2700000" algn="tl">
                <a:srgbClr val="000000">
                  <a:alpha val="43137"/>
                </a:srgbClr>
              </a:outerShdw>
            </a:effectLst>
          </a:endParaRPr>
        </a:p>
      </dgm:t>
    </dgm:pt>
    <dgm:pt modelId="{5229DE4F-AD72-4B09-B2D9-0CC885955BA9}" type="parTrans" cxnId="{9511EDAE-1CE8-4266-B46F-99BA31A4767A}">
      <dgm:prSet/>
      <dgm:spPr/>
      <dgm:t>
        <a:bodyPr/>
        <a:lstStyle/>
        <a:p>
          <a:endParaRPr lang="en-US"/>
        </a:p>
      </dgm:t>
    </dgm:pt>
    <dgm:pt modelId="{AF537BE5-5DB6-4E0A-80C5-388B37B75621}" type="sibTrans" cxnId="{9511EDAE-1CE8-4266-B46F-99BA31A4767A}">
      <dgm:prSet/>
      <dgm:spPr/>
      <dgm:t>
        <a:bodyPr/>
        <a:lstStyle/>
        <a:p>
          <a:endParaRPr lang="en-US"/>
        </a:p>
      </dgm:t>
    </dgm:pt>
    <dgm:pt modelId="{A1D44B71-948E-4FCE-942B-0CAECF0FC56E}" type="pres">
      <dgm:prSet presAssocID="{778557C9-5BFE-4ABA-8B49-7FAD9D22D85C}" presName="Name0" presStyleCnt="0">
        <dgm:presLayoutVars>
          <dgm:chMax val="4"/>
          <dgm:resizeHandles val="exact"/>
        </dgm:presLayoutVars>
      </dgm:prSet>
      <dgm:spPr/>
    </dgm:pt>
    <dgm:pt modelId="{3C66ECEB-C9E5-4502-A770-7126FD1BBBFA}" type="pres">
      <dgm:prSet presAssocID="{778557C9-5BFE-4ABA-8B49-7FAD9D22D85C}" presName="ellipse" presStyleLbl="trBgShp" presStyleIdx="0" presStyleCnt="1" custScaleX="126597" custScaleY="154609" custLinFactNeighborX="-1034" custLinFactNeighborY="-67916"/>
      <dgm:spPr/>
    </dgm:pt>
    <dgm:pt modelId="{09D6EBE0-20BC-470B-B8AD-7D9275CD06D5}" type="pres">
      <dgm:prSet presAssocID="{778557C9-5BFE-4ABA-8B49-7FAD9D22D85C}" presName="arrow1" presStyleLbl="fgShp" presStyleIdx="0" presStyleCnt="1" custLinFactNeighborX="-1189" custLinFactNeighborY="91012"/>
      <dgm:spPr/>
    </dgm:pt>
    <dgm:pt modelId="{8649E28D-5378-4170-B9E4-09D38AFD500E}" type="pres">
      <dgm:prSet presAssocID="{778557C9-5BFE-4ABA-8B49-7FAD9D22D85C}" presName="rectangle" presStyleLbl="revTx" presStyleIdx="0" presStyleCnt="1" custScaleY="78821" custLinFactNeighborX="-248" custLinFactNeighborY="48540">
        <dgm:presLayoutVars>
          <dgm:bulletEnabled val="1"/>
        </dgm:presLayoutVars>
      </dgm:prSet>
      <dgm:spPr/>
    </dgm:pt>
    <dgm:pt modelId="{94084931-2715-402F-AD2A-CEC894CC7D05}" type="pres">
      <dgm:prSet presAssocID="{9325BF23-A02D-43F5-91F5-9802398D4A96}" presName="item1" presStyleLbl="node1" presStyleIdx="0" presStyleCnt="3">
        <dgm:presLayoutVars>
          <dgm:bulletEnabled val="1"/>
        </dgm:presLayoutVars>
      </dgm:prSet>
      <dgm:spPr/>
    </dgm:pt>
    <dgm:pt modelId="{70FE6897-8A87-4D4D-A406-9D492FE9EAC9}" type="pres">
      <dgm:prSet presAssocID="{6CB921A4-B133-4F07-96B0-A6BD851A03A6}" presName="item2" presStyleLbl="node1" presStyleIdx="1" presStyleCnt="3" custLinFactNeighborX="-5754" custLinFactNeighborY="5765">
        <dgm:presLayoutVars>
          <dgm:bulletEnabled val="1"/>
        </dgm:presLayoutVars>
      </dgm:prSet>
      <dgm:spPr/>
    </dgm:pt>
    <dgm:pt modelId="{FEA1A05E-655E-419F-919E-E082849EEA3B}" type="pres">
      <dgm:prSet presAssocID="{E5508910-D03A-4791-8B13-7AFC7829BC83}" presName="item3" presStyleLbl="node1" presStyleIdx="2" presStyleCnt="3" custLinFactNeighborX="17925" custLinFactNeighborY="9410">
        <dgm:presLayoutVars>
          <dgm:bulletEnabled val="1"/>
        </dgm:presLayoutVars>
      </dgm:prSet>
      <dgm:spPr/>
    </dgm:pt>
    <dgm:pt modelId="{261BD361-739B-4058-B31F-4F4A0C6C21B3}" type="pres">
      <dgm:prSet presAssocID="{778557C9-5BFE-4ABA-8B49-7FAD9D22D85C}" presName="funnel" presStyleLbl="trAlignAcc1" presStyleIdx="0" presStyleCnt="1" custScaleX="127974" custScaleY="153570" custLinFactNeighborX="-637" custLinFactNeighborY="-24942"/>
      <dgm:spPr>
        <a:solidFill>
          <a:schemeClr val="lt1">
            <a:hueOff val="0"/>
            <a:satOff val="0"/>
            <a:lumOff val="0"/>
            <a:alpha val="60000"/>
          </a:schemeClr>
        </a:solidFill>
      </dgm:spPr>
    </dgm:pt>
  </dgm:ptLst>
  <dgm:cxnLst>
    <dgm:cxn modelId="{DC13BE07-8753-45F8-8CB6-5D16013385F8}" srcId="{778557C9-5BFE-4ABA-8B49-7FAD9D22D85C}" destId="{DC7EEBED-2FE8-4EB9-A73E-887001DA95CB}" srcOrd="0" destOrd="0" parTransId="{FD1E4B99-88AE-4658-9FE9-193889A689D7}" sibTransId="{0D8A78A7-3AE8-411C-AD34-CDD9F713BD77}"/>
    <dgm:cxn modelId="{3E20022C-AA9A-4D96-90E8-E059D0507D69}" srcId="{778557C9-5BFE-4ABA-8B49-7FAD9D22D85C}" destId="{9325BF23-A02D-43F5-91F5-9802398D4A96}" srcOrd="1" destOrd="0" parTransId="{D8032CAF-A943-4CEE-B94A-9FCBD770C950}" sibTransId="{F2F04B61-05DD-45D7-8B19-59720F58FF5C}"/>
    <dgm:cxn modelId="{11EEF964-1819-470C-8544-9F71702F5C73}" type="presOf" srcId="{E5508910-D03A-4791-8B13-7AFC7829BC83}" destId="{8649E28D-5378-4170-B9E4-09D38AFD500E}" srcOrd="0" destOrd="0" presId="urn:microsoft.com/office/officeart/2005/8/layout/funnel1"/>
    <dgm:cxn modelId="{10F6947D-550F-4F5B-915D-2093103B2C9B}" srcId="{778557C9-5BFE-4ABA-8B49-7FAD9D22D85C}" destId="{6CB921A4-B133-4F07-96B0-A6BD851A03A6}" srcOrd="2" destOrd="0" parTransId="{9CDAF36D-C821-425F-8E95-E0C8A7CAD4D5}" sibTransId="{657D7284-BA19-405B-B5E8-55B9874843D3}"/>
    <dgm:cxn modelId="{B2D05794-D7AA-4F82-A0B4-2E7A589D7996}" type="presOf" srcId="{DC7EEBED-2FE8-4EB9-A73E-887001DA95CB}" destId="{FEA1A05E-655E-419F-919E-E082849EEA3B}" srcOrd="0" destOrd="0" presId="urn:microsoft.com/office/officeart/2005/8/layout/funnel1"/>
    <dgm:cxn modelId="{9511EDAE-1CE8-4266-B46F-99BA31A4767A}" srcId="{778557C9-5BFE-4ABA-8B49-7FAD9D22D85C}" destId="{E5508910-D03A-4791-8B13-7AFC7829BC83}" srcOrd="3" destOrd="0" parTransId="{5229DE4F-AD72-4B09-B2D9-0CC885955BA9}" sibTransId="{AF537BE5-5DB6-4E0A-80C5-388B37B75621}"/>
    <dgm:cxn modelId="{CC01A0B3-667C-4427-9DDF-89BDFC5D3096}" type="presOf" srcId="{778557C9-5BFE-4ABA-8B49-7FAD9D22D85C}" destId="{A1D44B71-948E-4FCE-942B-0CAECF0FC56E}" srcOrd="0" destOrd="0" presId="urn:microsoft.com/office/officeart/2005/8/layout/funnel1"/>
    <dgm:cxn modelId="{450EC4B6-44E5-4816-A3AF-1A247A9ECA00}" type="presOf" srcId="{6CB921A4-B133-4F07-96B0-A6BD851A03A6}" destId="{94084931-2715-402F-AD2A-CEC894CC7D05}" srcOrd="0" destOrd="0" presId="urn:microsoft.com/office/officeart/2005/8/layout/funnel1"/>
    <dgm:cxn modelId="{1C302BF6-B6E2-410C-BF43-004CC5EB11D4}" type="presOf" srcId="{9325BF23-A02D-43F5-91F5-9802398D4A96}" destId="{70FE6897-8A87-4D4D-A406-9D492FE9EAC9}" srcOrd="0" destOrd="0" presId="urn:microsoft.com/office/officeart/2005/8/layout/funnel1"/>
    <dgm:cxn modelId="{B990985D-D5AA-4396-97DF-A12271BB4EE0}" type="presParOf" srcId="{A1D44B71-948E-4FCE-942B-0CAECF0FC56E}" destId="{3C66ECEB-C9E5-4502-A770-7126FD1BBBFA}" srcOrd="0" destOrd="0" presId="urn:microsoft.com/office/officeart/2005/8/layout/funnel1"/>
    <dgm:cxn modelId="{E35D077F-AE61-4F5F-8FC8-15C4CC3E950B}" type="presParOf" srcId="{A1D44B71-948E-4FCE-942B-0CAECF0FC56E}" destId="{09D6EBE0-20BC-470B-B8AD-7D9275CD06D5}" srcOrd="1" destOrd="0" presId="urn:microsoft.com/office/officeart/2005/8/layout/funnel1"/>
    <dgm:cxn modelId="{94E87CC1-2A72-49C5-9016-396F2F1B7CF6}" type="presParOf" srcId="{A1D44B71-948E-4FCE-942B-0CAECF0FC56E}" destId="{8649E28D-5378-4170-B9E4-09D38AFD500E}" srcOrd="2" destOrd="0" presId="urn:microsoft.com/office/officeart/2005/8/layout/funnel1"/>
    <dgm:cxn modelId="{43441832-D6D2-4DC3-883E-8D05D71B8527}" type="presParOf" srcId="{A1D44B71-948E-4FCE-942B-0CAECF0FC56E}" destId="{94084931-2715-402F-AD2A-CEC894CC7D05}" srcOrd="3" destOrd="0" presId="urn:microsoft.com/office/officeart/2005/8/layout/funnel1"/>
    <dgm:cxn modelId="{FF46A3A5-1CC2-4C7A-A075-F60B4064F269}" type="presParOf" srcId="{A1D44B71-948E-4FCE-942B-0CAECF0FC56E}" destId="{70FE6897-8A87-4D4D-A406-9D492FE9EAC9}" srcOrd="4" destOrd="0" presId="urn:microsoft.com/office/officeart/2005/8/layout/funnel1"/>
    <dgm:cxn modelId="{082711C8-1CD5-4BE7-ACAD-F03F76961DF2}" type="presParOf" srcId="{A1D44B71-948E-4FCE-942B-0CAECF0FC56E}" destId="{FEA1A05E-655E-419F-919E-E082849EEA3B}" srcOrd="5" destOrd="0" presId="urn:microsoft.com/office/officeart/2005/8/layout/funnel1"/>
    <dgm:cxn modelId="{97DA51A5-0DB4-44FC-A681-411011A54E5E}" type="presParOf" srcId="{A1D44B71-948E-4FCE-942B-0CAECF0FC56E}" destId="{261BD361-739B-4058-B31F-4F4A0C6C21B3}" srcOrd="6" destOrd="0" presId="urn:microsoft.com/office/officeart/2005/8/layout/funnel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242076-60B9-4CEB-B0D4-7FAC2CE5F31F}"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12991452-1138-46DA-9807-A4E52E974016}">
      <dgm:prSet phldrT="[Text]"/>
      <dgm:spPr>
        <a:effectLst>
          <a:outerShdw blurRad="50800" dist="38100" dir="2700000" algn="tl" rotWithShape="0">
            <a:prstClr val="black">
              <a:alpha val="40000"/>
            </a:prstClr>
          </a:outerShdw>
          <a:softEdge rad="31750"/>
        </a:effectLst>
      </dgm:spPr>
      <dgm:t>
        <a:bodyPr/>
        <a:lstStyle/>
        <a:p>
          <a:r>
            <a:rPr lang="en-US" b="1" u="none" dirty="0">
              <a:effectLst>
                <a:outerShdw blurRad="38100" dist="38100" dir="2700000" algn="tl">
                  <a:srgbClr val="000000">
                    <a:alpha val="43137"/>
                  </a:srgbClr>
                </a:outerShdw>
              </a:effectLst>
            </a:rPr>
            <a:t>First,</a:t>
          </a:r>
        </a:p>
      </dgm:t>
    </dgm:pt>
    <dgm:pt modelId="{308B0802-75A7-45FD-856B-4F7D8DA02781}" type="parTrans" cxnId="{30D1E146-16D0-4E2F-B558-C835BDF53560}">
      <dgm:prSet/>
      <dgm:spPr/>
      <dgm:t>
        <a:bodyPr/>
        <a:lstStyle/>
        <a:p>
          <a:endParaRPr lang="en-US"/>
        </a:p>
      </dgm:t>
    </dgm:pt>
    <dgm:pt modelId="{193421F2-488F-4342-87D7-3A69017CCFD2}" type="sibTrans" cxnId="{30D1E146-16D0-4E2F-B558-C835BDF53560}">
      <dgm:prSet/>
      <dgm:spPr>
        <a:effectLst>
          <a:outerShdw blurRad="50800" dist="38100" dir="2700000" algn="tl" rotWithShape="0">
            <a:prstClr val="black">
              <a:alpha val="40000"/>
            </a:prstClr>
          </a:outerShdw>
          <a:softEdge rad="31750"/>
        </a:effectLst>
      </dgm:spPr>
      <dgm:t>
        <a:bodyPr/>
        <a:lstStyle/>
        <a:p>
          <a:endParaRPr lang="en-US"/>
        </a:p>
      </dgm:t>
    </dgm:pt>
    <dgm:pt modelId="{AF0AFBCC-3D2B-46A6-A840-B3E9B4062AE6}">
      <dgm:prSet phldrT="[Text]"/>
      <dgm:spPr>
        <a:effectLst>
          <a:outerShdw blurRad="50800" dist="38100" dir="2700000" algn="tl" rotWithShape="0">
            <a:prstClr val="black">
              <a:alpha val="40000"/>
            </a:prstClr>
          </a:outerShdw>
          <a:softEdge rad="31750"/>
        </a:effectLst>
      </dgm:spPr>
      <dgm:t>
        <a:bodyPr/>
        <a:lstStyle/>
        <a:p>
          <a:r>
            <a:rPr lang="en-US" b="1" dirty="0">
              <a:effectLst>
                <a:outerShdw blurRad="38100" dist="38100" dir="2700000" algn="tl">
                  <a:srgbClr val="000000">
                    <a:alpha val="43137"/>
                  </a:srgbClr>
                </a:outerShdw>
              </a:effectLst>
            </a:rPr>
            <a:t>Next,</a:t>
          </a:r>
        </a:p>
      </dgm:t>
    </dgm:pt>
    <dgm:pt modelId="{3F678BF4-632A-410E-AB3F-C9F06826E594}" type="parTrans" cxnId="{56E8930D-3C01-4AF7-904C-ABCB1AE7FDBD}">
      <dgm:prSet/>
      <dgm:spPr/>
      <dgm:t>
        <a:bodyPr/>
        <a:lstStyle/>
        <a:p>
          <a:endParaRPr lang="en-US"/>
        </a:p>
      </dgm:t>
    </dgm:pt>
    <dgm:pt modelId="{23CBFF3E-2875-4138-AF64-425E6BDB1134}" type="sibTrans" cxnId="{56E8930D-3C01-4AF7-904C-ABCB1AE7FDBD}">
      <dgm:prSet/>
      <dgm:spPr>
        <a:effectLst>
          <a:outerShdw blurRad="50800" dist="38100" dir="2700000" algn="tl" rotWithShape="0">
            <a:prstClr val="black">
              <a:alpha val="40000"/>
            </a:prstClr>
          </a:outerShdw>
          <a:softEdge rad="31750"/>
        </a:effectLst>
      </dgm:spPr>
      <dgm:t>
        <a:bodyPr/>
        <a:lstStyle/>
        <a:p>
          <a:endParaRPr lang="en-US"/>
        </a:p>
      </dgm:t>
    </dgm:pt>
    <dgm:pt modelId="{70E943D4-23E5-4C46-9BAB-69A38405C8FC}">
      <dgm:prSet phldrT="[Text]"/>
      <dgm:spPr>
        <a:effectLst>
          <a:outerShdw blurRad="50800" dist="38100" dir="2700000" algn="tl" rotWithShape="0">
            <a:prstClr val="black">
              <a:alpha val="40000"/>
            </a:prstClr>
          </a:outerShdw>
          <a:softEdge rad="31750"/>
        </a:effectLst>
      </dgm:spPr>
      <dgm:t>
        <a:bodyPr/>
        <a:lstStyle/>
        <a:p>
          <a:r>
            <a:rPr lang="en-US" b="1" dirty="0">
              <a:effectLst>
                <a:outerShdw blurRad="38100" dist="38100" dir="2700000" algn="tl">
                  <a:srgbClr val="000000">
                    <a:alpha val="43137"/>
                  </a:srgbClr>
                </a:outerShdw>
              </a:effectLst>
            </a:rPr>
            <a:t>Lastly,</a:t>
          </a:r>
        </a:p>
      </dgm:t>
    </dgm:pt>
    <dgm:pt modelId="{1E9C8056-14AF-421A-8E30-7DD625F3E22E}" type="parTrans" cxnId="{56F2C7DD-FD04-46EF-85CD-EC039929432D}">
      <dgm:prSet/>
      <dgm:spPr/>
      <dgm:t>
        <a:bodyPr/>
        <a:lstStyle/>
        <a:p>
          <a:endParaRPr lang="en-US"/>
        </a:p>
      </dgm:t>
    </dgm:pt>
    <dgm:pt modelId="{932B148F-825B-4886-A885-5003214DBB65}" type="sibTrans" cxnId="{56F2C7DD-FD04-46EF-85CD-EC039929432D}">
      <dgm:prSet/>
      <dgm:spPr/>
      <dgm:t>
        <a:bodyPr/>
        <a:lstStyle/>
        <a:p>
          <a:endParaRPr lang="en-US"/>
        </a:p>
      </dgm:t>
    </dgm:pt>
    <dgm:pt modelId="{C9DD23B0-B890-4888-9036-DE9377D027F0}">
      <dgm:prSet phldrT="[Text]"/>
      <dgm:spPr>
        <a:effectLst>
          <a:outerShdw blurRad="50800" dist="38100" dir="2700000" algn="tl" rotWithShape="0">
            <a:prstClr val="black">
              <a:alpha val="40000"/>
            </a:prstClr>
          </a:outerShdw>
          <a:softEdge rad="31750"/>
        </a:effectLst>
      </dgm:spPr>
      <dgm:t>
        <a:bodyPr/>
        <a:lstStyle/>
        <a:p>
          <a:r>
            <a:rPr lang="en-US" dirty="0">
              <a:effectLst>
                <a:outerShdw blurRad="38100" dist="38100" dir="2700000" algn="tl">
                  <a:srgbClr val="000000">
                    <a:alpha val="43137"/>
                  </a:srgbClr>
                </a:outerShdw>
              </a:effectLst>
            </a:rPr>
            <a:t>Fractionate the analysis by land units to explore the role of bio-physical drivers</a:t>
          </a:r>
        </a:p>
      </dgm:t>
    </dgm:pt>
    <dgm:pt modelId="{F81EEF81-C430-4758-BD75-637085A11BD6}" type="parTrans" cxnId="{3117EAA2-8202-4DB8-BD08-0B136363E085}">
      <dgm:prSet/>
      <dgm:spPr/>
      <dgm:t>
        <a:bodyPr/>
        <a:lstStyle/>
        <a:p>
          <a:endParaRPr lang="en-US"/>
        </a:p>
      </dgm:t>
    </dgm:pt>
    <dgm:pt modelId="{7B08439A-F7EC-4CF5-B234-A5687CE3B2BD}" type="sibTrans" cxnId="{3117EAA2-8202-4DB8-BD08-0B136363E085}">
      <dgm:prSet/>
      <dgm:spPr/>
      <dgm:t>
        <a:bodyPr/>
        <a:lstStyle/>
        <a:p>
          <a:endParaRPr lang="en-US"/>
        </a:p>
      </dgm:t>
    </dgm:pt>
    <dgm:pt modelId="{785616B6-31C5-4082-8FED-4327302B50A7}">
      <dgm:prSet phldrT="[Text]"/>
      <dgm:spPr>
        <a:effectLst>
          <a:outerShdw blurRad="50800" dist="38100" dir="2700000" algn="tl" rotWithShape="0">
            <a:prstClr val="black">
              <a:alpha val="40000"/>
            </a:prstClr>
          </a:outerShdw>
          <a:softEdge rad="31750"/>
        </a:effectLst>
      </dgm:spPr>
      <dgm:t>
        <a:bodyPr/>
        <a:lstStyle/>
        <a:p>
          <a:r>
            <a:rPr lang="en-US" dirty="0">
              <a:effectLst>
                <a:outerShdw blurRad="38100" dist="38100" dir="2700000" algn="tl">
                  <a:srgbClr val="000000">
                    <a:alpha val="43137"/>
                  </a:srgbClr>
                </a:outerShdw>
              </a:effectLst>
            </a:rPr>
            <a:t>Compare maps with each other</a:t>
          </a:r>
        </a:p>
      </dgm:t>
    </dgm:pt>
    <dgm:pt modelId="{4F6C1B0E-95EA-4EB0-9A43-7E1A93B10194}" type="sibTrans" cxnId="{B00BCDE2-4054-43A3-85FC-3343081AA8C5}">
      <dgm:prSet/>
      <dgm:spPr/>
      <dgm:t>
        <a:bodyPr/>
        <a:lstStyle/>
        <a:p>
          <a:endParaRPr lang="en-US"/>
        </a:p>
      </dgm:t>
    </dgm:pt>
    <dgm:pt modelId="{A644DB58-9CC3-41B5-8AFA-29FBCA96938C}" type="parTrans" cxnId="{B00BCDE2-4054-43A3-85FC-3343081AA8C5}">
      <dgm:prSet/>
      <dgm:spPr/>
      <dgm:t>
        <a:bodyPr/>
        <a:lstStyle/>
        <a:p>
          <a:endParaRPr lang="en-US"/>
        </a:p>
      </dgm:t>
    </dgm:pt>
    <dgm:pt modelId="{FD82D4AB-841F-48A3-B5CB-DB6A1417071B}">
      <dgm:prSet phldrT="[Text]"/>
      <dgm:spPr>
        <a:effectLst>
          <a:outerShdw blurRad="50800" dist="38100" dir="2700000" algn="tl" rotWithShape="0">
            <a:prstClr val="black">
              <a:alpha val="40000"/>
            </a:prstClr>
          </a:outerShdw>
          <a:softEdge rad="31750"/>
        </a:effectLst>
      </dgm:spPr>
      <dgm:t>
        <a:bodyPr/>
        <a:lstStyle/>
        <a:p>
          <a:r>
            <a:rPr lang="en-US" dirty="0">
              <a:effectLst>
                <a:outerShdw blurRad="38100" dist="38100" dir="2700000" algn="tl">
                  <a:srgbClr val="000000">
                    <a:alpha val="43137"/>
                  </a:srgbClr>
                </a:outerShdw>
              </a:effectLst>
            </a:rPr>
            <a:t>Compare maps with survey observations</a:t>
          </a:r>
        </a:p>
      </dgm:t>
    </dgm:pt>
    <dgm:pt modelId="{2D375151-999F-4A38-82FA-CF86C1557961}" type="sibTrans" cxnId="{0C3FF010-0BB1-4F54-B7E9-B2A85CFF8658}">
      <dgm:prSet/>
      <dgm:spPr/>
      <dgm:t>
        <a:bodyPr/>
        <a:lstStyle/>
        <a:p>
          <a:endParaRPr lang="en-US"/>
        </a:p>
      </dgm:t>
    </dgm:pt>
    <dgm:pt modelId="{9FE06C61-06B7-4458-A372-C39C8D82B95A}" type="parTrans" cxnId="{0C3FF010-0BB1-4F54-B7E9-B2A85CFF8658}">
      <dgm:prSet/>
      <dgm:spPr/>
      <dgm:t>
        <a:bodyPr/>
        <a:lstStyle/>
        <a:p>
          <a:endParaRPr lang="en-US"/>
        </a:p>
      </dgm:t>
    </dgm:pt>
    <dgm:pt modelId="{359DE768-8362-46CC-A3CC-026E2242A9F2}">
      <dgm:prSet phldrT="[Text]"/>
      <dgm:spPr>
        <a:effectLst>
          <a:outerShdw blurRad="50800" dist="38100" dir="2700000" algn="tl" rotWithShape="0">
            <a:prstClr val="black">
              <a:alpha val="40000"/>
            </a:prstClr>
          </a:outerShdw>
          <a:softEdge rad="31750"/>
        </a:effectLst>
      </dgm:spPr>
      <dgm:t>
        <a:bodyPr/>
        <a:lstStyle/>
        <a:p>
          <a:r>
            <a:rPr lang="en-US" dirty="0">
              <a:effectLst>
                <a:outerShdw blurRad="38100" dist="38100" dir="2700000" algn="tl">
                  <a:srgbClr val="000000">
                    <a:alpha val="43137"/>
                  </a:srgbClr>
                </a:outerShdw>
              </a:effectLst>
            </a:rPr>
            <a:t>Do any of them stand out from the ensemble?</a:t>
          </a:r>
        </a:p>
      </dgm:t>
    </dgm:pt>
    <dgm:pt modelId="{89404E43-61ED-4F33-B4DB-883F98F5AEFA}" type="parTrans" cxnId="{DAC5881B-C0F0-4391-AE28-A8FB2F91C363}">
      <dgm:prSet/>
      <dgm:spPr/>
      <dgm:t>
        <a:bodyPr/>
        <a:lstStyle/>
        <a:p>
          <a:endParaRPr lang="en-US"/>
        </a:p>
      </dgm:t>
    </dgm:pt>
    <dgm:pt modelId="{15DBDC76-DCDF-421E-A312-59F6752AF3BC}" type="sibTrans" cxnId="{DAC5881B-C0F0-4391-AE28-A8FB2F91C363}">
      <dgm:prSet/>
      <dgm:spPr/>
      <dgm:t>
        <a:bodyPr/>
        <a:lstStyle/>
        <a:p>
          <a:endParaRPr lang="en-US"/>
        </a:p>
      </dgm:t>
    </dgm:pt>
    <dgm:pt modelId="{BC57FDBF-535E-4D0D-8B8C-2243B2CF8197}">
      <dgm:prSet phldrT="[Text]"/>
      <dgm:spPr>
        <a:effectLst>
          <a:outerShdw blurRad="50800" dist="38100" dir="2700000" algn="tl" rotWithShape="0">
            <a:prstClr val="black">
              <a:alpha val="40000"/>
            </a:prstClr>
          </a:outerShdw>
          <a:softEdge rad="31750"/>
        </a:effectLst>
      </dgm:spPr>
      <dgm:t>
        <a:bodyPr/>
        <a:lstStyle/>
        <a:p>
          <a:r>
            <a:rPr lang="en-US" dirty="0">
              <a:effectLst>
                <a:outerShdw blurRad="38100" dist="38100" dir="2700000" algn="tl">
                  <a:srgbClr val="000000">
                    <a:alpha val="43137"/>
                  </a:srgbClr>
                </a:outerShdw>
              </a:effectLst>
            </a:rPr>
            <a:t>GB Countryside Survey 2007</a:t>
          </a:r>
        </a:p>
      </dgm:t>
    </dgm:pt>
    <dgm:pt modelId="{E2860A46-D847-40D3-80E5-FDAD877E3112}" type="parTrans" cxnId="{42432BFD-7EEB-49CF-B6A1-2930DB641B89}">
      <dgm:prSet/>
      <dgm:spPr/>
      <dgm:t>
        <a:bodyPr/>
        <a:lstStyle/>
        <a:p>
          <a:endParaRPr lang="en-US"/>
        </a:p>
      </dgm:t>
    </dgm:pt>
    <dgm:pt modelId="{3985538D-575E-4267-9851-EAB910B52250}" type="sibTrans" cxnId="{42432BFD-7EEB-49CF-B6A1-2930DB641B89}">
      <dgm:prSet/>
      <dgm:spPr/>
      <dgm:t>
        <a:bodyPr/>
        <a:lstStyle/>
        <a:p>
          <a:endParaRPr lang="en-US"/>
        </a:p>
      </dgm:t>
    </dgm:pt>
    <dgm:pt modelId="{1BA960FF-3B61-4529-82B9-0084B7D4937E}" type="pres">
      <dgm:prSet presAssocID="{B1242076-60B9-4CEB-B0D4-7FAC2CE5F31F}" presName="Name0" presStyleCnt="0">
        <dgm:presLayoutVars>
          <dgm:dir/>
          <dgm:resizeHandles val="exact"/>
        </dgm:presLayoutVars>
      </dgm:prSet>
      <dgm:spPr/>
    </dgm:pt>
    <dgm:pt modelId="{BC2496BD-4E2B-4BB0-AAA3-0BEE69E31073}" type="pres">
      <dgm:prSet presAssocID="{12991452-1138-46DA-9807-A4E52E974016}" presName="composite" presStyleCnt="0"/>
      <dgm:spPr/>
    </dgm:pt>
    <dgm:pt modelId="{0D1AB4B4-D2D9-40C2-BCF4-4380C16867C6}" type="pres">
      <dgm:prSet presAssocID="{12991452-1138-46DA-9807-A4E52E974016}" presName="imagSh" presStyleLbl="bgImgPlace1" presStyleIdx="0" presStyleCnt="3" custLinFactNeighborX="1686" custLinFactNeighborY="-9704"/>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effectLst>
          <a:outerShdw blurRad="50800" dist="38100" dir="2700000" algn="tl" rotWithShape="0">
            <a:prstClr val="black">
              <a:alpha val="40000"/>
            </a:prstClr>
          </a:outerShdw>
          <a:softEdge rad="31750"/>
        </a:effectLst>
      </dgm:spPr>
    </dgm:pt>
    <dgm:pt modelId="{C180586C-FE38-42B3-9B31-BFB16DC7EE8D}" type="pres">
      <dgm:prSet presAssocID="{12991452-1138-46DA-9807-A4E52E974016}" presName="txNode" presStyleLbl="node1" presStyleIdx="0" presStyleCnt="3" custLinFactNeighborX="3118" custLinFactNeighborY="10778">
        <dgm:presLayoutVars>
          <dgm:bulletEnabled val="1"/>
        </dgm:presLayoutVars>
      </dgm:prSet>
      <dgm:spPr/>
    </dgm:pt>
    <dgm:pt modelId="{F0180400-FE95-4843-843C-F3B7D202C1C5}" type="pres">
      <dgm:prSet presAssocID="{193421F2-488F-4342-87D7-3A69017CCFD2}" presName="sibTrans" presStyleLbl="sibTrans2D1" presStyleIdx="0" presStyleCnt="2" custScaleX="196496"/>
      <dgm:spPr/>
    </dgm:pt>
    <dgm:pt modelId="{4BABA5BE-AFAF-4EA2-A386-722D43AB62B8}" type="pres">
      <dgm:prSet presAssocID="{193421F2-488F-4342-87D7-3A69017CCFD2}" presName="connTx" presStyleLbl="sibTrans2D1" presStyleIdx="0" presStyleCnt="2"/>
      <dgm:spPr/>
    </dgm:pt>
    <dgm:pt modelId="{602C5FE8-A794-42F2-80AD-EDE7E68A3E21}" type="pres">
      <dgm:prSet presAssocID="{AF0AFBCC-3D2B-46A6-A840-B3E9B4062AE6}" presName="composite" presStyleCnt="0"/>
      <dgm:spPr/>
    </dgm:pt>
    <dgm:pt modelId="{285A37C2-7983-4060-85F5-B824CBBD1256}" type="pres">
      <dgm:prSet presAssocID="{AF0AFBCC-3D2B-46A6-A840-B3E9B4062AE6}" presName="imagSh" presStyleLbl="bgImgPlace1" presStyleIdx="1" presStyleCnt="3" custLinFactNeighborX="1686" custLinFactNeighborY="-9704"/>
      <dgm:spPr>
        <a:blipFill>
          <a:blip xmlns:r="http://schemas.openxmlformats.org/officeDocument/2006/relationships" r:embed="rId2" cstate="screen">
            <a:extLst>
              <a:ext uri="{28A0092B-C50C-407E-A947-70E740481C1C}">
                <a14:useLocalDpi xmlns:a14="http://schemas.microsoft.com/office/drawing/2010/main" val="0"/>
              </a:ext>
            </a:extLst>
          </a:blip>
          <a:srcRect/>
          <a:stretch>
            <a:fillRect t="-5000" b="-5000"/>
          </a:stretch>
        </a:blipFill>
        <a:effectLst>
          <a:outerShdw blurRad="50800" dist="38100" dir="2700000" algn="tl" rotWithShape="0">
            <a:prstClr val="black">
              <a:alpha val="40000"/>
            </a:prstClr>
          </a:outerShdw>
          <a:softEdge rad="31750"/>
        </a:effectLst>
      </dgm:spPr>
    </dgm:pt>
    <dgm:pt modelId="{1C694828-F6E3-4840-8EB5-B3D6EC539F2E}" type="pres">
      <dgm:prSet presAssocID="{AF0AFBCC-3D2B-46A6-A840-B3E9B4062AE6}" presName="txNode" presStyleLbl="node1" presStyleIdx="1" presStyleCnt="3" custLinFactNeighborX="3118" custLinFactNeighborY="10778">
        <dgm:presLayoutVars>
          <dgm:bulletEnabled val="1"/>
        </dgm:presLayoutVars>
      </dgm:prSet>
      <dgm:spPr/>
    </dgm:pt>
    <dgm:pt modelId="{747BAFFF-2C04-49BD-AD33-5BB5144C5522}" type="pres">
      <dgm:prSet presAssocID="{23CBFF3E-2875-4138-AF64-425E6BDB1134}" presName="sibTrans" presStyleLbl="sibTrans2D1" presStyleIdx="1" presStyleCnt="2" custScaleX="196496"/>
      <dgm:spPr/>
    </dgm:pt>
    <dgm:pt modelId="{D6007691-5683-4295-8BB4-204F994E18F4}" type="pres">
      <dgm:prSet presAssocID="{23CBFF3E-2875-4138-AF64-425E6BDB1134}" presName="connTx" presStyleLbl="sibTrans2D1" presStyleIdx="1" presStyleCnt="2"/>
      <dgm:spPr/>
    </dgm:pt>
    <dgm:pt modelId="{D1ADF9EA-14A8-44AB-83B3-C37657731F1F}" type="pres">
      <dgm:prSet presAssocID="{70E943D4-23E5-4C46-9BAB-69A38405C8FC}" presName="composite" presStyleCnt="0"/>
      <dgm:spPr/>
    </dgm:pt>
    <dgm:pt modelId="{C84AAB09-EAE4-4CBE-A6A2-AF6E8EF1C974}" type="pres">
      <dgm:prSet presAssocID="{70E943D4-23E5-4C46-9BAB-69A38405C8FC}" presName="imagSh" presStyleLbl="bgImgPlace1" presStyleIdx="2" presStyleCnt="3" custLinFactNeighborX="1686" custLinFactNeighborY="-9704"/>
      <dgm:spPr>
        <a:blipFill>
          <a:blip xmlns:r="http://schemas.openxmlformats.org/officeDocument/2006/relationships" r:embed="rId3" cstate="screen">
            <a:extLst>
              <a:ext uri="{28A0092B-C50C-407E-A947-70E740481C1C}">
                <a14:useLocalDpi xmlns:a14="http://schemas.microsoft.com/office/drawing/2010/main" val="0"/>
              </a:ext>
            </a:extLst>
          </a:blip>
          <a:srcRect/>
          <a:stretch>
            <a:fillRect t="-4000" b="-4000"/>
          </a:stretch>
        </a:blipFill>
        <a:effectLst>
          <a:outerShdw blurRad="50800" dist="38100" dir="2700000" algn="tl" rotWithShape="0">
            <a:prstClr val="black">
              <a:alpha val="40000"/>
            </a:prstClr>
          </a:outerShdw>
          <a:softEdge rad="31750"/>
        </a:effectLst>
      </dgm:spPr>
    </dgm:pt>
    <dgm:pt modelId="{3AE64DEF-0BAC-45E4-BAC7-2601E1041CDB}" type="pres">
      <dgm:prSet presAssocID="{70E943D4-23E5-4C46-9BAB-69A38405C8FC}" presName="txNode" presStyleLbl="node1" presStyleIdx="2" presStyleCnt="3" custLinFactNeighborX="526" custLinFactNeighborY="10778">
        <dgm:presLayoutVars>
          <dgm:bulletEnabled val="1"/>
        </dgm:presLayoutVars>
      </dgm:prSet>
      <dgm:spPr/>
    </dgm:pt>
  </dgm:ptLst>
  <dgm:cxnLst>
    <dgm:cxn modelId="{56E8930D-3C01-4AF7-904C-ABCB1AE7FDBD}" srcId="{B1242076-60B9-4CEB-B0D4-7FAC2CE5F31F}" destId="{AF0AFBCC-3D2B-46A6-A840-B3E9B4062AE6}" srcOrd="1" destOrd="0" parTransId="{3F678BF4-632A-410E-AB3F-C9F06826E594}" sibTransId="{23CBFF3E-2875-4138-AF64-425E6BDB1134}"/>
    <dgm:cxn modelId="{B4B5D010-0F32-48E7-99D4-F1E76448F49C}" type="presOf" srcId="{B1242076-60B9-4CEB-B0D4-7FAC2CE5F31F}" destId="{1BA960FF-3B61-4529-82B9-0084B7D4937E}" srcOrd="0" destOrd="0" presId="urn:microsoft.com/office/officeart/2005/8/layout/hProcess10"/>
    <dgm:cxn modelId="{0C3FF010-0BB1-4F54-B7E9-B2A85CFF8658}" srcId="{AF0AFBCC-3D2B-46A6-A840-B3E9B4062AE6}" destId="{FD82D4AB-841F-48A3-B5CB-DB6A1417071B}" srcOrd="0" destOrd="0" parTransId="{9FE06C61-06B7-4458-A372-C39C8D82B95A}" sibTransId="{2D375151-999F-4A38-82FA-CF86C1557961}"/>
    <dgm:cxn modelId="{4517CF15-83C4-41EE-8B8B-B5E75220689F}" type="presOf" srcId="{FD82D4AB-841F-48A3-B5CB-DB6A1417071B}" destId="{1C694828-F6E3-4840-8EB5-B3D6EC539F2E}" srcOrd="0" destOrd="1" presId="urn:microsoft.com/office/officeart/2005/8/layout/hProcess10"/>
    <dgm:cxn modelId="{B0D5F01A-1CD6-4092-8C79-077FA8914944}" type="presOf" srcId="{23CBFF3E-2875-4138-AF64-425E6BDB1134}" destId="{747BAFFF-2C04-49BD-AD33-5BB5144C5522}" srcOrd="0" destOrd="0" presId="urn:microsoft.com/office/officeart/2005/8/layout/hProcess10"/>
    <dgm:cxn modelId="{DAC5881B-C0F0-4391-AE28-A8FB2F91C363}" srcId="{12991452-1138-46DA-9807-A4E52E974016}" destId="{359DE768-8362-46CC-A3CC-026E2242A9F2}" srcOrd="1" destOrd="0" parTransId="{89404E43-61ED-4F33-B4DB-883F98F5AEFA}" sibTransId="{15DBDC76-DCDF-421E-A312-59F6752AF3BC}"/>
    <dgm:cxn modelId="{9787BE1E-7C80-4859-A696-F939427CC4F2}" type="presOf" srcId="{70E943D4-23E5-4C46-9BAB-69A38405C8FC}" destId="{3AE64DEF-0BAC-45E4-BAC7-2601E1041CDB}" srcOrd="0" destOrd="0" presId="urn:microsoft.com/office/officeart/2005/8/layout/hProcess10"/>
    <dgm:cxn modelId="{D942C328-2E22-463A-84A0-4EA32712553E}" type="presOf" srcId="{193421F2-488F-4342-87D7-3A69017CCFD2}" destId="{F0180400-FE95-4843-843C-F3B7D202C1C5}" srcOrd="0" destOrd="0" presId="urn:microsoft.com/office/officeart/2005/8/layout/hProcess10"/>
    <dgm:cxn modelId="{8C56A62A-4AE5-4973-B150-775996BA3B0A}" type="presOf" srcId="{C9DD23B0-B890-4888-9036-DE9377D027F0}" destId="{3AE64DEF-0BAC-45E4-BAC7-2601E1041CDB}" srcOrd="0" destOrd="1" presId="urn:microsoft.com/office/officeart/2005/8/layout/hProcess10"/>
    <dgm:cxn modelId="{44882E3B-B69B-4398-9586-5A30EE2795EA}" type="presOf" srcId="{23CBFF3E-2875-4138-AF64-425E6BDB1134}" destId="{D6007691-5683-4295-8BB4-204F994E18F4}" srcOrd="1" destOrd="0" presId="urn:microsoft.com/office/officeart/2005/8/layout/hProcess10"/>
    <dgm:cxn modelId="{30D1E146-16D0-4E2F-B558-C835BDF53560}" srcId="{B1242076-60B9-4CEB-B0D4-7FAC2CE5F31F}" destId="{12991452-1138-46DA-9807-A4E52E974016}" srcOrd="0" destOrd="0" parTransId="{308B0802-75A7-45FD-856B-4F7D8DA02781}" sibTransId="{193421F2-488F-4342-87D7-3A69017CCFD2}"/>
    <dgm:cxn modelId="{17E62767-5370-4AA4-9010-34C7C646AA93}" type="presOf" srcId="{BC57FDBF-535E-4D0D-8B8C-2243B2CF8197}" destId="{1C694828-F6E3-4840-8EB5-B3D6EC539F2E}" srcOrd="0" destOrd="2" presId="urn:microsoft.com/office/officeart/2005/8/layout/hProcess10"/>
    <dgm:cxn modelId="{D7D0DF7C-182C-4084-B238-8EBA413D0158}" type="presOf" srcId="{785616B6-31C5-4082-8FED-4327302B50A7}" destId="{C180586C-FE38-42B3-9B31-BFB16DC7EE8D}" srcOrd="0" destOrd="1" presId="urn:microsoft.com/office/officeart/2005/8/layout/hProcess10"/>
    <dgm:cxn modelId="{11CFE187-95EB-4691-9C69-9627D79E2EA6}" type="presOf" srcId="{359DE768-8362-46CC-A3CC-026E2242A9F2}" destId="{C180586C-FE38-42B3-9B31-BFB16DC7EE8D}" srcOrd="0" destOrd="2" presId="urn:microsoft.com/office/officeart/2005/8/layout/hProcess10"/>
    <dgm:cxn modelId="{3117EAA2-8202-4DB8-BD08-0B136363E085}" srcId="{70E943D4-23E5-4C46-9BAB-69A38405C8FC}" destId="{C9DD23B0-B890-4888-9036-DE9377D027F0}" srcOrd="0" destOrd="0" parTransId="{F81EEF81-C430-4758-BD75-637085A11BD6}" sibTransId="{7B08439A-F7EC-4CF5-B234-A5687CE3B2BD}"/>
    <dgm:cxn modelId="{ACC680B5-2FFA-4713-869B-EA15DA2C6D53}" type="presOf" srcId="{193421F2-488F-4342-87D7-3A69017CCFD2}" destId="{4BABA5BE-AFAF-4EA2-A386-722D43AB62B8}" srcOrd="1" destOrd="0" presId="urn:microsoft.com/office/officeart/2005/8/layout/hProcess10"/>
    <dgm:cxn modelId="{56F2C7DD-FD04-46EF-85CD-EC039929432D}" srcId="{B1242076-60B9-4CEB-B0D4-7FAC2CE5F31F}" destId="{70E943D4-23E5-4C46-9BAB-69A38405C8FC}" srcOrd="2" destOrd="0" parTransId="{1E9C8056-14AF-421A-8E30-7DD625F3E22E}" sibTransId="{932B148F-825B-4886-A885-5003214DBB65}"/>
    <dgm:cxn modelId="{B00BCDE2-4054-43A3-85FC-3343081AA8C5}" srcId="{12991452-1138-46DA-9807-A4E52E974016}" destId="{785616B6-31C5-4082-8FED-4327302B50A7}" srcOrd="0" destOrd="0" parTransId="{A644DB58-9CC3-41B5-8AFA-29FBCA96938C}" sibTransId="{4F6C1B0E-95EA-4EB0-9A43-7E1A93B10194}"/>
    <dgm:cxn modelId="{0780DFEB-9960-4B63-A8BF-CA7156841A31}" type="presOf" srcId="{12991452-1138-46DA-9807-A4E52E974016}" destId="{C180586C-FE38-42B3-9B31-BFB16DC7EE8D}" srcOrd="0" destOrd="0" presId="urn:microsoft.com/office/officeart/2005/8/layout/hProcess10"/>
    <dgm:cxn modelId="{ED6D9CF4-CE4D-4758-A962-96A2DF5F63B1}" type="presOf" srcId="{AF0AFBCC-3D2B-46A6-A840-B3E9B4062AE6}" destId="{1C694828-F6E3-4840-8EB5-B3D6EC539F2E}" srcOrd="0" destOrd="0" presId="urn:microsoft.com/office/officeart/2005/8/layout/hProcess10"/>
    <dgm:cxn modelId="{42432BFD-7EEB-49CF-B6A1-2930DB641B89}" srcId="{AF0AFBCC-3D2B-46A6-A840-B3E9B4062AE6}" destId="{BC57FDBF-535E-4D0D-8B8C-2243B2CF8197}" srcOrd="1" destOrd="0" parTransId="{E2860A46-D847-40D3-80E5-FDAD877E3112}" sibTransId="{3985538D-575E-4267-9851-EAB910B52250}"/>
    <dgm:cxn modelId="{902BE980-A586-443C-BEA8-931BB008FA26}" type="presParOf" srcId="{1BA960FF-3B61-4529-82B9-0084B7D4937E}" destId="{BC2496BD-4E2B-4BB0-AAA3-0BEE69E31073}" srcOrd="0" destOrd="0" presId="urn:microsoft.com/office/officeart/2005/8/layout/hProcess10"/>
    <dgm:cxn modelId="{E61506E9-833A-4EA9-AF11-1CC24C5A3953}" type="presParOf" srcId="{BC2496BD-4E2B-4BB0-AAA3-0BEE69E31073}" destId="{0D1AB4B4-D2D9-40C2-BCF4-4380C16867C6}" srcOrd="0" destOrd="0" presId="urn:microsoft.com/office/officeart/2005/8/layout/hProcess10"/>
    <dgm:cxn modelId="{E35CD7B7-F748-437F-B2A5-B1140E96D7A3}" type="presParOf" srcId="{BC2496BD-4E2B-4BB0-AAA3-0BEE69E31073}" destId="{C180586C-FE38-42B3-9B31-BFB16DC7EE8D}" srcOrd="1" destOrd="0" presId="urn:microsoft.com/office/officeart/2005/8/layout/hProcess10"/>
    <dgm:cxn modelId="{0D8C905C-1421-4756-B064-967539E68827}" type="presParOf" srcId="{1BA960FF-3B61-4529-82B9-0084B7D4937E}" destId="{F0180400-FE95-4843-843C-F3B7D202C1C5}" srcOrd="1" destOrd="0" presId="urn:microsoft.com/office/officeart/2005/8/layout/hProcess10"/>
    <dgm:cxn modelId="{E09B9B77-A7B1-4E6F-9C6E-D60939D6A5CD}" type="presParOf" srcId="{F0180400-FE95-4843-843C-F3B7D202C1C5}" destId="{4BABA5BE-AFAF-4EA2-A386-722D43AB62B8}" srcOrd="0" destOrd="0" presId="urn:microsoft.com/office/officeart/2005/8/layout/hProcess10"/>
    <dgm:cxn modelId="{5CA23A07-2906-4571-A937-43D9B47DC12A}" type="presParOf" srcId="{1BA960FF-3B61-4529-82B9-0084B7D4937E}" destId="{602C5FE8-A794-42F2-80AD-EDE7E68A3E21}" srcOrd="2" destOrd="0" presId="urn:microsoft.com/office/officeart/2005/8/layout/hProcess10"/>
    <dgm:cxn modelId="{40B6F1D4-104A-4FC8-9F58-57E8F14BDD7C}" type="presParOf" srcId="{602C5FE8-A794-42F2-80AD-EDE7E68A3E21}" destId="{285A37C2-7983-4060-85F5-B824CBBD1256}" srcOrd="0" destOrd="0" presId="urn:microsoft.com/office/officeart/2005/8/layout/hProcess10"/>
    <dgm:cxn modelId="{38E82F16-06EB-4C8A-801C-6DCB535E691D}" type="presParOf" srcId="{602C5FE8-A794-42F2-80AD-EDE7E68A3E21}" destId="{1C694828-F6E3-4840-8EB5-B3D6EC539F2E}" srcOrd="1" destOrd="0" presId="urn:microsoft.com/office/officeart/2005/8/layout/hProcess10"/>
    <dgm:cxn modelId="{ADE29C53-A024-4B46-A025-B1B939C94FB7}" type="presParOf" srcId="{1BA960FF-3B61-4529-82B9-0084B7D4937E}" destId="{747BAFFF-2C04-49BD-AD33-5BB5144C5522}" srcOrd="3" destOrd="0" presId="urn:microsoft.com/office/officeart/2005/8/layout/hProcess10"/>
    <dgm:cxn modelId="{E501B5E0-7827-447E-A0A5-8BBF1C3AFD98}" type="presParOf" srcId="{747BAFFF-2C04-49BD-AD33-5BB5144C5522}" destId="{D6007691-5683-4295-8BB4-204F994E18F4}" srcOrd="0" destOrd="0" presId="urn:microsoft.com/office/officeart/2005/8/layout/hProcess10"/>
    <dgm:cxn modelId="{BFE3ACA7-BF20-404F-AFA6-C7F046A3606D}" type="presParOf" srcId="{1BA960FF-3B61-4529-82B9-0084B7D4937E}" destId="{D1ADF9EA-14A8-44AB-83B3-C37657731F1F}" srcOrd="4" destOrd="0" presId="urn:microsoft.com/office/officeart/2005/8/layout/hProcess10"/>
    <dgm:cxn modelId="{BC039461-1A02-4616-9F3C-253088387876}" type="presParOf" srcId="{D1ADF9EA-14A8-44AB-83B3-C37657731F1F}" destId="{C84AAB09-EAE4-4CBE-A6A2-AF6E8EF1C974}" srcOrd="0" destOrd="0" presId="urn:microsoft.com/office/officeart/2005/8/layout/hProcess10"/>
    <dgm:cxn modelId="{AD447413-857D-4E14-8DC6-DF696224A63A}" type="presParOf" srcId="{D1ADF9EA-14A8-44AB-83B3-C37657731F1F}" destId="{3AE64DEF-0BAC-45E4-BAC7-2601E1041CDB}"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8459C4-2DCC-4444-B66E-F9C67161502B}" type="doc">
      <dgm:prSet loTypeId="urn:microsoft.com/office/officeart/2005/8/layout/radial4" loCatId="relationship" qsTypeId="urn:microsoft.com/office/officeart/2005/8/quickstyle/simple1" qsCatId="simple" csTypeId="urn:microsoft.com/office/officeart/2005/8/colors/colorful4" csCatId="colorful" phldr="1"/>
      <dgm:spPr/>
      <dgm:t>
        <a:bodyPr/>
        <a:lstStyle/>
        <a:p>
          <a:endParaRPr lang="en-US"/>
        </a:p>
      </dgm:t>
    </dgm:pt>
    <dgm:pt modelId="{8CE27785-4541-4438-A17A-8A2F094296CF}">
      <dgm:prSet phldrT="[Text]"/>
      <dgm:spPr>
        <a:effectLst>
          <a:outerShdw blurRad="50800" dist="38100" dir="2700000" algn="tl" rotWithShape="0">
            <a:prstClr val="black">
              <a:alpha val="40000"/>
            </a:prstClr>
          </a:outerShdw>
          <a:softEdge rad="31750"/>
        </a:effectLst>
      </dgm:spPr>
      <dgm:t>
        <a:bodyPr/>
        <a:lstStyle/>
        <a:p>
          <a:r>
            <a:rPr lang="en-US" b="1" dirty="0">
              <a:effectLst>
                <a:outerShdw blurRad="38100" dist="38100" dir="2700000" algn="tl">
                  <a:srgbClr val="000000">
                    <a:alpha val="43137"/>
                  </a:srgbClr>
                </a:outerShdw>
              </a:effectLst>
            </a:rPr>
            <a:t>Why use CS 2007?</a:t>
          </a:r>
        </a:p>
      </dgm:t>
    </dgm:pt>
    <dgm:pt modelId="{B3AC33D7-B41F-4822-A994-BAF1BED947F4}" type="parTrans" cxnId="{4D96AC03-0ADA-4AF0-A30F-FB05110C29E1}">
      <dgm:prSet/>
      <dgm:spPr/>
      <dgm:t>
        <a:bodyPr/>
        <a:lstStyle/>
        <a:p>
          <a:endParaRPr lang="en-US"/>
        </a:p>
      </dgm:t>
    </dgm:pt>
    <dgm:pt modelId="{29EB78FC-A81E-43C1-9586-219F65F79BC9}" type="sibTrans" cxnId="{4D96AC03-0ADA-4AF0-A30F-FB05110C29E1}">
      <dgm:prSet/>
      <dgm:spPr/>
      <dgm:t>
        <a:bodyPr/>
        <a:lstStyle/>
        <a:p>
          <a:endParaRPr lang="en-US"/>
        </a:p>
      </dgm:t>
    </dgm:pt>
    <dgm:pt modelId="{1E04FF46-72B8-4D55-A289-9D8400269858}">
      <dgm:prSet phldrT="[Text]" custT="1"/>
      <dgm:spPr>
        <a:effectLst>
          <a:outerShdw blurRad="50800" dist="38100" dir="2700000" algn="tl" rotWithShape="0">
            <a:prstClr val="black">
              <a:alpha val="40000"/>
            </a:prstClr>
          </a:outerShdw>
          <a:softEdge rad="31750"/>
        </a:effectLst>
      </dgm:spPr>
      <dgm:t>
        <a:bodyPr/>
        <a:lstStyle/>
        <a:p>
          <a:r>
            <a:rPr lang="en-US" sz="2000" dirty="0">
              <a:effectLst>
                <a:outerShdw blurRad="38100" dist="38100" dir="2700000" algn="tl">
                  <a:srgbClr val="000000">
                    <a:alpha val="43137"/>
                  </a:srgbClr>
                </a:outerShdw>
              </a:effectLst>
            </a:rPr>
            <a:t>Stratified random sampling; 45  land types based on climate, land cover &amp; elevation. Within each 1km</a:t>
          </a:r>
          <a:r>
            <a:rPr lang="en-US" sz="2000" baseline="30000" dirty="0">
              <a:effectLst>
                <a:outerShdw blurRad="38100" dist="38100" dir="2700000" algn="tl">
                  <a:srgbClr val="000000">
                    <a:alpha val="43137"/>
                  </a:srgbClr>
                </a:outerShdw>
              </a:effectLst>
            </a:rPr>
            <a:t>2</a:t>
          </a:r>
          <a:r>
            <a:rPr lang="en-US" sz="2000" dirty="0">
              <a:effectLst>
                <a:outerShdw blurRad="38100" dist="38100" dir="2700000" algn="tl">
                  <a:srgbClr val="000000">
                    <a:alpha val="43137"/>
                  </a:srgbClr>
                </a:outerShdw>
              </a:effectLst>
            </a:rPr>
            <a:t> grid, 5 random samples are taken (591 grids). Range of SOC environments are well represented.</a:t>
          </a:r>
        </a:p>
      </dgm:t>
    </dgm:pt>
    <dgm:pt modelId="{23FD6A9E-10F9-4404-8D51-F50DDDF148F9}" type="parTrans" cxnId="{54D94467-1986-4CF4-A1A1-937E7852A088}">
      <dgm:prSet/>
      <dgm:spPr>
        <a:effectLst>
          <a:outerShdw blurRad="50800" dist="38100" dir="2700000" algn="tl" rotWithShape="0">
            <a:prstClr val="black">
              <a:alpha val="40000"/>
            </a:prstClr>
          </a:outerShdw>
          <a:softEdge rad="31750"/>
        </a:effectLst>
      </dgm:spPr>
      <dgm:t>
        <a:bodyPr/>
        <a:lstStyle/>
        <a:p>
          <a:endParaRPr lang="en-US"/>
        </a:p>
      </dgm:t>
    </dgm:pt>
    <dgm:pt modelId="{16A5F292-8923-4D91-98D9-E4FA9872235A}" type="sibTrans" cxnId="{54D94467-1986-4CF4-A1A1-937E7852A088}">
      <dgm:prSet/>
      <dgm:spPr/>
      <dgm:t>
        <a:bodyPr/>
        <a:lstStyle/>
        <a:p>
          <a:endParaRPr lang="en-US"/>
        </a:p>
      </dgm:t>
    </dgm:pt>
    <dgm:pt modelId="{339CBFC7-B176-4515-912C-1258E837E6ED}">
      <dgm:prSet phldrT="[Text]" custT="1"/>
      <dgm:spPr>
        <a:effectLst>
          <a:outerShdw blurRad="50800" dist="38100" dir="2700000" algn="tl" rotWithShape="0">
            <a:prstClr val="black">
              <a:alpha val="40000"/>
            </a:prstClr>
          </a:outerShdw>
          <a:softEdge rad="31750"/>
        </a:effectLst>
      </dgm:spPr>
      <dgm:t>
        <a:bodyPr/>
        <a:lstStyle/>
        <a:p>
          <a:r>
            <a:rPr lang="en-US" sz="2000" dirty="0">
              <a:effectLst>
                <a:outerShdw blurRad="38100" dist="38100" dir="2700000" algn="tl">
                  <a:srgbClr val="000000">
                    <a:alpha val="43137"/>
                  </a:srgbClr>
                </a:outerShdw>
              </a:effectLst>
            </a:rPr>
            <a:t>We have multiple maps that are based on the CS 2007 survey. While we expect these maps to be the most accurate when compared with observations, it is still useful to try to investigate differences between these 4 maps &amp; the reasons why.</a:t>
          </a:r>
        </a:p>
      </dgm:t>
    </dgm:pt>
    <dgm:pt modelId="{EC851B92-0435-4409-BE3C-11BE2C1DA347}" type="parTrans" cxnId="{89186C7D-4612-42CD-8BEC-F9370499B6C0}">
      <dgm:prSet/>
      <dgm:spPr>
        <a:effectLst>
          <a:outerShdw blurRad="50800" dist="38100" dir="2700000" algn="tl" rotWithShape="0">
            <a:prstClr val="black">
              <a:alpha val="40000"/>
            </a:prstClr>
          </a:outerShdw>
          <a:softEdge rad="31750"/>
        </a:effectLst>
      </dgm:spPr>
      <dgm:t>
        <a:bodyPr/>
        <a:lstStyle/>
        <a:p>
          <a:endParaRPr lang="en-US"/>
        </a:p>
      </dgm:t>
    </dgm:pt>
    <dgm:pt modelId="{9DF7DDA8-C4C3-49D5-90C4-35C5F03F4C41}" type="sibTrans" cxnId="{89186C7D-4612-42CD-8BEC-F9370499B6C0}">
      <dgm:prSet/>
      <dgm:spPr/>
      <dgm:t>
        <a:bodyPr/>
        <a:lstStyle/>
        <a:p>
          <a:endParaRPr lang="en-US"/>
        </a:p>
      </dgm:t>
    </dgm:pt>
    <dgm:pt modelId="{3D77C2EC-2D10-446D-81FF-F12B1FA95332}">
      <dgm:prSet phldrT="[Text]" custT="1"/>
      <dgm:spPr>
        <a:effectLst>
          <a:outerShdw blurRad="50800" dist="38100" dir="2700000" algn="tl" rotWithShape="0">
            <a:prstClr val="black">
              <a:alpha val="40000"/>
            </a:prstClr>
          </a:outerShdw>
          <a:softEdge rad="31750"/>
        </a:effectLst>
      </dgm:spPr>
      <dgm:t>
        <a:bodyPr/>
        <a:lstStyle/>
        <a:p>
          <a:r>
            <a:rPr lang="en-US" sz="2000" dirty="0">
              <a:effectLst>
                <a:outerShdw blurRad="38100" dist="38100" dir="2700000" algn="tl">
                  <a:srgbClr val="000000">
                    <a:alpha val="43137"/>
                  </a:srgbClr>
                </a:outerShdw>
              </a:effectLst>
            </a:rPr>
            <a:t>LUCAS 2009 does not cover areas &gt;600 m </a:t>
          </a:r>
          <a:r>
            <a:rPr lang="en-US" sz="2000" dirty="0" err="1">
              <a:effectLst>
                <a:outerShdw blurRad="38100" dist="38100" dir="2700000" algn="tl">
                  <a:srgbClr val="000000">
                    <a:alpha val="43137"/>
                  </a:srgbClr>
                </a:outerShdw>
              </a:effectLst>
            </a:rPr>
            <a:t>asl</a:t>
          </a:r>
          <a:r>
            <a:rPr lang="en-US" sz="2000" dirty="0">
              <a:effectLst>
                <a:outerShdw blurRad="38100" dist="38100" dir="2700000" algn="tl">
                  <a:srgbClr val="000000">
                    <a:alpha val="43137"/>
                  </a:srgbClr>
                </a:outerShdw>
              </a:effectLst>
            </a:rPr>
            <a:t>: good coverage of mineral soils; organic soils, especially in Scotland, are not well represented, however.</a:t>
          </a:r>
        </a:p>
      </dgm:t>
    </dgm:pt>
    <dgm:pt modelId="{4A36FA4D-BAD0-4E87-B287-6869328938FD}" type="parTrans" cxnId="{F7D0569B-1C46-413D-A305-AC4C05916D41}">
      <dgm:prSet/>
      <dgm:spPr>
        <a:effectLst>
          <a:outerShdw blurRad="50800" dist="38100" dir="2700000" algn="tl" rotWithShape="0">
            <a:prstClr val="black">
              <a:alpha val="40000"/>
            </a:prstClr>
          </a:outerShdw>
          <a:softEdge rad="31750"/>
        </a:effectLst>
      </dgm:spPr>
      <dgm:t>
        <a:bodyPr/>
        <a:lstStyle/>
        <a:p>
          <a:endParaRPr lang="en-US"/>
        </a:p>
      </dgm:t>
    </dgm:pt>
    <dgm:pt modelId="{87D9CA10-45E7-48B5-8212-18DB96933DB1}" type="sibTrans" cxnId="{F7D0569B-1C46-413D-A305-AC4C05916D41}">
      <dgm:prSet/>
      <dgm:spPr/>
      <dgm:t>
        <a:bodyPr/>
        <a:lstStyle/>
        <a:p>
          <a:endParaRPr lang="en-US"/>
        </a:p>
      </dgm:t>
    </dgm:pt>
    <dgm:pt modelId="{D8283D05-2045-4A32-9094-D9A601C5167C}">
      <dgm:prSet custT="1"/>
      <dgm:spPr>
        <a:effectLst>
          <a:outerShdw blurRad="50800" dist="38100" dir="2700000" algn="tl" rotWithShape="0">
            <a:prstClr val="black">
              <a:alpha val="40000"/>
            </a:prstClr>
          </a:outerShdw>
          <a:softEdge rad="31750"/>
        </a:effectLst>
      </dgm:spPr>
      <dgm:t>
        <a:bodyPr/>
        <a:lstStyle/>
        <a:p>
          <a:r>
            <a:rPr lang="en-US" sz="2000" dirty="0">
              <a:effectLst>
                <a:outerShdw blurRad="38100" dist="38100" dir="2700000" algn="tl">
                  <a:srgbClr val="000000">
                    <a:alpha val="43137"/>
                  </a:srgbClr>
                </a:outerShdw>
              </a:effectLst>
            </a:rPr>
            <a:t>National Soils Inventory (NSI) uses systematic/grid sampling (5km</a:t>
          </a:r>
          <a:r>
            <a:rPr lang="en-US" sz="2000" baseline="30000" dirty="0">
              <a:effectLst>
                <a:outerShdw blurRad="38100" dist="38100" dir="2700000" algn="tl">
                  <a:srgbClr val="000000">
                    <a:alpha val="43137"/>
                  </a:srgbClr>
                </a:outerShdw>
              </a:effectLst>
            </a:rPr>
            <a:t>2</a:t>
          </a:r>
          <a:r>
            <a:rPr lang="en-US" sz="2000" dirty="0">
              <a:effectLst>
                <a:outerShdw blurRad="38100" dist="38100" dir="2700000" algn="tl">
                  <a:srgbClr val="000000">
                    <a:alpha val="43137"/>
                  </a:srgbClr>
                </a:outerShdw>
              </a:effectLst>
            </a:rPr>
            <a:t> grid) &amp; covers a large no. of samples (&gt;5500 in England &amp; Wales alone). This may be advantageous for evaluating the accuracy of e.g. digital soil maps created by spatial interpolation. However, we’re interested in figuring out </a:t>
          </a:r>
          <a:r>
            <a:rPr lang="en-US" sz="2000" b="1" i="1" u="sng" dirty="0">
              <a:effectLst>
                <a:outerShdw blurRad="38100" dist="38100" dir="2700000" algn="tl">
                  <a:srgbClr val="000000">
                    <a:alpha val="43137"/>
                  </a:srgbClr>
                </a:outerShdw>
              </a:effectLst>
            </a:rPr>
            <a:t>why</a:t>
          </a:r>
          <a:r>
            <a:rPr lang="en-US" sz="2000" b="0" i="0" u="none" dirty="0">
              <a:effectLst>
                <a:outerShdw blurRad="38100" dist="38100" dir="2700000" algn="tl">
                  <a:srgbClr val="000000">
                    <a:alpha val="43137"/>
                  </a:srgbClr>
                </a:outerShdw>
              </a:effectLst>
            </a:rPr>
            <a:t> these 8 maps predict SOC concentrations differently. We fractionate our comparisons between map predictions &amp; observations by various land type attributes (e.g. latitude, major soil type &amp; land cover) to explore potential effects of environmental controls. For this reason, a stratified random survey is most appropriate here.</a:t>
          </a:r>
          <a:endParaRPr lang="en-US" sz="2000" dirty="0">
            <a:effectLst>
              <a:outerShdw blurRad="38100" dist="38100" dir="2700000" algn="tl">
                <a:srgbClr val="000000">
                  <a:alpha val="43137"/>
                </a:srgbClr>
              </a:outerShdw>
            </a:effectLst>
          </a:endParaRPr>
        </a:p>
      </dgm:t>
    </dgm:pt>
    <dgm:pt modelId="{E2EBF586-8AF4-4409-961C-FD9E02AB9B11}" type="parTrans" cxnId="{9608372C-A8E1-48FA-A7DB-BE1D8F1A20A4}">
      <dgm:prSet/>
      <dgm:spPr>
        <a:effectLst>
          <a:outerShdw blurRad="50800" dist="38100" dir="2700000" algn="tl" rotWithShape="0">
            <a:prstClr val="black">
              <a:alpha val="40000"/>
            </a:prstClr>
          </a:outerShdw>
          <a:softEdge rad="31750"/>
        </a:effectLst>
      </dgm:spPr>
      <dgm:t>
        <a:bodyPr/>
        <a:lstStyle/>
        <a:p>
          <a:endParaRPr lang="en-US"/>
        </a:p>
      </dgm:t>
    </dgm:pt>
    <dgm:pt modelId="{A7FF00BC-B72F-4389-99FF-D3D2EACC3DA5}" type="sibTrans" cxnId="{9608372C-A8E1-48FA-A7DB-BE1D8F1A20A4}">
      <dgm:prSet/>
      <dgm:spPr/>
      <dgm:t>
        <a:bodyPr/>
        <a:lstStyle/>
        <a:p>
          <a:endParaRPr lang="en-US"/>
        </a:p>
      </dgm:t>
    </dgm:pt>
    <dgm:pt modelId="{678CB637-F22B-4735-9113-FACD6ECF7A4C}" type="pres">
      <dgm:prSet presAssocID="{D58459C4-2DCC-4444-B66E-F9C67161502B}" presName="cycle" presStyleCnt="0">
        <dgm:presLayoutVars>
          <dgm:chMax val="1"/>
          <dgm:dir/>
          <dgm:animLvl val="ctr"/>
          <dgm:resizeHandles val="exact"/>
        </dgm:presLayoutVars>
      </dgm:prSet>
      <dgm:spPr/>
    </dgm:pt>
    <dgm:pt modelId="{52201178-0A11-4761-AFDF-87154C10FF1B}" type="pres">
      <dgm:prSet presAssocID="{8CE27785-4541-4438-A17A-8A2F094296CF}" presName="centerShape" presStyleLbl="node0" presStyleIdx="0" presStyleCnt="1" custLinFactNeighborX="0" custLinFactNeighborY="-222"/>
      <dgm:spPr/>
    </dgm:pt>
    <dgm:pt modelId="{D7555E2C-7982-4DAF-B875-C25C2E3992C5}" type="pres">
      <dgm:prSet presAssocID="{23FD6A9E-10F9-4404-8D51-F50DDDF148F9}" presName="parTrans" presStyleLbl="bgSibTrans2D1" presStyleIdx="0" presStyleCnt="4"/>
      <dgm:spPr/>
    </dgm:pt>
    <dgm:pt modelId="{CC34BE31-5977-44F7-9260-5723F0BD9597}" type="pres">
      <dgm:prSet presAssocID="{1E04FF46-72B8-4D55-A289-9D8400269858}" presName="node" presStyleLbl="node1" presStyleIdx="0" presStyleCnt="4" custScaleX="128740" custScaleY="121505" custRadScaleRad="113729" custRadScaleInc="-33524">
        <dgm:presLayoutVars>
          <dgm:bulletEnabled val="1"/>
        </dgm:presLayoutVars>
      </dgm:prSet>
      <dgm:spPr/>
    </dgm:pt>
    <dgm:pt modelId="{72D9028B-AE87-45CD-803A-E381EADFA4CF}" type="pres">
      <dgm:prSet presAssocID="{EC851B92-0435-4409-BE3C-11BE2C1DA347}" presName="parTrans" presStyleLbl="bgSibTrans2D1" presStyleIdx="1" presStyleCnt="4"/>
      <dgm:spPr/>
    </dgm:pt>
    <dgm:pt modelId="{982B74E1-27AF-44E7-95DF-F2CDD32D0231}" type="pres">
      <dgm:prSet presAssocID="{339CBFC7-B176-4515-912C-1258E837E6ED}" presName="node" presStyleLbl="node1" presStyleIdx="1" presStyleCnt="4" custScaleX="120559" custScaleY="126668" custRadScaleRad="135316" custRadScaleInc="-63290">
        <dgm:presLayoutVars>
          <dgm:bulletEnabled val="1"/>
        </dgm:presLayoutVars>
      </dgm:prSet>
      <dgm:spPr/>
    </dgm:pt>
    <dgm:pt modelId="{A25AFFC2-6C79-4376-B01B-A96F0577387C}" type="pres">
      <dgm:prSet presAssocID="{4A36FA4D-BAD0-4E87-B287-6869328938FD}" presName="parTrans" presStyleLbl="bgSibTrans2D1" presStyleIdx="2" presStyleCnt="4"/>
      <dgm:spPr/>
    </dgm:pt>
    <dgm:pt modelId="{4FAB846A-05DD-4B62-A9A0-728081583230}" type="pres">
      <dgm:prSet presAssocID="{3D77C2EC-2D10-446D-81FF-F12B1FA95332}" presName="node" presStyleLbl="node1" presStyleIdx="2" presStyleCnt="4" custScaleX="125131" custScaleY="105559" custRadScaleRad="89819" custRadScaleInc="-57165">
        <dgm:presLayoutVars>
          <dgm:bulletEnabled val="1"/>
        </dgm:presLayoutVars>
      </dgm:prSet>
      <dgm:spPr/>
    </dgm:pt>
    <dgm:pt modelId="{EA37D132-4490-485B-B252-5F55E6FB9550}" type="pres">
      <dgm:prSet presAssocID="{E2EBF586-8AF4-4409-961C-FD9E02AB9B11}" presName="parTrans" presStyleLbl="bgSibTrans2D1" presStyleIdx="3" presStyleCnt="4"/>
      <dgm:spPr/>
    </dgm:pt>
    <dgm:pt modelId="{4F5F6A46-6647-4F35-98AC-8F3FBB86D0D0}" type="pres">
      <dgm:prSet presAssocID="{D8283D05-2045-4A32-9094-D9A601C5167C}" presName="node" presStyleLbl="node1" presStyleIdx="3" presStyleCnt="4" custScaleX="141797" custScaleY="269226" custRadScaleRad="118458" custRadScaleInc="-7599">
        <dgm:presLayoutVars>
          <dgm:bulletEnabled val="1"/>
        </dgm:presLayoutVars>
      </dgm:prSet>
      <dgm:spPr/>
    </dgm:pt>
  </dgm:ptLst>
  <dgm:cxnLst>
    <dgm:cxn modelId="{240D7900-52A9-4CF4-A911-92648A10F678}" type="presOf" srcId="{EC851B92-0435-4409-BE3C-11BE2C1DA347}" destId="{72D9028B-AE87-45CD-803A-E381EADFA4CF}" srcOrd="0" destOrd="0" presId="urn:microsoft.com/office/officeart/2005/8/layout/radial4"/>
    <dgm:cxn modelId="{4D96AC03-0ADA-4AF0-A30F-FB05110C29E1}" srcId="{D58459C4-2DCC-4444-B66E-F9C67161502B}" destId="{8CE27785-4541-4438-A17A-8A2F094296CF}" srcOrd="0" destOrd="0" parTransId="{B3AC33D7-B41F-4822-A994-BAF1BED947F4}" sibTransId="{29EB78FC-A81E-43C1-9586-219F65F79BC9}"/>
    <dgm:cxn modelId="{9B9A2710-0795-4809-8B7B-3841B2C7F2F9}" type="presOf" srcId="{3D77C2EC-2D10-446D-81FF-F12B1FA95332}" destId="{4FAB846A-05DD-4B62-A9A0-728081583230}" srcOrd="0" destOrd="0" presId="urn:microsoft.com/office/officeart/2005/8/layout/radial4"/>
    <dgm:cxn modelId="{9608372C-A8E1-48FA-A7DB-BE1D8F1A20A4}" srcId="{8CE27785-4541-4438-A17A-8A2F094296CF}" destId="{D8283D05-2045-4A32-9094-D9A601C5167C}" srcOrd="3" destOrd="0" parTransId="{E2EBF586-8AF4-4409-961C-FD9E02AB9B11}" sibTransId="{A7FF00BC-B72F-4389-99FF-D3D2EACC3DA5}"/>
    <dgm:cxn modelId="{8E5E8C31-5022-4ED8-9E91-6ECBC4ED1141}" type="presOf" srcId="{D8283D05-2045-4A32-9094-D9A601C5167C}" destId="{4F5F6A46-6647-4F35-98AC-8F3FBB86D0D0}" srcOrd="0" destOrd="0" presId="urn:microsoft.com/office/officeart/2005/8/layout/radial4"/>
    <dgm:cxn modelId="{54D94467-1986-4CF4-A1A1-937E7852A088}" srcId="{8CE27785-4541-4438-A17A-8A2F094296CF}" destId="{1E04FF46-72B8-4D55-A289-9D8400269858}" srcOrd="0" destOrd="0" parTransId="{23FD6A9E-10F9-4404-8D51-F50DDDF148F9}" sibTransId="{16A5F292-8923-4D91-98D9-E4FA9872235A}"/>
    <dgm:cxn modelId="{6BF0C84A-3AA1-4C44-AD9E-2A302A70C139}" type="presOf" srcId="{23FD6A9E-10F9-4404-8D51-F50DDDF148F9}" destId="{D7555E2C-7982-4DAF-B875-C25C2E3992C5}" srcOrd="0" destOrd="0" presId="urn:microsoft.com/office/officeart/2005/8/layout/radial4"/>
    <dgm:cxn modelId="{251B706B-1A05-46D1-8E88-7083F68BA5A1}" type="presOf" srcId="{8CE27785-4541-4438-A17A-8A2F094296CF}" destId="{52201178-0A11-4761-AFDF-87154C10FF1B}" srcOrd="0" destOrd="0" presId="urn:microsoft.com/office/officeart/2005/8/layout/radial4"/>
    <dgm:cxn modelId="{56B5EB52-FAB5-4FD7-AD32-FC867E8A9A3E}" type="presOf" srcId="{D58459C4-2DCC-4444-B66E-F9C67161502B}" destId="{678CB637-F22B-4735-9113-FACD6ECF7A4C}" srcOrd="0" destOrd="0" presId="urn:microsoft.com/office/officeart/2005/8/layout/radial4"/>
    <dgm:cxn modelId="{89186C7D-4612-42CD-8BEC-F9370499B6C0}" srcId="{8CE27785-4541-4438-A17A-8A2F094296CF}" destId="{339CBFC7-B176-4515-912C-1258E837E6ED}" srcOrd="1" destOrd="0" parTransId="{EC851B92-0435-4409-BE3C-11BE2C1DA347}" sibTransId="{9DF7DDA8-C4C3-49D5-90C4-35C5F03F4C41}"/>
    <dgm:cxn modelId="{D70C8B93-9876-4B3F-887B-13D7D1751E5B}" type="presOf" srcId="{E2EBF586-8AF4-4409-961C-FD9E02AB9B11}" destId="{EA37D132-4490-485B-B252-5F55E6FB9550}" srcOrd="0" destOrd="0" presId="urn:microsoft.com/office/officeart/2005/8/layout/radial4"/>
    <dgm:cxn modelId="{F7D0569B-1C46-413D-A305-AC4C05916D41}" srcId="{8CE27785-4541-4438-A17A-8A2F094296CF}" destId="{3D77C2EC-2D10-446D-81FF-F12B1FA95332}" srcOrd="2" destOrd="0" parTransId="{4A36FA4D-BAD0-4E87-B287-6869328938FD}" sibTransId="{87D9CA10-45E7-48B5-8212-18DB96933DB1}"/>
    <dgm:cxn modelId="{2B459A9C-C822-491A-8D14-17FC5A8C05FC}" type="presOf" srcId="{1E04FF46-72B8-4D55-A289-9D8400269858}" destId="{CC34BE31-5977-44F7-9260-5723F0BD9597}" srcOrd="0" destOrd="0" presId="urn:microsoft.com/office/officeart/2005/8/layout/radial4"/>
    <dgm:cxn modelId="{7B05FECE-D617-4AC3-B8BA-08C74910A3B7}" type="presOf" srcId="{4A36FA4D-BAD0-4E87-B287-6869328938FD}" destId="{A25AFFC2-6C79-4376-B01B-A96F0577387C}" srcOrd="0" destOrd="0" presId="urn:microsoft.com/office/officeart/2005/8/layout/radial4"/>
    <dgm:cxn modelId="{C9943AE8-AA3E-4A63-963C-0B7A3C5141B2}" type="presOf" srcId="{339CBFC7-B176-4515-912C-1258E837E6ED}" destId="{982B74E1-27AF-44E7-95DF-F2CDD32D0231}" srcOrd="0" destOrd="0" presId="urn:microsoft.com/office/officeart/2005/8/layout/radial4"/>
    <dgm:cxn modelId="{DE19196E-E9C8-4938-9D85-BA3BD7FDAA0A}" type="presParOf" srcId="{678CB637-F22B-4735-9113-FACD6ECF7A4C}" destId="{52201178-0A11-4761-AFDF-87154C10FF1B}" srcOrd="0" destOrd="0" presId="urn:microsoft.com/office/officeart/2005/8/layout/radial4"/>
    <dgm:cxn modelId="{9F4839DE-28CB-4027-92F3-D0BDB7CB1642}" type="presParOf" srcId="{678CB637-F22B-4735-9113-FACD6ECF7A4C}" destId="{D7555E2C-7982-4DAF-B875-C25C2E3992C5}" srcOrd="1" destOrd="0" presId="urn:microsoft.com/office/officeart/2005/8/layout/radial4"/>
    <dgm:cxn modelId="{BC58F743-C9D8-4F03-85CF-DB828C907B7C}" type="presParOf" srcId="{678CB637-F22B-4735-9113-FACD6ECF7A4C}" destId="{CC34BE31-5977-44F7-9260-5723F0BD9597}" srcOrd="2" destOrd="0" presId="urn:microsoft.com/office/officeart/2005/8/layout/radial4"/>
    <dgm:cxn modelId="{48AB9024-B0A7-43D3-A096-6ADEB81DF390}" type="presParOf" srcId="{678CB637-F22B-4735-9113-FACD6ECF7A4C}" destId="{72D9028B-AE87-45CD-803A-E381EADFA4CF}" srcOrd="3" destOrd="0" presId="urn:microsoft.com/office/officeart/2005/8/layout/radial4"/>
    <dgm:cxn modelId="{0A0E2046-8E24-41AD-B276-27BE7A24C293}" type="presParOf" srcId="{678CB637-F22B-4735-9113-FACD6ECF7A4C}" destId="{982B74E1-27AF-44E7-95DF-F2CDD32D0231}" srcOrd="4" destOrd="0" presId="urn:microsoft.com/office/officeart/2005/8/layout/radial4"/>
    <dgm:cxn modelId="{FFAA4428-D545-48E2-A7E5-33D7BADA8EAC}" type="presParOf" srcId="{678CB637-F22B-4735-9113-FACD6ECF7A4C}" destId="{A25AFFC2-6C79-4376-B01B-A96F0577387C}" srcOrd="5" destOrd="0" presId="urn:microsoft.com/office/officeart/2005/8/layout/radial4"/>
    <dgm:cxn modelId="{BF498DF3-A589-4278-9C02-1DB85C1A317F}" type="presParOf" srcId="{678CB637-F22B-4735-9113-FACD6ECF7A4C}" destId="{4FAB846A-05DD-4B62-A9A0-728081583230}" srcOrd="6" destOrd="0" presId="urn:microsoft.com/office/officeart/2005/8/layout/radial4"/>
    <dgm:cxn modelId="{E77EE7C1-DA34-43D9-8C5A-8F6AEC44423A}" type="presParOf" srcId="{678CB637-F22B-4735-9113-FACD6ECF7A4C}" destId="{EA37D132-4490-485B-B252-5F55E6FB9550}" srcOrd="7" destOrd="0" presId="urn:microsoft.com/office/officeart/2005/8/layout/radial4"/>
    <dgm:cxn modelId="{1ED0A27F-DBDD-4D7C-AC08-4A63AA2EA7E9}" type="presParOf" srcId="{678CB637-F22B-4735-9113-FACD6ECF7A4C}" destId="{4F5F6A46-6647-4F35-98AC-8F3FBB86D0D0}" srcOrd="8" destOrd="0" presId="urn:microsoft.com/office/officeart/2005/8/layout/radial4"/>
  </dgm:cxnLst>
  <dgm:bg>
    <a:effectLst>
      <a:outerShdw blurRad="50800" dist="38100" dir="2700000" algn="tl" rotWithShape="0">
        <a:prstClr val="black">
          <a:alpha val="40000"/>
        </a:prstClr>
      </a:outerShdw>
      <a:softEdge rad="31750"/>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08826F6-9841-43CF-A2C8-E2427687099D}" type="doc">
      <dgm:prSet loTypeId="urn:microsoft.com/office/officeart/2005/8/layout/lProcess3" loCatId="process" qsTypeId="urn:microsoft.com/office/officeart/2005/8/quickstyle/simple1" qsCatId="simple" csTypeId="urn:microsoft.com/office/officeart/2005/8/colors/colorful5" csCatId="colorful" phldr="1"/>
      <dgm:spPr/>
      <dgm:t>
        <a:bodyPr/>
        <a:lstStyle/>
        <a:p>
          <a:endParaRPr lang="en-US"/>
        </a:p>
      </dgm:t>
    </dgm:pt>
    <dgm:pt modelId="{7F4149F9-EEE7-43D0-8AE3-7B7FFE9D036D}">
      <dgm:prSet phldrT="[Text]"/>
      <dgm:spPr>
        <a:effectLst>
          <a:outerShdw blurRad="50800" dist="38100" dir="2700000" algn="tl" rotWithShape="0">
            <a:prstClr val="black">
              <a:alpha val="40000"/>
            </a:prstClr>
          </a:outerShdw>
          <a:softEdge rad="31750"/>
        </a:effectLst>
      </dgm:spPr>
      <dgm:t>
        <a:bodyPr/>
        <a:lstStyle/>
        <a:p>
          <a:r>
            <a:rPr lang="en-US" dirty="0">
              <a:effectLst>
                <a:outerShdw blurRad="38100" dist="38100" dir="2700000" algn="tl">
                  <a:srgbClr val="000000">
                    <a:alpha val="43137"/>
                  </a:srgbClr>
                </a:outerShdw>
              </a:effectLst>
            </a:rPr>
            <a:t>Similarities</a:t>
          </a:r>
        </a:p>
      </dgm:t>
    </dgm:pt>
    <dgm:pt modelId="{D70B174D-DC02-478A-9031-AE014C36AB1C}" type="parTrans" cxnId="{C2697B30-7D5A-4282-973B-9F54CC86ECC3}">
      <dgm:prSet/>
      <dgm:spPr/>
      <dgm:t>
        <a:bodyPr/>
        <a:lstStyle/>
        <a:p>
          <a:endParaRPr lang="en-US"/>
        </a:p>
      </dgm:t>
    </dgm:pt>
    <dgm:pt modelId="{355B9EC6-8A1D-4218-A201-C2AC61431555}" type="sibTrans" cxnId="{C2697B30-7D5A-4282-973B-9F54CC86ECC3}">
      <dgm:prSet/>
      <dgm:spPr/>
      <dgm:t>
        <a:bodyPr/>
        <a:lstStyle/>
        <a:p>
          <a:endParaRPr lang="en-US"/>
        </a:p>
      </dgm:t>
    </dgm:pt>
    <dgm:pt modelId="{D566DC68-30F3-4229-BC02-6467933BFEAD}">
      <dgm:prSet phldrT="[Text]"/>
      <dgm:spPr>
        <a:effectLst>
          <a:outerShdw blurRad="50800" dist="38100" dir="2700000" algn="tl" rotWithShape="0">
            <a:prstClr val="black">
              <a:alpha val="40000"/>
            </a:prstClr>
          </a:outerShdw>
          <a:softEdge rad="31750"/>
        </a:effectLst>
      </dgm:spPr>
      <dgm:t>
        <a:bodyPr/>
        <a:lstStyle/>
        <a:p>
          <a:r>
            <a:rPr lang="en-US" dirty="0">
              <a:effectLst>
                <a:outerShdw blurRad="38100" dist="38100" dir="2700000" algn="tl">
                  <a:srgbClr val="000000">
                    <a:alpha val="43137"/>
                  </a:srgbClr>
                </a:outerShdw>
              </a:effectLst>
            </a:rPr>
            <a:t>Right-skewed, mostly bimodal distributions</a:t>
          </a:r>
        </a:p>
      </dgm:t>
    </dgm:pt>
    <dgm:pt modelId="{E5F42BFE-86DD-4DA9-BB26-0E53BE9CF527}" type="parTrans" cxnId="{74DFAB4E-576F-479D-BE22-6003CF28D91E}">
      <dgm:prSet/>
      <dgm:spPr/>
      <dgm:t>
        <a:bodyPr/>
        <a:lstStyle/>
        <a:p>
          <a:endParaRPr lang="en-US"/>
        </a:p>
      </dgm:t>
    </dgm:pt>
    <dgm:pt modelId="{858038CD-8DB4-43C3-8B88-C245FECA8567}" type="sibTrans" cxnId="{74DFAB4E-576F-479D-BE22-6003CF28D91E}">
      <dgm:prSet/>
      <dgm:spPr/>
      <dgm:t>
        <a:bodyPr/>
        <a:lstStyle/>
        <a:p>
          <a:endParaRPr lang="en-US"/>
        </a:p>
      </dgm:t>
    </dgm:pt>
    <dgm:pt modelId="{37BA55A5-A12C-41E4-AA53-C00A5FAA09BC}">
      <dgm:prSet phldrT="[Text]"/>
      <dgm:spPr>
        <a:effectLst>
          <a:outerShdw blurRad="50800" dist="38100" dir="2700000" algn="tl" rotWithShape="0">
            <a:prstClr val="black">
              <a:alpha val="40000"/>
            </a:prstClr>
          </a:outerShdw>
          <a:softEdge rad="31750"/>
        </a:effectLst>
      </dgm:spPr>
      <dgm:t>
        <a:bodyPr/>
        <a:lstStyle/>
        <a:p>
          <a:r>
            <a:rPr lang="en-US" dirty="0">
              <a:effectLst>
                <a:outerShdw blurRad="38100" dist="38100" dir="2700000" algn="tl">
                  <a:srgbClr val="000000">
                    <a:alpha val="43137"/>
                  </a:srgbClr>
                </a:outerShdw>
              </a:effectLst>
            </a:rPr>
            <a:t>Median SOC predictions = 40-100 g kg</a:t>
          </a:r>
          <a:r>
            <a:rPr lang="en-US" baseline="30000" dirty="0">
              <a:effectLst>
                <a:outerShdw blurRad="38100" dist="38100" dir="2700000" algn="tl">
                  <a:srgbClr val="000000">
                    <a:alpha val="43137"/>
                  </a:srgbClr>
                </a:outerShdw>
              </a:effectLst>
            </a:rPr>
            <a:t>-1</a:t>
          </a:r>
          <a:endParaRPr lang="en-US" dirty="0">
            <a:effectLst>
              <a:outerShdw blurRad="38100" dist="38100" dir="2700000" algn="tl">
                <a:srgbClr val="000000">
                  <a:alpha val="43137"/>
                </a:srgbClr>
              </a:outerShdw>
            </a:effectLst>
          </a:endParaRPr>
        </a:p>
      </dgm:t>
    </dgm:pt>
    <dgm:pt modelId="{59A3339F-8517-43F7-A99A-DF8EA235CBB7}" type="parTrans" cxnId="{3D9D74D1-00DA-4A37-B3C1-610749B0DE28}">
      <dgm:prSet/>
      <dgm:spPr/>
      <dgm:t>
        <a:bodyPr/>
        <a:lstStyle/>
        <a:p>
          <a:endParaRPr lang="en-US"/>
        </a:p>
      </dgm:t>
    </dgm:pt>
    <dgm:pt modelId="{048C7DFF-0EA7-4C8D-8DAF-949E031BB37E}" type="sibTrans" cxnId="{3D9D74D1-00DA-4A37-B3C1-610749B0DE28}">
      <dgm:prSet/>
      <dgm:spPr/>
      <dgm:t>
        <a:bodyPr/>
        <a:lstStyle/>
        <a:p>
          <a:endParaRPr lang="en-US"/>
        </a:p>
      </dgm:t>
    </dgm:pt>
    <dgm:pt modelId="{F6705C5F-A989-4E07-B24E-FD3CDD07A37F}">
      <dgm:prSet phldrT="[Text]"/>
      <dgm:spPr>
        <a:effectLst>
          <a:outerShdw blurRad="50800" dist="38100" dir="2700000" algn="tl" rotWithShape="0">
            <a:prstClr val="black">
              <a:alpha val="40000"/>
            </a:prstClr>
          </a:outerShdw>
          <a:softEdge rad="31750"/>
        </a:effectLst>
      </dgm:spPr>
      <dgm:t>
        <a:bodyPr/>
        <a:lstStyle/>
        <a:p>
          <a:r>
            <a:rPr lang="en-US" dirty="0">
              <a:effectLst>
                <a:outerShdw blurRad="38100" dist="38100" dir="2700000" algn="tl">
                  <a:srgbClr val="000000">
                    <a:alpha val="43137"/>
                  </a:srgbClr>
                </a:outerShdw>
              </a:effectLst>
            </a:rPr>
            <a:t>Disagreements</a:t>
          </a:r>
        </a:p>
      </dgm:t>
    </dgm:pt>
    <dgm:pt modelId="{47B3B625-1D0D-4523-913B-393CBA5E25B6}" type="parTrans" cxnId="{8C90CBBD-E41C-4EC4-9394-CCDB55F412A6}">
      <dgm:prSet/>
      <dgm:spPr/>
      <dgm:t>
        <a:bodyPr/>
        <a:lstStyle/>
        <a:p>
          <a:endParaRPr lang="en-US"/>
        </a:p>
      </dgm:t>
    </dgm:pt>
    <dgm:pt modelId="{7F793B3A-2D50-499F-A3F0-1583701DEAD5}" type="sibTrans" cxnId="{8C90CBBD-E41C-4EC4-9394-CCDB55F412A6}">
      <dgm:prSet/>
      <dgm:spPr/>
      <dgm:t>
        <a:bodyPr/>
        <a:lstStyle/>
        <a:p>
          <a:endParaRPr lang="en-US"/>
        </a:p>
      </dgm:t>
    </dgm:pt>
    <dgm:pt modelId="{8FA75CBE-D8BD-4DBC-9F83-52E3B6EB2CCF}">
      <dgm:prSet phldrT="[Text]"/>
      <dgm:spPr>
        <a:effectLst>
          <a:outerShdw blurRad="50800" dist="38100" dir="2700000" algn="tl" rotWithShape="0">
            <a:prstClr val="black">
              <a:alpha val="40000"/>
            </a:prstClr>
          </a:outerShdw>
          <a:softEdge rad="31750"/>
        </a:effectLst>
      </dgm:spPr>
      <dgm:t>
        <a:bodyPr/>
        <a:lstStyle/>
        <a:p>
          <a:r>
            <a:rPr lang="en-US" dirty="0">
              <a:effectLst>
                <a:outerShdw blurRad="38100" dist="38100" dir="2700000" algn="tl">
                  <a:srgbClr val="000000">
                    <a:alpha val="43137"/>
                  </a:srgbClr>
                </a:outerShdw>
              </a:effectLst>
            </a:rPr>
            <a:t>CSGB-KRGS, OCTOP &amp; ISRIC-2020 differ most from the others</a:t>
          </a:r>
        </a:p>
      </dgm:t>
    </dgm:pt>
    <dgm:pt modelId="{B282642B-E01F-45B6-9612-722B975B8DF7}" type="parTrans" cxnId="{4BBC2A5D-321A-445C-A48D-B00862D114BA}">
      <dgm:prSet/>
      <dgm:spPr/>
      <dgm:t>
        <a:bodyPr/>
        <a:lstStyle/>
        <a:p>
          <a:endParaRPr lang="en-US"/>
        </a:p>
      </dgm:t>
    </dgm:pt>
    <dgm:pt modelId="{6966DCEB-793A-4EFB-8128-AC0CC9AAA15E}" type="sibTrans" cxnId="{4BBC2A5D-321A-445C-A48D-B00862D114BA}">
      <dgm:prSet/>
      <dgm:spPr/>
      <dgm:t>
        <a:bodyPr/>
        <a:lstStyle/>
        <a:p>
          <a:endParaRPr lang="en-US"/>
        </a:p>
      </dgm:t>
    </dgm:pt>
    <dgm:pt modelId="{6E089481-15BA-4848-A269-0D7C22B0FBEC}">
      <dgm:prSet phldrT="[Text]"/>
      <dgm:spPr>
        <a:effectLst>
          <a:outerShdw blurRad="50800" dist="38100" dir="2700000" algn="tl" rotWithShape="0">
            <a:prstClr val="black">
              <a:alpha val="40000"/>
            </a:prstClr>
          </a:outerShdw>
          <a:softEdge rad="31750"/>
        </a:effectLst>
      </dgm:spPr>
      <dgm:t>
        <a:bodyPr/>
        <a:lstStyle/>
        <a:p>
          <a:r>
            <a:rPr lang="en-US" dirty="0">
              <a:effectLst>
                <a:outerShdw blurRad="38100" dist="38100" dir="2700000" algn="tl">
                  <a:srgbClr val="000000">
                    <a:alpha val="43137"/>
                  </a:srgbClr>
                </a:outerShdw>
              </a:effectLst>
            </a:rPr>
            <a:t>Scale of dis-agreement as high as 400 g kg</a:t>
          </a:r>
          <a:r>
            <a:rPr lang="en-US" baseline="30000" dirty="0">
              <a:effectLst>
                <a:outerShdw blurRad="38100" dist="38100" dir="2700000" algn="tl">
                  <a:srgbClr val="000000">
                    <a:alpha val="43137"/>
                  </a:srgbClr>
                </a:outerShdw>
              </a:effectLst>
            </a:rPr>
            <a:t>-1</a:t>
          </a:r>
          <a:r>
            <a:rPr lang="en-US" baseline="0" dirty="0">
              <a:effectLst>
                <a:outerShdw blurRad="38100" dist="38100" dir="2700000" algn="tl">
                  <a:srgbClr val="000000">
                    <a:alpha val="43137"/>
                  </a:srgbClr>
                </a:outerShdw>
              </a:effectLst>
            </a:rPr>
            <a:t> &amp; &gt;2 std. </a:t>
          </a:r>
          <a:r>
            <a:rPr lang="en-US" baseline="0" dirty="0" err="1">
              <a:effectLst>
                <a:outerShdw blurRad="38100" dist="38100" dir="2700000" algn="tl">
                  <a:srgbClr val="000000">
                    <a:alpha val="43137"/>
                  </a:srgbClr>
                </a:outerShdw>
              </a:effectLst>
            </a:rPr>
            <a:t>devs</a:t>
          </a:r>
          <a:r>
            <a:rPr lang="en-US" baseline="0" dirty="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dgm:t>
    </dgm:pt>
    <dgm:pt modelId="{C0136816-88EF-4830-903E-DF923C2E6C75}" type="parTrans" cxnId="{44F43160-AA39-4EA9-A9F7-9EC3B2731656}">
      <dgm:prSet/>
      <dgm:spPr/>
      <dgm:t>
        <a:bodyPr/>
        <a:lstStyle/>
        <a:p>
          <a:endParaRPr lang="en-US"/>
        </a:p>
      </dgm:t>
    </dgm:pt>
    <dgm:pt modelId="{969891A4-F3F6-417B-A877-4648CE23189E}" type="sibTrans" cxnId="{44F43160-AA39-4EA9-A9F7-9EC3B2731656}">
      <dgm:prSet/>
      <dgm:spPr/>
      <dgm:t>
        <a:bodyPr/>
        <a:lstStyle/>
        <a:p>
          <a:endParaRPr lang="en-US"/>
        </a:p>
      </dgm:t>
    </dgm:pt>
    <dgm:pt modelId="{82DA7A83-9CBA-495F-9A95-AD5BAFAA2F3E}">
      <dgm:prSet phldrT="[Text]"/>
      <dgm:spPr>
        <a:effectLst>
          <a:outerShdw blurRad="50800" dist="38100" dir="2700000" algn="tl" rotWithShape="0">
            <a:prstClr val="black">
              <a:alpha val="40000"/>
            </a:prstClr>
          </a:outerShdw>
          <a:softEdge rad="31750"/>
        </a:effectLst>
      </dgm:spPr>
      <dgm:t>
        <a:bodyPr/>
        <a:lstStyle/>
        <a:p>
          <a:r>
            <a:rPr lang="en-US" dirty="0">
              <a:effectLst>
                <a:outerShdw blurRad="38100" dist="38100" dir="2700000" algn="tl">
                  <a:srgbClr val="000000">
                    <a:alpha val="43137"/>
                  </a:srgbClr>
                </a:outerShdw>
              </a:effectLst>
            </a:rPr>
            <a:t>OCTOP, ISRIC-2020 &amp; CSGB maps predict high SOC well</a:t>
          </a:r>
        </a:p>
      </dgm:t>
    </dgm:pt>
    <dgm:pt modelId="{3F3C548A-C091-468F-BCF8-7ACF37608FFD}" type="parTrans" cxnId="{4CB91890-653C-4977-AD21-5A86493CDD11}">
      <dgm:prSet/>
      <dgm:spPr/>
      <dgm:t>
        <a:bodyPr/>
        <a:lstStyle/>
        <a:p>
          <a:endParaRPr lang="en-US"/>
        </a:p>
      </dgm:t>
    </dgm:pt>
    <dgm:pt modelId="{CDA0A713-BBA3-4F7D-873C-A1E7726C7366}" type="sibTrans" cxnId="{4CB91890-653C-4977-AD21-5A86493CDD11}">
      <dgm:prSet/>
      <dgm:spPr/>
      <dgm:t>
        <a:bodyPr/>
        <a:lstStyle/>
        <a:p>
          <a:endParaRPr lang="en-US"/>
        </a:p>
      </dgm:t>
    </dgm:pt>
    <dgm:pt modelId="{78FDDE31-C48D-4EDB-A136-87B946CB35CA}">
      <dgm:prSet phldrT="[Text]"/>
      <dgm:spPr>
        <a:effectLst>
          <a:outerShdw blurRad="50800" dist="38100" dir="2700000" algn="tl" rotWithShape="0">
            <a:prstClr val="black">
              <a:alpha val="40000"/>
            </a:prstClr>
          </a:outerShdw>
          <a:softEdge rad="31750"/>
        </a:effectLst>
      </dgm:spPr>
      <dgm:t>
        <a:bodyPr/>
        <a:lstStyle/>
        <a:p>
          <a:r>
            <a:rPr lang="en-US" dirty="0">
              <a:effectLst>
                <a:outerShdw blurRad="38100" dist="38100" dir="2700000" algn="tl">
                  <a:srgbClr val="000000">
                    <a:alpha val="43137"/>
                  </a:srgbClr>
                </a:outerShdw>
              </a:effectLst>
            </a:rPr>
            <a:t>Maximum SOC = 500-550 g kg</a:t>
          </a:r>
          <a:r>
            <a:rPr lang="en-US" baseline="30000" dirty="0">
              <a:effectLst>
                <a:outerShdw blurRad="38100" dist="38100" dir="2700000" algn="tl">
                  <a:srgbClr val="000000">
                    <a:alpha val="43137"/>
                  </a:srgbClr>
                </a:outerShdw>
              </a:effectLst>
            </a:rPr>
            <a:t>-1</a:t>
          </a:r>
          <a:r>
            <a:rPr lang="en-US" baseline="0" dirty="0">
              <a:effectLst>
                <a:outerShdw blurRad="38100" dist="38100" dir="2700000" algn="tl">
                  <a:srgbClr val="000000">
                    <a:alpha val="43137"/>
                  </a:srgbClr>
                </a:outerShdw>
              </a:effectLst>
            </a:rPr>
            <a:t>; may reflect underlying data</a:t>
          </a:r>
          <a:endParaRPr lang="en-US" dirty="0">
            <a:effectLst>
              <a:outerShdw blurRad="38100" dist="38100" dir="2700000" algn="tl">
                <a:srgbClr val="000000">
                  <a:alpha val="43137"/>
                </a:srgbClr>
              </a:outerShdw>
            </a:effectLst>
          </a:endParaRPr>
        </a:p>
      </dgm:t>
    </dgm:pt>
    <dgm:pt modelId="{B52B2381-5363-4FF2-B7E7-47C823EF9C08}" type="parTrans" cxnId="{2E381A7F-1679-489A-BA2B-A51410CA8D78}">
      <dgm:prSet/>
      <dgm:spPr/>
      <dgm:t>
        <a:bodyPr/>
        <a:lstStyle/>
        <a:p>
          <a:endParaRPr lang="en-US"/>
        </a:p>
      </dgm:t>
    </dgm:pt>
    <dgm:pt modelId="{498E7D08-443F-4DD8-8C7F-674236E8A96D}" type="sibTrans" cxnId="{2E381A7F-1679-489A-BA2B-A51410CA8D78}">
      <dgm:prSet/>
      <dgm:spPr/>
      <dgm:t>
        <a:bodyPr/>
        <a:lstStyle/>
        <a:p>
          <a:endParaRPr lang="en-US"/>
        </a:p>
      </dgm:t>
    </dgm:pt>
    <dgm:pt modelId="{C28C4CC1-B2D1-45CC-9454-D01284C621E1}">
      <dgm:prSet phldrT="[Text]"/>
      <dgm:spPr>
        <a:effectLst>
          <a:outerShdw blurRad="50800" dist="38100" dir="2700000" algn="tl" rotWithShape="0">
            <a:prstClr val="black">
              <a:alpha val="40000"/>
            </a:prstClr>
          </a:outerShdw>
          <a:softEdge rad="31750"/>
        </a:effectLst>
      </dgm:spPr>
      <dgm:t>
        <a:bodyPr/>
        <a:lstStyle/>
        <a:p>
          <a:r>
            <a:rPr lang="en-US" dirty="0">
              <a:effectLst>
                <a:outerShdw blurRad="38100" dist="38100" dir="2700000" algn="tl">
                  <a:srgbClr val="000000">
                    <a:alpha val="43137"/>
                  </a:srgbClr>
                </a:outerShdw>
              </a:effectLst>
            </a:rPr>
            <a:t>Effects of elevation &amp; climate captured successfully</a:t>
          </a:r>
        </a:p>
      </dgm:t>
    </dgm:pt>
    <dgm:pt modelId="{3B83670F-CBC4-4CAA-9017-F6923037C31E}" type="parTrans" cxnId="{9D3C1D29-0B8D-4107-AD87-82448621FCB4}">
      <dgm:prSet/>
      <dgm:spPr/>
      <dgm:t>
        <a:bodyPr/>
        <a:lstStyle/>
        <a:p>
          <a:endParaRPr lang="en-US"/>
        </a:p>
      </dgm:t>
    </dgm:pt>
    <dgm:pt modelId="{19BA7787-669D-4F75-ACAE-DEDF6D6F1445}" type="sibTrans" cxnId="{9D3C1D29-0B8D-4107-AD87-82448621FCB4}">
      <dgm:prSet/>
      <dgm:spPr/>
      <dgm:t>
        <a:bodyPr/>
        <a:lstStyle/>
        <a:p>
          <a:endParaRPr lang="en-US"/>
        </a:p>
      </dgm:t>
    </dgm:pt>
    <dgm:pt modelId="{08275199-489C-4EC0-B584-723501A26C5B}" type="pres">
      <dgm:prSet presAssocID="{508826F6-9841-43CF-A2C8-E2427687099D}" presName="Name0" presStyleCnt="0">
        <dgm:presLayoutVars>
          <dgm:chPref val="3"/>
          <dgm:dir/>
          <dgm:animLvl val="lvl"/>
          <dgm:resizeHandles/>
        </dgm:presLayoutVars>
      </dgm:prSet>
      <dgm:spPr/>
    </dgm:pt>
    <dgm:pt modelId="{44D45758-4830-4B04-A008-86ED53BB7671}" type="pres">
      <dgm:prSet presAssocID="{7F4149F9-EEE7-43D0-8AE3-7B7FFE9D036D}" presName="horFlow" presStyleCnt="0"/>
      <dgm:spPr/>
    </dgm:pt>
    <dgm:pt modelId="{9DD84A89-6C6C-4BCF-95AC-32A814ED770C}" type="pres">
      <dgm:prSet presAssocID="{7F4149F9-EEE7-43D0-8AE3-7B7FFE9D036D}" presName="bigChev" presStyleLbl="node1" presStyleIdx="0" presStyleCnt="3"/>
      <dgm:spPr/>
    </dgm:pt>
    <dgm:pt modelId="{0F8E1024-D31B-4F3F-B14A-84F3BFFF1D00}" type="pres">
      <dgm:prSet presAssocID="{E5F42BFE-86DD-4DA9-BB26-0E53BE9CF527}" presName="parTrans" presStyleCnt="0"/>
      <dgm:spPr/>
    </dgm:pt>
    <dgm:pt modelId="{08C19747-006A-4E6B-84DD-0544B7AD914E}" type="pres">
      <dgm:prSet presAssocID="{D566DC68-30F3-4229-BC02-6467933BFEAD}" presName="node" presStyleLbl="alignAccFollowNode1" presStyleIdx="0" presStyleCnt="6">
        <dgm:presLayoutVars>
          <dgm:bulletEnabled val="1"/>
        </dgm:presLayoutVars>
      </dgm:prSet>
      <dgm:spPr/>
    </dgm:pt>
    <dgm:pt modelId="{83DE4FDA-48DA-45E3-AF06-686A09B85F6C}" type="pres">
      <dgm:prSet presAssocID="{858038CD-8DB4-43C3-8B88-C245FECA8567}" presName="sibTrans" presStyleCnt="0"/>
      <dgm:spPr/>
    </dgm:pt>
    <dgm:pt modelId="{FCB66494-44F7-4EDB-B890-C1F89D4CEC33}" type="pres">
      <dgm:prSet presAssocID="{37BA55A5-A12C-41E4-AA53-C00A5FAA09BC}" presName="node" presStyleLbl="alignAccFollowNode1" presStyleIdx="1" presStyleCnt="6">
        <dgm:presLayoutVars>
          <dgm:bulletEnabled val="1"/>
        </dgm:presLayoutVars>
      </dgm:prSet>
      <dgm:spPr/>
    </dgm:pt>
    <dgm:pt modelId="{F2C10109-47CB-40B8-A150-E086B9EBCFD7}" type="pres">
      <dgm:prSet presAssocID="{7F4149F9-EEE7-43D0-8AE3-7B7FFE9D036D}" presName="vSp" presStyleCnt="0"/>
      <dgm:spPr/>
    </dgm:pt>
    <dgm:pt modelId="{561D9EA2-478A-42B9-9948-709DCADCDF69}" type="pres">
      <dgm:prSet presAssocID="{F6705C5F-A989-4E07-B24E-FD3CDD07A37F}" presName="horFlow" presStyleCnt="0"/>
      <dgm:spPr/>
    </dgm:pt>
    <dgm:pt modelId="{2B25BE5C-F915-4BC4-8C03-9EF124C42AAE}" type="pres">
      <dgm:prSet presAssocID="{F6705C5F-A989-4E07-B24E-FD3CDD07A37F}" presName="bigChev" presStyleLbl="node1" presStyleIdx="1" presStyleCnt="3"/>
      <dgm:spPr/>
    </dgm:pt>
    <dgm:pt modelId="{FDEC117D-FD3C-4F61-9DC5-00A60AD14853}" type="pres">
      <dgm:prSet presAssocID="{B282642B-E01F-45B6-9612-722B975B8DF7}" presName="parTrans" presStyleCnt="0"/>
      <dgm:spPr/>
    </dgm:pt>
    <dgm:pt modelId="{161BD00F-6166-40DC-AF30-18EC084A9DEC}" type="pres">
      <dgm:prSet presAssocID="{8FA75CBE-D8BD-4DBC-9F83-52E3B6EB2CCF}" presName="node" presStyleLbl="alignAccFollowNode1" presStyleIdx="2" presStyleCnt="6">
        <dgm:presLayoutVars>
          <dgm:bulletEnabled val="1"/>
        </dgm:presLayoutVars>
      </dgm:prSet>
      <dgm:spPr/>
    </dgm:pt>
    <dgm:pt modelId="{89280D8B-ECA4-435E-A1F8-083DCE97E914}" type="pres">
      <dgm:prSet presAssocID="{6966DCEB-793A-4EFB-8128-AC0CC9AAA15E}" presName="sibTrans" presStyleCnt="0"/>
      <dgm:spPr/>
    </dgm:pt>
    <dgm:pt modelId="{8165BE3A-5FC0-4689-9756-EB5ABB4DDB96}" type="pres">
      <dgm:prSet presAssocID="{6E089481-15BA-4848-A269-0D7C22B0FBEC}" presName="node" presStyleLbl="alignAccFollowNode1" presStyleIdx="3" presStyleCnt="6">
        <dgm:presLayoutVars>
          <dgm:bulletEnabled val="1"/>
        </dgm:presLayoutVars>
      </dgm:prSet>
      <dgm:spPr/>
    </dgm:pt>
    <dgm:pt modelId="{CC7EEC2A-C519-46B6-A119-BB839AE05F62}" type="pres">
      <dgm:prSet presAssocID="{F6705C5F-A989-4E07-B24E-FD3CDD07A37F}" presName="vSp" presStyleCnt="0"/>
      <dgm:spPr/>
    </dgm:pt>
    <dgm:pt modelId="{244FF4DC-E53C-445F-80D9-129CAF7C6E8E}" type="pres">
      <dgm:prSet presAssocID="{82DA7A83-9CBA-495F-9A95-AD5BAFAA2F3E}" presName="horFlow" presStyleCnt="0"/>
      <dgm:spPr/>
    </dgm:pt>
    <dgm:pt modelId="{B7729E1D-68D3-478B-85BB-79D3314E9D86}" type="pres">
      <dgm:prSet presAssocID="{82DA7A83-9CBA-495F-9A95-AD5BAFAA2F3E}" presName="bigChev" presStyleLbl="node1" presStyleIdx="2" presStyleCnt="3"/>
      <dgm:spPr/>
    </dgm:pt>
    <dgm:pt modelId="{1AA9F5B2-7128-410A-8269-00AC546CA31B}" type="pres">
      <dgm:prSet presAssocID="{B52B2381-5363-4FF2-B7E7-47C823EF9C08}" presName="parTrans" presStyleCnt="0"/>
      <dgm:spPr/>
    </dgm:pt>
    <dgm:pt modelId="{2ADDCF80-140F-4825-A36B-585888270652}" type="pres">
      <dgm:prSet presAssocID="{78FDDE31-C48D-4EDB-A136-87B946CB35CA}" presName="node" presStyleLbl="alignAccFollowNode1" presStyleIdx="4" presStyleCnt="6">
        <dgm:presLayoutVars>
          <dgm:bulletEnabled val="1"/>
        </dgm:presLayoutVars>
      </dgm:prSet>
      <dgm:spPr/>
    </dgm:pt>
    <dgm:pt modelId="{53EC5593-AAE2-4991-B4E0-D06961268258}" type="pres">
      <dgm:prSet presAssocID="{498E7D08-443F-4DD8-8C7F-674236E8A96D}" presName="sibTrans" presStyleCnt="0"/>
      <dgm:spPr/>
    </dgm:pt>
    <dgm:pt modelId="{1D30D4F3-BB34-4841-BD6F-0385CE718B76}" type="pres">
      <dgm:prSet presAssocID="{C28C4CC1-B2D1-45CC-9454-D01284C621E1}" presName="node" presStyleLbl="alignAccFollowNode1" presStyleIdx="5" presStyleCnt="6">
        <dgm:presLayoutVars>
          <dgm:bulletEnabled val="1"/>
        </dgm:presLayoutVars>
      </dgm:prSet>
      <dgm:spPr/>
    </dgm:pt>
  </dgm:ptLst>
  <dgm:cxnLst>
    <dgm:cxn modelId="{2B9E3F05-F00D-426B-A817-CFD7F80C44AB}" type="presOf" srcId="{D566DC68-30F3-4229-BC02-6467933BFEAD}" destId="{08C19747-006A-4E6B-84DD-0544B7AD914E}" srcOrd="0" destOrd="0" presId="urn:microsoft.com/office/officeart/2005/8/layout/lProcess3"/>
    <dgm:cxn modelId="{9D3C1D29-0B8D-4107-AD87-82448621FCB4}" srcId="{82DA7A83-9CBA-495F-9A95-AD5BAFAA2F3E}" destId="{C28C4CC1-B2D1-45CC-9454-D01284C621E1}" srcOrd="1" destOrd="0" parTransId="{3B83670F-CBC4-4CAA-9017-F6923037C31E}" sibTransId="{19BA7787-669D-4F75-ACAE-DEDF6D6F1445}"/>
    <dgm:cxn modelId="{C2697B30-7D5A-4282-973B-9F54CC86ECC3}" srcId="{508826F6-9841-43CF-A2C8-E2427687099D}" destId="{7F4149F9-EEE7-43D0-8AE3-7B7FFE9D036D}" srcOrd="0" destOrd="0" parTransId="{D70B174D-DC02-478A-9031-AE014C36AB1C}" sibTransId="{355B9EC6-8A1D-4218-A201-C2AC61431555}"/>
    <dgm:cxn modelId="{FAAD0F36-26B1-4B41-AE12-870CD1DBB945}" type="presOf" srcId="{8FA75CBE-D8BD-4DBC-9F83-52E3B6EB2CCF}" destId="{161BD00F-6166-40DC-AF30-18EC084A9DEC}" srcOrd="0" destOrd="0" presId="urn:microsoft.com/office/officeart/2005/8/layout/lProcess3"/>
    <dgm:cxn modelId="{4BBC2A5D-321A-445C-A48D-B00862D114BA}" srcId="{F6705C5F-A989-4E07-B24E-FD3CDD07A37F}" destId="{8FA75CBE-D8BD-4DBC-9F83-52E3B6EB2CCF}" srcOrd="0" destOrd="0" parTransId="{B282642B-E01F-45B6-9612-722B975B8DF7}" sibTransId="{6966DCEB-793A-4EFB-8128-AC0CC9AAA15E}"/>
    <dgm:cxn modelId="{44F43160-AA39-4EA9-A9F7-9EC3B2731656}" srcId="{F6705C5F-A989-4E07-B24E-FD3CDD07A37F}" destId="{6E089481-15BA-4848-A269-0D7C22B0FBEC}" srcOrd="1" destOrd="0" parTransId="{C0136816-88EF-4830-903E-DF923C2E6C75}" sibTransId="{969891A4-F3F6-417B-A877-4648CE23189E}"/>
    <dgm:cxn modelId="{62334C44-AB1F-4542-B6DE-70E3991E32F4}" type="presOf" srcId="{78FDDE31-C48D-4EDB-A136-87B946CB35CA}" destId="{2ADDCF80-140F-4825-A36B-585888270652}" srcOrd="0" destOrd="0" presId="urn:microsoft.com/office/officeart/2005/8/layout/lProcess3"/>
    <dgm:cxn modelId="{5D536649-8D99-4263-9E77-8CC92DF2CA28}" type="presOf" srcId="{7F4149F9-EEE7-43D0-8AE3-7B7FFE9D036D}" destId="{9DD84A89-6C6C-4BCF-95AC-32A814ED770C}" srcOrd="0" destOrd="0" presId="urn:microsoft.com/office/officeart/2005/8/layout/lProcess3"/>
    <dgm:cxn modelId="{74DFAB4E-576F-479D-BE22-6003CF28D91E}" srcId="{7F4149F9-EEE7-43D0-8AE3-7B7FFE9D036D}" destId="{D566DC68-30F3-4229-BC02-6467933BFEAD}" srcOrd="0" destOrd="0" parTransId="{E5F42BFE-86DD-4DA9-BB26-0E53BE9CF527}" sibTransId="{858038CD-8DB4-43C3-8B88-C245FECA8567}"/>
    <dgm:cxn modelId="{2E381A7F-1679-489A-BA2B-A51410CA8D78}" srcId="{82DA7A83-9CBA-495F-9A95-AD5BAFAA2F3E}" destId="{78FDDE31-C48D-4EDB-A136-87B946CB35CA}" srcOrd="0" destOrd="0" parTransId="{B52B2381-5363-4FF2-B7E7-47C823EF9C08}" sibTransId="{498E7D08-443F-4DD8-8C7F-674236E8A96D}"/>
    <dgm:cxn modelId="{4CB91890-653C-4977-AD21-5A86493CDD11}" srcId="{508826F6-9841-43CF-A2C8-E2427687099D}" destId="{82DA7A83-9CBA-495F-9A95-AD5BAFAA2F3E}" srcOrd="2" destOrd="0" parTransId="{3F3C548A-C091-468F-BCF8-7ACF37608FFD}" sibTransId="{CDA0A713-BBA3-4F7D-873C-A1E7726C7366}"/>
    <dgm:cxn modelId="{403A9B93-ECC4-4FC2-A396-5CA80EBD7BF3}" type="presOf" srcId="{37BA55A5-A12C-41E4-AA53-C00A5FAA09BC}" destId="{FCB66494-44F7-4EDB-B890-C1F89D4CEC33}" srcOrd="0" destOrd="0" presId="urn:microsoft.com/office/officeart/2005/8/layout/lProcess3"/>
    <dgm:cxn modelId="{E963B4AA-6B94-403F-9159-5D79469B87D3}" type="presOf" srcId="{F6705C5F-A989-4E07-B24E-FD3CDD07A37F}" destId="{2B25BE5C-F915-4BC4-8C03-9EF124C42AAE}" srcOrd="0" destOrd="0" presId="urn:microsoft.com/office/officeart/2005/8/layout/lProcess3"/>
    <dgm:cxn modelId="{8ED4D1AA-DA7E-4879-993E-313A7B18FE1C}" type="presOf" srcId="{508826F6-9841-43CF-A2C8-E2427687099D}" destId="{08275199-489C-4EC0-B584-723501A26C5B}" srcOrd="0" destOrd="0" presId="urn:microsoft.com/office/officeart/2005/8/layout/lProcess3"/>
    <dgm:cxn modelId="{CF7FB0B3-A067-4CFB-97A6-6D254068D842}" type="presOf" srcId="{C28C4CC1-B2D1-45CC-9454-D01284C621E1}" destId="{1D30D4F3-BB34-4841-BD6F-0385CE718B76}" srcOrd="0" destOrd="0" presId="urn:microsoft.com/office/officeart/2005/8/layout/lProcess3"/>
    <dgm:cxn modelId="{8C90CBBD-E41C-4EC4-9394-CCDB55F412A6}" srcId="{508826F6-9841-43CF-A2C8-E2427687099D}" destId="{F6705C5F-A989-4E07-B24E-FD3CDD07A37F}" srcOrd="1" destOrd="0" parTransId="{47B3B625-1D0D-4523-913B-393CBA5E25B6}" sibTransId="{7F793B3A-2D50-499F-A3F0-1583701DEAD5}"/>
    <dgm:cxn modelId="{93E299C0-024A-4CAB-A09D-56A064E2E113}" type="presOf" srcId="{6E089481-15BA-4848-A269-0D7C22B0FBEC}" destId="{8165BE3A-5FC0-4689-9756-EB5ABB4DDB96}" srcOrd="0" destOrd="0" presId="urn:microsoft.com/office/officeart/2005/8/layout/lProcess3"/>
    <dgm:cxn modelId="{AA1BBEC7-E99F-4582-ABF0-2033664CA6B8}" type="presOf" srcId="{82DA7A83-9CBA-495F-9A95-AD5BAFAA2F3E}" destId="{B7729E1D-68D3-478B-85BB-79D3314E9D86}" srcOrd="0" destOrd="0" presId="urn:microsoft.com/office/officeart/2005/8/layout/lProcess3"/>
    <dgm:cxn modelId="{3D9D74D1-00DA-4A37-B3C1-610749B0DE28}" srcId="{7F4149F9-EEE7-43D0-8AE3-7B7FFE9D036D}" destId="{37BA55A5-A12C-41E4-AA53-C00A5FAA09BC}" srcOrd="1" destOrd="0" parTransId="{59A3339F-8517-43F7-A99A-DF8EA235CBB7}" sibTransId="{048C7DFF-0EA7-4C8D-8DAF-949E031BB37E}"/>
    <dgm:cxn modelId="{9756AF63-BE26-4CA2-87D6-F5B8FC7548D4}" type="presParOf" srcId="{08275199-489C-4EC0-B584-723501A26C5B}" destId="{44D45758-4830-4B04-A008-86ED53BB7671}" srcOrd="0" destOrd="0" presId="urn:microsoft.com/office/officeart/2005/8/layout/lProcess3"/>
    <dgm:cxn modelId="{F06E8BEA-CEDD-4AD4-AE69-9F92924AB3D5}" type="presParOf" srcId="{44D45758-4830-4B04-A008-86ED53BB7671}" destId="{9DD84A89-6C6C-4BCF-95AC-32A814ED770C}" srcOrd="0" destOrd="0" presId="urn:microsoft.com/office/officeart/2005/8/layout/lProcess3"/>
    <dgm:cxn modelId="{8944A311-A0F9-4661-9207-D5187DDBE5F8}" type="presParOf" srcId="{44D45758-4830-4B04-A008-86ED53BB7671}" destId="{0F8E1024-D31B-4F3F-B14A-84F3BFFF1D00}" srcOrd="1" destOrd="0" presId="urn:microsoft.com/office/officeart/2005/8/layout/lProcess3"/>
    <dgm:cxn modelId="{E43E4F9B-B591-4C4E-A62E-E944ACDBAE98}" type="presParOf" srcId="{44D45758-4830-4B04-A008-86ED53BB7671}" destId="{08C19747-006A-4E6B-84DD-0544B7AD914E}" srcOrd="2" destOrd="0" presId="urn:microsoft.com/office/officeart/2005/8/layout/lProcess3"/>
    <dgm:cxn modelId="{1C04E3F0-DAA4-40F6-AB13-CDF1AF58F1A3}" type="presParOf" srcId="{44D45758-4830-4B04-A008-86ED53BB7671}" destId="{83DE4FDA-48DA-45E3-AF06-686A09B85F6C}" srcOrd="3" destOrd="0" presId="urn:microsoft.com/office/officeart/2005/8/layout/lProcess3"/>
    <dgm:cxn modelId="{16586BDE-6125-4B10-9D47-E1A070F0FF24}" type="presParOf" srcId="{44D45758-4830-4B04-A008-86ED53BB7671}" destId="{FCB66494-44F7-4EDB-B890-C1F89D4CEC33}" srcOrd="4" destOrd="0" presId="urn:microsoft.com/office/officeart/2005/8/layout/lProcess3"/>
    <dgm:cxn modelId="{135074D9-6659-49F4-B890-FEA369FFE13D}" type="presParOf" srcId="{08275199-489C-4EC0-B584-723501A26C5B}" destId="{F2C10109-47CB-40B8-A150-E086B9EBCFD7}" srcOrd="1" destOrd="0" presId="urn:microsoft.com/office/officeart/2005/8/layout/lProcess3"/>
    <dgm:cxn modelId="{3B38D583-D9DD-45EB-B1B7-B9C8D67B4ECA}" type="presParOf" srcId="{08275199-489C-4EC0-B584-723501A26C5B}" destId="{561D9EA2-478A-42B9-9948-709DCADCDF69}" srcOrd="2" destOrd="0" presId="urn:microsoft.com/office/officeart/2005/8/layout/lProcess3"/>
    <dgm:cxn modelId="{D829CBD5-B334-41A9-99A1-B12D489A8901}" type="presParOf" srcId="{561D9EA2-478A-42B9-9948-709DCADCDF69}" destId="{2B25BE5C-F915-4BC4-8C03-9EF124C42AAE}" srcOrd="0" destOrd="0" presId="urn:microsoft.com/office/officeart/2005/8/layout/lProcess3"/>
    <dgm:cxn modelId="{C2C85B85-FEDA-49CC-85FC-DD625083644F}" type="presParOf" srcId="{561D9EA2-478A-42B9-9948-709DCADCDF69}" destId="{FDEC117D-FD3C-4F61-9DC5-00A60AD14853}" srcOrd="1" destOrd="0" presId="urn:microsoft.com/office/officeart/2005/8/layout/lProcess3"/>
    <dgm:cxn modelId="{A641DE0A-601A-4B3C-B301-280EE1708EAB}" type="presParOf" srcId="{561D9EA2-478A-42B9-9948-709DCADCDF69}" destId="{161BD00F-6166-40DC-AF30-18EC084A9DEC}" srcOrd="2" destOrd="0" presId="urn:microsoft.com/office/officeart/2005/8/layout/lProcess3"/>
    <dgm:cxn modelId="{AC0B4B0A-0F85-45B9-B2D0-026522D6BD19}" type="presParOf" srcId="{561D9EA2-478A-42B9-9948-709DCADCDF69}" destId="{89280D8B-ECA4-435E-A1F8-083DCE97E914}" srcOrd="3" destOrd="0" presId="urn:microsoft.com/office/officeart/2005/8/layout/lProcess3"/>
    <dgm:cxn modelId="{355820E5-E118-4781-8FA4-D1A2A1885B6B}" type="presParOf" srcId="{561D9EA2-478A-42B9-9948-709DCADCDF69}" destId="{8165BE3A-5FC0-4689-9756-EB5ABB4DDB96}" srcOrd="4" destOrd="0" presId="urn:microsoft.com/office/officeart/2005/8/layout/lProcess3"/>
    <dgm:cxn modelId="{952FCA67-8664-44E2-B4A9-11CF47DF7685}" type="presParOf" srcId="{08275199-489C-4EC0-B584-723501A26C5B}" destId="{CC7EEC2A-C519-46B6-A119-BB839AE05F62}" srcOrd="3" destOrd="0" presId="urn:microsoft.com/office/officeart/2005/8/layout/lProcess3"/>
    <dgm:cxn modelId="{D7A556F0-68BE-4081-AD50-E4FB46EC32BC}" type="presParOf" srcId="{08275199-489C-4EC0-B584-723501A26C5B}" destId="{244FF4DC-E53C-445F-80D9-129CAF7C6E8E}" srcOrd="4" destOrd="0" presId="urn:microsoft.com/office/officeart/2005/8/layout/lProcess3"/>
    <dgm:cxn modelId="{614CB41D-9C19-447F-8E16-A4758047DDA4}" type="presParOf" srcId="{244FF4DC-E53C-445F-80D9-129CAF7C6E8E}" destId="{B7729E1D-68D3-478B-85BB-79D3314E9D86}" srcOrd="0" destOrd="0" presId="urn:microsoft.com/office/officeart/2005/8/layout/lProcess3"/>
    <dgm:cxn modelId="{F267641F-9C12-45AE-936E-AC47BBB2E62F}" type="presParOf" srcId="{244FF4DC-E53C-445F-80D9-129CAF7C6E8E}" destId="{1AA9F5B2-7128-410A-8269-00AC546CA31B}" srcOrd="1" destOrd="0" presId="urn:microsoft.com/office/officeart/2005/8/layout/lProcess3"/>
    <dgm:cxn modelId="{C79772F3-CA95-4AA6-A1BE-AB645F534394}" type="presParOf" srcId="{244FF4DC-E53C-445F-80D9-129CAF7C6E8E}" destId="{2ADDCF80-140F-4825-A36B-585888270652}" srcOrd="2" destOrd="0" presId="urn:microsoft.com/office/officeart/2005/8/layout/lProcess3"/>
    <dgm:cxn modelId="{4E0A0D76-05FF-42B9-AC5C-F2082F7A1E3D}" type="presParOf" srcId="{244FF4DC-E53C-445F-80D9-129CAF7C6E8E}" destId="{53EC5593-AAE2-4991-B4E0-D06961268258}" srcOrd="3" destOrd="0" presId="urn:microsoft.com/office/officeart/2005/8/layout/lProcess3"/>
    <dgm:cxn modelId="{69871C68-F7FB-4259-9AE4-5E826624A7C7}" type="presParOf" srcId="{244FF4DC-E53C-445F-80D9-129CAF7C6E8E}" destId="{1D30D4F3-BB34-4841-BD6F-0385CE718B76}" srcOrd="4"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08826F6-9841-43CF-A2C8-E2427687099D}" type="doc">
      <dgm:prSet loTypeId="urn:microsoft.com/office/officeart/2005/8/layout/lProcess3" loCatId="process" qsTypeId="urn:microsoft.com/office/officeart/2005/8/quickstyle/simple1" qsCatId="simple" csTypeId="urn:microsoft.com/office/officeart/2005/8/colors/colorful5" csCatId="colorful" phldr="1"/>
      <dgm:spPr/>
      <dgm:t>
        <a:bodyPr/>
        <a:lstStyle/>
        <a:p>
          <a:endParaRPr lang="en-US"/>
        </a:p>
      </dgm:t>
    </dgm:pt>
    <dgm:pt modelId="{7F4149F9-EEE7-43D0-8AE3-7B7FFE9D036D}">
      <dgm:prSet phldrT="[Text]"/>
      <dgm:spPr>
        <a:effectLst>
          <a:outerShdw blurRad="50800" dist="38100" dir="2700000" algn="tl" rotWithShape="0">
            <a:prstClr val="black">
              <a:alpha val="40000"/>
            </a:prstClr>
          </a:outerShdw>
          <a:softEdge rad="31750"/>
        </a:effectLst>
      </dgm:spPr>
      <dgm:t>
        <a:bodyPr/>
        <a:lstStyle/>
        <a:p>
          <a:r>
            <a:rPr lang="en-US" dirty="0">
              <a:effectLst>
                <a:outerShdw blurRad="38100" dist="38100" dir="2700000" algn="tl">
                  <a:srgbClr val="000000">
                    <a:alpha val="43137"/>
                  </a:srgbClr>
                </a:outerShdw>
              </a:effectLst>
            </a:rPr>
            <a:t>CSGB maps vs. CS 2007 data</a:t>
          </a:r>
        </a:p>
      </dgm:t>
    </dgm:pt>
    <dgm:pt modelId="{D70B174D-DC02-478A-9031-AE014C36AB1C}" type="parTrans" cxnId="{C2697B30-7D5A-4282-973B-9F54CC86ECC3}">
      <dgm:prSet/>
      <dgm:spPr/>
      <dgm:t>
        <a:bodyPr/>
        <a:lstStyle/>
        <a:p>
          <a:endParaRPr lang="en-US"/>
        </a:p>
      </dgm:t>
    </dgm:pt>
    <dgm:pt modelId="{355B9EC6-8A1D-4218-A201-C2AC61431555}" type="sibTrans" cxnId="{C2697B30-7D5A-4282-973B-9F54CC86ECC3}">
      <dgm:prSet/>
      <dgm:spPr/>
      <dgm:t>
        <a:bodyPr/>
        <a:lstStyle/>
        <a:p>
          <a:endParaRPr lang="en-US"/>
        </a:p>
      </dgm:t>
    </dgm:pt>
    <dgm:pt modelId="{D566DC68-30F3-4229-BC02-6467933BFEAD}">
      <dgm:prSet phldrT="[Text]"/>
      <dgm:spPr>
        <a:effectLst>
          <a:outerShdw blurRad="50800" dist="38100" dir="2700000" algn="tl" rotWithShape="0">
            <a:prstClr val="black">
              <a:alpha val="40000"/>
            </a:prstClr>
          </a:outerShdw>
          <a:softEdge rad="31750"/>
        </a:effectLst>
      </dgm:spPr>
      <dgm:t>
        <a:bodyPr/>
        <a:lstStyle/>
        <a:p>
          <a:r>
            <a:rPr lang="en-US" dirty="0">
              <a:effectLst>
                <a:outerShdw blurRad="38100" dist="38100" dir="2700000" algn="tl">
                  <a:srgbClr val="000000">
                    <a:alpha val="43137"/>
                  </a:srgbClr>
                </a:outerShdw>
              </a:effectLst>
            </a:rPr>
            <a:t>Lowest RMSE &amp; highest R</a:t>
          </a:r>
          <a:r>
            <a:rPr lang="en-US" baseline="30000" dirty="0">
              <a:effectLst>
                <a:outerShdw blurRad="38100" dist="38100" dir="2700000" algn="tl">
                  <a:srgbClr val="000000">
                    <a:alpha val="43137"/>
                  </a:srgbClr>
                </a:outerShdw>
              </a:effectLst>
            </a:rPr>
            <a:t>2</a:t>
          </a:r>
          <a:r>
            <a:rPr lang="en-US" baseline="0" dirty="0">
              <a:effectLst>
                <a:outerShdw blurRad="38100" dist="38100" dir="2700000" algn="tl">
                  <a:srgbClr val="000000">
                    <a:alpha val="43137"/>
                  </a:srgbClr>
                </a:outerShdw>
              </a:effectLst>
            </a:rPr>
            <a:t> of all 8 maps.</a:t>
          </a:r>
          <a:endParaRPr lang="en-US" dirty="0">
            <a:effectLst>
              <a:outerShdw blurRad="38100" dist="38100" dir="2700000" algn="tl">
                <a:srgbClr val="000000">
                  <a:alpha val="43137"/>
                </a:srgbClr>
              </a:outerShdw>
            </a:effectLst>
          </a:endParaRPr>
        </a:p>
      </dgm:t>
    </dgm:pt>
    <dgm:pt modelId="{E5F42BFE-86DD-4DA9-BB26-0E53BE9CF527}" type="parTrans" cxnId="{74DFAB4E-576F-479D-BE22-6003CF28D91E}">
      <dgm:prSet/>
      <dgm:spPr/>
      <dgm:t>
        <a:bodyPr/>
        <a:lstStyle/>
        <a:p>
          <a:endParaRPr lang="en-US"/>
        </a:p>
      </dgm:t>
    </dgm:pt>
    <dgm:pt modelId="{858038CD-8DB4-43C3-8B88-C245FECA8567}" type="sibTrans" cxnId="{74DFAB4E-576F-479D-BE22-6003CF28D91E}">
      <dgm:prSet/>
      <dgm:spPr/>
      <dgm:t>
        <a:bodyPr/>
        <a:lstStyle/>
        <a:p>
          <a:endParaRPr lang="en-US"/>
        </a:p>
      </dgm:t>
    </dgm:pt>
    <dgm:pt modelId="{37BA55A5-A12C-41E4-AA53-C00A5FAA09BC}">
      <dgm:prSet phldrT="[Text]"/>
      <dgm:spPr>
        <a:effectLst>
          <a:outerShdw blurRad="50800" dist="38100" dir="2700000" algn="tl" rotWithShape="0">
            <a:prstClr val="black">
              <a:alpha val="40000"/>
            </a:prstClr>
          </a:outerShdw>
          <a:softEdge rad="31750"/>
        </a:effectLst>
      </dgm:spPr>
      <dgm:t>
        <a:bodyPr/>
        <a:lstStyle/>
        <a:p>
          <a:r>
            <a:rPr lang="en-US" dirty="0">
              <a:effectLst>
                <a:outerShdw blurRad="38100" dist="38100" dir="2700000" algn="tl">
                  <a:srgbClr val="000000">
                    <a:alpha val="43137"/>
                  </a:srgbClr>
                </a:outerShdw>
              </a:effectLst>
            </a:rPr>
            <a:t>CSGB-KRGS best fits CS 2007; CSGB-AIC worst of these 4 maps</a:t>
          </a:r>
        </a:p>
      </dgm:t>
    </dgm:pt>
    <dgm:pt modelId="{59A3339F-8517-43F7-A99A-DF8EA235CBB7}" type="parTrans" cxnId="{3D9D74D1-00DA-4A37-B3C1-610749B0DE28}">
      <dgm:prSet/>
      <dgm:spPr/>
      <dgm:t>
        <a:bodyPr/>
        <a:lstStyle/>
        <a:p>
          <a:endParaRPr lang="en-US"/>
        </a:p>
      </dgm:t>
    </dgm:pt>
    <dgm:pt modelId="{048C7DFF-0EA7-4C8D-8DAF-949E031BB37E}" type="sibTrans" cxnId="{3D9D74D1-00DA-4A37-B3C1-610749B0DE28}">
      <dgm:prSet/>
      <dgm:spPr/>
      <dgm:t>
        <a:bodyPr/>
        <a:lstStyle/>
        <a:p>
          <a:endParaRPr lang="en-US"/>
        </a:p>
      </dgm:t>
    </dgm:pt>
    <dgm:pt modelId="{F6705C5F-A989-4E07-B24E-FD3CDD07A37F}">
      <dgm:prSet phldrT="[Text]"/>
      <dgm:spPr>
        <a:effectLst>
          <a:outerShdw blurRad="50800" dist="38100" dir="2700000" algn="tl" rotWithShape="0">
            <a:prstClr val="black">
              <a:alpha val="40000"/>
            </a:prstClr>
          </a:outerShdw>
          <a:softEdge rad="31750"/>
        </a:effectLst>
      </dgm:spPr>
      <dgm:t>
        <a:bodyPr/>
        <a:lstStyle/>
        <a:p>
          <a:r>
            <a:rPr lang="en-US" dirty="0">
              <a:effectLst>
                <a:outerShdw blurRad="38100" dist="38100" dir="2700000" algn="tl">
                  <a:srgbClr val="000000">
                    <a:alpha val="43137"/>
                  </a:srgbClr>
                </a:outerShdw>
              </a:effectLst>
            </a:rPr>
            <a:t>Global &amp; EU-wide maps vs. CS 2007 data</a:t>
          </a:r>
        </a:p>
      </dgm:t>
    </dgm:pt>
    <dgm:pt modelId="{47B3B625-1D0D-4523-913B-393CBA5E25B6}" type="parTrans" cxnId="{8C90CBBD-E41C-4EC4-9394-CCDB55F412A6}">
      <dgm:prSet/>
      <dgm:spPr/>
      <dgm:t>
        <a:bodyPr/>
        <a:lstStyle/>
        <a:p>
          <a:endParaRPr lang="en-US"/>
        </a:p>
      </dgm:t>
    </dgm:pt>
    <dgm:pt modelId="{7F793B3A-2D50-499F-A3F0-1583701DEAD5}" type="sibTrans" cxnId="{8C90CBBD-E41C-4EC4-9394-CCDB55F412A6}">
      <dgm:prSet/>
      <dgm:spPr/>
      <dgm:t>
        <a:bodyPr/>
        <a:lstStyle/>
        <a:p>
          <a:endParaRPr lang="en-US"/>
        </a:p>
      </dgm:t>
    </dgm:pt>
    <dgm:pt modelId="{8FA75CBE-D8BD-4DBC-9F83-52E3B6EB2CCF}">
      <dgm:prSet phldrT="[Text]"/>
      <dgm:spPr>
        <a:effectLst>
          <a:outerShdw blurRad="50800" dist="38100" dir="2700000" algn="tl" rotWithShape="0">
            <a:prstClr val="black">
              <a:alpha val="40000"/>
            </a:prstClr>
          </a:outerShdw>
          <a:softEdge rad="31750"/>
        </a:effectLst>
      </dgm:spPr>
      <dgm:t>
        <a:bodyPr/>
        <a:lstStyle/>
        <a:p>
          <a:r>
            <a:rPr lang="en-US" dirty="0">
              <a:effectLst>
                <a:outerShdw blurRad="38100" dist="38100" dir="2700000" algn="tl">
                  <a:srgbClr val="000000">
                    <a:alpha val="43137"/>
                  </a:srgbClr>
                </a:outerShdw>
              </a:effectLst>
            </a:rPr>
            <a:t>Highest RMSE &amp; lowest R</a:t>
          </a:r>
          <a:r>
            <a:rPr lang="en-US" baseline="30000" dirty="0">
              <a:effectLst>
                <a:outerShdw blurRad="38100" dist="38100" dir="2700000" algn="tl">
                  <a:srgbClr val="000000">
                    <a:alpha val="43137"/>
                  </a:srgbClr>
                </a:outerShdw>
              </a:effectLst>
            </a:rPr>
            <a:t>2</a:t>
          </a:r>
          <a:r>
            <a:rPr lang="en-US" baseline="0" dirty="0">
              <a:effectLst>
                <a:outerShdw blurRad="38100" dist="38100" dir="2700000" algn="tl">
                  <a:srgbClr val="000000">
                    <a:alpha val="43137"/>
                  </a:srgbClr>
                </a:outerShdw>
              </a:effectLst>
            </a:rPr>
            <a:t> of all 8 maps</a:t>
          </a:r>
          <a:endParaRPr lang="en-US" dirty="0">
            <a:effectLst>
              <a:outerShdw blurRad="38100" dist="38100" dir="2700000" algn="tl">
                <a:srgbClr val="000000">
                  <a:alpha val="43137"/>
                </a:srgbClr>
              </a:outerShdw>
            </a:effectLst>
          </a:endParaRPr>
        </a:p>
      </dgm:t>
    </dgm:pt>
    <dgm:pt modelId="{B282642B-E01F-45B6-9612-722B975B8DF7}" type="parTrans" cxnId="{4BBC2A5D-321A-445C-A48D-B00862D114BA}">
      <dgm:prSet/>
      <dgm:spPr/>
      <dgm:t>
        <a:bodyPr/>
        <a:lstStyle/>
        <a:p>
          <a:endParaRPr lang="en-US"/>
        </a:p>
      </dgm:t>
    </dgm:pt>
    <dgm:pt modelId="{6966DCEB-793A-4EFB-8128-AC0CC9AAA15E}" type="sibTrans" cxnId="{4BBC2A5D-321A-445C-A48D-B00862D114BA}">
      <dgm:prSet/>
      <dgm:spPr/>
      <dgm:t>
        <a:bodyPr/>
        <a:lstStyle/>
        <a:p>
          <a:endParaRPr lang="en-US"/>
        </a:p>
      </dgm:t>
    </dgm:pt>
    <dgm:pt modelId="{6E089481-15BA-4848-A269-0D7C22B0FBEC}">
      <dgm:prSet phldrT="[Text]"/>
      <dgm:spPr>
        <a:effectLst>
          <a:outerShdw blurRad="50800" dist="38100" dir="2700000" algn="tl" rotWithShape="0">
            <a:prstClr val="black">
              <a:alpha val="40000"/>
            </a:prstClr>
          </a:outerShdw>
          <a:softEdge rad="31750"/>
        </a:effectLst>
      </dgm:spPr>
      <dgm:t>
        <a:bodyPr/>
        <a:lstStyle/>
        <a:p>
          <a:r>
            <a:rPr lang="en-US" dirty="0">
              <a:effectLst>
                <a:outerShdw blurRad="38100" dist="38100" dir="2700000" algn="tl">
                  <a:srgbClr val="000000">
                    <a:alpha val="43137"/>
                  </a:srgbClr>
                </a:outerShdw>
              </a:effectLst>
            </a:rPr>
            <a:t>ISRIC-2017 has highest R</a:t>
          </a:r>
          <a:r>
            <a:rPr lang="en-US" baseline="30000" dirty="0">
              <a:effectLst>
                <a:outerShdw blurRad="38100" dist="38100" dir="2700000" algn="tl">
                  <a:srgbClr val="000000">
                    <a:alpha val="43137"/>
                  </a:srgbClr>
                </a:outerShdw>
              </a:effectLst>
            </a:rPr>
            <a:t>2</a:t>
          </a:r>
          <a:r>
            <a:rPr lang="en-US" baseline="0" dirty="0">
              <a:effectLst>
                <a:outerShdw blurRad="38100" dist="38100" dir="2700000" algn="tl">
                  <a:srgbClr val="000000">
                    <a:alpha val="43137"/>
                  </a:srgbClr>
                </a:outerShdw>
              </a:effectLst>
            </a:rPr>
            <a:t>; ISRIC-2020 has lowest RMSE</a:t>
          </a:r>
          <a:endParaRPr lang="en-US" dirty="0">
            <a:effectLst>
              <a:outerShdw blurRad="38100" dist="38100" dir="2700000" algn="tl">
                <a:srgbClr val="000000">
                  <a:alpha val="43137"/>
                </a:srgbClr>
              </a:outerShdw>
            </a:effectLst>
          </a:endParaRPr>
        </a:p>
      </dgm:t>
    </dgm:pt>
    <dgm:pt modelId="{C0136816-88EF-4830-903E-DF923C2E6C75}" type="parTrans" cxnId="{44F43160-AA39-4EA9-A9F7-9EC3B2731656}">
      <dgm:prSet/>
      <dgm:spPr/>
      <dgm:t>
        <a:bodyPr/>
        <a:lstStyle/>
        <a:p>
          <a:endParaRPr lang="en-US"/>
        </a:p>
      </dgm:t>
    </dgm:pt>
    <dgm:pt modelId="{969891A4-F3F6-417B-A877-4648CE23189E}" type="sibTrans" cxnId="{44F43160-AA39-4EA9-A9F7-9EC3B2731656}">
      <dgm:prSet/>
      <dgm:spPr/>
      <dgm:t>
        <a:bodyPr/>
        <a:lstStyle/>
        <a:p>
          <a:endParaRPr lang="en-US"/>
        </a:p>
      </dgm:t>
    </dgm:pt>
    <dgm:pt modelId="{82DA7A83-9CBA-495F-9A95-AD5BAFAA2F3E}">
      <dgm:prSet phldrT="[Text]"/>
      <dgm:spPr>
        <a:effectLst>
          <a:outerShdw blurRad="50800" dist="38100" dir="2700000" algn="tl" rotWithShape="0">
            <a:prstClr val="black">
              <a:alpha val="40000"/>
            </a:prstClr>
          </a:outerShdw>
          <a:softEdge rad="31750"/>
        </a:effectLst>
      </dgm:spPr>
      <dgm:t>
        <a:bodyPr/>
        <a:lstStyle/>
        <a:p>
          <a:r>
            <a:rPr lang="en-US" dirty="0">
              <a:effectLst>
                <a:outerShdw blurRad="38100" dist="38100" dir="2700000" algn="tl">
                  <a:srgbClr val="000000">
                    <a:alpha val="43137"/>
                  </a:srgbClr>
                </a:outerShdw>
              </a:effectLst>
            </a:rPr>
            <a:t>Similar best-fit maps by land types</a:t>
          </a:r>
        </a:p>
      </dgm:t>
    </dgm:pt>
    <dgm:pt modelId="{3F3C548A-C091-468F-BCF8-7ACF37608FFD}" type="parTrans" cxnId="{4CB91890-653C-4977-AD21-5A86493CDD11}">
      <dgm:prSet/>
      <dgm:spPr/>
      <dgm:t>
        <a:bodyPr/>
        <a:lstStyle/>
        <a:p>
          <a:endParaRPr lang="en-US"/>
        </a:p>
      </dgm:t>
    </dgm:pt>
    <dgm:pt modelId="{CDA0A713-BBA3-4F7D-873C-A1E7726C7366}" type="sibTrans" cxnId="{4CB91890-653C-4977-AD21-5A86493CDD11}">
      <dgm:prSet/>
      <dgm:spPr/>
      <dgm:t>
        <a:bodyPr/>
        <a:lstStyle/>
        <a:p>
          <a:endParaRPr lang="en-US"/>
        </a:p>
      </dgm:t>
    </dgm:pt>
    <dgm:pt modelId="{78FDDE31-C48D-4EDB-A136-87B946CB35CA}">
      <dgm:prSet phldrT="[Text]"/>
      <dgm:spPr>
        <a:effectLst>
          <a:outerShdw blurRad="50800" dist="38100" dir="2700000" algn="tl" rotWithShape="0">
            <a:prstClr val="black">
              <a:alpha val="40000"/>
            </a:prstClr>
          </a:outerShdw>
          <a:softEdge rad="31750"/>
        </a:effectLst>
      </dgm:spPr>
      <dgm:t>
        <a:bodyPr/>
        <a:lstStyle/>
        <a:p>
          <a:r>
            <a:rPr lang="en-US" dirty="0">
              <a:effectLst>
                <a:outerShdw blurRad="38100" dist="38100" dir="2700000" algn="tl">
                  <a:srgbClr val="000000">
                    <a:alpha val="43137"/>
                  </a:srgbClr>
                </a:outerShdw>
              </a:effectLst>
            </a:rPr>
            <a:t>OCTOP &amp; CSGB-MLRF capture the breadth of SOC levels best</a:t>
          </a:r>
        </a:p>
      </dgm:t>
    </dgm:pt>
    <dgm:pt modelId="{B52B2381-5363-4FF2-B7E7-47C823EF9C08}" type="parTrans" cxnId="{2E381A7F-1679-489A-BA2B-A51410CA8D78}">
      <dgm:prSet/>
      <dgm:spPr/>
      <dgm:t>
        <a:bodyPr/>
        <a:lstStyle/>
        <a:p>
          <a:endParaRPr lang="en-US"/>
        </a:p>
      </dgm:t>
    </dgm:pt>
    <dgm:pt modelId="{498E7D08-443F-4DD8-8C7F-674236E8A96D}" type="sibTrans" cxnId="{2E381A7F-1679-489A-BA2B-A51410CA8D78}">
      <dgm:prSet/>
      <dgm:spPr/>
      <dgm:t>
        <a:bodyPr/>
        <a:lstStyle/>
        <a:p>
          <a:endParaRPr lang="en-US"/>
        </a:p>
      </dgm:t>
    </dgm:pt>
    <dgm:pt modelId="{C28C4CC1-B2D1-45CC-9454-D01284C621E1}">
      <dgm:prSet phldrT="[Text]"/>
      <dgm:spPr>
        <a:effectLst>
          <a:outerShdw blurRad="50800" dist="38100" dir="2700000" algn="tl" rotWithShape="0">
            <a:prstClr val="black">
              <a:alpha val="40000"/>
            </a:prstClr>
          </a:outerShdw>
          <a:softEdge rad="31750"/>
        </a:effectLst>
      </dgm:spPr>
      <dgm:t>
        <a:bodyPr/>
        <a:lstStyle/>
        <a:p>
          <a:r>
            <a:rPr lang="en-US" dirty="0">
              <a:effectLst>
                <a:outerShdw blurRad="38100" dist="38100" dir="2700000" algn="tl">
                  <a:srgbClr val="000000">
                    <a:alpha val="43137"/>
                  </a:srgbClr>
                </a:outerShdw>
              </a:effectLst>
            </a:rPr>
            <a:t>ISRIC-2017 &amp; LUCAS don’t predict high SOC very well</a:t>
          </a:r>
        </a:p>
      </dgm:t>
    </dgm:pt>
    <dgm:pt modelId="{3B83670F-CBC4-4CAA-9017-F6923037C31E}" type="parTrans" cxnId="{9D3C1D29-0B8D-4107-AD87-82448621FCB4}">
      <dgm:prSet/>
      <dgm:spPr/>
      <dgm:t>
        <a:bodyPr/>
        <a:lstStyle/>
        <a:p>
          <a:endParaRPr lang="en-US"/>
        </a:p>
      </dgm:t>
    </dgm:pt>
    <dgm:pt modelId="{19BA7787-669D-4F75-ACAE-DEDF6D6F1445}" type="sibTrans" cxnId="{9D3C1D29-0B8D-4107-AD87-82448621FCB4}">
      <dgm:prSet/>
      <dgm:spPr/>
      <dgm:t>
        <a:bodyPr/>
        <a:lstStyle/>
        <a:p>
          <a:endParaRPr lang="en-US"/>
        </a:p>
      </dgm:t>
    </dgm:pt>
    <dgm:pt modelId="{08275199-489C-4EC0-B584-723501A26C5B}" type="pres">
      <dgm:prSet presAssocID="{508826F6-9841-43CF-A2C8-E2427687099D}" presName="Name0" presStyleCnt="0">
        <dgm:presLayoutVars>
          <dgm:chPref val="3"/>
          <dgm:dir/>
          <dgm:animLvl val="lvl"/>
          <dgm:resizeHandles/>
        </dgm:presLayoutVars>
      </dgm:prSet>
      <dgm:spPr/>
    </dgm:pt>
    <dgm:pt modelId="{44D45758-4830-4B04-A008-86ED53BB7671}" type="pres">
      <dgm:prSet presAssocID="{7F4149F9-EEE7-43D0-8AE3-7B7FFE9D036D}" presName="horFlow" presStyleCnt="0"/>
      <dgm:spPr/>
    </dgm:pt>
    <dgm:pt modelId="{9DD84A89-6C6C-4BCF-95AC-32A814ED770C}" type="pres">
      <dgm:prSet presAssocID="{7F4149F9-EEE7-43D0-8AE3-7B7FFE9D036D}" presName="bigChev" presStyleLbl="node1" presStyleIdx="0" presStyleCnt="3"/>
      <dgm:spPr/>
    </dgm:pt>
    <dgm:pt modelId="{0F8E1024-D31B-4F3F-B14A-84F3BFFF1D00}" type="pres">
      <dgm:prSet presAssocID="{E5F42BFE-86DD-4DA9-BB26-0E53BE9CF527}" presName="parTrans" presStyleCnt="0"/>
      <dgm:spPr/>
    </dgm:pt>
    <dgm:pt modelId="{08C19747-006A-4E6B-84DD-0544B7AD914E}" type="pres">
      <dgm:prSet presAssocID="{D566DC68-30F3-4229-BC02-6467933BFEAD}" presName="node" presStyleLbl="alignAccFollowNode1" presStyleIdx="0" presStyleCnt="6">
        <dgm:presLayoutVars>
          <dgm:bulletEnabled val="1"/>
        </dgm:presLayoutVars>
      </dgm:prSet>
      <dgm:spPr/>
    </dgm:pt>
    <dgm:pt modelId="{83DE4FDA-48DA-45E3-AF06-686A09B85F6C}" type="pres">
      <dgm:prSet presAssocID="{858038CD-8DB4-43C3-8B88-C245FECA8567}" presName="sibTrans" presStyleCnt="0"/>
      <dgm:spPr/>
    </dgm:pt>
    <dgm:pt modelId="{FCB66494-44F7-4EDB-B890-C1F89D4CEC33}" type="pres">
      <dgm:prSet presAssocID="{37BA55A5-A12C-41E4-AA53-C00A5FAA09BC}" presName="node" presStyleLbl="alignAccFollowNode1" presStyleIdx="1" presStyleCnt="6">
        <dgm:presLayoutVars>
          <dgm:bulletEnabled val="1"/>
        </dgm:presLayoutVars>
      </dgm:prSet>
      <dgm:spPr/>
    </dgm:pt>
    <dgm:pt modelId="{F2C10109-47CB-40B8-A150-E086B9EBCFD7}" type="pres">
      <dgm:prSet presAssocID="{7F4149F9-EEE7-43D0-8AE3-7B7FFE9D036D}" presName="vSp" presStyleCnt="0"/>
      <dgm:spPr/>
    </dgm:pt>
    <dgm:pt modelId="{561D9EA2-478A-42B9-9948-709DCADCDF69}" type="pres">
      <dgm:prSet presAssocID="{F6705C5F-A989-4E07-B24E-FD3CDD07A37F}" presName="horFlow" presStyleCnt="0"/>
      <dgm:spPr/>
    </dgm:pt>
    <dgm:pt modelId="{2B25BE5C-F915-4BC4-8C03-9EF124C42AAE}" type="pres">
      <dgm:prSet presAssocID="{F6705C5F-A989-4E07-B24E-FD3CDD07A37F}" presName="bigChev" presStyleLbl="node1" presStyleIdx="1" presStyleCnt="3"/>
      <dgm:spPr/>
    </dgm:pt>
    <dgm:pt modelId="{FDEC117D-FD3C-4F61-9DC5-00A60AD14853}" type="pres">
      <dgm:prSet presAssocID="{B282642B-E01F-45B6-9612-722B975B8DF7}" presName="parTrans" presStyleCnt="0"/>
      <dgm:spPr/>
    </dgm:pt>
    <dgm:pt modelId="{161BD00F-6166-40DC-AF30-18EC084A9DEC}" type="pres">
      <dgm:prSet presAssocID="{8FA75CBE-D8BD-4DBC-9F83-52E3B6EB2CCF}" presName="node" presStyleLbl="alignAccFollowNode1" presStyleIdx="2" presStyleCnt="6">
        <dgm:presLayoutVars>
          <dgm:bulletEnabled val="1"/>
        </dgm:presLayoutVars>
      </dgm:prSet>
      <dgm:spPr/>
    </dgm:pt>
    <dgm:pt modelId="{89280D8B-ECA4-435E-A1F8-083DCE97E914}" type="pres">
      <dgm:prSet presAssocID="{6966DCEB-793A-4EFB-8128-AC0CC9AAA15E}" presName="sibTrans" presStyleCnt="0"/>
      <dgm:spPr/>
    </dgm:pt>
    <dgm:pt modelId="{8165BE3A-5FC0-4689-9756-EB5ABB4DDB96}" type="pres">
      <dgm:prSet presAssocID="{6E089481-15BA-4848-A269-0D7C22B0FBEC}" presName="node" presStyleLbl="alignAccFollowNode1" presStyleIdx="3" presStyleCnt="6">
        <dgm:presLayoutVars>
          <dgm:bulletEnabled val="1"/>
        </dgm:presLayoutVars>
      </dgm:prSet>
      <dgm:spPr/>
    </dgm:pt>
    <dgm:pt modelId="{CC7EEC2A-C519-46B6-A119-BB839AE05F62}" type="pres">
      <dgm:prSet presAssocID="{F6705C5F-A989-4E07-B24E-FD3CDD07A37F}" presName="vSp" presStyleCnt="0"/>
      <dgm:spPr/>
    </dgm:pt>
    <dgm:pt modelId="{244FF4DC-E53C-445F-80D9-129CAF7C6E8E}" type="pres">
      <dgm:prSet presAssocID="{82DA7A83-9CBA-495F-9A95-AD5BAFAA2F3E}" presName="horFlow" presStyleCnt="0"/>
      <dgm:spPr/>
    </dgm:pt>
    <dgm:pt modelId="{B7729E1D-68D3-478B-85BB-79D3314E9D86}" type="pres">
      <dgm:prSet presAssocID="{82DA7A83-9CBA-495F-9A95-AD5BAFAA2F3E}" presName="bigChev" presStyleLbl="node1" presStyleIdx="2" presStyleCnt="3"/>
      <dgm:spPr/>
    </dgm:pt>
    <dgm:pt modelId="{1AA9F5B2-7128-410A-8269-00AC546CA31B}" type="pres">
      <dgm:prSet presAssocID="{B52B2381-5363-4FF2-B7E7-47C823EF9C08}" presName="parTrans" presStyleCnt="0"/>
      <dgm:spPr/>
    </dgm:pt>
    <dgm:pt modelId="{2ADDCF80-140F-4825-A36B-585888270652}" type="pres">
      <dgm:prSet presAssocID="{78FDDE31-C48D-4EDB-A136-87B946CB35CA}" presName="node" presStyleLbl="alignAccFollowNode1" presStyleIdx="4" presStyleCnt="6">
        <dgm:presLayoutVars>
          <dgm:bulletEnabled val="1"/>
        </dgm:presLayoutVars>
      </dgm:prSet>
      <dgm:spPr/>
    </dgm:pt>
    <dgm:pt modelId="{53EC5593-AAE2-4991-B4E0-D06961268258}" type="pres">
      <dgm:prSet presAssocID="{498E7D08-443F-4DD8-8C7F-674236E8A96D}" presName="sibTrans" presStyleCnt="0"/>
      <dgm:spPr/>
    </dgm:pt>
    <dgm:pt modelId="{1D30D4F3-BB34-4841-BD6F-0385CE718B76}" type="pres">
      <dgm:prSet presAssocID="{C28C4CC1-B2D1-45CC-9454-D01284C621E1}" presName="node" presStyleLbl="alignAccFollowNode1" presStyleIdx="5" presStyleCnt="6">
        <dgm:presLayoutVars>
          <dgm:bulletEnabled val="1"/>
        </dgm:presLayoutVars>
      </dgm:prSet>
      <dgm:spPr/>
    </dgm:pt>
  </dgm:ptLst>
  <dgm:cxnLst>
    <dgm:cxn modelId="{2B9E3F05-F00D-426B-A817-CFD7F80C44AB}" type="presOf" srcId="{D566DC68-30F3-4229-BC02-6467933BFEAD}" destId="{08C19747-006A-4E6B-84DD-0544B7AD914E}" srcOrd="0" destOrd="0" presId="urn:microsoft.com/office/officeart/2005/8/layout/lProcess3"/>
    <dgm:cxn modelId="{9D3C1D29-0B8D-4107-AD87-82448621FCB4}" srcId="{82DA7A83-9CBA-495F-9A95-AD5BAFAA2F3E}" destId="{C28C4CC1-B2D1-45CC-9454-D01284C621E1}" srcOrd="1" destOrd="0" parTransId="{3B83670F-CBC4-4CAA-9017-F6923037C31E}" sibTransId="{19BA7787-669D-4F75-ACAE-DEDF6D6F1445}"/>
    <dgm:cxn modelId="{C2697B30-7D5A-4282-973B-9F54CC86ECC3}" srcId="{508826F6-9841-43CF-A2C8-E2427687099D}" destId="{7F4149F9-EEE7-43D0-8AE3-7B7FFE9D036D}" srcOrd="0" destOrd="0" parTransId="{D70B174D-DC02-478A-9031-AE014C36AB1C}" sibTransId="{355B9EC6-8A1D-4218-A201-C2AC61431555}"/>
    <dgm:cxn modelId="{FAAD0F36-26B1-4B41-AE12-870CD1DBB945}" type="presOf" srcId="{8FA75CBE-D8BD-4DBC-9F83-52E3B6EB2CCF}" destId="{161BD00F-6166-40DC-AF30-18EC084A9DEC}" srcOrd="0" destOrd="0" presId="urn:microsoft.com/office/officeart/2005/8/layout/lProcess3"/>
    <dgm:cxn modelId="{4BBC2A5D-321A-445C-A48D-B00862D114BA}" srcId="{F6705C5F-A989-4E07-B24E-FD3CDD07A37F}" destId="{8FA75CBE-D8BD-4DBC-9F83-52E3B6EB2CCF}" srcOrd="0" destOrd="0" parTransId="{B282642B-E01F-45B6-9612-722B975B8DF7}" sibTransId="{6966DCEB-793A-4EFB-8128-AC0CC9AAA15E}"/>
    <dgm:cxn modelId="{44F43160-AA39-4EA9-A9F7-9EC3B2731656}" srcId="{F6705C5F-A989-4E07-B24E-FD3CDD07A37F}" destId="{6E089481-15BA-4848-A269-0D7C22B0FBEC}" srcOrd="1" destOrd="0" parTransId="{C0136816-88EF-4830-903E-DF923C2E6C75}" sibTransId="{969891A4-F3F6-417B-A877-4648CE23189E}"/>
    <dgm:cxn modelId="{62334C44-AB1F-4542-B6DE-70E3991E32F4}" type="presOf" srcId="{78FDDE31-C48D-4EDB-A136-87B946CB35CA}" destId="{2ADDCF80-140F-4825-A36B-585888270652}" srcOrd="0" destOrd="0" presId="urn:microsoft.com/office/officeart/2005/8/layout/lProcess3"/>
    <dgm:cxn modelId="{5D536649-8D99-4263-9E77-8CC92DF2CA28}" type="presOf" srcId="{7F4149F9-EEE7-43D0-8AE3-7B7FFE9D036D}" destId="{9DD84A89-6C6C-4BCF-95AC-32A814ED770C}" srcOrd="0" destOrd="0" presId="urn:microsoft.com/office/officeart/2005/8/layout/lProcess3"/>
    <dgm:cxn modelId="{74DFAB4E-576F-479D-BE22-6003CF28D91E}" srcId="{7F4149F9-EEE7-43D0-8AE3-7B7FFE9D036D}" destId="{D566DC68-30F3-4229-BC02-6467933BFEAD}" srcOrd="0" destOrd="0" parTransId="{E5F42BFE-86DD-4DA9-BB26-0E53BE9CF527}" sibTransId="{858038CD-8DB4-43C3-8B88-C245FECA8567}"/>
    <dgm:cxn modelId="{2E381A7F-1679-489A-BA2B-A51410CA8D78}" srcId="{82DA7A83-9CBA-495F-9A95-AD5BAFAA2F3E}" destId="{78FDDE31-C48D-4EDB-A136-87B946CB35CA}" srcOrd="0" destOrd="0" parTransId="{B52B2381-5363-4FF2-B7E7-47C823EF9C08}" sibTransId="{498E7D08-443F-4DD8-8C7F-674236E8A96D}"/>
    <dgm:cxn modelId="{4CB91890-653C-4977-AD21-5A86493CDD11}" srcId="{508826F6-9841-43CF-A2C8-E2427687099D}" destId="{82DA7A83-9CBA-495F-9A95-AD5BAFAA2F3E}" srcOrd="2" destOrd="0" parTransId="{3F3C548A-C091-468F-BCF8-7ACF37608FFD}" sibTransId="{CDA0A713-BBA3-4F7D-873C-A1E7726C7366}"/>
    <dgm:cxn modelId="{403A9B93-ECC4-4FC2-A396-5CA80EBD7BF3}" type="presOf" srcId="{37BA55A5-A12C-41E4-AA53-C00A5FAA09BC}" destId="{FCB66494-44F7-4EDB-B890-C1F89D4CEC33}" srcOrd="0" destOrd="0" presId="urn:microsoft.com/office/officeart/2005/8/layout/lProcess3"/>
    <dgm:cxn modelId="{E963B4AA-6B94-403F-9159-5D79469B87D3}" type="presOf" srcId="{F6705C5F-A989-4E07-B24E-FD3CDD07A37F}" destId="{2B25BE5C-F915-4BC4-8C03-9EF124C42AAE}" srcOrd="0" destOrd="0" presId="urn:microsoft.com/office/officeart/2005/8/layout/lProcess3"/>
    <dgm:cxn modelId="{8ED4D1AA-DA7E-4879-993E-313A7B18FE1C}" type="presOf" srcId="{508826F6-9841-43CF-A2C8-E2427687099D}" destId="{08275199-489C-4EC0-B584-723501A26C5B}" srcOrd="0" destOrd="0" presId="urn:microsoft.com/office/officeart/2005/8/layout/lProcess3"/>
    <dgm:cxn modelId="{CF7FB0B3-A067-4CFB-97A6-6D254068D842}" type="presOf" srcId="{C28C4CC1-B2D1-45CC-9454-D01284C621E1}" destId="{1D30D4F3-BB34-4841-BD6F-0385CE718B76}" srcOrd="0" destOrd="0" presId="urn:microsoft.com/office/officeart/2005/8/layout/lProcess3"/>
    <dgm:cxn modelId="{8C90CBBD-E41C-4EC4-9394-CCDB55F412A6}" srcId="{508826F6-9841-43CF-A2C8-E2427687099D}" destId="{F6705C5F-A989-4E07-B24E-FD3CDD07A37F}" srcOrd="1" destOrd="0" parTransId="{47B3B625-1D0D-4523-913B-393CBA5E25B6}" sibTransId="{7F793B3A-2D50-499F-A3F0-1583701DEAD5}"/>
    <dgm:cxn modelId="{93E299C0-024A-4CAB-A09D-56A064E2E113}" type="presOf" srcId="{6E089481-15BA-4848-A269-0D7C22B0FBEC}" destId="{8165BE3A-5FC0-4689-9756-EB5ABB4DDB96}" srcOrd="0" destOrd="0" presId="urn:microsoft.com/office/officeart/2005/8/layout/lProcess3"/>
    <dgm:cxn modelId="{AA1BBEC7-E99F-4582-ABF0-2033664CA6B8}" type="presOf" srcId="{82DA7A83-9CBA-495F-9A95-AD5BAFAA2F3E}" destId="{B7729E1D-68D3-478B-85BB-79D3314E9D86}" srcOrd="0" destOrd="0" presId="urn:microsoft.com/office/officeart/2005/8/layout/lProcess3"/>
    <dgm:cxn modelId="{3D9D74D1-00DA-4A37-B3C1-610749B0DE28}" srcId="{7F4149F9-EEE7-43D0-8AE3-7B7FFE9D036D}" destId="{37BA55A5-A12C-41E4-AA53-C00A5FAA09BC}" srcOrd="1" destOrd="0" parTransId="{59A3339F-8517-43F7-A99A-DF8EA235CBB7}" sibTransId="{048C7DFF-0EA7-4C8D-8DAF-949E031BB37E}"/>
    <dgm:cxn modelId="{9756AF63-BE26-4CA2-87D6-F5B8FC7548D4}" type="presParOf" srcId="{08275199-489C-4EC0-B584-723501A26C5B}" destId="{44D45758-4830-4B04-A008-86ED53BB7671}" srcOrd="0" destOrd="0" presId="urn:microsoft.com/office/officeart/2005/8/layout/lProcess3"/>
    <dgm:cxn modelId="{F06E8BEA-CEDD-4AD4-AE69-9F92924AB3D5}" type="presParOf" srcId="{44D45758-4830-4B04-A008-86ED53BB7671}" destId="{9DD84A89-6C6C-4BCF-95AC-32A814ED770C}" srcOrd="0" destOrd="0" presId="urn:microsoft.com/office/officeart/2005/8/layout/lProcess3"/>
    <dgm:cxn modelId="{8944A311-A0F9-4661-9207-D5187DDBE5F8}" type="presParOf" srcId="{44D45758-4830-4B04-A008-86ED53BB7671}" destId="{0F8E1024-D31B-4F3F-B14A-84F3BFFF1D00}" srcOrd="1" destOrd="0" presId="urn:microsoft.com/office/officeart/2005/8/layout/lProcess3"/>
    <dgm:cxn modelId="{E43E4F9B-B591-4C4E-A62E-E944ACDBAE98}" type="presParOf" srcId="{44D45758-4830-4B04-A008-86ED53BB7671}" destId="{08C19747-006A-4E6B-84DD-0544B7AD914E}" srcOrd="2" destOrd="0" presId="urn:microsoft.com/office/officeart/2005/8/layout/lProcess3"/>
    <dgm:cxn modelId="{1C04E3F0-DAA4-40F6-AB13-CDF1AF58F1A3}" type="presParOf" srcId="{44D45758-4830-4B04-A008-86ED53BB7671}" destId="{83DE4FDA-48DA-45E3-AF06-686A09B85F6C}" srcOrd="3" destOrd="0" presId="urn:microsoft.com/office/officeart/2005/8/layout/lProcess3"/>
    <dgm:cxn modelId="{16586BDE-6125-4B10-9D47-E1A070F0FF24}" type="presParOf" srcId="{44D45758-4830-4B04-A008-86ED53BB7671}" destId="{FCB66494-44F7-4EDB-B890-C1F89D4CEC33}" srcOrd="4" destOrd="0" presId="urn:microsoft.com/office/officeart/2005/8/layout/lProcess3"/>
    <dgm:cxn modelId="{135074D9-6659-49F4-B890-FEA369FFE13D}" type="presParOf" srcId="{08275199-489C-4EC0-B584-723501A26C5B}" destId="{F2C10109-47CB-40B8-A150-E086B9EBCFD7}" srcOrd="1" destOrd="0" presId="urn:microsoft.com/office/officeart/2005/8/layout/lProcess3"/>
    <dgm:cxn modelId="{3B38D583-D9DD-45EB-B1B7-B9C8D67B4ECA}" type="presParOf" srcId="{08275199-489C-4EC0-B584-723501A26C5B}" destId="{561D9EA2-478A-42B9-9948-709DCADCDF69}" srcOrd="2" destOrd="0" presId="urn:microsoft.com/office/officeart/2005/8/layout/lProcess3"/>
    <dgm:cxn modelId="{D829CBD5-B334-41A9-99A1-B12D489A8901}" type="presParOf" srcId="{561D9EA2-478A-42B9-9948-709DCADCDF69}" destId="{2B25BE5C-F915-4BC4-8C03-9EF124C42AAE}" srcOrd="0" destOrd="0" presId="urn:microsoft.com/office/officeart/2005/8/layout/lProcess3"/>
    <dgm:cxn modelId="{C2C85B85-FEDA-49CC-85FC-DD625083644F}" type="presParOf" srcId="{561D9EA2-478A-42B9-9948-709DCADCDF69}" destId="{FDEC117D-FD3C-4F61-9DC5-00A60AD14853}" srcOrd="1" destOrd="0" presId="urn:microsoft.com/office/officeart/2005/8/layout/lProcess3"/>
    <dgm:cxn modelId="{A641DE0A-601A-4B3C-B301-280EE1708EAB}" type="presParOf" srcId="{561D9EA2-478A-42B9-9948-709DCADCDF69}" destId="{161BD00F-6166-40DC-AF30-18EC084A9DEC}" srcOrd="2" destOrd="0" presId="urn:microsoft.com/office/officeart/2005/8/layout/lProcess3"/>
    <dgm:cxn modelId="{AC0B4B0A-0F85-45B9-B2D0-026522D6BD19}" type="presParOf" srcId="{561D9EA2-478A-42B9-9948-709DCADCDF69}" destId="{89280D8B-ECA4-435E-A1F8-083DCE97E914}" srcOrd="3" destOrd="0" presId="urn:microsoft.com/office/officeart/2005/8/layout/lProcess3"/>
    <dgm:cxn modelId="{355820E5-E118-4781-8FA4-D1A2A1885B6B}" type="presParOf" srcId="{561D9EA2-478A-42B9-9948-709DCADCDF69}" destId="{8165BE3A-5FC0-4689-9756-EB5ABB4DDB96}" srcOrd="4" destOrd="0" presId="urn:microsoft.com/office/officeart/2005/8/layout/lProcess3"/>
    <dgm:cxn modelId="{952FCA67-8664-44E2-B4A9-11CF47DF7685}" type="presParOf" srcId="{08275199-489C-4EC0-B584-723501A26C5B}" destId="{CC7EEC2A-C519-46B6-A119-BB839AE05F62}" srcOrd="3" destOrd="0" presId="urn:microsoft.com/office/officeart/2005/8/layout/lProcess3"/>
    <dgm:cxn modelId="{D7A556F0-68BE-4081-AD50-E4FB46EC32BC}" type="presParOf" srcId="{08275199-489C-4EC0-B584-723501A26C5B}" destId="{244FF4DC-E53C-445F-80D9-129CAF7C6E8E}" srcOrd="4" destOrd="0" presId="urn:microsoft.com/office/officeart/2005/8/layout/lProcess3"/>
    <dgm:cxn modelId="{614CB41D-9C19-447F-8E16-A4758047DDA4}" type="presParOf" srcId="{244FF4DC-E53C-445F-80D9-129CAF7C6E8E}" destId="{B7729E1D-68D3-478B-85BB-79D3314E9D86}" srcOrd="0" destOrd="0" presId="urn:microsoft.com/office/officeart/2005/8/layout/lProcess3"/>
    <dgm:cxn modelId="{F267641F-9C12-45AE-936E-AC47BBB2E62F}" type="presParOf" srcId="{244FF4DC-E53C-445F-80D9-129CAF7C6E8E}" destId="{1AA9F5B2-7128-410A-8269-00AC546CA31B}" srcOrd="1" destOrd="0" presId="urn:microsoft.com/office/officeart/2005/8/layout/lProcess3"/>
    <dgm:cxn modelId="{C79772F3-CA95-4AA6-A1BE-AB645F534394}" type="presParOf" srcId="{244FF4DC-E53C-445F-80D9-129CAF7C6E8E}" destId="{2ADDCF80-140F-4825-A36B-585888270652}" srcOrd="2" destOrd="0" presId="urn:microsoft.com/office/officeart/2005/8/layout/lProcess3"/>
    <dgm:cxn modelId="{4E0A0D76-05FF-42B9-AC5C-F2082F7A1E3D}" type="presParOf" srcId="{244FF4DC-E53C-445F-80D9-129CAF7C6E8E}" destId="{53EC5593-AAE2-4991-B4E0-D06961268258}" srcOrd="3" destOrd="0" presId="urn:microsoft.com/office/officeart/2005/8/layout/lProcess3"/>
    <dgm:cxn modelId="{69871C68-F7FB-4259-9AE4-5E826624A7C7}" type="presParOf" srcId="{244FF4DC-E53C-445F-80D9-129CAF7C6E8E}" destId="{1D30D4F3-BB34-4841-BD6F-0385CE718B76}" srcOrd="4"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D65CAC-E8A8-42F6-8C3A-E67B5C51190C}">
      <dsp:nvSpPr>
        <dsp:cNvPr id="0" name=""/>
        <dsp:cNvSpPr/>
      </dsp:nvSpPr>
      <dsp:spPr>
        <a:xfrm>
          <a:off x="3854826" y="2123405"/>
          <a:ext cx="2805946" cy="292424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effectLst>
                <a:outerShdw blurRad="38100" dist="38100" dir="2700000" algn="tl">
                  <a:srgbClr val="000000">
                    <a:alpha val="43137"/>
                  </a:srgbClr>
                </a:outerShdw>
              </a:effectLst>
            </a:rPr>
            <a:t>Why should we map soil organic carbon (SOC)?</a:t>
          </a:r>
        </a:p>
      </dsp:txBody>
      <dsp:txXfrm>
        <a:off x="4265747" y="2551651"/>
        <a:ext cx="1984104" cy="2067756"/>
      </dsp:txXfrm>
    </dsp:sp>
    <dsp:sp modelId="{1BAE844B-5BF6-463D-B71E-EADE5449E12D}">
      <dsp:nvSpPr>
        <dsp:cNvPr id="0" name=""/>
        <dsp:cNvSpPr/>
      </dsp:nvSpPr>
      <dsp:spPr>
        <a:xfrm rot="16200000">
          <a:off x="5119208" y="1688609"/>
          <a:ext cx="277183" cy="640691"/>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160786" y="1858325"/>
        <a:ext cx="194028" cy="384415"/>
      </dsp:txXfrm>
    </dsp:sp>
    <dsp:sp modelId="{FAA5F7A2-13F5-4A86-B21B-86B5CF1C7E01}">
      <dsp:nvSpPr>
        <dsp:cNvPr id="0" name=""/>
        <dsp:cNvSpPr/>
      </dsp:nvSpPr>
      <dsp:spPr>
        <a:xfrm>
          <a:off x="4315606" y="3039"/>
          <a:ext cx="1884387" cy="188438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effectLst>
                <a:outerShdw blurRad="38100" dist="38100" dir="2700000" algn="tl">
                  <a:srgbClr val="000000">
                    <a:alpha val="43137"/>
                  </a:srgbClr>
                </a:outerShdw>
              </a:effectLst>
            </a:rPr>
            <a:t>Assess risks of carbon losses &amp; opportunities for gains</a:t>
          </a:r>
        </a:p>
      </dsp:txBody>
      <dsp:txXfrm>
        <a:off x="4591568" y="279001"/>
        <a:ext cx="1332463" cy="1332463"/>
      </dsp:txXfrm>
    </dsp:sp>
    <dsp:sp modelId="{92C99D20-D0F1-4C91-BB41-54B7CF5AEB33}">
      <dsp:nvSpPr>
        <dsp:cNvPr id="0" name=""/>
        <dsp:cNvSpPr/>
      </dsp:nvSpPr>
      <dsp:spPr>
        <a:xfrm rot="20520000">
          <a:off x="6560660" y="2786558"/>
          <a:ext cx="340389" cy="640691"/>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563159" y="2930474"/>
        <a:ext cx="238272" cy="384415"/>
      </dsp:txXfrm>
    </dsp:sp>
    <dsp:sp modelId="{3253CC32-7EBA-42E8-90C8-B9CD036A1763}">
      <dsp:nvSpPr>
        <dsp:cNvPr id="0" name=""/>
        <dsp:cNvSpPr/>
      </dsp:nvSpPr>
      <dsp:spPr>
        <a:xfrm>
          <a:off x="6826677" y="1827439"/>
          <a:ext cx="1884387" cy="1884387"/>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effectLst>
                <a:outerShdw blurRad="38100" dist="38100" dir="2700000" algn="tl">
                  <a:srgbClr val="000000">
                    <a:alpha val="43137"/>
                  </a:srgbClr>
                </a:outerShdw>
              </a:effectLst>
            </a:rPr>
            <a:t>Majority constituent of soil organic matter, which is important for…</a:t>
          </a:r>
          <a:r>
            <a:rPr lang="en-US" sz="1800" kern="1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1800" kern="1200" baseline="30000" dirty="0">
            <a:effectLst>
              <a:outerShdw blurRad="38100" dist="38100" dir="2700000" algn="tl">
                <a:srgbClr val="000000">
                  <a:alpha val="43137"/>
                </a:srgbClr>
              </a:outerShdw>
            </a:effectLst>
          </a:endParaRPr>
        </a:p>
      </dsp:txBody>
      <dsp:txXfrm>
        <a:off x="7102639" y="2103401"/>
        <a:ext cx="1332463" cy="1332463"/>
      </dsp:txXfrm>
    </dsp:sp>
    <dsp:sp modelId="{CF6E4A32-FA9F-4D28-82EB-12F4D9F8C9CD}">
      <dsp:nvSpPr>
        <dsp:cNvPr id="0" name=""/>
        <dsp:cNvSpPr/>
      </dsp:nvSpPr>
      <dsp:spPr>
        <a:xfrm rot="3240000">
          <a:off x="6026961" y="4531795"/>
          <a:ext cx="302171" cy="640691"/>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045645" y="4623264"/>
        <a:ext cx="211520" cy="384415"/>
      </dsp:txXfrm>
    </dsp:sp>
    <dsp:sp modelId="{D27B5994-C9F3-4660-A721-C88C90250549}">
      <dsp:nvSpPr>
        <dsp:cNvPr id="0" name=""/>
        <dsp:cNvSpPr/>
      </dsp:nvSpPr>
      <dsp:spPr>
        <a:xfrm>
          <a:off x="5867533" y="4779380"/>
          <a:ext cx="1884387" cy="1884387"/>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effectLst>
                <a:outerShdw blurRad="38100" dist="38100" dir="2700000" algn="tl">
                  <a:srgbClr val="000000">
                    <a:alpha val="43137"/>
                  </a:srgbClr>
                </a:outerShdw>
              </a:effectLst>
            </a:rPr>
            <a:t>Impractical to try &amp; sample every 1 km</a:t>
          </a:r>
          <a:r>
            <a:rPr lang="en-US" sz="1800" kern="1200" baseline="30000" dirty="0">
              <a:effectLst>
                <a:outerShdw blurRad="38100" dist="38100" dir="2700000" algn="tl">
                  <a:srgbClr val="000000">
                    <a:alpha val="43137"/>
                  </a:srgbClr>
                </a:outerShdw>
              </a:effectLst>
            </a:rPr>
            <a:t>2</a:t>
          </a:r>
          <a:r>
            <a:rPr lang="en-US" sz="1800" kern="1200" baseline="0" dirty="0">
              <a:effectLst>
                <a:outerShdw blurRad="38100" dist="38100" dir="2700000" algn="tl">
                  <a:srgbClr val="000000">
                    <a:alpha val="43137"/>
                  </a:srgbClr>
                </a:outerShdw>
              </a:effectLst>
            </a:rPr>
            <a:t> area of land</a:t>
          </a:r>
          <a:endParaRPr lang="en-US" sz="1800" kern="1200" dirty="0">
            <a:effectLst>
              <a:outerShdw blurRad="38100" dist="38100" dir="2700000" algn="tl">
                <a:srgbClr val="000000">
                  <a:alpha val="43137"/>
                </a:srgbClr>
              </a:outerShdw>
            </a:effectLst>
          </a:endParaRPr>
        </a:p>
      </dsp:txBody>
      <dsp:txXfrm>
        <a:off x="6143495" y="5055342"/>
        <a:ext cx="1332463" cy="1332463"/>
      </dsp:txXfrm>
    </dsp:sp>
    <dsp:sp modelId="{ACC124B3-7725-4811-B0FB-E988511113B7}">
      <dsp:nvSpPr>
        <dsp:cNvPr id="0" name=""/>
        <dsp:cNvSpPr/>
      </dsp:nvSpPr>
      <dsp:spPr>
        <a:xfrm rot="7560000">
          <a:off x="4186467" y="4531795"/>
          <a:ext cx="302171" cy="640691"/>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4258434" y="4623264"/>
        <a:ext cx="211520" cy="384415"/>
      </dsp:txXfrm>
    </dsp:sp>
    <dsp:sp modelId="{AAD8EDD5-75C4-483A-BF8C-AFAD610E3361}">
      <dsp:nvSpPr>
        <dsp:cNvPr id="0" name=""/>
        <dsp:cNvSpPr/>
      </dsp:nvSpPr>
      <dsp:spPr>
        <a:xfrm>
          <a:off x="2763678" y="4779380"/>
          <a:ext cx="1884387" cy="1884387"/>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effectLst>
                <a:outerShdw blurRad="38100" dist="38100" dir="2700000" algn="tl">
                  <a:srgbClr val="000000">
                    <a:alpha val="43137"/>
                  </a:srgbClr>
                </a:outerShdw>
              </a:effectLst>
            </a:rPr>
            <a:t>SOC = largest OC store of the terrestrial biosphere (Lal, 2004)</a:t>
          </a:r>
        </a:p>
      </dsp:txBody>
      <dsp:txXfrm>
        <a:off x="3039640" y="5055342"/>
        <a:ext cx="1332463" cy="1332463"/>
      </dsp:txXfrm>
    </dsp:sp>
    <dsp:sp modelId="{CC9AD01D-7B80-4BDC-9611-0D308D3235D8}">
      <dsp:nvSpPr>
        <dsp:cNvPr id="0" name=""/>
        <dsp:cNvSpPr/>
      </dsp:nvSpPr>
      <dsp:spPr>
        <a:xfrm rot="11880000">
          <a:off x="3614550" y="2786558"/>
          <a:ext cx="340389" cy="640691"/>
        </a:xfrm>
        <a:prstGeom prst="rightArrow">
          <a:avLst>
            <a:gd name="adj1" fmla="val 60000"/>
            <a:gd name="adj2" fmla="val 5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3714168" y="2930474"/>
        <a:ext cx="238272" cy="384415"/>
      </dsp:txXfrm>
    </dsp:sp>
    <dsp:sp modelId="{D333F0FC-2F2D-4B28-B8B1-FBC55A33C01B}">
      <dsp:nvSpPr>
        <dsp:cNvPr id="0" name=""/>
        <dsp:cNvSpPr/>
      </dsp:nvSpPr>
      <dsp:spPr>
        <a:xfrm>
          <a:off x="1804535" y="1827439"/>
          <a:ext cx="1884387" cy="1884387"/>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effectLst>
                <a:outerShdw blurRad="38100" dist="38100" dir="2700000" algn="tl">
                  <a:srgbClr val="000000">
                    <a:alpha val="43137"/>
                  </a:srgbClr>
                </a:outerShdw>
              </a:effectLst>
            </a:rPr>
            <a:t>Dynamic; sensitive to biophysical drivers*; can learn more…</a:t>
          </a:r>
          <a:endParaRPr lang="en-US" sz="1800" kern="1200" dirty="0">
            <a:effectLst>
              <a:outerShdw blurRad="38100" dist="38100" dir="2700000" algn="tl">
                <a:srgbClr val="000000">
                  <a:alpha val="43137"/>
                </a:srgbClr>
              </a:outerShdw>
            </a:effectLst>
          </a:endParaRPr>
        </a:p>
      </dsp:txBody>
      <dsp:txXfrm>
        <a:off x="2080497" y="2103401"/>
        <a:ext cx="1332463" cy="13324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66ECEB-C9E5-4502-A770-7126FD1BBBFA}">
      <dsp:nvSpPr>
        <dsp:cNvPr id="0" name=""/>
        <dsp:cNvSpPr/>
      </dsp:nvSpPr>
      <dsp:spPr>
        <a:xfrm>
          <a:off x="470235" y="220171"/>
          <a:ext cx="4568070" cy="1937458"/>
        </a:xfrm>
        <a:prstGeom prst="ellipse">
          <a:avLst/>
        </a:prstGeom>
        <a:solidFill>
          <a:schemeClr val="accent4">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D6EBE0-20BC-470B-B8AD-7D9275CD06D5}">
      <dsp:nvSpPr>
        <dsp:cNvPr id="0" name=""/>
        <dsp:cNvSpPr/>
      </dsp:nvSpPr>
      <dsp:spPr>
        <a:xfrm>
          <a:off x="2439213" y="4889235"/>
          <a:ext cx="699293" cy="447548"/>
        </a:xfrm>
        <a:prstGeom prst="downArrow">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 modelId="{8649E28D-5378-4170-B9E4-09D38AFD500E}">
      <dsp:nvSpPr>
        <dsp:cNvPr id="0" name=""/>
        <dsp:cNvSpPr/>
      </dsp:nvSpPr>
      <dsp:spPr>
        <a:xfrm>
          <a:off x="1110545" y="5336138"/>
          <a:ext cx="3356610" cy="661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bg1"/>
              </a:solidFill>
              <a:effectLst>
                <a:outerShdw blurRad="38100" dist="38100" dir="2700000" algn="tl">
                  <a:srgbClr val="000000">
                    <a:alpha val="43137"/>
                  </a:srgbClr>
                </a:outerShdw>
              </a:effectLst>
            </a:rPr>
            <a:t>SOC</a:t>
          </a:r>
          <a:endParaRPr lang="en-US" sz="2900" b="1" kern="1200" dirty="0">
            <a:solidFill>
              <a:schemeClr val="bg1"/>
            </a:solidFill>
            <a:effectLst>
              <a:outerShdw blurRad="38100" dist="38100" dir="2700000" algn="tl">
                <a:srgbClr val="000000">
                  <a:alpha val="43137"/>
                </a:srgbClr>
              </a:outerShdw>
            </a:effectLst>
          </a:endParaRPr>
        </a:p>
      </dsp:txBody>
      <dsp:txXfrm>
        <a:off x="1110545" y="5336138"/>
        <a:ext cx="3356610" cy="661428"/>
      </dsp:txXfrm>
    </dsp:sp>
    <dsp:sp modelId="{94084931-2715-402F-AD2A-CEC894CC7D05}">
      <dsp:nvSpPr>
        <dsp:cNvPr id="0" name=""/>
        <dsp:cNvSpPr/>
      </dsp:nvSpPr>
      <dsp:spPr>
        <a:xfrm>
          <a:off x="2299277" y="2763328"/>
          <a:ext cx="1258728" cy="1258728"/>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effectLst>
                <a:outerShdw blurRad="38100" dist="38100" dir="2700000" algn="tl">
                  <a:srgbClr val="000000">
                    <a:alpha val="43137"/>
                  </a:srgbClr>
                </a:outerShdw>
              </a:effectLst>
            </a:rPr>
            <a:t>Land cover</a:t>
          </a:r>
        </a:p>
      </dsp:txBody>
      <dsp:txXfrm>
        <a:off x="2483613" y="2947664"/>
        <a:ext cx="890056" cy="890056"/>
      </dsp:txXfrm>
    </dsp:sp>
    <dsp:sp modelId="{70FE6897-8A87-4D4D-A406-9D492FE9EAC9}">
      <dsp:nvSpPr>
        <dsp:cNvPr id="0" name=""/>
        <dsp:cNvSpPr/>
      </dsp:nvSpPr>
      <dsp:spPr>
        <a:xfrm>
          <a:off x="1326160" y="1891568"/>
          <a:ext cx="1258728" cy="1258728"/>
        </a:xfrm>
        <a:prstGeom prst="ellipse">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effectLst>
                <a:outerShdw blurRad="38100" dist="38100" dir="2700000" algn="tl">
                  <a:srgbClr val="000000">
                    <a:alpha val="43137"/>
                  </a:srgbClr>
                </a:outerShdw>
              </a:effectLst>
            </a:rPr>
            <a:t>Climate</a:t>
          </a:r>
        </a:p>
      </dsp:txBody>
      <dsp:txXfrm>
        <a:off x="1510496" y="2075904"/>
        <a:ext cx="890056" cy="890056"/>
      </dsp:txXfrm>
    </dsp:sp>
    <dsp:sp modelId="{FEA1A05E-655E-419F-919E-E082849EEA3B}">
      <dsp:nvSpPr>
        <dsp:cNvPr id="0" name=""/>
        <dsp:cNvSpPr/>
      </dsp:nvSpPr>
      <dsp:spPr>
        <a:xfrm>
          <a:off x="2910915" y="1633116"/>
          <a:ext cx="1258728" cy="1258728"/>
        </a:xfrm>
        <a:prstGeom prst="ellipse">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effectLst>
                <a:outerShdw blurRad="38100" dist="38100" dir="2700000" algn="tl">
                  <a:srgbClr val="000000">
                    <a:alpha val="43137"/>
                  </a:srgbClr>
                </a:outerShdw>
              </a:effectLst>
            </a:rPr>
            <a:t>Relief / elevation</a:t>
          </a:r>
        </a:p>
      </dsp:txBody>
      <dsp:txXfrm>
        <a:off x="3095251" y="1817452"/>
        <a:ext cx="890056" cy="890056"/>
      </dsp:txXfrm>
    </dsp:sp>
    <dsp:sp modelId="{261BD361-739B-4058-B31F-4F4A0C6C21B3}">
      <dsp:nvSpPr>
        <dsp:cNvPr id="0" name=""/>
        <dsp:cNvSpPr/>
      </dsp:nvSpPr>
      <dsp:spPr>
        <a:xfrm>
          <a:off x="266470" y="0"/>
          <a:ext cx="5011519" cy="4811096"/>
        </a:xfrm>
        <a:prstGeom prst="funnel">
          <a:avLst/>
        </a:prstGeom>
        <a:solidFill>
          <a:schemeClr val="lt1">
            <a:hueOff val="0"/>
            <a:satOff val="0"/>
            <a:lumOff val="0"/>
            <a:alpha val="6000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1AB4B4-D2D9-40C2-BCF4-4380C16867C6}">
      <dsp:nvSpPr>
        <dsp:cNvPr id="0" name=""/>
        <dsp:cNvSpPr/>
      </dsp:nvSpPr>
      <dsp:spPr>
        <a:xfrm>
          <a:off x="50857" y="232340"/>
          <a:ext cx="2679176" cy="267917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softEdge rad="31750"/>
        </a:effectLst>
      </dsp:spPr>
      <dsp:style>
        <a:lnRef idx="2">
          <a:scrgbClr r="0" g="0" b="0"/>
        </a:lnRef>
        <a:fillRef idx="1">
          <a:scrgbClr r="0" g="0" b="0"/>
        </a:fillRef>
        <a:effectRef idx="0">
          <a:scrgbClr r="0" g="0" b="0"/>
        </a:effectRef>
        <a:fontRef idx="minor"/>
      </dsp:style>
    </dsp:sp>
    <dsp:sp modelId="{C180586C-FE38-42B3-9B31-BFB16DC7EE8D}">
      <dsp:nvSpPr>
        <dsp:cNvPr id="0" name=""/>
        <dsp:cNvSpPr/>
      </dsp:nvSpPr>
      <dsp:spPr>
        <a:xfrm>
          <a:off x="525368" y="2388594"/>
          <a:ext cx="2679176" cy="26791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u="none" kern="1200" dirty="0">
              <a:effectLst>
                <a:outerShdw blurRad="38100" dist="38100" dir="2700000" algn="tl">
                  <a:srgbClr val="000000">
                    <a:alpha val="43137"/>
                  </a:srgbClr>
                </a:outerShdw>
              </a:effectLst>
            </a:rPr>
            <a:t>First,</a:t>
          </a:r>
        </a:p>
        <a:p>
          <a:pPr marL="228600" lvl="1" indent="-228600" algn="l" defTabSz="1022350">
            <a:lnSpc>
              <a:spcPct val="90000"/>
            </a:lnSpc>
            <a:spcBef>
              <a:spcPct val="0"/>
            </a:spcBef>
            <a:spcAft>
              <a:spcPct val="15000"/>
            </a:spcAft>
            <a:buChar char="•"/>
          </a:pPr>
          <a:r>
            <a:rPr lang="en-US" sz="2300" kern="1200" dirty="0">
              <a:effectLst>
                <a:outerShdw blurRad="38100" dist="38100" dir="2700000" algn="tl">
                  <a:srgbClr val="000000">
                    <a:alpha val="43137"/>
                  </a:srgbClr>
                </a:outerShdw>
              </a:effectLst>
            </a:rPr>
            <a:t>Compare maps with each other</a:t>
          </a:r>
        </a:p>
        <a:p>
          <a:pPr marL="228600" lvl="1" indent="-228600" algn="l" defTabSz="1022350">
            <a:lnSpc>
              <a:spcPct val="90000"/>
            </a:lnSpc>
            <a:spcBef>
              <a:spcPct val="0"/>
            </a:spcBef>
            <a:spcAft>
              <a:spcPct val="15000"/>
            </a:spcAft>
            <a:buChar char="•"/>
          </a:pPr>
          <a:r>
            <a:rPr lang="en-US" sz="2300" kern="1200" dirty="0">
              <a:effectLst>
                <a:outerShdw blurRad="38100" dist="38100" dir="2700000" algn="tl">
                  <a:srgbClr val="000000">
                    <a:alpha val="43137"/>
                  </a:srgbClr>
                </a:outerShdw>
              </a:effectLst>
            </a:rPr>
            <a:t>Do any of them stand out from the ensemble?</a:t>
          </a:r>
        </a:p>
      </dsp:txBody>
      <dsp:txXfrm>
        <a:off x="603838" y="2467064"/>
        <a:ext cx="2522236" cy="2522236"/>
      </dsp:txXfrm>
    </dsp:sp>
    <dsp:sp modelId="{F0180400-FE95-4843-843C-F3B7D202C1C5}">
      <dsp:nvSpPr>
        <dsp:cNvPr id="0" name=""/>
        <dsp:cNvSpPr/>
      </dsp:nvSpPr>
      <dsp:spPr>
        <a:xfrm>
          <a:off x="2997109" y="1250044"/>
          <a:ext cx="1014053" cy="64376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50800" dist="38100" dir="2700000" algn="tl" rotWithShape="0">
            <a:prstClr val="black">
              <a:alpha val="40000"/>
            </a:prstClr>
          </a:outerShdw>
          <a:softEdge rad="31750"/>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997109" y="1378798"/>
        <a:ext cx="820923" cy="386260"/>
      </dsp:txXfrm>
    </dsp:sp>
    <dsp:sp modelId="{285A37C2-7983-4060-85F5-B824CBBD1256}">
      <dsp:nvSpPr>
        <dsp:cNvPr id="0" name=""/>
        <dsp:cNvSpPr/>
      </dsp:nvSpPr>
      <dsp:spPr>
        <a:xfrm>
          <a:off x="4204515" y="232340"/>
          <a:ext cx="2679176" cy="2679176"/>
        </a:xfrm>
        <a:prstGeom prst="roundRect">
          <a:avLst>
            <a:gd name="adj" fmla="val 10000"/>
          </a:avLst>
        </a:prstGeom>
        <a:blipFill>
          <a:blip xmlns:r="http://schemas.openxmlformats.org/officeDocument/2006/relationships" r:embed="rId2" cstate="screen">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softEdge rad="31750"/>
        </a:effectLst>
      </dsp:spPr>
      <dsp:style>
        <a:lnRef idx="2">
          <a:scrgbClr r="0" g="0" b="0"/>
        </a:lnRef>
        <a:fillRef idx="1">
          <a:scrgbClr r="0" g="0" b="0"/>
        </a:fillRef>
        <a:effectRef idx="0">
          <a:scrgbClr r="0" g="0" b="0"/>
        </a:effectRef>
        <a:fontRef idx="minor"/>
      </dsp:style>
    </dsp:sp>
    <dsp:sp modelId="{1C694828-F6E3-4840-8EB5-B3D6EC539F2E}">
      <dsp:nvSpPr>
        <dsp:cNvPr id="0" name=""/>
        <dsp:cNvSpPr/>
      </dsp:nvSpPr>
      <dsp:spPr>
        <a:xfrm>
          <a:off x="4679026" y="2388594"/>
          <a:ext cx="2679176" cy="26791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effectLst>
                <a:outerShdw blurRad="38100" dist="38100" dir="2700000" algn="tl">
                  <a:srgbClr val="000000">
                    <a:alpha val="43137"/>
                  </a:srgbClr>
                </a:outerShdw>
              </a:effectLst>
            </a:rPr>
            <a:t>Next,</a:t>
          </a:r>
        </a:p>
        <a:p>
          <a:pPr marL="228600" lvl="1" indent="-228600" algn="l" defTabSz="1022350">
            <a:lnSpc>
              <a:spcPct val="90000"/>
            </a:lnSpc>
            <a:spcBef>
              <a:spcPct val="0"/>
            </a:spcBef>
            <a:spcAft>
              <a:spcPct val="15000"/>
            </a:spcAft>
            <a:buChar char="•"/>
          </a:pPr>
          <a:r>
            <a:rPr lang="en-US" sz="2300" kern="1200" dirty="0">
              <a:effectLst>
                <a:outerShdw blurRad="38100" dist="38100" dir="2700000" algn="tl">
                  <a:srgbClr val="000000">
                    <a:alpha val="43137"/>
                  </a:srgbClr>
                </a:outerShdw>
              </a:effectLst>
            </a:rPr>
            <a:t>Compare maps with survey observations</a:t>
          </a:r>
        </a:p>
        <a:p>
          <a:pPr marL="228600" lvl="1" indent="-228600" algn="l" defTabSz="1022350">
            <a:lnSpc>
              <a:spcPct val="90000"/>
            </a:lnSpc>
            <a:spcBef>
              <a:spcPct val="0"/>
            </a:spcBef>
            <a:spcAft>
              <a:spcPct val="15000"/>
            </a:spcAft>
            <a:buChar char="•"/>
          </a:pPr>
          <a:r>
            <a:rPr lang="en-US" sz="2300" kern="1200" dirty="0">
              <a:effectLst>
                <a:outerShdw blurRad="38100" dist="38100" dir="2700000" algn="tl">
                  <a:srgbClr val="000000">
                    <a:alpha val="43137"/>
                  </a:srgbClr>
                </a:outerShdw>
              </a:effectLst>
            </a:rPr>
            <a:t>GB Countryside Survey 2007</a:t>
          </a:r>
        </a:p>
      </dsp:txBody>
      <dsp:txXfrm>
        <a:off x="4757496" y="2467064"/>
        <a:ext cx="2522236" cy="2522236"/>
      </dsp:txXfrm>
    </dsp:sp>
    <dsp:sp modelId="{747BAFFF-2C04-49BD-AD33-5BB5144C5522}">
      <dsp:nvSpPr>
        <dsp:cNvPr id="0" name=""/>
        <dsp:cNvSpPr/>
      </dsp:nvSpPr>
      <dsp:spPr>
        <a:xfrm>
          <a:off x="7150767" y="1250044"/>
          <a:ext cx="1014053" cy="64376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50800" dist="38100" dir="2700000" algn="tl" rotWithShape="0">
            <a:prstClr val="black">
              <a:alpha val="40000"/>
            </a:prstClr>
          </a:outerShdw>
          <a:softEdge rad="31750"/>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150767" y="1378798"/>
        <a:ext cx="820923" cy="386260"/>
      </dsp:txXfrm>
    </dsp:sp>
    <dsp:sp modelId="{C84AAB09-EAE4-4CBE-A6A2-AF6E8EF1C974}">
      <dsp:nvSpPr>
        <dsp:cNvPr id="0" name=""/>
        <dsp:cNvSpPr/>
      </dsp:nvSpPr>
      <dsp:spPr>
        <a:xfrm>
          <a:off x="8358172" y="232340"/>
          <a:ext cx="2679176" cy="2679176"/>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softEdge rad="31750"/>
        </a:effectLst>
      </dsp:spPr>
      <dsp:style>
        <a:lnRef idx="2">
          <a:scrgbClr r="0" g="0" b="0"/>
        </a:lnRef>
        <a:fillRef idx="1">
          <a:scrgbClr r="0" g="0" b="0"/>
        </a:fillRef>
        <a:effectRef idx="0">
          <a:scrgbClr r="0" g="0" b="0"/>
        </a:effectRef>
        <a:fontRef idx="minor"/>
      </dsp:style>
    </dsp:sp>
    <dsp:sp modelId="{3AE64DEF-0BAC-45E4-BAC7-2601E1041CDB}">
      <dsp:nvSpPr>
        <dsp:cNvPr id="0" name=""/>
        <dsp:cNvSpPr/>
      </dsp:nvSpPr>
      <dsp:spPr>
        <a:xfrm>
          <a:off x="8754833" y="2388594"/>
          <a:ext cx="2679176" cy="26791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effectLst>
                <a:outerShdw blurRad="38100" dist="38100" dir="2700000" algn="tl">
                  <a:srgbClr val="000000">
                    <a:alpha val="43137"/>
                  </a:srgbClr>
                </a:outerShdw>
              </a:effectLst>
            </a:rPr>
            <a:t>Lastly,</a:t>
          </a:r>
        </a:p>
        <a:p>
          <a:pPr marL="228600" lvl="1" indent="-228600" algn="l" defTabSz="1022350">
            <a:lnSpc>
              <a:spcPct val="90000"/>
            </a:lnSpc>
            <a:spcBef>
              <a:spcPct val="0"/>
            </a:spcBef>
            <a:spcAft>
              <a:spcPct val="15000"/>
            </a:spcAft>
            <a:buChar char="•"/>
          </a:pPr>
          <a:r>
            <a:rPr lang="en-US" sz="2300" kern="1200" dirty="0">
              <a:effectLst>
                <a:outerShdw blurRad="38100" dist="38100" dir="2700000" algn="tl">
                  <a:srgbClr val="000000">
                    <a:alpha val="43137"/>
                  </a:srgbClr>
                </a:outerShdw>
              </a:effectLst>
            </a:rPr>
            <a:t>Fractionate the analysis by land units to explore the role of bio-physical drivers</a:t>
          </a:r>
        </a:p>
      </dsp:txBody>
      <dsp:txXfrm>
        <a:off x="8833303" y="2467064"/>
        <a:ext cx="2522236" cy="25222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201178-0A11-4761-AFDF-87154C10FF1B}">
      <dsp:nvSpPr>
        <dsp:cNvPr id="0" name=""/>
        <dsp:cNvSpPr/>
      </dsp:nvSpPr>
      <dsp:spPr>
        <a:xfrm>
          <a:off x="4310080" y="2798595"/>
          <a:ext cx="2804353" cy="280435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US" sz="4500" b="1" kern="1200" dirty="0">
              <a:effectLst>
                <a:outerShdw blurRad="38100" dist="38100" dir="2700000" algn="tl">
                  <a:srgbClr val="000000">
                    <a:alpha val="43137"/>
                  </a:srgbClr>
                </a:outerShdw>
              </a:effectLst>
            </a:rPr>
            <a:t>Why use CS 2007?</a:t>
          </a:r>
        </a:p>
      </dsp:txBody>
      <dsp:txXfrm>
        <a:off x="4720768" y="3209283"/>
        <a:ext cx="1982977" cy="1982977"/>
      </dsp:txXfrm>
    </dsp:sp>
    <dsp:sp modelId="{D7555E2C-7982-4DAF-B875-C25C2E3992C5}">
      <dsp:nvSpPr>
        <dsp:cNvPr id="0" name=""/>
        <dsp:cNvSpPr/>
      </dsp:nvSpPr>
      <dsp:spPr>
        <a:xfrm rot="10780917">
          <a:off x="1714885" y="3816534"/>
          <a:ext cx="2452499" cy="799240"/>
        </a:xfrm>
        <a:prstGeom prst="leftArrow">
          <a:avLst>
            <a:gd name="adj1" fmla="val 60000"/>
            <a:gd name="adj2" fmla="val 50000"/>
          </a:avLst>
        </a:prstGeom>
        <a:solidFill>
          <a:schemeClr val="accent4">
            <a:hueOff val="0"/>
            <a:satOff val="0"/>
            <a:lumOff val="0"/>
            <a:alphaOff val="0"/>
          </a:schemeClr>
        </a:solidFill>
        <a:ln>
          <a:noFill/>
        </a:ln>
        <a:effectLst>
          <a:outerShdw blurRad="50800" dist="38100" dir="2700000" algn="tl" rotWithShape="0">
            <a:prstClr val="black">
              <a:alpha val="40000"/>
            </a:prstClr>
          </a:outerShdw>
          <a:softEdge rad="31750"/>
        </a:effectLst>
      </dsp:spPr>
      <dsp:style>
        <a:lnRef idx="0">
          <a:scrgbClr r="0" g="0" b="0"/>
        </a:lnRef>
        <a:fillRef idx="1">
          <a:scrgbClr r="0" g="0" b="0"/>
        </a:fillRef>
        <a:effectRef idx="0">
          <a:scrgbClr r="0" g="0" b="0"/>
        </a:effectRef>
        <a:fontRef idx="minor">
          <a:schemeClr val="lt1"/>
        </a:fontRef>
      </dsp:style>
    </dsp:sp>
    <dsp:sp modelId="{CC34BE31-5977-44F7-9260-5723F0BD9597}">
      <dsp:nvSpPr>
        <dsp:cNvPr id="0" name=""/>
        <dsp:cNvSpPr/>
      </dsp:nvSpPr>
      <dsp:spPr>
        <a:xfrm>
          <a:off x="0" y="2928137"/>
          <a:ext cx="3429808" cy="258964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effectLst>
                <a:outerShdw blurRad="38100" dist="38100" dir="2700000" algn="tl">
                  <a:srgbClr val="000000">
                    <a:alpha val="43137"/>
                  </a:srgbClr>
                </a:outerShdw>
              </a:effectLst>
            </a:rPr>
            <a:t>Stratified random sampling; 45  land types based on climate, land cover &amp; elevation. Within each 1km</a:t>
          </a:r>
          <a:r>
            <a:rPr lang="en-US" sz="2000" kern="1200" baseline="30000" dirty="0">
              <a:effectLst>
                <a:outerShdw blurRad="38100" dist="38100" dir="2700000" algn="tl">
                  <a:srgbClr val="000000">
                    <a:alpha val="43137"/>
                  </a:srgbClr>
                </a:outerShdw>
              </a:effectLst>
            </a:rPr>
            <a:t>2</a:t>
          </a:r>
          <a:r>
            <a:rPr lang="en-US" sz="2000" kern="1200" dirty="0">
              <a:effectLst>
                <a:outerShdw blurRad="38100" dist="38100" dir="2700000" algn="tl">
                  <a:srgbClr val="000000">
                    <a:alpha val="43137"/>
                  </a:srgbClr>
                </a:outerShdw>
              </a:effectLst>
            </a:rPr>
            <a:t> grid, 5 random samples are taken (591 grids). Range of SOC environments are well represented.</a:t>
          </a:r>
        </a:p>
      </dsp:txBody>
      <dsp:txXfrm>
        <a:off x="75848" y="3003985"/>
        <a:ext cx="3278112" cy="2437950"/>
      </dsp:txXfrm>
    </dsp:sp>
    <dsp:sp modelId="{72D9028B-AE87-45CD-803A-E381EADFA4CF}">
      <dsp:nvSpPr>
        <dsp:cNvPr id="0" name=""/>
        <dsp:cNvSpPr/>
      </dsp:nvSpPr>
      <dsp:spPr>
        <a:xfrm rot="12982087">
          <a:off x="1464337" y="1882438"/>
          <a:ext cx="3284812" cy="799240"/>
        </a:xfrm>
        <a:prstGeom prst="leftArrow">
          <a:avLst>
            <a:gd name="adj1" fmla="val 60000"/>
            <a:gd name="adj2" fmla="val 50000"/>
          </a:avLst>
        </a:prstGeom>
        <a:solidFill>
          <a:schemeClr val="accent4">
            <a:hueOff val="3465231"/>
            <a:satOff val="-15989"/>
            <a:lumOff val="588"/>
            <a:alphaOff val="0"/>
          </a:schemeClr>
        </a:solidFill>
        <a:ln>
          <a:noFill/>
        </a:ln>
        <a:effectLst>
          <a:outerShdw blurRad="50800" dist="38100" dir="2700000" algn="tl" rotWithShape="0">
            <a:prstClr val="black">
              <a:alpha val="40000"/>
            </a:prstClr>
          </a:outerShdw>
          <a:softEdge rad="31750"/>
        </a:effectLst>
      </dsp:spPr>
      <dsp:style>
        <a:lnRef idx="0">
          <a:scrgbClr r="0" g="0" b="0"/>
        </a:lnRef>
        <a:fillRef idx="1">
          <a:scrgbClr r="0" g="0" b="0"/>
        </a:fillRef>
        <a:effectRef idx="0">
          <a:scrgbClr r="0" g="0" b="0"/>
        </a:effectRef>
        <a:fontRef idx="minor">
          <a:schemeClr val="lt1"/>
        </a:fontRef>
      </dsp:style>
    </dsp:sp>
    <dsp:sp modelId="{982B74E1-27AF-44E7-95DF-F2CDD32D0231}">
      <dsp:nvSpPr>
        <dsp:cNvPr id="0" name=""/>
        <dsp:cNvSpPr/>
      </dsp:nvSpPr>
      <dsp:spPr>
        <a:xfrm>
          <a:off x="178310" y="-41683"/>
          <a:ext cx="3211855" cy="2699686"/>
        </a:xfrm>
        <a:prstGeom prst="roundRect">
          <a:avLst>
            <a:gd name="adj" fmla="val 1000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effectLst>
                <a:outerShdw blurRad="38100" dist="38100" dir="2700000" algn="tl">
                  <a:srgbClr val="000000">
                    <a:alpha val="43137"/>
                  </a:srgbClr>
                </a:outerShdw>
              </a:effectLst>
            </a:rPr>
            <a:t>We have multiple maps that are based on the CS 2007 survey. While we expect these maps to be the most accurate when compared with observations, it is still useful to try to investigate differences between these 4 maps &amp; the reasons why.</a:t>
          </a:r>
        </a:p>
      </dsp:txBody>
      <dsp:txXfrm>
        <a:off x="257381" y="37388"/>
        <a:ext cx="3053713" cy="2541544"/>
      </dsp:txXfrm>
    </dsp:sp>
    <dsp:sp modelId="{A25AFFC2-6C79-4376-B01B-A96F0577387C}">
      <dsp:nvSpPr>
        <dsp:cNvPr id="0" name=""/>
        <dsp:cNvSpPr/>
      </dsp:nvSpPr>
      <dsp:spPr>
        <a:xfrm rot="16156329">
          <a:off x="4819374" y="1435895"/>
          <a:ext cx="1725667" cy="799240"/>
        </a:xfrm>
        <a:prstGeom prst="leftArrow">
          <a:avLst>
            <a:gd name="adj1" fmla="val 60000"/>
            <a:gd name="adj2" fmla="val 50000"/>
          </a:avLst>
        </a:prstGeom>
        <a:solidFill>
          <a:schemeClr val="accent4">
            <a:hueOff val="6930461"/>
            <a:satOff val="-31979"/>
            <a:lumOff val="1177"/>
            <a:alphaOff val="0"/>
          </a:schemeClr>
        </a:solidFill>
        <a:ln>
          <a:noFill/>
        </a:ln>
        <a:effectLst>
          <a:outerShdw blurRad="50800" dist="38100" dir="2700000" algn="tl" rotWithShape="0">
            <a:prstClr val="black">
              <a:alpha val="40000"/>
            </a:prstClr>
          </a:outerShdw>
          <a:softEdge rad="31750"/>
        </a:effectLst>
      </dsp:spPr>
      <dsp:style>
        <a:lnRef idx="0">
          <a:scrgbClr r="0" g="0" b="0"/>
        </a:lnRef>
        <a:fillRef idx="1">
          <a:scrgbClr r="0" g="0" b="0"/>
        </a:fillRef>
        <a:effectRef idx="0">
          <a:scrgbClr r="0" g="0" b="0"/>
        </a:effectRef>
        <a:fontRef idx="minor">
          <a:schemeClr val="lt1"/>
        </a:fontRef>
      </dsp:style>
    </dsp:sp>
    <dsp:sp modelId="{4FAB846A-05DD-4B62-A9A0-728081583230}">
      <dsp:nvSpPr>
        <dsp:cNvPr id="0" name=""/>
        <dsp:cNvSpPr/>
      </dsp:nvSpPr>
      <dsp:spPr>
        <a:xfrm>
          <a:off x="4004418" y="-152142"/>
          <a:ext cx="3333660" cy="2249788"/>
        </a:xfrm>
        <a:prstGeom prst="roundRect">
          <a:avLst>
            <a:gd name="adj" fmla="val 10000"/>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effectLst>
                <a:outerShdw blurRad="38100" dist="38100" dir="2700000" algn="tl">
                  <a:srgbClr val="000000">
                    <a:alpha val="43137"/>
                  </a:srgbClr>
                </a:outerShdw>
              </a:effectLst>
            </a:rPr>
            <a:t>LUCAS 2009 does not cover areas &gt;600 m </a:t>
          </a:r>
          <a:r>
            <a:rPr lang="en-US" sz="2000" kern="1200" dirty="0" err="1">
              <a:effectLst>
                <a:outerShdw blurRad="38100" dist="38100" dir="2700000" algn="tl">
                  <a:srgbClr val="000000">
                    <a:alpha val="43137"/>
                  </a:srgbClr>
                </a:outerShdw>
              </a:effectLst>
            </a:rPr>
            <a:t>asl</a:t>
          </a:r>
          <a:r>
            <a:rPr lang="en-US" sz="2000" kern="1200" dirty="0">
              <a:effectLst>
                <a:outerShdw blurRad="38100" dist="38100" dir="2700000" algn="tl">
                  <a:srgbClr val="000000">
                    <a:alpha val="43137"/>
                  </a:srgbClr>
                </a:outerShdw>
              </a:effectLst>
            </a:rPr>
            <a:t>: good coverage of mineral soils; organic soils, especially in Scotland, are not well represented, however.</a:t>
          </a:r>
        </a:p>
      </dsp:txBody>
      <dsp:txXfrm>
        <a:off x="4070312" y="-86248"/>
        <a:ext cx="3201872" cy="2118000"/>
      </dsp:txXfrm>
    </dsp:sp>
    <dsp:sp modelId="{EA37D132-4490-485B-B252-5F55E6FB9550}">
      <dsp:nvSpPr>
        <dsp:cNvPr id="0" name=""/>
        <dsp:cNvSpPr/>
      </dsp:nvSpPr>
      <dsp:spPr>
        <a:xfrm rot="20494443">
          <a:off x="7121139" y="2889240"/>
          <a:ext cx="2656567" cy="799240"/>
        </a:xfrm>
        <a:prstGeom prst="leftArrow">
          <a:avLst>
            <a:gd name="adj1" fmla="val 60000"/>
            <a:gd name="adj2" fmla="val 50000"/>
          </a:avLst>
        </a:prstGeom>
        <a:solidFill>
          <a:schemeClr val="accent4">
            <a:hueOff val="10395692"/>
            <a:satOff val="-47968"/>
            <a:lumOff val="1765"/>
            <a:alphaOff val="0"/>
          </a:schemeClr>
        </a:solidFill>
        <a:ln>
          <a:noFill/>
        </a:ln>
        <a:effectLst>
          <a:outerShdw blurRad="50800" dist="38100" dir="2700000" algn="tl" rotWithShape="0">
            <a:prstClr val="black">
              <a:alpha val="40000"/>
            </a:prstClr>
          </a:outerShdw>
          <a:softEdge rad="31750"/>
        </a:effectLst>
      </dsp:spPr>
      <dsp:style>
        <a:lnRef idx="0">
          <a:scrgbClr r="0" g="0" b="0"/>
        </a:lnRef>
        <a:fillRef idx="1">
          <a:scrgbClr r="0" g="0" b="0"/>
        </a:fillRef>
        <a:effectRef idx="0">
          <a:scrgbClr r="0" g="0" b="0"/>
        </a:effectRef>
        <a:fontRef idx="minor">
          <a:schemeClr val="lt1"/>
        </a:fontRef>
      </dsp:style>
    </dsp:sp>
    <dsp:sp modelId="{4F5F6A46-6647-4F35-98AC-8F3FBB86D0D0}">
      <dsp:nvSpPr>
        <dsp:cNvPr id="0" name=""/>
        <dsp:cNvSpPr/>
      </dsp:nvSpPr>
      <dsp:spPr>
        <a:xfrm>
          <a:off x="7820776" y="0"/>
          <a:ext cx="3777665" cy="5738037"/>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effectLst>
                <a:outerShdw blurRad="38100" dist="38100" dir="2700000" algn="tl">
                  <a:srgbClr val="000000">
                    <a:alpha val="43137"/>
                  </a:srgbClr>
                </a:outerShdw>
              </a:effectLst>
            </a:rPr>
            <a:t>National Soils Inventory (NSI) uses systematic/grid sampling (5km</a:t>
          </a:r>
          <a:r>
            <a:rPr lang="en-US" sz="2000" kern="1200" baseline="30000" dirty="0">
              <a:effectLst>
                <a:outerShdw blurRad="38100" dist="38100" dir="2700000" algn="tl">
                  <a:srgbClr val="000000">
                    <a:alpha val="43137"/>
                  </a:srgbClr>
                </a:outerShdw>
              </a:effectLst>
            </a:rPr>
            <a:t>2</a:t>
          </a:r>
          <a:r>
            <a:rPr lang="en-US" sz="2000" kern="1200" dirty="0">
              <a:effectLst>
                <a:outerShdw blurRad="38100" dist="38100" dir="2700000" algn="tl">
                  <a:srgbClr val="000000">
                    <a:alpha val="43137"/>
                  </a:srgbClr>
                </a:outerShdw>
              </a:effectLst>
            </a:rPr>
            <a:t> grid) &amp; covers a large no. of samples (&gt;5500 in England &amp; Wales alone). This may be advantageous for evaluating the accuracy of e.g. digital soil maps created by spatial interpolation. However, we’re interested in figuring out </a:t>
          </a:r>
          <a:r>
            <a:rPr lang="en-US" sz="2000" b="1" i="1" u="sng" kern="1200" dirty="0">
              <a:effectLst>
                <a:outerShdw blurRad="38100" dist="38100" dir="2700000" algn="tl">
                  <a:srgbClr val="000000">
                    <a:alpha val="43137"/>
                  </a:srgbClr>
                </a:outerShdw>
              </a:effectLst>
            </a:rPr>
            <a:t>why</a:t>
          </a:r>
          <a:r>
            <a:rPr lang="en-US" sz="2000" b="0" i="0" u="none" kern="1200" dirty="0">
              <a:effectLst>
                <a:outerShdw blurRad="38100" dist="38100" dir="2700000" algn="tl">
                  <a:srgbClr val="000000">
                    <a:alpha val="43137"/>
                  </a:srgbClr>
                </a:outerShdw>
              </a:effectLst>
            </a:rPr>
            <a:t> these 8 maps predict SOC concentrations differently. We fractionate our comparisons between map predictions &amp; observations by various land type attributes (e.g. latitude, major soil type &amp; land cover) to explore potential effects of environmental controls. For this reason, a stratified random survey is most appropriate here.</a:t>
          </a:r>
          <a:endParaRPr lang="en-US" sz="2000" kern="1200" dirty="0">
            <a:effectLst>
              <a:outerShdw blurRad="38100" dist="38100" dir="2700000" algn="tl">
                <a:srgbClr val="000000">
                  <a:alpha val="43137"/>
                </a:srgbClr>
              </a:outerShdw>
            </a:effectLst>
          </a:endParaRPr>
        </a:p>
      </dsp:txBody>
      <dsp:txXfrm>
        <a:off x="7931420" y="110644"/>
        <a:ext cx="3556377" cy="55167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D84A89-6C6C-4BCF-95AC-32A814ED770C}">
      <dsp:nvSpPr>
        <dsp:cNvPr id="0" name=""/>
        <dsp:cNvSpPr/>
      </dsp:nvSpPr>
      <dsp:spPr>
        <a:xfrm>
          <a:off x="843891" y="2344"/>
          <a:ext cx="4351734" cy="1740693"/>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0" bIns="19050" numCol="1" spcCol="1270" anchor="ctr" anchorCtr="0">
          <a:noAutofit/>
        </a:bodyPr>
        <a:lstStyle/>
        <a:p>
          <a:pPr marL="0" lvl="0" indent="0" algn="ctr" defTabSz="1333500">
            <a:lnSpc>
              <a:spcPct val="90000"/>
            </a:lnSpc>
            <a:spcBef>
              <a:spcPct val="0"/>
            </a:spcBef>
            <a:spcAft>
              <a:spcPct val="35000"/>
            </a:spcAft>
            <a:buNone/>
          </a:pPr>
          <a:r>
            <a:rPr lang="en-US" sz="3000" kern="1200" dirty="0">
              <a:effectLst>
                <a:outerShdw blurRad="38100" dist="38100" dir="2700000" algn="tl">
                  <a:srgbClr val="000000">
                    <a:alpha val="43137"/>
                  </a:srgbClr>
                </a:outerShdw>
              </a:effectLst>
            </a:rPr>
            <a:t>Similarities</a:t>
          </a:r>
        </a:p>
      </dsp:txBody>
      <dsp:txXfrm>
        <a:off x="1714238" y="2344"/>
        <a:ext cx="2611041" cy="1740693"/>
      </dsp:txXfrm>
    </dsp:sp>
    <dsp:sp modelId="{08C19747-006A-4E6B-84DD-0544B7AD914E}">
      <dsp:nvSpPr>
        <dsp:cNvPr id="0" name=""/>
        <dsp:cNvSpPr/>
      </dsp:nvSpPr>
      <dsp:spPr>
        <a:xfrm>
          <a:off x="4629900" y="150303"/>
          <a:ext cx="3611939" cy="1444775"/>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softEdge rad="31750"/>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rPr>
            <a:t>Right-skewed, mostly bimodal distributions</a:t>
          </a:r>
        </a:p>
      </dsp:txBody>
      <dsp:txXfrm>
        <a:off x="5352288" y="150303"/>
        <a:ext cx="2167164" cy="1444775"/>
      </dsp:txXfrm>
    </dsp:sp>
    <dsp:sp modelId="{FCB66494-44F7-4EDB-B890-C1F89D4CEC33}">
      <dsp:nvSpPr>
        <dsp:cNvPr id="0" name=""/>
        <dsp:cNvSpPr/>
      </dsp:nvSpPr>
      <dsp:spPr>
        <a:xfrm>
          <a:off x="7736168" y="150303"/>
          <a:ext cx="3611939" cy="1444775"/>
        </a:xfrm>
        <a:prstGeom prst="chevron">
          <a:avLst/>
        </a:prstGeom>
        <a:solidFill>
          <a:schemeClr val="accent5">
            <a:tint val="40000"/>
            <a:alpha val="90000"/>
            <a:hueOff val="-1478351"/>
            <a:satOff val="-2563"/>
            <a:lumOff val="-258"/>
            <a:alphaOff val="0"/>
          </a:schemeClr>
        </a:solidFill>
        <a:ln w="12700" cap="flat" cmpd="sng" algn="ctr">
          <a:solidFill>
            <a:schemeClr val="accent5">
              <a:tint val="40000"/>
              <a:alpha val="90000"/>
              <a:hueOff val="-1478351"/>
              <a:satOff val="-2563"/>
              <a:lumOff val="-258"/>
              <a:alphaOff val="0"/>
            </a:schemeClr>
          </a:solidFill>
          <a:prstDash val="solid"/>
          <a:miter lim="800000"/>
        </a:ln>
        <a:effectLst>
          <a:outerShdw blurRad="50800" dist="38100" dir="2700000" algn="tl" rotWithShape="0">
            <a:prstClr val="black">
              <a:alpha val="40000"/>
            </a:prstClr>
          </a:outerShdw>
          <a:softEdge rad="31750"/>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rPr>
            <a:t>Median SOC predictions = 40-100 g kg</a:t>
          </a:r>
          <a:r>
            <a:rPr lang="en-US" sz="2400" kern="1200" baseline="30000" dirty="0">
              <a:effectLst>
                <a:outerShdw blurRad="38100" dist="38100" dir="2700000" algn="tl">
                  <a:srgbClr val="000000">
                    <a:alpha val="43137"/>
                  </a:srgbClr>
                </a:outerShdw>
              </a:effectLst>
            </a:rPr>
            <a:t>-1</a:t>
          </a:r>
          <a:endParaRPr lang="en-US" sz="2400" kern="1200" dirty="0">
            <a:effectLst>
              <a:outerShdw blurRad="38100" dist="38100" dir="2700000" algn="tl">
                <a:srgbClr val="000000">
                  <a:alpha val="43137"/>
                </a:srgbClr>
              </a:outerShdw>
            </a:effectLst>
          </a:endParaRPr>
        </a:p>
      </dsp:txBody>
      <dsp:txXfrm>
        <a:off x="8458556" y="150303"/>
        <a:ext cx="2167164" cy="1444775"/>
      </dsp:txXfrm>
    </dsp:sp>
    <dsp:sp modelId="{2B25BE5C-F915-4BC4-8C03-9EF124C42AAE}">
      <dsp:nvSpPr>
        <dsp:cNvPr id="0" name=""/>
        <dsp:cNvSpPr/>
      </dsp:nvSpPr>
      <dsp:spPr>
        <a:xfrm>
          <a:off x="843891" y="1986735"/>
          <a:ext cx="4351734" cy="1740693"/>
        </a:xfrm>
        <a:prstGeom prst="chevron">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0" bIns="19050" numCol="1" spcCol="1270" anchor="ctr" anchorCtr="0">
          <a:noAutofit/>
        </a:bodyPr>
        <a:lstStyle/>
        <a:p>
          <a:pPr marL="0" lvl="0" indent="0" algn="ctr" defTabSz="1333500">
            <a:lnSpc>
              <a:spcPct val="90000"/>
            </a:lnSpc>
            <a:spcBef>
              <a:spcPct val="0"/>
            </a:spcBef>
            <a:spcAft>
              <a:spcPct val="35000"/>
            </a:spcAft>
            <a:buNone/>
          </a:pPr>
          <a:r>
            <a:rPr lang="en-US" sz="3000" kern="1200" dirty="0">
              <a:effectLst>
                <a:outerShdw blurRad="38100" dist="38100" dir="2700000" algn="tl">
                  <a:srgbClr val="000000">
                    <a:alpha val="43137"/>
                  </a:srgbClr>
                </a:outerShdw>
              </a:effectLst>
            </a:rPr>
            <a:t>Disagreements</a:t>
          </a:r>
        </a:p>
      </dsp:txBody>
      <dsp:txXfrm>
        <a:off x="1714238" y="1986735"/>
        <a:ext cx="2611041" cy="1740693"/>
      </dsp:txXfrm>
    </dsp:sp>
    <dsp:sp modelId="{161BD00F-6166-40DC-AF30-18EC084A9DEC}">
      <dsp:nvSpPr>
        <dsp:cNvPr id="0" name=""/>
        <dsp:cNvSpPr/>
      </dsp:nvSpPr>
      <dsp:spPr>
        <a:xfrm>
          <a:off x="4629900" y="2134694"/>
          <a:ext cx="3611939" cy="1444775"/>
        </a:xfrm>
        <a:prstGeom prst="chevron">
          <a:avLst/>
        </a:prstGeom>
        <a:solidFill>
          <a:schemeClr val="accent5">
            <a:tint val="40000"/>
            <a:alpha val="90000"/>
            <a:hueOff val="-2956702"/>
            <a:satOff val="-5126"/>
            <a:lumOff val="-516"/>
            <a:alphaOff val="0"/>
          </a:schemeClr>
        </a:solidFill>
        <a:ln w="12700" cap="flat" cmpd="sng" algn="ctr">
          <a:solidFill>
            <a:schemeClr val="accent5">
              <a:tint val="40000"/>
              <a:alpha val="90000"/>
              <a:hueOff val="-2956702"/>
              <a:satOff val="-5126"/>
              <a:lumOff val="-516"/>
              <a:alphaOff val="0"/>
            </a:schemeClr>
          </a:solidFill>
          <a:prstDash val="solid"/>
          <a:miter lim="800000"/>
        </a:ln>
        <a:effectLst>
          <a:outerShdw blurRad="50800" dist="38100" dir="2700000" algn="tl" rotWithShape="0">
            <a:prstClr val="black">
              <a:alpha val="40000"/>
            </a:prstClr>
          </a:outerShdw>
          <a:softEdge rad="31750"/>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rPr>
            <a:t>CSGB-KRGS, OCTOP &amp; ISRIC-2020 differ most from the others</a:t>
          </a:r>
        </a:p>
      </dsp:txBody>
      <dsp:txXfrm>
        <a:off x="5352288" y="2134694"/>
        <a:ext cx="2167164" cy="1444775"/>
      </dsp:txXfrm>
    </dsp:sp>
    <dsp:sp modelId="{8165BE3A-5FC0-4689-9756-EB5ABB4DDB96}">
      <dsp:nvSpPr>
        <dsp:cNvPr id="0" name=""/>
        <dsp:cNvSpPr/>
      </dsp:nvSpPr>
      <dsp:spPr>
        <a:xfrm>
          <a:off x="7736168" y="2134694"/>
          <a:ext cx="3611939" cy="1444775"/>
        </a:xfrm>
        <a:prstGeom prst="chevron">
          <a:avLst/>
        </a:prstGeom>
        <a:solidFill>
          <a:schemeClr val="accent5">
            <a:tint val="40000"/>
            <a:alpha val="90000"/>
            <a:hueOff val="-4435053"/>
            <a:satOff val="-7690"/>
            <a:lumOff val="-773"/>
            <a:alphaOff val="0"/>
          </a:schemeClr>
        </a:solidFill>
        <a:ln w="12700" cap="flat" cmpd="sng" algn="ctr">
          <a:solidFill>
            <a:schemeClr val="accent5">
              <a:tint val="40000"/>
              <a:alpha val="90000"/>
              <a:hueOff val="-4435053"/>
              <a:satOff val="-7690"/>
              <a:lumOff val="-773"/>
              <a:alphaOff val="0"/>
            </a:schemeClr>
          </a:solidFill>
          <a:prstDash val="solid"/>
          <a:miter lim="800000"/>
        </a:ln>
        <a:effectLst>
          <a:outerShdw blurRad="50800" dist="38100" dir="2700000" algn="tl" rotWithShape="0">
            <a:prstClr val="black">
              <a:alpha val="40000"/>
            </a:prstClr>
          </a:outerShdw>
          <a:softEdge rad="31750"/>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rPr>
            <a:t>Scale of dis-agreement as high as 400 g kg</a:t>
          </a:r>
          <a:r>
            <a:rPr lang="en-US" sz="2400" kern="1200" baseline="30000" dirty="0">
              <a:effectLst>
                <a:outerShdw blurRad="38100" dist="38100" dir="2700000" algn="tl">
                  <a:srgbClr val="000000">
                    <a:alpha val="43137"/>
                  </a:srgbClr>
                </a:outerShdw>
              </a:effectLst>
            </a:rPr>
            <a:t>-1</a:t>
          </a:r>
          <a:r>
            <a:rPr lang="en-US" sz="2400" kern="1200" baseline="0" dirty="0">
              <a:effectLst>
                <a:outerShdw blurRad="38100" dist="38100" dir="2700000" algn="tl">
                  <a:srgbClr val="000000">
                    <a:alpha val="43137"/>
                  </a:srgbClr>
                </a:outerShdw>
              </a:effectLst>
            </a:rPr>
            <a:t> &amp; &gt;2 std. </a:t>
          </a:r>
          <a:r>
            <a:rPr lang="en-US" sz="2400" kern="1200" baseline="0" dirty="0" err="1">
              <a:effectLst>
                <a:outerShdw blurRad="38100" dist="38100" dir="2700000" algn="tl">
                  <a:srgbClr val="000000">
                    <a:alpha val="43137"/>
                  </a:srgbClr>
                </a:outerShdw>
              </a:effectLst>
            </a:rPr>
            <a:t>devs</a:t>
          </a:r>
          <a:r>
            <a:rPr lang="en-US" sz="2400" kern="1200" baseline="0" dirty="0">
              <a:effectLst>
                <a:outerShdw blurRad="38100" dist="38100" dir="2700000" algn="tl">
                  <a:srgbClr val="000000">
                    <a:alpha val="43137"/>
                  </a:srgbClr>
                </a:outerShdw>
              </a:effectLst>
            </a:rPr>
            <a:t>.</a:t>
          </a:r>
          <a:endParaRPr lang="en-US" sz="2400" kern="1200" dirty="0">
            <a:effectLst>
              <a:outerShdw blurRad="38100" dist="38100" dir="2700000" algn="tl">
                <a:srgbClr val="000000">
                  <a:alpha val="43137"/>
                </a:srgbClr>
              </a:outerShdw>
            </a:effectLst>
          </a:endParaRPr>
        </a:p>
      </dsp:txBody>
      <dsp:txXfrm>
        <a:off x="8458556" y="2134694"/>
        <a:ext cx="2167164" cy="1444775"/>
      </dsp:txXfrm>
    </dsp:sp>
    <dsp:sp modelId="{B7729E1D-68D3-478B-85BB-79D3314E9D86}">
      <dsp:nvSpPr>
        <dsp:cNvPr id="0" name=""/>
        <dsp:cNvSpPr/>
      </dsp:nvSpPr>
      <dsp:spPr>
        <a:xfrm>
          <a:off x="843891" y="3971126"/>
          <a:ext cx="4351734" cy="1740693"/>
        </a:xfrm>
        <a:prstGeom prst="chevron">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0" bIns="19050" numCol="1" spcCol="1270" anchor="ctr" anchorCtr="0">
          <a:noAutofit/>
        </a:bodyPr>
        <a:lstStyle/>
        <a:p>
          <a:pPr marL="0" lvl="0" indent="0" algn="ctr" defTabSz="1333500">
            <a:lnSpc>
              <a:spcPct val="90000"/>
            </a:lnSpc>
            <a:spcBef>
              <a:spcPct val="0"/>
            </a:spcBef>
            <a:spcAft>
              <a:spcPct val="35000"/>
            </a:spcAft>
            <a:buNone/>
          </a:pPr>
          <a:r>
            <a:rPr lang="en-US" sz="3000" kern="1200" dirty="0">
              <a:effectLst>
                <a:outerShdw blurRad="38100" dist="38100" dir="2700000" algn="tl">
                  <a:srgbClr val="000000">
                    <a:alpha val="43137"/>
                  </a:srgbClr>
                </a:outerShdw>
              </a:effectLst>
            </a:rPr>
            <a:t>OCTOP, ISRIC-2020 &amp; CSGB maps predict high SOC well</a:t>
          </a:r>
        </a:p>
      </dsp:txBody>
      <dsp:txXfrm>
        <a:off x="1714238" y="3971126"/>
        <a:ext cx="2611041" cy="1740693"/>
      </dsp:txXfrm>
    </dsp:sp>
    <dsp:sp modelId="{2ADDCF80-140F-4825-A36B-585888270652}">
      <dsp:nvSpPr>
        <dsp:cNvPr id="0" name=""/>
        <dsp:cNvSpPr/>
      </dsp:nvSpPr>
      <dsp:spPr>
        <a:xfrm>
          <a:off x="4629900" y="4119084"/>
          <a:ext cx="3611939" cy="1444775"/>
        </a:xfrm>
        <a:prstGeom prst="chevron">
          <a:avLst/>
        </a:prstGeom>
        <a:solidFill>
          <a:schemeClr val="accent5">
            <a:tint val="40000"/>
            <a:alpha val="90000"/>
            <a:hueOff val="-5913404"/>
            <a:satOff val="-10253"/>
            <a:lumOff val="-1031"/>
            <a:alphaOff val="0"/>
          </a:schemeClr>
        </a:solidFill>
        <a:ln w="12700" cap="flat" cmpd="sng" algn="ctr">
          <a:solidFill>
            <a:schemeClr val="accent5">
              <a:tint val="40000"/>
              <a:alpha val="90000"/>
              <a:hueOff val="-5913404"/>
              <a:satOff val="-10253"/>
              <a:lumOff val="-1031"/>
              <a:alphaOff val="0"/>
            </a:schemeClr>
          </a:solidFill>
          <a:prstDash val="solid"/>
          <a:miter lim="800000"/>
        </a:ln>
        <a:effectLst>
          <a:outerShdw blurRad="50800" dist="38100" dir="2700000" algn="tl" rotWithShape="0">
            <a:prstClr val="black">
              <a:alpha val="40000"/>
            </a:prstClr>
          </a:outerShdw>
          <a:softEdge rad="31750"/>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rPr>
            <a:t>Maximum SOC = 500-550 g kg</a:t>
          </a:r>
          <a:r>
            <a:rPr lang="en-US" sz="2400" kern="1200" baseline="30000" dirty="0">
              <a:effectLst>
                <a:outerShdw blurRad="38100" dist="38100" dir="2700000" algn="tl">
                  <a:srgbClr val="000000">
                    <a:alpha val="43137"/>
                  </a:srgbClr>
                </a:outerShdw>
              </a:effectLst>
            </a:rPr>
            <a:t>-1</a:t>
          </a:r>
          <a:r>
            <a:rPr lang="en-US" sz="2400" kern="1200" baseline="0" dirty="0">
              <a:effectLst>
                <a:outerShdw blurRad="38100" dist="38100" dir="2700000" algn="tl">
                  <a:srgbClr val="000000">
                    <a:alpha val="43137"/>
                  </a:srgbClr>
                </a:outerShdw>
              </a:effectLst>
            </a:rPr>
            <a:t>; may reflect underlying data</a:t>
          </a:r>
          <a:endParaRPr lang="en-US" sz="2400" kern="1200" dirty="0">
            <a:effectLst>
              <a:outerShdw blurRad="38100" dist="38100" dir="2700000" algn="tl">
                <a:srgbClr val="000000">
                  <a:alpha val="43137"/>
                </a:srgbClr>
              </a:outerShdw>
            </a:effectLst>
          </a:endParaRPr>
        </a:p>
      </dsp:txBody>
      <dsp:txXfrm>
        <a:off x="5352288" y="4119084"/>
        <a:ext cx="2167164" cy="1444775"/>
      </dsp:txXfrm>
    </dsp:sp>
    <dsp:sp modelId="{1D30D4F3-BB34-4841-BD6F-0385CE718B76}">
      <dsp:nvSpPr>
        <dsp:cNvPr id="0" name=""/>
        <dsp:cNvSpPr/>
      </dsp:nvSpPr>
      <dsp:spPr>
        <a:xfrm>
          <a:off x="7736168" y="4119084"/>
          <a:ext cx="3611939" cy="1444775"/>
        </a:xfrm>
        <a:prstGeom prst="chevron">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a:outerShdw blurRad="50800" dist="38100" dir="2700000" algn="tl" rotWithShape="0">
            <a:prstClr val="black">
              <a:alpha val="40000"/>
            </a:prstClr>
          </a:outerShdw>
          <a:softEdge rad="31750"/>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rPr>
            <a:t>Effects of elevation &amp; climate captured successfully</a:t>
          </a:r>
        </a:p>
      </dsp:txBody>
      <dsp:txXfrm>
        <a:off x="8458556" y="4119084"/>
        <a:ext cx="2167164" cy="14447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D84A89-6C6C-4BCF-95AC-32A814ED770C}">
      <dsp:nvSpPr>
        <dsp:cNvPr id="0" name=""/>
        <dsp:cNvSpPr/>
      </dsp:nvSpPr>
      <dsp:spPr>
        <a:xfrm>
          <a:off x="843891" y="2344"/>
          <a:ext cx="4351734" cy="1740693"/>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44450" tIns="22225" rIns="0" bIns="22225" numCol="1" spcCol="1270" anchor="ctr" anchorCtr="0">
          <a:noAutofit/>
        </a:bodyPr>
        <a:lstStyle/>
        <a:p>
          <a:pPr marL="0" lvl="0" indent="0" algn="ctr" defTabSz="1555750">
            <a:lnSpc>
              <a:spcPct val="90000"/>
            </a:lnSpc>
            <a:spcBef>
              <a:spcPct val="0"/>
            </a:spcBef>
            <a:spcAft>
              <a:spcPct val="35000"/>
            </a:spcAft>
            <a:buNone/>
          </a:pPr>
          <a:r>
            <a:rPr lang="en-US" sz="3500" kern="1200" dirty="0">
              <a:effectLst>
                <a:outerShdw blurRad="38100" dist="38100" dir="2700000" algn="tl">
                  <a:srgbClr val="000000">
                    <a:alpha val="43137"/>
                  </a:srgbClr>
                </a:outerShdw>
              </a:effectLst>
            </a:rPr>
            <a:t>CSGB maps vs. CS 2007 data</a:t>
          </a:r>
        </a:p>
      </dsp:txBody>
      <dsp:txXfrm>
        <a:off x="1714238" y="2344"/>
        <a:ext cx="2611041" cy="1740693"/>
      </dsp:txXfrm>
    </dsp:sp>
    <dsp:sp modelId="{08C19747-006A-4E6B-84DD-0544B7AD914E}">
      <dsp:nvSpPr>
        <dsp:cNvPr id="0" name=""/>
        <dsp:cNvSpPr/>
      </dsp:nvSpPr>
      <dsp:spPr>
        <a:xfrm>
          <a:off x="4629900" y="150303"/>
          <a:ext cx="3611939" cy="1444775"/>
        </a:xfrm>
        <a:prstGeom prst="chevron">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softEdge rad="31750"/>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n-US" sz="2500" kern="1200" dirty="0">
              <a:effectLst>
                <a:outerShdw blurRad="38100" dist="38100" dir="2700000" algn="tl">
                  <a:srgbClr val="000000">
                    <a:alpha val="43137"/>
                  </a:srgbClr>
                </a:outerShdw>
              </a:effectLst>
            </a:rPr>
            <a:t>Lowest RMSE &amp; highest R</a:t>
          </a:r>
          <a:r>
            <a:rPr lang="en-US" sz="2500" kern="1200" baseline="30000" dirty="0">
              <a:effectLst>
                <a:outerShdw blurRad="38100" dist="38100" dir="2700000" algn="tl">
                  <a:srgbClr val="000000">
                    <a:alpha val="43137"/>
                  </a:srgbClr>
                </a:outerShdw>
              </a:effectLst>
            </a:rPr>
            <a:t>2</a:t>
          </a:r>
          <a:r>
            <a:rPr lang="en-US" sz="2500" kern="1200" baseline="0" dirty="0">
              <a:effectLst>
                <a:outerShdw blurRad="38100" dist="38100" dir="2700000" algn="tl">
                  <a:srgbClr val="000000">
                    <a:alpha val="43137"/>
                  </a:srgbClr>
                </a:outerShdw>
              </a:effectLst>
            </a:rPr>
            <a:t> of all 8 maps.</a:t>
          </a:r>
          <a:endParaRPr lang="en-US" sz="2500" kern="1200" dirty="0">
            <a:effectLst>
              <a:outerShdw blurRad="38100" dist="38100" dir="2700000" algn="tl">
                <a:srgbClr val="000000">
                  <a:alpha val="43137"/>
                </a:srgbClr>
              </a:outerShdw>
            </a:effectLst>
          </a:endParaRPr>
        </a:p>
      </dsp:txBody>
      <dsp:txXfrm>
        <a:off x="5352288" y="150303"/>
        <a:ext cx="2167164" cy="1444775"/>
      </dsp:txXfrm>
    </dsp:sp>
    <dsp:sp modelId="{FCB66494-44F7-4EDB-B890-C1F89D4CEC33}">
      <dsp:nvSpPr>
        <dsp:cNvPr id="0" name=""/>
        <dsp:cNvSpPr/>
      </dsp:nvSpPr>
      <dsp:spPr>
        <a:xfrm>
          <a:off x="7736168" y="150303"/>
          <a:ext cx="3611939" cy="1444775"/>
        </a:xfrm>
        <a:prstGeom prst="chevron">
          <a:avLst/>
        </a:prstGeom>
        <a:solidFill>
          <a:schemeClr val="accent5">
            <a:tint val="40000"/>
            <a:alpha val="90000"/>
            <a:hueOff val="-1478351"/>
            <a:satOff val="-2563"/>
            <a:lumOff val="-258"/>
            <a:alphaOff val="0"/>
          </a:schemeClr>
        </a:solidFill>
        <a:ln w="12700" cap="flat" cmpd="sng" algn="ctr">
          <a:solidFill>
            <a:schemeClr val="accent5">
              <a:tint val="40000"/>
              <a:alpha val="90000"/>
              <a:hueOff val="-1478351"/>
              <a:satOff val="-2563"/>
              <a:lumOff val="-258"/>
              <a:alphaOff val="0"/>
            </a:schemeClr>
          </a:solidFill>
          <a:prstDash val="solid"/>
          <a:miter lim="800000"/>
        </a:ln>
        <a:effectLst>
          <a:outerShdw blurRad="50800" dist="38100" dir="2700000" algn="tl" rotWithShape="0">
            <a:prstClr val="black">
              <a:alpha val="40000"/>
            </a:prstClr>
          </a:outerShdw>
          <a:softEdge rad="31750"/>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n-US" sz="2500" kern="1200" dirty="0">
              <a:effectLst>
                <a:outerShdw blurRad="38100" dist="38100" dir="2700000" algn="tl">
                  <a:srgbClr val="000000">
                    <a:alpha val="43137"/>
                  </a:srgbClr>
                </a:outerShdw>
              </a:effectLst>
            </a:rPr>
            <a:t>CSGB-KRGS best fits CS 2007; CSGB-AIC worst of these 4 maps</a:t>
          </a:r>
        </a:p>
      </dsp:txBody>
      <dsp:txXfrm>
        <a:off x="8458556" y="150303"/>
        <a:ext cx="2167164" cy="1444775"/>
      </dsp:txXfrm>
    </dsp:sp>
    <dsp:sp modelId="{2B25BE5C-F915-4BC4-8C03-9EF124C42AAE}">
      <dsp:nvSpPr>
        <dsp:cNvPr id="0" name=""/>
        <dsp:cNvSpPr/>
      </dsp:nvSpPr>
      <dsp:spPr>
        <a:xfrm>
          <a:off x="843891" y="1986735"/>
          <a:ext cx="4351734" cy="1740693"/>
        </a:xfrm>
        <a:prstGeom prst="chevron">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44450" tIns="22225" rIns="0" bIns="22225" numCol="1" spcCol="1270" anchor="ctr" anchorCtr="0">
          <a:noAutofit/>
        </a:bodyPr>
        <a:lstStyle/>
        <a:p>
          <a:pPr marL="0" lvl="0" indent="0" algn="ctr" defTabSz="1555750">
            <a:lnSpc>
              <a:spcPct val="90000"/>
            </a:lnSpc>
            <a:spcBef>
              <a:spcPct val="0"/>
            </a:spcBef>
            <a:spcAft>
              <a:spcPct val="35000"/>
            </a:spcAft>
            <a:buNone/>
          </a:pPr>
          <a:r>
            <a:rPr lang="en-US" sz="3500" kern="1200" dirty="0">
              <a:effectLst>
                <a:outerShdw blurRad="38100" dist="38100" dir="2700000" algn="tl">
                  <a:srgbClr val="000000">
                    <a:alpha val="43137"/>
                  </a:srgbClr>
                </a:outerShdw>
              </a:effectLst>
            </a:rPr>
            <a:t>Global &amp; EU-wide maps vs. CS 2007 data</a:t>
          </a:r>
        </a:p>
      </dsp:txBody>
      <dsp:txXfrm>
        <a:off x="1714238" y="1986735"/>
        <a:ext cx="2611041" cy="1740693"/>
      </dsp:txXfrm>
    </dsp:sp>
    <dsp:sp modelId="{161BD00F-6166-40DC-AF30-18EC084A9DEC}">
      <dsp:nvSpPr>
        <dsp:cNvPr id="0" name=""/>
        <dsp:cNvSpPr/>
      </dsp:nvSpPr>
      <dsp:spPr>
        <a:xfrm>
          <a:off x="4629900" y="2134694"/>
          <a:ext cx="3611939" cy="1444775"/>
        </a:xfrm>
        <a:prstGeom prst="chevron">
          <a:avLst/>
        </a:prstGeom>
        <a:solidFill>
          <a:schemeClr val="accent5">
            <a:tint val="40000"/>
            <a:alpha val="90000"/>
            <a:hueOff val="-2956702"/>
            <a:satOff val="-5126"/>
            <a:lumOff val="-516"/>
            <a:alphaOff val="0"/>
          </a:schemeClr>
        </a:solidFill>
        <a:ln w="12700" cap="flat" cmpd="sng" algn="ctr">
          <a:solidFill>
            <a:schemeClr val="accent5">
              <a:tint val="40000"/>
              <a:alpha val="90000"/>
              <a:hueOff val="-2956702"/>
              <a:satOff val="-5126"/>
              <a:lumOff val="-516"/>
              <a:alphaOff val="0"/>
            </a:schemeClr>
          </a:solidFill>
          <a:prstDash val="solid"/>
          <a:miter lim="800000"/>
        </a:ln>
        <a:effectLst>
          <a:outerShdw blurRad="50800" dist="38100" dir="2700000" algn="tl" rotWithShape="0">
            <a:prstClr val="black">
              <a:alpha val="40000"/>
            </a:prstClr>
          </a:outerShdw>
          <a:softEdge rad="31750"/>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n-US" sz="2500" kern="1200" dirty="0">
              <a:effectLst>
                <a:outerShdw blurRad="38100" dist="38100" dir="2700000" algn="tl">
                  <a:srgbClr val="000000">
                    <a:alpha val="43137"/>
                  </a:srgbClr>
                </a:outerShdw>
              </a:effectLst>
            </a:rPr>
            <a:t>Highest RMSE &amp; lowest R</a:t>
          </a:r>
          <a:r>
            <a:rPr lang="en-US" sz="2500" kern="1200" baseline="30000" dirty="0">
              <a:effectLst>
                <a:outerShdw blurRad="38100" dist="38100" dir="2700000" algn="tl">
                  <a:srgbClr val="000000">
                    <a:alpha val="43137"/>
                  </a:srgbClr>
                </a:outerShdw>
              </a:effectLst>
            </a:rPr>
            <a:t>2</a:t>
          </a:r>
          <a:r>
            <a:rPr lang="en-US" sz="2500" kern="1200" baseline="0" dirty="0">
              <a:effectLst>
                <a:outerShdw blurRad="38100" dist="38100" dir="2700000" algn="tl">
                  <a:srgbClr val="000000">
                    <a:alpha val="43137"/>
                  </a:srgbClr>
                </a:outerShdw>
              </a:effectLst>
            </a:rPr>
            <a:t> of all 8 maps</a:t>
          </a:r>
          <a:endParaRPr lang="en-US" sz="2500" kern="1200" dirty="0">
            <a:effectLst>
              <a:outerShdw blurRad="38100" dist="38100" dir="2700000" algn="tl">
                <a:srgbClr val="000000">
                  <a:alpha val="43137"/>
                </a:srgbClr>
              </a:outerShdw>
            </a:effectLst>
          </a:endParaRPr>
        </a:p>
      </dsp:txBody>
      <dsp:txXfrm>
        <a:off x="5352288" y="2134694"/>
        <a:ext cx="2167164" cy="1444775"/>
      </dsp:txXfrm>
    </dsp:sp>
    <dsp:sp modelId="{8165BE3A-5FC0-4689-9756-EB5ABB4DDB96}">
      <dsp:nvSpPr>
        <dsp:cNvPr id="0" name=""/>
        <dsp:cNvSpPr/>
      </dsp:nvSpPr>
      <dsp:spPr>
        <a:xfrm>
          <a:off x="7736168" y="2134694"/>
          <a:ext cx="3611939" cy="1444775"/>
        </a:xfrm>
        <a:prstGeom prst="chevron">
          <a:avLst/>
        </a:prstGeom>
        <a:solidFill>
          <a:schemeClr val="accent5">
            <a:tint val="40000"/>
            <a:alpha val="90000"/>
            <a:hueOff val="-4435053"/>
            <a:satOff val="-7690"/>
            <a:lumOff val="-773"/>
            <a:alphaOff val="0"/>
          </a:schemeClr>
        </a:solidFill>
        <a:ln w="12700" cap="flat" cmpd="sng" algn="ctr">
          <a:solidFill>
            <a:schemeClr val="accent5">
              <a:tint val="40000"/>
              <a:alpha val="90000"/>
              <a:hueOff val="-4435053"/>
              <a:satOff val="-7690"/>
              <a:lumOff val="-773"/>
              <a:alphaOff val="0"/>
            </a:schemeClr>
          </a:solidFill>
          <a:prstDash val="solid"/>
          <a:miter lim="800000"/>
        </a:ln>
        <a:effectLst>
          <a:outerShdw blurRad="50800" dist="38100" dir="2700000" algn="tl" rotWithShape="0">
            <a:prstClr val="black">
              <a:alpha val="40000"/>
            </a:prstClr>
          </a:outerShdw>
          <a:softEdge rad="31750"/>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n-US" sz="2500" kern="1200" dirty="0">
              <a:effectLst>
                <a:outerShdw blurRad="38100" dist="38100" dir="2700000" algn="tl">
                  <a:srgbClr val="000000">
                    <a:alpha val="43137"/>
                  </a:srgbClr>
                </a:outerShdw>
              </a:effectLst>
            </a:rPr>
            <a:t>ISRIC-2017 has highest R</a:t>
          </a:r>
          <a:r>
            <a:rPr lang="en-US" sz="2500" kern="1200" baseline="30000" dirty="0">
              <a:effectLst>
                <a:outerShdw blurRad="38100" dist="38100" dir="2700000" algn="tl">
                  <a:srgbClr val="000000">
                    <a:alpha val="43137"/>
                  </a:srgbClr>
                </a:outerShdw>
              </a:effectLst>
            </a:rPr>
            <a:t>2</a:t>
          </a:r>
          <a:r>
            <a:rPr lang="en-US" sz="2500" kern="1200" baseline="0" dirty="0">
              <a:effectLst>
                <a:outerShdw blurRad="38100" dist="38100" dir="2700000" algn="tl">
                  <a:srgbClr val="000000">
                    <a:alpha val="43137"/>
                  </a:srgbClr>
                </a:outerShdw>
              </a:effectLst>
            </a:rPr>
            <a:t>; ISRIC-2020 has lowest RMSE</a:t>
          </a:r>
          <a:endParaRPr lang="en-US" sz="2500" kern="1200" dirty="0">
            <a:effectLst>
              <a:outerShdw blurRad="38100" dist="38100" dir="2700000" algn="tl">
                <a:srgbClr val="000000">
                  <a:alpha val="43137"/>
                </a:srgbClr>
              </a:outerShdw>
            </a:effectLst>
          </a:endParaRPr>
        </a:p>
      </dsp:txBody>
      <dsp:txXfrm>
        <a:off x="8458556" y="2134694"/>
        <a:ext cx="2167164" cy="1444775"/>
      </dsp:txXfrm>
    </dsp:sp>
    <dsp:sp modelId="{B7729E1D-68D3-478B-85BB-79D3314E9D86}">
      <dsp:nvSpPr>
        <dsp:cNvPr id="0" name=""/>
        <dsp:cNvSpPr/>
      </dsp:nvSpPr>
      <dsp:spPr>
        <a:xfrm>
          <a:off x="843891" y="3971126"/>
          <a:ext cx="4351734" cy="1740693"/>
        </a:xfrm>
        <a:prstGeom prst="chevron">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44450" tIns="22225" rIns="0" bIns="22225" numCol="1" spcCol="1270" anchor="ctr" anchorCtr="0">
          <a:noAutofit/>
        </a:bodyPr>
        <a:lstStyle/>
        <a:p>
          <a:pPr marL="0" lvl="0" indent="0" algn="ctr" defTabSz="1555750">
            <a:lnSpc>
              <a:spcPct val="90000"/>
            </a:lnSpc>
            <a:spcBef>
              <a:spcPct val="0"/>
            </a:spcBef>
            <a:spcAft>
              <a:spcPct val="35000"/>
            </a:spcAft>
            <a:buNone/>
          </a:pPr>
          <a:r>
            <a:rPr lang="en-US" sz="3500" kern="1200" dirty="0">
              <a:effectLst>
                <a:outerShdw blurRad="38100" dist="38100" dir="2700000" algn="tl">
                  <a:srgbClr val="000000">
                    <a:alpha val="43137"/>
                  </a:srgbClr>
                </a:outerShdw>
              </a:effectLst>
            </a:rPr>
            <a:t>Similar best-fit maps by land types</a:t>
          </a:r>
        </a:p>
      </dsp:txBody>
      <dsp:txXfrm>
        <a:off x="1714238" y="3971126"/>
        <a:ext cx="2611041" cy="1740693"/>
      </dsp:txXfrm>
    </dsp:sp>
    <dsp:sp modelId="{2ADDCF80-140F-4825-A36B-585888270652}">
      <dsp:nvSpPr>
        <dsp:cNvPr id="0" name=""/>
        <dsp:cNvSpPr/>
      </dsp:nvSpPr>
      <dsp:spPr>
        <a:xfrm>
          <a:off x="4629900" y="4119084"/>
          <a:ext cx="3611939" cy="1444775"/>
        </a:xfrm>
        <a:prstGeom prst="chevron">
          <a:avLst/>
        </a:prstGeom>
        <a:solidFill>
          <a:schemeClr val="accent5">
            <a:tint val="40000"/>
            <a:alpha val="90000"/>
            <a:hueOff val="-5913404"/>
            <a:satOff val="-10253"/>
            <a:lumOff val="-1031"/>
            <a:alphaOff val="0"/>
          </a:schemeClr>
        </a:solidFill>
        <a:ln w="12700" cap="flat" cmpd="sng" algn="ctr">
          <a:solidFill>
            <a:schemeClr val="accent5">
              <a:tint val="40000"/>
              <a:alpha val="90000"/>
              <a:hueOff val="-5913404"/>
              <a:satOff val="-10253"/>
              <a:lumOff val="-1031"/>
              <a:alphaOff val="0"/>
            </a:schemeClr>
          </a:solidFill>
          <a:prstDash val="solid"/>
          <a:miter lim="800000"/>
        </a:ln>
        <a:effectLst>
          <a:outerShdw blurRad="50800" dist="38100" dir="2700000" algn="tl" rotWithShape="0">
            <a:prstClr val="black">
              <a:alpha val="40000"/>
            </a:prstClr>
          </a:outerShdw>
          <a:softEdge rad="31750"/>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n-US" sz="2500" kern="1200" dirty="0">
              <a:effectLst>
                <a:outerShdw blurRad="38100" dist="38100" dir="2700000" algn="tl">
                  <a:srgbClr val="000000">
                    <a:alpha val="43137"/>
                  </a:srgbClr>
                </a:outerShdw>
              </a:effectLst>
            </a:rPr>
            <a:t>OCTOP &amp; CSGB-MLRF capture the breadth of SOC levels best</a:t>
          </a:r>
        </a:p>
      </dsp:txBody>
      <dsp:txXfrm>
        <a:off x="5352288" y="4119084"/>
        <a:ext cx="2167164" cy="1444775"/>
      </dsp:txXfrm>
    </dsp:sp>
    <dsp:sp modelId="{1D30D4F3-BB34-4841-BD6F-0385CE718B76}">
      <dsp:nvSpPr>
        <dsp:cNvPr id="0" name=""/>
        <dsp:cNvSpPr/>
      </dsp:nvSpPr>
      <dsp:spPr>
        <a:xfrm>
          <a:off x="7736168" y="4119084"/>
          <a:ext cx="3611939" cy="1444775"/>
        </a:xfrm>
        <a:prstGeom prst="chevron">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a:outerShdw blurRad="50800" dist="38100" dir="2700000" algn="tl" rotWithShape="0">
            <a:prstClr val="black">
              <a:alpha val="40000"/>
            </a:prstClr>
          </a:outerShdw>
          <a:softEdge rad="31750"/>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n-US" sz="2500" kern="1200" dirty="0">
              <a:effectLst>
                <a:outerShdw blurRad="38100" dist="38100" dir="2700000" algn="tl">
                  <a:srgbClr val="000000">
                    <a:alpha val="43137"/>
                  </a:srgbClr>
                </a:outerShdw>
              </a:effectLst>
            </a:rPr>
            <a:t>ISRIC-2017 &amp; LUCAS don’t predict high SOC very well</a:t>
          </a:r>
        </a:p>
      </dsp:txBody>
      <dsp:txXfrm>
        <a:off x="8458556" y="4119084"/>
        <a:ext cx="2167164" cy="1444775"/>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D1445B-6F07-41B0-82DE-528E84943E1B}" type="datetimeFigureOut">
              <a:rPr lang="en-GB" smtClean="0"/>
              <a:t>23/04/2021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296C86-99DF-4F11-98E5-17B1F8FBE750}" type="slidenum">
              <a:rPr lang="en-GB" smtClean="0"/>
              <a:t>‹#›</a:t>
            </a:fld>
            <a:endParaRPr lang="en-GB"/>
          </a:p>
        </p:txBody>
      </p:sp>
    </p:spTree>
    <p:extLst>
      <p:ext uri="{BB962C8B-B14F-4D97-AF65-F5344CB8AC3E}">
        <p14:creationId xmlns:p14="http://schemas.microsoft.com/office/powerpoint/2010/main" val="2161665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8DD8B5A-1176-49A0-9CD8-C2819F5D6312}" type="slidenum">
              <a:rPr lang="en-GB" smtClean="0"/>
              <a:t>1</a:t>
            </a:fld>
            <a:endParaRPr lang="en-GB"/>
          </a:p>
        </p:txBody>
      </p:sp>
    </p:spTree>
    <p:extLst>
      <p:ext uri="{BB962C8B-B14F-4D97-AF65-F5344CB8AC3E}">
        <p14:creationId xmlns:p14="http://schemas.microsoft.com/office/powerpoint/2010/main" val="2748601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Different environmental factors</a:t>
            </a:r>
            <a:r>
              <a:rPr lang="en-GB" baseline="0" dirty="0"/>
              <a:t> drive SOC storage at different spatial scales. </a:t>
            </a:r>
          </a:p>
          <a:p>
            <a:r>
              <a:rPr lang="en-GB" baseline="0" dirty="0"/>
              <a:t>At GB-scale (indicated above), climate, vegetation, organisms/fauna, parent material, soil texture &amp; land-use/management drive SOC storage.</a:t>
            </a:r>
          </a:p>
          <a:p>
            <a:r>
              <a:rPr lang="en-GB" baseline="0" dirty="0"/>
              <a:t>These can mostly be captured by the 3 indicators listed here: latitudes, land cover aggregate classes, &amp; major soil types.</a:t>
            </a:r>
            <a:endParaRPr lang="en-GB" dirty="0"/>
          </a:p>
        </p:txBody>
      </p:sp>
      <p:sp>
        <p:nvSpPr>
          <p:cNvPr id="4" name="Slide Number Placeholder 3"/>
          <p:cNvSpPr>
            <a:spLocks noGrp="1"/>
          </p:cNvSpPr>
          <p:nvPr>
            <p:ph type="sldNum" sz="quarter" idx="10"/>
          </p:nvPr>
        </p:nvSpPr>
        <p:spPr/>
        <p:txBody>
          <a:bodyPr/>
          <a:lstStyle/>
          <a:p>
            <a:fld id="{6E296C86-99DF-4F11-98E5-17B1F8FBE750}" type="slidenum">
              <a:rPr lang="en-GB" smtClean="0"/>
              <a:t>15</a:t>
            </a:fld>
            <a:endParaRPr lang="en-GB"/>
          </a:p>
        </p:txBody>
      </p:sp>
    </p:spTree>
    <p:extLst>
      <p:ext uri="{BB962C8B-B14F-4D97-AF65-F5344CB8AC3E}">
        <p14:creationId xmlns:p14="http://schemas.microsoft.com/office/powerpoint/2010/main" val="3645970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GB also straddles a critical latitude range (~50 to 60</a:t>
            </a:r>
            <a:r>
              <a:rPr lang="en-GB" baseline="30000" dirty="0"/>
              <a:t>o</a:t>
            </a:r>
            <a:r>
              <a:rPr lang="en-GB" baseline="0" dirty="0"/>
              <a:t>N) where SOC stocks increase by approximately an order of magnitude (from tens to hundreds of kg C m</a:t>
            </a:r>
            <a:r>
              <a:rPr lang="en-GB" baseline="30000" dirty="0"/>
              <a:t>-2</a:t>
            </a:r>
            <a:r>
              <a:rPr lang="en-GB" baseline="0" dirty="0"/>
              <a:t>) from south to north. This is another reason why GB is an interesting case study to focus on and another reason why we compare distributions within each 1-degree latitude band.</a:t>
            </a:r>
            <a:endParaRPr lang="en-GB" dirty="0"/>
          </a:p>
        </p:txBody>
      </p:sp>
      <p:sp>
        <p:nvSpPr>
          <p:cNvPr id="4" name="Slide Number Placeholder 3"/>
          <p:cNvSpPr>
            <a:spLocks noGrp="1"/>
          </p:cNvSpPr>
          <p:nvPr>
            <p:ph type="sldNum" sz="quarter" idx="10"/>
          </p:nvPr>
        </p:nvSpPr>
        <p:spPr/>
        <p:txBody>
          <a:bodyPr/>
          <a:lstStyle/>
          <a:p>
            <a:fld id="{6E296C86-99DF-4F11-98E5-17B1F8FBE750}" type="slidenum">
              <a:rPr lang="en-GB" smtClean="0"/>
              <a:t>16</a:t>
            </a:fld>
            <a:endParaRPr lang="en-GB"/>
          </a:p>
        </p:txBody>
      </p:sp>
    </p:spTree>
    <p:extLst>
      <p:ext uri="{BB962C8B-B14F-4D97-AF65-F5344CB8AC3E}">
        <p14:creationId xmlns:p14="http://schemas.microsoft.com/office/powerpoint/2010/main" val="4010886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SOC concentrations modelled at each 1-degree latitude interval: a) Boxplots of the SOC distribution modelled at each latitude interval for each of the 8 maps (black circles are the means). The grey area is the IQR of the CS 2007 SOC distribution, and the solid blue and dashed red lines denote the median and mean CS 2007 SOC values, respectively. b) Differences between the maps and CS 2007 SOC values at each latitude interval for each statistic (mean, median, lower-quartile and upper-quartile). Percentages refer to how</a:t>
            </a:r>
            <a:r>
              <a:rPr lang="en-GB" baseline="0" dirty="0"/>
              <a:t> much the map over- (negative) or under-estimates (positive) compared to the CS 2007 data.</a:t>
            </a:r>
            <a:r>
              <a:rPr lang="en-GB" dirty="0"/>
              <a:t> c) Illustration of Great Britain in relation to each latitude interval (note: the Shetland and Orkney Islands are excluded due to the limited spatial coverage at these higher latitude intervals).</a:t>
            </a:r>
          </a:p>
        </p:txBody>
      </p:sp>
      <p:sp>
        <p:nvSpPr>
          <p:cNvPr id="4" name="Slide Number Placeholder 3"/>
          <p:cNvSpPr>
            <a:spLocks noGrp="1"/>
          </p:cNvSpPr>
          <p:nvPr>
            <p:ph type="sldNum" sz="quarter" idx="10"/>
          </p:nvPr>
        </p:nvSpPr>
        <p:spPr/>
        <p:txBody>
          <a:bodyPr/>
          <a:lstStyle/>
          <a:p>
            <a:fld id="{6E296C86-99DF-4F11-98E5-17B1F8FBE750}" type="slidenum">
              <a:rPr lang="en-GB" smtClean="0"/>
              <a:t>17</a:t>
            </a:fld>
            <a:endParaRPr lang="en-GB"/>
          </a:p>
        </p:txBody>
      </p:sp>
    </p:spTree>
    <p:extLst>
      <p:ext uri="{BB962C8B-B14F-4D97-AF65-F5344CB8AC3E}">
        <p14:creationId xmlns:p14="http://schemas.microsoft.com/office/powerpoint/2010/main" val="2190261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SOC concentrations modelled for each Land Cover Map (LCM) 2007 aggregate class: a) Boxplots of the SOC distribution modelled for each aggregate class for each of the 8 maps (black circles are the means). The grey area is the IQR of the CS 2007 SOC distribution, and the solid blue and dashed red lines denote the median and mean CS 2007 SOC values, respectively. b) Differences between the maps and CS 2007 SOC values for each aggregate class for each statistic (mean, median, lower-quartile and upper-quartile). Percentages refer to how</a:t>
            </a:r>
            <a:r>
              <a:rPr lang="en-GB" baseline="0" dirty="0"/>
              <a:t> much the map over- (negative) or under-estimates (positive) compared to the CS 2007 data.</a:t>
            </a:r>
            <a:r>
              <a:rPr lang="en-GB" dirty="0"/>
              <a:t> c) Map of the land cover aggregate classes in Great Britain (“Saltwater”, “Freshwater”, “Coastal” and “Built-up areas and gardens” areas excluded as these should not contain soil).</a:t>
            </a:r>
          </a:p>
          <a:p>
            <a:endParaRPr lang="en-GB" dirty="0"/>
          </a:p>
          <a:p>
            <a:r>
              <a:rPr lang="en-GB" dirty="0"/>
              <a:t>NOTE: I chose to use the 2007 LCM as most of the maps seem to</a:t>
            </a:r>
            <a:r>
              <a:rPr lang="en-GB" baseline="0" dirty="0"/>
              <a:t> use survey measurements taken around the year 2007.</a:t>
            </a:r>
            <a:endParaRPr lang="en-GB" dirty="0"/>
          </a:p>
        </p:txBody>
      </p:sp>
      <p:sp>
        <p:nvSpPr>
          <p:cNvPr id="4" name="Slide Number Placeholder 3"/>
          <p:cNvSpPr>
            <a:spLocks noGrp="1"/>
          </p:cNvSpPr>
          <p:nvPr>
            <p:ph type="sldNum" sz="quarter" idx="10"/>
          </p:nvPr>
        </p:nvSpPr>
        <p:spPr/>
        <p:txBody>
          <a:bodyPr/>
          <a:lstStyle/>
          <a:p>
            <a:fld id="{6E296C86-99DF-4F11-98E5-17B1F8FBE750}" type="slidenum">
              <a:rPr lang="en-GB" smtClean="0"/>
              <a:t>18</a:t>
            </a:fld>
            <a:endParaRPr lang="en-GB"/>
          </a:p>
        </p:txBody>
      </p:sp>
    </p:spTree>
    <p:extLst>
      <p:ext uri="{BB962C8B-B14F-4D97-AF65-F5344CB8AC3E}">
        <p14:creationId xmlns:p14="http://schemas.microsoft.com/office/powerpoint/2010/main" val="2794504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SOC concentrations modelled for each World Reference Base (WRB) map soil type: a) Boxplots of the SOC distribution modelled for each WRB soil type for each of the 8 maps (black circles are the means). The grey area is the IQR of the CS 2007 SOC distribution, and the solid blue and dashed red lines denote the median and mean CS 2007 SOC values, respectively. b) Differences between the maps and CS 2007 SOC values for each WRB soil type for each statistic (mean, median, lower-quartile and upper-quartile). Percentages refer to how</a:t>
            </a:r>
            <a:r>
              <a:rPr lang="en-GB" baseline="0" dirty="0"/>
              <a:t> much the map over- (negative) or under-estimates (positive) compared to the CS 2007 data.</a:t>
            </a:r>
            <a:r>
              <a:rPr lang="en-GB" dirty="0"/>
              <a:t> c) Map of the WRB 2006 soil types that occur in Great Britain (other soil types occur, but make up less than 1% of the land surface, hence are excluded here).</a:t>
            </a:r>
          </a:p>
        </p:txBody>
      </p:sp>
      <p:sp>
        <p:nvSpPr>
          <p:cNvPr id="4" name="Slide Number Placeholder 3"/>
          <p:cNvSpPr>
            <a:spLocks noGrp="1"/>
          </p:cNvSpPr>
          <p:nvPr>
            <p:ph type="sldNum" sz="quarter" idx="10"/>
          </p:nvPr>
        </p:nvSpPr>
        <p:spPr/>
        <p:txBody>
          <a:bodyPr/>
          <a:lstStyle/>
          <a:p>
            <a:fld id="{6E296C86-99DF-4F11-98E5-17B1F8FBE750}" type="slidenum">
              <a:rPr lang="en-GB" smtClean="0"/>
              <a:t>19</a:t>
            </a:fld>
            <a:endParaRPr lang="en-GB"/>
          </a:p>
        </p:txBody>
      </p:sp>
    </p:spTree>
    <p:extLst>
      <p:ext uri="{BB962C8B-B14F-4D97-AF65-F5344CB8AC3E}">
        <p14:creationId xmlns:p14="http://schemas.microsoft.com/office/powerpoint/2010/main" val="2224067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maps had a median SOC value in the range of 40-100 g kg</a:t>
            </a:r>
            <a:r>
              <a:rPr lang="en-GB" baseline="30000" dirty="0"/>
              <a:t>-1</a:t>
            </a:r>
            <a:r>
              <a:rPr lang="en-GB" dirty="0"/>
              <a:t>.</a:t>
            </a:r>
          </a:p>
          <a:p>
            <a:r>
              <a:rPr lang="en-GB" b="1" u="sng" dirty="0"/>
              <a:t>OCTOP, ISRIC-2020 &amp; the CSGB maps</a:t>
            </a:r>
            <a:r>
              <a:rPr lang="en-GB" dirty="0"/>
              <a:t> appeared to capture the higher SOC values one would expect to see in the higher elevation &amp; wetter/colder areas, with maxima in the range of 500-550 g kg</a:t>
            </a:r>
            <a:r>
              <a:rPr lang="en-GB" baseline="30000" dirty="0"/>
              <a:t>-1</a:t>
            </a:r>
            <a:r>
              <a:rPr lang="en-GB" dirty="0"/>
              <a:t>.</a:t>
            </a:r>
          </a:p>
          <a:p>
            <a:pPr lvl="1"/>
            <a:r>
              <a:rPr lang="en-GB" dirty="0"/>
              <a:t>This also likely reflects the underlying distribution of survey data capturing this diversity of SOC levels. Better models with more complete data coverage!</a:t>
            </a:r>
          </a:p>
          <a:p>
            <a:r>
              <a:rPr lang="en-GB" dirty="0"/>
              <a:t>Identified disagreements among the 8 maps in the  tested ensemble:</a:t>
            </a:r>
          </a:p>
          <a:p>
            <a:pPr lvl="1">
              <a:buFont typeface="Wingdings" panose="05000000000000000000" pitchFamily="2" charset="2"/>
              <a:buChar char="§"/>
            </a:pPr>
            <a:r>
              <a:rPr lang="en-GB" b="1" u="sng" dirty="0"/>
              <a:t>CSGB-KRGS</a:t>
            </a:r>
            <a:r>
              <a:rPr lang="en-GB" dirty="0"/>
              <a:t> stands out most often as the furthest away from the mean of the ensemble, with </a:t>
            </a:r>
            <a:r>
              <a:rPr lang="en-GB" b="1" u="sng" dirty="0"/>
              <a:t>OCTOP &amp; ISRIC-2017</a:t>
            </a:r>
            <a:r>
              <a:rPr lang="en-GB" dirty="0"/>
              <a:t> the 2</a:t>
            </a:r>
            <a:r>
              <a:rPr lang="en-GB" baseline="30000" dirty="0"/>
              <a:t>nd</a:t>
            </a:r>
            <a:r>
              <a:rPr lang="en-GB" dirty="0"/>
              <a:t> and 3</a:t>
            </a:r>
            <a:r>
              <a:rPr lang="en-GB" baseline="30000" dirty="0"/>
              <a:t>rd</a:t>
            </a:r>
            <a:r>
              <a:rPr lang="en-GB" dirty="0"/>
              <a:t> most deviant maps.</a:t>
            </a:r>
          </a:p>
          <a:p>
            <a:pPr lvl="1">
              <a:buFont typeface="Wingdings" panose="05000000000000000000" pitchFamily="2" charset="2"/>
              <a:buChar char="§"/>
            </a:pPr>
            <a:r>
              <a:rPr lang="en-GB" dirty="0"/>
              <a:t>Differences between the furthest removed maps &amp; the mean of the ensemble are as high as 400 g kg</a:t>
            </a:r>
            <a:r>
              <a:rPr lang="en-GB" baseline="30000" dirty="0"/>
              <a:t>-1</a:t>
            </a:r>
            <a:r>
              <a:rPr lang="en-GB" dirty="0"/>
              <a:t> in some places!</a:t>
            </a:r>
          </a:p>
          <a:p>
            <a:pPr lvl="1">
              <a:buFont typeface="Wingdings" panose="05000000000000000000" pitchFamily="2" charset="2"/>
              <a:buChar char="§"/>
            </a:pPr>
            <a:r>
              <a:rPr lang="en-GB" dirty="0"/>
              <a:t>Differences between the</a:t>
            </a:r>
            <a:r>
              <a:rPr lang="en-GB" baseline="0" dirty="0"/>
              <a:t> </a:t>
            </a:r>
            <a:r>
              <a:rPr lang="en-GB" dirty="0"/>
              <a:t>furthest removed maps &amp; the mean of the ensemble are often on the order of &gt;2 standard deviations of the mean.</a:t>
            </a:r>
          </a:p>
        </p:txBody>
      </p:sp>
      <p:sp>
        <p:nvSpPr>
          <p:cNvPr id="4" name="Slide Number Placeholder 3"/>
          <p:cNvSpPr>
            <a:spLocks noGrp="1"/>
          </p:cNvSpPr>
          <p:nvPr>
            <p:ph type="sldNum" sz="quarter" idx="10"/>
          </p:nvPr>
        </p:nvSpPr>
        <p:spPr/>
        <p:txBody>
          <a:bodyPr/>
          <a:lstStyle/>
          <a:p>
            <a:fld id="{6E296C86-99DF-4F11-98E5-17B1F8FBE750}" type="slidenum">
              <a:rPr lang="en-GB" smtClean="0"/>
              <a:t>20</a:t>
            </a:fld>
            <a:endParaRPr lang="en-GB"/>
          </a:p>
        </p:txBody>
      </p:sp>
    </p:spTree>
    <p:extLst>
      <p:ext uri="{BB962C8B-B14F-4D97-AF65-F5344CB8AC3E}">
        <p14:creationId xmlns:p14="http://schemas.microsoft.com/office/powerpoint/2010/main" val="2037077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Clear patterns emerged when comparing maps with CS 2007 data:</a:t>
            </a:r>
          </a:p>
          <a:p>
            <a:pPr lvl="1">
              <a:buFont typeface="Wingdings" panose="05000000000000000000" pitchFamily="2" charset="2"/>
              <a:buChar char="§"/>
            </a:pPr>
            <a:r>
              <a:rPr lang="en-GB" dirty="0"/>
              <a:t>Unsurprisingly, the </a:t>
            </a:r>
            <a:r>
              <a:rPr lang="en-GB" b="1" dirty="0"/>
              <a:t>CSGB</a:t>
            </a:r>
            <a:r>
              <a:rPr lang="en-GB" dirty="0"/>
              <a:t> maps showed stronger relationships with smaller RMSEs than the 4 EU-wide &amp; worldwide maps.</a:t>
            </a:r>
          </a:p>
          <a:p>
            <a:pPr lvl="1">
              <a:buFont typeface="Wingdings" panose="05000000000000000000" pitchFamily="2" charset="2"/>
              <a:buChar char="§"/>
            </a:pPr>
            <a:r>
              <a:rPr lang="en-GB" b="1" dirty="0">
                <a:solidFill>
                  <a:srgbClr val="0070C0"/>
                </a:solidFill>
              </a:rPr>
              <a:t>OCTOP, ISRIC-2020 &amp; CSGB-MLRF</a:t>
            </a:r>
            <a:r>
              <a:rPr lang="en-GB" dirty="0"/>
              <a:t> were the “best” maps at predicting SOC distributions by latitude. </a:t>
            </a:r>
            <a:r>
              <a:rPr lang="en-GB" b="1" dirty="0">
                <a:solidFill>
                  <a:srgbClr val="FF0000"/>
                </a:solidFill>
              </a:rPr>
              <a:t>LUCAS &amp; ISRIC-2017 </a:t>
            </a:r>
            <a:r>
              <a:rPr lang="en-GB" dirty="0"/>
              <a:t>predictions decreased in accuracy with increasing latitude (i.e. from south to north).</a:t>
            </a:r>
          </a:p>
          <a:p>
            <a:pPr lvl="1">
              <a:buFont typeface="Wingdings" panose="05000000000000000000" pitchFamily="2" charset="2"/>
              <a:buChar char="§"/>
            </a:pPr>
            <a:r>
              <a:rPr lang="en-GB" b="1" dirty="0">
                <a:solidFill>
                  <a:srgbClr val="0070C0"/>
                </a:solidFill>
              </a:rPr>
              <a:t>OCTOP &amp; CSGB-MLRF</a:t>
            </a:r>
            <a:r>
              <a:rPr lang="en-GB" dirty="0"/>
              <a:t> were the “best” at predicting SOC distributions by land cover. </a:t>
            </a:r>
            <a:r>
              <a:rPr lang="en-GB" b="1" dirty="0">
                <a:solidFill>
                  <a:srgbClr val="FF0000"/>
                </a:solidFill>
              </a:rPr>
              <a:t>LUCAS &amp; ISRIC-2017 </a:t>
            </a:r>
            <a:r>
              <a:rPr lang="en-GB" dirty="0"/>
              <a:t>distributions were furthest from the CS 2007 survey data.</a:t>
            </a:r>
          </a:p>
          <a:p>
            <a:pPr lvl="1">
              <a:buFont typeface="Wingdings" panose="05000000000000000000" pitchFamily="2" charset="2"/>
              <a:buChar char="§"/>
            </a:pPr>
            <a:r>
              <a:rPr lang="en-GB" b="1" dirty="0">
                <a:solidFill>
                  <a:srgbClr val="0070C0"/>
                </a:solidFill>
              </a:rPr>
              <a:t>OCTOP</a:t>
            </a:r>
            <a:r>
              <a:rPr lang="en-GB" dirty="0"/>
              <a:t> predictions were closest to CS 2007 when comparing distributions by soil type, with </a:t>
            </a:r>
            <a:r>
              <a:rPr lang="en-GB" b="1" dirty="0">
                <a:solidFill>
                  <a:srgbClr val="0070C0"/>
                </a:solidFill>
              </a:rPr>
              <a:t>LUCAS &amp; all 4 CSGB maps</a:t>
            </a:r>
            <a:r>
              <a:rPr lang="en-GB" dirty="0"/>
              <a:t> producing good fits overall too. Again, </a:t>
            </a:r>
            <a:r>
              <a:rPr lang="en-GB" b="1" dirty="0">
                <a:solidFill>
                  <a:srgbClr val="FF0000"/>
                </a:solidFill>
              </a:rPr>
              <a:t>ISRIC-2017</a:t>
            </a:r>
            <a:r>
              <a:rPr lang="en-GB" dirty="0"/>
              <a:t> distributions were furthest from the CS 2007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a:solidFill>
                  <a:schemeClr val="bg1"/>
                </a:solidFill>
              </a:rPr>
              <a:t>“Best” refers to the most coincident map predictions with CS 2007 observations.</a:t>
            </a:r>
          </a:p>
        </p:txBody>
      </p:sp>
      <p:sp>
        <p:nvSpPr>
          <p:cNvPr id="4" name="Slide Number Placeholder 3"/>
          <p:cNvSpPr>
            <a:spLocks noGrp="1"/>
          </p:cNvSpPr>
          <p:nvPr>
            <p:ph type="sldNum" sz="quarter" idx="10"/>
          </p:nvPr>
        </p:nvSpPr>
        <p:spPr/>
        <p:txBody>
          <a:bodyPr/>
          <a:lstStyle/>
          <a:p>
            <a:fld id="{6E296C86-99DF-4F11-98E5-17B1F8FBE750}" type="slidenum">
              <a:rPr lang="en-GB" smtClean="0"/>
              <a:t>21</a:t>
            </a:fld>
            <a:endParaRPr lang="en-GB"/>
          </a:p>
        </p:txBody>
      </p:sp>
    </p:spTree>
    <p:extLst>
      <p:ext uri="{BB962C8B-B14F-4D97-AF65-F5344CB8AC3E}">
        <p14:creationId xmlns:p14="http://schemas.microsoft.com/office/powerpoint/2010/main" val="1875316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296C86-99DF-4F11-98E5-17B1F8FBE750}" type="slidenum">
              <a:rPr lang="en-GB" smtClean="0"/>
              <a:t>22</a:t>
            </a:fld>
            <a:endParaRPr lang="en-GB"/>
          </a:p>
        </p:txBody>
      </p:sp>
    </p:spTree>
    <p:extLst>
      <p:ext uri="{BB962C8B-B14F-4D97-AF65-F5344CB8AC3E}">
        <p14:creationId xmlns:p14="http://schemas.microsoft.com/office/powerpoint/2010/main" val="190014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on abbreviations:</a:t>
            </a:r>
          </a:p>
          <a:p>
            <a:r>
              <a:rPr lang="en-GB" dirty="0"/>
              <a:t>CU = Conventional Upscaling</a:t>
            </a:r>
          </a:p>
          <a:p>
            <a:r>
              <a:rPr lang="en-GB" dirty="0"/>
              <a:t>ML = Machine Learning</a:t>
            </a:r>
          </a:p>
          <a:p>
            <a:r>
              <a:rPr lang="en-GB" dirty="0"/>
              <a:t>AIC = </a:t>
            </a:r>
            <a:r>
              <a:rPr lang="en-GB" dirty="0" err="1"/>
              <a:t>Akaike’s</a:t>
            </a:r>
            <a:r>
              <a:rPr lang="en-GB" dirty="0"/>
              <a:t> Information Criterion</a:t>
            </a:r>
          </a:p>
          <a:p>
            <a:r>
              <a:rPr lang="en-GB" dirty="0"/>
              <a:t>GS = Geo-statistics</a:t>
            </a:r>
          </a:p>
          <a:p>
            <a:r>
              <a:rPr lang="en-GB" dirty="0"/>
              <a:t>SOC = Soil</a:t>
            </a:r>
            <a:r>
              <a:rPr lang="en-GB" baseline="0" dirty="0"/>
              <a:t> Organic Carbon</a:t>
            </a:r>
          </a:p>
          <a:p>
            <a:r>
              <a:rPr lang="en-GB" baseline="0" dirty="0"/>
              <a:t>GB = Great Britain</a:t>
            </a:r>
          </a:p>
          <a:p>
            <a:r>
              <a:rPr lang="en-GB" baseline="0" dirty="0" err="1"/>
              <a:t>WoSiS</a:t>
            </a:r>
            <a:r>
              <a:rPr lang="en-GB" baseline="0" dirty="0"/>
              <a:t> = World Soil Information System</a:t>
            </a:r>
            <a:endParaRPr lang="en-GB" dirty="0"/>
          </a:p>
          <a:p>
            <a:r>
              <a:rPr lang="en-GB" dirty="0"/>
              <a:t>GAMM = Generalized Additive Mixed Models</a:t>
            </a:r>
          </a:p>
          <a:p>
            <a:r>
              <a:rPr lang="en-GB" dirty="0"/>
              <a:t>OK = Ordinary</a:t>
            </a:r>
            <a:r>
              <a:rPr lang="en-GB" baseline="0" dirty="0"/>
              <a:t> Kriging</a:t>
            </a:r>
          </a:p>
          <a:p>
            <a:r>
              <a:rPr lang="en-GB" baseline="0" dirty="0"/>
              <a:t>RF = Random Forest</a:t>
            </a:r>
          </a:p>
          <a:p>
            <a:r>
              <a:rPr lang="en-GB" baseline="0" dirty="0"/>
              <a:t>ESDB = European Soils Database</a:t>
            </a:r>
            <a:endParaRPr lang="en-GB" dirty="0"/>
          </a:p>
        </p:txBody>
      </p:sp>
      <p:sp>
        <p:nvSpPr>
          <p:cNvPr id="4" name="Slide Number Placeholder 3"/>
          <p:cNvSpPr>
            <a:spLocks noGrp="1"/>
          </p:cNvSpPr>
          <p:nvPr>
            <p:ph type="sldNum" sz="quarter" idx="10"/>
          </p:nvPr>
        </p:nvSpPr>
        <p:spPr/>
        <p:txBody>
          <a:bodyPr/>
          <a:lstStyle/>
          <a:p>
            <a:fld id="{6E296C86-99DF-4F11-98E5-17B1F8FBE750}" type="slidenum">
              <a:rPr lang="en-GB" smtClean="0"/>
              <a:t>5</a:t>
            </a:fld>
            <a:endParaRPr lang="en-GB"/>
          </a:p>
        </p:txBody>
      </p:sp>
    </p:spTree>
    <p:extLst>
      <p:ext uri="{BB962C8B-B14F-4D97-AF65-F5344CB8AC3E}">
        <p14:creationId xmlns:p14="http://schemas.microsoft.com/office/powerpoint/2010/main" val="3889384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the 3</a:t>
            </a:r>
            <a:r>
              <a:rPr lang="en-GB" baseline="0" dirty="0"/>
              <a:t> grouped distributions in part (a), the mean at each cell is taken and the distributions of these mean values are plotted. So, for the GB maps distribution, where a grid cell contains data from at least 1 CSGB map, the mean value is taken and then the distribution of all these mean values are plotted; for the WW maps, this focusses on the 2 ISRIC maps; for the EU-wide maps, this includes LUCAS &amp; OCTOP.</a:t>
            </a:r>
            <a:endParaRPr lang="en-GB" dirty="0"/>
          </a:p>
          <a:p>
            <a:endParaRPr lang="en-GB" dirty="0"/>
          </a:p>
          <a:p>
            <a:r>
              <a:rPr lang="en-GB" dirty="0"/>
              <a:t>Note: Whiskers extend to ±1.5 x IQR.</a:t>
            </a:r>
          </a:p>
        </p:txBody>
      </p:sp>
      <p:sp>
        <p:nvSpPr>
          <p:cNvPr id="4" name="Slide Number Placeholder 3"/>
          <p:cNvSpPr>
            <a:spLocks noGrp="1"/>
          </p:cNvSpPr>
          <p:nvPr>
            <p:ph type="sldNum" sz="quarter" idx="10"/>
          </p:nvPr>
        </p:nvSpPr>
        <p:spPr/>
        <p:txBody>
          <a:bodyPr/>
          <a:lstStyle/>
          <a:p>
            <a:fld id="{6E296C86-99DF-4F11-98E5-17B1F8FBE750}" type="slidenum">
              <a:rPr lang="en-GB" smtClean="0"/>
              <a:t>8</a:t>
            </a:fld>
            <a:endParaRPr lang="en-GB"/>
          </a:p>
        </p:txBody>
      </p:sp>
    </p:spTree>
    <p:extLst>
      <p:ext uri="{BB962C8B-B14F-4D97-AF65-F5344CB8AC3E}">
        <p14:creationId xmlns:p14="http://schemas.microsoft.com/office/powerpoint/2010/main" val="531863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296C86-99DF-4F11-98E5-17B1F8FBE750}" type="slidenum">
              <a:rPr lang="en-GB" smtClean="0"/>
              <a:t>9</a:t>
            </a:fld>
            <a:endParaRPr lang="en-GB"/>
          </a:p>
        </p:txBody>
      </p:sp>
    </p:spTree>
    <p:extLst>
      <p:ext uri="{BB962C8B-B14F-4D97-AF65-F5344CB8AC3E}">
        <p14:creationId xmlns:p14="http://schemas.microsoft.com/office/powerpoint/2010/main" val="1356013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296C86-99DF-4F11-98E5-17B1F8FBE750}" type="slidenum">
              <a:rPr lang="en-GB" smtClean="0"/>
              <a:t>10</a:t>
            </a:fld>
            <a:endParaRPr lang="en-GB"/>
          </a:p>
        </p:txBody>
      </p:sp>
    </p:spTree>
    <p:extLst>
      <p:ext uri="{BB962C8B-B14F-4D97-AF65-F5344CB8AC3E}">
        <p14:creationId xmlns:p14="http://schemas.microsoft.com/office/powerpoint/2010/main" val="3565380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a small handful of 1km grid cells (total of 68) where 2</a:t>
            </a:r>
            <a:r>
              <a:rPr lang="en-GB" baseline="0" dirty="0"/>
              <a:t> maps tie for deviating the most from the mean of the 8-map ensemble.</a:t>
            </a:r>
            <a:endParaRPr lang="en-GB" dirty="0"/>
          </a:p>
        </p:txBody>
      </p:sp>
      <p:sp>
        <p:nvSpPr>
          <p:cNvPr id="4" name="Slide Number Placeholder 3"/>
          <p:cNvSpPr>
            <a:spLocks noGrp="1"/>
          </p:cNvSpPr>
          <p:nvPr>
            <p:ph type="sldNum" sz="quarter" idx="10"/>
          </p:nvPr>
        </p:nvSpPr>
        <p:spPr/>
        <p:txBody>
          <a:bodyPr/>
          <a:lstStyle/>
          <a:p>
            <a:fld id="{6E296C86-99DF-4F11-98E5-17B1F8FBE750}" type="slidenum">
              <a:rPr lang="en-GB" smtClean="0"/>
              <a:t>11</a:t>
            </a:fld>
            <a:endParaRPr lang="en-GB"/>
          </a:p>
        </p:txBody>
      </p:sp>
    </p:spTree>
    <p:extLst>
      <p:ext uri="{BB962C8B-B14F-4D97-AF65-F5344CB8AC3E}">
        <p14:creationId xmlns:p14="http://schemas.microsoft.com/office/powerpoint/2010/main" val="3811018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may not be able</a:t>
            </a:r>
            <a:r>
              <a:rPr lang="en-GB" baseline="0" dirty="0"/>
              <a:t> to see the grey cells that indicate where 2 maps are “Tied” for disagreeing most with the 8-map ensemble mean. That’s because there are only 68 such instances of “Ties”, out of a possible ~200,000 grid cells!</a:t>
            </a:r>
            <a:endParaRPr lang="en-GB" dirty="0"/>
          </a:p>
          <a:p>
            <a:endParaRPr lang="en-GB" dirty="0"/>
          </a:p>
          <a:p>
            <a:r>
              <a:rPr lang="en-GB" dirty="0"/>
              <a:t>As in the previous slide, negative values for disagreements here refer</a:t>
            </a:r>
            <a:r>
              <a:rPr lang="en-GB" baseline="0" dirty="0"/>
              <a:t> to where an individual map under-predicts SOC relative to the mean of the 8-map ensemble; positive disagreements refer to over-predictions. </a:t>
            </a:r>
          </a:p>
          <a:p>
            <a:endParaRPr lang="en-GB" baseline="0" dirty="0"/>
          </a:p>
          <a:p>
            <a:r>
              <a:rPr lang="en-GB" baseline="0" dirty="0"/>
              <a:t>The “No. of SDs” map illustrates the scale of the disagreement between the 8-map mean and the individual map that disagrees most with this mean. Some maps disagree by more than 1 standard deviation; others disagree by more than 2. No maps disagree by less than 1 standard deviation or by more than 3 – hence the choice of binomial scale here.</a:t>
            </a:r>
            <a:endParaRPr lang="en-GB" dirty="0"/>
          </a:p>
        </p:txBody>
      </p:sp>
      <p:sp>
        <p:nvSpPr>
          <p:cNvPr id="4" name="Slide Number Placeholder 3"/>
          <p:cNvSpPr>
            <a:spLocks noGrp="1"/>
          </p:cNvSpPr>
          <p:nvPr>
            <p:ph type="sldNum" sz="quarter" idx="10"/>
          </p:nvPr>
        </p:nvSpPr>
        <p:spPr/>
        <p:txBody>
          <a:bodyPr/>
          <a:lstStyle/>
          <a:p>
            <a:fld id="{6E296C86-99DF-4F11-98E5-17B1F8FBE750}" type="slidenum">
              <a:rPr lang="en-GB" smtClean="0"/>
              <a:t>12</a:t>
            </a:fld>
            <a:endParaRPr lang="en-GB"/>
          </a:p>
        </p:txBody>
      </p:sp>
    </p:spTree>
    <p:extLst>
      <p:ext uri="{BB962C8B-B14F-4D97-AF65-F5344CB8AC3E}">
        <p14:creationId xmlns:p14="http://schemas.microsoft.com/office/powerpoint/2010/main" val="2015714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info on NSI</a:t>
            </a:r>
            <a:r>
              <a:rPr lang="en-GB" baseline="0" dirty="0"/>
              <a:t> from Jones et al. (2005: p.669):</a:t>
            </a:r>
          </a:p>
          <a:p>
            <a:r>
              <a:rPr lang="en-GB" dirty="0"/>
              <a:t>“The systematic sampling scheme for ground data in</a:t>
            </a:r>
            <a:r>
              <a:rPr lang="en-GB" baseline="0" dirty="0"/>
              <a:t> </a:t>
            </a:r>
            <a:r>
              <a:rPr lang="en-GB" dirty="0"/>
              <a:t>England and Wales has by design a tendency to underestimate</a:t>
            </a:r>
            <a:r>
              <a:rPr lang="en-GB" baseline="0" dirty="0"/>
              <a:t> </a:t>
            </a:r>
            <a:r>
              <a:rPr lang="en-GB" dirty="0"/>
              <a:t>the presence of soils with little representation in the area</a:t>
            </a:r>
            <a:r>
              <a:rPr lang="en-GB" baseline="0" dirty="0"/>
              <a:t> </a:t>
            </a:r>
            <a:r>
              <a:rPr lang="en-GB" dirty="0"/>
              <a:t>covered.”</a:t>
            </a:r>
          </a:p>
        </p:txBody>
      </p:sp>
      <p:sp>
        <p:nvSpPr>
          <p:cNvPr id="4" name="Slide Number Placeholder 3"/>
          <p:cNvSpPr>
            <a:spLocks noGrp="1"/>
          </p:cNvSpPr>
          <p:nvPr>
            <p:ph type="sldNum" sz="quarter" idx="10"/>
          </p:nvPr>
        </p:nvSpPr>
        <p:spPr/>
        <p:txBody>
          <a:bodyPr/>
          <a:lstStyle/>
          <a:p>
            <a:fld id="{6E296C86-99DF-4F11-98E5-17B1F8FBE750}" type="slidenum">
              <a:rPr lang="en-GB" smtClean="0"/>
              <a:t>13</a:t>
            </a:fld>
            <a:endParaRPr lang="en-GB"/>
          </a:p>
        </p:txBody>
      </p:sp>
    </p:spTree>
    <p:extLst>
      <p:ext uri="{BB962C8B-B14F-4D97-AF65-F5344CB8AC3E}">
        <p14:creationId xmlns:p14="http://schemas.microsoft.com/office/powerpoint/2010/main" val="1676837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Unsurprisingly, the 4 maps based on Countryside Survey data had the highest adj. R-squared &amp; lowest RMSE when compared with CS2007 data.</a:t>
            </a:r>
          </a:p>
          <a:p>
            <a:endParaRPr lang="en-GB" dirty="0"/>
          </a:p>
          <a:p>
            <a:r>
              <a:rPr lang="en-GB" dirty="0"/>
              <a:t>At individual CS points, the</a:t>
            </a:r>
            <a:r>
              <a:rPr lang="en-GB" baseline="0" dirty="0"/>
              <a:t> CSGB maps – CSGB-KRGS in particular – show a high level of agreement (high adjusted R</a:t>
            </a:r>
            <a:r>
              <a:rPr lang="en-GB" baseline="30000" dirty="0"/>
              <a:t>2</a:t>
            </a:r>
            <a:r>
              <a:rPr lang="en-GB" baseline="0" dirty="0"/>
              <a:t> &amp; low RMSE). However, as we will see in the later analysis, models that appear to perform best at the aggregate national scale do not necessarily produce SOC distributions by various smaller-scale land units (e.g. latitude bands, land cover types or soil types) that match with distributions of CS2007 data at these levels…</a:t>
            </a:r>
            <a:endParaRPr lang="en-GB" dirty="0"/>
          </a:p>
        </p:txBody>
      </p:sp>
      <p:sp>
        <p:nvSpPr>
          <p:cNvPr id="4" name="Slide Number Placeholder 3"/>
          <p:cNvSpPr>
            <a:spLocks noGrp="1"/>
          </p:cNvSpPr>
          <p:nvPr>
            <p:ph type="sldNum" sz="quarter" idx="10"/>
          </p:nvPr>
        </p:nvSpPr>
        <p:spPr/>
        <p:txBody>
          <a:bodyPr/>
          <a:lstStyle/>
          <a:p>
            <a:fld id="{6E296C86-99DF-4F11-98E5-17B1F8FBE750}" type="slidenum">
              <a:rPr lang="en-GB" smtClean="0"/>
              <a:t>14</a:t>
            </a:fld>
            <a:endParaRPr lang="en-GB"/>
          </a:p>
        </p:txBody>
      </p:sp>
    </p:spTree>
    <p:extLst>
      <p:ext uri="{BB962C8B-B14F-4D97-AF65-F5344CB8AC3E}">
        <p14:creationId xmlns:p14="http://schemas.microsoft.com/office/powerpoint/2010/main" val="326153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02D7052-3BD9-4CCB-BB9F-D18847B9C151}" type="datetimeFigureOut">
              <a:rPr lang="en-GB" smtClean="0"/>
              <a:t>23/04/2021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2E93FD-76DC-48B7-8C3F-AE7C6DA2A179}" type="slidenum">
              <a:rPr lang="en-GB" smtClean="0"/>
              <a:t>‹#›</a:t>
            </a:fld>
            <a:endParaRPr lang="en-GB"/>
          </a:p>
        </p:txBody>
      </p:sp>
    </p:spTree>
    <p:extLst>
      <p:ext uri="{BB962C8B-B14F-4D97-AF65-F5344CB8AC3E}">
        <p14:creationId xmlns:p14="http://schemas.microsoft.com/office/powerpoint/2010/main" val="3909796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02D7052-3BD9-4CCB-BB9F-D18847B9C151}" type="datetimeFigureOut">
              <a:rPr lang="en-GB" smtClean="0"/>
              <a:t>23/04/2021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2E93FD-76DC-48B7-8C3F-AE7C6DA2A179}" type="slidenum">
              <a:rPr lang="en-GB" smtClean="0"/>
              <a:t>‹#›</a:t>
            </a:fld>
            <a:endParaRPr lang="en-GB"/>
          </a:p>
        </p:txBody>
      </p:sp>
    </p:spTree>
    <p:extLst>
      <p:ext uri="{BB962C8B-B14F-4D97-AF65-F5344CB8AC3E}">
        <p14:creationId xmlns:p14="http://schemas.microsoft.com/office/powerpoint/2010/main" val="2204297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02D7052-3BD9-4CCB-BB9F-D18847B9C151}" type="datetimeFigureOut">
              <a:rPr lang="en-GB" smtClean="0"/>
              <a:t>23/04/2021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2E93FD-76DC-48B7-8C3F-AE7C6DA2A179}" type="slidenum">
              <a:rPr lang="en-GB" smtClean="0"/>
              <a:t>‹#›</a:t>
            </a:fld>
            <a:endParaRPr lang="en-GB"/>
          </a:p>
        </p:txBody>
      </p:sp>
    </p:spTree>
    <p:extLst>
      <p:ext uri="{BB962C8B-B14F-4D97-AF65-F5344CB8AC3E}">
        <p14:creationId xmlns:p14="http://schemas.microsoft.com/office/powerpoint/2010/main" val="194560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 image">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0" y="3427413"/>
            <a:ext cx="12192000" cy="3429000"/>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3200" cap="none" baseline="0">
                <a:solidFill>
                  <a:schemeClr val="tx1"/>
                </a:solidFill>
                <a:latin typeface="Arial" pitchFamily="34" charset="0"/>
                <a:cs typeface="Arial" pitchFamily="34" charset="0"/>
              </a:defRPr>
            </a:lvl1pPr>
          </a:lstStyle>
          <a:p>
            <a:pPr lvl="0"/>
            <a:r>
              <a:rPr lang="en-GB" dirty="0"/>
              <a:t>Click here to type your supporting text (32pt Arial regular).</a:t>
            </a:r>
            <a:br>
              <a:rPr lang="en-GB" dirty="0"/>
            </a:br>
            <a:r>
              <a:rPr lang="en-GB" dirty="0"/>
              <a:t>For intro text only – for text heavy slides</a:t>
            </a:r>
            <a:br>
              <a:rPr lang="en-GB" dirty="0"/>
            </a:br>
            <a:r>
              <a:rPr lang="en-GB" dirty="0"/>
              <a:t>use the banner topped ‘text heavy’ slide.</a:t>
            </a:r>
          </a:p>
        </p:txBody>
      </p:sp>
      <p:sp>
        <p:nvSpPr>
          <p:cNvPr id="10" name="Text Placeholder 7"/>
          <p:cNvSpPr>
            <a:spLocks noGrp="1"/>
          </p:cNvSpPr>
          <p:nvPr>
            <p:ph type="body" sz="quarter" idx="10" hasCustomPrompt="1"/>
          </p:nvPr>
        </p:nvSpPr>
        <p:spPr>
          <a:xfrm>
            <a:off x="0" y="2297098"/>
            <a:ext cx="12192000" cy="1131902"/>
          </a:xfrm>
          <a:prstGeom prst="rect">
            <a:avLst/>
          </a:prstGeom>
          <a:noFill/>
        </p:spPr>
        <p:txBody>
          <a:bodyPr wrap="square" lIns="360000" tIns="360000" rIns="360000" bIns="288000" anchor="b" anchorCtr="0">
            <a:noAutofit/>
          </a:bodyPr>
          <a:lstStyle>
            <a:lvl1pPr marL="0" indent="0">
              <a:lnSpc>
                <a:spcPct val="100000"/>
              </a:lnSpc>
              <a:spcBef>
                <a:spcPts val="0"/>
              </a:spcBef>
              <a:spcAft>
                <a:spcPts val="0"/>
              </a:spcAft>
              <a:buFontTx/>
              <a:buNone/>
              <a:defRPr sz="4400" cap="none" baseline="0">
                <a:solidFill>
                  <a:schemeClr val="bg1"/>
                </a:solidFill>
                <a:latin typeface="Arial" pitchFamily="34" charset="0"/>
                <a:cs typeface="Arial" pitchFamily="34" charset="0"/>
              </a:defRPr>
            </a:lvl1pPr>
          </a:lstStyle>
          <a:p>
            <a:pPr lvl="0"/>
            <a:r>
              <a:rPr lang="en-GB" dirty="0"/>
              <a:t>Click here to type your title</a:t>
            </a:r>
          </a:p>
        </p:txBody>
      </p:sp>
      <p:sp>
        <p:nvSpPr>
          <p:cNvPr id="14" name="Text Placeholder 13"/>
          <p:cNvSpPr>
            <a:spLocks noGrp="1"/>
          </p:cNvSpPr>
          <p:nvPr>
            <p:ph type="body" sz="quarter" idx="15" hasCustomPrompt="1"/>
          </p:nvPr>
        </p:nvSpPr>
        <p:spPr>
          <a:xfrm>
            <a:off x="11760630" y="0"/>
            <a:ext cx="429253" cy="3429000"/>
          </a:xfrm>
          <a:prstGeom prst="rect">
            <a:avLst/>
          </a:prstGeom>
        </p:spPr>
        <p:txBody>
          <a:bodyPr vert="vert270" lIns="144000" tIns="90000"/>
          <a:lstStyle>
            <a:lvl1pPr algn="r">
              <a:buNone/>
              <a:defRPr sz="800" baseline="0">
                <a:solidFill>
                  <a:schemeClr val="bg1"/>
                </a:solidFill>
                <a:latin typeface="Arial" pitchFamily="34" charset="0"/>
                <a:cs typeface="Arial" pitchFamily="34" charset="0"/>
              </a:defRPr>
            </a:lvl1pPr>
          </a:lstStyle>
          <a:p>
            <a:pPr lvl="0"/>
            <a:r>
              <a:rPr lang="en-GB" dirty="0"/>
              <a:t>Click to insert  photo credits here in black or white whichever  suits best</a:t>
            </a:r>
          </a:p>
        </p:txBody>
      </p:sp>
      <p:pic>
        <p:nvPicPr>
          <p:cNvPr id="13" name="Picture Placeholder 4"/>
          <p:cNvPicPr>
            <a:picLocks noChangeAspect="1"/>
          </p:cNvPicPr>
          <p:nvPr userDrawn="1"/>
        </p:nvPicPr>
        <p:blipFill>
          <a:blip r:embed="rId2" cstate="screen">
            <a:extLst>
              <a:ext uri="{28A0092B-C50C-407E-A947-70E740481C1C}">
                <a14:useLocalDpi xmlns:a14="http://schemas.microsoft.com/office/drawing/2010/main" val="0"/>
              </a:ext>
            </a:extLst>
          </a:blip>
          <a:srcRect t="21870" b="21870"/>
          <a:stretch>
            <a:fillRect/>
          </a:stretch>
        </p:blipFill>
        <p:spPr>
          <a:xfrm>
            <a:off x="1" y="0"/>
            <a:ext cx="12189884" cy="3429000"/>
          </a:xfrm>
          <a:prstGeom prst="rect">
            <a:avLst/>
          </a:prstGeom>
        </p:spPr>
      </p:pic>
    </p:spTree>
    <p:extLst>
      <p:ext uri="{BB962C8B-B14F-4D97-AF65-F5344CB8AC3E}">
        <p14:creationId xmlns:p14="http://schemas.microsoft.com/office/powerpoint/2010/main" val="748898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02D7052-3BD9-4CCB-BB9F-D18847B9C151}" type="datetimeFigureOut">
              <a:rPr lang="en-GB" smtClean="0"/>
              <a:t>23/04/2021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2E93FD-76DC-48B7-8C3F-AE7C6DA2A179}" type="slidenum">
              <a:rPr lang="en-GB" smtClean="0"/>
              <a:t>‹#›</a:t>
            </a:fld>
            <a:endParaRPr lang="en-GB"/>
          </a:p>
        </p:txBody>
      </p:sp>
    </p:spTree>
    <p:extLst>
      <p:ext uri="{BB962C8B-B14F-4D97-AF65-F5344CB8AC3E}">
        <p14:creationId xmlns:p14="http://schemas.microsoft.com/office/powerpoint/2010/main" val="33772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02D7052-3BD9-4CCB-BB9F-D18847B9C151}" type="datetimeFigureOut">
              <a:rPr lang="en-GB" smtClean="0"/>
              <a:t>23/04/2021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2E93FD-76DC-48B7-8C3F-AE7C6DA2A179}" type="slidenum">
              <a:rPr lang="en-GB" smtClean="0"/>
              <a:t>‹#›</a:t>
            </a:fld>
            <a:endParaRPr lang="en-GB"/>
          </a:p>
        </p:txBody>
      </p:sp>
    </p:spTree>
    <p:extLst>
      <p:ext uri="{BB962C8B-B14F-4D97-AF65-F5344CB8AC3E}">
        <p14:creationId xmlns:p14="http://schemas.microsoft.com/office/powerpoint/2010/main" val="2696536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02D7052-3BD9-4CCB-BB9F-D18847B9C151}" type="datetimeFigureOut">
              <a:rPr lang="en-GB" smtClean="0"/>
              <a:t>23/04/2021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82E93FD-76DC-48B7-8C3F-AE7C6DA2A179}" type="slidenum">
              <a:rPr lang="en-GB" smtClean="0"/>
              <a:t>‹#›</a:t>
            </a:fld>
            <a:endParaRPr lang="en-GB"/>
          </a:p>
        </p:txBody>
      </p:sp>
    </p:spTree>
    <p:extLst>
      <p:ext uri="{BB962C8B-B14F-4D97-AF65-F5344CB8AC3E}">
        <p14:creationId xmlns:p14="http://schemas.microsoft.com/office/powerpoint/2010/main" val="514161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02D7052-3BD9-4CCB-BB9F-D18847B9C151}" type="datetimeFigureOut">
              <a:rPr lang="en-GB" smtClean="0"/>
              <a:t>23/04/2021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82E93FD-76DC-48B7-8C3F-AE7C6DA2A179}" type="slidenum">
              <a:rPr lang="en-GB" smtClean="0"/>
              <a:t>‹#›</a:t>
            </a:fld>
            <a:endParaRPr lang="en-GB"/>
          </a:p>
        </p:txBody>
      </p:sp>
    </p:spTree>
    <p:extLst>
      <p:ext uri="{BB962C8B-B14F-4D97-AF65-F5344CB8AC3E}">
        <p14:creationId xmlns:p14="http://schemas.microsoft.com/office/powerpoint/2010/main" val="2411650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02D7052-3BD9-4CCB-BB9F-D18847B9C151}" type="datetimeFigureOut">
              <a:rPr lang="en-GB" smtClean="0"/>
              <a:t>23/04/2021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82E93FD-76DC-48B7-8C3F-AE7C6DA2A179}" type="slidenum">
              <a:rPr lang="en-GB" smtClean="0"/>
              <a:t>‹#›</a:t>
            </a:fld>
            <a:endParaRPr lang="en-GB"/>
          </a:p>
        </p:txBody>
      </p:sp>
    </p:spTree>
    <p:extLst>
      <p:ext uri="{BB962C8B-B14F-4D97-AF65-F5344CB8AC3E}">
        <p14:creationId xmlns:p14="http://schemas.microsoft.com/office/powerpoint/2010/main" val="745848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2D7052-3BD9-4CCB-BB9F-D18847B9C151}" type="datetimeFigureOut">
              <a:rPr lang="en-GB" smtClean="0"/>
              <a:t>23/04/2021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82E93FD-76DC-48B7-8C3F-AE7C6DA2A179}" type="slidenum">
              <a:rPr lang="en-GB" smtClean="0"/>
              <a:t>‹#›</a:t>
            </a:fld>
            <a:endParaRPr lang="en-GB"/>
          </a:p>
        </p:txBody>
      </p:sp>
    </p:spTree>
    <p:extLst>
      <p:ext uri="{BB962C8B-B14F-4D97-AF65-F5344CB8AC3E}">
        <p14:creationId xmlns:p14="http://schemas.microsoft.com/office/powerpoint/2010/main" val="3361341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2D7052-3BD9-4CCB-BB9F-D18847B9C151}" type="datetimeFigureOut">
              <a:rPr lang="en-GB" smtClean="0"/>
              <a:t>23/04/2021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82E93FD-76DC-48B7-8C3F-AE7C6DA2A179}" type="slidenum">
              <a:rPr lang="en-GB" smtClean="0"/>
              <a:t>‹#›</a:t>
            </a:fld>
            <a:endParaRPr lang="en-GB"/>
          </a:p>
        </p:txBody>
      </p:sp>
    </p:spTree>
    <p:extLst>
      <p:ext uri="{BB962C8B-B14F-4D97-AF65-F5344CB8AC3E}">
        <p14:creationId xmlns:p14="http://schemas.microsoft.com/office/powerpoint/2010/main" val="4002997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2D7052-3BD9-4CCB-BB9F-D18847B9C151}" type="datetimeFigureOut">
              <a:rPr lang="en-GB" smtClean="0"/>
              <a:t>23/04/2021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82E93FD-76DC-48B7-8C3F-AE7C6DA2A179}" type="slidenum">
              <a:rPr lang="en-GB" smtClean="0"/>
              <a:t>‹#›</a:t>
            </a:fld>
            <a:endParaRPr lang="en-GB"/>
          </a:p>
        </p:txBody>
      </p:sp>
    </p:spTree>
    <p:extLst>
      <p:ext uri="{BB962C8B-B14F-4D97-AF65-F5344CB8AC3E}">
        <p14:creationId xmlns:p14="http://schemas.microsoft.com/office/powerpoint/2010/main" val="3347221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2D7052-3BD9-4CCB-BB9F-D18847B9C151}" type="datetimeFigureOut">
              <a:rPr lang="en-GB" smtClean="0"/>
              <a:t>23/04/2021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2E93FD-76DC-48B7-8C3F-AE7C6DA2A179}" type="slidenum">
              <a:rPr lang="en-GB" smtClean="0"/>
              <a:t>‹#›</a:t>
            </a:fld>
            <a:endParaRPr lang="en-GB"/>
          </a:p>
        </p:txBody>
      </p:sp>
    </p:spTree>
    <p:extLst>
      <p:ext uri="{BB962C8B-B14F-4D97-AF65-F5344CB8AC3E}">
        <p14:creationId xmlns:p14="http://schemas.microsoft.com/office/powerpoint/2010/main" val="33416600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about:blank" TargetMode="External"/><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PNG"/><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PNG"/><Relationship Id="rId7" Type="http://schemas.openxmlformats.org/officeDocument/2006/relationships/diagramColors" Target="../diagrams/colors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PNG"/><Relationship Id="rId7" Type="http://schemas.openxmlformats.org/officeDocument/2006/relationships/diagramColors" Target="../diagrams/colors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235131" y="3442063"/>
            <a:ext cx="3997235" cy="3415937"/>
          </a:xfrm>
        </p:spPr>
        <p:txBody>
          <a:bodyPr>
            <a:noAutofit/>
          </a:bodyPr>
          <a:lstStyle/>
          <a:p>
            <a:pPr lvl="0"/>
            <a:r>
              <a:rPr lang="en-GB" sz="2800" b="1" u="sng" dirty="0"/>
              <a:t>Chris Feeney</a:t>
            </a:r>
            <a:r>
              <a:rPr lang="en-GB" sz="2800" dirty="0"/>
              <a:t> (</a:t>
            </a:r>
            <a:r>
              <a:rPr lang="en-GB" sz="2800" dirty="0">
                <a:hlinkClick r:id="rId3"/>
              </a:rPr>
              <a:t>chrfee@ceh.ac.uk</a:t>
            </a:r>
            <a:r>
              <a:rPr lang="en-GB" sz="2800" dirty="0"/>
              <a:t>)</a:t>
            </a:r>
          </a:p>
          <a:p>
            <a:pPr lvl="0"/>
            <a:endParaRPr lang="en-GB" sz="2800" dirty="0"/>
          </a:p>
          <a:p>
            <a:pPr lvl="0"/>
            <a:r>
              <a:rPr lang="en-GB" sz="2800" i="1" dirty="0"/>
              <a:t>Jack Cosby</a:t>
            </a:r>
          </a:p>
          <a:p>
            <a:pPr lvl="0"/>
            <a:r>
              <a:rPr lang="en-GB" sz="2800" i="1" dirty="0"/>
              <a:t>David Robinson</a:t>
            </a:r>
          </a:p>
          <a:p>
            <a:pPr lvl="0"/>
            <a:r>
              <a:rPr lang="en-GB" sz="2800" i="1" dirty="0"/>
              <a:t>Amy Thomas</a:t>
            </a:r>
            <a:endParaRPr lang="en-GB" sz="2800" i="1" dirty="0">
              <a:solidFill>
                <a:schemeClr val="bg1">
                  <a:lumMod val="65000"/>
                </a:schemeClr>
              </a:solidFill>
            </a:endParaRPr>
          </a:p>
          <a:p>
            <a:pPr lvl="0"/>
            <a:r>
              <a:rPr lang="en-GB" sz="2800" i="1" dirty="0"/>
              <a:t>Bridget Emmett</a:t>
            </a:r>
          </a:p>
        </p:txBody>
      </p:sp>
      <p:pic>
        <p:nvPicPr>
          <p:cNvPr id="8" name="Picture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571498" y="5969726"/>
            <a:ext cx="4122437" cy="786057"/>
          </a:xfrm>
          <a:prstGeom prst="rect">
            <a:avLst/>
          </a:prstGeom>
        </p:spPr>
      </p:pic>
      <p:sp>
        <p:nvSpPr>
          <p:cNvPr id="4" name="Text Placeholder 3"/>
          <p:cNvSpPr>
            <a:spLocks noGrp="1"/>
          </p:cNvSpPr>
          <p:nvPr>
            <p:ph type="body" sz="quarter" idx="10"/>
          </p:nvPr>
        </p:nvSpPr>
        <p:spPr>
          <a:xfrm>
            <a:off x="1076325" y="5571"/>
            <a:ext cx="10010775" cy="3207405"/>
          </a:xfrm>
        </p:spPr>
        <p:txBody>
          <a:bodyPr/>
          <a:lstStyle/>
          <a:p>
            <a:pPr algn="ctr"/>
            <a:r>
              <a:rPr lang="en-GB" sz="4800" b="1" dirty="0">
                <a:effectLst>
                  <a:outerShdw blurRad="38100" dist="38100" dir="2700000" algn="tl">
                    <a:srgbClr val="000000">
                      <a:alpha val="43137"/>
                    </a:srgbClr>
                  </a:outerShdw>
                </a:effectLst>
              </a:rPr>
              <a:t>A comparison of topsoil organic carbon concentration maps of Great Britain</a:t>
            </a:r>
          </a:p>
        </p:txBody>
      </p:sp>
      <p:pic>
        <p:nvPicPr>
          <p:cNvPr id="1026" name="Picture 2" descr="Centre for Ecology and Hydrology to become independent on 1 December | UK  Centre for Ecology &amp; Hydrology"/>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875284" y="5860426"/>
            <a:ext cx="3370218" cy="8953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7571498" y="4925507"/>
            <a:ext cx="4122437" cy="834401"/>
          </a:xfrm>
          <a:prstGeom prst="rect">
            <a:avLst/>
          </a:prstGeom>
        </p:spPr>
      </p:pic>
      <p:pic>
        <p:nvPicPr>
          <p:cNvPr id="1030" name="Picture 6" descr="EGU General Assembly 2021 Call-for-sessions – ENVRI Community"/>
          <p:cNvPicPr>
            <a:picLocks noChangeAspect="1" noChangeArrowheads="1"/>
          </p:cNvPicPr>
          <p:nvPr/>
        </p:nvPicPr>
        <p:blipFill rotWithShape="1">
          <a:blip r:embed="rId7">
            <a:extLst>
              <a:ext uri="{28A0092B-C50C-407E-A947-70E740481C1C}">
                <a14:useLocalDpi xmlns:a14="http://schemas.microsoft.com/office/drawing/2010/main" val="0"/>
              </a:ext>
            </a:extLst>
          </a:blip>
          <a:srcRect t="8921" b="9422"/>
          <a:stretch/>
        </p:blipFill>
        <p:spPr bwMode="auto">
          <a:xfrm>
            <a:off x="3683968" y="4833257"/>
            <a:ext cx="3752850" cy="10189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049486" y="3715382"/>
            <a:ext cx="7644449" cy="954107"/>
          </a:xfrm>
          <a:prstGeom prst="rect">
            <a:avLst/>
          </a:prstGeom>
          <a:noFill/>
        </p:spPr>
        <p:txBody>
          <a:bodyPr wrap="square" rtlCol="0">
            <a:spAutoFit/>
          </a:bodyPr>
          <a:lstStyle/>
          <a:p>
            <a:pPr algn="ctr"/>
            <a:r>
              <a:rPr lang="en-GB" sz="2800" dirty="0">
                <a:latin typeface="Arial" panose="020B0604020202020204" pitchFamily="34" charset="0"/>
                <a:cs typeface="Arial" panose="020B0604020202020204" pitchFamily="34" charset="0"/>
              </a:rPr>
              <a:t>SSS10.3: Digital Soil Mapping and Assessment</a:t>
            </a:r>
          </a:p>
          <a:p>
            <a:pPr algn="ctr"/>
            <a:r>
              <a:rPr lang="en-GB" sz="2800" i="1" dirty="0">
                <a:latin typeface="Arial" panose="020B0604020202020204" pitchFamily="34" charset="0"/>
                <a:cs typeface="Arial" panose="020B0604020202020204" pitchFamily="34" charset="0"/>
              </a:rPr>
              <a:t>Thursday, 29 April 2021, 11:45-12:30 (CEST)</a:t>
            </a:r>
          </a:p>
        </p:txBody>
      </p:sp>
    </p:spTree>
    <p:extLst>
      <p:ext uri="{BB962C8B-B14F-4D97-AF65-F5344CB8AC3E}">
        <p14:creationId xmlns:p14="http://schemas.microsoft.com/office/powerpoint/2010/main" val="1657148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GB" b="1" dirty="0">
                <a:solidFill>
                  <a:schemeClr val="bg1"/>
                </a:solidFill>
                <a:effectLst>
                  <a:outerShdw blurRad="38100" dist="38100" dir="2700000" algn="tl">
                    <a:srgbClr val="000000">
                      <a:alpha val="43137"/>
                    </a:srgbClr>
                  </a:outerShdw>
                </a:effectLst>
              </a:rPr>
              <a:t>Coefficient of variation &amp; signal to noise ratio</a:t>
            </a:r>
          </a:p>
        </p:txBody>
      </p:sp>
      <p:sp>
        <p:nvSpPr>
          <p:cNvPr id="6" name="TextBox 5"/>
          <p:cNvSpPr txBox="1"/>
          <p:nvPr/>
        </p:nvSpPr>
        <p:spPr>
          <a:xfrm>
            <a:off x="109840" y="1059804"/>
            <a:ext cx="3515675" cy="5632311"/>
          </a:xfrm>
          <a:prstGeom prst="rect">
            <a:avLst/>
          </a:prstGeom>
          <a:solidFill>
            <a:schemeClr val="lt1">
              <a:hueOff val="0"/>
              <a:satOff val="0"/>
              <a:lumOff val="0"/>
              <a:alpha val="75000"/>
            </a:schemeClr>
          </a:solidFill>
          <a:effectLst>
            <a:outerShdw blurRad="50800" dist="38100" dir="2700000" algn="tl" rotWithShape="0">
              <a:prstClr val="black">
                <a:alpha val="40000"/>
              </a:prstClr>
            </a:outerShdw>
            <a:softEdge rad="31750"/>
          </a:effectLst>
        </p:spPr>
        <p:txBody>
          <a:bodyPr wrap="square" rtlCol="0">
            <a:spAutoFit/>
          </a:bodyPr>
          <a:lstStyle/>
          <a:p>
            <a:r>
              <a:rPr lang="en-GB" sz="2800" dirty="0"/>
              <a:t>High coefficient of variation occurs where maps fail to capture high OC in lowland peat; &amp; where maps predict higher OC in mineral soils than most of the maps do.</a:t>
            </a:r>
          </a:p>
          <a:p>
            <a:endParaRPr lang="en-GB" sz="2400" dirty="0"/>
          </a:p>
          <a:p>
            <a:r>
              <a:rPr lang="en-GB" sz="2800" dirty="0"/>
              <a:t>High Signal : Noise = greater conformity of SOC predictions across all 8 maps.</a:t>
            </a:r>
          </a:p>
        </p:txBody>
      </p:sp>
      <p:pic>
        <p:nvPicPr>
          <p:cNvPr id="5" name="Picture 4"/>
          <p:cNvPicPr>
            <a:picLocks noChangeAspect="1"/>
          </p:cNvPicPr>
          <p:nvPr/>
        </p:nvPicPr>
        <p:blipFill rotWithShape="1">
          <a:blip r:embed="rId4"/>
          <a:srcRect l="49950"/>
          <a:stretch/>
        </p:blipFill>
        <p:spPr>
          <a:xfrm>
            <a:off x="3745609" y="1210921"/>
            <a:ext cx="8336551" cy="5330075"/>
          </a:xfrm>
          <a:prstGeom prst="rect">
            <a:avLst/>
          </a:prstGeom>
          <a:effectLst>
            <a:outerShdw blurRad="50800" dist="38100" dir="2700000" algn="tl" rotWithShape="0">
              <a:prstClr val="black">
                <a:alpha val="40000"/>
              </a:prstClr>
            </a:outerShdw>
            <a:softEdge rad="31750"/>
          </a:effectLst>
        </p:spPr>
      </p:pic>
    </p:spTree>
    <p:extLst>
      <p:ext uri="{BB962C8B-B14F-4D97-AF65-F5344CB8AC3E}">
        <p14:creationId xmlns:p14="http://schemas.microsoft.com/office/powerpoint/2010/main" val="2972895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l="-25000" r="-25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a:srcRect b="50717"/>
          <a:stretch/>
        </p:blipFill>
        <p:spPr>
          <a:xfrm>
            <a:off x="782053" y="901494"/>
            <a:ext cx="10659979" cy="5837351"/>
          </a:xfrm>
          <a:prstGeom prst="rect">
            <a:avLst/>
          </a:prstGeom>
          <a:effectLst>
            <a:outerShdw blurRad="50800" dist="38100" dir="2700000" algn="tl" rotWithShape="0">
              <a:prstClr val="black">
                <a:alpha val="40000"/>
              </a:prstClr>
            </a:outerShdw>
            <a:softEdge rad="31750"/>
          </a:effectLst>
        </p:spPr>
      </p:pic>
      <p:sp>
        <p:nvSpPr>
          <p:cNvPr id="2" name="Title 1"/>
          <p:cNvSpPr>
            <a:spLocks noGrp="1"/>
          </p:cNvSpPr>
          <p:nvPr>
            <p:ph type="title"/>
          </p:nvPr>
        </p:nvSpPr>
        <p:spPr>
          <a:xfrm>
            <a:off x="697424" y="365125"/>
            <a:ext cx="10864312" cy="1325563"/>
          </a:xfrm>
        </p:spPr>
        <p:txBody>
          <a:bodyPr anchor="t"/>
          <a:lstStyle/>
          <a:p>
            <a:r>
              <a:rPr lang="en-GB" b="1" dirty="0">
                <a:solidFill>
                  <a:schemeClr val="bg1"/>
                </a:solidFill>
                <a:effectLst>
                  <a:outerShdw blurRad="38100" dist="38100" dir="2700000" algn="tl">
                    <a:srgbClr val="000000">
                      <a:alpha val="43137"/>
                    </a:srgbClr>
                  </a:outerShdw>
                </a:effectLst>
              </a:rPr>
              <a:t>Maps that differ most from the 8-map ensemble</a:t>
            </a:r>
          </a:p>
        </p:txBody>
      </p:sp>
      <p:sp>
        <p:nvSpPr>
          <p:cNvPr id="5" name="TextBox 4"/>
          <p:cNvSpPr txBox="1"/>
          <p:nvPr/>
        </p:nvSpPr>
        <p:spPr>
          <a:xfrm>
            <a:off x="7081689" y="1275189"/>
            <a:ext cx="4010298" cy="830997"/>
          </a:xfrm>
          <a:prstGeom prst="rect">
            <a:avLst/>
          </a:prstGeom>
          <a:noFill/>
        </p:spPr>
        <p:txBody>
          <a:bodyPr wrap="square" rtlCol="0">
            <a:spAutoFit/>
          </a:bodyPr>
          <a:lstStyle/>
          <a:p>
            <a:pPr algn="r"/>
            <a:r>
              <a:rPr lang="en-GB" sz="2400" dirty="0"/>
              <a:t>Stripes = positive deviation</a:t>
            </a:r>
          </a:p>
          <a:p>
            <a:pPr algn="r"/>
            <a:r>
              <a:rPr lang="en-GB" sz="2400" dirty="0"/>
              <a:t>Dots = negative deviation</a:t>
            </a:r>
          </a:p>
        </p:txBody>
      </p:sp>
    </p:spTree>
    <p:extLst>
      <p:ext uri="{BB962C8B-B14F-4D97-AF65-F5344CB8AC3E}">
        <p14:creationId xmlns:p14="http://schemas.microsoft.com/office/powerpoint/2010/main" val="1032917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3979" y="365125"/>
            <a:ext cx="10667999" cy="1325563"/>
          </a:xfrm>
        </p:spPr>
        <p:txBody>
          <a:bodyPr anchor="t"/>
          <a:lstStyle/>
          <a:p>
            <a:r>
              <a:rPr lang="en-GB" b="1" dirty="0">
                <a:solidFill>
                  <a:schemeClr val="bg1"/>
                </a:solidFill>
              </a:rPr>
              <a:t>Where maps disagree the most &amp; by how much</a:t>
            </a:r>
          </a:p>
        </p:txBody>
      </p:sp>
      <p:pic>
        <p:nvPicPr>
          <p:cNvPr id="4" name="Picture 3"/>
          <p:cNvPicPr>
            <a:picLocks noChangeAspect="1"/>
          </p:cNvPicPr>
          <p:nvPr/>
        </p:nvPicPr>
        <p:blipFill rotWithShape="1">
          <a:blip r:embed="rId4"/>
          <a:srcRect t="49712"/>
          <a:stretch/>
        </p:blipFill>
        <p:spPr>
          <a:xfrm>
            <a:off x="878831" y="926237"/>
            <a:ext cx="10443822" cy="5835510"/>
          </a:xfrm>
          <a:prstGeom prst="rect">
            <a:avLst/>
          </a:prstGeom>
          <a:effectLst>
            <a:outerShdw blurRad="50800" dist="38100" dir="2700000" algn="tl" rotWithShape="0">
              <a:prstClr val="black">
                <a:alpha val="40000"/>
              </a:prstClr>
            </a:outerShdw>
            <a:softEdge rad="31750"/>
          </a:effectLst>
        </p:spPr>
      </p:pic>
    </p:spTree>
    <p:extLst>
      <p:ext uri="{BB962C8B-B14F-4D97-AF65-F5344CB8AC3E}">
        <p14:creationId xmlns:p14="http://schemas.microsoft.com/office/powerpoint/2010/main" val="2057491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6221" y="171408"/>
            <a:ext cx="10515600" cy="1325563"/>
          </a:xfrm>
        </p:spPr>
        <p:txBody>
          <a:bodyPr anchor="t"/>
          <a:lstStyle/>
          <a:p>
            <a:pPr algn="ctr"/>
            <a:r>
              <a:rPr lang="en-GB" b="1" dirty="0">
                <a:solidFill>
                  <a:schemeClr val="bg1"/>
                </a:solidFill>
                <a:effectLst>
                  <a:outerShdw blurRad="38100" dist="38100" dir="2700000" algn="tl">
                    <a:srgbClr val="000000">
                      <a:alpha val="43137"/>
                    </a:srgbClr>
                  </a:outerShdw>
                </a:effectLst>
              </a:rPr>
              <a:t>Comparison with Countryside Survey 2007</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57982583"/>
              </p:ext>
            </p:extLst>
          </p:nvPr>
        </p:nvGraphicFramePr>
        <p:xfrm>
          <a:off x="304800" y="978569"/>
          <a:ext cx="11598442" cy="57442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42504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7728" y="573672"/>
            <a:ext cx="4664900" cy="2159711"/>
          </a:xfrm>
        </p:spPr>
        <p:txBody>
          <a:bodyPr anchor="t">
            <a:normAutofit/>
          </a:bodyPr>
          <a:lstStyle/>
          <a:p>
            <a:r>
              <a:rPr lang="en-GB" b="1" dirty="0">
                <a:solidFill>
                  <a:schemeClr val="bg1"/>
                </a:solidFill>
                <a:effectLst>
                  <a:outerShdw blurRad="38100" dist="38100" dir="2700000" algn="tl">
                    <a:srgbClr val="000000">
                      <a:alpha val="43137"/>
                    </a:srgbClr>
                  </a:outerShdw>
                </a:effectLst>
              </a:rPr>
              <a:t>Countryside Survey 2007 vs Map’s SOC</a:t>
            </a:r>
          </a:p>
        </p:txBody>
      </p:sp>
      <p:sp>
        <p:nvSpPr>
          <p:cNvPr id="6" name="TextBox 5"/>
          <p:cNvSpPr txBox="1"/>
          <p:nvPr/>
        </p:nvSpPr>
        <p:spPr>
          <a:xfrm>
            <a:off x="409074" y="1898032"/>
            <a:ext cx="4737090" cy="3416320"/>
          </a:xfrm>
          <a:prstGeom prst="rect">
            <a:avLst/>
          </a:prstGeom>
          <a:solidFill>
            <a:schemeClr val="lt1">
              <a:hueOff val="0"/>
              <a:satOff val="0"/>
              <a:lumOff val="0"/>
              <a:alpha val="75000"/>
            </a:schemeClr>
          </a:solidFill>
          <a:effectLst>
            <a:outerShdw blurRad="50800" dist="38100" dir="2700000" algn="tl" rotWithShape="0">
              <a:prstClr val="black">
                <a:alpha val="40000"/>
              </a:prstClr>
            </a:outerShdw>
            <a:softEdge rad="31750"/>
          </a:effectLst>
        </p:spPr>
        <p:txBody>
          <a:bodyPr wrap="square" rtlCol="0">
            <a:spAutoFit/>
          </a:bodyPr>
          <a:lstStyle/>
          <a:p>
            <a:r>
              <a:rPr lang="en-GB" sz="2400" dirty="0"/>
              <a:t>Predicted SOC concentrations vs data from the Countryside Survey (CS 2007): a) for the 3 groups of models – worldwide, (WW), Great Britain only (GB), and European Union-wide (EU); b) for each map individually. 1:1 line in blue; best-fit linear model in black (grey shading = </a:t>
            </a:r>
            <a:r>
              <a:rPr lang="en-GB" sz="2400" dirty="0">
                <a:latin typeface="Calibri" panose="020F0502020204030204" pitchFamily="34" charset="0"/>
                <a:cs typeface="Calibri" panose="020F0502020204030204" pitchFamily="34" charset="0"/>
              </a:rPr>
              <a:t>±</a:t>
            </a:r>
            <a:r>
              <a:rPr lang="en-GB" sz="2400" dirty="0"/>
              <a:t>1 standard error of the mean.</a:t>
            </a:r>
          </a:p>
        </p:txBody>
      </p:sp>
      <p:sp>
        <p:nvSpPr>
          <p:cNvPr id="7" name="TextBox 6"/>
          <p:cNvSpPr txBox="1"/>
          <p:nvPr/>
        </p:nvSpPr>
        <p:spPr>
          <a:xfrm>
            <a:off x="409074" y="5350780"/>
            <a:ext cx="4737090" cy="1200329"/>
          </a:xfrm>
          <a:prstGeom prst="rect">
            <a:avLst/>
          </a:prstGeom>
          <a:noFill/>
        </p:spPr>
        <p:txBody>
          <a:bodyPr wrap="square" rtlCol="0">
            <a:spAutoFit/>
          </a:bodyPr>
          <a:lstStyle/>
          <a:p>
            <a:pPr algn="ctr"/>
            <a:r>
              <a:rPr lang="en-GB" sz="2400" dirty="0">
                <a:solidFill>
                  <a:schemeClr val="bg1"/>
                </a:solidFill>
              </a:rPr>
              <a:t>R</a:t>
            </a:r>
            <a:r>
              <a:rPr lang="en-GB" sz="2400" baseline="30000" dirty="0">
                <a:solidFill>
                  <a:schemeClr val="bg1"/>
                </a:solidFill>
              </a:rPr>
              <a:t>2</a:t>
            </a:r>
            <a:r>
              <a:rPr lang="en-GB" sz="2400" dirty="0">
                <a:solidFill>
                  <a:schemeClr val="bg1"/>
                </a:solidFill>
              </a:rPr>
              <a:t> &amp; RMSE refer to the best-fit linear relationship between the maps &amp; CS2007; not the 1:1 line!</a:t>
            </a:r>
          </a:p>
        </p:txBody>
      </p:sp>
      <p:pic>
        <p:nvPicPr>
          <p:cNvPr id="10" name="Picture 9"/>
          <p:cNvPicPr>
            <a:picLocks noChangeAspect="1"/>
          </p:cNvPicPr>
          <p:nvPr/>
        </p:nvPicPr>
        <p:blipFill>
          <a:blip r:embed="rId4"/>
          <a:stretch>
            <a:fillRect/>
          </a:stretch>
        </p:blipFill>
        <p:spPr>
          <a:xfrm>
            <a:off x="5322628" y="76492"/>
            <a:ext cx="6749482" cy="6690068"/>
          </a:xfrm>
          <a:prstGeom prst="rect">
            <a:avLst/>
          </a:prstGeom>
          <a:solidFill>
            <a:schemeClr val="bg1"/>
          </a:solidFill>
          <a:effectLst>
            <a:outerShdw blurRad="50800" dist="38100" dir="2700000" algn="tl" rotWithShape="0">
              <a:prstClr val="black">
                <a:alpha val="40000"/>
              </a:prstClr>
            </a:outerShdw>
            <a:softEdge rad="31750"/>
          </a:effectLst>
        </p:spPr>
      </p:pic>
    </p:spTree>
    <p:extLst>
      <p:ext uri="{BB962C8B-B14F-4D97-AF65-F5344CB8AC3E}">
        <p14:creationId xmlns:p14="http://schemas.microsoft.com/office/powerpoint/2010/main" val="4011308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GB" b="1" dirty="0">
                <a:solidFill>
                  <a:schemeClr val="bg1"/>
                </a:solidFill>
                <a:effectLst>
                  <a:outerShdw blurRad="38100" dist="38100" dir="2700000" algn="tl">
                    <a:srgbClr val="000000">
                      <a:alpha val="43137"/>
                    </a:srgbClr>
                  </a:outerShdw>
                </a:effectLst>
              </a:rPr>
              <a:t>SOC distributions by environmental indicators</a:t>
            </a:r>
          </a:p>
        </p:txBody>
      </p:sp>
      <p:sp>
        <p:nvSpPr>
          <p:cNvPr id="3" name="Content Placeholder 2"/>
          <p:cNvSpPr>
            <a:spLocks noGrp="1"/>
          </p:cNvSpPr>
          <p:nvPr>
            <p:ph idx="1"/>
          </p:nvPr>
        </p:nvSpPr>
        <p:spPr>
          <a:xfrm>
            <a:off x="352926" y="1186507"/>
            <a:ext cx="5328028" cy="5336433"/>
          </a:xfrm>
          <a:solidFill>
            <a:schemeClr val="lt1">
              <a:hueOff val="0"/>
              <a:satOff val="0"/>
              <a:lumOff val="0"/>
              <a:alpha val="75000"/>
            </a:schemeClr>
          </a:solidFill>
          <a:effectLst>
            <a:outerShdw blurRad="50800" dist="38100" dir="2700000" algn="tl" rotWithShape="0">
              <a:prstClr val="black">
                <a:alpha val="40000"/>
              </a:prstClr>
            </a:outerShdw>
            <a:softEdge rad="31750"/>
          </a:effectLst>
        </p:spPr>
        <p:txBody>
          <a:bodyPr>
            <a:normAutofit/>
          </a:bodyPr>
          <a:lstStyle/>
          <a:p>
            <a:pPr marL="0" indent="0">
              <a:buNone/>
            </a:pPr>
            <a:r>
              <a:rPr lang="en-GB" sz="2400" dirty="0"/>
              <a:t>Great Britain can be fractionated into various geographical units that represent environmental characteristics which may be the main drivers of SOC at GB-scale.</a:t>
            </a:r>
          </a:p>
          <a:p>
            <a:pPr marL="0" indent="0">
              <a:buNone/>
            </a:pPr>
            <a:endParaRPr lang="en-GB" sz="2000" dirty="0"/>
          </a:p>
          <a:p>
            <a:pPr marL="0" indent="0">
              <a:buNone/>
            </a:pPr>
            <a:r>
              <a:rPr lang="en-GB" sz="2400" dirty="0"/>
              <a:t>Here, we divided GB into different: </a:t>
            </a:r>
          </a:p>
          <a:p>
            <a:pPr>
              <a:buFont typeface="Wingdings" panose="05000000000000000000" pitchFamily="2" charset="2"/>
              <a:buChar char="§"/>
            </a:pPr>
            <a:r>
              <a:rPr lang="en-GB" sz="2400" b="1" u="sng" dirty="0"/>
              <a:t>Latitudes</a:t>
            </a:r>
            <a:r>
              <a:rPr lang="en-GB" sz="2400" dirty="0"/>
              <a:t> to incorporate elevation, climate &amp; position in the landscape;</a:t>
            </a:r>
          </a:p>
          <a:p>
            <a:pPr>
              <a:buFont typeface="Wingdings" panose="05000000000000000000" pitchFamily="2" charset="2"/>
              <a:buChar char="§"/>
            </a:pPr>
            <a:r>
              <a:rPr lang="en-GB" sz="2400" b="1" u="sng" dirty="0"/>
              <a:t>Land cover aggregate classes</a:t>
            </a:r>
            <a:r>
              <a:rPr lang="en-GB" sz="2400" dirty="0"/>
              <a:t> to include organisms, vegetation &amp; land-use/management;</a:t>
            </a:r>
          </a:p>
          <a:p>
            <a:pPr>
              <a:buFont typeface="Wingdings" panose="05000000000000000000" pitchFamily="2" charset="2"/>
              <a:buChar char="§"/>
            </a:pPr>
            <a:r>
              <a:rPr lang="en-GB" sz="2400" b="1" u="sng" dirty="0"/>
              <a:t>Major soil types</a:t>
            </a:r>
            <a:r>
              <a:rPr lang="en-GB" sz="2400" dirty="0"/>
              <a:t> to incorporate a mix of the above as well as other factors e.g. parent material, texture &amp; time.</a:t>
            </a:r>
          </a:p>
        </p:txBody>
      </p:sp>
      <p:pic>
        <p:nvPicPr>
          <p:cNvPr id="6" name="Picture 5"/>
          <p:cNvPicPr>
            <a:picLocks noChangeAspect="1"/>
          </p:cNvPicPr>
          <p:nvPr/>
        </p:nvPicPr>
        <p:blipFill rotWithShape="1">
          <a:blip r:embed="rId4"/>
          <a:srcRect r="574"/>
          <a:stretch/>
        </p:blipFill>
        <p:spPr>
          <a:xfrm>
            <a:off x="5771542" y="965776"/>
            <a:ext cx="5862739" cy="5557164"/>
          </a:xfrm>
          <a:prstGeom prst="rect">
            <a:avLst/>
          </a:prstGeom>
          <a:effectLst>
            <a:outerShdw blurRad="50800" dist="38100" dir="2700000" algn="tl" rotWithShape="0">
              <a:prstClr val="black">
                <a:alpha val="40000"/>
              </a:prstClr>
            </a:outerShdw>
            <a:softEdge rad="31750"/>
          </a:effectLst>
        </p:spPr>
      </p:pic>
      <p:sp>
        <p:nvSpPr>
          <p:cNvPr id="7" name="Text Placeholder 2"/>
          <p:cNvSpPr txBox="1">
            <a:spLocks/>
          </p:cNvSpPr>
          <p:nvPr/>
        </p:nvSpPr>
        <p:spPr>
          <a:xfrm>
            <a:off x="5771542" y="6522940"/>
            <a:ext cx="5896583" cy="3350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solidFill>
                  <a:schemeClr val="bg1"/>
                </a:solidFill>
              </a:rPr>
              <a:t>Adapted from </a:t>
            </a:r>
            <a:r>
              <a:rPr lang="en-GB" sz="2000" dirty="0" err="1">
                <a:solidFill>
                  <a:schemeClr val="bg1"/>
                </a:solidFill>
              </a:rPr>
              <a:t>Wiesmeier</a:t>
            </a:r>
            <a:r>
              <a:rPr lang="en-GB" sz="2000" dirty="0">
                <a:solidFill>
                  <a:schemeClr val="bg1"/>
                </a:solidFill>
              </a:rPr>
              <a:t> </a:t>
            </a:r>
            <a:r>
              <a:rPr lang="en-GB" sz="2000" i="1" dirty="0">
                <a:solidFill>
                  <a:schemeClr val="bg1"/>
                </a:solidFill>
              </a:rPr>
              <a:t>et al.</a:t>
            </a:r>
            <a:r>
              <a:rPr lang="en-GB" sz="2000" dirty="0">
                <a:solidFill>
                  <a:schemeClr val="bg1"/>
                </a:solidFill>
              </a:rPr>
              <a:t> (2019).</a:t>
            </a:r>
          </a:p>
        </p:txBody>
      </p:sp>
      <p:sp>
        <p:nvSpPr>
          <p:cNvPr id="8" name="TextBox 7"/>
          <p:cNvSpPr txBox="1"/>
          <p:nvPr/>
        </p:nvSpPr>
        <p:spPr>
          <a:xfrm>
            <a:off x="11063389" y="5249377"/>
            <a:ext cx="604736" cy="923330"/>
          </a:xfrm>
          <a:prstGeom prst="rect">
            <a:avLst/>
          </a:prstGeom>
          <a:noFill/>
        </p:spPr>
        <p:txBody>
          <a:bodyPr wrap="square" rtlCol="0">
            <a:spAutoFit/>
          </a:bodyPr>
          <a:lstStyle/>
          <a:p>
            <a:pPr algn="ctr"/>
            <a:r>
              <a:rPr lang="en-GB" b="1" dirty="0"/>
              <a:t>GB land area</a:t>
            </a:r>
          </a:p>
        </p:txBody>
      </p:sp>
      <p:cxnSp>
        <p:nvCxnSpPr>
          <p:cNvPr id="10" name="Straight Arrow Connector 9"/>
          <p:cNvCxnSpPr>
            <a:stCxn id="8" idx="1"/>
          </p:cNvCxnSpPr>
          <p:nvPr/>
        </p:nvCxnSpPr>
        <p:spPr>
          <a:xfrm flipH="1" flipV="1">
            <a:off x="10460274" y="5356382"/>
            <a:ext cx="603115" cy="35466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124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GB" b="1" dirty="0">
                <a:solidFill>
                  <a:schemeClr val="bg1"/>
                </a:solidFill>
                <a:effectLst>
                  <a:outerShdw blurRad="38100" dist="38100" dir="2700000" algn="tl">
                    <a:srgbClr val="000000">
                      <a:alpha val="43137"/>
                    </a:srgbClr>
                  </a:outerShdw>
                </a:effectLst>
              </a:rPr>
              <a:t>SOC distributions by environmental indicators</a:t>
            </a:r>
          </a:p>
        </p:txBody>
      </p:sp>
      <p:pic>
        <p:nvPicPr>
          <p:cNvPr id="9" name="Picture 8"/>
          <p:cNvPicPr>
            <a:picLocks noChangeAspect="1"/>
          </p:cNvPicPr>
          <p:nvPr/>
        </p:nvPicPr>
        <p:blipFill>
          <a:blip r:embed="rId4"/>
          <a:stretch>
            <a:fillRect/>
          </a:stretch>
        </p:blipFill>
        <p:spPr>
          <a:xfrm>
            <a:off x="838199" y="1027906"/>
            <a:ext cx="9421679" cy="5719394"/>
          </a:xfrm>
          <a:prstGeom prst="rect">
            <a:avLst/>
          </a:prstGeom>
          <a:solidFill>
            <a:schemeClr val="bg1"/>
          </a:solidFill>
          <a:effectLst>
            <a:outerShdw blurRad="50800" dist="38100" dir="2700000" algn="tl" rotWithShape="0">
              <a:prstClr val="black">
                <a:alpha val="40000"/>
              </a:prstClr>
            </a:outerShdw>
            <a:softEdge rad="31750"/>
          </a:effectLst>
        </p:spPr>
      </p:pic>
      <p:sp>
        <p:nvSpPr>
          <p:cNvPr id="7" name="Text Placeholder 2"/>
          <p:cNvSpPr txBox="1">
            <a:spLocks/>
          </p:cNvSpPr>
          <p:nvPr/>
        </p:nvSpPr>
        <p:spPr>
          <a:xfrm>
            <a:off x="8437250" y="2694432"/>
            <a:ext cx="1822628" cy="16450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t>Adapted from: </a:t>
            </a:r>
            <a:r>
              <a:rPr lang="en-GB" sz="2000" dirty="0" err="1"/>
              <a:t>Tifafi</a:t>
            </a:r>
            <a:r>
              <a:rPr lang="en-GB" sz="2000" dirty="0"/>
              <a:t> </a:t>
            </a:r>
            <a:r>
              <a:rPr lang="en-GB" sz="2000" i="1" dirty="0"/>
              <a:t>et al.</a:t>
            </a:r>
            <a:r>
              <a:rPr lang="en-GB" sz="2000" dirty="0"/>
              <a:t> (2018).</a:t>
            </a:r>
          </a:p>
        </p:txBody>
      </p:sp>
    </p:spTree>
    <p:extLst>
      <p:ext uri="{BB962C8B-B14F-4D97-AF65-F5344CB8AC3E}">
        <p14:creationId xmlns:p14="http://schemas.microsoft.com/office/powerpoint/2010/main" val="4198167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7383" y="0"/>
            <a:ext cx="10515600" cy="1325563"/>
          </a:xfrm>
        </p:spPr>
        <p:txBody>
          <a:bodyPr anchor="t"/>
          <a:lstStyle/>
          <a:p>
            <a:r>
              <a:rPr lang="en-GB" b="1" dirty="0">
                <a:solidFill>
                  <a:schemeClr val="bg1"/>
                </a:solidFill>
                <a:effectLst>
                  <a:outerShdw blurRad="38100" dist="38100" dir="2700000" algn="tl">
                    <a:srgbClr val="000000">
                      <a:alpha val="43137"/>
                    </a:srgbClr>
                  </a:outerShdw>
                </a:effectLst>
              </a:rPr>
              <a:t>Climate: SOC distributions by latitude</a:t>
            </a:r>
          </a:p>
        </p:txBody>
      </p:sp>
      <p:pic>
        <p:nvPicPr>
          <p:cNvPr id="6" name="Picture 5"/>
          <p:cNvPicPr>
            <a:picLocks noChangeAspect="1"/>
          </p:cNvPicPr>
          <p:nvPr/>
        </p:nvPicPr>
        <p:blipFill rotWithShape="1">
          <a:blip r:embed="rId4"/>
          <a:srcRect l="604" t="4544" b="2313"/>
          <a:stretch/>
        </p:blipFill>
        <p:spPr>
          <a:xfrm>
            <a:off x="279031" y="568810"/>
            <a:ext cx="11614484" cy="5879369"/>
          </a:xfrm>
          <a:prstGeom prst="rect">
            <a:avLst/>
          </a:prstGeom>
          <a:solidFill>
            <a:schemeClr val="bg1"/>
          </a:solidFill>
          <a:effectLst>
            <a:outerShdw blurRad="50800" dist="38100" dir="2700000" algn="tl" rotWithShape="0">
              <a:prstClr val="black">
                <a:alpha val="40000"/>
              </a:prstClr>
            </a:outerShdw>
            <a:softEdge rad="31750"/>
          </a:effectLst>
        </p:spPr>
      </p:pic>
      <p:sp>
        <p:nvSpPr>
          <p:cNvPr id="5" name="TextBox 4"/>
          <p:cNvSpPr txBox="1"/>
          <p:nvPr/>
        </p:nvSpPr>
        <p:spPr>
          <a:xfrm>
            <a:off x="8523152" y="568810"/>
            <a:ext cx="3095898" cy="1015663"/>
          </a:xfrm>
          <a:prstGeom prst="rect">
            <a:avLst/>
          </a:prstGeom>
          <a:noFill/>
        </p:spPr>
        <p:txBody>
          <a:bodyPr wrap="square" rtlCol="0">
            <a:spAutoFit/>
          </a:bodyPr>
          <a:lstStyle/>
          <a:p>
            <a:pPr algn="r"/>
            <a:r>
              <a:rPr lang="en-GB" sz="2000" i="1" dirty="0"/>
              <a:t>*The Shetland &amp; Orkney Islands are excluded here due to their small area.</a:t>
            </a:r>
          </a:p>
        </p:txBody>
      </p:sp>
      <p:sp>
        <p:nvSpPr>
          <p:cNvPr id="3" name="TextBox 2"/>
          <p:cNvSpPr txBox="1"/>
          <p:nvPr/>
        </p:nvSpPr>
        <p:spPr>
          <a:xfrm>
            <a:off x="437258" y="6391072"/>
            <a:ext cx="11298030" cy="400110"/>
          </a:xfrm>
          <a:prstGeom prst="rect">
            <a:avLst/>
          </a:prstGeom>
          <a:noFill/>
        </p:spPr>
        <p:txBody>
          <a:bodyPr wrap="square" rtlCol="0">
            <a:spAutoFit/>
          </a:bodyPr>
          <a:lstStyle/>
          <a:p>
            <a:pPr algn="ctr"/>
            <a:r>
              <a:rPr lang="en-GB" sz="2000" dirty="0">
                <a:solidFill>
                  <a:schemeClr val="bg1"/>
                </a:solidFill>
              </a:rPr>
              <a:t>Grey area = CS2007 Inter-Quartile Range; Solid blue line = CS2007 Median; Dashed red line = CS2007 Mean</a:t>
            </a:r>
          </a:p>
        </p:txBody>
      </p:sp>
    </p:spTree>
    <p:extLst>
      <p:ext uri="{BB962C8B-B14F-4D97-AF65-F5344CB8AC3E}">
        <p14:creationId xmlns:p14="http://schemas.microsoft.com/office/powerpoint/2010/main" val="2671416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l="-25000" r="-25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839897-83ED-4853-8A21-829E6478BA3E}"/>
              </a:ext>
            </a:extLst>
          </p:cNvPr>
          <p:cNvPicPr>
            <a:picLocks noChangeAspect="1"/>
          </p:cNvPicPr>
          <p:nvPr/>
        </p:nvPicPr>
        <p:blipFill>
          <a:blip r:embed="rId4"/>
          <a:stretch>
            <a:fillRect/>
          </a:stretch>
        </p:blipFill>
        <p:spPr>
          <a:xfrm>
            <a:off x="523874" y="528515"/>
            <a:ext cx="11211414" cy="5941505"/>
          </a:xfrm>
          <a:prstGeom prst="rect">
            <a:avLst/>
          </a:prstGeom>
          <a:solidFill>
            <a:schemeClr val="bg1"/>
          </a:solidFill>
          <a:effectLst>
            <a:outerShdw blurRad="50800" dist="38100" dir="5400000" algn="t" rotWithShape="0">
              <a:prstClr val="black">
                <a:alpha val="40000"/>
              </a:prstClr>
            </a:outerShdw>
            <a:softEdge rad="31750"/>
          </a:effectLst>
        </p:spPr>
      </p:pic>
      <p:sp>
        <p:nvSpPr>
          <p:cNvPr id="2" name="Title 1"/>
          <p:cNvSpPr>
            <a:spLocks noGrp="1"/>
          </p:cNvSpPr>
          <p:nvPr>
            <p:ph type="title"/>
          </p:nvPr>
        </p:nvSpPr>
        <p:spPr>
          <a:xfrm>
            <a:off x="828471" y="0"/>
            <a:ext cx="10515600" cy="1325563"/>
          </a:xfrm>
        </p:spPr>
        <p:txBody>
          <a:bodyPr anchor="t"/>
          <a:lstStyle/>
          <a:p>
            <a:r>
              <a:rPr lang="en-GB" b="1" dirty="0">
                <a:solidFill>
                  <a:schemeClr val="bg1"/>
                </a:solidFill>
                <a:effectLst>
                  <a:outerShdw blurRad="38100" dist="38100" dir="2700000" algn="tl">
                    <a:srgbClr val="000000">
                      <a:alpha val="43137"/>
                    </a:srgbClr>
                  </a:outerShdw>
                </a:effectLst>
              </a:rPr>
              <a:t>Land Cover: SOC distributions by land cover</a:t>
            </a:r>
          </a:p>
        </p:txBody>
      </p:sp>
      <p:sp>
        <p:nvSpPr>
          <p:cNvPr id="5" name="TextBox 4"/>
          <p:cNvSpPr txBox="1"/>
          <p:nvPr/>
        </p:nvSpPr>
        <p:spPr>
          <a:xfrm>
            <a:off x="437258" y="6391072"/>
            <a:ext cx="11298030" cy="400110"/>
          </a:xfrm>
          <a:prstGeom prst="rect">
            <a:avLst/>
          </a:prstGeom>
          <a:noFill/>
        </p:spPr>
        <p:txBody>
          <a:bodyPr wrap="square" rtlCol="0">
            <a:spAutoFit/>
          </a:bodyPr>
          <a:lstStyle/>
          <a:p>
            <a:pPr algn="ctr"/>
            <a:r>
              <a:rPr lang="en-GB" sz="2000" dirty="0">
                <a:solidFill>
                  <a:schemeClr val="bg1"/>
                </a:solidFill>
              </a:rPr>
              <a:t>Grey area = CS2007 Inter-Quartile Range; Solid blue line = CS2007 Median; Dashed red line = CS2007 Mean</a:t>
            </a:r>
          </a:p>
        </p:txBody>
      </p:sp>
    </p:spTree>
    <p:extLst>
      <p:ext uri="{BB962C8B-B14F-4D97-AF65-F5344CB8AC3E}">
        <p14:creationId xmlns:p14="http://schemas.microsoft.com/office/powerpoint/2010/main" val="2581479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l="-25000" r="-25000"/>
          </a:stretch>
        </a:blipFill>
        <a:effectLst/>
      </p:bgPr>
    </p:bg>
    <p:spTree>
      <p:nvGrpSpPr>
        <p:cNvPr id="1" name=""/>
        <p:cNvGrpSpPr/>
        <p:nvPr/>
      </p:nvGrpSpPr>
      <p:grpSpPr>
        <a:xfrm>
          <a:off x="0" y="0"/>
          <a:ext cx="0" cy="0"/>
          <a:chOff x="0" y="0"/>
          <a:chExt cx="0" cy="0"/>
        </a:xfrm>
      </p:grpSpPr>
      <p:sp>
        <p:nvSpPr>
          <p:cNvPr id="4" name="TextBox 3"/>
          <p:cNvSpPr txBox="1"/>
          <p:nvPr/>
        </p:nvSpPr>
        <p:spPr>
          <a:xfrm>
            <a:off x="437258" y="6391072"/>
            <a:ext cx="11298030" cy="400110"/>
          </a:xfrm>
          <a:prstGeom prst="rect">
            <a:avLst/>
          </a:prstGeom>
          <a:noFill/>
        </p:spPr>
        <p:txBody>
          <a:bodyPr wrap="square" rtlCol="0">
            <a:spAutoFit/>
          </a:bodyPr>
          <a:lstStyle/>
          <a:p>
            <a:pPr algn="ctr"/>
            <a:r>
              <a:rPr lang="en-GB" sz="2000" dirty="0">
                <a:solidFill>
                  <a:schemeClr val="bg1"/>
                </a:solidFill>
              </a:rPr>
              <a:t>Grey area = CS2007 Inter-Quartile Range; Solid blue line = CS2007 Median; Dashed red line = CS2007 Mean</a:t>
            </a:r>
          </a:p>
        </p:txBody>
      </p:sp>
      <p:pic>
        <p:nvPicPr>
          <p:cNvPr id="3" name="Picture 2"/>
          <p:cNvPicPr>
            <a:picLocks noChangeAspect="1"/>
          </p:cNvPicPr>
          <p:nvPr/>
        </p:nvPicPr>
        <p:blipFill rotWithShape="1">
          <a:blip r:embed="rId4"/>
          <a:srcRect l="728" t="1223" r="1382" b="1347"/>
          <a:stretch/>
        </p:blipFill>
        <p:spPr>
          <a:xfrm>
            <a:off x="437258" y="562438"/>
            <a:ext cx="11298030" cy="5913695"/>
          </a:xfrm>
          <a:prstGeom prst="rect">
            <a:avLst/>
          </a:prstGeom>
          <a:solidFill>
            <a:schemeClr val="bg1"/>
          </a:solidFill>
          <a:effectLst>
            <a:outerShdw blurRad="50800" dist="38100" dir="2700000" algn="tl" rotWithShape="0">
              <a:prstClr val="black">
                <a:alpha val="40000"/>
              </a:prstClr>
            </a:outerShdw>
            <a:softEdge rad="31750"/>
          </a:effectLst>
        </p:spPr>
      </p:pic>
      <p:sp>
        <p:nvSpPr>
          <p:cNvPr id="2" name="Title 1"/>
          <p:cNvSpPr>
            <a:spLocks noGrp="1"/>
          </p:cNvSpPr>
          <p:nvPr>
            <p:ph type="title"/>
          </p:nvPr>
        </p:nvSpPr>
        <p:spPr>
          <a:xfrm>
            <a:off x="828473" y="0"/>
            <a:ext cx="10515600" cy="1325563"/>
          </a:xfrm>
        </p:spPr>
        <p:txBody>
          <a:bodyPr anchor="t"/>
          <a:lstStyle/>
          <a:p>
            <a:r>
              <a:rPr lang="en-GB" b="1" dirty="0">
                <a:solidFill>
                  <a:schemeClr val="bg1"/>
                </a:solidFill>
                <a:effectLst>
                  <a:outerShdw blurRad="38100" dist="38100" dir="2700000" algn="tl">
                    <a:srgbClr val="000000">
                      <a:alpha val="43137"/>
                    </a:srgbClr>
                  </a:outerShdw>
                </a:effectLst>
              </a:rPr>
              <a:t>Soil Type: SOC distributions by major soil types</a:t>
            </a:r>
          </a:p>
        </p:txBody>
      </p:sp>
    </p:spTree>
    <p:extLst>
      <p:ext uri="{BB962C8B-B14F-4D97-AF65-F5344CB8AC3E}">
        <p14:creationId xmlns:p14="http://schemas.microsoft.com/office/powerpoint/2010/main" val="3326979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l="-25000" r="-25000"/>
          </a:stretch>
        </a:blip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650178233"/>
              </p:ext>
            </p:extLst>
          </p:nvPr>
        </p:nvGraphicFramePr>
        <p:xfrm>
          <a:off x="838200" y="91440"/>
          <a:ext cx="10515600" cy="6666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p:cNvGrpSpPr/>
          <p:nvPr/>
        </p:nvGrpSpPr>
        <p:grpSpPr>
          <a:xfrm>
            <a:off x="1429859" y="1000404"/>
            <a:ext cx="1213657" cy="1221969"/>
            <a:chOff x="1804535" y="1827439"/>
            <a:chExt cx="1884387" cy="1884387"/>
          </a:xfrm>
        </p:grpSpPr>
        <p:sp>
          <p:nvSpPr>
            <p:cNvPr id="8" name="Oval 7"/>
            <p:cNvSpPr/>
            <p:nvPr/>
          </p:nvSpPr>
          <p:spPr>
            <a:xfrm>
              <a:off x="1804535" y="1827439"/>
              <a:ext cx="1884387" cy="1884387"/>
            </a:xfrm>
            <a:prstGeom prst="ellipse">
              <a:avLst/>
            </a:pr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9" name="Oval 4"/>
            <p:cNvSpPr txBox="1"/>
            <p:nvPr/>
          </p:nvSpPr>
          <p:spPr>
            <a:xfrm>
              <a:off x="2080497" y="2103401"/>
              <a:ext cx="1332463" cy="13324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a:effectLst>
                    <a:outerShdw blurRad="38100" dist="38100" dir="2700000" algn="tl">
                      <a:srgbClr val="000000">
                        <a:alpha val="43137"/>
                      </a:srgbClr>
                    </a:outerShdw>
                  </a:effectLst>
                </a:rPr>
                <a:t>Climate</a:t>
              </a:r>
              <a:endParaRPr lang="en-US" sz="1800" kern="1200" dirty="0">
                <a:effectLst>
                  <a:outerShdw blurRad="38100" dist="38100" dir="2700000" algn="tl">
                    <a:srgbClr val="000000">
                      <a:alpha val="43137"/>
                    </a:srgbClr>
                  </a:outerShdw>
                </a:effectLst>
              </a:endParaRPr>
            </a:p>
          </p:txBody>
        </p:sp>
      </p:grpSp>
      <p:grpSp>
        <p:nvGrpSpPr>
          <p:cNvPr id="10" name="Group 9"/>
          <p:cNvGrpSpPr/>
          <p:nvPr/>
        </p:nvGrpSpPr>
        <p:grpSpPr>
          <a:xfrm>
            <a:off x="1050175" y="2202874"/>
            <a:ext cx="1213657" cy="1221969"/>
            <a:chOff x="1804535" y="1827439"/>
            <a:chExt cx="1884387" cy="1884387"/>
          </a:xfrm>
        </p:grpSpPr>
        <p:sp>
          <p:nvSpPr>
            <p:cNvPr id="11" name="Oval 10"/>
            <p:cNvSpPr/>
            <p:nvPr/>
          </p:nvSpPr>
          <p:spPr>
            <a:xfrm>
              <a:off x="1804535" y="1827439"/>
              <a:ext cx="1884387" cy="1884387"/>
            </a:xfrm>
            <a:prstGeom prst="ellipse">
              <a:avLst/>
            </a:pr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12" name="Oval 4"/>
            <p:cNvSpPr txBox="1"/>
            <p:nvPr/>
          </p:nvSpPr>
          <p:spPr>
            <a:xfrm>
              <a:off x="2080497" y="2103401"/>
              <a:ext cx="1332463" cy="13324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a:effectLst>
                    <a:outerShdw blurRad="38100" dist="38100" dir="2700000" algn="tl">
                      <a:srgbClr val="000000">
                        <a:alpha val="43137"/>
                      </a:srgbClr>
                    </a:outerShdw>
                  </a:effectLst>
                </a:rPr>
                <a:t>Land cover / use</a:t>
              </a:r>
              <a:endParaRPr lang="en-US" sz="1800" kern="1200" dirty="0">
                <a:effectLst>
                  <a:outerShdw blurRad="38100" dist="38100" dir="2700000" algn="tl">
                    <a:srgbClr val="000000">
                      <a:alpha val="43137"/>
                    </a:srgbClr>
                  </a:outerShdw>
                </a:effectLst>
              </a:endParaRPr>
            </a:p>
          </p:txBody>
        </p:sp>
      </p:grpSp>
      <p:grpSp>
        <p:nvGrpSpPr>
          <p:cNvPr id="13" name="Group 12"/>
          <p:cNvGrpSpPr/>
          <p:nvPr/>
        </p:nvGrpSpPr>
        <p:grpSpPr>
          <a:xfrm>
            <a:off x="1452137" y="3386177"/>
            <a:ext cx="1213657" cy="1221969"/>
            <a:chOff x="1804535" y="1827439"/>
            <a:chExt cx="1884387" cy="1884387"/>
          </a:xfrm>
        </p:grpSpPr>
        <p:sp>
          <p:nvSpPr>
            <p:cNvPr id="14" name="Oval 13"/>
            <p:cNvSpPr/>
            <p:nvPr/>
          </p:nvSpPr>
          <p:spPr>
            <a:xfrm>
              <a:off x="1804535" y="1827439"/>
              <a:ext cx="1884387" cy="1884387"/>
            </a:xfrm>
            <a:prstGeom prst="ellipse">
              <a:avLst/>
            </a:pr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15" name="Oval 4"/>
            <p:cNvSpPr txBox="1"/>
            <p:nvPr/>
          </p:nvSpPr>
          <p:spPr>
            <a:xfrm>
              <a:off x="2037864" y="2103401"/>
              <a:ext cx="1431126" cy="13324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a:effectLst>
                    <a:outerShdw blurRad="38100" dist="38100" dir="2700000" algn="tl">
                      <a:srgbClr val="000000">
                        <a:alpha val="43137"/>
                      </a:srgbClr>
                    </a:outerShdw>
                  </a:effectLst>
                </a:rPr>
                <a:t>Geology &amp; parent material </a:t>
              </a:r>
              <a:endParaRPr lang="en-US" sz="1800" kern="1200" dirty="0">
                <a:effectLst>
                  <a:outerShdw blurRad="38100" dist="38100" dir="2700000" algn="tl">
                    <a:srgbClr val="000000">
                      <a:alpha val="43137"/>
                    </a:srgbClr>
                  </a:outerShdw>
                </a:effectLst>
              </a:endParaRPr>
            </a:p>
          </p:txBody>
        </p:sp>
      </p:grpSp>
      <p:grpSp>
        <p:nvGrpSpPr>
          <p:cNvPr id="16" name="Group 15"/>
          <p:cNvGrpSpPr/>
          <p:nvPr/>
        </p:nvGrpSpPr>
        <p:grpSpPr>
          <a:xfrm>
            <a:off x="2479962" y="4090087"/>
            <a:ext cx="1213657" cy="1221969"/>
            <a:chOff x="1804535" y="1827439"/>
            <a:chExt cx="1884387" cy="1884387"/>
          </a:xfrm>
        </p:grpSpPr>
        <p:sp>
          <p:nvSpPr>
            <p:cNvPr id="17" name="Oval 16"/>
            <p:cNvSpPr/>
            <p:nvPr/>
          </p:nvSpPr>
          <p:spPr>
            <a:xfrm>
              <a:off x="1804535" y="1827439"/>
              <a:ext cx="1884387" cy="1884387"/>
            </a:xfrm>
            <a:prstGeom prst="ellipse">
              <a:avLst/>
            </a:pr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18" name="Oval 4"/>
            <p:cNvSpPr txBox="1"/>
            <p:nvPr/>
          </p:nvSpPr>
          <p:spPr>
            <a:xfrm>
              <a:off x="2080497" y="2103401"/>
              <a:ext cx="1332463" cy="13324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a:effectLst>
                    <a:outerShdw blurRad="38100" dist="38100" dir="2700000" algn="tl">
                      <a:srgbClr val="000000">
                        <a:alpha val="43137"/>
                      </a:srgbClr>
                    </a:outerShdw>
                  </a:effectLst>
                </a:rPr>
                <a:t>Organ-isms</a:t>
              </a:r>
              <a:endParaRPr lang="en-US" sz="1800" kern="1200" dirty="0">
                <a:effectLst>
                  <a:outerShdw blurRad="38100" dist="38100" dir="2700000" algn="tl">
                    <a:srgbClr val="000000">
                      <a:alpha val="43137"/>
                    </a:srgbClr>
                  </a:outerShdw>
                </a:effectLst>
              </a:endParaRPr>
            </a:p>
          </p:txBody>
        </p:sp>
      </p:grpSp>
      <p:grpSp>
        <p:nvGrpSpPr>
          <p:cNvPr id="19" name="Group 18"/>
          <p:cNvGrpSpPr/>
          <p:nvPr/>
        </p:nvGrpSpPr>
        <p:grpSpPr>
          <a:xfrm>
            <a:off x="2479962" y="315661"/>
            <a:ext cx="1213657" cy="1221969"/>
            <a:chOff x="1804535" y="1827439"/>
            <a:chExt cx="1884387" cy="1884387"/>
          </a:xfrm>
        </p:grpSpPr>
        <p:sp>
          <p:nvSpPr>
            <p:cNvPr id="20" name="Oval 19"/>
            <p:cNvSpPr/>
            <p:nvPr/>
          </p:nvSpPr>
          <p:spPr>
            <a:xfrm>
              <a:off x="1804535" y="1827439"/>
              <a:ext cx="1884387" cy="1884387"/>
            </a:xfrm>
            <a:prstGeom prst="ellipse">
              <a:avLst/>
            </a:pr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21" name="Oval 4"/>
            <p:cNvSpPr txBox="1"/>
            <p:nvPr/>
          </p:nvSpPr>
          <p:spPr>
            <a:xfrm>
              <a:off x="1972579" y="2116735"/>
              <a:ext cx="1548294" cy="13324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a:effectLst>
                    <a:outerShdw blurRad="38100" dist="38100" dir="2700000" algn="tl">
                      <a:srgbClr val="000000">
                        <a:alpha val="43137"/>
                      </a:srgbClr>
                    </a:outerShdw>
                  </a:effectLst>
                </a:rPr>
                <a:t>Soil chemistry e.g. pH</a:t>
              </a:r>
              <a:endParaRPr lang="en-US" sz="1800" kern="1200" dirty="0">
                <a:effectLst>
                  <a:outerShdw blurRad="38100" dist="38100" dir="2700000" algn="tl">
                    <a:srgbClr val="000000">
                      <a:alpha val="43137"/>
                    </a:srgbClr>
                  </a:outerShdw>
                </a:effectLst>
              </a:endParaRPr>
            </a:p>
          </p:txBody>
        </p:sp>
      </p:grpSp>
      <p:grpSp>
        <p:nvGrpSpPr>
          <p:cNvPr id="22" name="Group 21"/>
          <p:cNvGrpSpPr/>
          <p:nvPr/>
        </p:nvGrpSpPr>
        <p:grpSpPr>
          <a:xfrm>
            <a:off x="3726178" y="494614"/>
            <a:ext cx="1213657" cy="1221969"/>
            <a:chOff x="1804535" y="1827439"/>
            <a:chExt cx="1884387" cy="1884387"/>
          </a:xfrm>
        </p:grpSpPr>
        <p:sp>
          <p:nvSpPr>
            <p:cNvPr id="23" name="Oval 22"/>
            <p:cNvSpPr/>
            <p:nvPr/>
          </p:nvSpPr>
          <p:spPr>
            <a:xfrm>
              <a:off x="1804535" y="1827439"/>
              <a:ext cx="1884387" cy="1884387"/>
            </a:xfrm>
            <a:prstGeom prst="ellipse">
              <a:avLst/>
            </a:pr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24" name="Oval 4"/>
            <p:cNvSpPr txBox="1"/>
            <p:nvPr/>
          </p:nvSpPr>
          <p:spPr>
            <a:xfrm>
              <a:off x="1983383" y="2103401"/>
              <a:ext cx="1526687" cy="13324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a:effectLst>
                    <a:outerShdw blurRad="38100" dist="38100" dir="2700000" algn="tl">
                      <a:srgbClr val="000000">
                        <a:alpha val="43137"/>
                      </a:srgbClr>
                    </a:outerShdw>
                  </a:effectLst>
                </a:rPr>
                <a:t>Position in the landscape</a:t>
              </a:r>
              <a:endParaRPr lang="en-US" sz="1800" kern="1200" dirty="0">
                <a:effectLst>
                  <a:outerShdw blurRad="38100" dist="38100" dir="2700000" algn="tl">
                    <a:srgbClr val="000000">
                      <a:alpha val="43137"/>
                    </a:srgbClr>
                  </a:outerShdw>
                </a:effectLst>
              </a:endParaRPr>
            </a:p>
          </p:txBody>
        </p:sp>
      </p:grpSp>
      <p:sp>
        <p:nvSpPr>
          <p:cNvPr id="25" name="Right Arrow 24"/>
          <p:cNvSpPr/>
          <p:nvPr/>
        </p:nvSpPr>
        <p:spPr>
          <a:xfrm rot="7150415">
            <a:off x="3851680" y="1755095"/>
            <a:ext cx="344451" cy="159263"/>
          </a:xfrm>
          <a:prstGeom prst="rightArrow">
            <a:avLst/>
          </a:prstGeom>
          <a:solidFill>
            <a:srgbClr val="6CAE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ight Arrow 25"/>
          <p:cNvSpPr/>
          <p:nvPr/>
        </p:nvSpPr>
        <p:spPr>
          <a:xfrm rot="17011029">
            <a:off x="3116476" y="3854326"/>
            <a:ext cx="344451" cy="159263"/>
          </a:xfrm>
          <a:prstGeom prst="rightArrow">
            <a:avLst/>
          </a:prstGeom>
          <a:solidFill>
            <a:srgbClr val="6CAE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ight Arrow 26"/>
          <p:cNvSpPr/>
          <p:nvPr/>
        </p:nvSpPr>
        <p:spPr>
          <a:xfrm rot="4365833">
            <a:off x="3112341" y="1653779"/>
            <a:ext cx="419621" cy="147337"/>
          </a:xfrm>
          <a:prstGeom prst="rightArrow">
            <a:avLst/>
          </a:prstGeom>
          <a:solidFill>
            <a:srgbClr val="6CAE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ight Arrow 27"/>
          <p:cNvSpPr/>
          <p:nvPr/>
        </p:nvSpPr>
        <p:spPr>
          <a:xfrm rot="19170070">
            <a:off x="2471997" y="3396022"/>
            <a:ext cx="344451" cy="159263"/>
          </a:xfrm>
          <a:prstGeom prst="rightArrow">
            <a:avLst/>
          </a:prstGeom>
          <a:solidFill>
            <a:srgbClr val="6CAE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ight Arrow 28"/>
          <p:cNvSpPr/>
          <p:nvPr/>
        </p:nvSpPr>
        <p:spPr>
          <a:xfrm>
            <a:off x="2269342" y="2766706"/>
            <a:ext cx="344451" cy="159263"/>
          </a:xfrm>
          <a:prstGeom prst="rightArrow">
            <a:avLst/>
          </a:prstGeom>
          <a:solidFill>
            <a:srgbClr val="6CAE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ight Arrow 29"/>
          <p:cNvSpPr/>
          <p:nvPr/>
        </p:nvSpPr>
        <p:spPr>
          <a:xfrm rot="2497514">
            <a:off x="2493714" y="2044654"/>
            <a:ext cx="403371" cy="151915"/>
          </a:xfrm>
          <a:prstGeom prst="rightArrow">
            <a:avLst/>
          </a:prstGeom>
          <a:solidFill>
            <a:srgbClr val="6CAE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3461356" y="3759581"/>
            <a:ext cx="1301563" cy="615553"/>
          </a:xfrm>
          <a:prstGeom prst="rect">
            <a:avLst/>
          </a:prstGeom>
          <a:noFill/>
        </p:spPr>
        <p:txBody>
          <a:bodyPr wrap="square" rtlCol="0">
            <a:spAutoFit/>
          </a:bodyPr>
          <a:lstStyle/>
          <a:p>
            <a:pPr algn="r"/>
            <a:r>
              <a:rPr lang="en-GB" i="1" dirty="0">
                <a:solidFill>
                  <a:schemeClr val="bg1"/>
                </a:solidFill>
              </a:rPr>
              <a:t>*</a:t>
            </a:r>
            <a:r>
              <a:rPr lang="en-GB" sz="1600" i="1" dirty="0">
                <a:solidFill>
                  <a:schemeClr val="bg1"/>
                </a:solidFill>
              </a:rPr>
              <a:t>This is not a complete list.</a:t>
            </a:r>
          </a:p>
        </p:txBody>
      </p:sp>
      <p:grpSp>
        <p:nvGrpSpPr>
          <p:cNvPr id="32" name="Group 31"/>
          <p:cNvGrpSpPr/>
          <p:nvPr/>
        </p:nvGrpSpPr>
        <p:grpSpPr>
          <a:xfrm>
            <a:off x="7082438" y="673567"/>
            <a:ext cx="1213657" cy="1221969"/>
            <a:chOff x="1804535" y="1827439"/>
            <a:chExt cx="1884387" cy="1884387"/>
          </a:xfrm>
          <a:solidFill>
            <a:srgbClr val="ABABAB"/>
          </a:solidFill>
        </p:grpSpPr>
        <p:sp>
          <p:nvSpPr>
            <p:cNvPr id="33" name="Oval 32"/>
            <p:cNvSpPr/>
            <p:nvPr/>
          </p:nvSpPr>
          <p:spPr>
            <a:xfrm>
              <a:off x="1804535" y="1827439"/>
              <a:ext cx="1884387" cy="1884387"/>
            </a:xfrm>
            <a:prstGeom prst="ellipse">
              <a:avLst/>
            </a:prstGeom>
            <a:grpFill/>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34" name="Oval 4"/>
            <p:cNvSpPr txBox="1"/>
            <p:nvPr/>
          </p:nvSpPr>
          <p:spPr>
            <a:xfrm>
              <a:off x="1983539" y="2138772"/>
              <a:ext cx="1535905" cy="1281298"/>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a:effectLst>
                    <a:outerShdw blurRad="38100" dist="38100" dir="2700000" algn="tl">
                      <a:srgbClr val="000000">
                        <a:alpha val="43137"/>
                      </a:srgbClr>
                    </a:outerShdw>
                  </a:effectLst>
                </a:rPr>
                <a:t>Stable aggregate formation</a:t>
              </a:r>
              <a:endParaRPr lang="en-US" sz="1800" kern="1200" dirty="0">
                <a:effectLst>
                  <a:outerShdw blurRad="38100" dist="38100" dir="2700000" algn="tl">
                    <a:srgbClr val="000000">
                      <a:alpha val="43137"/>
                    </a:srgbClr>
                  </a:outerShdw>
                </a:effectLst>
              </a:endParaRPr>
            </a:p>
          </p:txBody>
        </p:sp>
      </p:grpSp>
      <p:grpSp>
        <p:nvGrpSpPr>
          <p:cNvPr id="35" name="Group 34"/>
          <p:cNvGrpSpPr/>
          <p:nvPr/>
        </p:nvGrpSpPr>
        <p:grpSpPr>
          <a:xfrm>
            <a:off x="8336154" y="438009"/>
            <a:ext cx="1213657" cy="1221969"/>
            <a:chOff x="1804535" y="1827439"/>
            <a:chExt cx="1884387" cy="1884387"/>
          </a:xfrm>
          <a:solidFill>
            <a:srgbClr val="ABABAB"/>
          </a:solidFill>
        </p:grpSpPr>
        <p:sp>
          <p:nvSpPr>
            <p:cNvPr id="36" name="Oval 35"/>
            <p:cNvSpPr/>
            <p:nvPr/>
          </p:nvSpPr>
          <p:spPr>
            <a:xfrm>
              <a:off x="1804535" y="1827439"/>
              <a:ext cx="1884387" cy="1884387"/>
            </a:xfrm>
            <a:prstGeom prst="ellipse">
              <a:avLst/>
            </a:prstGeom>
            <a:grpFill/>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37" name="Oval 4"/>
            <p:cNvSpPr txBox="1"/>
            <p:nvPr/>
          </p:nvSpPr>
          <p:spPr>
            <a:xfrm>
              <a:off x="1983539" y="2138772"/>
              <a:ext cx="1535905" cy="1281298"/>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a:effectLst>
                    <a:outerShdw blurRad="38100" dist="38100" dir="2700000" algn="tl">
                      <a:srgbClr val="000000">
                        <a:alpha val="43137"/>
                      </a:srgbClr>
                    </a:outerShdw>
                  </a:effectLst>
                </a:rPr>
                <a:t>Nutrient store &amp; energy source</a:t>
              </a:r>
              <a:endParaRPr lang="en-US" sz="1800" kern="1200" dirty="0">
                <a:effectLst>
                  <a:outerShdw blurRad="38100" dist="38100" dir="2700000" algn="tl">
                    <a:srgbClr val="000000">
                      <a:alpha val="43137"/>
                    </a:srgbClr>
                  </a:outerShdw>
                </a:effectLst>
              </a:endParaRPr>
            </a:p>
          </p:txBody>
        </p:sp>
      </p:grpSp>
      <p:grpSp>
        <p:nvGrpSpPr>
          <p:cNvPr id="38" name="Group 37"/>
          <p:cNvGrpSpPr/>
          <p:nvPr/>
        </p:nvGrpSpPr>
        <p:grpSpPr>
          <a:xfrm>
            <a:off x="9440657" y="1105598"/>
            <a:ext cx="1213657" cy="1221969"/>
            <a:chOff x="1804535" y="1827439"/>
            <a:chExt cx="1884387" cy="1884387"/>
          </a:xfrm>
          <a:solidFill>
            <a:srgbClr val="ABABAB"/>
          </a:solidFill>
        </p:grpSpPr>
        <p:sp>
          <p:nvSpPr>
            <p:cNvPr id="39" name="Oval 38"/>
            <p:cNvSpPr/>
            <p:nvPr/>
          </p:nvSpPr>
          <p:spPr>
            <a:xfrm>
              <a:off x="1804535" y="1827439"/>
              <a:ext cx="1884387" cy="1884387"/>
            </a:xfrm>
            <a:prstGeom prst="ellipse">
              <a:avLst/>
            </a:prstGeom>
            <a:grpFill/>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40" name="Oval 4"/>
            <p:cNvSpPr txBox="1"/>
            <p:nvPr/>
          </p:nvSpPr>
          <p:spPr>
            <a:xfrm>
              <a:off x="1983539" y="2138772"/>
              <a:ext cx="1535905" cy="1281298"/>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a:effectLst>
                    <a:outerShdw blurRad="38100" dist="38100" dir="2700000" algn="tl">
                      <a:srgbClr val="000000">
                        <a:alpha val="43137"/>
                      </a:srgbClr>
                    </a:outerShdw>
                  </a:effectLst>
                </a:rPr>
                <a:t>Soil aeration</a:t>
              </a:r>
              <a:endParaRPr lang="en-US" sz="1800" kern="1200" dirty="0">
                <a:effectLst>
                  <a:outerShdw blurRad="38100" dist="38100" dir="2700000" algn="tl">
                    <a:srgbClr val="000000">
                      <a:alpha val="43137"/>
                    </a:srgbClr>
                  </a:outerShdw>
                </a:effectLst>
              </a:endParaRPr>
            </a:p>
          </p:txBody>
        </p:sp>
      </p:grpSp>
      <p:grpSp>
        <p:nvGrpSpPr>
          <p:cNvPr id="41" name="Group 40"/>
          <p:cNvGrpSpPr/>
          <p:nvPr/>
        </p:nvGrpSpPr>
        <p:grpSpPr>
          <a:xfrm>
            <a:off x="9795013" y="2375902"/>
            <a:ext cx="1213657" cy="1221969"/>
            <a:chOff x="1804535" y="1827439"/>
            <a:chExt cx="1884387" cy="1884387"/>
          </a:xfrm>
          <a:solidFill>
            <a:srgbClr val="ABABAB"/>
          </a:solidFill>
        </p:grpSpPr>
        <p:sp>
          <p:nvSpPr>
            <p:cNvPr id="42" name="Oval 41"/>
            <p:cNvSpPr/>
            <p:nvPr/>
          </p:nvSpPr>
          <p:spPr>
            <a:xfrm>
              <a:off x="1804535" y="1827439"/>
              <a:ext cx="1884387" cy="1884387"/>
            </a:xfrm>
            <a:prstGeom prst="ellipse">
              <a:avLst/>
            </a:prstGeom>
            <a:grpFill/>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43" name="Oval 4"/>
            <p:cNvSpPr txBox="1"/>
            <p:nvPr/>
          </p:nvSpPr>
          <p:spPr>
            <a:xfrm>
              <a:off x="1889273" y="2182206"/>
              <a:ext cx="1714909" cy="1281298"/>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dirty="0">
                  <a:effectLst>
                    <a:outerShdw blurRad="38100" dist="38100" dir="2700000" algn="tl">
                      <a:srgbClr val="000000">
                        <a:alpha val="43137"/>
                      </a:srgbClr>
                    </a:outerShdw>
                  </a:effectLst>
                </a:rPr>
                <a:t>Infiltration &amp; water storage</a:t>
              </a:r>
              <a:endParaRPr lang="en-US" sz="1800" kern="1200" dirty="0">
                <a:effectLst>
                  <a:outerShdw blurRad="38100" dist="38100" dir="2700000" algn="tl">
                    <a:srgbClr val="000000">
                      <a:alpha val="43137"/>
                    </a:srgbClr>
                  </a:outerShdw>
                </a:effectLst>
              </a:endParaRPr>
            </a:p>
          </p:txBody>
        </p:sp>
      </p:grpSp>
      <p:grpSp>
        <p:nvGrpSpPr>
          <p:cNvPr id="44" name="Group 43"/>
          <p:cNvGrpSpPr/>
          <p:nvPr/>
        </p:nvGrpSpPr>
        <p:grpSpPr>
          <a:xfrm>
            <a:off x="8142214" y="4035827"/>
            <a:ext cx="1213657" cy="1221969"/>
            <a:chOff x="1804535" y="1827439"/>
            <a:chExt cx="1884387" cy="1884387"/>
          </a:xfrm>
          <a:solidFill>
            <a:srgbClr val="ABABAB"/>
          </a:solidFill>
        </p:grpSpPr>
        <p:sp>
          <p:nvSpPr>
            <p:cNvPr id="45" name="Oval 44"/>
            <p:cNvSpPr/>
            <p:nvPr/>
          </p:nvSpPr>
          <p:spPr>
            <a:xfrm>
              <a:off x="1804535" y="1827439"/>
              <a:ext cx="1884387" cy="1884387"/>
            </a:xfrm>
            <a:prstGeom prst="ellipse">
              <a:avLst/>
            </a:prstGeom>
            <a:grpFill/>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46" name="Oval 4"/>
            <p:cNvSpPr txBox="1"/>
            <p:nvPr/>
          </p:nvSpPr>
          <p:spPr>
            <a:xfrm>
              <a:off x="1983539" y="2138772"/>
              <a:ext cx="1535905" cy="1281298"/>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dirty="0">
                  <a:effectLst>
                    <a:outerShdw blurRad="38100" dist="38100" dir="2700000" algn="tl">
                      <a:srgbClr val="000000">
                        <a:alpha val="43137"/>
                      </a:srgbClr>
                    </a:outerShdw>
                  </a:effectLst>
                </a:rPr>
                <a:t>Rapid pH change buffer</a:t>
              </a:r>
              <a:endParaRPr lang="en-US" sz="1800" kern="1200" dirty="0">
                <a:effectLst>
                  <a:outerShdw blurRad="38100" dist="38100" dir="2700000" algn="tl">
                    <a:srgbClr val="000000">
                      <a:alpha val="43137"/>
                    </a:srgbClr>
                  </a:outerShdw>
                </a:effectLst>
              </a:endParaRPr>
            </a:p>
          </p:txBody>
        </p:sp>
      </p:grpSp>
      <p:grpSp>
        <p:nvGrpSpPr>
          <p:cNvPr id="47" name="Group 46"/>
          <p:cNvGrpSpPr/>
          <p:nvPr/>
        </p:nvGrpSpPr>
        <p:grpSpPr>
          <a:xfrm>
            <a:off x="9310991" y="3576083"/>
            <a:ext cx="1213657" cy="1221969"/>
            <a:chOff x="1804535" y="1827439"/>
            <a:chExt cx="1884387" cy="1884387"/>
          </a:xfrm>
          <a:solidFill>
            <a:srgbClr val="ABABAB"/>
          </a:solidFill>
        </p:grpSpPr>
        <p:sp>
          <p:nvSpPr>
            <p:cNvPr id="48" name="Oval 47"/>
            <p:cNvSpPr/>
            <p:nvPr/>
          </p:nvSpPr>
          <p:spPr>
            <a:xfrm>
              <a:off x="1804535" y="1827439"/>
              <a:ext cx="1884387" cy="1884387"/>
            </a:xfrm>
            <a:prstGeom prst="ellipse">
              <a:avLst/>
            </a:prstGeom>
            <a:grpFill/>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49" name="Oval 4"/>
            <p:cNvSpPr txBox="1"/>
            <p:nvPr/>
          </p:nvSpPr>
          <p:spPr>
            <a:xfrm>
              <a:off x="1983539" y="2138772"/>
              <a:ext cx="1535905" cy="1281298"/>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dirty="0">
                  <a:effectLst>
                    <a:outerShdw blurRad="38100" dist="38100" dir="2700000" algn="tl">
                      <a:srgbClr val="000000">
                        <a:alpha val="43137"/>
                      </a:srgbClr>
                    </a:outerShdw>
                  </a:effectLst>
                </a:rPr>
                <a:t>P</a:t>
              </a:r>
              <a:r>
                <a:rPr lang="en-GB" sz="1800" kern="1200" dirty="0">
                  <a:effectLst>
                    <a:outerShdw blurRad="38100" dist="38100" dir="2700000" algn="tl">
                      <a:srgbClr val="000000">
                        <a:alpha val="43137"/>
                      </a:srgbClr>
                    </a:outerShdw>
                  </a:effectLst>
                </a:rPr>
                <a:t>orosity &amp; bulk density</a:t>
              </a:r>
              <a:endParaRPr lang="en-US" sz="1800" kern="1200" dirty="0">
                <a:effectLst>
                  <a:outerShdw blurRad="38100" dist="38100" dir="2700000" algn="tl">
                    <a:srgbClr val="000000">
                      <a:alpha val="43137"/>
                    </a:srgbClr>
                  </a:outerShdw>
                </a:effectLst>
              </a:endParaRPr>
            </a:p>
          </p:txBody>
        </p:sp>
      </p:grpSp>
      <p:sp>
        <p:nvSpPr>
          <p:cNvPr id="50" name="Right Arrow 49"/>
          <p:cNvSpPr/>
          <p:nvPr/>
        </p:nvSpPr>
        <p:spPr>
          <a:xfrm rot="357003">
            <a:off x="9562124" y="2825001"/>
            <a:ext cx="224244" cy="178427"/>
          </a:xfrm>
          <a:prstGeom prst="rightArrow">
            <a:avLst/>
          </a:prstGeom>
          <a:solidFill>
            <a:srgbClr val="ABAB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ight Arrow 50"/>
          <p:cNvSpPr/>
          <p:nvPr/>
        </p:nvSpPr>
        <p:spPr>
          <a:xfrm rot="2766944">
            <a:off x="9229994" y="3511814"/>
            <a:ext cx="280808" cy="194855"/>
          </a:xfrm>
          <a:prstGeom prst="rightArrow">
            <a:avLst/>
          </a:prstGeom>
          <a:solidFill>
            <a:srgbClr val="ABAB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ight Arrow 51"/>
          <p:cNvSpPr/>
          <p:nvPr/>
        </p:nvSpPr>
        <p:spPr>
          <a:xfrm rot="19261231">
            <a:off x="9292251" y="2086278"/>
            <a:ext cx="296812" cy="180750"/>
          </a:xfrm>
          <a:prstGeom prst="rightArrow">
            <a:avLst/>
          </a:prstGeom>
          <a:solidFill>
            <a:srgbClr val="ABAB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ight Arrow 52"/>
          <p:cNvSpPr/>
          <p:nvPr/>
        </p:nvSpPr>
        <p:spPr>
          <a:xfrm rot="16738111">
            <a:off x="8648930" y="1699568"/>
            <a:ext cx="268670" cy="183060"/>
          </a:xfrm>
          <a:prstGeom prst="rightArrow">
            <a:avLst/>
          </a:prstGeom>
          <a:solidFill>
            <a:srgbClr val="ABAB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ight Arrow 53"/>
          <p:cNvSpPr/>
          <p:nvPr/>
        </p:nvSpPr>
        <p:spPr>
          <a:xfrm rot="14048396">
            <a:off x="7938369" y="1849083"/>
            <a:ext cx="237680" cy="166430"/>
          </a:xfrm>
          <a:prstGeom prst="rightArrow">
            <a:avLst/>
          </a:prstGeom>
          <a:solidFill>
            <a:srgbClr val="ABAB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ight Arrow 54"/>
          <p:cNvSpPr/>
          <p:nvPr/>
        </p:nvSpPr>
        <p:spPr>
          <a:xfrm rot="5091367">
            <a:off x="8572236" y="3830725"/>
            <a:ext cx="224244" cy="178427"/>
          </a:xfrm>
          <a:prstGeom prst="rightArrow">
            <a:avLst/>
          </a:prstGeom>
          <a:solidFill>
            <a:srgbClr val="ABAB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6" name="Group 55"/>
          <p:cNvGrpSpPr/>
          <p:nvPr/>
        </p:nvGrpSpPr>
        <p:grpSpPr>
          <a:xfrm>
            <a:off x="9602966" y="4873860"/>
            <a:ext cx="1884387" cy="1884387"/>
            <a:chOff x="5867533" y="4779380"/>
            <a:chExt cx="1884387" cy="1884387"/>
          </a:xfrm>
        </p:grpSpPr>
        <p:sp>
          <p:nvSpPr>
            <p:cNvPr id="57" name="Oval 56"/>
            <p:cNvSpPr/>
            <p:nvPr/>
          </p:nvSpPr>
          <p:spPr>
            <a:xfrm>
              <a:off x="5867533" y="4779380"/>
              <a:ext cx="1884387" cy="1884387"/>
            </a:xfrm>
            <a:prstGeom prst="ellipse">
              <a:avLst/>
            </a:pr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sp>
        <p:sp>
          <p:nvSpPr>
            <p:cNvPr id="58" name="Oval 4"/>
            <p:cNvSpPr txBox="1"/>
            <p:nvPr/>
          </p:nvSpPr>
          <p:spPr>
            <a:xfrm>
              <a:off x="6077855" y="4988584"/>
              <a:ext cx="1540512" cy="14901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effectLst>
                    <a:outerShdw blurRad="38100" dist="38100" dir="2700000" algn="tl">
                      <a:srgbClr val="000000">
                        <a:alpha val="43137"/>
                      </a:srgbClr>
                    </a:outerShdw>
                  </a:effectLst>
                </a:rPr>
                <a:t>Many regions don’t </a:t>
              </a:r>
              <a:r>
                <a:rPr lang="en-US" dirty="0">
                  <a:effectLst>
                    <a:outerShdw blurRad="38100" dist="38100" dir="2700000" algn="tl">
                      <a:srgbClr val="000000">
                        <a:alpha val="43137"/>
                      </a:srgbClr>
                    </a:outerShdw>
                  </a:effectLst>
                </a:rPr>
                <a:t>conduct</a:t>
              </a:r>
              <a:r>
                <a:rPr lang="en-US" sz="1800" kern="1200" dirty="0">
                  <a:effectLst>
                    <a:outerShdw blurRad="38100" dist="38100" dir="2700000" algn="tl">
                      <a:srgbClr val="000000">
                        <a:alpha val="43137"/>
                      </a:srgbClr>
                    </a:outerShdw>
                  </a:effectLst>
                </a:rPr>
                <a:t> large, repeat surveys; global </a:t>
              </a:r>
              <a:r>
                <a:rPr lang="en-US" dirty="0">
                  <a:effectLst>
                    <a:outerShdw blurRad="38100" dist="38100" dir="2700000" algn="tl">
                      <a:srgbClr val="000000">
                        <a:alpha val="43137"/>
                      </a:srgbClr>
                    </a:outerShdw>
                  </a:effectLst>
                </a:rPr>
                <a:t>map prediction</a:t>
              </a:r>
              <a:r>
                <a:rPr lang="en-US" sz="1800" kern="1200" dirty="0">
                  <a:effectLst>
                    <a:outerShdw blurRad="38100" dist="38100" dir="2700000" algn="tl">
                      <a:srgbClr val="000000">
                        <a:alpha val="43137"/>
                      </a:srgbClr>
                    </a:outerShdw>
                  </a:effectLst>
                </a:rPr>
                <a:t> = alternative</a:t>
              </a:r>
            </a:p>
          </p:txBody>
        </p:sp>
      </p:grpSp>
      <p:sp>
        <p:nvSpPr>
          <p:cNvPr id="60" name="Right Arrow 59"/>
          <p:cNvSpPr/>
          <p:nvPr/>
        </p:nvSpPr>
        <p:spPr>
          <a:xfrm>
            <a:off x="8589386" y="5685777"/>
            <a:ext cx="976806" cy="260551"/>
          </a:xfrm>
          <a:prstGeom prst="rightArrow">
            <a:avLst/>
          </a:prstGeom>
          <a:solidFill>
            <a:srgbClr val="FFC73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2" name="Group 61"/>
          <p:cNvGrpSpPr/>
          <p:nvPr/>
        </p:nvGrpSpPr>
        <p:grpSpPr>
          <a:xfrm>
            <a:off x="729406" y="4871224"/>
            <a:ext cx="1884387" cy="1884387"/>
            <a:chOff x="2763678" y="4779380"/>
            <a:chExt cx="1884387" cy="1884387"/>
          </a:xfrm>
        </p:grpSpPr>
        <p:sp>
          <p:nvSpPr>
            <p:cNvPr id="63" name="Oval 62"/>
            <p:cNvSpPr/>
            <p:nvPr/>
          </p:nvSpPr>
          <p:spPr>
            <a:xfrm>
              <a:off x="2763678" y="4779380"/>
              <a:ext cx="1884387" cy="1884387"/>
            </a:xfrm>
            <a:prstGeom prst="ellipse">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64" name="Oval 4"/>
            <p:cNvSpPr txBox="1"/>
            <p:nvPr/>
          </p:nvSpPr>
          <p:spPr>
            <a:xfrm>
              <a:off x="3039640" y="5055342"/>
              <a:ext cx="1332463" cy="13324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effectLst>
                    <a:outerShdw blurRad="38100" dist="38100" dir="2700000" algn="tl">
                      <a:srgbClr val="000000">
                        <a:alpha val="43137"/>
                      </a:srgbClr>
                    </a:outerShdw>
                  </a:effectLst>
                </a:rPr>
                <a:t>However, 1/3 of the world’s soils are degraded – losing SOC</a:t>
              </a:r>
            </a:p>
          </p:txBody>
        </p:sp>
      </p:grpSp>
      <p:sp>
        <p:nvSpPr>
          <p:cNvPr id="65" name="Right Arrow 64"/>
          <p:cNvSpPr/>
          <p:nvPr/>
        </p:nvSpPr>
        <p:spPr>
          <a:xfrm rot="10800000">
            <a:off x="2623987" y="5685777"/>
            <a:ext cx="976806" cy="260551"/>
          </a:xfrm>
          <a:prstGeom prst="rightArrow">
            <a:avLst/>
          </a:prstGeom>
          <a:solidFill>
            <a:srgbClr val="587F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p:cNvSpPr txBox="1"/>
          <p:nvPr/>
        </p:nvSpPr>
        <p:spPr>
          <a:xfrm>
            <a:off x="10482205" y="3070632"/>
            <a:ext cx="1635538" cy="1077218"/>
          </a:xfrm>
          <a:prstGeom prst="rect">
            <a:avLst/>
          </a:prstGeom>
          <a:noFill/>
        </p:spPr>
        <p:txBody>
          <a:bodyPr wrap="square" rtlCol="0">
            <a:spAutoFit/>
          </a:bodyPr>
          <a:lstStyle/>
          <a:p>
            <a:pPr algn="r"/>
            <a:r>
              <a:rPr lang="en-GB" i="1" baseline="30000" dirty="0">
                <a:solidFill>
                  <a:schemeClr val="bg1"/>
                </a:solidFill>
                <a:latin typeface="Calibri" panose="020F0502020204030204" pitchFamily="34" charset="0"/>
                <a:cs typeface="Calibri" panose="020F0502020204030204" pitchFamily="34" charset="0"/>
              </a:rPr>
              <a:t>±</a:t>
            </a:r>
            <a:r>
              <a:rPr lang="en-GB" sz="1600" i="1" dirty="0">
                <a:solidFill>
                  <a:schemeClr val="bg1"/>
                </a:solidFill>
              </a:rPr>
              <a:t>see Blanco-</a:t>
            </a:r>
            <a:r>
              <a:rPr lang="en-GB" sz="1600" i="1" dirty="0" err="1">
                <a:solidFill>
                  <a:schemeClr val="bg1"/>
                </a:solidFill>
              </a:rPr>
              <a:t>Canqui</a:t>
            </a:r>
            <a:r>
              <a:rPr lang="en-GB" sz="1600" i="1" dirty="0">
                <a:solidFill>
                  <a:schemeClr val="bg1"/>
                </a:solidFill>
              </a:rPr>
              <a:t> et al. (2013) for a more complete list.</a:t>
            </a:r>
          </a:p>
        </p:txBody>
      </p:sp>
    </p:spTree>
    <p:extLst>
      <p:ext uri="{BB962C8B-B14F-4D97-AF65-F5344CB8AC3E}">
        <p14:creationId xmlns:p14="http://schemas.microsoft.com/office/powerpoint/2010/main" val="1859671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24494"/>
            <a:ext cx="10515600" cy="1325563"/>
          </a:xfrm>
        </p:spPr>
        <p:txBody>
          <a:bodyPr anchor="t"/>
          <a:lstStyle/>
          <a:p>
            <a:pPr algn="ctr"/>
            <a:r>
              <a:rPr lang="en-GB" b="1" dirty="0">
                <a:solidFill>
                  <a:schemeClr val="bg1"/>
                </a:solidFill>
                <a:effectLst>
                  <a:outerShdw blurRad="38100" dist="38100" dir="2700000" algn="tl">
                    <a:srgbClr val="000000">
                      <a:alpha val="43137"/>
                    </a:srgbClr>
                  </a:outerShdw>
                </a:effectLst>
              </a:rPr>
              <a:t>Summary of results</a:t>
            </a: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1537801842"/>
              </p:ext>
            </p:extLst>
          </p:nvPr>
        </p:nvGraphicFramePr>
        <p:xfrm>
          <a:off x="0" y="1023520"/>
          <a:ext cx="12192000" cy="57141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74176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24494"/>
            <a:ext cx="10515600" cy="1325563"/>
          </a:xfrm>
        </p:spPr>
        <p:txBody>
          <a:bodyPr anchor="t"/>
          <a:lstStyle/>
          <a:p>
            <a:pPr algn="ctr"/>
            <a:r>
              <a:rPr lang="en-GB" b="1" dirty="0">
                <a:solidFill>
                  <a:schemeClr val="bg1"/>
                </a:solidFill>
                <a:effectLst>
                  <a:outerShdw blurRad="38100" dist="38100" dir="2700000" algn="tl">
                    <a:srgbClr val="000000">
                      <a:alpha val="43137"/>
                    </a:srgbClr>
                  </a:outerShdw>
                </a:effectLst>
              </a:rPr>
              <a:t>Summary of results</a:t>
            </a: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702179654"/>
              </p:ext>
            </p:extLst>
          </p:nvPr>
        </p:nvGraphicFramePr>
        <p:xfrm>
          <a:off x="0" y="1023520"/>
          <a:ext cx="12192000" cy="57141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2067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GB" b="1" dirty="0">
                <a:solidFill>
                  <a:schemeClr val="bg1"/>
                </a:solidFill>
                <a:effectLst>
                  <a:outerShdw blurRad="38100" dist="38100" dir="2700000" algn="tl">
                    <a:srgbClr val="000000">
                      <a:alpha val="43137"/>
                    </a:srgbClr>
                  </a:outerShdw>
                </a:effectLst>
              </a:rPr>
              <a:t>Possible explanations for map differences</a:t>
            </a:r>
          </a:p>
        </p:txBody>
      </p:sp>
      <p:sp>
        <p:nvSpPr>
          <p:cNvPr id="3" name="Content Placeholder 2"/>
          <p:cNvSpPr>
            <a:spLocks noGrp="1"/>
          </p:cNvSpPr>
          <p:nvPr>
            <p:ph idx="1"/>
          </p:nvPr>
        </p:nvSpPr>
        <p:spPr>
          <a:xfrm>
            <a:off x="838200" y="1090863"/>
            <a:ext cx="10515600" cy="5518485"/>
          </a:xfrm>
          <a:solidFill>
            <a:schemeClr val="lt1">
              <a:hueOff val="0"/>
              <a:satOff val="0"/>
              <a:lumOff val="0"/>
              <a:alpha val="75000"/>
            </a:schemeClr>
          </a:solidFill>
          <a:effectLst>
            <a:outerShdw blurRad="50800" dist="38100" dir="2700000" algn="tl" rotWithShape="0">
              <a:prstClr val="black">
                <a:alpha val="40000"/>
              </a:prstClr>
            </a:outerShdw>
            <a:softEdge rad="31750"/>
          </a:effectLst>
        </p:spPr>
        <p:txBody>
          <a:bodyPr>
            <a:noAutofit/>
          </a:bodyPr>
          <a:lstStyle/>
          <a:p>
            <a:r>
              <a:rPr lang="en-GB" sz="2400" b="1" u="sng" dirty="0"/>
              <a:t>OCTOP</a:t>
            </a:r>
            <a:r>
              <a:rPr lang="en-GB" sz="2400" dirty="0"/>
              <a:t> incorporated thematic layers representing land cover, temperature &amp; soil properties; when plugged into a PTR, yielded 140 </a:t>
            </a:r>
            <a:r>
              <a:rPr lang="en-GB" sz="2400" dirty="0" err="1"/>
              <a:t>topSOC</a:t>
            </a:r>
            <a:r>
              <a:rPr lang="en-GB" sz="2400" dirty="0"/>
              <a:t> content conditions.</a:t>
            </a:r>
          </a:p>
          <a:p>
            <a:pPr lvl="1">
              <a:buFont typeface="Wingdings" panose="05000000000000000000" pitchFamily="2" charset="2"/>
              <a:buChar char="§"/>
            </a:pPr>
            <a:r>
              <a:rPr lang="en-GB" sz="2000" dirty="0"/>
              <a:t>Verified against NSI from England &amp; Wales: R</a:t>
            </a:r>
            <a:r>
              <a:rPr lang="en-GB" sz="2000" baseline="30000" dirty="0"/>
              <a:t>2</a:t>
            </a:r>
            <a:r>
              <a:rPr lang="en-GB" sz="2000" dirty="0"/>
              <a:t> for NSI observations vs OCTOP results = 0.95.</a:t>
            </a:r>
          </a:p>
          <a:p>
            <a:pPr lvl="1">
              <a:buFont typeface="Wingdings" panose="05000000000000000000" pitchFamily="2" charset="2"/>
              <a:buChar char="§"/>
            </a:pPr>
            <a:r>
              <a:rPr lang="en-GB" sz="2000" dirty="0"/>
              <a:t>Unlike </a:t>
            </a:r>
            <a:r>
              <a:rPr lang="en-GB" sz="2000" b="1" u="sng" dirty="0"/>
              <a:t>LUCAS</a:t>
            </a:r>
            <a:r>
              <a:rPr lang="en-GB" sz="2000" dirty="0"/>
              <a:t>, </a:t>
            </a:r>
            <a:r>
              <a:rPr lang="en-GB" sz="2000" b="1" u="sng" dirty="0"/>
              <a:t>OCTOP</a:t>
            </a:r>
            <a:r>
              <a:rPr lang="en-GB" sz="2000" dirty="0"/>
              <a:t> predictions were not constrained by an imposed unimodal distribution.</a:t>
            </a:r>
          </a:p>
          <a:p>
            <a:pPr lvl="1">
              <a:buFont typeface="Wingdings" panose="05000000000000000000" pitchFamily="2" charset="2"/>
              <a:buChar char="§"/>
            </a:pPr>
            <a:r>
              <a:rPr lang="en-GB" sz="2000" dirty="0"/>
              <a:t>Jones et al. (2005) claim their methodology provides more accurate predictions than spatial interpolation or conventional upscaling (may explain how it compares with </a:t>
            </a:r>
            <a:r>
              <a:rPr lang="en-GB" sz="2000" b="1" u="sng" dirty="0"/>
              <a:t>CSGB-KRGS</a:t>
            </a:r>
            <a:r>
              <a:rPr lang="en-GB" sz="2000" dirty="0"/>
              <a:t> &amp; </a:t>
            </a:r>
            <a:r>
              <a:rPr lang="en-GB" sz="2000" b="1" u="sng" dirty="0"/>
              <a:t>CSGB-AIC</a:t>
            </a:r>
            <a:r>
              <a:rPr lang="en-GB" sz="2000" dirty="0"/>
              <a:t>).</a:t>
            </a:r>
          </a:p>
          <a:p>
            <a:endParaRPr lang="en-GB" sz="1800" dirty="0"/>
          </a:p>
          <a:p>
            <a:r>
              <a:rPr lang="en-GB" sz="2400" b="1" u="sng" dirty="0"/>
              <a:t>LUCAS</a:t>
            </a:r>
            <a:r>
              <a:rPr lang="en-GB" sz="2400" dirty="0"/>
              <a:t> under-predicts SOC – likely due to the imposed unimodal distribution with a mean that tilts towards the prevalent mineral soils (de </a:t>
            </a:r>
            <a:r>
              <a:rPr lang="en-GB" sz="2400" dirty="0" err="1"/>
              <a:t>Brogniez</a:t>
            </a:r>
            <a:r>
              <a:rPr lang="en-GB" sz="2400" dirty="0"/>
              <a:t> et al., 2015).</a:t>
            </a:r>
          </a:p>
          <a:p>
            <a:pPr lvl="1">
              <a:buFont typeface="Wingdings" panose="05000000000000000000" pitchFamily="2" charset="2"/>
              <a:buChar char="§"/>
            </a:pPr>
            <a:r>
              <a:rPr lang="en-GB" sz="2000" dirty="0"/>
              <a:t>Our results confirm this (see e.g. </a:t>
            </a:r>
            <a:r>
              <a:rPr lang="en-GB" sz="2000" dirty="0" err="1"/>
              <a:t>podzols</a:t>
            </a:r>
            <a:r>
              <a:rPr lang="en-GB" sz="2000" dirty="0"/>
              <a:t>, latitudes &gt; 55</a:t>
            </a:r>
            <a:r>
              <a:rPr lang="en-GB" sz="2000" baseline="30000" dirty="0"/>
              <a:t>o</a:t>
            </a:r>
            <a:r>
              <a:rPr lang="en-GB" sz="2000" dirty="0"/>
              <a:t>N &amp; MHB areas).</a:t>
            </a:r>
          </a:p>
          <a:p>
            <a:endParaRPr lang="en-GB" sz="2000" dirty="0"/>
          </a:p>
          <a:p>
            <a:r>
              <a:rPr lang="en-GB" sz="2400" b="1" u="sng" dirty="0"/>
              <a:t>ISRIC-2020</a:t>
            </a:r>
            <a:r>
              <a:rPr lang="en-GB" sz="2400" dirty="0"/>
              <a:t> benefited from more sample points for calibration of the model, as well as more accurate error quantification than </a:t>
            </a:r>
            <a:r>
              <a:rPr lang="en-GB" sz="2400" b="1" u="sng" dirty="0"/>
              <a:t>ISRIC-2017</a:t>
            </a:r>
            <a:r>
              <a:rPr lang="en-GB" sz="2400" dirty="0"/>
              <a:t>. Similar to LUCAS, the </a:t>
            </a:r>
            <a:r>
              <a:rPr lang="en-GB" sz="2400" b="1" u="sng" dirty="0"/>
              <a:t>ISRIC-2017</a:t>
            </a:r>
            <a:r>
              <a:rPr lang="en-GB" sz="2400" dirty="0"/>
              <a:t> map performs poorly in high SOC areas; </a:t>
            </a:r>
            <a:r>
              <a:rPr lang="en-GB" sz="2400" b="1" u="sng" dirty="0"/>
              <a:t>ISRIC-2020</a:t>
            </a:r>
            <a:r>
              <a:rPr lang="en-GB" sz="2400" dirty="0"/>
              <a:t> performs better.</a:t>
            </a:r>
          </a:p>
        </p:txBody>
      </p:sp>
    </p:spTree>
    <p:extLst>
      <p:ext uri="{BB962C8B-B14F-4D97-AF65-F5344CB8AC3E}">
        <p14:creationId xmlns:p14="http://schemas.microsoft.com/office/powerpoint/2010/main" val="1236857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GB" b="1" dirty="0">
                <a:solidFill>
                  <a:schemeClr val="bg1"/>
                </a:solidFill>
                <a:effectLst>
                  <a:outerShdw blurRad="38100" dist="38100" dir="2700000" algn="tl">
                    <a:srgbClr val="000000">
                      <a:alpha val="43137"/>
                    </a:srgbClr>
                  </a:outerShdw>
                </a:effectLst>
              </a:rPr>
              <a:t>Possible explanations for map differences</a:t>
            </a:r>
          </a:p>
        </p:txBody>
      </p:sp>
      <p:sp>
        <p:nvSpPr>
          <p:cNvPr id="3" name="Content Placeholder 2"/>
          <p:cNvSpPr>
            <a:spLocks noGrp="1"/>
          </p:cNvSpPr>
          <p:nvPr>
            <p:ph idx="1"/>
          </p:nvPr>
        </p:nvSpPr>
        <p:spPr>
          <a:xfrm>
            <a:off x="838200" y="1187116"/>
            <a:ext cx="10515600" cy="5502442"/>
          </a:xfrm>
          <a:solidFill>
            <a:schemeClr val="lt1">
              <a:hueOff val="0"/>
              <a:satOff val="0"/>
              <a:lumOff val="0"/>
              <a:alpha val="75000"/>
            </a:schemeClr>
          </a:solidFill>
          <a:effectLst>
            <a:outerShdw blurRad="50800" dist="38100" dir="2700000" algn="tl" rotWithShape="0">
              <a:prstClr val="black">
                <a:alpha val="40000"/>
              </a:prstClr>
            </a:outerShdw>
            <a:softEdge rad="31750"/>
          </a:effectLst>
        </p:spPr>
        <p:txBody>
          <a:bodyPr>
            <a:normAutofit/>
          </a:bodyPr>
          <a:lstStyle/>
          <a:p>
            <a:r>
              <a:rPr lang="en-GB" sz="2000" b="1" u="sng" dirty="0"/>
              <a:t>CSGB-AIC</a:t>
            </a:r>
            <a:r>
              <a:rPr lang="en-GB" sz="2000" dirty="0"/>
              <a:t> predicted SOC using conventional upscaling to generate weighted averages of SOC by land cover &amp; BGS parent material characteristics.</a:t>
            </a:r>
          </a:p>
          <a:p>
            <a:pPr lvl="1">
              <a:buFont typeface="Wingdings" panose="05000000000000000000" pitchFamily="2" charset="2"/>
              <a:buChar char="§"/>
            </a:pPr>
            <a:r>
              <a:rPr lang="en-GB" sz="2000" dirty="0"/>
              <a:t>Compared to the other 3 CSGB maps, this map exhibits the narrowest range of SOC values. This may be the result of some smoothing out of extreme values by spatial averaging.</a:t>
            </a:r>
          </a:p>
          <a:p>
            <a:endParaRPr lang="en-GB" sz="1600" dirty="0"/>
          </a:p>
          <a:p>
            <a:r>
              <a:rPr lang="en-GB" sz="2000" b="1" u="sng" dirty="0"/>
              <a:t>CSGB-KRGS</a:t>
            </a:r>
            <a:r>
              <a:rPr lang="en-GB" sz="2000" dirty="0"/>
              <a:t> predicted a lower proportion of mineral soil SOC concentrations (0-44 g kg</a:t>
            </a:r>
            <a:r>
              <a:rPr lang="en-GB" sz="2000" baseline="30000" dirty="0"/>
              <a:t>-1</a:t>
            </a:r>
            <a:r>
              <a:rPr lang="en-GB" sz="2000" dirty="0"/>
              <a:t>) than any other map, but predicted a higher proportion of humus-mineral (44-165 g kg</a:t>
            </a:r>
            <a:r>
              <a:rPr lang="en-GB" sz="2000" baseline="30000" dirty="0"/>
              <a:t>-1</a:t>
            </a:r>
            <a:r>
              <a:rPr lang="en-GB" sz="2000" dirty="0"/>
              <a:t>) &amp; </a:t>
            </a:r>
            <a:r>
              <a:rPr lang="en-GB" sz="2000" dirty="0" err="1"/>
              <a:t>organo</a:t>
            </a:r>
            <a:r>
              <a:rPr lang="en-GB" sz="2000" dirty="0"/>
              <a:t>-mineral (165-330 g kg</a:t>
            </a:r>
            <a:r>
              <a:rPr lang="en-GB" sz="2000" baseline="30000" dirty="0"/>
              <a:t>-1</a:t>
            </a:r>
            <a:r>
              <a:rPr lang="en-GB" sz="2000" dirty="0"/>
              <a:t>) SOC concentrations than most other maps.</a:t>
            </a:r>
          </a:p>
          <a:p>
            <a:pPr lvl="1">
              <a:buFont typeface="Wingdings" panose="05000000000000000000" pitchFamily="2" charset="2"/>
              <a:buChar char="§"/>
            </a:pPr>
            <a:r>
              <a:rPr lang="en-GB" sz="2000" dirty="0"/>
              <a:t>This over-prediction of intermediate humus-mineral &amp; </a:t>
            </a:r>
            <a:r>
              <a:rPr lang="en-GB" sz="2000" dirty="0" err="1"/>
              <a:t>organo</a:t>
            </a:r>
            <a:r>
              <a:rPr lang="en-GB" sz="2000" dirty="0"/>
              <a:t>-mineral SOC concentrations is expected given the spatial interpolation between C-poor mineral soils &amp; C-rich organic soils.</a:t>
            </a:r>
          </a:p>
          <a:p>
            <a:endParaRPr lang="en-GB" sz="1600" dirty="0"/>
          </a:p>
          <a:p>
            <a:r>
              <a:rPr lang="en-GB" sz="2000" b="1" u="sng" dirty="0"/>
              <a:t>CSGB-MLRF</a:t>
            </a:r>
            <a:r>
              <a:rPr lang="en-GB" sz="2000" dirty="0"/>
              <a:t> appeared to be most accurate relative to CS 2007 out of the 4 CSGB maps, matching the median, mean &amp; IQR of the CS2007 observations more frequently than the other 3 maps.</a:t>
            </a:r>
          </a:p>
          <a:p>
            <a:pPr lvl="1">
              <a:buFont typeface="Wingdings" panose="05000000000000000000" pitchFamily="2" charset="2"/>
              <a:buChar char="§"/>
            </a:pPr>
            <a:r>
              <a:rPr lang="en-GB" sz="2000" dirty="0"/>
              <a:t>Its reliance on a few core parameters (climatic, topographic &amp; parent material attributes) to predict aggregate vegetation classes to then predict SOC, better captured the high spatial variability of SOC than </a:t>
            </a:r>
            <a:r>
              <a:rPr lang="en-GB" sz="2000" b="1" u="sng" dirty="0"/>
              <a:t>CSGB-GAMM</a:t>
            </a:r>
            <a:r>
              <a:rPr lang="en-GB" sz="2000" dirty="0"/>
              <a:t>.</a:t>
            </a:r>
          </a:p>
          <a:p>
            <a:pPr lvl="1">
              <a:buFont typeface="Wingdings" panose="05000000000000000000" pitchFamily="2" charset="2"/>
              <a:buChar char="§"/>
            </a:pPr>
            <a:r>
              <a:rPr lang="en-GB" sz="2000" b="1" u="sng" dirty="0"/>
              <a:t>CSGB-GAMM</a:t>
            </a:r>
            <a:r>
              <a:rPr lang="en-GB" sz="2000" dirty="0"/>
              <a:t> uses many more mechanistic links to better understand how these drive SOC.</a:t>
            </a:r>
          </a:p>
        </p:txBody>
      </p:sp>
    </p:spTree>
    <p:extLst>
      <p:ext uri="{BB962C8B-B14F-4D97-AF65-F5344CB8AC3E}">
        <p14:creationId xmlns:p14="http://schemas.microsoft.com/office/powerpoint/2010/main" val="358782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43827"/>
          </a:xfrm>
        </p:spPr>
        <p:txBody>
          <a:bodyPr anchor="t">
            <a:normAutofit/>
          </a:bodyPr>
          <a:lstStyle/>
          <a:p>
            <a:r>
              <a:rPr lang="en-GB" b="1" dirty="0">
                <a:solidFill>
                  <a:schemeClr val="bg1"/>
                </a:solidFill>
                <a:effectLst>
                  <a:outerShdw blurRad="38100" dist="38100" dir="2700000" algn="tl">
                    <a:srgbClr val="000000">
                      <a:alpha val="43137"/>
                    </a:srgbClr>
                  </a:outerShdw>
                </a:effectLst>
              </a:rPr>
              <a:t>Map sources &amp; other references</a:t>
            </a:r>
          </a:p>
        </p:txBody>
      </p:sp>
      <p:sp>
        <p:nvSpPr>
          <p:cNvPr id="3" name="Content Placeholder 2"/>
          <p:cNvSpPr>
            <a:spLocks noGrp="1"/>
          </p:cNvSpPr>
          <p:nvPr>
            <p:ph idx="1"/>
          </p:nvPr>
        </p:nvSpPr>
        <p:spPr>
          <a:xfrm>
            <a:off x="371959" y="1108952"/>
            <a:ext cx="11546238" cy="5632811"/>
          </a:xfrm>
          <a:solidFill>
            <a:schemeClr val="lt1">
              <a:hueOff val="0"/>
              <a:satOff val="0"/>
              <a:lumOff val="0"/>
              <a:alpha val="75000"/>
            </a:schemeClr>
          </a:solidFill>
          <a:effectLst>
            <a:outerShdw blurRad="50800" dist="38100" dir="2700000" algn="tl" rotWithShape="0">
              <a:prstClr val="black">
                <a:alpha val="40000"/>
              </a:prstClr>
            </a:outerShdw>
            <a:softEdge rad="31750"/>
          </a:effectLst>
        </p:spPr>
        <p:txBody>
          <a:bodyPr>
            <a:normAutofit/>
          </a:bodyPr>
          <a:lstStyle/>
          <a:p>
            <a:pPr marL="0" lvl="0" indent="0">
              <a:lnSpc>
                <a:spcPct val="100000"/>
              </a:lnSpc>
              <a:spcBef>
                <a:spcPts val="600"/>
              </a:spcBef>
              <a:spcAft>
                <a:spcPts val="600"/>
              </a:spcAft>
              <a:buNone/>
            </a:pPr>
            <a:r>
              <a:rPr lang="en-GB" sz="1200" dirty="0">
                <a:solidFill>
                  <a:prstClr val="black"/>
                </a:solidFill>
                <a:latin typeface="Arial" pitchFamily="34" charset="0"/>
                <a:cs typeface="Arial" pitchFamily="34" charset="0"/>
              </a:rPr>
              <a:t>Blanco-</a:t>
            </a:r>
            <a:r>
              <a:rPr lang="en-GB" sz="1200" dirty="0" err="1">
                <a:solidFill>
                  <a:prstClr val="black"/>
                </a:solidFill>
                <a:latin typeface="Arial" pitchFamily="34" charset="0"/>
                <a:cs typeface="Arial" pitchFamily="34" charset="0"/>
              </a:rPr>
              <a:t>Canqui</a:t>
            </a:r>
            <a:r>
              <a:rPr lang="en-GB" sz="1200" dirty="0">
                <a:solidFill>
                  <a:prstClr val="black"/>
                </a:solidFill>
                <a:latin typeface="Arial" pitchFamily="34" charset="0"/>
                <a:cs typeface="Arial" pitchFamily="34" charset="0"/>
              </a:rPr>
              <a:t>, H., Shapiro, C.A., </a:t>
            </a:r>
            <a:r>
              <a:rPr lang="en-GB" sz="1200" dirty="0" err="1">
                <a:solidFill>
                  <a:prstClr val="black"/>
                </a:solidFill>
                <a:latin typeface="Arial" pitchFamily="34" charset="0"/>
                <a:cs typeface="Arial" pitchFamily="34" charset="0"/>
              </a:rPr>
              <a:t>Wortmann</a:t>
            </a:r>
            <a:r>
              <a:rPr lang="en-GB" sz="1200" dirty="0">
                <a:solidFill>
                  <a:prstClr val="black"/>
                </a:solidFill>
                <a:latin typeface="Arial" pitchFamily="34" charset="0"/>
                <a:cs typeface="Arial" pitchFamily="34" charset="0"/>
              </a:rPr>
              <a:t>, C.S., </a:t>
            </a:r>
            <a:r>
              <a:rPr lang="en-GB" sz="1200" dirty="0" err="1">
                <a:solidFill>
                  <a:prstClr val="black"/>
                </a:solidFill>
                <a:latin typeface="Arial" pitchFamily="34" charset="0"/>
                <a:cs typeface="Arial" pitchFamily="34" charset="0"/>
              </a:rPr>
              <a:t>Drijber</a:t>
            </a:r>
            <a:r>
              <a:rPr lang="en-GB" sz="1200" dirty="0">
                <a:solidFill>
                  <a:prstClr val="black"/>
                </a:solidFill>
                <a:latin typeface="Arial" pitchFamily="34" charset="0"/>
                <a:cs typeface="Arial" pitchFamily="34" charset="0"/>
              </a:rPr>
              <a:t>, R.A., </a:t>
            </a:r>
            <a:r>
              <a:rPr lang="en-GB" sz="1200" dirty="0" err="1">
                <a:solidFill>
                  <a:prstClr val="black"/>
                </a:solidFill>
                <a:latin typeface="Arial" pitchFamily="34" charset="0"/>
                <a:cs typeface="Arial" pitchFamily="34" charset="0"/>
              </a:rPr>
              <a:t>Mamo</a:t>
            </a:r>
            <a:r>
              <a:rPr lang="en-GB" sz="1200" dirty="0">
                <a:solidFill>
                  <a:prstClr val="black"/>
                </a:solidFill>
                <a:latin typeface="Arial" pitchFamily="34" charset="0"/>
                <a:cs typeface="Arial" pitchFamily="34" charset="0"/>
              </a:rPr>
              <a:t>, M., Shaver, T.M. and Ferguson, R.B. (2013). Soil organic carbon: The value to soil properties. </a:t>
            </a:r>
            <a:r>
              <a:rPr lang="en-GB" sz="1200" i="1" dirty="0">
                <a:solidFill>
                  <a:prstClr val="black"/>
                </a:solidFill>
                <a:latin typeface="Arial" pitchFamily="34" charset="0"/>
                <a:cs typeface="Arial" pitchFamily="34" charset="0"/>
              </a:rPr>
              <a:t>Journal of Soil and Water Conservation</a:t>
            </a:r>
            <a:r>
              <a:rPr lang="en-GB" sz="1200" dirty="0">
                <a:solidFill>
                  <a:prstClr val="black"/>
                </a:solidFill>
                <a:latin typeface="Arial" pitchFamily="34" charset="0"/>
                <a:cs typeface="Arial" pitchFamily="34" charset="0"/>
              </a:rPr>
              <a:t>, </a:t>
            </a:r>
            <a:r>
              <a:rPr lang="en-GB" sz="1200" b="1" dirty="0">
                <a:solidFill>
                  <a:prstClr val="black"/>
                </a:solidFill>
                <a:latin typeface="Arial" pitchFamily="34" charset="0"/>
                <a:cs typeface="Arial" pitchFamily="34" charset="0"/>
              </a:rPr>
              <a:t>68</a:t>
            </a:r>
            <a:r>
              <a:rPr lang="en-GB" sz="1200" dirty="0">
                <a:solidFill>
                  <a:prstClr val="black"/>
                </a:solidFill>
                <a:latin typeface="Arial" pitchFamily="34" charset="0"/>
                <a:cs typeface="Arial" pitchFamily="34" charset="0"/>
              </a:rPr>
              <a:t>(5), pp.129A-134A.</a:t>
            </a:r>
          </a:p>
          <a:p>
            <a:pPr marL="0" lvl="0" indent="0">
              <a:lnSpc>
                <a:spcPct val="100000"/>
              </a:lnSpc>
              <a:spcBef>
                <a:spcPts val="600"/>
              </a:spcBef>
              <a:spcAft>
                <a:spcPts val="600"/>
              </a:spcAft>
              <a:buNone/>
            </a:pPr>
            <a:r>
              <a:rPr lang="en-GB" sz="1200" dirty="0">
                <a:solidFill>
                  <a:prstClr val="black"/>
                </a:solidFill>
                <a:latin typeface="Arial" pitchFamily="34" charset="0"/>
                <a:cs typeface="Arial" pitchFamily="34" charset="0"/>
              </a:rPr>
              <a:t>de </a:t>
            </a:r>
            <a:r>
              <a:rPr lang="en-GB" sz="1200" dirty="0" err="1">
                <a:solidFill>
                  <a:prstClr val="black"/>
                </a:solidFill>
                <a:latin typeface="Arial" pitchFamily="34" charset="0"/>
                <a:cs typeface="Arial" pitchFamily="34" charset="0"/>
              </a:rPr>
              <a:t>Brogniez</a:t>
            </a:r>
            <a:r>
              <a:rPr lang="en-GB" sz="1200" dirty="0">
                <a:solidFill>
                  <a:prstClr val="black"/>
                </a:solidFill>
                <a:latin typeface="Arial" pitchFamily="34" charset="0"/>
                <a:cs typeface="Arial" pitchFamily="34" charset="0"/>
              </a:rPr>
              <a:t>, D., </a:t>
            </a:r>
            <a:r>
              <a:rPr lang="en-GB" sz="1200" dirty="0" err="1">
                <a:solidFill>
                  <a:prstClr val="black"/>
                </a:solidFill>
                <a:latin typeface="Arial" pitchFamily="34" charset="0"/>
                <a:cs typeface="Arial" pitchFamily="34" charset="0"/>
              </a:rPr>
              <a:t>Ballabio</a:t>
            </a:r>
            <a:r>
              <a:rPr lang="en-GB" sz="1200" dirty="0">
                <a:solidFill>
                  <a:prstClr val="black"/>
                </a:solidFill>
                <a:latin typeface="Arial" pitchFamily="34" charset="0"/>
                <a:cs typeface="Arial" pitchFamily="34" charset="0"/>
              </a:rPr>
              <a:t>, C., Stevens, A., Jones, R.J.A., </a:t>
            </a:r>
            <a:r>
              <a:rPr lang="en-GB" sz="1200" dirty="0" err="1">
                <a:solidFill>
                  <a:prstClr val="black"/>
                </a:solidFill>
                <a:latin typeface="Arial" pitchFamily="34" charset="0"/>
                <a:cs typeface="Arial" pitchFamily="34" charset="0"/>
              </a:rPr>
              <a:t>Montanarella</a:t>
            </a:r>
            <a:r>
              <a:rPr lang="en-GB" sz="1200" dirty="0">
                <a:solidFill>
                  <a:prstClr val="black"/>
                </a:solidFill>
                <a:latin typeface="Arial" pitchFamily="34" charset="0"/>
                <a:cs typeface="Arial" pitchFamily="34" charset="0"/>
              </a:rPr>
              <a:t>, L. and van </a:t>
            </a:r>
            <a:r>
              <a:rPr lang="en-GB" sz="1200" dirty="0" err="1">
                <a:solidFill>
                  <a:prstClr val="black"/>
                </a:solidFill>
                <a:latin typeface="Arial" pitchFamily="34" charset="0"/>
                <a:cs typeface="Arial" pitchFamily="34" charset="0"/>
              </a:rPr>
              <a:t>Wesemael</a:t>
            </a:r>
            <a:r>
              <a:rPr lang="en-GB" sz="1200" dirty="0">
                <a:solidFill>
                  <a:prstClr val="black"/>
                </a:solidFill>
                <a:latin typeface="Arial" pitchFamily="34" charset="0"/>
                <a:cs typeface="Arial" pitchFamily="34" charset="0"/>
              </a:rPr>
              <a:t>, B. (2015). A map of the topsoil organic carbon content of Europe generated by a generalized additive model. </a:t>
            </a:r>
            <a:r>
              <a:rPr lang="en-GB" sz="1200" i="1" dirty="0">
                <a:solidFill>
                  <a:prstClr val="black"/>
                </a:solidFill>
                <a:latin typeface="Arial" pitchFamily="34" charset="0"/>
                <a:cs typeface="Arial" pitchFamily="34" charset="0"/>
              </a:rPr>
              <a:t>European Journal of Soil Science</a:t>
            </a:r>
            <a:r>
              <a:rPr lang="en-GB" sz="1200" dirty="0">
                <a:solidFill>
                  <a:prstClr val="black"/>
                </a:solidFill>
                <a:latin typeface="Arial" pitchFamily="34" charset="0"/>
                <a:cs typeface="Arial" pitchFamily="34" charset="0"/>
              </a:rPr>
              <a:t>, </a:t>
            </a:r>
            <a:r>
              <a:rPr lang="en-GB" sz="1200" b="1" dirty="0">
                <a:solidFill>
                  <a:prstClr val="black"/>
                </a:solidFill>
                <a:latin typeface="Arial" pitchFamily="34" charset="0"/>
                <a:cs typeface="Arial" pitchFamily="34" charset="0"/>
              </a:rPr>
              <a:t>66</a:t>
            </a:r>
            <a:r>
              <a:rPr lang="en-GB" sz="1200" dirty="0">
                <a:solidFill>
                  <a:prstClr val="black"/>
                </a:solidFill>
                <a:latin typeface="Arial" pitchFamily="34" charset="0"/>
                <a:cs typeface="Arial" pitchFamily="34" charset="0"/>
              </a:rPr>
              <a:t>(1), p.121-134.</a:t>
            </a:r>
          </a:p>
          <a:p>
            <a:pPr marL="0" lvl="0" indent="0">
              <a:lnSpc>
                <a:spcPct val="100000"/>
              </a:lnSpc>
              <a:spcBef>
                <a:spcPts val="600"/>
              </a:spcBef>
              <a:spcAft>
                <a:spcPts val="600"/>
              </a:spcAft>
              <a:buNone/>
            </a:pPr>
            <a:r>
              <a:rPr lang="en-GB" sz="1200" dirty="0">
                <a:solidFill>
                  <a:prstClr val="black"/>
                </a:solidFill>
                <a:latin typeface="Arial" pitchFamily="34" charset="0"/>
                <a:cs typeface="Arial" pitchFamily="34" charset="0"/>
              </a:rPr>
              <a:t>Emmett, B.A., et al. (2010). Countryside Survey: Soils Report from 2007. </a:t>
            </a:r>
            <a:r>
              <a:rPr lang="en-GB" sz="1200" i="1" dirty="0">
                <a:solidFill>
                  <a:prstClr val="black"/>
                </a:solidFill>
                <a:latin typeface="Arial" pitchFamily="34" charset="0"/>
                <a:cs typeface="Arial" pitchFamily="34" charset="0"/>
              </a:rPr>
              <a:t>Technical Report No. 9/07 NERC/Centre for Ecology &amp; Hydrology</a:t>
            </a:r>
            <a:r>
              <a:rPr lang="en-GB" sz="1200" dirty="0">
                <a:solidFill>
                  <a:prstClr val="black"/>
                </a:solidFill>
                <a:latin typeface="Arial" pitchFamily="34" charset="0"/>
                <a:cs typeface="Arial" pitchFamily="34" charset="0"/>
              </a:rPr>
              <a:t>. 192pp. (</a:t>
            </a:r>
            <a:r>
              <a:rPr lang="en-GB" sz="1200" b="1" dirty="0">
                <a:solidFill>
                  <a:prstClr val="black"/>
                </a:solidFill>
                <a:latin typeface="Arial" pitchFamily="34" charset="0"/>
                <a:cs typeface="Arial" pitchFamily="34" charset="0"/>
              </a:rPr>
              <a:t>CEH Project Number: C03259</a:t>
            </a:r>
            <a:r>
              <a:rPr lang="en-GB" sz="1200" dirty="0">
                <a:solidFill>
                  <a:prstClr val="black"/>
                </a:solidFill>
                <a:latin typeface="Arial" pitchFamily="34" charset="0"/>
                <a:cs typeface="Arial" pitchFamily="34" charset="0"/>
              </a:rPr>
              <a:t>).</a:t>
            </a:r>
          </a:p>
          <a:p>
            <a:pPr marL="0" lvl="0" indent="0">
              <a:lnSpc>
                <a:spcPct val="100000"/>
              </a:lnSpc>
              <a:spcBef>
                <a:spcPts val="600"/>
              </a:spcBef>
              <a:spcAft>
                <a:spcPts val="600"/>
              </a:spcAft>
              <a:buNone/>
            </a:pPr>
            <a:r>
              <a:rPr lang="en-GB" sz="1200" dirty="0">
                <a:solidFill>
                  <a:prstClr val="black"/>
                </a:solidFill>
                <a:latin typeface="Arial" pitchFamily="34" charset="0"/>
                <a:cs typeface="Arial" pitchFamily="34" charset="0"/>
              </a:rPr>
              <a:t>Griffiths, R. (unpublished). Mapping GB soil carbon. </a:t>
            </a:r>
            <a:r>
              <a:rPr lang="en-GB" sz="1200" i="1" dirty="0">
                <a:solidFill>
                  <a:prstClr val="black"/>
                </a:solidFill>
                <a:latin typeface="Arial" pitchFamily="34" charset="0"/>
                <a:cs typeface="Arial" pitchFamily="34" charset="0"/>
              </a:rPr>
              <a:t>October 13, 2020</a:t>
            </a:r>
            <a:r>
              <a:rPr lang="en-GB" sz="1200" dirty="0">
                <a:solidFill>
                  <a:prstClr val="black"/>
                </a:solidFill>
                <a:latin typeface="Arial" pitchFamily="34" charset="0"/>
                <a:cs typeface="Arial" pitchFamily="34" charset="0"/>
              </a:rPr>
              <a:t>. 19pp.</a:t>
            </a:r>
          </a:p>
          <a:p>
            <a:pPr marL="0" lvl="0" indent="0">
              <a:lnSpc>
                <a:spcPct val="100000"/>
              </a:lnSpc>
              <a:spcBef>
                <a:spcPts val="600"/>
              </a:spcBef>
              <a:spcAft>
                <a:spcPts val="600"/>
              </a:spcAft>
              <a:buNone/>
            </a:pPr>
            <a:r>
              <a:rPr lang="en-GB" sz="1200" dirty="0" err="1">
                <a:solidFill>
                  <a:prstClr val="black"/>
                </a:solidFill>
                <a:latin typeface="Arial" pitchFamily="34" charset="0"/>
                <a:cs typeface="Arial" pitchFamily="34" charset="0"/>
              </a:rPr>
              <a:t>Hengl</a:t>
            </a:r>
            <a:r>
              <a:rPr lang="en-GB" sz="1200" dirty="0">
                <a:solidFill>
                  <a:prstClr val="black"/>
                </a:solidFill>
                <a:latin typeface="Arial" pitchFamily="34" charset="0"/>
                <a:cs typeface="Arial" pitchFamily="34" charset="0"/>
              </a:rPr>
              <a:t>, T., et al. (2017). SoilGrids250m: global gridded soil information based on Machine Learning. </a:t>
            </a:r>
            <a:r>
              <a:rPr lang="en-GB" sz="1200" i="1" dirty="0" err="1">
                <a:solidFill>
                  <a:prstClr val="black"/>
                </a:solidFill>
                <a:latin typeface="Arial" pitchFamily="34" charset="0"/>
                <a:cs typeface="Arial" pitchFamily="34" charset="0"/>
              </a:rPr>
              <a:t>PLoS</a:t>
            </a:r>
            <a:r>
              <a:rPr lang="en-GB" sz="1200" i="1" dirty="0">
                <a:solidFill>
                  <a:prstClr val="black"/>
                </a:solidFill>
                <a:latin typeface="Arial" pitchFamily="34" charset="0"/>
                <a:cs typeface="Arial" pitchFamily="34" charset="0"/>
              </a:rPr>
              <a:t> ONE</a:t>
            </a:r>
            <a:r>
              <a:rPr lang="en-GB" sz="1200" dirty="0">
                <a:solidFill>
                  <a:prstClr val="black"/>
                </a:solidFill>
                <a:latin typeface="Arial" pitchFamily="34" charset="0"/>
                <a:cs typeface="Arial" pitchFamily="34" charset="0"/>
              </a:rPr>
              <a:t>, </a:t>
            </a:r>
            <a:r>
              <a:rPr lang="en-GB" sz="1200" b="1" dirty="0">
                <a:solidFill>
                  <a:prstClr val="black"/>
                </a:solidFill>
                <a:latin typeface="Arial" pitchFamily="34" charset="0"/>
                <a:cs typeface="Arial" pitchFamily="34" charset="0"/>
              </a:rPr>
              <a:t>12</a:t>
            </a:r>
            <a:r>
              <a:rPr lang="en-GB" sz="1200" dirty="0">
                <a:solidFill>
                  <a:prstClr val="black"/>
                </a:solidFill>
                <a:latin typeface="Arial" pitchFamily="34" charset="0"/>
                <a:cs typeface="Arial" pitchFamily="34" charset="0"/>
              </a:rPr>
              <a:t>(2): e0169748. doi:10.1371/journal.pone.0169748.</a:t>
            </a:r>
          </a:p>
          <a:p>
            <a:pPr marL="0" lvl="0" indent="0">
              <a:lnSpc>
                <a:spcPct val="100000"/>
              </a:lnSpc>
              <a:spcBef>
                <a:spcPts val="600"/>
              </a:spcBef>
              <a:spcAft>
                <a:spcPts val="600"/>
              </a:spcAft>
              <a:buNone/>
            </a:pPr>
            <a:r>
              <a:rPr lang="en-GB" sz="1200" dirty="0">
                <a:solidFill>
                  <a:prstClr val="black"/>
                </a:solidFill>
                <a:latin typeface="Arial" pitchFamily="34" charset="0"/>
                <a:cs typeface="Arial" pitchFamily="34" charset="0"/>
              </a:rPr>
              <a:t>Henrys, P.A., Keith, A.M., Robinson, D.A. and Emmett, B.A. (2012). Model estimates of topsoil carbon [Countryside Survey]. </a:t>
            </a:r>
            <a:r>
              <a:rPr lang="en-GB" sz="1200" i="1" dirty="0">
                <a:solidFill>
                  <a:prstClr val="black"/>
                </a:solidFill>
                <a:latin typeface="Arial" pitchFamily="34" charset="0"/>
                <a:cs typeface="Arial" pitchFamily="34" charset="0"/>
              </a:rPr>
              <a:t>NERC Environmental Information Data Centre</a:t>
            </a:r>
            <a:r>
              <a:rPr lang="en-GB" sz="1200" dirty="0">
                <a:solidFill>
                  <a:prstClr val="black"/>
                </a:solidFill>
                <a:latin typeface="Arial" pitchFamily="34" charset="0"/>
                <a:cs typeface="Arial" pitchFamily="34" charset="0"/>
              </a:rPr>
              <a:t>. </a:t>
            </a:r>
            <a:r>
              <a:rPr lang="en-GB" sz="1200" dirty="0">
                <a:solidFill>
                  <a:prstClr val="black"/>
                </a:solidFill>
                <a:latin typeface="Arial" pitchFamily="34" charset="0"/>
                <a:cs typeface="Arial" pitchFamily="34" charset="0"/>
                <a:hlinkClick r:id="rId3"/>
              </a:rPr>
              <a:t>https://doi.org/10.5285/9e4451f8-23d3-40dc-9302-73e30ad3dd76</a:t>
            </a:r>
            <a:r>
              <a:rPr lang="en-GB" sz="1200" dirty="0">
                <a:solidFill>
                  <a:prstClr val="black"/>
                </a:solidFill>
                <a:latin typeface="Arial" pitchFamily="34" charset="0"/>
                <a:cs typeface="Arial" pitchFamily="34" charset="0"/>
              </a:rPr>
              <a:t>. [last accessed 11/12/2020].</a:t>
            </a:r>
          </a:p>
          <a:p>
            <a:pPr marL="0" lvl="0" indent="0">
              <a:lnSpc>
                <a:spcPct val="100000"/>
              </a:lnSpc>
              <a:spcBef>
                <a:spcPts val="600"/>
              </a:spcBef>
              <a:spcAft>
                <a:spcPts val="600"/>
              </a:spcAft>
              <a:buNone/>
            </a:pPr>
            <a:r>
              <a:rPr lang="en-GB" sz="1200" dirty="0">
                <a:solidFill>
                  <a:prstClr val="black"/>
                </a:solidFill>
                <a:latin typeface="Arial" pitchFamily="34" charset="0"/>
                <a:cs typeface="Arial" pitchFamily="34" charset="0"/>
              </a:rPr>
              <a:t>ISRIC World Soil Information. (2020). </a:t>
            </a:r>
            <a:r>
              <a:rPr lang="en-GB" sz="1200" dirty="0" err="1">
                <a:solidFill>
                  <a:prstClr val="black"/>
                </a:solidFill>
                <a:latin typeface="Arial" pitchFamily="34" charset="0"/>
                <a:cs typeface="Arial" pitchFamily="34" charset="0"/>
              </a:rPr>
              <a:t>SoilGrids</a:t>
            </a:r>
            <a:r>
              <a:rPr lang="en-GB" sz="1200" dirty="0">
                <a:solidFill>
                  <a:prstClr val="black"/>
                </a:solidFill>
                <a:latin typeface="Arial" pitchFamily="34" charset="0"/>
                <a:cs typeface="Arial" pitchFamily="34" charset="0"/>
              </a:rPr>
              <a:t> – global gridded soil information. </a:t>
            </a:r>
            <a:r>
              <a:rPr lang="en-GB" sz="1200" dirty="0">
                <a:solidFill>
                  <a:prstClr val="black"/>
                </a:solidFill>
                <a:latin typeface="Arial" pitchFamily="34" charset="0"/>
                <a:cs typeface="Arial" pitchFamily="34" charset="0"/>
                <a:hlinkClick r:id="rId3"/>
              </a:rPr>
              <a:t>https://www.isric.org/explore/soilgrids</a:t>
            </a:r>
            <a:r>
              <a:rPr lang="en-GB" sz="1200" dirty="0">
                <a:solidFill>
                  <a:prstClr val="black"/>
                </a:solidFill>
                <a:latin typeface="Arial" pitchFamily="34" charset="0"/>
                <a:cs typeface="Arial" pitchFamily="34" charset="0"/>
              </a:rPr>
              <a:t>. [last accessed 01/02/2021].</a:t>
            </a:r>
          </a:p>
          <a:p>
            <a:pPr marL="0" lvl="0" indent="0">
              <a:lnSpc>
                <a:spcPct val="100000"/>
              </a:lnSpc>
              <a:spcBef>
                <a:spcPts val="600"/>
              </a:spcBef>
              <a:spcAft>
                <a:spcPts val="600"/>
              </a:spcAft>
              <a:buNone/>
            </a:pPr>
            <a:r>
              <a:rPr lang="en-GB" sz="1200" dirty="0">
                <a:solidFill>
                  <a:prstClr val="black"/>
                </a:solidFill>
                <a:latin typeface="Arial" pitchFamily="34" charset="0"/>
                <a:cs typeface="Arial" pitchFamily="34" charset="0"/>
              </a:rPr>
              <a:t>Jones, R.J.A, </a:t>
            </a:r>
            <a:r>
              <a:rPr lang="en-GB" sz="1200" dirty="0" err="1">
                <a:solidFill>
                  <a:prstClr val="black"/>
                </a:solidFill>
                <a:latin typeface="Arial" pitchFamily="34" charset="0"/>
                <a:cs typeface="Arial" pitchFamily="34" charset="0"/>
              </a:rPr>
              <a:t>Hiederer</a:t>
            </a:r>
            <a:r>
              <a:rPr lang="en-GB" sz="1200" dirty="0">
                <a:solidFill>
                  <a:prstClr val="black"/>
                </a:solidFill>
                <a:latin typeface="Arial" pitchFamily="34" charset="0"/>
                <a:cs typeface="Arial" pitchFamily="34" charset="0"/>
              </a:rPr>
              <a:t>, R., </a:t>
            </a:r>
            <a:r>
              <a:rPr lang="en-GB" sz="1200" dirty="0" err="1">
                <a:solidFill>
                  <a:prstClr val="black"/>
                </a:solidFill>
                <a:latin typeface="Arial" pitchFamily="34" charset="0"/>
                <a:cs typeface="Arial" pitchFamily="34" charset="0"/>
              </a:rPr>
              <a:t>Rusco</a:t>
            </a:r>
            <a:r>
              <a:rPr lang="en-GB" sz="1200" dirty="0">
                <a:solidFill>
                  <a:prstClr val="black"/>
                </a:solidFill>
                <a:latin typeface="Arial" pitchFamily="34" charset="0"/>
                <a:cs typeface="Arial" pitchFamily="34" charset="0"/>
              </a:rPr>
              <a:t>, E., Loveland, P.J. and </a:t>
            </a:r>
            <a:r>
              <a:rPr lang="en-GB" sz="1200" dirty="0" err="1">
                <a:solidFill>
                  <a:prstClr val="black"/>
                </a:solidFill>
                <a:latin typeface="Arial" pitchFamily="34" charset="0"/>
                <a:cs typeface="Arial" pitchFamily="34" charset="0"/>
              </a:rPr>
              <a:t>Montanarella</a:t>
            </a:r>
            <a:r>
              <a:rPr lang="en-GB" sz="1200" dirty="0">
                <a:solidFill>
                  <a:prstClr val="black"/>
                </a:solidFill>
                <a:latin typeface="Arial" pitchFamily="34" charset="0"/>
                <a:cs typeface="Arial" pitchFamily="34" charset="0"/>
              </a:rPr>
              <a:t>, L. (2005). Estimating organic carbon in the soils of Europe for policy support. </a:t>
            </a:r>
            <a:r>
              <a:rPr lang="en-GB" sz="1200" i="1" dirty="0">
                <a:solidFill>
                  <a:prstClr val="black"/>
                </a:solidFill>
                <a:latin typeface="Arial" pitchFamily="34" charset="0"/>
                <a:cs typeface="Arial" pitchFamily="34" charset="0"/>
              </a:rPr>
              <a:t>European Journal of Soil Science</a:t>
            </a:r>
            <a:r>
              <a:rPr lang="en-GB" sz="1200" dirty="0">
                <a:solidFill>
                  <a:prstClr val="black"/>
                </a:solidFill>
                <a:latin typeface="Arial" pitchFamily="34" charset="0"/>
                <a:cs typeface="Arial" pitchFamily="34" charset="0"/>
              </a:rPr>
              <a:t>, </a:t>
            </a:r>
            <a:r>
              <a:rPr lang="en-GB" sz="1200" b="1" dirty="0">
                <a:solidFill>
                  <a:prstClr val="black"/>
                </a:solidFill>
                <a:latin typeface="Arial" pitchFamily="34" charset="0"/>
                <a:cs typeface="Arial" pitchFamily="34" charset="0"/>
              </a:rPr>
              <a:t>56</a:t>
            </a:r>
            <a:r>
              <a:rPr lang="en-GB" sz="1200" dirty="0">
                <a:solidFill>
                  <a:prstClr val="black"/>
                </a:solidFill>
                <a:latin typeface="Arial" pitchFamily="34" charset="0"/>
                <a:cs typeface="Arial" pitchFamily="34" charset="0"/>
              </a:rPr>
              <a:t>, p.655-671.</a:t>
            </a:r>
          </a:p>
          <a:p>
            <a:pPr marL="0" lvl="0" indent="0">
              <a:lnSpc>
                <a:spcPct val="100000"/>
              </a:lnSpc>
              <a:spcBef>
                <a:spcPts val="600"/>
              </a:spcBef>
              <a:spcAft>
                <a:spcPts val="600"/>
              </a:spcAft>
              <a:buNone/>
            </a:pPr>
            <a:r>
              <a:rPr lang="en-GB" sz="1200" dirty="0">
                <a:solidFill>
                  <a:prstClr val="black"/>
                </a:solidFill>
                <a:latin typeface="Arial" pitchFamily="34" charset="0"/>
                <a:cs typeface="Arial" pitchFamily="34" charset="0"/>
              </a:rPr>
              <a:t>Lal, R. (2004). Soil carbon sequestration impacts on global climate change and food security. </a:t>
            </a:r>
            <a:r>
              <a:rPr lang="en-GB" sz="1200" i="1" dirty="0">
                <a:solidFill>
                  <a:prstClr val="black"/>
                </a:solidFill>
                <a:latin typeface="Arial" pitchFamily="34" charset="0"/>
                <a:cs typeface="Arial" pitchFamily="34" charset="0"/>
              </a:rPr>
              <a:t>science</a:t>
            </a:r>
            <a:r>
              <a:rPr lang="en-GB" sz="1200" dirty="0">
                <a:solidFill>
                  <a:prstClr val="black"/>
                </a:solidFill>
                <a:latin typeface="Arial" pitchFamily="34" charset="0"/>
                <a:cs typeface="Arial" pitchFamily="34" charset="0"/>
              </a:rPr>
              <a:t>, </a:t>
            </a:r>
            <a:r>
              <a:rPr lang="en-GB" sz="1200" b="1" dirty="0">
                <a:solidFill>
                  <a:prstClr val="black"/>
                </a:solidFill>
                <a:latin typeface="Arial" pitchFamily="34" charset="0"/>
                <a:cs typeface="Arial" pitchFamily="34" charset="0"/>
              </a:rPr>
              <a:t>304</a:t>
            </a:r>
            <a:r>
              <a:rPr lang="en-GB" sz="1200" dirty="0">
                <a:solidFill>
                  <a:prstClr val="black"/>
                </a:solidFill>
                <a:latin typeface="Arial" pitchFamily="34" charset="0"/>
                <a:cs typeface="Arial" pitchFamily="34" charset="0"/>
              </a:rPr>
              <a:t>(5677), pp.1623-1627.</a:t>
            </a:r>
          </a:p>
          <a:p>
            <a:pPr marL="0" lvl="0" indent="0">
              <a:lnSpc>
                <a:spcPct val="100000"/>
              </a:lnSpc>
              <a:spcBef>
                <a:spcPts val="600"/>
              </a:spcBef>
              <a:spcAft>
                <a:spcPts val="600"/>
              </a:spcAft>
              <a:buNone/>
            </a:pPr>
            <a:r>
              <a:rPr lang="en-GB" sz="1200" dirty="0" err="1">
                <a:solidFill>
                  <a:prstClr val="black"/>
                </a:solidFill>
                <a:latin typeface="Arial" pitchFamily="34" charset="0"/>
                <a:cs typeface="Arial" pitchFamily="34" charset="0"/>
              </a:rPr>
              <a:t>Minasny</a:t>
            </a:r>
            <a:r>
              <a:rPr lang="en-GB" sz="1200" dirty="0">
                <a:solidFill>
                  <a:prstClr val="black"/>
                </a:solidFill>
                <a:latin typeface="Arial" pitchFamily="34" charset="0"/>
                <a:cs typeface="Arial" pitchFamily="34" charset="0"/>
              </a:rPr>
              <a:t>, B., </a:t>
            </a:r>
            <a:r>
              <a:rPr lang="en-GB" sz="1200" dirty="0" err="1">
                <a:solidFill>
                  <a:prstClr val="black"/>
                </a:solidFill>
                <a:latin typeface="Arial" pitchFamily="34" charset="0"/>
                <a:cs typeface="Arial" pitchFamily="34" charset="0"/>
              </a:rPr>
              <a:t>McBratney</a:t>
            </a:r>
            <a:r>
              <a:rPr lang="en-GB" sz="1200" dirty="0">
                <a:solidFill>
                  <a:prstClr val="black"/>
                </a:solidFill>
                <a:latin typeface="Arial" pitchFamily="34" charset="0"/>
                <a:cs typeface="Arial" pitchFamily="34" charset="0"/>
              </a:rPr>
              <a:t>, A.B., Malone, B.P. and Wheeler, I. (2013). Digital mapping of soil carbon. </a:t>
            </a:r>
            <a:r>
              <a:rPr lang="en-GB" sz="1200" i="1" dirty="0">
                <a:solidFill>
                  <a:prstClr val="black"/>
                </a:solidFill>
                <a:latin typeface="Arial" pitchFamily="34" charset="0"/>
                <a:cs typeface="Arial" pitchFamily="34" charset="0"/>
              </a:rPr>
              <a:t>Advances in Agronomy</a:t>
            </a:r>
            <a:r>
              <a:rPr lang="en-GB" sz="1200" dirty="0">
                <a:solidFill>
                  <a:prstClr val="black"/>
                </a:solidFill>
                <a:latin typeface="Arial" pitchFamily="34" charset="0"/>
                <a:cs typeface="Arial" pitchFamily="34" charset="0"/>
              </a:rPr>
              <a:t>, </a:t>
            </a:r>
            <a:r>
              <a:rPr lang="en-GB" sz="1200" b="1" dirty="0">
                <a:solidFill>
                  <a:prstClr val="black"/>
                </a:solidFill>
                <a:latin typeface="Arial" pitchFamily="34" charset="0"/>
                <a:cs typeface="Arial" pitchFamily="34" charset="0"/>
              </a:rPr>
              <a:t>118</a:t>
            </a:r>
            <a:r>
              <a:rPr lang="en-GB" sz="1200" dirty="0">
                <a:solidFill>
                  <a:prstClr val="black"/>
                </a:solidFill>
                <a:latin typeface="Arial" pitchFamily="34" charset="0"/>
                <a:cs typeface="Arial" pitchFamily="34" charset="0"/>
              </a:rPr>
              <a:t>, pp.1-47.</a:t>
            </a:r>
          </a:p>
          <a:p>
            <a:pPr marL="0" lvl="0" indent="0">
              <a:lnSpc>
                <a:spcPct val="100000"/>
              </a:lnSpc>
              <a:spcBef>
                <a:spcPts val="600"/>
              </a:spcBef>
              <a:spcAft>
                <a:spcPts val="600"/>
              </a:spcAft>
              <a:buNone/>
            </a:pPr>
            <a:r>
              <a:rPr lang="en-GB" sz="1200" dirty="0">
                <a:solidFill>
                  <a:prstClr val="black"/>
                </a:solidFill>
                <a:latin typeface="Arial" pitchFamily="34" charset="0"/>
                <a:cs typeface="Arial" pitchFamily="34" charset="0"/>
              </a:rPr>
              <a:t>Thomas, A., Cosby, B.J., Henrys, P. and Emmett, B. (2020). Patterns and trends of topsoil carbon in the UK: Complex interactions of land use change, climate and pollution. </a:t>
            </a:r>
            <a:r>
              <a:rPr lang="en-GB" sz="1200" i="1" dirty="0">
                <a:solidFill>
                  <a:prstClr val="black"/>
                </a:solidFill>
                <a:latin typeface="Arial" pitchFamily="34" charset="0"/>
                <a:cs typeface="Arial" pitchFamily="34" charset="0"/>
              </a:rPr>
              <a:t>Science of the Total Environment</a:t>
            </a:r>
            <a:r>
              <a:rPr lang="en-GB" sz="1200" dirty="0">
                <a:solidFill>
                  <a:prstClr val="black"/>
                </a:solidFill>
                <a:latin typeface="Arial" pitchFamily="34" charset="0"/>
                <a:cs typeface="Arial" pitchFamily="34" charset="0"/>
              </a:rPr>
              <a:t>, </a:t>
            </a:r>
            <a:r>
              <a:rPr lang="en-GB" sz="1200" b="1" dirty="0">
                <a:solidFill>
                  <a:prstClr val="black"/>
                </a:solidFill>
                <a:latin typeface="Arial" pitchFamily="34" charset="0"/>
                <a:cs typeface="Arial" pitchFamily="34" charset="0"/>
              </a:rPr>
              <a:t>729</a:t>
            </a:r>
            <a:r>
              <a:rPr lang="en-GB" sz="1200" dirty="0">
                <a:solidFill>
                  <a:prstClr val="black"/>
                </a:solidFill>
                <a:latin typeface="Arial" pitchFamily="34" charset="0"/>
                <a:cs typeface="Arial" pitchFamily="34" charset="0"/>
              </a:rPr>
              <a:t>, p.138330.</a:t>
            </a:r>
          </a:p>
          <a:p>
            <a:pPr marL="0" lvl="0" indent="0">
              <a:lnSpc>
                <a:spcPct val="100000"/>
              </a:lnSpc>
              <a:spcBef>
                <a:spcPts val="600"/>
              </a:spcBef>
              <a:spcAft>
                <a:spcPts val="600"/>
              </a:spcAft>
              <a:buNone/>
            </a:pPr>
            <a:r>
              <a:rPr lang="en-GB" sz="1200" dirty="0" err="1">
                <a:latin typeface="Arial" panose="020B0604020202020204" pitchFamily="34" charset="0"/>
                <a:cs typeface="Arial" panose="020B0604020202020204" pitchFamily="34" charset="0"/>
              </a:rPr>
              <a:t>Tifafi</a:t>
            </a:r>
            <a:r>
              <a:rPr lang="en-GB" sz="1200" dirty="0">
                <a:latin typeface="Arial" panose="020B0604020202020204" pitchFamily="34" charset="0"/>
                <a:cs typeface="Arial" panose="020B0604020202020204" pitchFamily="34" charset="0"/>
              </a:rPr>
              <a:t>, M., </a:t>
            </a:r>
            <a:r>
              <a:rPr lang="en-GB" sz="1200" dirty="0" err="1">
                <a:latin typeface="Arial" panose="020B0604020202020204" pitchFamily="34" charset="0"/>
                <a:cs typeface="Arial" panose="020B0604020202020204" pitchFamily="34" charset="0"/>
              </a:rPr>
              <a:t>Guenet</a:t>
            </a:r>
            <a:r>
              <a:rPr lang="en-GB" sz="1200" dirty="0">
                <a:latin typeface="Arial" panose="020B0604020202020204" pitchFamily="34" charset="0"/>
                <a:cs typeface="Arial" panose="020B0604020202020204" pitchFamily="34" charset="0"/>
              </a:rPr>
              <a:t>, B. and </a:t>
            </a:r>
            <a:r>
              <a:rPr lang="en-GB" sz="1200" dirty="0" err="1">
                <a:latin typeface="Arial" panose="020B0604020202020204" pitchFamily="34" charset="0"/>
                <a:cs typeface="Arial" panose="020B0604020202020204" pitchFamily="34" charset="0"/>
              </a:rPr>
              <a:t>Hatté</a:t>
            </a:r>
            <a:r>
              <a:rPr lang="en-GB" sz="1200" dirty="0">
                <a:latin typeface="Arial" panose="020B0604020202020204" pitchFamily="34" charset="0"/>
                <a:cs typeface="Arial" panose="020B0604020202020204" pitchFamily="34" charset="0"/>
              </a:rPr>
              <a:t>, C, (2018). Large differences in global and regional total soil carbon stock estimates based on </a:t>
            </a:r>
            <a:r>
              <a:rPr lang="en-GB" sz="1200" dirty="0" err="1">
                <a:latin typeface="Arial" panose="020B0604020202020204" pitchFamily="34" charset="0"/>
                <a:cs typeface="Arial" panose="020B0604020202020204" pitchFamily="34" charset="0"/>
              </a:rPr>
              <a:t>SoilGrids</a:t>
            </a:r>
            <a:r>
              <a:rPr lang="en-GB" sz="1200" dirty="0">
                <a:latin typeface="Arial" panose="020B0604020202020204" pitchFamily="34" charset="0"/>
                <a:cs typeface="Arial" panose="020B0604020202020204" pitchFamily="34" charset="0"/>
              </a:rPr>
              <a:t>, HWSD, and NCSCD: </a:t>
            </a:r>
            <a:r>
              <a:rPr lang="en-GB" sz="1200" dirty="0" err="1">
                <a:latin typeface="Arial" panose="020B0604020202020204" pitchFamily="34" charset="0"/>
                <a:cs typeface="Arial" panose="020B0604020202020204" pitchFamily="34" charset="0"/>
              </a:rPr>
              <a:t>Intercomparison</a:t>
            </a:r>
            <a:r>
              <a:rPr lang="en-GB" sz="1200" dirty="0">
                <a:latin typeface="Arial" panose="020B0604020202020204" pitchFamily="34" charset="0"/>
                <a:cs typeface="Arial" panose="020B0604020202020204" pitchFamily="34" charset="0"/>
              </a:rPr>
              <a:t> and evaluation based on field data from USA, England, Wales, and France. </a:t>
            </a:r>
            <a:r>
              <a:rPr lang="en-GB" sz="1200" i="1" dirty="0">
                <a:latin typeface="Arial" panose="020B0604020202020204" pitchFamily="34" charset="0"/>
                <a:cs typeface="Arial" panose="020B0604020202020204" pitchFamily="34" charset="0"/>
              </a:rPr>
              <a:t>Global Biogeochemical Cycles</a:t>
            </a:r>
            <a:r>
              <a:rPr lang="en-GB" sz="1200" dirty="0">
                <a:latin typeface="Arial" panose="020B0604020202020204" pitchFamily="34" charset="0"/>
                <a:cs typeface="Arial" panose="020B0604020202020204" pitchFamily="34" charset="0"/>
              </a:rPr>
              <a:t>, </a:t>
            </a:r>
            <a:r>
              <a:rPr lang="en-GB" sz="1200" b="1" dirty="0">
                <a:latin typeface="Arial" panose="020B0604020202020204" pitchFamily="34" charset="0"/>
                <a:cs typeface="Arial" panose="020B0604020202020204" pitchFamily="34" charset="0"/>
              </a:rPr>
              <a:t>32</a:t>
            </a:r>
            <a:r>
              <a:rPr lang="en-GB" sz="1200" dirty="0">
                <a:latin typeface="Arial" panose="020B0604020202020204" pitchFamily="34" charset="0"/>
                <a:cs typeface="Arial" panose="020B0604020202020204" pitchFamily="34" charset="0"/>
              </a:rPr>
              <a:t>(1), pp.42-56.</a:t>
            </a:r>
            <a:endParaRPr lang="en-GB" sz="1200" dirty="0">
              <a:solidFill>
                <a:prstClr val="black"/>
              </a:solidFill>
              <a:latin typeface="Arial" pitchFamily="34" charset="0"/>
              <a:cs typeface="Arial" pitchFamily="34" charset="0"/>
            </a:endParaRPr>
          </a:p>
          <a:p>
            <a:pPr marL="0" lvl="0" indent="0">
              <a:lnSpc>
                <a:spcPct val="100000"/>
              </a:lnSpc>
              <a:spcBef>
                <a:spcPts val="600"/>
              </a:spcBef>
              <a:spcAft>
                <a:spcPts val="600"/>
              </a:spcAft>
              <a:buNone/>
            </a:pPr>
            <a:r>
              <a:rPr lang="en-GB" sz="1200" dirty="0" err="1">
                <a:solidFill>
                  <a:prstClr val="black"/>
                </a:solidFill>
                <a:latin typeface="Arial" pitchFamily="34" charset="0"/>
                <a:cs typeface="Arial" pitchFamily="34" charset="0"/>
              </a:rPr>
              <a:t>Wiesmeier</a:t>
            </a:r>
            <a:r>
              <a:rPr lang="en-GB" sz="1200" dirty="0">
                <a:solidFill>
                  <a:prstClr val="black"/>
                </a:solidFill>
                <a:latin typeface="Arial" pitchFamily="34" charset="0"/>
                <a:cs typeface="Arial" pitchFamily="34" charset="0"/>
              </a:rPr>
              <a:t>, M., et al. (2019). Soil organic carbon storage as a key function of soils-A review of drivers and indicators at various scales. </a:t>
            </a:r>
            <a:r>
              <a:rPr lang="en-GB" sz="1200" i="1" dirty="0" err="1">
                <a:solidFill>
                  <a:prstClr val="black"/>
                </a:solidFill>
                <a:latin typeface="Arial" pitchFamily="34" charset="0"/>
                <a:cs typeface="Arial" pitchFamily="34" charset="0"/>
              </a:rPr>
              <a:t>Geoderma</a:t>
            </a:r>
            <a:r>
              <a:rPr lang="en-GB" sz="1200" dirty="0">
                <a:solidFill>
                  <a:prstClr val="black"/>
                </a:solidFill>
                <a:latin typeface="Arial" pitchFamily="34" charset="0"/>
                <a:cs typeface="Arial" pitchFamily="34" charset="0"/>
              </a:rPr>
              <a:t>, </a:t>
            </a:r>
            <a:r>
              <a:rPr lang="en-GB" sz="1200" b="1" dirty="0">
                <a:solidFill>
                  <a:prstClr val="black"/>
                </a:solidFill>
                <a:latin typeface="Arial" pitchFamily="34" charset="0"/>
                <a:cs typeface="Arial" pitchFamily="34" charset="0"/>
              </a:rPr>
              <a:t>333</a:t>
            </a:r>
            <a:r>
              <a:rPr lang="en-GB" sz="1200" dirty="0">
                <a:solidFill>
                  <a:prstClr val="black"/>
                </a:solidFill>
                <a:latin typeface="Arial" pitchFamily="34" charset="0"/>
                <a:cs typeface="Arial" pitchFamily="34" charset="0"/>
              </a:rPr>
              <a:t>, pp.149-162.</a:t>
            </a:r>
          </a:p>
        </p:txBody>
      </p:sp>
    </p:spTree>
    <p:extLst>
      <p:ext uri="{BB962C8B-B14F-4D97-AF65-F5344CB8AC3E}">
        <p14:creationId xmlns:p14="http://schemas.microsoft.com/office/powerpoint/2010/main" val="12065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GB" b="1" dirty="0">
                <a:solidFill>
                  <a:schemeClr val="bg1"/>
                </a:solidFill>
                <a:effectLst>
                  <a:outerShdw blurRad="38100" dist="38100" dir="2700000" algn="tl">
                    <a:srgbClr val="000000">
                      <a:alpha val="43137"/>
                    </a:srgbClr>
                  </a:outerShdw>
                </a:effectLst>
              </a:rPr>
              <a:t>Digital mapping of SOC</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51181685"/>
              </p:ext>
            </p:extLst>
          </p:nvPr>
        </p:nvGraphicFramePr>
        <p:xfrm>
          <a:off x="6400338" y="841153"/>
          <a:ext cx="5594350" cy="60106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10"/>
          <p:cNvGrpSpPr/>
          <p:nvPr/>
        </p:nvGrpSpPr>
        <p:grpSpPr>
          <a:xfrm>
            <a:off x="8361778" y="1564343"/>
            <a:ext cx="1258728" cy="1258728"/>
            <a:chOff x="2685288" y="1470238"/>
            <a:chExt cx="1258728" cy="1258728"/>
          </a:xfrm>
          <a:solidFill>
            <a:srgbClr val="00B050"/>
          </a:solidFill>
          <a:scene3d>
            <a:camera prst="orthographicFront">
              <a:rot lat="0" lon="0" rev="0"/>
            </a:camera>
            <a:lightRig rig="balanced" dir="t">
              <a:rot lat="0" lon="0" rev="8700000"/>
            </a:lightRig>
          </a:scene3d>
        </p:grpSpPr>
        <p:sp>
          <p:nvSpPr>
            <p:cNvPr id="12" name="Oval 11"/>
            <p:cNvSpPr/>
            <p:nvPr/>
          </p:nvSpPr>
          <p:spPr>
            <a:xfrm>
              <a:off x="2685288" y="1470238"/>
              <a:ext cx="1258728" cy="1258728"/>
            </a:xfrm>
            <a:prstGeom prst="ellipse">
              <a:avLst/>
            </a:prstGeom>
            <a:grpFill/>
            <a:ln>
              <a:no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Oval 4"/>
            <p:cNvSpPr txBox="1"/>
            <p:nvPr/>
          </p:nvSpPr>
          <p:spPr>
            <a:xfrm>
              <a:off x="2869624" y="1654574"/>
              <a:ext cx="890056" cy="890056"/>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1700" kern="1200" dirty="0">
                  <a:effectLst>
                    <a:outerShdw blurRad="38100" dist="38100" dir="2700000" algn="tl">
                      <a:srgbClr val="000000">
                        <a:alpha val="43137"/>
                      </a:srgbClr>
                    </a:outerShdw>
                  </a:effectLst>
                </a:rPr>
                <a:t>Parent material</a:t>
              </a:r>
            </a:p>
          </p:txBody>
        </p:sp>
      </p:grpSp>
      <p:grpSp>
        <p:nvGrpSpPr>
          <p:cNvPr id="14" name="Group 13"/>
          <p:cNvGrpSpPr/>
          <p:nvPr/>
        </p:nvGrpSpPr>
        <p:grpSpPr>
          <a:xfrm>
            <a:off x="10041156" y="1353016"/>
            <a:ext cx="1258728" cy="1258728"/>
            <a:chOff x="2685288" y="1470238"/>
            <a:chExt cx="1258728" cy="1258728"/>
          </a:xfrm>
          <a:scene3d>
            <a:camera prst="orthographicFront">
              <a:rot lat="0" lon="0" rev="0"/>
            </a:camera>
            <a:lightRig rig="balanced" dir="t">
              <a:rot lat="0" lon="0" rev="8700000"/>
            </a:lightRig>
          </a:scene3d>
        </p:grpSpPr>
        <p:sp>
          <p:nvSpPr>
            <p:cNvPr id="15" name="Oval 14"/>
            <p:cNvSpPr/>
            <p:nvPr/>
          </p:nvSpPr>
          <p:spPr>
            <a:xfrm>
              <a:off x="2685288" y="1470238"/>
              <a:ext cx="1258728" cy="1258728"/>
            </a:xfrm>
            <a:prstGeom prst="ellipse">
              <a:avLst/>
            </a:prstGeom>
            <a:ln>
              <a:no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Oval 4"/>
            <p:cNvSpPr txBox="1"/>
            <p:nvPr/>
          </p:nvSpPr>
          <p:spPr>
            <a:xfrm>
              <a:off x="2771471" y="1654574"/>
              <a:ext cx="1072341" cy="890056"/>
            </a:xfrm>
            <a:prstGeom prst="rect">
              <a:avLst/>
            </a:prstGeom>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1700" kern="1200" dirty="0">
                  <a:effectLst>
                    <a:outerShdw blurRad="38100" dist="38100" dir="2700000" algn="tl">
                      <a:srgbClr val="000000">
                        <a:alpha val="43137"/>
                      </a:srgbClr>
                    </a:outerShdw>
                  </a:effectLst>
                </a:rPr>
                <a:t>Organisms</a:t>
              </a:r>
            </a:p>
          </p:txBody>
        </p:sp>
      </p:grpSp>
      <p:grpSp>
        <p:nvGrpSpPr>
          <p:cNvPr id="8" name="Group 7"/>
          <p:cNvGrpSpPr/>
          <p:nvPr/>
        </p:nvGrpSpPr>
        <p:grpSpPr>
          <a:xfrm>
            <a:off x="7064798" y="1439517"/>
            <a:ext cx="1258728" cy="1258728"/>
            <a:chOff x="2685288" y="1470238"/>
            <a:chExt cx="1258728" cy="1258728"/>
          </a:xfrm>
          <a:solidFill>
            <a:srgbClr val="92D050"/>
          </a:solidFill>
          <a:scene3d>
            <a:camera prst="orthographicFront">
              <a:rot lat="0" lon="0" rev="0"/>
            </a:camera>
            <a:lightRig rig="balanced" dir="t">
              <a:rot lat="0" lon="0" rev="8700000"/>
            </a:lightRig>
          </a:scene3d>
        </p:grpSpPr>
        <p:sp>
          <p:nvSpPr>
            <p:cNvPr id="9" name="Oval 8"/>
            <p:cNvSpPr/>
            <p:nvPr/>
          </p:nvSpPr>
          <p:spPr>
            <a:xfrm>
              <a:off x="2685288" y="1470238"/>
              <a:ext cx="1258728" cy="1258728"/>
            </a:xfrm>
            <a:prstGeom prst="ellipse">
              <a:avLst/>
            </a:prstGeom>
            <a:grpFill/>
            <a:ln>
              <a:no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Oval 4"/>
            <p:cNvSpPr txBox="1"/>
            <p:nvPr/>
          </p:nvSpPr>
          <p:spPr>
            <a:xfrm>
              <a:off x="2869624" y="1654574"/>
              <a:ext cx="890056" cy="890056"/>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1700" kern="1200" dirty="0">
                  <a:effectLst>
                    <a:outerShdw blurRad="38100" dist="38100" dir="2700000" algn="tl">
                      <a:srgbClr val="000000">
                        <a:alpha val="43137"/>
                      </a:srgbClr>
                    </a:outerShdw>
                  </a:effectLst>
                </a:rPr>
                <a:t>Survey data</a:t>
              </a:r>
            </a:p>
          </p:txBody>
        </p:sp>
      </p:grpSp>
      <p:grpSp>
        <p:nvGrpSpPr>
          <p:cNvPr id="17" name="Group 16"/>
          <p:cNvGrpSpPr/>
          <p:nvPr/>
        </p:nvGrpSpPr>
        <p:grpSpPr>
          <a:xfrm>
            <a:off x="9045058" y="489951"/>
            <a:ext cx="1258728" cy="1258728"/>
            <a:chOff x="2685288" y="1470238"/>
            <a:chExt cx="1258728" cy="1258728"/>
          </a:xfrm>
          <a:solidFill>
            <a:srgbClr val="002060"/>
          </a:solidFill>
          <a:scene3d>
            <a:camera prst="orthographicFront">
              <a:rot lat="0" lon="0" rev="0"/>
            </a:camera>
            <a:lightRig rig="balanced" dir="t">
              <a:rot lat="0" lon="0" rev="8700000"/>
            </a:lightRig>
          </a:scene3d>
        </p:grpSpPr>
        <p:sp>
          <p:nvSpPr>
            <p:cNvPr id="18" name="Oval 17"/>
            <p:cNvSpPr/>
            <p:nvPr/>
          </p:nvSpPr>
          <p:spPr>
            <a:xfrm>
              <a:off x="2685288" y="1470238"/>
              <a:ext cx="1258728" cy="1258728"/>
            </a:xfrm>
            <a:prstGeom prst="ellipse">
              <a:avLst/>
            </a:prstGeom>
            <a:grpFill/>
            <a:ln>
              <a:no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Oval 4"/>
            <p:cNvSpPr txBox="1"/>
            <p:nvPr/>
          </p:nvSpPr>
          <p:spPr>
            <a:xfrm>
              <a:off x="2869624" y="1654574"/>
              <a:ext cx="890056" cy="890056"/>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1700" kern="1200" dirty="0">
                  <a:effectLst>
                    <a:outerShdw blurRad="38100" dist="38100" dir="2700000" algn="tl">
                      <a:srgbClr val="000000">
                        <a:alpha val="43137"/>
                      </a:srgbClr>
                    </a:outerShdw>
                  </a:effectLst>
                </a:rPr>
                <a:t>pH</a:t>
              </a:r>
            </a:p>
          </p:txBody>
        </p:sp>
      </p:grpSp>
      <p:grpSp>
        <p:nvGrpSpPr>
          <p:cNvPr id="20" name="Group 19"/>
          <p:cNvGrpSpPr/>
          <p:nvPr/>
        </p:nvGrpSpPr>
        <p:grpSpPr>
          <a:xfrm>
            <a:off x="7744264" y="365125"/>
            <a:ext cx="1258728" cy="1258728"/>
            <a:chOff x="2685288" y="1470238"/>
            <a:chExt cx="1258728" cy="1258728"/>
          </a:xfrm>
          <a:solidFill>
            <a:srgbClr val="00B0F0"/>
          </a:solidFill>
          <a:scene3d>
            <a:camera prst="orthographicFront">
              <a:rot lat="0" lon="0" rev="0"/>
            </a:camera>
            <a:lightRig rig="balanced" dir="t">
              <a:rot lat="0" lon="0" rev="8700000"/>
            </a:lightRig>
          </a:scene3d>
        </p:grpSpPr>
        <p:sp>
          <p:nvSpPr>
            <p:cNvPr id="21" name="Oval 20"/>
            <p:cNvSpPr/>
            <p:nvPr/>
          </p:nvSpPr>
          <p:spPr>
            <a:xfrm>
              <a:off x="2685288" y="1470238"/>
              <a:ext cx="1258728" cy="1258728"/>
            </a:xfrm>
            <a:prstGeom prst="ellipse">
              <a:avLst/>
            </a:prstGeom>
            <a:grpFill/>
            <a:ln>
              <a:no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Oval 4"/>
            <p:cNvSpPr txBox="1"/>
            <p:nvPr/>
          </p:nvSpPr>
          <p:spPr>
            <a:xfrm>
              <a:off x="2869624" y="1654574"/>
              <a:ext cx="890056" cy="890056"/>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1700" kern="1200" dirty="0">
                  <a:effectLst>
                    <a:outerShdw blurRad="38100" dist="38100" dir="2700000" algn="tl">
                      <a:srgbClr val="000000">
                        <a:alpha val="43137"/>
                      </a:srgbClr>
                    </a:outerShdw>
                  </a:effectLst>
                </a:rPr>
                <a:t>Soil texture</a:t>
              </a:r>
            </a:p>
          </p:txBody>
        </p:sp>
      </p:grpSp>
      <p:sp>
        <p:nvSpPr>
          <p:cNvPr id="23" name="Content Placeholder 2"/>
          <p:cNvSpPr txBox="1">
            <a:spLocks/>
          </p:cNvSpPr>
          <p:nvPr/>
        </p:nvSpPr>
        <p:spPr>
          <a:xfrm>
            <a:off x="838200" y="1116052"/>
            <a:ext cx="5716130" cy="5656224"/>
          </a:xfrm>
          <a:prstGeom prst="rect">
            <a:avLst/>
          </a:prstGeom>
          <a:solidFill>
            <a:schemeClr val="bg1">
              <a:alpha val="75000"/>
            </a:schemeClr>
          </a:solidFill>
          <a:effectLst>
            <a:outerShdw blurRad="50800" dist="38100" dir="2700000" algn="tl" rotWithShape="0">
              <a:prstClr val="black">
                <a:alpha val="40000"/>
              </a:prstClr>
            </a:outerShdw>
            <a:softEdge rad="31750"/>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Digital mapping of SOC relies on a mix of observations &amp; environmental co-variates (biophysical drivers of SOC accumulation).</a:t>
            </a:r>
          </a:p>
          <a:p>
            <a:pPr marL="0" indent="0">
              <a:buNone/>
            </a:pPr>
            <a:endParaRPr lang="en-GB" sz="2000" dirty="0"/>
          </a:p>
          <a:p>
            <a:r>
              <a:rPr lang="en-GB" sz="2400" dirty="0"/>
              <a:t>SOC observations from large field surveys calibrate the model &amp; should cover all variation in the covariates to extrapolate model predictions across the entire area.</a:t>
            </a:r>
          </a:p>
          <a:p>
            <a:pPr marL="0" indent="0">
              <a:buNone/>
            </a:pPr>
            <a:endParaRPr lang="en-GB" sz="2000" dirty="0"/>
          </a:p>
          <a:p>
            <a:r>
              <a:rPr lang="en-GB" sz="2400" dirty="0"/>
              <a:t>These are fed into a model that predicts SOC at the soil surface (0-30 cm typically).</a:t>
            </a:r>
          </a:p>
          <a:p>
            <a:pPr marL="0" indent="0">
              <a:buNone/>
            </a:pPr>
            <a:endParaRPr lang="en-GB" sz="2000" dirty="0"/>
          </a:p>
          <a:p>
            <a:r>
              <a:rPr lang="en-GB" sz="2400" dirty="0"/>
              <a:t>Could be a model based on </a:t>
            </a:r>
            <a:r>
              <a:rPr lang="en-GB" sz="2400" dirty="0" err="1"/>
              <a:t>pedo</a:t>
            </a:r>
            <a:r>
              <a:rPr lang="en-GB" sz="2400" dirty="0"/>
              <a:t>-transfer rules, uses machine learning techniques, or geo-statistics to interpolate a map.</a:t>
            </a:r>
          </a:p>
        </p:txBody>
      </p:sp>
      <p:sp>
        <p:nvSpPr>
          <p:cNvPr id="24" name="TextBox 23"/>
          <p:cNvSpPr txBox="1"/>
          <p:nvPr/>
        </p:nvSpPr>
        <p:spPr>
          <a:xfrm>
            <a:off x="9897980" y="5141060"/>
            <a:ext cx="2218488" cy="1631216"/>
          </a:xfrm>
          <a:prstGeom prst="rect">
            <a:avLst/>
          </a:prstGeom>
          <a:noFill/>
        </p:spPr>
        <p:txBody>
          <a:bodyPr wrap="square" rtlCol="0">
            <a:spAutoFit/>
          </a:bodyPr>
          <a:lstStyle/>
          <a:p>
            <a:pPr algn="r"/>
            <a:r>
              <a:rPr lang="en-GB" sz="2000" i="1" dirty="0">
                <a:solidFill>
                  <a:schemeClr val="bg1"/>
                </a:solidFill>
                <a:latin typeface="Calibri" panose="020F0502020204030204" pitchFamily="34" charset="0"/>
                <a:cs typeface="Calibri" panose="020F0502020204030204" pitchFamily="34" charset="0"/>
              </a:rPr>
              <a:t>For a detailed overview of digital soil mapping, see </a:t>
            </a:r>
            <a:r>
              <a:rPr lang="en-GB" sz="2000" i="1" dirty="0" err="1">
                <a:solidFill>
                  <a:schemeClr val="bg1"/>
                </a:solidFill>
                <a:latin typeface="Calibri" panose="020F0502020204030204" pitchFamily="34" charset="0"/>
                <a:cs typeface="Calibri" panose="020F0502020204030204" pitchFamily="34" charset="0"/>
              </a:rPr>
              <a:t>Minansy</a:t>
            </a:r>
            <a:r>
              <a:rPr lang="en-GB" sz="2000" i="1" dirty="0">
                <a:solidFill>
                  <a:schemeClr val="bg1"/>
                </a:solidFill>
                <a:latin typeface="Calibri" panose="020F0502020204030204" pitchFamily="34" charset="0"/>
                <a:cs typeface="Calibri" panose="020F0502020204030204" pitchFamily="34" charset="0"/>
              </a:rPr>
              <a:t> et al. (2013).</a:t>
            </a:r>
            <a:endParaRPr lang="en-GB" i="1" dirty="0">
              <a:solidFill>
                <a:schemeClr val="bg1"/>
              </a:solidFill>
            </a:endParaRPr>
          </a:p>
        </p:txBody>
      </p:sp>
    </p:spTree>
    <p:extLst>
      <p:ext uri="{BB962C8B-B14F-4D97-AF65-F5344CB8AC3E}">
        <p14:creationId xmlns:p14="http://schemas.microsoft.com/office/powerpoint/2010/main" val="1376456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bg1"/>
                </a:solidFill>
                <a:effectLst>
                  <a:outerShdw blurRad="38100" dist="38100" dir="2700000" algn="tl">
                    <a:srgbClr val="000000">
                      <a:alpha val="43137"/>
                    </a:srgbClr>
                  </a:outerShdw>
                </a:effectLst>
              </a:rPr>
              <a:t>Aim &amp; objectives of the study</a:t>
            </a:r>
          </a:p>
        </p:txBody>
      </p:sp>
      <p:sp>
        <p:nvSpPr>
          <p:cNvPr id="3" name="Content Placeholder 2"/>
          <p:cNvSpPr>
            <a:spLocks noGrp="1"/>
          </p:cNvSpPr>
          <p:nvPr>
            <p:ph idx="1"/>
          </p:nvPr>
        </p:nvSpPr>
        <p:spPr>
          <a:xfrm>
            <a:off x="838200" y="1825625"/>
            <a:ext cx="10515600" cy="4224979"/>
          </a:xfrm>
          <a:solidFill>
            <a:schemeClr val="lt1">
              <a:hueOff val="0"/>
              <a:satOff val="0"/>
              <a:lumOff val="0"/>
              <a:alpha val="75000"/>
            </a:schemeClr>
          </a:solidFill>
          <a:effectLst>
            <a:outerShdw blurRad="50800" dist="38100" dir="2700000" algn="tl" rotWithShape="0">
              <a:prstClr val="black">
                <a:alpha val="40000"/>
              </a:prstClr>
            </a:outerShdw>
            <a:softEdge rad="31750"/>
          </a:effectLst>
        </p:spPr>
        <p:txBody>
          <a:bodyPr/>
          <a:lstStyle/>
          <a:p>
            <a:pPr marL="0" indent="0" algn="ctr">
              <a:buNone/>
            </a:pPr>
            <a:r>
              <a:rPr lang="en-GB" b="1" dirty="0"/>
              <a:t>Evaluate how closely 8 maps of topsoil (up to 30 cm) organic carbon concentration of Great Britain compare with one another &amp; with survey data, with an exploration of why (dis)agreements arise</a:t>
            </a:r>
          </a:p>
          <a:p>
            <a:endParaRPr lang="en-GB" dirty="0"/>
          </a:p>
          <a:p>
            <a:pPr marL="514350" indent="-514350">
              <a:buFont typeface="+mj-lt"/>
              <a:buAutoNum type="arabicPeriod"/>
            </a:pPr>
            <a:r>
              <a:rPr lang="en-GB" dirty="0"/>
              <a:t>Harmonise each map to common units, spatial extent &amp; resolution;</a:t>
            </a:r>
          </a:p>
          <a:p>
            <a:pPr marL="514350" indent="-514350">
              <a:buFont typeface="+mj-lt"/>
              <a:buAutoNum type="arabicPeriod"/>
            </a:pPr>
            <a:r>
              <a:rPr lang="en-GB" dirty="0"/>
              <a:t>Compare spatial distributions of predicted SOC concentration;</a:t>
            </a:r>
          </a:p>
          <a:p>
            <a:pPr marL="514350" indent="-514350">
              <a:buFont typeface="+mj-lt"/>
              <a:buAutoNum type="arabicPeriod"/>
            </a:pPr>
            <a:r>
              <a:rPr lang="en-GB" dirty="0"/>
              <a:t>Evaluate (dis)agreements between SOC maps &amp; with survey data;</a:t>
            </a:r>
          </a:p>
          <a:p>
            <a:pPr marL="514350" indent="-514350">
              <a:buFont typeface="+mj-lt"/>
              <a:buAutoNum type="arabicPeriod"/>
            </a:pPr>
            <a:r>
              <a:rPr lang="en-GB" dirty="0"/>
              <a:t>Explore why (dis)agreements arise by leveraging auxiliary datasets &amp; proxies including for land cover, soil types &amp; climate conditions.</a:t>
            </a:r>
          </a:p>
        </p:txBody>
      </p:sp>
    </p:spTree>
    <p:extLst>
      <p:ext uri="{BB962C8B-B14F-4D97-AF65-F5344CB8AC3E}">
        <p14:creationId xmlns:p14="http://schemas.microsoft.com/office/powerpoint/2010/main" val="331423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l="-25000" r="-25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96070019"/>
              </p:ext>
            </p:extLst>
          </p:nvPr>
        </p:nvGraphicFramePr>
        <p:xfrm>
          <a:off x="103685" y="371959"/>
          <a:ext cx="12021639" cy="56388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872207">
                  <a:extLst>
                    <a:ext uri="{9D8B030D-6E8A-4147-A177-3AD203B41FA5}">
                      <a16:colId xmlns:a16="http://schemas.microsoft.com/office/drawing/2014/main" val="3737525594"/>
                    </a:ext>
                  </a:extLst>
                </a:gridCol>
                <a:gridCol w="5596482">
                  <a:extLst>
                    <a:ext uri="{9D8B030D-6E8A-4147-A177-3AD203B41FA5}">
                      <a16:colId xmlns:a16="http://schemas.microsoft.com/office/drawing/2014/main" val="1471338316"/>
                    </a:ext>
                  </a:extLst>
                </a:gridCol>
                <a:gridCol w="4552950">
                  <a:extLst>
                    <a:ext uri="{9D8B030D-6E8A-4147-A177-3AD203B41FA5}">
                      <a16:colId xmlns:a16="http://schemas.microsoft.com/office/drawing/2014/main" val="2313003243"/>
                    </a:ext>
                  </a:extLst>
                </a:gridCol>
              </a:tblGrid>
              <a:tr h="370840">
                <a:tc>
                  <a:txBody>
                    <a:bodyPr/>
                    <a:lstStyle/>
                    <a:p>
                      <a:pPr algn="ctr"/>
                      <a:r>
                        <a:rPr lang="en-GB" sz="2800" dirty="0"/>
                        <a:t>Map</a:t>
                      </a:r>
                    </a:p>
                  </a:txBody>
                  <a:tcPr/>
                </a:tc>
                <a:tc>
                  <a:txBody>
                    <a:bodyPr/>
                    <a:lstStyle/>
                    <a:p>
                      <a:pPr algn="ctr"/>
                      <a:r>
                        <a:rPr lang="en-GB" sz="2800" baseline="0" dirty="0"/>
                        <a:t>Description </a:t>
                      </a:r>
                      <a:r>
                        <a:rPr lang="en-GB" sz="2000" i="1" baseline="0" dirty="0"/>
                        <a:t>(see notes on abbreviations)</a:t>
                      </a:r>
                      <a:endParaRPr lang="en-GB" sz="2000" i="1" dirty="0"/>
                    </a:p>
                  </a:txBody>
                  <a:tcPr/>
                </a:tc>
                <a:tc>
                  <a:txBody>
                    <a:bodyPr/>
                    <a:lstStyle/>
                    <a:p>
                      <a:pPr algn="ctr"/>
                      <a:r>
                        <a:rPr lang="en-GB" sz="2800" dirty="0"/>
                        <a:t>Source</a:t>
                      </a:r>
                    </a:p>
                  </a:txBody>
                  <a:tcPr/>
                </a:tc>
                <a:extLst>
                  <a:ext uri="{0D108BD9-81ED-4DB2-BD59-A6C34878D82A}">
                    <a16:rowId xmlns:a16="http://schemas.microsoft.com/office/drawing/2014/main" val="1111910633"/>
                  </a:ext>
                </a:extLst>
              </a:tr>
              <a:tr h="370840">
                <a:tc>
                  <a:txBody>
                    <a:bodyPr/>
                    <a:lstStyle/>
                    <a:p>
                      <a:r>
                        <a:rPr lang="en-GB" sz="2400" dirty="0">
                          <a:solidFill>
                            <a:srgbClr val="00B050"/>
                          </a:solidFill>
                        </a:rPr>
                        <a:t>CSGB-AIC</a:t>
                      </a:r>
                    </a:p>
                  </a:txBody>
                  <a:tcPr/>
                </a:tc>
                <a:tc>
                  <a:txBody>
                    <a:bodyPr/>
                    <a:lstStyle/>
                    <a:p>
                      <a:r>
                        <a:rPr lang="en-GB" sz="2400" dirty="0"/>
                        <a:t>1km vector; CS2007; CU,</a:t>
                      </a:r>
                      <a:r>
                        <a:rPr lang="en-GB" sz="2400" baseline="0" dirty="0"/>
                        <a:t> using AIC to select best predicting parent material variable</a:t>
                      </a:r>
                      <a:endParaRPr lang="en-GB" sz="2400" dirty="0"/>
                    </a:p>
                  </a:txBody>
                  <a:tcPr/>
                </a:tc>
                <a:tc>
                  <a:txBody>
                    <a:bodyPr/>
                    <a:lstStyle/>
                    <a:p>
                      <a:r>
                        <a:rPr lang="en-GB" sz="2400" dirty="0"/>
                        <a:t>Henrys et al. (2012)</a:t>
                      </a:r>
                    </a:p>
                  </a:txBody>
                  <a:tcPr/>
                </a:tc>
                <a:extLst>
                  <a:ext uri="{0D108BD9-81ED-4DB2-BD59-A6C34878D82A}">
                    <a16:rowId xmlns:a16="http://schemas.microsoft.com/office/drawing/2014/main" val="2560481043"/>
                  </a:ext>
                </a:extLst>
              </a:tr>
              <a:tr h="370840">
                <a:tc>
                  <a:txBody>
                    <a:bodyPr/>
                    <a:lstStyle/>
                    <a:p>
                      <a:r>
                        <a:rPr lang="en-GB" sz="2400" dirty="0">
                          <a:solidFill>
                            <a:srgbClr val="00B050"/>
                          </a:solidFill>
                        </a:rPr>
                        <a:t>CSGB-GAMM</a:t>
                      </a:r>
                    </a:p>
                  </a:txBody>
                  <a:tcPr/>
                </a:tc>
                <a:tc>
                  <a:txBody>
                    <a:bodyPr/>
                    <a:lstStyle/>
                    <a:p>
                      <a:r>
                        <a:rPr lang="en-GB" sz="2400" dirty="0"/>
                        <a:t>1km raster; CS2007; spatial GAMM</a:t>
                      </a:r>
                    </a:p>
                  </a:txBody>
                  <a:tcPr/>
                </a:tc>
                <a:tc>
                  <a:txBody>
                    <a:bodyPr/>
                    <a:lstStyle/>
                    <a:p>
                      <a:r>
                        <a:rPr lang="en-GB" sz="2400" dirty="0"/>
                        <a:t>Thomas et al. (2020)</a:t>
                      </a:r>
                    </a:p>
                  </a:txBody>
                  <a:tcPr/>
                </a:tc>
                <a:extLst>
                  <a:ext uri="{0D108BD9-81ED-4DB2-BD59-A6C34878D82A}">
                    <a16:rowId xmlns:a16="http://schemas.microsoft.com/office/drawing/2014/main" val="2234075493"/>
                  </a:ext>
                </a:extLst>
              </a:tr>
              <a:tr h="370840">
                <a:tc>
                  <a:txBody>
                    <a:bodyPr/>
                    <a:lstStyle/>
                    <a:p>
                      <a:r>
                        <a:rPr lang="en-GB" sz="2400" dirty="0">
                          <a:solidFill>
                            <a:srgbClr val="00B050"/>
                          </a:solidFill>
                        </a:rPr>
                        <a:t>CSGB-KRGS</a:t>
                      </a:r>
                    </a:p>
                  </a:txBody>
                  <a:tcPr/>
                </a:tc>
                <a:tc>
                  <a:txBody>
                    <a:bodyPr/>
                    <a:lstStyle/>
                    <a:p>
                      <a:r>
                        <a:rPr lang="en-GB" sz="2400" dirty="0"/>
                        <a:t>1km raster; CS2007; GS (OK)</a:t>
                      </a:r>
                    </a:p>
                  </a:txBody>
                  <a:tcPr/>
                </a:tc>
                <a:tc>
                  <a:txBody>
                    <a:bodyPr/>
                    <a:lstStyle/>
                    <a:p>
                      <a:r>
                        <a:rPr lang="en-GB" sz="2400" dirty="0"/>
                        <a:t>Emmett et al. (2010)</a:t>
                      </a:r>
                    </a:p>
                  </a:txBody>
                  <a:tcPr/>
                </a:tc>
                <a:extLst>
                  <a:ext uri="{0D108BD9-81ED-4DB2-BD59-A6C34878D82A}">
                    <a16:rowId xmlns:a16="http://schemas.microsoft.com/office/drawing/2014/main" val="3174891193"/>
                  </a:ext>
                </a:extLst>
              </a:tr>
              <a:tr h="370840">
                <a:tc>
                  <a:txBody>
                    <a:bodyPr/>
                    <a:lstStyle/>
                    <a:p>
                      <a:r>
                        <a:rPr lang="en-GB" sz="2400" dirty="0">
                          <a:solidFill>
                            <a:srgbClr val="00B050"/>
                          </a:solidFill>
                        </a:rPr>
                        <a:t>CSGB-MLRF</a:t>
                      </a:r>
                    </a:p>
                  </a:txBody>
                  <a:tcPr/>
                </a:tc>
                <a:tc>
                  <a:txBody>
                    <a:bodyPr/>
                    <a:lstStyle/>
                    <a:p>
                      <a:r>
                        <a:rPr lang="en-GB" sz="2400" dirty="0"/>
                        <a:t>1km raster; CS2007; ML (RF); uses climate to predict</a:t>
                      </a:r>
                      <a:r>
                        <a:rPr lang="en-GB" sz="2400" baseline="0" dirty="0"/>
                        <a:t> land use to then predict SOC</a:t>
                      </a:r>
                      <a:endParaRPr lang="en-GB" sz="2400" dirty="0"/>
                    </a:p>
                  </a:txBody>
                  <a:tcPr/>
                </a:tc>
                <a:tc>
                  <a:txBody>
                    <a:bodyPr/>
                    <a:lstStyle/>
                    <a:p>
                      <a:r>
                        <a:rPr lang="en-GB" sz="2400" dirty="0"/>
                        <a:t>Griffiths (unpublished)</a:t>
                      </a:r>
                    </a:p>
                  </a:txBody>
                  <a:tcPr/>
                </a:tc>
                <a:extLst>
                  <a:ext uri="{0D108BD9-81ED-4DB2-BD59-A6C34878D82A}">
                    <a16:rowId xmlns:a16="http://schemas.microsoft.com/office/drawing/2014/main" val="914082641"/>
                  </a:ext>
                </a:extLst>
              </a:tr>
              <a:tr h="370840">
                <a:tc>
                  <a:txBody>
                    <a:bodyPr/>
                    <a:lstStyle/>
                    <a:p>
                      <a:r>
                        <a:rPr lang="en-GB" sz="2400" dirty="0">
                          <a:solidFill>
                            <a:srgbClr val="FF0000"/>
                          </a:solidFill>
                        </a:rPr>
                        <a:t>ISRIC-2017</a:t>
                      </a:r>
                    </a:p>
                  </a:txBody>
                  <a:tcPr/>
                </a:tc>
                <a:tc>
                  <a:txBody>
                    <a:bodyPr/>
                    <a:lstStyle/>
                    <a:p>
                      <a:r>
                        <a:rPr lang="en-GB" sz="2400" dirty="0"/>
                        <a:t>250m raster;</a:t>
                      </a:r>
                      <a:r>
                        <a:rPr lang="en-GB" sz="2400" baseline="0" dirty="0"/>
                        <a:t> </a:t>
                      </a:r>
                      <a:r>
                        <a:rPr lang="en-GB" sz="2400" baseline="0" dirty="0" err="1"/>
                        <a:t>WoSiS</a:t>
                      </a:r>
                      <a:r>
                        <a:rPr lang="en-GB" sz="2400" baseline="0" dirty="0"/>
                        <a:t>; ML</a:t>
                      </a:r>
                      <a:endParaRPr lang="en-GB" sz="2400" dirty="0"/>
                    </a:p>
                  </a:txBody>
                  <a:tcPr/>
                </a:tc>
                <a:tc>
                  <a:txBody>
                    <a:bodyPr/>
                    <a:lstStyle/>
                    <a:p>
                      <a:r>
                        <a:rPr lang="en-GB" sz="2400" dirty="0" err="1"/>
                        <a:t>Hengl</a:t>
                      </a:r>
                      <a:r>
                        <a:rPr lang="en-GB" sz="2400" dirty="0"/>
                        <a:t> et al. (2017)</a:t>
                      </a:r>
                    </a:p>
                  </a:txBody>
                  <a:tcPr/>
                </a:tc>
                <a:extLst>
                  <a:ext uri="{0D108BD9-81ED-4DB2-BD59-A6C34878D82A}">
                    <a16:rowId xmlns:a16="http://schemas.microsoft.com/office/drawing/2014/main" val="3589256831"/>
                  </a:ext>
                </a:extLst>
              </a:tr>
              <a:tr h="370840">
                <a:tc>
                  <a:txBody>
                    <a:bodyPr/>
                    <a:lstStyle/>
                    <a:p>
                      <a:r>
                        <a:rPr lang="en-GB" sz="2400" dirty="0">
                          <a:solidFill>
                            <a:srgbClr val="FF0000"/>
                          </a:solidFill>
                        </a:rPr>
                        <a:t>ISRIC-2020</a:t>
                      </a:r>
                    </a:p>
                  </a:txBody>
                  <a:tcPr/>
                </a:tc>
                <a:tc>
                  <a:txBody>
                    <a:bodyPr/>
                    <a:lstStyle/>
                    <a:p>
                      <a:r>
                        <a:rPr lang="en-GB" sz="2400" dirty="0"/>
                        <a:t>Same</a:t>
                      </a:r>
                      <a:r>
                        <a:rPr lang="en-GB" sz="2400" baseline="0" dirty="0"/>
                        <a:t> as ISRIC-2017, but with improvements listed on webpage</a:t>
                      </a:r>
                      <a:endParaRPr lang="en-GB" sz="2400" dirty="0"/>
                    </a:p>
                  </a:txBody>
                  <a:tcPr/>
                </a:tc>
                <a:tc>
                  <a:txBody>
                    <a:bodyPr/>
                    <a:lstStyle/>
                    <a:p>
                      <a:r>
                        <a:rPr lang="en-GB" sz="2400" dirty="0"/>
                        <a:t>ISRIC World Soil Information (2020)</a:t>
                      </a:r>
                    </a:p>
                  </a:txBody>
                  <a:tcPr/>
                </a:tc>
                <a:extLst>
                  <a:ext uri="{0D108BD9-81ED-4DB2-BD59-A6C34878D82A}">
                    <a16:rowId xmlns:a16="http://schemas.microsoft.com/office/drawing/2014/main" val="4067154447"/>
                  </a:ext>
                </a:extLst>
              </a:tr>
              <a:tr h="370840">
                <a:tc>
                  <a:txBody>
                    <a:bodyPr/>
                    <a:lstStyle/>
                    <a:p>
                      <a:r>
                        <a:rPr lang="en-GB" sz="2400" b="0" dirty="0">
                          <a:solidFill>
                            <a:srgbClr val="00B0F0"/>
                          </a:solidFill>
                        </a:rPr>
                        <a:t>LUCAS</a:t>
                      </a:r>
                    </a:p>
                  </a:txBody>
                  <a:tcPr/>
                </a:tc>
                <a:tc>
                  <a:txBody>
                    <a:bodyPr/>
                    <a:lstStyle/>
                    <a:p>
                      <a:r>
                        <a:rPr lang="en-GB" sz="2400" dirty="0"/>
                        <a:t>500m raster; </a:t>
                      </a:r>
                      <a:r>
                        <a:rPr lang="en-GB" sz="2400" baseline="0" dirty="0"/>
                        <a:t>LUCAS 2009; spatial GAMM</a:t>
                      </a:r>
                      <a:endParaRPr lang="en-GB" sz="2400" dirty="0"/>
                    </a:p>
                  </a:txBody>
                  <a:tcPr/>
                </a:tc>
                <a:tc>
                  <a:txBody>
                    <a:bodyPr/>
                    <a:lstStyle/>
                    <a:p>
                      <a:r>
                        <a:rPr lang="en-GB" sz="2400" dirty="0"/>
                        <a:t>de </a:t>
                      </a:r>
                      <a:r>
                        <a:rPr lang="en-GB" sz="2400" dirty="0" err="1"/>
                        <a:t>Brogniez</a:t>
                      </a:r>
                      <a:r>
                        <a:rPr lang="en-GB" sz="2400" baseline="0" dirty="0"/>
                        <a:t> et al. (2015)</a:t>
                      </a:r>
                      <a:endParaRPr lang="en-GB" sz="2400" dirty="0"/>
                    </a:p>
                  </a:txBody>
                  <a:tcPr/>
                </a:tc>
                <a:extLst>
                  <a:ext uri="{0D108BD9-81ED-4DB2-BD59-A6C34878D82A}">
                    <a16:rowId xmlns:a16="http://schemas.microsoft.com/office/drawing/2014/main" val="613260976"/>
                  </a:ext>
                </a:extLst>
              </a:tr>
              <a:tr h="370840">
                <a:tc>
                  <a:txBody>
                    <a:bodyPr/>
                    <a:lstStyle/>
                    <a:p>
                      <a:r>
                        <a:rPr lang="en-GB" sz="2400" b="0" dirty="0">
                          <a:solidFill>
                            <a:srgbClr val="00B0F0"/>
                          </a:solidFill>
                        </a:rPr>
                        <a:t>OCTOP</a:t>
                      </a:r>
                    </a:p>
                  </a:txBody>
                  <a:tcPr/>
                </a:tc>
                <a:tc>
                  <a:txBody>
                    <a:bodyPr/>
                    <a:lstStyle/>
                    <a:p>
                      <a:r>
                        <a:rPr lang="en-GB" sz="2400" dirty="0"/>
                        <a:t>1km raster; ESDB; combining</a:t>
                      </a:r>
                      <a:r>
                        <a:rPr lang="en-GB" sz="2400" baseline="0" dirty="0"/>
                        <a:t> a </a:t>
                      </a:r>
                      <a:r>
                        <a:rPr lang="en-GB" sz="2400" baseline="0" dirty="0" err="1"/>
                        <a:t>pedo-trasfer</a:t>
                      </a:r>
                      <a:r>
                        <a:rPr lang="en-GB" sz="2400" baseline="0" dirty="0"/>
                        <a:t> rule with temperature &amp; land cover</a:t>
                      </a:r>
                      <a:endParaRPr lang="en-GB" sz="2400" dirty="0"/>
                    </a:p>
                  </a:txBody>
                  <a:tcPr/>
                </a:tc>
                <a:tc>
                  <a:txBody>
                    <a:bodyPr/>
                    <a:lstStyle/>
                    <a:p>
                      <a:r>
                        <a:rPr lang="en-GB" sz="2400" dirty="0"/>
                        <a:t>Jones et al. (2005)</a:t>
                      </a:r>
                    </a:p>
                  </a:txBody>
                  <a:tcPr/>
                </a:tc>
                <a:extLst>
                  <a:ext uri="{0D108BD9-81ED-4DB2-BD59-A6C34878D82A}">
                    <a16:rowId xmlns:a16="http://schemas.microsoft.com/office/drawing/2014/main" val="2275349079"/>
                  </a:ext>
                </a:extLst>
              </a:tr>
            </a:tbl>
          </a:graphicData>
        </a:graphic>
      </p:graphicFrame>
      <p:sp>
        <p:nvSpPr>
          <p:cNvPr id="5" name="TextBox 4"/>
          <p:cNvSpPr txBox="1"/>
          <p:nvPr/>
        </p:nvSpPr>
        <p:spPr>
          <a:xfrm>
            <a:off x="103684" y="6306777"/>
            <a:ext cx="12021639" cy="369332"/>
          </a:xfrm>
          <a:prstGeom prst="rect">
            <a:avLst/>
          </a:prstGeom>
          <a:solidFill>
            <a:schemeClr val="lt1">
              <a:hueOff val="0"/>
              <a:satOff val="0"/>
              <a:lumOff val="0"/>
              <a:alpha val="75000"/>
            </a:schemeClr>
          </a:solidFill>
        </p:spPr>
        <p:txBody>
          <a:bodyPr wrap="square" rtlCol="0">
            <a:spAutoFit/>
          </a:bodyPr>
          <a:lstStyle/>
          <a:p>
            <a:r>
              <a:rPr lang="en-GB" i="1" dirty="0">
                <a:solidFill>
                  <a:srgbClr val="00B050"/>
                </a:solidFill>
              </a:rPr>
              <a:t>Green</a:t>
            </a:r>
            <a:r>
              <a:rPr lang="en-GB" i="1" dirty="0"/>
              <a:t> = GB- wide maps generated from Countryside Survey 2007 data; </a:t>
            </a:r>
            <a:r>
              <a:rPr lang="en-GB" i="1" dirty="0">
                <a:solidFill>
                  <a:srgbClr val="FF0000"/>
                </a:solidFill>
              </a:rPr>
              <a:t>Red</a:t>
            </a:r>
            <a:r>
              <a:rPr lang="en-GB" i="1" dirty="0"/>
              <a:t> = maps with global coverage; </a:t>
            </a:r>
            <a:r>
              <a:rPr lang="en-GB" i="1" dirty="0">
                <a:solidFill>
                  <a:srgbClr val="00B0F0"/>
                </a:solidFill>
              </a:rPr>
              <a:t>Blue</a:t>
            </a:r>
            <a:r>
              <a:rPr lang="en-GB" i="1" dirty="0"/>
              <a:t> = EU-wide maps.</a:t>
            </a:r>
          </a:p>
        </p:txBody>
      </p:sp>
    </p:spTree>
    <p:extLst>
      <p:ext uri="{BB962C8B-B14F-4D97-AF65-F5344CB8AC3E}">
        <p14:creationId xmlns:p14="http://schemas.microsoft.com/office/powerpoint/2010/main" val="3085962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GB" b="1" dirty="0">
                <a:solidFill>
                  <a:schemeClr val="bg1"/>
                </a:solidFill>
                <a:effectLst>
                  <a:outerShdw blurRad="38100" dist="38100" dir="2700000" algn="tl">
                    <a:srgbClr val="000000">
                      <a:alpha val="43137"/>
                    </a:srgbClr>
                  </a:outerShdw>
                </a:effectLst>
              </a:rPr>
              <a:t>How do we know which map is “best”?</a:t>
            </a:r>
          </a:p>
        </p:txBody>
      </p:sp>
      <p:sp>
        <p:nvSpPr>
          <p:cNvPr id="4" name="TextBox 3"/>
          <p:cNvSpPr txBox="1"/>
          <p:nvPr/>
        </p:nvSpPr>
        <p:spPr>
          <a:xfrm>
            <a:off x="797719" y="6410326"/>
            <a:ext cx="10596562" cy="369332"/>
          </a:xfrm>
          <a:prstGeom prst="rect">
            <a:avLst/>
          </a:prstGeom>
          <a:noFill/>
        </p:spPr>
        <p:txBody>
          <a:bodyPr wrap="square" rtlCol="0">
            <a:spAutoFit/>
          </a:bodyPr>
          <a:lstStyle/>
          <a:p>
            <a:pPr algn="ctr"/>
            <a:r>
              <a:rPr lang="en-GB" b="1" dirty="0">
                <a:solidFill>
                  <a:schemeClr val="bg1"/>
                </a:solidFill>
              </a:rPr>
              <a:t>“Best” refers to the most coincident map predictions with the mean of the map ensemble &amp; with survey data.</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44715383"/>
              </p:ext>
            </p:extLst>
          </p:nvPr>
        </p:nvGraphicFramePr>
        <p:xfrm>
          <a:off x="356937" y="1138989"/>
          <a:ext cx="11434010" cy="527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0483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l="-25000" r="-25000"/>
          </a:stretch>
        </a:blip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88704530"/>
              </p:ext>
            </p:extLst>
          </p:nvPr>
        </p:nvGraphicFramePr>
        <p:xfrm>
          <a:off x="104017" y="2218514"/>
          <a:ext cx="6264612" cy="3505794"/>
        </p:xfrm>
        <a:graphic>
          <a:graphicData uri="http://schemas.openxmlformats.org/drawingml/2006/table">
            <a:tbl>
              <a:tblPr>
                <a:effectLst>
                  <a:outerShdw blurRad="50800" dist="38100" dir="2700000" algn="tl" rotWithShape="0">
                    <a:prstClr val="black">
                      <a:alpha val="40000"/>
                    </a:prstClr>
                  </a:outerShdw>
                </a:effectLst>
              </a:tblPr>
              <a:tblGrid>
                <a:gridCol w="1439693">
                  <a:extLst>
                    <a:ext uri="{9D8B030D-6E8A-4147-A177-3AD203B41FA5}">
                      <a16:colId xmlns:a16="http://schemas.microsoft.com/office/drawing/2014/main" val="2310800949"/>
                    </a:ext>
                  </a:extLst>
                </a:gridCol>
                <a:gridCol w="749030">
                  <a:extLst>
                    <a:ext uri="{9D8B030D-6E8A-4147-A177-3AD203B41FA5}">
                      <a16:colId xmlns:a16="http://schemas.microsoft.com/office/drawing/2014/main" val="2335673757"/>
                    </a:ext>
                  </a:extLst>
                </a:gridCol>
                <a:gridCol w="846306">
                  <a:extLst>
                    <a:ext uri="{9D8B030D-6E8A-4147-A177-3AD203B41FA5}">
                      <a16:colId xmlns:a16="http://schemas.microsoft.com/office/drawing/2014/main" val="1774030858"/>
                    </a:ext>
                  </a:extLst>
                </a:gridCol>
                <a:gridCol w="1070043">
                  <a:extLst>
                    <a:ext uri="{9D8B030D-6E8A-4147-A177-3AD203B41FA5}">
                      <a16:colId xmlns:a16="http://schemas.microsoft.com/office/drawing/2014/main" val="927770523"/>
                    </a:ext>
                  </a:extLst>
                </a:gridCol>
                <a:gridCol w="1118681">
                  <a:extLst>
                    <a:ext uri="{9D8B030D-6E8A-4147-A177-3AD203B41FA5}">
                      <a16:colId xmlns:a16="http://schemas.microsoft.com/office/drawing/2014/main" val="3429234469"/>
                    </a:ext>
                  </a:extLst>
                </a:gridCol>
                <a:gridCol w="1040859">
                  <a:extLst>
                    <a:ext uri="{9D8B030D-6E8A-4147-A177-3AD203B41FA5}">
                      <a16:colId xmlns:a16="http://schemas.microsoft.com/office/drawing/2014/main" val="3617270222"/>
                    </a:ext>
                  </a:extLst>
                </a:gridCol>
              </a:tblGrid>
              <a:tr h="587516">
                <a:tc>
                  <a:txBody>
                    <a:bodyPr/>
                    <a:lstStyle/>
                    <a:p>
                      <a:pPr algn="l" fontAlgn="b"/>
                      <a:r>
                        <a:rPr lang="en-GB" sz="2000" b="0" i="0" u="none" strike="noStrike" dirty="0">
                          <a:solidFill>
                            <a:srgbClr val="000000"/>
                          </a:solidFill>
                          <a:effectLst/>
                          <a:latin typeface="Calibri" panose="020F0502020204030204" pitchFamily="34" charset="0"/>
                        </a:rPr>
                        <a:t>Map</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l" fontAlgn="b"/>
                      <a:r>
                        <a:rPr lang="en-GB" sz="2000" b="0" i="0" u="none" strike="noStrike" dirty="0">
                          <a:solidFill>
                            <a:srgbClr val="000000"/>
                          </a:solidFill>
                          <a:effectLst/>
                          <a:latin typeface="Calibri" panose="020F0502020204030204" pitchFamily="34" charset="0"/>
                        </a:rPr>
                        <a:t>Mean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l" fontAlgn="b"/>
                      <a:r>
                        <a:rPr lang="en-GB" sz="2000" b="0" i="0" u="none" strike="noStrike" dirty="0">
                          <a:solidFill>
                            <a:srgbClr val="000000"/>
                          </a:solidFill>
                          <a:effectLst/>
                          <a:latin typeface="Calibri" panose="020F0502020204030204" pitchFamily="34" charset="0"/>
                        </a:rPr>
                        <a:t>Median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l" fontAlgn="b"/>
                      <a:r>
                        <a:rPr lang="en-GB" sz="2000" b="0" i="0" u="none" strike="noStrike" dirty="0">
                          <a:solidFill>
                            <a:srgbClr val="000000"/>
                          </a:solidFill>
                          <a:effectLst/>
                          <a:latin typeface="Calibri" panose="020F0502020204030204" pitchFamily="34" charset="0"/>
                        </a:rPr>
                        <a:t>Minimum</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l" fontAlgn="b"/>
                      <a:r>
                        <a:rPr lang="en-GB" sz="2000" b="0" i="0" u="none" strike="noStrike" dirty="0">
                          <a:solidFill>
                            <a:srgbClr val="000000"/>
                          </a:solidFill>
                          <a:effectLst/>
                          <a:latin typeface="Calibri" panose="020F0502020204030204" pitchFamily="34" charset="0"/>
                        </a:rPr>
                        <a:t>Maximum</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l" fontAlgn="b"/>
                      <a:r>
                        <a:rPr lang="en-GB" sz="2000" b="0" i="0" u="none" strike="noStrike" dirty="0">
                          <a:solidFill>
                            <a:srgbClr val="000000"/>
                          </a:solidFill>
                          <a:effectLst/>
                          <a:latin typeface="Calibri" panose="020F0502020204030204" pitchFamily="34" charset="0"/>
                        </a:rPr>
                        <a:t>Standard Deviation</a:t>
                      </a:r>
                    </a:p>
                  </a:txBody>
                  <a:tcPr marL="95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extLst>
                  <a:ext uri="{0D108BD9-81ED-4DB2-BD59-A6C34878D82A}">
                    <a16:rowId xmlns:a16="http://schemas.microsoft.com/office/drawing/2014/main" val="1098716141"/>
                  </a:ext>
                </a:extLst>
              </a:tr>
              <a:tr h="339057">
                <a:tc>
                  <a:txBody>
                    <a:bodyPr/>
                    <a:lstStyle/>
                    <a:p>
                      <a:pPr algn="l" fontAlgn="b"/>
                      <a:r>
                        <a:rPr lang="en-GB" sz="2000" b="0" i="0" u="none" strike="noStrike" dirty="0">
                          <a:solidFill>
                            <a:srgbClr val="000000"/>
                          </a:solidFill>
                          <a:effectLst/>
                          <a:latin typeface="Calibri" panose="020F0502020204030204" pitchFamily="34" charset="0"/>
                        </a:rPr>
                        <a:t>CSGB-AIC</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dirty="0">
                          <a:solidFill>
                            <a:srgbClr val="000000"/>
                          </a:solidFill>
                          <a:effectLst/>
                          <a:latin typeface="Calibri" panose="020F0502020204030204" pitchFamily="34" charset="0"/>
                        </a:rPr>
                        <a:t>117.96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dirty="0">
                          <a:solidFill>
                            <a:srgbClr val="000000"/>
                          </a:solidFill>
                          <a:effectLst/>
                          <a:latin typeface="Calibri" panose="020F0502020204030204" pitchFamily="34" charset="0"/>
                        </a:rPr>
                        <a:t>62.80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a:solidFill>
                            <a:srgbClr val="000000"/>
                          </a:solidFill>
                          <a:effectLst/>
                          <a:latin typeface="Calibri" panose="020F0502020204030204" pitchFamily="34" charset="0"/>
                        </a:rPr>
                        <a:t>18.94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a:solidFill>
                            <a:srgbClr val="000000"/>
                          </a:solidFill>
                          <a:effectLst/>
                          <a:latin typeface="Calibri" panose="020F0502020204030204" pitchFamily="34" charset="0"/>
                        </a:rPr>
                        <a:t>513.03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a:solidFill>
                            <a:srgbClr val="000000"/>
                          </a:solidFill>
                          <a:effectLst/>
                          <a:latin typeface="Calibri" panose="020F0502020204030204" pitchFamily="34" charset="0"/>
                        </a:rPr>
                        <a:t>119.09</a:t>
                      </a:r>
                    </a:p>
                  </a:txBody>
                  <a:tcPr marL="95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extLst>
                  <a:ext uri="{0D108BD9-81ED-4DB2-BD59-A6C34878D82A}">
                    <a16:rowId xmlns:a16="http://schemas.microsoft.com/office/drawing/2014/main" val="3673157681"/>
                  </a:ext>
                </a:extLst>
              </a:tr>
              <a:tr h="513270">
                <a:tc>
                  <a:txBody>
                    <a:bodyPr/>
                    <a:lstStyle/>
                    <a:p>
                      <a:pPr algn="l" fontAlgn="b"/>
                      <a:r>
                        <a:rPr lang="en-GB" sz="2000" b="0" i="0" u="none" strike="noStrike" dirty="0">
                          <a:solidFill>
                            <a:srgbClr val="000000"/>
                          </a:solidFill>
                          <a:effectLst/>
                          <a:latin typeface="Calibri" panose="020F0502020204030204" pitchFamily="34" charset="0"/>
                        </a:rPr>
                        <a:t>CSGB-GAMM</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dirty="0">
                          <a:solidFill>
                            <a:srgbClr val="000000"/>
                          </a:solidFill>
                          <a:effectLst/>
                          <a:latin typeface="Calibri" panose="020F0502020204030204" pitchFamily="34" charset="0"/>
                        </a:rPr>
                        <a:t>104.92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dirty="0">
                          <a:solidFill>
                            <a:srgbClr val="000000"/>
                          </a:solidFill>
                          <a:effectLst/>
                          <a:latin typeface="Calibri" panose="020F0502020204030204" pitchFamily="34" charset="0"/>
                        </a:rPr>
                        <a:t>47.75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dirty="0">
                          <a:solidFill>
                            <a:srgbClr val="000000"/>
                          </a:solidFill>
                          <a:effectLst/>
                          <a:latin typeface="Calibri" panose="020F0502020204030204" pitchFamily="34" charset="0"/>
                        </a:rPr>
                        <a:t>17.89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dirty="0">
                          <a:solidFill>
                            <a:srgbClr val="000000"/>
                          </a:solidFill>
                          <a:effectLst/>
                          <a:latin typeface="Calibri" panose="020F0502020204030204" pitchFamily="34" charset="0"/>
                        </a:rPr>
                        <a:t>550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a:solidFill>
                            <a:srgbClr val="000000"/>
                          </a:solidFill>
                          <a:effectLst/>
                          <a:latin typeface="Calibri" panose="020F0502020204030204" pitchFamily="34" charset="0"/>
                        </a:rPr>
                        <a:t>113.77</a:t>
                      </a:r>
                    </a:p>
                  </a:txBody>
                  <a:tcPr marL="95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extLst>
                  <a:ext uri="{0D108BD9-81ED-4DB2-BD59-A6C34878D82A}">
                    <a16:rowId xmlns:a16="http://schemas.microsoft.com/office/drawing/2014/main" val="2791701674"/>
                  </a:ext>
                </a:extLst>
              </a:tr>
              <a:tr h="339057">
                <a:tc>
                  <a:txBody>
                    <a:bodyPr/>
                    <a:lstStyle/>
                    <a:p>
                      <a:pPr algn="l" fontAlgn="b"/>
                      <a:r>
                        <a:rPr lang="en-GB" sz="2000" b="0" i="0" u="none" strike="noStrike">
                          <a:solidFill>
                            <a:srgbClr val="000000"/>
                          </a:solidFill>
                          <a:effectLst/>
                          <a:latin typeface="Calibri" panose="020F0502020204030204" pitchFamily="34" charset="0"/>
                        </a:rPr>
                        <a:t>CSGB-KRGS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a:solidFill>
                            <a:srgbClr val="000000"/>
                          </a:solidFill>
                          <a:effectLst/>
                          <a:latin typeface="Calibri" panose="020F0502020204030204" pitchFamily="34" charset="0"/>
                        </a:rPr>
                        <a:t>133.63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dirty="0">
                          <a:solidFill>
                            <a:srgbClr val="000000"/>
                          </a:solidFill>
                          <a:effectLst/>
                          <a:latin typeface="Calibri" panose="020F0502020204030204" pitchFamily="34" charset="0"/>
                        </a:rPr>
                        <a:t>97.32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dirty="0">
                          <a:solidFill>
                            <a:srgbClr val="000000"/>
                          </a:solidFill>
                          <a:effectLst/>
                          <a:latin typeface="Calibri" panose="020F0502020204030204" pitchFamily="34" charset="0"/>
                        </a:rPr>
                        <a:t>13.97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a:solidFill>
                            <a:srgbClr val="000000"/>
                          </a:solidFill>
                          <a:effectLst/>
                          <a:latin typeface="Calibri" panose="020F0502020204030204" pitchFamily="34" charset="0"/>
                        </a:rPr>
                        <a:t>527.58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a:solidFill>
                            <a:srgbClr val="000000"/>
                          </a:solidFill>
                          <a:effectLst/>
                          <a:latin typeface="Calibri" panose="020F0502020204030204" pitchFamily="34" charset="0"/>
                        </a:rPr>
                        <a:t>101.27</a:t>
                      </a:r>
                    </a:p>
                  </a:txBody>
                  <a:tcPr marL="95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extLst>
                  <a:ext uri="{0D108BD9-81ED-4DB2-BD59-A6C34878D82A}">
                    <a16:rowId xmlns:a16="http://schemas.microsoft.com/office/drawing/2014/main" val="3125116643"/>
                  </a:ext>
                </a:extLst>
              </a:tr>
              <a:tr h="339057">
                <a:tc>
                  <a:txBody>
                    <a:bodyPr/>
                    <a:lstStyle/>
                    <a:p>
                      <a:pPr algn="l" fontAlgn="b"/>
                      <a:r>
                        <a:rPr lang="en-GB" sz="2000" b="0" i="0" u="none" strike="noStrike">
                          <a:solidFill>
                            <a:srgbClr val="000000"/>
                          </a:solidFill>
                          <a:effectLst/>
                          <a:latin typeface="Calibri" panose="020F0502020204030204" pitchFamily="34" charset="0"/>
                        </a:rPr>
                        <a:t>CSGB-MLRF</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a:solidFill>
                            <a:srgbClr val="000000"/>
                          </a:solidFill>
                          <a:effectLst/>
                          <a:latin typeface="Calibri" panose="020F0502020204030204" pitchFamily="34" charset="0"/>
                        </a:rPr>
                        <a:t>121.93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dirty="0">
                          <a:solidFill>
                            <a:srgbClr val="000000"/>
                          </a:solidFill>
                          <a:effectLst/>
                          <a:latin typeface="Calibri" panose="020F0502020204030204" pitchFamily="34" charset="0"/>
                        </a:rPr>
                        <a:t>48.10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dirty="0">
                          <a:solidFill>
                            <a:srgbClr val="000000"/>
                          </a:solidFill>
                          <a:effectLst/>
                          <a:latin typeface="Calibri" panose="020F0502020204030204" pitchFamily="34" charset="0"/>
                        </a:rPr>
                        <a:t>14.60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dirty="0">
                          <a:solidFill>
                            <a:srgbClr val="000000"/>
                          </a:solidFill>
                          <a:effectLst/>
                          <a:latin typeface="Calibri" panose="020F0502020204030204" pitchFamily="34" charset="0"/>
                        </a:rPr>
                        <a:t>544.74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a:solidFill>
                            <a:srgbClr val="000000"/>
                          </a:solidFill>
                          <a:effectLst/>
                          <a:latin typeface="Calibri" panose="020F0502020204030204" pitchFamily="34" charset="0"/>
                        </a:rPr>
                        <a:t>137.26</a:t>
                      </a:r>
                    </a:p>
                  </a:txBody>
                  <a:tcPr marL="95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extLst>
                  <a:ext uri="{0D108BD9-81ED-4DB2-BD59-A6C34878D82A}">
                    <a16:rowId xmlns:a16="http://schemas.microsoft.com/office/drawing/2014/main" val="978172760"/>
                  </a:ext>
                </a:extLst>
              </a:tr>
              <a:tr h="339057">
                <a:tc>
                  <a:txBody>
                    <a:bodyPr/>
                    <a:lstStyle/>
                    <a:p>
                      <a:pPr algn="l" fontAlgn="b"/>
                      <a:r>
                        <a:rPr lang="en-GB" sz="2000" b="0" i="0" u="none" strike="noStrike" dirty="0">
                          <a:solidFill>
                            <a:srgbClr val="000000"/>
                          </a:solidFill>
                          <a:effectLst/>
                          <a:latin typeface="Calibri" panose="020F0502020204030204" pitchFamily="34" charset="0"/>
                        </a:rPr>
                        <a:t>ISRIC-2017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a:solidFill>
                            <a:srgbClr val="000000"/>
                          </a:solidFill>
                          <a:effectLst/>
                          <a:latin typeface="Calibri" panose="020F0502020204030204" pitchFamily="34" charset="0"/>
                        </a:rPr>
                        <a:t>91.73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a:solidFill>
                            <a:srgbClr val="000000"/>
                          </a:solidFill>
                          <a:effectLst/>
                          <a:latin typeface="Calibri" panose="020F0502020204030204" pitchFamily="34" charset="0"/>
                        </a:rPr>
                        <a:t>71.83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dirty="0">
                          <a:solidFill>
                            <a:srgbClr val="000000"/>
                          </a:solidFill>
                          <a:effectLst/>
                          <a:latin typeface="Calibri" panose="020F0502020204030204" pitchFamily="34" charset="0"/>
                        </a:rPr>
                        <a:t>10.83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dirty="0">
                          <a:solidFill>
                            <a:srgbClr val="000000"/>
                          </a:solidFill>
                          <a:effectLst/>
                          <a:latin typeface="Calibri" panose="020F0502020204030204" pitchFamily="34" charset="0"/>
                        </a:rPr>
                        <a:t>332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dirty="0">
                          <a:solidFill>
                            <a:srgbClr val="000000"/>
                          </a:solidFill>
                          <a:effectLst/>
                          <a:latin typeface="Calibri" panose="020F0502020204030204" pitchFamily="34" charset="0"/>
                        </a:rPr>
                        <a:t>58.56</a:t>
                      </a:r>
                    </a:p>
                  </a:txBody>
                  <a:tcPr marL="95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extLst>
                  <a:ext uri="{0D108BD9-81ED-4DB2-BD59-A6C34878D82A}">
                    <a16:rowId xmlns:a16="http://schemas.microsoft.com/office/drawing/2014/main" val="402475924"/>
                  </a:ext>
                </a:extLst>
              </a:tr>
              <a:tr h="339057">
                <a:tc>
                  <a:txBody>
                    <a:bodyPr/>
                    <a:lstStyle/>
                    <a:p>
                      <a:pPr algn="l" fontAlgn="b"/>
                      <a:r>
                        <a:rPr lang="en-GB" sz="2000" b="0" i="0" u="none" strike="noStrike">
                          <a:solidFill>
                            <a:srgbClr val="000000"/>
                          </a:solidFill>
                          <a:effectLst/>
                          <a:latin typeface="Calibri" panose="020F0502020204030204" pitchFamily="34" charset="0"/>
                        </a:rPr>
                        <a:t>ISRIC-2020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a:solidFill>
                            <a:srgbClr val="000000"/>
                          </a:solidFill>
                          <a:effectLst/>
                          <a:latin typeface="Calibri" panose="020F0502020204030204" pitchFamily="34" charset="0"/>
                        </a:rPr>
                        <a:t>120.21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a:solidFill>
                            <a:srgbClr val="000000"/>
                          </a:solidFill>
                          <a:effectLst/>
                          <a:latin typeface="Calibri" panose="020F0502020204030204" pitchFamily="34" charset="0"/>
                        </a:rPr>
                        <a:t>71.43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dirty="0">
                          <a:solidFill>
                            <a:srgbClr val="000000"/>
                          </a:solidFill>
                          <a:effectLst/>
                          <a:latin typeface="Calibri" panose="020F0502020204030204" pitchFamily="34" charset="0"/>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dirty="0">
                          <a:solidFill>
                            <a:srgbClr val="000000"/>
                          </a:solidFill>
                          <a:effectLst/>
                          <a:latin typeface="Calibri" panose="020F0502020204030204" pitchFamily="34" charset="0"/>
                        </a:rPr>
                        <a:t>503.90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dirty="0">
                          <a:solidFill>
                            <a:srgbClr val="000000"/>
                          </a:solidFill>
                          <a:effectLst/>
                          <a:latin typeface="Calibri" panose="020F0502020204030204" pitchFamily="34" charset="0"/>
                        </a:rPr>
                        <a:t>105.80</a:t>
                      </a:r>
                    </a:p>
                  </a:txBody>
                  <a:tcPr marL="95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extLst>
                  <a:ext uri="{0D108BD9-81ED-4DB2-BD59-A6C34878D82A}">
                    <a16:rowId xmlns:a16="http://schemas.microsoft.com/office/drawing/2014/main" val="4023613773"/>
                  </a:ext>
                </a:extLst>
              </a:tr>
              <a:tr h="339057">
                <a:tc>
                  <a:txBody>
                    <a:bodyPr/>
                    <a:lstStyle/>
                    <a:p>
                      <a:pPr algn="l" fontAlgn="b"/>
                      <a:r>
                        <a:rPr lang="en-GB" sz="2000" b="0" i="0" u="none" strike="noStrike">
                          <a:solidFill>
                            <a:srgbClr val="000000"/>
                          </a:solidFill>
                          <a:effectLst/>
                          <a:latin typeface="Calibri" panose="020F0502020204030204" pitchFamily="34" charset="0"/>
                        </a:rPr>
                        <a:t>LUCAS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a:solidFill>
                            <a:srgbClr val="000000"/>
                          </a:solidFill>
                          <a:effectLst/>
                          <a:latin typeface="Calibri" panose="020F0502020204030204" pitchFamily="34" charset="0"/>
                        </a:rPr>
                        <a:t>89.09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a:solidFill>
                            <a:srgbClr val="000000"/>
                          </a:solidFill>
                          <a:effectLst/>
                          <a:latin typeface="Calibri" panose="020F0502020204030204" pitchFamily="34" charset="0"/>
                        </a:rPr>
                        <a:t>60.81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a:solidFill>
                            <a:srgbClr val="000000"/>
                          </a:solidFill>
                          <a:effectLst/>
                          <a:latin typeface="Calibri" panose="020F0502020204030204" pitchFamily="34" charset="0"/>
                        </a:rPr>
                        <a:t>9.02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dirty="0">
                          <a:solidFill>
                            <a:srgbClr val="000000"/>
                          </a:solidFill>
                          <a:effectLst/>
                          <a:latin typeface="Calibri" panose="020F0502020204030204" pitchFamily="34" charset="0"/>
                        </a:rPr>
                        <a:t>550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dirty="0">
                          <a:solidFill>
                            <a:srgbClr val="000000"/>
                          </a:solidFill>
                          <a:effectLst/>
                          <a:latin typeface="Calibri" panose="020F0502020204030204" pitchFamily="34" charset="0"/>
                        </a:rPr>
                        <a:t>89.01</a:t>
                      </a:r>
                    </a:p>
                  </a:txBody>
                  <a:tcPr marL="95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extLst>
                  <a:ext uri="{0D108BD9-81ED-4DB2-BD59-A6C34878D82A}">
                    <a16:rowId xmlns:a16="http://schemas.microsoft.com/office/drawing/2014/main" val="2103514535"/>
                  </a:ext>
                </a:extLst>
              </a:tr>
              <a:tr h="339057">
                <a:tc>
                  <a:txBody>
                    <a:bodyPr/>
                    <a:lstStyle/>
                    <a:p>
                      <a:pPr algn="l" fontAlgn="b"/>
                      <a:r>
                        <a:rPr lang="en-GB" sz="2000" b="0" i="0" u="none" strike="noStrike">
                          <a:solidFill>
                            <a:srgbClr val="000000"/>
                          </a:solidFill>
                          <a:effectLst/>
                          <a:latin typeface="Calibri" panose="020F0502020204030204" pitchFamily="34" charset="0"/>
                        </a:rPr>
                        <a:t>OCTOP</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a:solidFill>
                            <a:srgbClr val="000000"/>
                          </a:solidFill>
                          <a:effectLst/>
                          <a:latin typeface="Calibri" panose="020F0502020204030204" pitchFamily="34" charset="0"/>
                        </a:rPr>
                        <a:t>121.56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a:solidFill>
                            <a:srgbClr val="000000"/>
                          </a:solidFill>
                          <a:effectLst/>
                          <a:latin typeface="Calibri" panose="020F0502020204030204" pitchFamily="34" charset="0"/>
                        </a:rPr>
                        <a:t>42.98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dirty="0">
                          <a:solidFill>
                            <a:srgbClr val="000000"/>
                          </a:solidFill>
                          <a:effectLst/>
                          <a:latin typeface="Calibri" panose="020F0502020204030204" pitchFamily="34" charset="0"/>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dirty="0">
                          <a:solidFill>
                            <a:srgbClr val="000000"/>
                          </a:solidFill>
                          <a:effectLst/>
                          <a:latin typeface="Calibri" panose="020F0502020204030204" pitchFamily="34" charset="0"/>
                        </a:rPr>
                        <a:t>550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tc>
                  <a:txBody>
                    <a:bodyPr/>
                    <a:lstStyle/>
                    <a:p>
                      <a:pPr algn="r" fontAlgn="b"/>
                      <a:r>
                        <a:rPr lang="en-GB" sz="2000" b="0" i="0" u="none" strike="noStrike" dirty="0">
                          <a:solidFill>
                            <a:srgbClr val="000000"/>
                          </a:solidFill>
                          <a:effectLst/>
                          <a:latin typeface="Calibri" panose="020F0502020204030204" pitchFamily="34" charset="0"/>
                        </a:rPr>
                        <a:t>154.40</a:t>
                      </a:r>
                    </a:p>
                  </a:txBody>
                  <a:tcPr marL="95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lt1">
                        <a:hueOff val="0"/>
                        <a:satOff val="0"/>
                        <a:lumOff val="0"/>
                      </a:schemeClr>
                    </a:solidFill>
                  </a:tcPr>
                </a:tc>
                <a:extLst>
                  <a:ext uri="{0D108BD9-81ED-4DB2-BD59-A6C34878D82A}">
                    <a16:rowId xmlns:a16="http://schemas.microsoft.com/office/drawing/2014/main" val="2467082653"/>
                  </a:ext>
                </a:extLst>
              </a:tr>
            </a:tbl>
          </a:graphicData>
        </a:graphic>
      </p:graphicFrame>
      <p:sp>
        <p:nvSpPr>
          <p:cNvPr id="8" name="Title 1"/>
          <p:cNvSpPr>
            <a:spLocks noGrp="1"/>
          </p:cNvSpPr>
          <p:nvPr>
            <p:ph type="title"/>
          </p:nvPr>
        </p:nvSpPr>
        <p:spPr>
          <a:xfrm>
            <a:off x="838200" y="365125"/>
            <a:ext cx="4948646" cy="1325563"/>
          </a:xfrm>
        </p:spPr>
        <p:txBody>
          <a:bodyPr/>
          <a:lstStyle/>
          <a:p>
            <a:r>
              <a:rPr lang="en-GB" b="1" dirty="0">
                <a:solidFill>
                  <a:schemeClr val="bg1"/>
                </a:solidFill>
                <a:effectLst>
                  <a:outerShdw blurRad="38100" dist="38100" dir="2700000" algn="tl">
                    <a:srgbClr val="000000">
                      <a:alpha val="43137"/>
                    </a:srgbClr>
                  </a:outerShdw>
                </a:effectLst>
              </a:rPr>
              <a:t>SOC distributions compared</a:t>
            </a:r>
          </a:p>
        </p:txBody>
      </p:sp>
      <p:pic>
        <p:nvPicPr>
          <p:cNvPr id="2" name="Picture 1"/>
          <p:cNvPicPr>
            <a:picLocks noChangeAspect="1"/>
          </p:cNvPicPr>
          <p:nvPr/>
        </p:nvPicPr>
        <p:blipFill>
          <a:blip r:embed="rId3"/>
          <a:stretch>
            <a:fillRect/>
          </a:stretch>
        </p:blipFill>
        <p:spPr>
          <a:xfrm>
            <a:off x="6484867" y="139484"/>
            <a:ext cx="5515976" cy="6619171"/>
          </a:xfrm>
          <a:prstGeom prst="rect">
            <a:avLst/>
          </a:prstGeom>
          <a:effectLst>
            <a:outerShdw blurRad="50800" dist="38100" dir="2700000" algn="tl" rotWithShape="0">
              <a:prstClr val="black">
                <a:alpha val="40000"/>
              </a:prstClr>
            </a:outerShdw>
            <a:softEdge rad="31750"/>
          </a:effectLst>
        </p:spPr>
      </p:pic>
    </p:spTree>
    <p:extLst>
      <p:ext uri="{BB962C8B-B14F-4D97-AF65-F5344CB8AC3E}">
        <p14:creationId xmlns:p14="http://schemas.microsoft.com/office/powerpoint/2010/main" val="1625147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48646" cy="1325563"/>
          </a:xfrm>
        </p:spPr>
        <p:txBody>
          <a:bodyPr/>
          <a:lstStyle/>
          <a:p>
            <a:r>
              <a:rPr lang="en-GB" b="1" dirty="0">
                <a:solidFill>
                  <a:schemeClr val="bg1"/>
                </a:solidFill>
                <a:effectLst>
                  <a:outerShdw blurRad="38100" dist="38100" dir="2700000" algn="tl">
                    <a:srgbClr val="000000">
                      <a:alpha val="43137"/>
                    </a:srgbClr>
                  </a:outerShdw>
                </a:effectLst>
              </a:rPr>
              <a:t>SOC distributions compared</a:t>
            </a:r>
          </a:p>
        </p:txBody>
      </p:sp>
      <p:sp>
        <p:nvSpPr>
          <p:cNvPr id="5" name="TextBox 4"/>
          <p:cNvSpPr txBox="1"/>
          <p:nvPr/>
        </p:nvSpPr>
        <p:spPr>
          <a:xfrm>
            <a:off x="464949" y="1906131"/>
            <a:ext cx="3239475" cy="4401205"/>
          </a:xfrm>
          <a:prstGeom prst="rect">
            <a:avLst/>
          </a:prstGeom>
          <a:solidFill>
            <a:schemeClr val="lt1">
              <a:hueOff val="0"/>
              <a:satOff val="0"/>
              <a:lumOff val="0"/>
              <a:alpha val="75000"/>
            </a:schemeClr>
          </a:solidFill>
          <a:effectLst>
            <a:outerShdw blurRad="50800" dist="38100" dir="2700000" algn="tl" rotWithShape="0">
              <a:prstClr val="black">
                <a:alpha val="40000"/>
              </a:prstClr>
            </a:outerShdw>
            <a:softEdge rad="31750"/>
          </a:effectLst>
        </p:spPr>
        <p:txBody>
          <a:bodyPr wrap="square" rtlCol="0">
            <a:spAutoFit/>
          </a:bodyPr>
          <a:lstStyle/>
          <a:p>
            <a:r>
              <a:rPr lang="en-GB" sz="2800" dirty="0"/>
              <a:t>Distributions of modelled SOC concentrations: a) for the 3 groups of models: worldwide, (WW), Great Britain only (GB), and European Union-wide (EU); b) for each individual map.</a:t>
            </a:r>
          </a:p>
        </p:txBody>
      </p:sp>
      <p:pic>
        <p:nvPicPr>
          <p:cNvPr id="4" name="Picture 3"/>
          <p:cNvPicPr>
            <a:picLocks noChangeAspect="1"/>
          </p:cNvPicPr>
          <p:nvPr/>
        </p:nvPicPr>
        <p:blipFill>
          <a:blip r:embed="rId4"/>
          <a:stretch>
            <a:fillRect/>
          </a:stretch>
        </p:blipFill>
        <p:spPr>
          <a:xfrm>
            <a:off x="3874575" y="1064282"/>
            <a:ext cx="8162079" cy="5458498"/>
          </a:xfrm>
          <a:prstGeom prst="rect">
            <a:avLst/>
          </a:prstGeom>
          <a:effectLst>
            <a:outerShdw blurRad="50800" dist="38100" dir="2700000" algn="tl" rotWithShape="0">
              <a:prstClr val="black">
                <a:alpha val="40000"/>
              </a:prstClr>
            </a:outerShdw>
            <a:softEdge rad="31750"/>
          </a:effectLst>
        </p:spPr>
      </p:pic>
    </p:spTree>
    <p:extLst>
      <p:ext uri="{BB962C8B-B14F-4D97-AF65-F5344CB8AC3E}">
        <p14:creationId xmlns:p14="http://schemas.microsoft.com/office/powerpoint/2010/main" val="2647525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GB" b="1" dirty="0">
                <a:solidFill>
                  <a:schemeClr val="bg1"/>
                </a:solidFill>
                <a:effectLst>
                  <a:outerShdw blurRad="38100" dist="38100" dir="2700000" algn="tl">
                    <a:srgbClr val="000000">
                      <a:alpha val="43137"/>
                    </a:srgbClr>
                  </a:outerShdw>
                </a:effectLst>
              </a:rPr>
              <a:t>SOC concentrations: Average of the 8 maps</a:t>
            </a:r>
          </a:p>
        </p:txBody>
      </p:sp>
      <p:sp>
        <p:nvSpPr>
          <p:cNvPr id="6" name="TextBox 5"/>
          <p:cNvSpPr txBox="1"/>
          <p:nvPr/>
        </p:nvSpPr>
        <p:spPr>
          <a:xfrm>
            <a:off x="141585" y="1110344"/>
            <a:ext cx="3516015" cy="5570756"/>
          </a:xfrm>
          <a:prstGeom prst="rect">
            <a:avLst/>
          </a:prstGeom>
          <a:solidFill>
            <a:schemeClr val="lt1">
              <a:hueOff val="0"/>
              <a:satOff val="0"/>
              <a:lumOff val="0"/>
              <a:alpha val="75000"/>
            </a:schemeClr>
          </a:solidFill>
          <a:effectLst>
            <a:outerShdw blurRad="50800" dist="38100" dir="2700000" algn="tl" rotWithShape="0">
              <a:prstClr val="black">
                <a:alpha val="40000"/>
              </a:prstClr>
            </a:outerShdw>
            <a:softEdge rad="31750"/>
          </a:effectLst>
        </p:spPr>
        <p:txBody>
          <a:bodyPr wrap="square" rtlCol="0">
            <a:spAutoFit/>
          </a:bodyPr>
          <a:lstStyle/>
          <a:p>
            <a:r>
              <a:rPr lang="en-GB" sz="2800" dirty="0"/>
              <a:t>Focussing</a:t>
            </a:r>
            <a:r>
              <a:rPr lang="en-GB" sz="2800" baseline="0" dirty="0"/>
              <a:t> on just the grid cells where there are data for</a:t>
            </a:r>
            <a:r>
              <a:rPr lang="en-GB" sz="2800" dirty="0"/>
              <a:t> all 8 maps</a:t>
            </a:r>
            <a:r>
              <a:rPr lang="en-GB" sz="2800" baseline="0" dirty="0"/>
              <a:t>: </a:t>
            </a:r>
          </a:p>
          <a:p>
            <a:endParaRPr lang="en-GB" sz="2400" dirty="0"/>
          </a:p>
          <a:p>
            <a:r>
              <a:rPr lang="en-GB" sz="2800" baseline="0" dirty="0"/>
              <a:t>Clear gradients in SOC means &amp; standard deviations, increasing in size from SE to NW.</a:t>
            </a:r>
          </a:p>
          <a:p>
            <a:endParaRPr lang="en-GB" sz="2400" dirty="0"/>
          </a:p>
          <a:p>
            <a:r>
              <a:rPr lang="en-GB" sz="2800" dirty="0"/>
              <a:t>Largest values in the highest elevations &amp; latitudes as well as low-lying peatlands.</a:t>
            </a:r>
          </a:p>
        </p:txBody>
      </p:sp>
      <p:pic>
        <p:nvPicPr>
          <p:cNvPr id="4" name="Picture 3"/>
          <p:cNvPicPr>
            <a:picLocks noChangeAspect="1"/>
          </p:cNvPicPr>
          <p:nvPr/>
        </p:nvPicPr>
        <p:blipFill rotWithShape="1">
          <a:blip r:embed="rId4"/>
          <a:srcRect r="49627"/>
          <a:stretch/>
        </p:blipFill>
        <p:spPr>
          <a:xfrm>
            <a:off x="3699153" y="1224367"/>
            <a:ext cx="8380798" cy="5323948"/>
          </a:xfrm>
          <a:prstGeom prst="rect">
            <a:avLst/>
          </a:prstGeom>
          <a:effectLst>
            <a:outerShdw blurRad="50800" dist="38100" dir="2700000" algn="tl" rotWithShape="0">
              <a:prstClr val="black">
                <a:alpha val="40000"/>
              </a:prstClr>
            </a:outerShdw>
            <a:softEdge rad="31750"/>
          </a:effectLst>
        </p:spPr>
      </p:pic>
    </p:spTree>
    <p:extLst>
      <p:ext uri="{BB962C8B-B14F-4D97-AF65-F5344CB8AC3E}">
        <p14:creationId xmlns:p14="http://schemas.microsoft.com/office/powerpoint/2010/main" val="18884839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4464</TotalTime>
  <Words>4072</Words>
  <Application>Microsoft Office PowerPoint</Application>
  <PresentationFormat>Widescreen</PresentationFormat>
  <Paragraphs>311</Paragraphs>
  <Slides>24</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Wingdings</vt:lpstr>
      <vt:lpstr>Office Theme</vt:lpstr>
      <vt:lpstr>PowerPoint Presentation</vt:lpstr>
      <vt:lpstr>PowerPoint Presentation</vt:lpstr>
      <vt:lpstr>Digital mapping of SOC</vt:lpstr>
      <vt:lpstr>Aim &amp; objectives of the study</vt:lpstr>
      <vt:lpstr>PowerPoint Presentation</vt:lpstr>
      <vt:lpstr>How do we know which map is “best”?</vt:lpstr>
      <vt:lpstr>SOC distributions compared</vt:lpstr>
      <vt:lpstr>SOC distributions compared</vt:lpstr>
      <vt:lpstr>SOC concentrations: Average of the 8 maps</vt:lpstr>
      <vt:lpstr>Coefficient of variation &amp; signal to noise ratio</vt:lpstr>
      <vt:lpstr>Maps that differ most from the 8-map ensemble</vt:lpstr>
      <vt:lpstr>Where maps disagree the most &amp; by how much</vt:lpstr>
      <vt:lpstr>Comparison with Countryside Survey 2007</vt:lpstr>
      <vt:lpstr>Countryside Survey 2007 vs Map’s SOC</vt:lpstr>
      <vt:lpstr>SOC distributions by environmental indicators</vt:lpstr>
      <vt:lpstr>SOC distributions by environmental indicators</vt:lpstr>
      <vt:lpstr>Climate: SOC distributions by latitude</vt:lpstr>
      <vt:lpstr>Land Cover: SOC distributions by land cover</vt:lpstr>
      <vt:lpstr>Soil Type: SOC distributions by major soil types</vt:lpstr>
      <vt:lpstr>Summary of results</vt:lpstr>
      <vt:lpstr>Summary of results</vt:lpstr>
      <vt:lpstr>Possible explanations for map differences</vt:lpstr>
      <vt:lpstr>Possible explanations for map differences</vt:lpstr>
      <vt:lpstr>Map sources &amp; other references</vt:lpstr>
    </vt:vector>
  </TitlesOfParts>
  <Company>Centre for Ecology and Hydrology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Feeney, Christopher</dc:creator>
  <cp:lastModifiedBy>Chris Feeney</cp:lastModifiedBy>
  <cp:revision>203</cp:revision>
  <dcterms:created xsi:type="dcterms:W3CDTF">2021-03-22T14:51:16Z</dcterms:created>
  <dcterms:modified xsi:type="dcterms:W3CDTF">2021-04-23T15:24:52Z</dcterms:modified>
</cp:coreProperties>
</file>