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11"/>
  </p:notesMasterIdLst>
  <p:sldIdLst>
    <p:sldId id="256" r:id="rId2"/>
    <p:sldId id="263" r:id="rId3"/>
    <p:sldId id="382" r:id="rId4"/>
    <p:sldId id="425" r:id="rId5"/>
    <p:sldId id="426" r:id="rId6"/>
    <p:sldId id="427" r:id="rId7"/>
    <p:sldId id="431" r:id="rId8"/>
    <p:sldId id="430" r:id="rId9"/>
    <p:sldId id="42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D9"/>
    <a:srgbClr val="9A3A2F"/>
    <a:srgbClr val="000000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6414"/>
  </p:normalViewPr>
  <p:slideViewPr>
    <p:cSldViewPr snapToGrid="0" snapToObjects="1">
      <p:cViewPr varScale="1">
        <p:scale>
          <a:sx n="161" d="100"/>
          <a:sy n="161" d="100"/>
        </p:scale>
        <p:origin x="33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spend time discussing plots, just bullets…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example of this that I have been working on at Sandia is modeling the internal captive carriage for the B-61 LEP. The goal of the analysis is to calculate the pressure exerted on the store when it is placed in the cavity on the right over long time intervals.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model this, our analysts have developed a validated hybrid RANS/LES model that is accurate to within 5% of experiment in our quantity of interest over wide Mach number range; however, this validation result necessitated a highly resolved mesh with 100 million cells, and necessitates 200,000 time steps.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common in CFD, as RANS models are not able to accurately predict regions of separated turbulent flows, which can occur in off-design conditions for existing aircraft and will likely occur in designed conditions for future aircraft.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runs maxes out Cielo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Barrier between such high-fidelity models and a range of time-critical aerospace applications.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of Our research is to break this computational barrier that prevents high-fidelity models—especially those in fluid and structural dynamics—from being used in a range of time-critical aerospace applications.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approach I’ve taken to this is to develop new model reduction methods for large-scale nonlinear dynamical systems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particularly true in CFD, as RANS models are not able to accurately predict regions of separated turbulent flows, which can occur in off-design conditions for existing aircraft and will likely occur in designed conditions for future aircraft.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terms frequency of spectral peaks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and When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surrogate models or FOM.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investments over decades in high fidelity models.  Use these tools for more than just data generation.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Solving the correct problem approximately vs solving the approximate problem correctly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 data, lower costs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Eric will talk later about the ways that Sandia’s unique requirements have driven ROM research at Sandia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free lunch (intrusiveness, higher cost than surrogates)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0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Linear in the state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Discrete system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is sparse (sparsity pattern is problem-dependent) and does not change in time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Can have an arbitrary nonlinear parametric dependence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Purposefully split the parametric dependence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to highlight their different roles: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includes only the parameters that impact the forcing, while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includes the others.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Sample real-world applications: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Aeroelasticity: aircraft structure is modeled with a linear PDE, but aerodynamic loads are highly nonlinear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Acoustic waves: modeled with a linear PDE, but can have a number of nonlinear sources, most notably turbulent shear layers that arise in the wakes of cars, aircraft, and other moving objects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Linear circuit models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One shot UQ</a:t>
                </a:r>
              </a:p>
              <a:p>
                <a:r>
                  <a:rPr lang="en-US" dirty="0"/>
                  <a:t>Efficient compute utilization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Linear in the state (</a:t>
                </a:r>
                <a:r>
                  <a:rPr lang="en-US" b="0" i="0">
                    <a:latin typeface="Cambria Math" panose="02040503050406030204" pitchFamily="18" charset="0"/>
                  </a:rPr>
                  <a:t>𝑥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Discrete system matrix </a:t>
                </a:r>
                <a:r>
                  <a:rPr lang="en-US" b="0" i="0">
                    <a:latin typeface="Cambria Math" panose="02040503050406030204" pitchFamily="18" charset="0"/>
                  </a:rPr>
                  <a:t>𝐴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is sparse (sparsity pattern is problem-dependent) and does not change in time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Can have an arbitrary nonlinear parametric dependence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Purposefully split the parametric dependence into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𝜂</a:t>
                </a:r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𝜇</a:t>
                </a:r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to highlight their different roles: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𝜇</a:t>
                </a:r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includes only the parameters that impact the forcing, while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𝜂</a:t>
                </a:r>
                <a:r>
                  <a:rPr lang="el-GR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includes the others.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Sample real-world applications: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Aeroelasticity: aircraft structure is modeled with a linear PDE, but aerodynamic loads are highly nonlinear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Acoustic waves: modeled with a linear PDE, but can have a number of nonlinear sources, most notably turbulent shear layers that arise in the wakes of cars, aircraft, and other moving objects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Linear circuit models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One shot UQ</a:t>
                </a:r>
              </a:p>
              <a:p>
                <a:r>
                  <a:rPr lang="en-US" dirty="0"/>
                  <a:t>Efficient compute utilization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5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shot UQ</a:t>
            </a:r>
          </a:p>
          <a:p>
            <a:r>
              <a:rPr lang="en-US" dirty="0"/>
              <a:t>Efficient compute utilization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4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2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shot UQ</a:t>
            </a:r>
          </a:p>
          <a:p>
            <a:r>
              <a:rPr lang="en-US" dirty="0"/>
              <a:t>Efficient compute utilization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74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8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2389"/>
            <a:ext cx="4626429" cy="308428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7565572" y="1360988"/>
            <a:ext cx="2623459" cy="142101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/>
          <p:cNvSpPr/>
          <p:nvPr userDrawn="1"/>
        </p:nvSpPr>
        <p:spPr>
          <a:xfrm>
            <a:off x="789246" y="2922259"/>
            <a:ext cx="2006564" cy="97323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/>
          <p:cNvSpPr/>
          <p:nvPr userDrawn="1"/>
        </p:nvSpPr>
        <p:spPr>
          <a:xfrm>
            <a:off x="2795810" y="2922259"/>
            <a:ext cx="1529379" cy="97323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Rectangle 33"/>
          <p:cNvSpPr/>
          <p:nvPr userDrawn="1"/>
        </p:nvSpPr>
        <p:spPr>
          <a:xfrm>
            <a:off x="4325189" y="2922259"/>
            <a:ext cx="3240383" cy="97323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59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4038963" cy="64597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4/21/21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ressio/SHA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hub.com/Pressio" TargetMode="External"/><Relationship Id="rId4" Type="http://schemas.openxmlformats.org/officeDocument/2006/relationships/hyperlink" Target="http://francescorizzi.net/sha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681" y="1228439"/>
            <a:ext cx="6798435" cy="1690255"/>
          </a:xfrm>
        </p:spPr>
        <p:txBody>
          <a:bodyPr>
            <a:noAutofit/>
          </a:bodyPr>
          <a:lstStyle/>
          <a:p>
            <a:r>
              <a:rPr lang="en-US" sz="2800" dirty="0"/>
              <a:t>Enabling efficient uncertainty quantification for seismic modeling via projection-based model reduction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287026"/>
            <a:ext cx="6261331" cy="353125"/>
          </a:xfrm>
        </p:spPr>
        <p:txBody>
          <a:bodyPr/>
          <a:lstStyle/>
          <a:p>
            <a:r>
              <a:rPr lang="en-US" dirty="0"/>
              <a:t>Francesco </a:t>
            </a:r>
            <a:r>
              <a:rPr lang="en-US" dirty="0" err="1"/>
              <a:t>Rizzi</a:t>
            </a:r>
            <a:r>
              <a:rPr lang="en-US" dirty="0"/>
              <a:t> (Nga Analytics, contractor)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191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FDCB36-B44B-AE4F-8776-263729217A87}"/>
              </a:ext>
            </a:extLst>
          </p:cNvPr>
          <p:cNvSpPr txBox="1">
            <a:spLocks/>
          </p:cNvSpPr>
          <p:nvPr/>
        </p:nvSpPr>
        <p:spPr>
          <a:xfrm>
            <a:off x="419100" y="5767365"/>
            <a:ext cx="7670203" cy="551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Collaborators: Eric Parish, Patrick </a:t>
            </a:r>
            <a:r>
              <a:rPr lang="en-US" dirty="0" err="1"/>
              <a:t>Blonigan</a:t>
            </a:r>
            <a:r>
              <a:rPr lang="en-US" dirty="0"/>
              <a:t>, and John </a:t>
            </a:r>
            <a:r>
              <a:rPr lang="en-US" dirty="0" err="1"/>
              <a:t>Tencer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80FF1-228C-BC43-BC39-A08541D4C0FA}"/>
              </a:ext>
            </a:extLst>
          </p:cNvPr>
          <p:cNvSpPr txBox="1"/>
          <p:nvPr/>
        </p:nvSpPr>
        <p:spPr>
          <a:xfrm>
            <a:off x="419100" y="6228139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SAND2021-4876 C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828948"/>
          </a:xfrm>
        </p:spPr>
        <p:txBody>
          <a:bodyPr/>
          <a:lstStyle/>
          <a:p>
            <a:r>
              <a:rPr lang="en-US" dirty="0"/>
              <a:t>High-fidelity simulations are crucial but too costly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3628" y="1214392"/>
            <a:ext cx="6059610" cy="1728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  <a:latin typeface="Gill Sans"/>
              </a:rPr>
              <a:t>High fidelity Full Order Model (FOM)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Extreme-scale nonlinear computational simulation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Example: captive carry aerodynamics hybrid RANS/LES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"/>
              </a:rPr>
              <a:t>Extreme-scale: 100 million cells, 200,000 time steps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"/>
              </a:rPr>
              <a:t>High cost: 6 weeks on 5000 cores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Gill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0314801-8354-8944-9AA1-FA3ADD8355A5}"/>
              </a:ext>
            </a:extLst>
          </p:cNvPr>
          <p:cNvSpPr txBox="1">
            <a:spLocks/>
          </p:cNvSpPr>
          <p:nvPr/>
        </p:nvSpPr>
        <p:spPr>
          <a:xfrm>
            <a:off x="720648" y="4028887"/>
            <a:ext cx="10058400" cy="9469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590A0-B95A-4A47-B5B1-D299FEA14F7B}"/>
              </a:ext>
            </a:extLst>
          </p:cNvPr>
          <p:cNvGrpSpPr/>
          <p:nvPr/>
        </p:nvGrpSpPr>
        <p:grpSpPr>
          <a:xfrm>
            <a:off x="6603238" y="1410201"/>
            <a:ext cx="5389074" cy="1408238"/>
            <a:chOff x="6198145" y="1266353"/>
            <a:chExt cx="5389074" cy="14082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6F0623E-A7FD-40ED-AD4C-2807A1790474}"/>
                </a:ext>
              </a:extLst>
            </p:cNvPr>
            <p:cNvGrpSpPr/>
            <p:nvPr/>
          </p:nvGrpSpPr>
          <p:grpSpPr>
            <a:xfrm>
              <a:off x="6198145" y="1310791"/>
              <a:ext cx="2043907" cy="1363800"/>
              <a:chOff x="6231415" y="1442748"/>
              <a:chExt cx="2043907" cy="13638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CE4AA14-7773-484A-B68D-190744271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4896" y="1442748"/>
                <a:ext cx="1516945" cy="1062197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BD7F9B-7E49-7B45-922A-0A9B76832CB2}"/>
                  </a:ext>
                </a:extLst>
              </p:cNvPr>
              <p:cNvSpPr txBox="1"/>
              <p:nvPr/>
            </p:nvSpPr>
            <p:spPr>
              <a:xfrm>
                <a:off x="6231415" y="2437216"/>
                <a:ext cx="2043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latin typeface="Gill Sans MT" panose="020B0502020104020203" pitchFamily="34" charset="0"/>
                  </a:rPr>
                  <a:t>Captive carry aerodynamics</a:t>
                </a:r>
              </a:p>
              <a:p>
                <a:pPr algn="ctr"/>
                <a:r>
                  <a:rPr lang="en-US" sz="900" i="1" dirty="0">
                    <a:latin typeface="Gill Sans MT" panose="020B0502020104020203" pitchFamily="34" charset="0"/>
                  </a:rPr>
                  <a:t>courtesy M. Barone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1CF01B-9D11-4CF9-901E-EF48BC66DF85}"/>
                </a:ext>
              </a:extLst>
            </p:cNvPr>
            <p:cNvGrpSpPr/>
            <p:nvPr/>
          </p:nvGrpSpPr>
          <p:grpSpPr>
            <a:xfrm>
              <a:off x="7978571" y="1266353"/>
              <a:ext cx="1916160" cy="1392960"/>
              <a:chOff x="8280009" y="1401682"/>
              <a:chExt cx="1916160" cy="139296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4BE5DB6-2539-4142-82EF-E575166C58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2419"/>
              <a:stretch/>
            </p:blipFill>
            <p:spPr>
              <a:xfrm>
                <a:off x="8419751" y="1401682"/>
                <a:ext cx="1636677" cy="106209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87EA1-AD4D-4D46-9E71-03CA7792CAB9}"/>
                  </a:ext>
                </a:extLst>
              </p:cNvPr>
              <p:cNvSpPr txBox="1"/>
              <p:nvPr/>
            </p:nvSpPr>
            <p:spPr>
              <a:xfrm>
                <a:off x="8280009" y="2425310"/>
                <a:ext cx="1916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latin typeface="Gill Sans MT" panose="020B0502020104020203" pitchFamily="34" charset="0"/>
                  </a:rPr>
                  <a:t>Antarctic ice sheet modeling</a:t>
                </a:r>
              </a:p>
              <a:p>
                <a:pPr algn="ctr"/>
                <a:r>
                  <a:rPr lang="en-US" sz="900" i="1" dirty="0">
                    <a:latin typeface="Gill Sans MT" panose="020B0502020104020203" pitchFamily="34" charset="0"/>
                  </a:rPr>
                  <a:t>courtesy R. </a:t>
                </a:r>
                <a:r>
                  <a:rPr lang="en-US" sz="900" i="1" dirty="0" err="1">
                    <a:latin typeface="Gill Sans MT" panose="020B0502020104020203" pitchFamily="34" charset="0"/>
                  </a:rPr>
                  <a:t>Tuminaro</a:t>
                </a:r>
                <a:endParaRPr lang="en-US" sz="900" i="1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BDE8D7-6885-4148-AE9B-D1BDF32CDAD7}"/>
                </a:ext>
              </a:extLst>
            </p:cNvPr>
            <p:cNvGrpSpPr/>
            <p:nvPr/>
          </p:nvGrpSpPr>
          <p:grpSpPr>
            <a:xfrm>
              <a:off x="9894731" y="1310791"/>
              <a:ext cx="1692488" cy="1362215"/>
              <a:chOff x="10253136" y="1361341"/>
              <a:chExt cx="1692488" cy="13622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038B90-7957-1F45-84D3-8FE450F78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7743"/>
              <a:stretch/>
            </p:blipFill>
            <p:spPr>
              <a:xfrm>
                <a:off x="10253136" y="1361341"/>
                <a:ext cx="1659218" cy="100584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2BEF1A-3BB6-D243-992B-D666846A977E}"/>
                  </a:ext>
                </a:extLst>
              </p:cNvPr>
              <p:cNvSpPr txBox="1"/>
              <p:nvPr/>
            </p:nvSpPr>
            <p:spPr>
              <a:xfrm>
                <a:off x="10261623" y="2354224"/>
                <a:ext cx="1684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latin typeface="Gill Sans MT" panose="020B0502020104020203" pitchFamily="34" charset="0"/>
                  </a:rPr>
                  <a:t>Magnetohydrodynamics</a:t>
                </a:r>
              </a:p>
              <a:p>
                <a:pPr algn="ctr"/>
                <a:r>
                  <a:rPr lang="en-US" sz="900" i="1" dirty="0">
                    <a:latin typeface="Gill Sans MT" panose="020B0502020104020203" pitchFamily="34" charset="0"/>
                  </a:rPr>
                  <a:t>courtesy J. </a:t>
                </a:r>
                <a:r>
                  <a:rPr lang="en-US" sz="900" i="1" dirty="0" err="1">
                    <a:latin typeface="Gill Sans MT" panose="020B0502020104020203" pitchFamily="34" charset="0"/>
                  </a:rPr>
                  <a:t>Shadid</a:t>
                </a:r>
                <a:endParaRPr lang="en-US" sz="900" i="1" dirty="0">
                  <a:latin typeface="Gill Sans MT" panose="020B0502020104020203" pitchFamily="34" charset="0"/>
                </a:endParaRPr>
              </a:p>
            </p:txBody>
          </p:sp>
        </p:grpSp>
      </p:grpSp>
      <p:graphicFrame>
        <p:nvGraphicFramePr>
          <p:cNvPr id="2" name="Table 15">
            <a:extLst>
              <a:ext uri="{FF2B5EF4-FFF2-40B4-BE49-F238E27FC236}">
                <a16:creationId xmlns:a16="http://schemas.microsoft.com/office/drawing/2014/main" id="{40B113DC-D04C-47D9-AE4E-90D7F07C8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18940"/>
              </p:ext>
            </p:extLst>
          </p:nvPr>
        </p:nvGraphicFramePr>
        <p:xfrm>
          <a:off x="1266881" y="3544829"/>
          <a:ext cx="9658236" cy="207971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87488">
                  <a:extLst>
                    <a:ext uri="{9D8B030D-6E8A-4147-A177-3AD203B41FA5}">
                      <a16:colId xmlns:a16="http://schemas.microsoft.com/office/drawing/2014/main" val="413495039"/>
                    </a:ext>
                  </a:extLst>
                </a:gridCol>
                <a:gridCol w="3727402">
                  <a:extLst>
                    <a:ext uri="{9D8B030D-6E8A-4147-A177-3AD203B41FA5}">
                      <a16:colId xmlns:a16="http://schemas.microsoft.com/office/drawing/2014/main" val="1925914618"/>
                    </a:ext>
                  </a:extLst>
                </a:gridCol>
                <a:gridCol w="3043346">
                  <a:extLst>
                    <a:ext uri="{9D8B030D-6E8A-4147-A177-3AD203B41FA5}">
                      <a16:colId xmlns:a16="http://schemas.microsoft.com/office/drawing/2014/main" val="2528386460"/>
                    </a:ext>
                  </a:extLst>
                </a:gridCol>
              </a:tblGrid>
              <a:tr h="3423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Parameter Estimation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Uncertainty Quantification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 Optimization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27095"/>
                  </a:ext>
                </a:extLst>
              </a:tr>
              <a:tr h="759743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Material property estimation</a:t>
                      </a:r>
                      <a:endParaRPr 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Gill Sans"/>
                      </a:endParaRPr>
                    </a:p>
                  </a:txBody>
                  <a:tcPr>
                    <a:solidFill>
                      <a:srgbClr val="AAB3B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Qualification of engineering systems in uncertain normal and abnormal environments</a:t>
                      </a:r>
                      <a:endParaRPr 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Gill Sans"/>
                      </a:endParaRPr>
                    </a:p>
                  </a:txBody>
                  <a:tcPr>
                    <a:solidFill>
                      <a:srgbClr val="AAB3B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Rapid iteration of conceptual designs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Gill Sans"/>
                      </a:endParaRPr>
                    </a:p>
                  </a:txBody>
                  <a:tcPr>
                    <a:solidFill>
                      <a:srgbClr val="AAB3B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234997"/>
                  </a:ext>
                </a:extLst>
              </a:tr>
              <a:tr h="53463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Matching field experiments</a:t>
                      </a:r>
                      <a:endParaRPr 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Quantification of margins and uncertainty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Shape and material optimization</a:t>
                      </a:r>
                      <a:endParaRPr lang="en-US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Gill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454776"/>
                  </a:ext>
                </a:extLst>
              </a:tr>
              <a:tr h="30952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Parameters for digital twins</a:t>
                      </a:r>
                      <a:endParaRPr lang="en-US" sz="1400" dirty="0">
                        <a:solidFill>
                          <a:schemeClr val="accent6"/>
                        </a:solidFill>
                        <a:latin typeface="Gill Sans"/>
                      </a:endParaRPr>
                    </a:p>
                  </a:txBody>
                  <a:tcPr>
                    <a:solidFill>
                      <a:srgbClr val="AAB3B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>
                    <a:solidFill>
                      <a:srgbClr val="AAB3B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>
                    <a:solidFill>
                      <a:srgbClr val="AAB3B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518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F806F14-D158-4CDD-907A-5A84D78CBEF8}"/>
              </a:ext>
            </a:extLst>
          </p:cNvPr>
          <p:cNvSpPr/>
          <p:nvPr/>
        </p:nvSpPr>
        <p:spPr>
          <a:xfrm>
            <a:off x="484348" y="3036252"/>
            <a:ext cx="106586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Gill Sans"/>
              </a:rPr>
              <a:t>Key use cases are often </a:t>
            </a:r>
            <a:r>
              <a:rPr lang="en-US" sz="2200" b="1" dirty="0">
                <a:solidFill>
                  <a:schemeClr val="accent6"/>
                </a:solidFill>
                <a:latin typeface="Gill Sans"/>
              </a:rPr>
              <a:t>time-critical</a:t>
            </a:r>
            <a:r>
              <a:rPr lang="en-US" sz="2200" b="1" dirty="0">
                <a:latin typeface="Gill Sans"/>
              </a:rPr>
              <a:t> and/or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latin typeface="Gill Sans"/>
              </a:rPr>
              <a:t>many-query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6DED25-4FEB-465A-BD21-D4F9BD4AAA6C}"/>
              </a:ext>
            </a:extLst>
          </p:cNvPr>
          <p:cNvSpPr/>
          <p:nvPr/>
        </p:nvSpPr>
        <p:spPr>
          <a:xfrm>
            <a:off x="484348" y="5735380"/>
            <a:ext cx="11028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Gill Sans"/>
              </a:rPr>
              <a:t>Surrogates of FOMs reduce computational cost and enable mission use cases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AA37BA-31C3-624C-BC27-9D7293F11718}"/>
              </a:ext>
            </a:extLst>
          </p:cNvPr>
          <p:cNvSpPr/>
          <p:nvPr/>
        </p:nvSpPr>
        <p:spPr>
          <a:xfrm>
            <a:off x="543628" y="6277104"/>
            <a:ext cx="9285271" cy="430887"/>
          </a:xfrm>
          <a:prstGeom prst="rect">
            <a:avLst/>
          </a:prstGeom>
          <a:solidFill>
            <a:srgbClr val="00ACD9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Gill Sans"/>
              </a:rPr>
              <a:t>Motivates projection-based reduced-order model (</a:t>
            </a:r>
            <a:r>
              <a:rPr lang="en-US" sz="2200" b="1" dirty="0" err="1">
                <a:solidFill>
                  <a:schemeClr val="bg1"/>
                </a:solidFill>
                <a:latin typeface="Gill Sans"/>
              </a:rPr>
              <a:t>pROM</a:t>
            </a:r>
            <a:r>
              <a:rPr lang="en-US" sz="2200" b="1" dirty="0">
                <a:solidFill>
                  <a:schemeClr val="bg1"/>
                </a:solidFill>
                <a:latin typeface="Gill San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08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82894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using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4348" y="1512480"/>
            <a:ext cx="6357045" cy="487681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  <a:cs typeface="Calibri" panose="020F0502020204030204" pitchFamily="34" charset="0"/>
              </a:rPr>
              <a:t>Directly tied to a “full-order model”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pROMs</a:t>
            </a:r>
            <a:r>
              <a:rPr lang="en-US" sz="2800" dirty="0">
                <a:latin typeface="Garamond" panose="02020404030301010803" pitchFamily="18" charset="0"/>
                <a:cs typeface="Calibri" panose="020F0502020204030204" pitchFamily="34" charset="0"/>
              </a:rPr>
              <a:t> are “physics-based” surrogates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cs typeface="Calibri" panose="020F0502020204030204" pitchFamily="34" charset="0"/>
              </a:rPr>
              <a:t>Results are </a:t>
            </a:r>
            <a:r>
              <a:rPr lang="en-US" sz="2000" b="1" dirty="0">
                <a:solidFill>
                  <a:srgbClr val="4BAAD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explainable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  <a:cs typeface="Calibri" panose="020F0502020204030204" pitchFamily="34" charset="0"/>
              </a:rPr>
              <a:t>Evaluating </a:t>
            </a:r>
            <a:r>
              <a:rPr lang="en-US" sz="2000" b="1" dirty="0">
                <a:solidFill>
                  <a:schemeClr val="accent6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known dynamics </a:t>
            </a:r>
            <a:r>
              <a:rPr lang="en-US" sz="2000" dirty="0">
                <a:latin typeface="Garamond" panose="02020404030301010803" pitchFamily="18" charset="0"/>
                <a:cs typeface="Calibri" panose="020F0502020204030204" pitchFamily="34" charset="0"/>
              </a:rPr>
              <a:t>rather than </a:t>
            </a:r>
            <a:r>
              <a:rPr lang="en-US" sz="2000" i="1" dirty="0">
                <a:latin typeface="Garamond" panose="02020404030301010803" pitchFamily="18" charset="0"/>
                <a:cs typeface="Calibri" panose="020F0502020204030204" pitchFamily="34" charset="0"/>
              </a:rPr>
              <a:t>learning</a:t>
            </a:r>
            <a:r>
              <a:rPr lang="en-US" sz="2000" dirty="0">
                <a:latin typeface="Garamond" panose="02020404030301010803" pitchFamily="18" charset="0"/>
                <a:cs typeface="Calibri" panose="020F0502020204030204" pitchFamily="34" charset="0"/>
              </a:rPr>
              <a:t> unknown dynamics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A priori </a:t>
            </a:r>
            <a:r>
              <a:rPr lang="en-US" sz="2800" dirty="0">
                <a:latin typeface="Garamond" panose="02020404030301010803" pitchFamily="18" charset="0"/>
                <a:cs typeface="Calibri" panose="020F0502020204030204" pitchFamily="34" charset="0"/>
              </a:rPr>
              <a:t>and </a:t>
            </a:r>
            <a:r>
              <a:rPr lang="en-U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a posteriori  </a:t>
            </a:r>
            <a:r>
              <a:rPr lang="en-US" sz="2800" dirty="0">
                <a:latin typeface="Garamond" panose="02020404030301010803" pitchFamily="18" charset="0"/>
                <a:cs typeface="Calibri" panose="020F0502020204030204" pitchFamily="34" charset="0"/>
              </a:rPr>
              <a:t>error bounds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BAAD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Quantifying the uncertainty of the </a:t>
            </a:r>
            <a:r>
              <a:rPr lang="en-US" sz="2000" b="1" dirty="0" err="1">
                <a:solidFill>
                  <a:srgbClr val="4BAAD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pROM</a:t>
            </a:r>
            <a:r>
              <a:rPr lang="en-US" sz="2000" b="1" dirty="0">
                <a:solidFill>
                  <a:srgbClr val="4BAAD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is critical</a:t>
            </a:r>
            <a:r>
              <a:rPr lang="en-US" sz="2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  <a:cs typeface="Calibri" panose="020F0502020204030204" pitchFamily="34" charset="0"/>
              </a:rPr>
              <a:t>Enables full-field predictions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Useful for engineering design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0314801-8354-8944-9AA1-FA3ADD8355A5}"/>
              </a:ext>
            </a:extLst>
          </p:cNvPr>
          <p:cNvSpPr txBox="1">
            <a:spLocks/>
          </p:cNvSpPr>
          <p:nvPr/>
        </p:nvSpPr>
        <p:spPr>
          <a:xfrm>
            <a:off x="720648" y="4028887"/>
            <a:ext cx="10058400" cy="9469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7FAFDE15-A005-5F4A-8EFD-793CDCD7D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377383"/>
              </p:ext>
            </p:extLst>
          </p:nvPr>
        </p:nvGraphicFramePr>
        <p:xfrm>
          <a:off x="7077693" y="1512480"/>
          <a:ext cx="4114800" cy="4114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422911765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133613746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5600381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17581209"/>
                    </a:ext>
                  </a:extLst>
                </a:gridCol>
              </a:tblGrid>
              <a:tr h="14873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Physics/Equations</a:t>
                      </a:r>
                    </a:p>
                  </a:txBody>
                  <a:tcPr marL="89494" marR="89494" marT="44747" marB="44747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Exact</a:t>
                      </a:r>
                    </a:p>
                  </a:txBody>
                  <a:tcPr marL="76995" marR="76995" marT="38500" marB="385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pROM</a:t>
                      </a:r>
                      <a:endParaRPr lang="en-US" sz="2000" dirty="0"/>
                    </a:p>
                  </a:txBody>
                  <a:tcPr marL="76995" marR="76995" marT="38500" marB="38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FOM</a:t>
                      </a:r>
                    </a:p>
                  </a:txBody>
                  <a:tcPr marL="76995" marR="76995" marT="38500" marB="385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285767"/>
                  </a:ext>
                </a:extLst>
              </a:tr>
              <a:tr h="15468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Approximate</a:t>
                      </a:r>
                    </a:p>
                  </a:txBody>
                  <a:tcPr marL="76995" marR="76995" marT="38500" marB="385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Data Driven Surrogates</a:t>
                      </a:r>
                    </a:p>
                  </a:txBody>
                  <a:tcPr marL="76995" marR="76995" marT="38500" marB="38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Reduced Physics</a:t>
                      </a:r>
                    </a:p>
                  </a:txBody>
                  <a:tcPr marL="76995" marR="76995" marT="38500" marB="385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707314"/>
                  </a:ext>
                </a:extLst>
              </a:tr>
              <a:tr h="686382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76995" marR="76995" marT="38500" marB="385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76995" marR="76995" marT="38500" marB="3850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Approximate</a:t>
                      </a:r>
                    </a:p>
                  </a:txBody>
                  <a:tcPr marL="76995" marR="76995" marT="38500" marB="385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Exact</a:t>
                      </a:r>
                    </a:p>
                  </a:txBody>
                  <a:tcPr marL="76995" marR="76995" marT="38500" marB="385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51890"/>
                  </a:ext>
                </a:extLst>
              </a:tr>
              <a:tr h="394169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76995" marR="76995" marT="38500" marB="38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76995" marR="76995" marT="38500" marB="3850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Numerics</a:t>
                      </a:r>
                      <a:endParaRPr lang="en-US" sz="2000" dirty="0"/>
                    </a:p>
                  </a:txBody>
                  <a:tcPr marL="89494" marR="89494" marT="44747" marB="4474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386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1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B191-F5A4-8F45-90A1-EDCDD0F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1089550" cy="570225"/>
          </a:xfrm>
        </p:spPr>
        <p:txBody>
          <a:bodyPr/>
          <a:lstStyle/>
          <a:p>
            <a:r>
              <a:rPr lang="en-US" dirty="0"/>
              <a:t>Linear Time-Invariant (LTI)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EB802-6C84-384B-A208-0ACFC762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172E6-7159-E341-B168-3AA6E1766CF8}"/>
              </a:ext>
            </a:extLst>
          </p:cNvPr>
          <p:cNvSpPr/>
          <p:nvPr/>
        </p:nvSpPr>
        <p:spPr>
          <a:xfrm>
            <a:off x="395416" y="3508243"/>
            <a:ext cx="112361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Sample real-world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Aeroelasticity: aircraft structure modeled as a linear PDE, while the aerodynamic loads are highly nonlinear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Acoustic waves: modeled by a linear PDE but can have a number of nonlinear sources, most notably turbulent shear layers that arise in the wakes of cars, aircraft, and other moving objects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Linear circuit models: </a:t>
            </a:r>
            <a:r>
              <a:rPr lang="en-US" sz="1600" dirty="0" err="1"/>
              <a:t>biquitous</a:t>
            </a:r>
            <a:r>
              <a:rPr lang="en-US" sz="1600" dirty="0"/>
              <a:t> in electrical engineering 115 and evolve time according to ODEs of the form (1) while commonly being driven by complex nonlinear forcing functions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Elastic seismic waves (topic of this work)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AC2724-DE22-E24C-9F53-D1FEDECD2AA7}"/>
                  </a:ext>
                </a:extLst>
              </p:cNvPr>
              <p:cNvSpPr txBox="1"/>
              <p:nvPr/>
            </p:nvSpPr>
            <p:spPr>
              <a:xfrm>
                <a:off x="3826020" y="1977935"/>
                <a:ext cx="6187528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AC2724-DE22-E24C-9F53-D1FEDECD2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020" y="1977935"/>
                <a:ext cx="6187528" cy="818044"/>
              </a:xfrm>
              <a:prstGeom prst="rect">
                <a:avLst/>
              </a:prstGeom>
              <a:blipFill>
                <a:blip r:embed="rId3"/>
                <a:stretch>
                  <a:fillRect l="-61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06F821-D081-8648-A629-92587FF7F510}"/>
              </a:ext>
            </a:extLst>
          </p:cNvPr>
          <p:cNvSpPr txBox="1"/>
          <p:nvPr/>
        </p:nvSpPr>
        <p:spPr>
          <a:xfrm>
            <a:off x="3826020" y="1390813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D269FF-6BC3-BF4C-8FAA-BBC5FFE59EE2}"/>
              </a:ext>
            </a:extLst>
          </p:cNvPr>
          <p:cNvSpPr txBox="1"/>
          <p:nvPr/>
        </p:nvSpPr>
        <p:spPr>
          <a:xfrm>
            <a:off x="5867841" y="3165091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Parametrization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4B651D-F0FF-164F-8EB3-6FC2E616DC1C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189261" y="1760145"/>
            <a:ext cx="0" cy="3183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E8FF59-FBD2-ED4F-A6EC-9CE543F91C9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433752" y="2678095"/>
            <a:ext cx="353764" cy="4869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202B80-3ADE-3F4C-B3F0-55BDC069D1BE}"/>
              </a:ext>
            </a:extLst>
          </p:cNvPr>
          <p:cNvCxnSpPr>
            <a:cxnSpLocks/>
          </p:cNvCxnSpPr>
          <p:nvPr/>
        </p:nvCxnSpPr>
        <p:spPr>
          <a:xfrm flipV="1">
            <a:off x="6778046" y="2688905"/>
            <a:ext cx="841954" cy="476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0B1C45A-2262-5D46-BBC8-6CD27131F833}"/>
              </a:ext>
            </a:extLst>
          </p:cNvPr>
          <p:cNvSpPr txBox="1"/>
          <p:nvPr/>
        </p:nvSpPr>
        <p:spPr>
          <a:xfrm>
            <a:off x="8395455" y="139081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D61DC1-B83F-A741-B96A-A4BE9470A8DC}"/>
              </a:ext>
            </a:extLst>
          </p:cNvPr>
          <p:cNvCxnSpPr>
            <a:cxnSpLocks/>
          </p:cNvCxnSpPr>
          <p:nvPr/>
        </p:nvCxnSpPr>
        <p:spPr>
          <a:xfrm>
            <a:off x="8625337" y="1782783"/>
            <a:ext cx="0" cy="455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29748FA-288D-A942-B50D-408A4672530B}"/>
              </a:ext>
            </a:extLst>
          </p:cNvPr>
          <p:cNvSpPr txBox="1"/>
          <p:nvPr/>
        </p:nvSpPr>
        <p:spPr>
          <a:xfrm>
            <a:off x="484348" y="1166599"/>
            <a:ext cx="27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an LTI system?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FADF97-9C95-9F4A-8FC0-CBD382B5B87E}"/>
              </a:ext>
            </a:extLst>
          </p:cNvPr>
          <p:cNvSpPr txBox="1"/>
          <p:nvPr/>
        </p:nvSpPr>
        <p:spPr>
          <a:xfrm>
            <a:off x="4827347" y="1186014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System matrix</a:t>
            </a:r>
          </a:p>
          <a:p>
            <a:pPr algn="ctr"/>
            <a:r>
              <a:rPr lang="en-US" dirty="0"/>
              <a:t>(typically large and sparse)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A5065A-EB9A-EA4D-A411-B144285DD5B9}"/>
              </a:ext>
            </a:extLst>
          </p:cNvPr>
          <p:cNvCxnSpPr>
            <a:cxnSpLocks/>
          </p:cNvCxnSpPr>
          <p:nvPr/>
        </p:nvCxnSpPr>
        <p:spPr>
          <a:xfrm>
            <a:off x="6132038" y="1794207"/>
            <a:ext cx="0" cy="455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CAA6CCC-5F06-E449-87FC-4B82CBF6F96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787516" y="2688907"/>
            <a:ext cx="2685998" cy="476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6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B191-F5A4-8F45-90A1-EDCDD0F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1089550" cy="570225"/>
          </a:xfrm>
        </p:spPr>
        <p:txBody>
          <a:bodyPr/>
          <a:lstStyle/>
          <a:p>
            <a:r>
              <a:rPr lang="en-US" dirty="0"/>
              <a:t>Rank-2 </a:t>
            </a:r>
            <a:r>
              <a:rPr lang="en-US" dirty="0" err="1"/>
              <a:t>Galerkin</a:t>
            </a:r>
            <a:r>
              <a:rPr lang="en-US" dirty="0"/>
              <a:t> for (LTI) Linear Time-Invariant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EB802-6C84-384B-A208-0ACFC762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172E6-7159-E341-B168-3AA6E1766CF8}"/>
              </a:ext>
            </a:extLst>
          </p:cNvPr>
          <p:cNvSpPr/>
          <p:nvPr/>
        </p:nvSpPr>
        <p:spPr>
          <a:xfrm>
            <a:off x="-377185" y="951198"/>
            <a:ext cx="5821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u="sng" dirty="0">
                <a:latin typeface="CMR10"/>
              </a:rPr>
              <a:t>Standard </a:t>
            </a:r>
            <a:r>
              <a:rPr lang="en-US" i="1" u="sng" dirty="0" err="1">
                <a:latin typeface="CMR10"/>
              </a:rPr>
              <a:t>Galerkin</a:t>
            </a:r>
            <a:r>
              <a:rPr lang="en-US" i="1" u="sng" dirty="0">
                <a:latin typeface="CMR10"/>
              </a:rPr>
              <a:t> ROM: </a:t>
            </a:r>
            <a:endParaRPr lang="en-US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2BB8C2-71AC-514F-BDBA-63D201A4862E}"/>
                  </a:ext>
                </a:extLst>
              </p:cNvPr>
              <p:cNvSpPr txBox="1"/>
              <p:nvPr/>
            </p:nvSpPr>
            <p:spPr>
              <a:xfrm>
                <a:off x="709406" y="2113090"/>
                <a:ext cx="3919471" cy="893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acc>
                      <m:accPr>
                        <m:chr m:val="̂"/>
                        <m:ctrl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with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̂"/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+ </m:t>
                      </m:r>
                      <m:sSup>
                        <m:sSup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2BB8C2-71AC-514F-BDBA-63D201A4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06" y="2113090"/>
                <a:ext cx="3919471" cy="893578"/>
              </a:xfrm>
              <a:prstGeom prst="rect">
                <a:avLst/>
              </a:prstGeom>
              <a:blipFill>
                <a:blip r:embed="rId3"/>
                <a:stretch>
                  <a:fillRect l="-2258" t="-8451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9A0B308-BBA7-CA4C-AF1F-34E70C0576DF}"/>
              </a:ext>
            </a:extLst>
          </p:cNvPr>
          <p:cNvSpPr/>
          <p:nvPr/>
        </p:nvSpPr>
        <p:spPr>
          <a:xfrm>
            <a:off x="1375290" y="3419623"/>
            <a:ext cx="1184444" cy="118715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03BFD-B762-6947-A22E-19E54C1A7DCD}"/>
              </a:ext>
            </a:extLst>
          </p:cNvPr>
          <p:cNvSpPr/>
          <p:nvPr/>
        </p:nvSpPr>
        <p:spPr>
          <a:xfrm>
            <a:off x="830834" y="3419625"/>
            <a:ext cx="55701" cy="1187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45E46-911D-AB48-A49A-68F5B172AF2E}"/>
              </a:ext>
            </a:extLst>
          </p:cNvPr>
          <p:cNvSpPr txBox="1"/>
          <p:nvPr/>
        </p:nvSpPr>
        <p:spPr>
          <a:xfrm>
            <a:off x="912896" y="370420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C8D63E-AF81-214D-BC3D-77D3063827F7}"/>
              </a:ext>
            </a:extLst>
          </p:cNvPr>
          <p:cNvSpPr txBox="1"/>
          <p:nvPr/>
        </p:nvSpPr>
        <p:spPr>
          <a:xfrm>
            <a:off x="2731438" y="3697835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EB4EBB-9581-D849-8AD6-92A80F9368FE}"/>
                  </a:ext>
                </a:extLst>
              </p:cNvPr>
              <p:cNvSpPr txBox="1"/>
              <p:nvPr/>
            </p:nvSpPr>
            <p:spPr>
              <a:xfrm>
                <a:off x="1449052" y="3867113"/>
                <a:ext cx="11370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EB4EBB-9581-D849-8AD6-92A80F936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52" y="3867113"/>
                <a:ext cx="1137043" cy="307777"/>
              </a:xfrm>
              <a:prstGeom prst="rect">
                <a:avLst/>
              </a:prstGeom>
              <a:blipFill>
                <a:blip r:embed="rId4"/>
                <a:stretch>
                  <a:fillRect l="-7778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02665904-29EA-EF4B-8542-60927CAE5701}"/>
              </a:ext>
            </a:extLst>
          </p:cNvPr>
          <p:cNvSpPr txBox="1"/>
          <p:nvPr/>
        </p:nvSpPr>
        <p:spPr>
          <a:xfrm>
            <a:off x="270382" y="5044767"/>
            <a:ext cx="51331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Leads to memory-bandwidth bound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Not optimal for modern many-core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Desirable to be keep K as </a:t>
            </a:r>
            <a:r>
              <a:rPr lang="en-US" i="1" dirty="0">
                <a:solidFill>
                  <a:srgbClr val="FF0000"/>
                </a:solidFill>
              </a:rPr>
              <a:t>SMALL</a:t>
            </a:r>
            <a:r>
              <a:rPr lang="en-US" dirty="0">
                <a:solidFill>
                  <a:srgbClr val="FF0000"/>
                </a:solidFill>
              </a:rPr>
              <a:t> as possible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8FF171-D520-F845-977A-71635601C34C}"/>
              </a:ext>
            </a:extLst>
          </p:cNvPr>
          <p:cNvSpPr/>
          <p:nvPr/>
        </p:nvSpPr>
        <p:spPr>
          <a:xfrm>
            <a:off x="6078917" y="950340"/>
            <a:ext cx="5821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u="sng" dirty="0">
                <a:latin typeface="CMR10"/>
              </a:rPr>
              <a:t>Rank2 </a:t>
            </a:r>
            <a:r>
              <a:rPr lang="en-US" i="1" u="sng" dirty="0" err="1">
                <a:latin typeface="CMR10"/>
              </a:rPr>
              <a:t>Galerkin</a:t>
            </a:r>
            <a:r>
              <a:rPr lang="en-US" i="1" u="sng" dirty="0">
                <a:latin typeface="CMR10"/>
              </a:rPr>
              <a:t> ROM</a:t>
            </a:r>
            <a:r>
              <a:rPr lang="en-US" dirty="0">
                <a:latin typeface="CMR10"/>
              </a:rPr>
              <a:t>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6B1258-4704-5A4F-88EC-993BEA1F115D}"/>
                  </a:ext>
                </a:extLst>
              </p:cNvPr>
              <p:cNvSpPr txBox="1"/>
              <p:nvPr/>
            </p:nvSpPr>
            <p:spPr>
              <a:xfrm>
                <a:off x="6864489" y="2189362"/>
                <a:ext cx="4666021" cy="62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̂"/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+ </m:t>
                      </m:r>
                      <m:sSup>
                        <m:sSup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6B1258-4704-5A4F-88EC-993BEA1F1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489" y="2189362"/>
                <a:ext cx="4666021" cy="626775"/>
              </a:xfrm>
              <a:prstGeom prst="rect">
                <a:avLst/>
              </a:prstGeom>
              <a:blipFill>
                <a:blip r:embed="rId5"/>
                <a:stretch>
                  <a:fillRect l="-1902" t="-800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35B891E2-66B7-9846-862B-60034F4877FF}"/>
              </a:ext>
            </a:extLst>
          </p:cNvPr>
          <p:cNvSpPr/>
          <p:nvPr/>
        </p:nvSpPr>
        <p:spPr>
          <a:xfrm>
            <a:off x="7564490" y="3421198"/>
            <a:ext cx="1184444" cy="118715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81DC25-7E14-F24A-A1F3-43CC6A5829B1}"/>
              </a:ext>
            </a:extLst>
          </p:cNvPr>
          <p:cNvSpPr/>
          <p:nvPr/>
        </p:nvSpPr>
        <p:spPr>
          <a:xfrm>
            <a:off x="6390296" y="3421199"/>
            <a:ext cx="738624" cy="1187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B2D282-DBE4-E841-AFB9-DA2CE8FCF97C}"/>
              </a:ext>
            </a:extLst>
          </p:cNvPr>
          <p:cNvSpPr txBox="1"/>
          <p:nvPr/>
        </p:nvSpPr>
        <p:spPr>
          <a:xfrm>
            <a:off x="7137770" y="3695111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9AE735-037D-7A49-948E-5F28F6B3F80E}"/>
              </a:ext>
            </a:extLst>
          </p:cNvPr>
          <p:cNvSpPr txBox="1"/>
          <p:nvPr/>
        </p:nvSpPr>
        <p:spPr>
          <a:xfrm>
            <a:off x="9611869" y="3691609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5EAA3A2-A9CE-704E-88B0-27F927939CDB}"/>
                  </a:ext>
                </a:extLst>
              </p:cNvPr>
              <p:cNvSpPr txBox="1"/>
              <p:nvPr/>
            </p:nvSpPr>
            <p:spPr>
              <a:xfrm>
                <a:off x="7638252" y="3868688"/>
                <a:ext cx="11370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5EAA3A2-A9CE-704E-88B0-27F927939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52" y="3868688"/>
                <a:ext cx="1137043" cy="307777"/>
              </a:xfrm>
              <a:prstGeom prst="rect">
                <a:avLst/>
              </a:prstGeom>
              <a:blipFill>
                <a:blip r:embed="rId6"/>
                <a:stretch>
                  <a:fillRect l="-7692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88BE8DF5-73EA-5D49-A46F-450F7C760BD0}"/>
              </a:ext>
            </a:extLst>
          </p:cNvPr>
          <p:cNvSpPr txBox="1"/>
          <p:nvPr/>
        </p:nvSpPr>
        <p:spPr>
          <a:xfrm>
            <a:off x="6096000" y="4893667"/>
            <a:ext cx="56451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Leads to compute-bound kernels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Optimal for modern multi- and many-core nodes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The larger K, M the better to saturate throughput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Natural fit for problems requiring large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Extensible to rank-3 formulation: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handle multiple A (batched BLAS)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36F59C-5DF7-1748-93E7-45D3069AB487}"/>
              </a:ext>
            </a:extLst>
          </p:cNvPr>
          <p:cNvSpPr txBox="1"/>
          <p:nvPr/>
        </p:nvSpPr>
        <p:spPr>
          <a:xfrm>
            <a:off x="6060020" y="1376884"/>
            <a:ext cx="604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M </a:t>
            </a:r>
            <a:r>
              <a:rPr lang="en-US" i="1" dirty="0"/>
              <a:t>forcing realizations</a:t>
            </a:r>
            <a:r>
              <a:rPr lang="en-US" dirty="0"/>
              <a:t> </a:t>
            </a:r>
            <a:r>
              <a:rPr lang="en-US" i="1" dirty="0"/>
              <a:t>simultaneously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 state and forcing as a rank-2 tensors</a:t>
            </a:r>
            <a:r>
              <a:rPr lang="en-US" dirty="0">
                <a:sym typeface="Wingdings" pitchFamily="2" charset="2"/>
              </a:rPr>
              <a:t> (</a:t>
            </a:r>
            <a:r>
              <a:rPr lang="en-US" dirty="0" err="1">
                <a:sym typeface="Wingdings" pitchFamily="2" charset="2"/>
              </a:rPr>
              <a:t>KxP</a:t>
            </a:r>
            <a:r>
              <a:rPr lang="en-US" dirty="0">
                <a:sym typeface="Wingdings" pitchFamily="2" charset="2"/>
              </a:rPr>
              <a:t>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5FCB2A-51CC-D143-8F0C-AE1AC0F7FC6B}"/>
              </a:ext>
            </a:extLst>
          </p:cNvPr>
          <p:cNvSpPr/>
          <p:nvPr/>
        </p:nvSpPr>
        <p:spPr>
          <a:xfrm>
            <a:off x="8877110" y="3419624"/>
            <a:ext cx="738624" cy="1187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AAC507-84DD-234C-B853-1E8C835B9253}"/>
              </a:ext>
            </a:extLst>
          </p:cNvPr>
          <p:cNvSpPr txBox="1"/>
          <p:nvPr/>
        </p:nvSpPr>
        <p:spPr>
          <a:xfrm>
            <a:off x="274649" y="1382584"/>
            <a:ext cx="582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Single forcing realization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and forcing are rank-1 tensor (Kx1)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D2F88F-3A1D-AC47-9375-64D2391BA282}"/>
              </a:ext>
            </a:extLst>
          </p:cNvPr>
          <p:cNvSpPr/>
          <p:nvPr/>
        </p:nvSpPr>
        <p:spPr>
          <a:xfrm>
            <a:off x="2628349" y="3419622"/>
            <a:ext cx="55701" cy="1187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FDC5E3-1BA0-8845-9A1D-0D1861FD8EB0}"/>
              </a:ext>
            </a:extLst>
          </p:cNvPr>
          <p:cNvSpPr/>
          <p:nvPr/>
        </p:nvSpPr>
        <p:spPr>
          <a:xfrm>
            <a:off x="3412571" y="3427424"/>
            <a:ext cx="55701" cy="118715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61609C-53F9-AD44-A3CE-1F23E67453C0}"/>
              </a:ext>
            </a:extLst>
          </p:cNvPr>
          <p:cNvSpPr/>
          <p:nvPr/>
        </p:nvSpPr>
        <p:spPr>
          <a:xfrm>
            <a:off x="10154173" y="3429000"/>
            <a:ext cx="738624" cy="118715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B8E9A8-9C3E-A649-B029-77A42FD2CC5F}"/>
              </a:ext>
            </a:extLst>
          </p:cNvPr>
          <p:cNvSpPr txBox="1"/>
          <p:nvPr/>
        </p:nvSpPr>
        <p:spPr>
          <a:xfrm rot="16200000">
            <a:off x="283248" y="3824624"/>
            <a:ext cx="3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9937B8-B8BD-9F4A-A1EA-B44F705D162B}"/>
              </a:ext>
            </a:extLst>
          </p:cNvPr>
          <p:cNvSpPr txBox="1"/>
          <p:nvPr/>
        </p:nvSpPr>
        <p:spPr>
          <a:xfrm rot="16200000">
            <a:off x="5847261" y="3817201"/>
            <a:ext cx="3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D107C-12C7-2D43-90ED-B361AF5E198A}"/>
              </a:ext>
            </a:extLst>
          </p:cNvPr>
          <p:cNvSpPr txBox="1"/>
          <p:nvPr/>
        </p:nvSpPr>
        <p:spPr>
          <a:xfrm>
            <a:off x="6592346" y="294877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E9533BC-7B9A-7C40-B4C7-0AB9BC55D609}"/>
              </a:ext>
            </a:extLst>
          </p:cNvPr>
          <p:cNvSpPr/>
          <p:nvPr/>
        </p:nvSpPr>
        <p:spPr>
          <a:xfrm>
            <a:off x="615636" y="3433789"/>
            <a:ext cx="146583" cy="117298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836B8D2D-B10B-4348-871C-0FCE0C5AFE7B}"/>
              </a:ext>
            </a:extLst>
          </p:cNvPr>
          <p:cNvSpPr/>
          <p:nvPr/>
        </p:nvSpPr>
        <p:spPr>
          <a:xfrm>
            <a:off x="6177959" y="3442090"/>
            <a:ext cx="146583" cy="117298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1BA37EBA-06F5-9D49-90A4-6B2B759F8C2C}"/>
              </a:ext>
            </a:extLst>
          </p:cNvPr>
          <p:cNvSpPr/>
          <p:nvPr/>
        </p:nvSpPr>
        <p:spPr>
          <a:xfrm rot="5400000">
            <a:off x="6710488" y="2942184"/>
            <a:ext cx="111888" cy="72497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6A2E87-BFC4-F14F-ACDA-1CED0A763978}"/>
              </a:ext>
            </a:extLst>
          </p:cNvPr>
          <p:cNvSpPr txBox="1"/>
          <p:nvPr/>
        </p:nvSpPr>
        <p:spPr>
          <a:xfrm>
            <a:off x="10349399" y="294877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4C83E262-EA1E-D14F-9832-DC7133B05FB3}"/>
              </a:ext>
            </a:extLst>
          </p:cNvPr>
          <p:cNvSpPr/>
          <p:nvPr/>
        </p:nvSpPr>
        <p:spPr>
          <a:xfrm rot="5400000">
            <a:off x="10455604" y="2942184"/>
            <a:ext cx="111888" cy="72497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50452A-FF4B-7D4A-888D-5FDDD04D801D}"/>
              </a:ext>
            </a:extLst>
          </p:cNvPr>
          <p:cNvSpPr txBox="1"/>
          <p:nvPr/>
        </p:nvSpPr>
        <p:spPr>
          <a:xfrm>
            <a:off x="1822298" y="2940630"/>
            <a:ext cx="3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</a:t>
            </a: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1532439F-C5E4-0948-BB2F-2905FC18EF99}"/>
              </a:ext>
            </a:extLst>
          </p:cNvPr>
          <p:cNvSpPr/>
          <p:nvPr/>
        </p:nvSpPr>
        <p:spPr>
          <a:xfrm rot="5400000">
            <a:off x="1899949" y="2716273"/>
            <a:ext cx="146583" cy="117298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04FE4B-569E-1840-A64F-1080F9796367}"/>
              </a:ext>
            </a:extLst>
          </p:cNvPr>
          <p:cNvSpPr txBox="1"/>
          <p:nvPr/>
        </p:nvSpPr>
        <p:spPr>
          <a:xfrm>
            <a:off x="8003146" y="2930775"/>
            <a:ext cx="3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EB553119-1307-5742-8253-0C7B53CC4DC3}"/>
              </a:ext>
            </a:extLst>
          </p:cNvPr>
          <p:cNvSpPr/>
          <p:nvPr/>
        </p:nvSpPr>
        <p:spPr>
          <a:xfrm rot="5400000">
            <a:off x="8089150" y="2706178"/>
            <a:ext cx="146583" cy="117298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B191-F5A4-8F45-90A1-EDCDD0F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1089550" cy="570225"/>
          </a:xfrm>
        </p:spPr>
        <p:txBody>
          <a:bodyPr/>
          <a:lstStyle/>
          <a:p>
            <a:r>
              <a:rPr lang="en-US" dirty="0"/>
              <a:t>Rank-2 </a:t>
            </a:r>
            <a:r>
              <a:rPr lang="en-US" dirty="0" err="1"/>
              <a:t>Galerkin</a:t>
            </a:r>
            <a:r>
              <a:rPr lang="en-US" dirty="0"/>
              <a:t>: demonstration on elastic shear waves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EB802-6C84-384B-A208-0ACFC762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23215-84B3-7D47-8691-FC7BC1E5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0" y="1808474"/>
            <a:ext cx="5907992" cy="2158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25126-DA77-984A-95E4-89BE175BF5D6}"/>
              </a:ext>
            </a:extLst>
          </p:cNvPr>
          <p:cNvSpPr txBox="1"/>
          <p:nvPr/>
        </p:nvSpPr>
        <p:spPr>
          <a:xfrm>
            <a:off x="188009" y="1222238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Axisymmetric elastic seismic shear waves: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5D4397-A05B-6C44-AC6E-AFE29531B607}"/>
                  </a:ext>
                </a:extLst>
              </p:cNvPr>
              <p:cNvSpPr txBox="1"/>
              <p:nvPr/>
            </p:nvSpPr>
            <p:spPr>
              <a:xfrm>
                <a:off x="188009" y="4203464"/>
                <a:ext cx="5907992" cy="183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 is time,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𝑒𝑎𝑟𝑡h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is the radial distance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is the polar angle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400" dirty="0"/>
                  <a:t>is the density,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/>
                  <a:t> is the velocity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are the two components of the stress tensor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is the forcing term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400" dirty="0"/>
                  <a:t> is the shear modulus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5D4397-A05B-6C44-AC6E-AFE29531B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09" y="4203464"/>
                <a:ext cx="5907992" cy="1835054"/>
              </a:xfrm>
              <a:prstGeom prst="rect">
                <a:avLst/>
              </a:prstGeom>
              <a:blipFill>
                <a:blip r:embed="rId4"/>
                <a:stretch>
                  <a:fillRect l="-214" t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C4C35E7-F390-1F4E-918A-37BDE350D32C}"/>
              </a:ext>
            </a:extLst>
          </p:cNvPr>
          <p:cNvSpPr txBox="1"/>
          <p:nvPr/>
        </p:nvSpPr>
        <p:spPr>
          <a:xfrm>
            <a:off x="6178609" y="1222237"/>
            <a:ext cx="563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Rank-2 </a:t>
            </a:r>
            <a:r>
              <a:rPr lang="en-US" dirty="0" err="1"/>
              <a:t>Galerkin</a:t>
            </a:r>
            <a:r>
              <a:rPr lang="en-US" dirty="0"/>
              <a:t> formulation can be written as: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B2D629-D229-9647-9AA4-C16B02116AB3}"/>
                  </a:ext>
                </a:extLst>
              </p:cNvPr>
              <p:cNvSpPr txBox="1"/>
              <p:nvPr/>
            </p:nvSpPr>
            <p:spPr>
              <a:xfrm>
                <a:off x="6178609" y="4203464"/>
                <a:ext cx="5991897" cy="248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 is the number of simultaneous forcing trajectories evaluated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400" dirty="0"/>
                  <a:t>the number of POD modes used for the reduced representation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1400" dirty="0"/>
                  <a:t> is the rank-2 reduced state for velocity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1400" dirty="0"/>
                  <a:t> is the rank-2 reduced state for stresses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×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400" dirty="0"/>
                  <a:t> is the reduced system matrix velocity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×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400" dirty="0"/>
                  <a:t> is the reduced system matrix stresses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are orthonormal basis (e.g. computed via POD)</a:t>
                </a:r>
              </a:p>
              <a:p>
                <a:r>
                  <a:rPr lang="en-US" sz="1400" dirty="0"/>
                  <a:t>for velocity and stresses</a:t>
                </a:r>
              </a:p>
              <a:p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B2D629-D229-9647-9AA4-C16B02116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609" y="4203464"/>
                <a:ext cx="5991897" cy="2488502"/>
              </a:xfrm>
              <a:prstGeom prst="rect">
                <a:avLst/>
              </a:prstGeom>
              <a:blipFill>
                <a:blip r:embed="rId5"/>
                <a:stretch>
                  <a:fillRect l="-423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08783A3A-F306-0942-A648-9972F6644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447" y="2021063"/>
            <a:ext cx="5567751" cy="1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B191-F5A4-8F45-90A1-EDCDD0F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1089550" cy="570225"/>
          </a:xfrm>
        </p:spPr>
        <p:txBody>
          <a:bodyPr/>
          <a:lstStyle/>
          <a:p>
            <a:r>
              <a:rPr lang="en-US" dirty="0"/>
              <a:t>How accurate it the ROM?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EB802-6C84-384B-A208-0ACFC762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50649D-598A-774E-B865-DED4B3204E9B}"/>
                  </a:ext>
                </a:extLst>
              </p:cNvPr>
              <p:cNvSpPr/>
              <p:nvPr/>
            </p:nvSpPr>
            <p:spPr>
              <a:xfrm>
                <a:off x="161533" y="1118834"/>
                <a:ext cx="6793403" cy="1923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Forcing acts at 150 Km depth;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PREM material model, each simulation covers 2000 seconds;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Ricker wavelet with uncertain period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31, 69</m:t>
                        </m:r>
                      </m:e>
                    </m:d>
                  </m:oMath>
                </a14:m>
                <a:r>
                  <a:rPr lang="en-US" sz="1700" dirty="0"/>
                  <a:t> seconds;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POD modes computed from snapshots data at T=35, 65;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Evaluate ROM accuracy for varying number of modes (below) </a:t>
                </a:r>
                <a:r>
                  <a:rPr lang="en-US" sz="1700" b="1" dirty="0">
                    <a:solidFill>
                      <a:srgbClr val="0070C0"/>
                    </a:solidFill>
                  </a:rPr>
                  <a:t>ROM predictions are accurate both within training range and outside of training range with sufficiently large modes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50649D-598A-774E-B865-DED4B3204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33" y="1118834"/>
                <a:ext cx="6793403" cy="1923604"/>
              </a:xfrm>
              <a:prstGeom prst="rect">
                <a:avLst/>
              </a:prstGeom>
              <a:blipFill>
                <a:blip r:embed="rId3"/>
                <a:stretch>
                  <a:fillRect l="-373" t="-1316" b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DF8DB19-CC56-844A-AB73-3EEBA968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287" y="1238119"/>
            <a:ext cx="2093077" cy="4418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59CB72-AE53-2D46-8EF4-53F9CBB3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220" y="1254472"/>
            <a:ext cx="2074379" cy="4402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403EB3-B608-7640-A0C0-5A0F5D5515BE}"/>
              </a:ext>
            </a:extLst>
          </p:cNvPr>
          <p:cNvSpPr txBox="1"/>
          <p:nvPr/>
        </p:nvSpPr>
        <p:spPr>
          <a:xfrm rot="18561934">
            <a:off x="9496514" y="3201893"/>
            <a:ext cx="165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High-fidelity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818514-D2A3-BA48-962C-BC90D5A25F17}"/>
              </a:ext>
            </a:extLst>
          </p:cNvPr>
          <p:cNvSpPr/>
          <p:nvPr/>
        </p:nvSpPr>
        <p:spPr>
          <a:xfrm>
            <a:off x="7687110" y="3068405"/>
            <a:ext cx="635000" cy="85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368C4B-CA33-EB4A-9EC5-6E6EE8233C43}"/>
              </a:ext>
            </a:extLst>
          </p:cNvPr>
          <p:cNvSpPr txBox="1"/>
          <p:nvPr/>
        </p:nvSpPr>
        <p:spPr>
          <a:xfrm rot="18561934">
            <a:off x="7658187" y="3309190"/>
            <a:ext cx="65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7DFE50-DC3E-8245-ACF5-07579FA508CE}"/>
              </a:ext>
            </a:extLst>
          </p:cNvPr>
          <p:cNvSpPr/>
          <p:nvPr/>
        </p:nvSpPr>
        <p:spPr>
          <a:xfrm>
            <a:off x="9750301" y="1599520"/>
            <a:ext cx="92762" cy="8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896BA4-7EFD-6844-8D1C-FA2A66E930E2}"/>
              </a:ext>
            </a:extLst>
          </p:cNvPr>
          <p:cNvSpPr/>
          <p:nvPr/>
        </p:nvSpPr>
        <p:spPr>
          <a:xfrm>
            <a:off x="7526609" y="1606627"/>
            <a:ext cx="92762" cy="8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6DA3DC-69EA-054A-9218-CE3D32BF9AFC}"/>
              </a:ext>
            </a:extLst>
          </p:cNvPr>
          <p:cNvSpPr/>
          <p:nvPr/>
        </p:nvSpPr>
        <p:spPr>
          <a:xfrm>
            <a:off x="9302738" y="1145591"/>
            <a:ext cx="1082249" cy="32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CE804E-3553-D44F-A480-CEAB1A2383AD}"/>
              </a:ext>
            </a:extLst>
          </p:cNvPr>
          <p:cNvSpPr txBox="1"/>
          <p:nvPr/>
        </p:nvSpPr>
        <p:spPr>
          <a:xfrm>
            <a:off x="7008476" y="2395728"/>
            <a:ext cx="14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Core-mantle</a:t>
            </a:r>
          </a:p>
          <a:p>
            <a:pPr algn="ctr"/>
            <a:r>
              <a:rPr lang="en-US" sz="1400" dirty="0"/>
              <a:t>Boundary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9CCEF9-9102-5844-8855-0FB15DAEECE6}"/>
              </a:ext>
            </a:extLst>
          </p:cNvPr>
          <p:cNvSpPr txBox="1"/>
          <p:nvPr/>
        </p:nvSpPr>
        <p:spPr>
          <a:xfrm>
            <a:off x="6947714" y="1804030"/>
            <a:ext cx="1297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location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438671-5984-7F4C-8E34-FBDC9382791F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7311942" y="1678897"/>
            <a:ext cx="228252" cy="226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35A0C2D-7FBB-464D-8F51-ABF9184CFE91}"/>
              </a:ext>
            </a:extLst>
          </p:cNvPr>
          <p:cNvSpPr/>
          <p:nvPr/>
        </p:nvSpPr>
        <p:spPr>
          <a:xfrm>
            <a:off x="7189788" y="1151139"/>
            <a:ext cx="1082249" cy="32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469ACB-013F-5B49-A0B9-A04050F914BE}"/>
              </a:ext>
            </a:extLst>
          </p:cNvPr>
          <p:cNvSpPr txBox="1"/>
          <p:nvPr/>
        </p:nvSpPr>
        <p:spPr>
          <a:xfrm>
            <a:off x="7311942" y="1017397"/>
            <a:ext cx="1156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Earth Surface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6B74BD-D1C7-894E-B3E4-ECF2ADDD7664}"/>
              </a:ext>
            </a:extLst>
          </p:cNvPr>
          <p:cNvSpPr txBox="1"/>
          <p:nvPr/>
        </p:nvSpPr>
        <p:spPr>
          <a:xfrm>
            <a:off x="6482935" y="5765771"/>
            <a:ext cx="5486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Velocity field at final simulation time obtained for T= 69 seconds. The domain is a slice of the Earth since we use an axisymmetric approximation; the liquid core is excluded because of no shear. </a:t>
            </a:r>
          </a:p>
          <a:p>
            <a:pPr algn="just"/>
            <a:endParaRPr lang="en-US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F32DDF-0B7E-D24A-967B-79C4F803E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908" y="3507137"/>
            <a:ext cx="4310140" cy="327771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D244E32-5275-714F-9C42-03FA3C9BD46F}"/>
              </a:ext>
            </a:extLst>
          </p:cNvPr>
          <p:cNvSpPr/>
          <p:nvPr/>
        </p:nvSpPr>
        <p:spPr>
          <a:xfrm rot="16200000">
            <a:off x="654491" y="4791788"/>
            <a:ext cx="1231597" cy="32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BD73E0-A853-0441-AF9B-8C64AC98E3FB}"/>
              </a:ext>
            </a:extLst>
          </p:cNvPr>
          <p:cNvSpPr txBox="1"/>
          <p:nvPr/>
        </p:nvSpPr>
        <p:spPr>
          <a:xfrm rot="16200000">
            <a:off x="167340" y="4722065"/>
            <a:ext cx="2023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Relative L2-norm of </a:t>
            </a:r>
          </a:p>
          <a:p>
            <a:pPr algn="ctr"/>
            <a:r>
              <a:rPr lang="en-US" sz="1200" dirty="0"/>
              <a:t>velocity error at final time</a:t>
            </a:r>
          </a:p>
        </p:txBody>
      </p:sp>
    </p:spTree>
    <p:extLst>
      <p:ext uri="{BB962C8B-B14F-4D97-AF65-F5344CB8AC3E}">
        <p14:creationId xmlns:p14="http://schemas.microsoft.com/office/powerpoint/2010/main" val="313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B191-F5A4-8F45-90A1-EDCDD0F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1089550" cy="570225"/>
          </a:xfrm>
        </p:spPr>
        <p:txBody>
          <a:bodyPr/>
          <a:lstStyle/>
          <a:p>
            <a:r>
              <a:rPr lang="en-US" dirty="0"/>
              <a:t>Rank-2 </a:t>
            </a:r>
            <a:r>
              <a:rPr lang="en-US" dirty="0" err="1"/>
              <a:t>Galerkin</a:t>
            </a:r>
            <a:r>
              <a:rPr lang="en-US" dirty="0"/>
              <a:t>: efficient ensemble propagation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EB802-6C84-384B-A208-0ACFC762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04FAA-63F4-354C-B63D-BBD35A4D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38" y="1382266"/>
            <a:ext cx="5202012" cy="39072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6F235-C921-3742-B166-9178737974DF}"/>
              </a:ext>
            </a:extLst>
          </p:cNvPr>
          <p:cNvSpPr txBox="1"/>
          <p:nvPr/>
        </p:nvSpPr>
        <p:spPr>
          <a:xfrm>
            <a:off x="121556" y="5410910"/>
            <a:ext cx="5282192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~950x savings in wall time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 1% error in seismogram prediction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4ED8F-BECB-F04E-9973-95BD5EF4B009}"/>
              </a:ext>
            </a:extLst>
          </p:cNvPr>
          <p:cNvSpPr txBox="1"/>
          <p:nvPr/>
        </p:nvSpPr>
        <p:spPr>
          <a:xfrm>
            <a:off x="155189" y="891579"/>
            <a:ext cx="1173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Monte Carlo sampling of the forcing period T propagating 512 trajectories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BA24F-0FAB-B246-A4C4-453328D94DE6}"/>
              </a:ext>
            </a:extLst>
          </p:cNvPr>
          <p:cNvSpPr txBox="1"/>
          <p:nvPr/>
        </p:nvSpPr>
        <p:spPr>
          <a:xfrm>
            <a:off x="6265423" y="6266459"/>
            <a:ext cx="5379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Sample FOM and </a:t>
            </a:r>
            <a:r>
              <a:rPr lang="en-US" sz="1400" i="1" dirty="0"/>
              <a:t>predictive</a:t>
            </a:r>
            <a:r>
              <a:rPr lang="en-US" sz="1400" dirty="0"/>
              <a:t> ROM animation for one forcing term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AF3F4-086B-5748-86ED-8E1848AF7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79" y="1828083"/>
            <a:ext cx="3530386" cy="4148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C0B2D0-4863-844D-A529-FC96FE3E8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183" y="1808361"/>
            <a:ext cx="3530386" cy="4148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92E5B3-E018-DE49-9E8A-84DBF351B201}"/>
              </a:ext>
            </a:extLst>
          </p:cNvPr>
          <p:cNvSpPr txBox="1"/>
          <p:nvPr/>
        </p:nvSpPr>
        <p:spPr>
          <a:xfrm>
            <a:off x="6410135" y="370765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4636-60CE-CB48-AE87-D2D5CC4760E1}"/>
              </a:ext>
            </a:extLst>
          </p:cNvPr>
          <p:cNvSpPr txBox="1"/>
          <p:nvPr/>
        </p:nvSpPr>
        <p:spPr>
          <a:xfrm>
            <a:off x="9475023" y="369779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FC1E83-A133-6C4B-8C3D-CD1175B5AEB3}"/>
                  </a:ext>
                </a:extLst>
              </p:cNvPr>
              <p:cNvSpPr txBox="1"/>
              <p:nvPr/>
            </p:nvSpPr>
            <p:spPr>
              <a:xfrm>
                <a:off x="2811351" y="1828083"/>
                <a:ext cx="2135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Seismogram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FC1E83-A133-6C4B-8C3D-CD1175B5A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351" y="1828083"/>
                <a:ext cx="2135969" cy="369332"/>
              </a:xfrm>
              <a:prstGeom prst="rect">
                <a:avLst/>
              </a:prstGeom>
              <a:blipFill>
                <a:blip r:embed="rId6"/>
                <a:stretch>
                  <a:fillRect l="-2367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8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5AD5475-E188-FE43-B32A-749A0BCE4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48" y="1732941"/>
            <a:ext cx="10525027" cy="4064355"/>
          </a:xfrm>
        </p:spPr>
        <p:txBody>
          <a:bodyPr>
            <a:noAutofit/>
          </a:bodyPr>
          <a:lstStyle/>
          <a:p>
            <a:pPr marL="201159" lvl="1" indent="0">
              <a:buNone/>
            </a:pPr>
            <a:endParaRPr lang="en-US" b="1" dirty="0"/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Code is open-source and available at: </a:t>
            </a:r>
            <a:r>
              <a:rPr lang="en-US" dirty="0">
                <a:hlinkClick r:id="rId3"/>
              </a:rPr>
              <a:t>https://github.com/Pressio/SHAW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endParaRPr lang="en-US" b="1" dirty="0"/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Online documentation available at: </a:t>
            </a:r>
            <a:r>
              <a:rPr lang="en-US" b="1" dirty="0">
                <a:hlinkClick r:id="rId4"/>
              </a:rPr>
              <a:t>http://francescorizzi.net/shaw/</a:t>
            </a:r>
            <a:endParaRPr lang="en-US" b="1" dirty="0"/>
          </a:p>
          <a:p>
            <a:pPr lvl="1">
              <a:buFont typeface="Wingdings" pitchFamily="2" charset="2"/>
              <a:buChar char="Ø"/>
            </a:pPr>
            <a:endParaRPr lang="en-US" b="1" dirty="0"/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F. </a:t>
            </a:r>
            <a:r>
              <a:rPr lang="en-US" b="1" dirty="0" err="1"/>
              <a:t>Rizzi</a:t>
            </a:r>
            <a:r>
              <a:rPr lang="en-US" b="1" dirty="0"/>
              <a:t>, E. Parish, P. </a:t>
            </a:r>
            <a:r>
              <a:rPr lang="en-US" b="1" dirty="0" err="1"/>
              <a:t>Blonigan</a:t>
            </a:r>
            <a:r>
              <a:rPr lang="en-US" b="1" dirty="0"/>
              <a:t>, and J. </a:t>
            </a:r>
            <a:r>
              <a:rPr lang="en-US" b="1" dirty="0" err="1"/>
              <a:t>Tencer</a:t>
            </a:r>
            <a:r>
              <a:rPr lang="en-US" b="1" dirty="0"/>
              <a:t>, A compute-bound formulation of </a:t>
            </a:r>
            <a:r>
              <a:rPr lang="en-US" b="1" dirty="0" err="1"/>
              <a:t>Galerkin</a:t>
            </a:r>
            <a:r>
              <a:rPr lang="en-US" b="1" dirty="0"/>
              <a:t> model reduction for linear time-invariant dynamical systems. </a:t>
            </a:r>
            <a:r>
              <a:rPr lang="en-US" b="1" dirty="0" err="1"/>
              <a:t>arXiv</a:t>
            </a:r>
            <a:r>
              <a:rPr lang="en-US" b="1" dirty="0"/>
              <a:t> e-print, (arXiv:2009.11742), 2020. </a:t>
            </a:r>
          </a:p>
          <a:p>
            <a:pPr lvl="1">
              <a:buFont typeface="Wingdings" pitchFamily="2" charset="2"/>
              <a:buChar char="Ø"/>
            </a:pPr>
            <a:endParaRPr lang="en-US" b="1" dirty="0"/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This work is part of a broader ongoing effort (</a:t>
            </a:r>
            <a:r>
              <a:rPr lang="en-US" b="1" dirty="0" err="1"/>
              <a:t>Pressio</a:t>
            </a:r>
            <a:r>
              <a:rPr lang="en-US" b="1" dirty="0"/>
              <a:t>) on improving portability and reducing intrusiveness of projection-based model reduction for large-scale systems: </a:t>
            </a:r>
            <a:r>
              <a:rPr lang="en-US" b="1" dirty="0">
                <a:hlinkClick r:id="rId5"/>
              </a:rPr>
              <a:t>https://github.com/Pressio</a:t>
            </a:r>
            <a:endParaRPr lang="en-US" b="1" dirty="0"/>
          </a:p>
          <a:p>
            <a:pPr lvl="1">
              <a:buFont typeface="Wingdings" pitchFamily="2" charset="2"/>
              <a:buChar char="Ø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97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9453</TotalTime>
  <Words>1479</Words>
  <Application>Microsoft Macintosh PowerPoint</Application>
  <PresentationFormat>Widescreen</PresentationFormat>
  <Paragraphs>208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Cambria Math</vt:lpstr>
      <vt:lpstr>CMR10</vt:lpstr>
      <vt:lpstr>Garamond</vt:lpstr>
      <vt:lpstr>Gill Sans</vt:lpstr>
      <vt:lpstr>Gill Sans MT</vt:lpstr>
      <vt:lpstr>Trebuchet MS</vt:lpstr>
      <vt:lpstr>Wingdings</vt:lpstr>
      <vt:lpstr>Sandia Theme (White Background)</vt:lpstr>
      <vt:lpstr>Enabling efficient uncertainty quantification for seismic modeling via projection-based model reduction</vt:lpstr>
      <vt:lpstr>High-fidelity simulations are crucial but too costly</vt:lpstr>
      <vt:lpstr>Why using pROMs?</vt:lpstr>
      <vt:lpstr>Linear Time-Invariant (LTI) Systems</vt:lpstr>
      <vt:lpstr>Rank-2 Galerkin for (LTI) Linear Time-Invariant Systems</vt:lpstr>
      <vt:lpstr>Rank-2 Galerkin: demonstration on elastic shear waves</vt:lpstr>
      <vt:lpstr>How accurate it the ROM?</vt:lpstr>
      <vt:lpstr>Rank-2 Galerkin: efficient ensemble propagation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855</cp:revision>
  <cp:lastPrinted>2019-07-25T00:58:50Z</cp:lastPrinted>
  <dcterms:created xsi:type="dcterms:W3CDTF">2017-10-14T01:15:26Z</dcterms:created>
  <dcterms:modified xsi:type="dcterms:W3CDTF">2021-04-21T06:38:52Z</dcterms:modified>
</cp:coreProperties>
</file>