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51" r:id="rId2"/>
  </p:sldMasterIdLst>
  <p:notesMasterIdLst>
    <p:notesMasterId r:id="rId16"/>
  </p:notesMasterIdLst>
  <p:sldIdLst>
    <p:sldId id="269" r:id="rId3"/>
    <p:sldId id="271" r:id="rId4"/>
    <p:sldId id="272" r:id="rId5"/>
    <p:sldId id="276" r:id="rId6"/>
    <p:sldId id="274" r:id="rId7"/>
    <p:sldId id="285" r:id="rId8"/>
    <p:sldId id="286" r:id="rId9"/>
    <p:sldId id="287" r:id="rId10"/>
    <p:sldId id="288" r:id="rId11"/>
    <p:sldId id="291" r:id="rId12"/>
    <p:sldId id="275" r:id="rId13"/>
    <p:sldId id="290" r:id="rId14"/>
    <p:sldId id="28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9ACA0-5FD5-40BF-AA1B-63C1FDF6D691}" type="datetimeFigureOut">
              <a:rPr lang="en-US" smtClean="0"/>
              <a:t>5/8/2021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AE560-AEBD-40AE-803F-A0F70886F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517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2684444" y="837242"/>
            <a:ext cx="6823113" cy="88773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08795" y="2413634"/>
            <a:ext cx="10174412" cy="30961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914400" y="2125981"/>
            <a:ext cx="10363200" cy="144018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28801" y="3840481"/>
            <a:ext cx="8534401" cy="17145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2684444" y="837242"/>
            <a:ext cx="6823113" cy="88773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08795" y="2413634"/>
            <a:ext cx="10174412" cy="30961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599" y="274637"/>
            <a:ext cx="10972803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599" y="1600200"/>
            <a:ext cx="10972803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291724" y="6377940"/>
            <a:ext cx="290677" cy="22281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ransition spd="med"/>
  <p:hf hdr="0" ftr="0"/>
  <p:txStyles>
    <p:titleStyle>
      <a:lvl1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1pPr>
      <a:lvl2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2pPr>
      <a:lvl3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3pPr>
      <a:lvl4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4pPr>
      <a:lvl5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5pPr>
      <a:lvl6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6pPr>
      <a:lvl7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7pPr>
      <a:lvl8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8pPr>
      <a:lvl9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9pPr>
    </p:titleStyle>
    <p:bodyStyle>
      <a:lvl1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3429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6858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10287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13716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17145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20574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24003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27432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599" y="274637"/>
            <a:ext cx="10972803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599" y="1600200"/>
            <a:ext cx="10972803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291724" y="6377940"/>
            <a:ext cx="290677" cy="22281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Helvetica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ransition spd="med"/>
  <p:hf hdr="0" ftr="0" dt="0"/>
  <p:txStyles>
    <p:titleStyle>
      <a:lvl1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1pPr>
      <a:lvl2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2pPr>
      <a:lvl3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3pPr>
      <a:lvl4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4pPr>
      <a:lvl5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5pPr>
      <a:lvl6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6pPr>
      <a:lvl7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7pPr>
      <a:lvl8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8pPr>
      <a:lvl9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ln>
            <a:noFill/>
          </a:ln>
          <a:solidFill>
            <a:srgbClr val="001B2F"/>
          </a:solidFill>
          <a:uFillTx/>
          <a:latin typeface="Poppins-ExtraBold"/>
          <a:ea typeface="Poppins-ExtraBold"/>
          <a:cs typeface="Poppins-ExtraBold"/>
          <a:sym typeface="Poppins-ExtraBold"/>
        </a:defRPr>
      </a:lvl9pPr>
    </p:titleStyle>
    <p:bodyStyle>
      <a:lvl1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3429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6858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10287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13716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17145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20574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24003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274320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5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-43543" y="1987890"/>
            <a:ext cx="12279086" cy="1275908"/>
          </a:xfrm>
          <a:prstGeom prst="rect">
            <a:avLst/>
          </a:prstGeom>
        </p:spPr>
        <p:txBody>
          <a:bodyPr lIns="91448" tIns="45724" rIns="91448" bIns="45724" anchor="ctr"/>
          <a:lstStyle>
            <a:lvl1pPr algn="ctr" defTabSz="609493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800" b="1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Validation of sea surface heights from satellite altimetry along the Indian coast </a:t>
            </a:r>
            <a:endParaRPr lang="en-US" sz="7200" b="1" spc="450" dirty="0">
              <a:solidFill>
                <a:srgbClr val="285B84"/>
              </a:solidFill>
              <a:latin typeface="Times New Roman" panose="02020603050405020304" pitchFamily="18" charset="0"/>
              <a:ea typeface="Arial Rounded MT Bold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A949B0-ACE6-4CD3-B183-C698B2265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8046" y="4559301"/>
            <a:ext cx="1275909" cy="12759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6B9E4E-19D2-4E94-9D8F-F4AF73E90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54068" cy="11887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57861F-2E9B-4C62-BC86-93CC0C02908E}"/>
              </a:ext>
            </a:extLst>
          </p:cNvPr>
          <p:cNvSpPr txBox="1"/>
          <p:nvPr/>
        </p:nvSpPr>
        <p:spPr>
          <a:xfrm>
            <a:off x="964046" y="3105835"/>
            <a:ext cx="10263909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2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Milaa Murshan, </a:t>
            </a:r>
            <a:r>
              <a:rPr lang="en-US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Balaji </a:t>
            </a:r>
            <a:r>
              <a:rPr lang="en-US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Devaraju</a:t>
            </a:r>
            <a:r>
              <a:rPr lang="en-US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Nagarajan Balasubramanian, and Onkar Dikshit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336757-5C8C-4C14-A0F8-D2C6E8FE75E1}"/>
              </a:ext>
            </a:extLst>
          </p:cNvPr>
          <p:cNvSpPr txBox="1"/>
          <p:nvPr/>
        </p:nvSpPr>
        <p:spPr>
          <a:xfrm>
            <a:off x="4203383" y="4135877"/>
            <a:ext cx="3785235" cy="3687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Indian Institute of Technology Kanpur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DE0422-7C1F-4669-9BC7-4635942ECA47}"/>
              </a:ext>
            </a:extLst>
          </p:cNvPr>
          <p:cNvSpPr txBox="1"/>
          <p:nvPr/>
        </p:nvSpPr>
        <p:spPr>
          <a:xfrm>
            <a:off x="4054068" y="0"/>
            <a:ext cx="4777007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EGU21 session G6.1 – 'Open Session in Geodesy'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67786" y="6182436"/>
            <a:ext cx="2256429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Thursday, April</a:t>
            </a:r>
            <a:r>
              <a:rPr kumimoji="0" lang="en-US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29, 2021</a:t>
            </a: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312200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039403" y="1037332"/>
            <a:ext cx="4063471" cy="2021017"/>
          </a:xfrm>
          <a:prstGeom prst="rect">
            <a:avLst/>
          </a:prstGeom>
        </p:spPr>
        <p:txBody>
          <a:bodyPr lIns="91448" tIns="45724" rIns="91448" bIns="45724" anchor="ctr"/>
          <a:lstStyle>
            <a:lvl1pPr algn="ctr" defTabSz="609493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12003" b="1" spc="225" dirty="0">
              <a:solidFill>
                <a:srgbClr val="C4DBD3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9" name="Google Shape;1384;p161"/>
          <p:cNvSpPr txBox="1">
            <a:spLocks noGrp="1"/>
          </p:cNvSpPr>
          <p:nvPr>
            <p:ph type="title"/>
          </p:nvPr>
        </p:nvSpPr>
        <p:spPr>
          <a:xfrm>
            <a:off x="633047" y="0"/>
            <a:ext cx="3406356" cy="8917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285B84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Objectives</a:t>
            </a:r>
            <a:endParaRPr sz="3600" dirty="0">
              <a:solidFill>
                <a:srgbClr val="285B84"/>
              </a:solidFill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09599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52D8EE-B1BE-4540-93D5-39B31632C13B}"/>
              </a:ext>
            </a:extLst>
          </p:cNvPr>
          <p:cNvSpPr txBox="1"/>
          <p:nvPr/>
        </p:nvSpPr>
        <p:spPr>
          <a:xfrm>
            <a:off x="737263" y="1179064"/>
            <a:ext cx="11002979" cy="44558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Tide gauges measure relative sea level whereas satellite altimetry provides absolute sea level measurements.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Tide gauges observations are  restricted  to coastal  regions whereas satellite altimetry  measure global sea changes.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main goal of this study is to predict the sea level signature that should be observed by the satellite altimetry and to compare the results with tide gauge predictions. </a:t>
            </a: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575833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039403" y="1037332"/>
            <a:ext cx="4063471" cy="2021017"/>
          </a:xfrm>
          <a:prstGeom prst="rect">
            <a:avLst/>
          </a:prstGeom>
        </p:spPr>
        <p:txBody>
          <a:bodyPr lIns="91448" tIns="45724" rIns="91448" bIns="45724" anchor="ctr"/>
          <a:lstStyle>
            <a:lvl1pPr algn="ctr" defTabSz="609493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12003" b="1" spc="225" dirty="0">
              <a:solidFill>
                <a:srgbClr val="C4DBD3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9" name="Google Shape;1384;p161"/>
          <p:cNvSpPr txBox="1">
            <a:spLocks noGrp="1"/>
          </p:cNvSpPr>
          <p:nvPr>
            <p:ph type="title"/>
          </p:nvPr>
        </p:nvSpPr>
        <p:spPr>
          <a:xfrm>
            <a:off x="1057589" y="0"/>
            <a:ext cx="4512129" cy="8917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285B8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Tide Gauge </a:t>
            </a:r>
            <a:r>
              <a:rPr lang="en-US" sz="3600" dirty="0">
                <a:solidFill>
                  <a:srgbClr val="285B84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Data </a:t>
            </a:r>
            <a:endParaRPr sz="3600" dirty="0">
              <a:solidFill>
                <a:srgbClr val="285B84"/>
              </a:solidFill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09599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4E20B4-5CB7-435F-A916-EA31A242B93D}"/>
              </a:ext>
            </a:extLst>
          </p:cNvPr>
          <p:cNvSpPr txBox="1"/>
          <p:nvPr/>
        </p:nvSpPr>
        <p:spPr>
          <a:xfrm>
            <a:off x="742237" y="891752"/>
            <a:ext cx="5353763" cy="563231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28 tide stations along the Indian coastlines. four among them are selected since they have the longest high quality records.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sea-level of tide gauge records used to compare with satellite altimetry were obtained from the Permanent Service of Mean Sea Level (PSMSL).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observations of time period spanning from September 1992 to December 2016 are only taking into account for temporal matching with altimetry data in these sites.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Monthly sea level data is used here.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Google Shape;1384;p161">
            <a:extLst>
              <a:ext uri="{FF2B5EF4-FFF2-40B4-BE49-F238E27FC236}">
                <a16:creationId xmlns:a16="http://schemas.microsoft.com/office/drawing/2014/main" id="{C9EDE653-8202-4D0C-BD83-2AD6A1B7AFE5}"/>
              </a:ext>
            </a:extLst>
          </p:cNvPr>
          <p:cNvSpPr txBox="1">
            <a:spLocks/>
          </p:cNvSpPr>
          <p:nvPr/>
        </p:nvSpPr>
        <p:spPr>
          <a:xfrm>
            <a:off x="6776985" y="0"/>
            <a:ext cx="5681715" cy="891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indent="0" algn="l" defTabSz="685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none" spc="0" baseline="0">
                <a:ln>
                  <a:noFill/>
                </a:ln>
                <a:solidFill>
                  <a:srgbClr val="001B2F"/>
                </a:solidFill>
                <a:uFillTx/>
                <a:latin typeface="Poppins-ExtraBold"/>
                <a:ea typeface="Poppins-ExtraBold"/>
                <a:cs typeface="Poppins-ExtraBold"/>
                <a:sym typeface="Poppins-ExtraBold"/>
              </a:defRPr>
            </a:lvl1pPr>
            <a:lvl2pPr marL="0" marR="0" indent="0" algn="l" defTabSz="685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none" spc="0" baseline="0">
                <a:ln>
                  <a:noFill/>
                </a:ln>
                <a:solidFill>
                  <a:srgbClr val="001B2F"/>
                </a:solidFill>
                <a:uFillTx/>
                <a:latin typeface="Poppins-ExtraBold"/>
                <a:ea typeface="Poppins-ExtraBold"/>
                <a:cs typeface="Poppins-ExtraBold"/>
                <a:sym typeface="Poppins-ExtraBold"/>
              </a:defRPr>
            </a:lvl2pPr>
            <a:lvl3pPr marL="0" marR="0" indent="0" algn="l" defTabSz="685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none" spc="0" baseline="0">
                <a:ln>
                  <a:noFill/>
                </a:ln>
                <a:solidFill>
                  <a:srgbClr val="001B2F"/>
                </a:solidFill>
                <a:uFillTx/>
                <a:latin typeface="Poppins-ExtraBold"/>
                <a:ea typeface="Poppins-ExtraBold"/>
                <a:cs typeface="Poppins-ExtraBold"/>
                <a:sym typeface="Poppins-ExtraBold"/>
              </a:defRPr>
            </a:lvl3pPr>
            <a:lvl4pPr marL="0" marR="0" indent="0" algn="l" defTabSz="685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none" spc="0" baseline="0">
                <a:ln>
                  <a:noFill/>
                </a:ln>
                <a:solidFill>
                  <a:srgbClr val="001B2F"/>
                </a:solidFill>
                <a:uFillTx/>
                <a:latin typeface="Poppins-ExtraBold"/>
                <a:ea typeface="Poppins-ExtraBold"/>
                <a:cs typeface="Poppins-ExtraBold"/>
                <a:sym typeface="Poppins-ExtraBold"/>
              </a:defRPr>
            </a:lvl4pPr>
            <a:lvl5pPr marL="0" marR="0" indent="0" algn="l" defTabSz="685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none" spc="0" baseline="0">
                <a:ln>
                  <a:noFill/>
                </a:ln>
                <a:solidFill>
                  <a:srgbClr val="001B2F"/>
                </a:solidFill>
                <a:uFillTx/>
                <a:latin typeface="Poppins-ExtraBold"/>
                <a:ea typeface="Poppins-ExtraBold"/>
                <a:cs typeface="Poppins-ExtraBold"/>
                <a:sym typeface="Poppins-ExtraBold"/>
              </a:defRPr>
            </a:lvl5pPr>
            <a:lvl6pPr marL="0" marR="0" indent="0" algn="l" defTabSz="685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none" spc="0" baseline="0">
                <a:ln>
                  <a:noFill/>
                </a:ln>
                <a:solidFill>
                  <a:srgbClr val="001B2F"/>
                </a:solidFill>
                <a:uFillTx/>
                <a:latin typeface="Poppins-ExtraBold"/>
                <a:ea typeface="Poppins-ExtraBold"/>
                <a:cs typeface="Poppins-ExtraBold"/>
                <a:sym typeface="Poppins-ExtraBold"/>
              </a:defRPr>
            </a:lvl6pPr>
            <a:lvl7pPr marL="0" marR="0" indent="0" algn="l" defTabSz="685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none" spc="0" baseline="0">
                <a:ln>
                  <a:noFill/>
                </a:ln>
                <a:solidFill>
                  <a:srgbClr val="001B2F"/>
                </a:solidFill>
                <a:uFillTx/>
                <a:latin typeface="Poppins-ExtraBold"/>
                <a:ea typeface="Poppins-ExtraBold"/>
                <a:cs typeface="Poppins-ExtraBold"/>
                <a:sym typeface="Poppins-ExtraBold"/>
              </a:defRPr>
            </a:lvl7pPr>
            <a:lvl8pPr marL="0" marR="0" indent="0" algn="l" defTabSz="685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none" spc="0" baseline="0">
                <a:ln>
                  <a:noFill/>
                </a:ln>
                <a:solidFill>
                  <a:srgbClr val="001B2F"/>
                </a:solidFill>
                <a:uFillTx/>
                <a:latin typeface="Poppins-ExtraBold"/>
                <a:ea typeface="Poppins-ExtraBold"/>
                <a:cs typeface="Poppins-ExtraBold"/>
                <a:sym typeface="Poppins-ExtraBold"/>
              </a:defRPr>
            </a:lvl8pPr>
            <a:lvl9pPr marL="0" marR="0" indent="0" algn="l" defTabSz="6858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 i="0" u="none" strike="noStrike" cap="none" spc="0" baseline="0">
                <a:ln>
                  <a:noFill/>
                </a:ln>
                <a:solidFill>
                  <a:srgbClr val="001B2F"/>
                </a:solidFill>
                <a:uFillTx/>
                <a:latin typeface="Poppins-ExtraBold"/>
                <a:ea typeface="Poppins-ExtraBold"/>
                <a:cs typeface="Poppins-ExtraBold"/>
                <a:sym typeface="Poppins-ExtraBold"/>
              </a:defRPr>
            </a:lvl9pPr>
          </a:lstStyle>
          <a:p>
            <a:r>
              <a:rPr lang="en-US" sz="3600" kern="0" dirty="0">
                <a:solidFill>
                  <a:srgbClr val="285B8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Satellite Altimetry </a:t>
            </a:r>
            <a:r>
              <a:rPr lang="en-US" sz="3600" kern="0" dirty="0">
                <a:solidFill>
                  <a:srgbClr val="285B84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Data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49AE98-8A78-4894-9C07-CB4144CC667A}"/>
              </a:ext>
            </a:extLst>
          </p:cNvPr>
          <p:cNvSpPr txBox="1"/>
          <p:nvPr/>
        </p:nvSpPr>
        <p:spPr>
          <a:xfrm>
            <a:off x="6461633" y="891752"/>
            <a:ext cx="5358384" cy="563231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Nine satellite altimetry data namely Envisat, ERS-1, ERS-2, GFO, SARAL/AltiKa, Topex/Poseidon, and  Jason-1, 2, 3 are used in this study.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data is downloaded from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OpenADB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(Technical University of Munich).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combined altimetry data span about 25 years (1992-2016).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60231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039403" y="1037332"/>
            <a:ext cx="4063471" cy="2021017"/>
          </a:xfrm>
          <a:prstGeom prst="rect">
            <a:avLst/>
          </a:prstGeom>
        </p:spPr>
        <p:txBody>
          <a:bodyPr lIns="91448" tIns="45724" rIns="91448" bIns="45724" anchor="ctr"/>
          <a:lstStyle>
            <a:lvl1pPr algn="ctr" defTabSz="609493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12003" b="1" spc="225" dirty="0">
              <a:solidFill>
                <a:srgbClr val="C4DBD3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09599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384;p161">
            <a:extLst>
              <a:ext uri="{FF2B5EF4-FFF2-40B4-BE49-F238E27FC236}">
                <a16:creationId xmlns:a16="http://schemas.microsoft.com/office/drawing/2014/main" id="{AD222A24-1623-42BC-BEFA-73783B1640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85502" y="0"/>
            <a:ext cx="7220996" cy="8917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285B84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Location of TG stations and Altimetry ground tracks</a:t>
            </a:r>
            <a:endParaRPr sz="2400" dirty="0">
              <a:solidFill>
                <a:srgbClr val="285B84"/>
              </a:solidFill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752832-7255-492E-9210-90D7FD8D6A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0" b="12635"/>
          <a:stretch/>
        </p:blipFill>
        <p:spPr>
          <a:xfrm>
            <a:off x="2039284" y="576775"/>
            <a:ext cx="885862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10306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039403" y="1037332"/>
            <a:ext cx="4063471" cy="2021017"/>
          </a:xfrm>
          <a:prstGeom prst="rect">
            <a:avLst/>
          </a:prstGeom>
        </p:spPr>
        <p:txBody>
          <a:bodyPr lIns="91448" tIns="45724" rIns="91448" bIns="45724" anchor="ctr"/>
          <a:lstStyle>
            <a:lvl1pPr algn="ctr" defTabSz="609493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12003" b="1" spc="225" dirty="0">
              <a:solidFill>
                <a:srgbClr val="C4DBD3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9" name="Google Shape;1384;p161"/>
          <p:cNvSpPr txBox="1">
            <a:spLocks noGrp="1"/>
          </p:cNvSpPr>
          <p:nvPr>
            <p:ph type="title"/>
          </p:nvPr>
        </p:nvSpPr>
        <p:spPr>
          <a:xfrm>
            <a:off x="633047" y="0"/>
            <a:ext cx="3406356" cy="8917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285B84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Methodology</a:t>
            </a:r>
            <a:endParaRPr sz="3600" dirty="0">
              <a:solidFill>
                <a:srgbClr val="285B84"/>
              </a:solidFill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09599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52D8EE-B1BE-4540-93D5-39B31632C13B}"/>
              </a:ext>
            </a:extLst>
          </p:cNvPr>
          <p:cNvSpPr txBox="1"/>
          <p:nvPr/>
        </p:nvSpPr>
        <p:spPr>
          <a:xfrm>
            <a:off x="688279" y="672878"/>
            <a:ext cx="11002979" cy="88878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Outliers removal from both data sets (TG, and Altimetry).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data of nearest altimetry pass of individual missions to the TG station within circle of 5 deg radius around the TG station.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Remove altimetry data up to 10 km distance from coastline (10 km buffer).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 the selected data by cycle number.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the average of observation within each cycle to construct along-track time series.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these time series to monthly series.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integer no. of year and compute SLA from both data sets.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frequency analysis to both data sets to check the different types of variations.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 SLA time series of TG to SLA of satellite altimetry.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525689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039403" y="1037332"/>
            <a:ext cx="4063471" cy="2021017"/>
          </a:xfrm>
          <a:prstGeom prst="rect">
            <a:avLst/>
          </a:prstGeom>
        </p:spPr>
        <p:txBody>
          <a:bodyPr lIns="91448" tIns="45724" rIns="91448" bIns="45724" anchor="ctr"/>
          <a:lstStyle>
            <a:lvl1pPr algn="ctr" defTabSz="609493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12003" b="1" spc="225" dirty="0">
              <a:solidFill>
                <a:srgbClr val="C4DBD3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09599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550332-19CF-410A-BD7E-2A220046057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00" y="0"/>
            <a:ext cx="5123793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08653B-C359-4B61-B969-22428C2B2A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3001" r="2729" b="3189"/>
          <a:stretch/>
        </p:blipFill>
        <p:spPr>
          <a:xfrm>
            <a:off x="6026764" y="1980240"/>
            <a:ext cx="4573830" cy="2651759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DF54C32-4981-446C-9ADD-1776DC9CD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35736"/>
              </p:ext>
            </p:extLst>
          </p:nvPr>
        </p:nvGraphicFramePr>
        <p:xfrm>
          <a:off x="5342693" y="4698611"/>
          <a:ext cx="6713319" cy="209277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15926">
                  <a:extLst>
                    <a:ext uri="{9D8B030D-6E8A-4147-A177-3AD203B41FA5}">
                      <a16:colId xmlns:a16="http://schemas.microsoft.com/office/drawing/2014/main" val="755014525"/>
                    </a:ext>
                  </a:extLst>
                </a:gridCol>
                <a:gridCol w="585240">
                  <a:extLst>
                    <a:ext uri="{9D8B030D-6E8A-4147-A177-3AD203B41FA5}">
                      <a16:colId xmlns:a16="http://schemas.microsoft.com/office/drawing/2014/main" val="2052524015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3421837829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769687524"/>
                    </a:ext>
                  </a:extLst>
                </a:gridCol>
                <a:gridCol w="512233">
                  <a:extLst>
                    <a:ext uri="{9D8B030D-6E8A-4147-A177-3AD203B41FA5}">
                      <a16:colId xmlns:a16="http://schemas.microsoft.com/office/drawing/2014/main" val="2100529317"/>
                    </a:ext>
                  </a:extLst>
                </a:gridCol>
                <a:gridCol w="621377">
                  <a:extLst>
                    <a:ext uri="{9D8B030D-6E8A-4147-A177-3AD203B41FA5}">
                      <a16:colId xmlns:a16="http://schemas.microsoft.com/office/drawing/2014/main" val="3915947702"/>
                    </a:ext>
                  </a:extLst>
                </a:gridCol>
                <a:gridCol w="604911">
                  <a:extLst>
                    <a:ext uri="{9D8B030D-6E8A-4147-A177-3AD203B41FA5}">
                      <a16:colId xmlns:a16="http://schemas.microsoft.com/office/drawing/2014/main" val="3315474038"/>
                    </a:ext>
                  </a:extLst>
                </a:gridCol>
                <a:gridCol w="661182">
                  <a:extLst>
                    <a:ext uri="{9D8B030D-6E8A-4147-A177-3AD203B41FA5}">
                      <a16:colId xmlns:a16="http://schemas.microsoft.com/office/drawing/2014/main" val="3854030834"/>
                    </a:ext>
                  </a:extLst>
                </a:gridCol>
                <a:gridCol w="776637">
                  <a:extLst>
                    <a:ext uri="{9D8B030D-6E8A-4147-A177-3AD203B41FA5}">
                      <a16:colId xmlns:a16="http://schemas.microsoft.com/office/drawing/2014/main" val="466649872"/>
                    </a:ext>
                  </a:extLst>
                </a:gridCol>
                <a:gridCol w="1111347">
                  <a:extLst>
                    <a:ext uri="{9D8B030D-6E8A-4147-A177-3AD203B41FA5}">
                      <a16:colId xmlns:a16="http://schemas.microsoft.com/office/drawing/2014/main" val="176961162"/>
                    </a:ext>
                  </a:extLst>
                </a:gridCol>
              </a:tblGrid>
              <a:tr h="6672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Statistics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Envisat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ERS-1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ERS-2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GFO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Jason-1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Jason-2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Jason-3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Topex</a:t>
                      </a:r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-Poseidon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SARAL/</a:t>
                      </a:r>
                      <a:r>
                        <a:rPr lang="en-US" sz="12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AltiKa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625313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(cm)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-19.31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-18.08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-19.59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-25.5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-13.49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-12.88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-13.17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-9.94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5598367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-0.73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-0.85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-0.26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-0.13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1.36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05622439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10.14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8.79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11.91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11.52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6.25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7.08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6.79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5.75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5902654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20.23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16.25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25.83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27.46</a:t>
                      </a:r>
                      <a:endParaRPr lang="en-US" sz="12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17.14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22.33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17.68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11.33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9591708"/>
                  </a:ext>
                </a:extLst>
              </a:tr>
            </a:tbl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9FEC7156-12AB-493E-BD57-42D3DE04D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2693" y="10600"/>
            <a:ext cx="6342691" cy="192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7099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039403" y="1037332"/>
            <a:ext cx="4063471" cy="2021017"/>
          </a:xfrm>
          <a:prstGeom prst="rect">
            <a:avLst/>
          </a:prstGeom>
        </p:spPr>
        <p:txBody>
          <a:bodyPr lIns="91448" tIns="45724" rIns="91448" bIns="45724" anchor="ctr"/>
          <a:lstStyle>
            <a:lvl1pPr algn="ctr" defTabSz="609493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12003" b="1" spc="225" dirty="0">
              <a:solidFill>
                <a:srgbClr val="C4DBD3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09599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5CF722-70EF-4528-B61B-69D55D8C2A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2" r="3915"/>
          <a:stretch/>
        </p:blipFill>
        <p:spPr>
          <a:xfrm>
            <a:off x="206320" y="0"/>
            <a:ext cx="5342605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29A515-A6A2-4091-8D4F-A53E353CEB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0" t="3622" r="21076" b="3622"/>
          <a:stretch/>
        </p:blipFill>
        <p:spPr>
          <a:xfrm>
            <a:off x="6342900" y="2445931"/>
            <a:ext cx="4598360" cy="2423839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1F28A9D-D63C-460D-A991-2C12D8B78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815915"/>
              </p:ext>
            </p:extLst>
          </p:nvPr>
        </p:nvGraphicFramePr>
        <p:xfrm>
          <a:off x="5548925" y="4909625"/>
          <a:ext cx="6558668" cy="19085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00848">
                  <a:extLst>
                    <a:ext uri="{9D8B030D-6E8A-4147-A177-3AD203B41FA5}">
                      <a16:colId xmlns:a16="http://schemas.microsoft.com/office/drawing/2014/main" val="755014525"/>
                    </a:ext>
                  </a:extLst>
                </a:gridCol>
                <a:gridCol w="574425">
                  <a:extLst>
                    <a:ext uri="{9D8B030D-6E8A-4147-A177-3AD203B41FA5}">
                      <a16:colId xmlns:a16="http://schemas.microsoft.com/office/drawing/2014/main" val="2052524015"/>
                    </a:ext>
                  </a:extLst>
                </a:gridCol>
                <a:gridCol w="502767">
                  <a:extLst>
                    <a:ext uri="{9D8B030D-6E8A-4147-A177-3AD203B41FA5}">
                      <a16:colId xmlns:a16="http://schemas.microsoft.com/office/drawing/2014/main" val="3421837829"/>
                    </a:ext>
                  </a:extLst>
                </a:gridCol>
                <a:gridCol w="502767">
                  <a:extLst>
                    <a:ext uri="{9D8B030D-6E8A-4147-A177-3AD203B41FA5}">
                      <a16:colId xmlns:a16="http://schemas.microsoft.com/office/drawing/2014/main" val="769687524"/>
                    </a:ext>
                  </a:extLst>
                </a:gridCol>
                <a:gridCol w="502767">
                  <a:extLst>
                    <a:ext uri="{9D8B030D-6E8A-4147-A177-3AD203B41FA5}">
                      <a16:colId xmlns:a16="http://schemas.microsoft.com/office/drawing/2014/main" val="2100529317"/>
                    </a:ext>
                  </a:extLst>
                </a:gridCol>
                <a:gridCol w="609894">
                  <a:extLst>
                    <a:ext uri="{9D8B030D-6E8A-4147-A177-3AD203B41FA5}">
                      <a16:colId xmlns:a16="http://schemas.microsoft.com/office/drawing/2014/main" val="3915947702"/>
                    </a:ext>
                  </a:extLst>
                </a:gridCol>
                <a:gridCol w="593732">
                  <a:extLst>
                    <a:ext uri="{9D8B030D-6E8A-4147-A177-3AD203B41FA5}">
                      <a16:colId xmlns:a16="http://schemas.microsoft.com/office/drawing/2014/main" val="3315474038"/>
                    </a:ext>
                  </a:extLst>
                </a:gridCol>
                <a:gridCol w="648963">
                  <a:extLst>
                    <a:ext uri="{9D8B030D-6E8A-4147-A177-3AD203B41FA5}">
                      <a16:colId xmlns:a16="http://schemas.microsoft.com/office/drawing/2014/main" val="3854030834"/>
                    </a:ext>
                  </a:extLst>
                </a:gridCol>
                <a:gridCol w="773118">
                  <a:extLst>
                    <a:ext uri="{9D8B030D-6E8A-4147-A177-3AD203B41FA5}">
                      <a16:colId xmlns:a16="http://schemas.microsoft.com/office/drawing/2014/main" val="466649872"/>
                    </a:ext>
                  </a:extLst>
                </a:gridCol>
                <a:gridCol w="1049387">
                  <a:extLst>
                    <a:ext uri="{9D8B030D-6E8A-4147-A177-3AD203B41FA5}">
                      <a16:colId xmlns:a16="http://schemas.microsoft.com/office/drawing/2014/main" val="176961162"/>
                    </a:ext>
                  </a:extLst>
                </a:gridCol>
              </a:tblGrid>
              <a:tr h="654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Statistics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Envisat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ERS-1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ERS-2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GFO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Jason-1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Jason-2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Jason-3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Topex</a:t>
                      </a:r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-Poseidon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SARAL/</a:t>
                      </a:r>
                      <a:r>
                        <a:rPr lang="en-US" sz="12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AltiKa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625313"/>
                  </a:ext>
                </a:extLst>
              </a:tr>
              <a:tr h="3134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(cm)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-11.68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-15.19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-23.63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-15.06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-21.36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-14.53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5598367"/>
                  </a:ext>
                </a:extLst>
              </a:tr>
              <a:tr h="313420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-.0.92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05622439"/>
                  </a:ext>
                </a:extLst>
              </a:tr>
              <a:tr h="313420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±9.68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±6.90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±9.32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±7.23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±11.80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±7.41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5902654"/>
                  </a:ext>
                </a:extLst>
              </a:tr>
              <a:tr h="313420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9591708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B94A6AF7-8113-4F27-8A8B-14C2665B0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137" y="-10867"/>
            <a:ext cx="5275967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5580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09599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1F28A9D-D63C-460D-A991-2C12D8B78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300269"/>
              </p:ext>
            </p:extLst>
          </p:nvPr>
        </p:nvGraphicFramePr>
        <p:xfrm>
          <a:off x="5485980" y="4680821"/>
          <a:ext cx="6558668" cy="216311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00848">
                  <a:extLst>
                    <a:ext uri="{9D8B030D-6E8A-4147-A177-3AD203B41FA5}">
                      <a16:colId xmlns:a16="http://schemas.microsoft.com/office/drawing/2014/main" val="755014525"/>
                    </a:ext>
                  </a:extLst>
                </a:gridCol>
                <a:gridCol w="574425">
                  <a:extLst>
                    <a:ext uri="{9D8B030D-6E8A-4147-A177-3AD203B41FA5}">
                      <a16:colId xmlns:a16="http://schemas.microsoft.com/office/drawing/2014/main" val="2052524015"/>
                    </a:ext>
                  </a:extLst>
                </a:gridCol>
                <a:gridCol w="502767">
                  <a:extLst>
                    <a:ext uri="{9D8B030D-6E8A-4147-A177-3AD203B41FA5}">
                      <a16:colId xmlns:a16="http://schemas.microsoft.com/office/drawing/2014/main" val="3421837829"/>
                    </a:ext>
                  </a:extLst>
                </a:gridCol>
                <a:gridCol w="502767">
                  <a:extLst>
                    <a:ext uri="{9D8B030D-6E8A-4147-A177-3AD203B41FA5}">
                      <a16:colId xmlns:a16="http://schemas.microsoft.com/office/drawing/2014/main" val="769687524"/>
                    </a:ext>
                  </a:extLst>
                </a:gridCol>
                <a:gridCol w="502767">
                  <a:extLst>
                    <a:ext uri="{9D8B030D-6E8A-4147-A177-3AD203B41FA5}">
                      <a16:colId xmlns:a16="http://schemas.microsoft.com/office/drawing/2014/main" val="2100529317"/>
                    </a:ext>
                  </a:extLst>
                </a:gridCol>
                <a:gridCol w="609894">
                  <a:extLst>
                    <a:ext uri="{9D8B030D-6E8A-4147-A177-3AD203B41FA5}">
                      <a16:colId xmlns:a16="http://schemas.microsoft.com/office/drawing/2014/main" val="3915947702"/>
                    </a:ext>
                  </a:extLst>
                </a:gridCol>
                <a:gridCol w="593732">
                  <a:extLst>
                    <a:ext uri="{9D8B030D-6E8A-4147-A177-3AD203B41FA5}">
                      <a16:colId xmlns:a16="http://schemas.microsoft.com/office/drawing/2014/main" val="3315474038"/>
                    </a:ext>
                  </a:extLst>
                </a:gridCol>
                <a:gridCol w="648963">
                  <a:extLst>
                    <a:ext uri="{9D8B030D-6E8A-4147-A177-3AD203B41FA5}">
                      <a16:colId xmlns:a16="http://schemas.microsoft.com/office/drawing/2014/main" val="3854030834"/>
                    </a:ext>
                  </a:extLst>
                </a:gridCol>
                <a:gridCol w="773118">
                  <a:extLst>
                    <a:ext uri="{9D8B030D-6E8A-4147-A177-3AD203B41FA5}">
                      <a16:colId xmlns:a16="http://schemas.microsoft.com/office/drawing/2014/main" val="466649872"/>
                    </a:ext>
                  </a:extLst>
                </a:gridCol>
                <a:gridCol w="1049387">
                  <a:extLst>
                    <a:ext uri="{9D8B030D-6E8A-4147-A177-3AD203B41FA5}">
                      <a16:colId xmlns:a16="http://schemas.microsoft.com/office/drawing/2014/main" val="176961162"/>
                    </a:ext>
                  </a:extLst>
                </a:gridCol>
              </a:tblGrid>
              <a:tr h="7375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Statistics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Envisat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ERS-1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ERS-2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GFO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Jason-1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Jason-2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Jason-3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Topex</a:t>
                      </a:r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-Poseidon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SARAL/</a:t>
                      </a:r>
                      <a:r>
                        <a:rPr lang="en-US" sz="12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AltiKa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625313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(cm)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-28.25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-42.68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-42.03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-37.83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-29.35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5598367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05622439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±10.27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±9.62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±20.41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±17.22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±14.2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±18.41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±14.89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5902654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959170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1D0F365-84A6-4FFC-A4E7-C988ECD5B9B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0"/>
            <a:ext cx="5181181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F3984A-AFFF-41CC-88F4-763496DCDD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8" t="2770" r="20846" b="4480"/>
          <a:stretch/>
        </p:blipFill>
        <p:spPr>
          <a:xfrm>
            <a:off x="6096000" y="2257864"/>
            <a:ext cx="4635007" cy="23422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16B337-C71C-4BAD-830C-52A93CEF2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0779" y="22961"/>
            <a:ext cx="5627494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7624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09599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1F28A9D-D63C-460D-A991-2C12D8B78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43757"/>
              </p:ext>
            </p:extLst>
          </p:nvPr>
        </p:nvGraphicFramePr>
        <p:xfrm>
          <a:off x="5504821" y="4712677"/>
          <a:ext cx="6558668" cy="210311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00848">
                  <a:extLst>
                    <a:ext uri="{9D8B030D-6E8A-4147-A177-3AD203B41FA5}">
                      <a16:colId xmlns:a16="http://schemas.microsoft.com/office/drawing/2014/main" val="755014525"/>
                    </a:ext>
                  </a:extLst>
                </a:gridCol>
                <a:gridCol w="574425">
                  <a:extLst>
                    <a:ext uri="{9D8B030D-6E8A-4147-A177-3AD203B41FA5}">
                      <a16:colId xmlns:a16="http://schemas.microsoft.com/office/drawing/2014/main" val="2052524015"/>
                    </a:ext>
                  </a:extLst>
                </a:gridCol>
                <a:gridCol w="502767">
                  <a:extLst>
                    <a:ext uri="{9D8B030D-6E8A-4147-A177-3AD203B41FA5}">
                      <a16:colId xmlns:a16="http://schemas.microsoft.com/office/drawing/2014/main" val="3421837829"/>
                    </a:ext>
                  </a:extLst>
                </a:gridCol>
                <a:gridCol w="502767">
                  <a:extLst>
                    <a:ext uri="{9D8B030D-6E8A-4147-A177-3AD203B41FA5}">
                      <a16:colId xmlns:a16="http://schemas.microsoft.com/office/drawing/2014/main" val="769687524"/>
                    </a:ext>
                  </a:extLst>
                </a:gridCol>
                <a:gridCol w="502767">
                  <a:extLst>
                    <a:ext uri="{9D8B030D-6E8A-4147-A177-3AD203B41FA5}">
                      <a16:colId xmlns:a16="http://schemas.microsoft.com/office/drawing/2014/main" val="2100529317"/>
                    </a:ext>
                  </a:extLst>
                </a:gridCol>
                <a:gridCol w="609894">
                  <a:extLst>
                    <a:ext uri="{9D8B030D-6E8A-4147-A177-3AD203B41FA5}">
                      <a16:colId xmlns:a16="http://schemas.microsoft.com/office/drawing/2014/main" val="3915947702"/>
                    </a:ext>
                  </a:extLst>
                </a:gridCol>
                <a:gridCol w="593732">
                  <a:extLst>
                    <a:ext uri="{9D8B030D-6E8A-4147-A177-3AD203B41FA5}">
                      <a16:colId xmlns:a16="http://schemas.microsoft.com/office/drawing/2014/main" val="3315474038"/>
                    </a:ext>
                  </a:extLst>
                </a:gridCol>
                <a:gridCol w="648963">
                  <a:extLst>
                    <a:ext uri="{9D8B030D-6E8A-4147-A177-3AD203B41FA5}">
                      <a16:colId xmlns:a16="http://schemas.microsoft.com/office/drawing/2014/main" val="3854030834"/>
                    </a:ext>
                  </a:extLst>
                </a:gridCol>
                <a:gridCol w="773118">
                  <a:extLst>
                    <a:ext uri="{9D8B030D-6E8A-4147-A177-3AD203B41FA5}">
                      <a16:colId xmlns:a16="http://schemas.microsoft.com/office/drawing/2014/main" val="466649872"/>
                    </a:ext>
                  </a:extLst>
                </a:gridCol>
                <a:gridCol w="1049387">
                  <a:extLst>
                    <a:ext uri="{9D8B030D-6E8A-4147-A177-3AD203B41FA5}">
                      <a16:colId xmlns:a16="http://schemas.microsoft.com/office/drawing/2014/main" val="176961162"/>
                    </a:ext>
                  </a:extLst>
                </a:gridCol>
              </a:tblGrid>
              <a:tr h="677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Statistics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Envisat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ERS-1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ERS-2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GFO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Jason-1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Jason-2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Jason-3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Topex</a:t>
                      </a:r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-Poseidon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SARAL/</a:t>
                      </a:r>
                      <a:r>
                        <a:rPr lang="en-US" sz="12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AltiKa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625313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</a:t>
                      </a: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(cm)</a:t>
                      </a:r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-38.66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-40.18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-44.11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-42.26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-51.51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-43.82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5598367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-2.43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05622439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±20.69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±18.73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±18.37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±21.44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±23.17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±25.97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±21.05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±26.68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5902654"/>
                  </a:ext>
                </a:extLst>
              </a:tr>
              <a:tr h="356386">
                <a:tc>
                  <a:txBody>
                    <a:bodyPr/>
                    <a:lstStyle/>
                    <a:p>
                      <a:pPr marL="0" marR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sz="12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(cm)</a:t>
                      </a:r>
                      <a:endParaRPr lang="en-US" sz="12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37.56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62.51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959170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9565E76-DABC-45ED-BDCD-CC8EB0FA2BD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0"/>
            <a:ext cx="520002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14DB83-0BB9-408A-A223-B2D7301FD6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3" t="2751" r="20846" b="4942"/>
          <a:stretch/>
        </p:blipFill>
        <p:spPr>
          <a:xfrm>
            <a:off x="6350377" y="2196301"/>
            <a:ext cx="4667555" cy="25163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20412A-2931-4368-A747-1BA6955ED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9248" y="42204"/>
            <a:ext cx="6635488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8766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384;p161"/>
          <p:cNvSpPr txBox="1">
            <a:spLocks noGrp="1"/>
          </p:cNvSpPr>
          <p:nvPr>
            <p:ph type="title"/>
          </p:nvPr>
        </p:nvSpPr>
        <p:spPr>
          <a:xfrm>
            <a:off x="633046" y="0"/>
            <a:ext cx="6110653" cy="8917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solidFill>
                  <a:srgbClr val="285B84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Limitations and Solutions</a:t>
            </a:r>
            <a:endParaRPr sz="3600" dirty="0">
              <a:solidFill>
                <a:srgbClr val="285B84"/>
              </a:solidFill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09599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350486"/>
              </p:ext>
            </p:extLst>
          </p:nvPr>
        </p:nvGraphicFramePr>
        <p:xfrm>
          <a:off x="1516418" y="719666"/>
          <a:ext cx="9156132" cy="4385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8066">
                  <a:extLst>
                    <a:ext uri="{9D8B030D-6E8A-4147-A177-3AD203B41FA5}">
                      <a16:colId xmlns:a16="http://schemas.microsoft.com/office/drawing/2014/main" val="2822369842"/>
                    </a:ext>
                  </a:extLst>
                </a:gridCol>
                <a:gridCol w="4578066">
                  <a:extLst>
                    <a:ext uri="{9D8B030D-6E8A-4147-A177-3AD203B41FA5}">
                      <a16:colId xmlns:a16="http://schemas.microsoft.com/office/drawing/2014/main" val="154820649"/>
                    </a:ext>
                  </a:extLst>
                </a:gridCol>
              </a:tblGrid>
              <a:tr h="97265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Limitations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Solutions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3829176"/>
                  </a:ext>
                </a:extLst>
              </a:tr>
              <a:tr h="1771924">
                <a:tc>
                  <a:txBody>
                    <a:bodyPr/>
                    <a:lstStyle/>
                    <a:p>
                      <a:pPr algn="just"/>
                      <a:r>
                        <a:rPr lang="en-US" sz="16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Sea levels recorded by tide gauges are referenced to the local Earth’s solid surface that makes the comparison to SL from altimetry not possible as the later provides ellipsoidal height o sea surface. 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Compute the SLA which</a:t>
                      </a:r>
                      <a:r>
                        <a:rPr lang="en-US" sz="1600" baseline="0" dirty="0" smtClean="0"/>
                        <a:t> is the difference between the mean value of SL and the individual SL observations for both data  sets and then subtract tide gauge SLA from Altimetry SLA.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6220309"/>
                  </a:ext>
                </a:extLst>
              </a:tr>
              <a:tr h="1640706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Absence of GNSS receiver</a:t>
                      </a:r>
                      <a:r>
                        <a:rPr lang="en-US" sz="1600" baseline="0" dirty="0" smtClean="0"/>
                        <a:t> near to tide gauge site led to absence of ellipsoidal height of their recorded SL measurements, which makes measuring VLM difficult.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/>
                        <a:t>Estimation VLM instead of measuring</a:t>
                      </a:r>
                      <a:r>
                        <a:rPr lang="en-US" sz="1600" baseline="0" dirty="0" smtClean="0"/>
                        <a:t> it, by subtracting the altimetry sea-level linear trend from tide gauge trend.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3066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17966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384;p161"/>
          <p:cNvSpPr txBox="1">
            <a:spLocks noGrp="1"/>
          </p:cNvSpPr>
          <p:nvPr>
            <p:ph type="title"/>
          </p:nvPr>
        </p:nvSpPr>
        <p:spPr>
          <a:xfrm>
            <a:off x="633046" y="0"/>
            <a:ext cx="6110653" cy="8917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285B84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Discussion and Conclusion</a:t>
            </a:r>
            <a:endParaRPr sz="3600" dirty="0">
              <a:solidFill>
                <a:srgbClr val="285B84"/>
              </a:solidFill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09599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3EFE65-62D6-4180-8E22-5E85046D7244}"/>
                  </a:ext>
                </a:extLst>
              </p:cNvPr>
              <p:cNvSpPr txBox="1"/>
              <p:nvPr/>
            </p:nvSpPr>
            <p:spPr>
              <a:xfrm>
                <a:off x="871694" y="791323"/>
                <a:ext cx="5633356" cy="45550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342900" marR="0" indent="-3429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v"/>
                  <a:tabLst/>
                </a:pPr>
                <a:r>
                  <a:rPr lang="en-US" sz="20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rPr>
                  <a:t>At Okha station </a:t>
                </a:r>
              </a:p>
              <a:p>
                <a:pPr hangingPunct="0"/>
                <a:r>
                  <a:rPr lang="en-US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GFO mission depicts the largest difference from TG data, where the mean and SD of difference between them are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−0.85</m:t>
                    </m:r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11.52</m:t>
                    </m:r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US" sz="1800" dirty="0"/>
                  <a:t>. 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SARAL/AltiKa </a:t>
                </a:r>
                <a:r>
                  <a:rPr lang="en-US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mission depicts the smallest difference from TG data, where the mean and SD of difference between them are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1.36</m:t>
                    </m:r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05.75 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kumimoji="0" lang="en-US" sz="18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rPr>
                  <a:t>.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Tide gauge records showed strong seasonal signals as compared the altimetry records.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ERS-2, Jason-1, 2, Topex/Poseidon, and SARAL/AltiKa  missions showed nice agreement with tide gauge data in the spectral domain.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Jason-3 has short time series. Besides it does not have common time period with </a:t>
                </a:r>
                <a:r>
                  <a:rPr lang="en-US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</a:t>
                </a:r>
                <a:r>
                  <a:rPr lang="en-US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kha tide gauge records.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lang="en-US" dirty="0" smtClea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3EFE65-62D6-4180-8E22-5E85046D7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94" y="791323"/>
                <a:ext cx="5633356" cy="4555091"/>
              </a:xfrm>
              <a:prstGeom prst="rect">
                <a:avLst/>
              </a:prstGeom>
              <a:blipFill>
                <a:blip r:embed="rId2"/>
                <a:stretch>
                  <a:fillRect l="-1840" t="-80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0D12B-C2E2-4E32-8C2C-083A24816856}"/>
                  </a:ext>
                </a:extLst>
              </p:cNvPr>
              <p:cNvSpPr txBox="1"/>
              <p:nvPr/>
            </p:nvSpPr>
            <p:spPr>
              <a:xfrm>
                <a:off x="6505050" y="891752"/>
                <a:ext cx="5633356" cy="48320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342900" marR="0" indent="-3429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v"/>
                  <a:tabLst/>
                </a:pPr>
                <a:r>
                  <a:rPr lang="en-US" sz="20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rPr>
                  <a:t>At Cochin station </a:t>
                </a:r>
              </a:p>
              <a:p>
                <a:pPr hangingPunct="0"/>
                <a:r>
                  <a:rPr lang="en-US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Jason-1 </a:t>
                </a:r>
                <a:r>
                  <a:rPr lang="en-US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mission depicts the largest difference from TG data, where the mean and SD of difference between them are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 smtClean="0"/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1.5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11.80 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US" sz="1800" dirty="0"/>
                  <a:t>. 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ERS-1 </a:t>
                </a:r>
                <a:r>
                  <a:rPr lang="en-US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mission depicts the smallest difference from TG data, where the mean and SD of difference between them are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−1.35</m:t>
                    </m:r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6.90 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kumimoji="0" lang="en-US" sz="18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rPr>
                  <a:t>.</a:t>
                </a:r>
              </a:p>
              <a:p>
                <a:pPr hangingPunct="0"/>
                <a:r>
                  <a:rPr lang="en-US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Tide gauge records showed strong seasonal signals as compared the altimetry records.</a:t>
                </a:r>
              </a:p>
              <a:p>
                <a:pPr hangingPunct="0"/>
                <a:r>
                  <a:rPr lang="en-US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All selected missions </a:t>
                </a:r>
                <a:r>
                  <a:rPr lang="en-US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showed nice agreement with tide gauge data in the spectral domain.</a:t>
                </a:r>
              </a:p>
              <a:p>
                <a:pPr hangingPunct="0"/>
                <a:r>
                  <a:rPr lang="en-US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ERS-1, Jason-3, and SARAL/AltiKa have </a:t>
                </a:r>
                <a:r>
                  <a:rPr lang="en-US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short time series. </a:t>
                </a:r>
                <a:r>
                  <a:rPr lang="en-US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Besides they do </a:t>
                </a:r>
                <a:r>
                  <a:rPr lang="en-US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not have common time period with Okha tide gauge records.</a:t>
                </a:r>
              </a:p>
              <a:p>
                <a:pPr hangingPunct="0"/>
                <a:endParaRPr lang="en-US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hangingPunct="0"/>
                <a:endParaRPr lang="en-US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0D12B-C2E2-4E32-8C2C-083A24816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050" y="891752"/>
                <a:ext cx="5633356" cy="4832090"/>
              </a:xfrm>
              <a:prstGeom prst="rect">
                <a:avLst/>
              </a:prstGeom>
              <a:blipFill>
                <a:blip r:embed="rId3"/>
                <a:stretch>
                  <a:fillRect l="-1732" t="-631" r="-2489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760651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384;p161"/>
          <p:cNvSpPr txBox="1">
            <a:spLocks noGrp="1"/>
          </p:cNvSpPr>
          <p:nvPr>
            <p:ph type="title"/>
          </p:nvPr>
        </p:nvSpPr>
        <p:spPr>
          <a:xfrm>
            <a:off x="633046" y="0"/>
            <a:ext cx="6110653" cy="8917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285B84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Discussion and Conclusion</a:t>
            </a:r>
            <a:endParaRPr sz="3600" dirty="0">
              <a:solidFill>
                <a:srgbClr val="285B84"/>
              </a:solidFill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609599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3EFE65-62D6-4180-8E22-5E85046D7244}"/>
                  </a:ext>
                </a:extLst>
              </p:cNvPr>
              <p:cNvSpPr txBox="1"/>
              <p:nvPr/>
            </p:nvSpPr>
            <p:spPr>
              <a:xfrm>
                <a:off x="871694" y="791323"/>
                <a:ext cx="5633356" cy="53860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342900" indent="-342900" hangingPunct="0">
                  <a:buFont typeface="Wingdings" panose="05000000000000000000" pitchFamily="2" charset="2"/>
                  <a:buChar char="v"/>
                </a:pPr>
                <a:r>
                  <a:rPr 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rPr>
                  <a:t>At Chennai station </a:t>
                </a:r>
              </a:p>
              <a:p>
                <a:pPr hangingPunct="0"/>
                <a:r>
                  <a:rPr lang="en-US" sz="20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GFO mission depicts the largest difference from TG data, where the mean and SD of difference between them are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−0.47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±20.</m:t>
                    </m:r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41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US" sz="2000" dirty="0"/>
                  <a:t>. </a:t>
                </a:r>
              </a:p>
              <a:p>
                <a:pPr hangingPunct="0"/>
                <a:r>
                  <a:rPr lang="en-US" sz="20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ERS-2 mission depicts the smallest difference from TG data, where the mean and SD of difference between them are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−2.88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±9.62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000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.</a:t>
                </a:r>
              </a:p>
              <a:p>
                <a:r>
                  <a:rPr lang="en-US" dirty="0"/>
                  <a:t>Tide gauge records showed strong seasonal signals as compared to the altimetry records.</a:t>
                </a:r>
              </a:p>
              <a:p>
                <a:r>
                  <a:rPr lang="en-US" dirty="0"/>
                  <a:t>Envisat, ERS-2, and  Jason-1, 2 missions showed strong agreement with tide gauge data in the spectral domain.</a:t>
                </a:r>
              </a:p>
              <a:p>
                <a:r>
                  <a:rPr lang="en-US" dirty="0"/>
                  <a:t>Topex/Poseidon mission showed break-points twice in 1998 and 2003, which need to be analyzed. </a:t>
                </a:r>
              </a:p>
              <a:p>
                <a:r>
                  <a:rPr lang="en-US" dirty="0"/>
                  <a:t>ERS-1, Jason-3, and SARLA/AltiKa have short time series. Besides, they do not have a common time period with Chennai tide gauge records.</a:t>
                </a:r>
              </a:p>
              <a:p>
                <a:pPr hangingPunct="0"/>
                <a:endParaRPr lang="en-US" sz="20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3EFE65-62D6-4180-8E22-5E85046D7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94" y="791323"/>
                <a:ext cx="5633356" cy="5386088"/>
              </a:xfrm>
              <a:prstGeom prst="rect">
                <a:avLst/>
              </a:prstGeom>
              <a:blipFill>
                <a:blip r:embed="rId2"/>
                <a:stretch>
                  <a:fillRect l="-2273" t="-906" r="-292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0D12B-C2E2-4E32-8C2C-083A24816856}"/>
                  </a:ext>
                </a:extLst>
              </p:cNvPr>
              <p:cNvSpPr txBox="1"/>
              <p:nvPr/>
            </p:nvSpPr>
            <p:spPr>
              <a:xfrm>
                <a:off x="6505050" y="891752"/>
                <a:ext cx="5633356" cy="41549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342900" indent="-342900" hangingPunct="0">
                  <a:buFont typeface="Wingdings" panose="05000000000000000000" pitchFamily="2" charset="2"/>
                  <a:buChar char="v"/>
                </a:pPr>
                <a:r>
                  <a:rPr 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rPr>
                  <a:t>At Haldia station </a:t>
                </a:r>
              </a:p>
              <a:p>
                <a:pPr hangingPunct="0"/>
                <a:r>
                  <a:rPr lang="en-US" sz="20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SARAL/</a:t>
                </a:r>
                <a:r>
                  <a:rPr lang="en-US" sz="2000" dirty="0" err="1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AltiKa</a:t>
                </a:r>
                <a:r>
                  <a:rPr lang="en-US" sz="20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mission depicts the largest difference from TG data, where the mean and SD of difference between them are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  <a:sym typeface="Calibri"/>
                      </a:rPr>
                      <m:t>2.34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±26.68</m:t>
                    </m:r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US" sz="2000" dirty="0"/>
                  <a:t>. </a:t>
                </a:r>
              </a:p>
              <a:p>
                <a:pPr hangingPunct="0"/>
                <a:r>
                  <a:rPr lang="en-US" sz="20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ERS-2 mission depicts the smallest difference from TG data, where the mean and SD of difference between them are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−1.73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±18.37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000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.</a:t>
                </a:r>
              </a:p>
              <a:p>
                <a:pPr hangingPunct="0"/>
                <a:r>
                  <a:rPr lang="en-US" sz="2000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Both Tide gauge and altimetry SL time series showed noisy and unstable ocean signals. </a:t>
                </a:r>
              </a:p>
              <a:p>
                <a:pPr hangingPunct="0"/>
                <a:r>
                  <a:rPr lang="en-US" sz="2000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None of altimetry missions showed the same spectral as tide gauge does.</a:t>
                </a:r>
              </a:p>
              <a:p>
                <a:pPr hangingPunct="0"/>
                <a:r>
                  <a:rPr lang="en-US" sz="2000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MSL is higher at </a:t>
                </a:r>
                <a:r>
                  <a:rPr lang="en-US" sz="2000" dirty="0" err="1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Haldia</a:t>
                </a:r>
                <a:r>
                  <a:rPr lang="en-US" sz="2000" dirty="0" smtClean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station as compared to other stations.</a:t>
                </a:r>
                <a:endParaRPr lang="en-US" sz="20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50D12B-C2E2-4E32-8C2C-083A24816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050" y="891752"/>
                <a:ext cx="5633356" cy="4154982"/>
              </a:xfrm>
              <a:prstGeom prst="rect">
                <a:avLst/>
              </a:prstGeom>
              <a:blipFill>
                <a:blip r:embed="rId3"/>
                <a:stretch>
                  <a:fillRect l="-2273" t="-1173" r="-2922" b="-161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70406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039403" y="1037332"/>
            <a:ext cx="4063471" cy="2021017"/>
          </a:xfrm>
          <a:prstGeom prst="rect">
            <a:avLst/>
          </a:prstGeom>
        </p:spPr>
        <p:txBody>
          <a:bodyPr lIns="91448" tIns="45724" rIns="91448" bIns="45724" anchor="ctr"/>
          <a:lstStyle>
            <a:lvl1pPr algn="ctr" defTabSz="609493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12003" b="1" spc="225" dirty="0">
              <a:solidFill>
                <a:srgbClr val="C4DBD3"/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sp>
        <p:nvSpPr>
          <p:cNvPr id="9" name="Google Shape;1384;p161"/>
          <p:cNvSpPr txBox="1">
            <a:spLocks noGrp="1"/>
          </p:cNvSpPr>
          <p:nvPr>
            <p:ph type="title"/>
          </p:nvPr>
        </p:nvSpPr>
        <p:spPr>
          <a:xfrm>
            <a:off x="3663915" y="2537248"/>
            <a:ext cx="6835409" cy="12624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285B84"/>
                </a:solidFill>
                <a:latin typeface="Times New Roman" panose="02020603050405020304" pitchFamily="18" charset="0"/>
                <a:ea typeface="Helvetica" charset="0"/>
                <a:cs typeface="Times New Roman" panose="02020603050405020304" pitchFamily="18" charset="0"/>
              </a:rPr>
              <a:t>THANK YOU </a:t>
            </a:r>
            <a:endParaRPr sz="4400" dirty="0">
              <a:solidFill>
                <a:srgbClr val="285B84"/>
              </a:solidFill>
              <a:latin typeface="Times New Roman" panose="02020603050405020304" pitchFamily="18" charset="0"/>
              <a:ea typeface="Helvetica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755" y="0"/>
            <a:ext cx="1828800" cy="6858000"/>
          </a:xfrm>
          <a:prstGeom prst="rect">
            <a:avLst/>
          </a:prstGeom>
          <a:solidFill>
            <a:srgbClr val="285B84"/>
          </a:solidFill>
          <a:ln w="25400" cap="flat">
            <a:solidFill>
              <a:srgbClr val="285B84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3017A8-7DA1-461E-9B8F-BB703C0782E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74493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4006</TotalTime>
  <Words>1261</Words>
  <Application>Microsoft Office PowerPoint</Application>
  <PresentationFormat>Widescreen</PresentationFormat>
  <Paragraphs>273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 Rounded MT Bold</vt:lpstr>
      <vt:lpstr>Calibri</vt:lpstr>
      <vt:lpstr>Cambria Math</vt:lpstr>
      <vt:lpstr>Helvetica</vt:lpstr>
      <vt:lpstr>Helvetica Neue</vt:lpstr>
      <vt:lpstr>Poppins-ExtraBold</vt:lpstr>
      <vt:lpstr>Times New Roman</vt:lpstr>
      <vt:lpstr>Wingdings</vt:lpstr>
      <vt:lpstr>Office Theme</vt:lpstr>
      <vt:lpstr>Office Theme</vt:lpstr>
      <vt:lpstr>PowerPoint Presentation</vt:lpstr>
      <vt:lpstr>Objectives</vt:lpstr>
      <vt:lpstr>Tide Gauge Data </vt:lpstr>
      <vt:lpstr>Location of TG stations and Altimetry ground tracks</vt:lpstr>
      <vt:lpstr>Methodology</vt:lpstr>
      <vt:lpstr>PowerPoint Presentation</vt:lpstr>
      <vt:lpstr>PowerPoint Presentation</vt:lpstr>
      <vt:lpstr>PowerPoint Presentation</vt:lpstr>
      <vt:lpstr>PowerPoint Presentation</vt:lpstr>
      <vt:lpstr>Limitations and Solutions</vt:lpstr>
      <vt:lpstr>Discussion and Conclusion</vt:lpstr>
      <vt:lpstr>Discussion and Conclusion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Milaa Murshan</dc:creator>
  <cp:lastModifiedBy>hp</cp:lastModifiedBy>
  <cp:revision>119</cp:revision>
  <dcterms:created xsi:type="dcterms:W3CDTF">2021-04-28T03:52:02Z</dcterms:created>
  <dcterms:modified xsi:type="dcterms:W3CDTF">2021-05-08T06:05:09Z</dcterms:modified>
</cp:coreProperties>
</file>