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94" r:id="rId4"/>
    <p:sldId id="295" r:id="rId5"/>
    <p:sldId id="304" r:id="rId6"/>
    <p:sldId id="285" r:id="rId7"/>
    <p:sldId id="290" r:id="rId8"/>
    <p:sldId id="259" r:id="rId9"/>
    <p:sldId id="299" r:id="rId10"/>
    <p:sldId id="260" r:id="rId11"/>
    <p:sldId id="305" r:id="rId12"/>
    <p:sldId id="276" r:id="rId13"/>
    <p:sldId id="306" r:id="rId14"/>
    <p:sldId id="307" r:id="rId15"/>
    <p:sldId id="308" r:id="rId16"/>
    <p:sldId id="310" r:id="rId17"/>
    <p:sldId id="309" r:id="rId18"/>
    <p:sldId id="311" r:id="rId19"/>
    <p:sldId id="312" r:id="rId20"/>
    <p:sldId id="293" r:id="rId21"/>
    <p:sldId id="297"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12" autoAdjust="0"/>
    <p:restoredTop sz="94660"/>
  </p:normalViewPr>
  <p:slideViewPr>
    <p:cSldViewPr snapToGrid="0">
      <p:cViewPr varScale="1">
        <p:scale>
          <a:sx n="84" d="100"/>
          <a:sy n="84" d="100"/>
        </p:scale>
        <p:origin x="59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u-HU"/>
          </a:p>
        </p:txBody>
      </p:sp>
      <p:sp>
        <p:nvSpPr>
          <p:cNvPr id="3" name="Dátum hely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DBD588-FDF7-4F14-B63B-83AACD747108}" type="datetimeFigureOut">
              <a:rPr lang="hu-HU" smtClean="0"/>
              <a:t>2021. 04. 22.</a:t>
            </a:fld>
            <a:endParaRPr lang="hu-HU"/>
          </a:p>
        </p:txBody>
      </p:sp>
      <p:sp>
        <p:nvSpPr>
          <p:cNvPr id="4" name="Diakép hely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u-HU"/>
          </a:p>
        </p:txBody>
      </p:sp>
      <p:sp>
        <p:nvSpPr>
          <p:cNvPr id="5" name="Jegyzetek hely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6" name="Élőláb hely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u-HU"/>
          </a:p>
        </p:txBody>
      </p:sp>
      <p:sp>
        <p:nvSpPr>
          <p:cNvPr id="7" name="Dia számának hely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3D87AC-D834-4694-A2F1-8D59420CA932}" type="slidenum">
              <a:rPr lang="hu-HU" smtClean="0"/>
              <a:t>‹#›</a:t>
            </a:fld>
            <a:endParaRPr lang="hu-HU"/>
          </a:p>
        </p:txBody>
      </p:sp>
    </p:spTree>
    <p:extLst>
      <p:ext uri="{BB962C8B-B14F-4D97-AF65-F5344CB8AC3E}">
        <p14:creationId xmlns:p14="http://schemas.microsoft.com/office/powerpoint/2010/main" val="761793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en-US" dirty="0"/>
          </a:p>
        </p:txBody>
      </p:sp>
      <p:sp>
        <p:nvSpPr>
          <p:cNvPr id="4" name="Date Placeholder 3"/>
          <p:cNvSpPr>
            <a:spLocks noGrp="1"/>
          </p:cNvSpPr>
          <p:nvPr>
            <p:ph type="dt" sz="half" idx="10"/>
          </p:nvPr>
        </p:nvSpPr>
        <p:spPr/>
        <p:txBody>
          <a:bodyPr/>
          <a:lstStyle/>
          <a:p>
            <a:fld id="{6B9CF23E-15AF-4D7C-9997-34DACBA12C09}" type="datetime1">
              <a:rPr lang="hu-HU" smtClean="0"/>
              <a:t>2021. 04. 22.</a:t>
            </a:fld>
            <a:endParaRPr lang="hu-HU"/>
          </a:p>
        </p:txBody>
      </p:sp>
      <p:sp>
        <p:nvSpPr>
          <p:cNvPr id="5" name="Footer Placeholder 4"/>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6" name="Slide Number Placeholder 5"/>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2116938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121C83C3-3A6C-4652-8EF2-21601B5C8D9D}" type="datetime1">
              <a:rPr lang="hu-HU" smtClean="0"/>
              <a:t>2021. 04. 22.</a:t>
            </a:fld>
            <a:endParaRPr lang="hu-HU"/>
          </a:p>
        </p:txBody>
      </p:sp>
      <p:sp>
        <p:nvSpPr>
          <p:cNvPr id="5" name="Footer Placeholder 4"/>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6" name="Slide Number Placeholder 5"/>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3964864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ate Placeholder 3"/>
          <p:cNvSpPr>
            <a:spLocks noGrp="1"/>
          </p:cNvSpPr>
          <p:nvPr>
            <p:ph type="dt" sz="half" idx="10"/>
          </p:nvPr>
        </p:nvSpPr>
        <p:spPr/>
        <p:txBody>
          <a:bodyPr/>
          <a:lstStyle/>
          <a:p>
            <a:fld id="{FD73BD26-E12A-4DF1-8AA2-5D2A6835A451}" type="datetime1">
              <a:rPr lang="hu-HU" smtClean="0"/>
              <a:t>2021. 04. 22.</a:t>
            </a:fld>
            <a:endParaRPr lang="hu-HU"/>
          </a:p>
        </p:txBody>
      </p:sp>
      <p:sp>
        <p:nvSpPr>
          <p:cNvPr id="5" name="Footer Placeholder 4"/>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6" name="Slide Number Placeholder 5"/>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2135026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Date Placeholder 4"/>
          <p:cNvSpPr>
            <a:spLocks noGrp="1"/>
          </p:cNvSpPr>
          <p:nvPr>
            <p:ph type="dt" sz="half" idx="10"/>
          </p:nvPr>
        </p:nvSpPr>
        <p:spPr/>
        <p:txBody>
          <a:bodyPr/>
          <a:lstStyle/>
          <a:p>
            <a:fld id="{2135C101-A209-4A2E-ACE8-E4445FC769BA}" type="datetime1">
              <a:rPr lang="hu-HU" smtClean="0"/>
              <a:t>2021. 04. 22.</a:t>
            </a:fld>
            <a:endParaRPr lang="hu-HU"/>
          </a:p>
        </p:txBody>
      </p:sp>
      <p:sp>
        <p:nvSpPr>
          <p:cNvPr id="6" name="Footer Placeholder 5"/>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7" name="Slide Number Placeholder 6"/>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621500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hu-HU" smtClean="0"/>
              <a:t>Mintacím szerkesztése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Content Placeholder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Content Placeholder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7" name="Date Placeholder 6"/>
          <p:cNvSpPr>
            <a:spLocks noGrp="1"/>
          </p:cNvSpPr>
          <p:nvPr>
            <p:ph type="dt" sz="half" idx="10"/>
          </p:nvPr>
        </p:nvSpPr>
        <p:spPr/>
        <p:txBody>
          <a:bodyPr/>
          <a:lstStyle/>
          <a:p>
            <a:fld id="{722A882A-E7B2-44E5-9E47-A07D83728E83}" type="datetime1">
              <a:rPr lang="hu-HU" smtClean="0"/>
              <a:t>2021. 04. 22.</a:t>
            </a:fld>
            <a:endParaRPr lang="hu-HU"/>
          </a:p>
        </p:txBody>
      </p:sp>
      <p:sp>
        <p:nvSpPr>
          <p:cNvPr id="8" name="Footer Placeholder 7"/>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9" name="Slide Number Placeholder 8"/>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2484054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Date Placeholder 2"/>
          <p:cNvSpPr>
            <a:spLocks noGrp="1"/>
          </p:cNvSpPr>
          <p:nvPr>
            <p:ph type="dt" sz="half" idx="10"/>
          </p:nvPr>
        </p:nvSpPr>
        <p:spPr/>
        <p:txBody>
          <a:bodyPr/>
          <a:lstStyle/>
          <a:p>
            <a:fld id="{90372294-B9A5-4A47-AC63-8E9E67CDB898}" type="datetime1">
              <a:rPr lang="hu-HU" smtClean="0"/>
              <a:t>2021. 04. 22.</a:t>
            </a:fld>
            <a:endParaRPr lang="hu-HU"/>
          </a:p>
        </p:txBody>
      </p:sp>
      <p:sp>
        <p:nvSpPr>
          <p:cNvPr id="4" name="Footer Placeholder 3"/>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5" name="Slide Number Placeholder 4"/>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982958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751313-4499-4513-AB0B-0B75A289CAD2}" type="datetime1">
              <a:rPr lang="hu-HU" smtClean="0"/>
              <a:t>2021. 04. 22.</a:t>
            </a:fld>
            <a:endParaRPr lang="hu-HU"/>
          </a:p>
        </p:txBody>
      </p:sp>
      <p:sp>
        <p:nvSpPr>
          <p:cNvPr id="3" name="Footer Placeholder 2"/>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4" name="Slide Number Placeholder 3"/>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309822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85A38F13-9E9B-4572-8062-9F4B21E1DA4F}" type="datetime1">
              <a:rPr lang="hu-HU" smtClean="0"/>
              <a:t>2021. 04. 22.</a:t>
            </a:fld>
            <a:endParaRPr lang="hu-HU"/>
          </a:p>
        </p:txBody>
      </p:sp>
      <p:sp>
        <p:nvSpPr>
          <p:cNvPr id="6" name="Footer Placeholder 5"/>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7" name="Slide Number Placeholder 6"/>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3566907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u-HU" smtClean="0"/>
              <a:t>Kép beszúrásához kattintson az ikonra</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ate Placeholder 4"/>
          <p:cNvSpPr>
            <a:spLocks noGrp="1"/>
          </p:cNvSpPr>
          <p:nvPr>
            <p:ph type="dt" sz="half" idx="10"/>
          </p:nvPr>
        </p:nvSpPr>
        <p:spPr/>
        <p:txBody>
          <a:bodyPr/>
          <a:lstStyle/>
          <a:p>
            <a:fld id="{134457EC-3C3B-4391-BC03-BB57AC462A85}" type="datetime1">
              <a:rPr lang="hu-HU" smtClean="0"/>
              <a:t>2021. 04. 22.</a:t>
            </a:fld>
            <a:endParaRPr lang="hu-HU"/>
          </a:p>
        </p:txBody>
      </p:sp>
      <p:sp>
        <p:nvSpPr>
          <p:cNvPr id="6" name="Footer Placeholder 5"/>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7" name="Slide Number Placeholder 6"/>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1309174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smtClean="0"/>
              <a:t>Mintacím szerkesztése</a:t>
            </a:r>
            <a:endParaRPr lang="en-US" dirty="0"/>
          </a:p>
        </p:txBody>
      </p:sp>
      <p:sp>
        <p:nvSpPr>
          <p:cNvPr id="3" name="Vertical Text Placeholder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640411B2-8728-4D79-BE5B-784FCA1D75D2}" type="datetime1">
              <a:rPr lang="hu-HU" smtClean="0"/>
              <a:t>2021. 04. 22.</a:t>
            </a:fld>
            <a:endParaRPr lang="hu-HU"/>
          </a:p>
        </p:txBody>
      </p:sp>
      <p:sp>
        <p:nvSpPr>
          <p:cNvPr id="5" name="Footer Placeholder 4"/>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6" name="Slide Number Placeholder 5"/>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3262810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hu-HU" smtClean="0"/>
              <a:t>Mintacím szerkesztése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10"/>
          </p:nvPr>
        </p:nvSpPr>
        <p:spPr/>
        <p:txBody>
          <a:bodyPr/>
          <a:lstStyle/>
          <a:p>
            <a:fld id="{6A6D8AE4-E920-4C86-BC60-FA07643D91A4}" type="datetime1">
              <a:rPr lang="hu-HU" smtClean="0"/>
              <a:t>2021. 04. 22.</a:t>
            </a:fld>
            <a:endParaRPr lang="hu-HU"/>
          </a:p>
        </p:txBody>
      </p:sp>
      <p:sp>
        <p:nvSpPr>
          <p:cNvPr id="5" name="Footer Placeholder 4"/>
          <p:cNvSpPr>
            <a:spLocks noGrp="1"/>
          </p:cNvSpPr>
          <p:nvPr>
            <p:ph type="ftr" sz="quarter" idx="11"/>
          </p:nvPr>
        </p:nvSpPr>
        <p:spPr/>
        <p:txBody>
          <a:bodyPr/>
          <a:lstStyle/>
          <a:p>
            <a:r>
              <a:rPr lang="en-US" smtClean="0"/>
              <a:t>EGU General Assembly 11.04.2019 – BG1.8/CL4.40/HS10.14/NH1.36/SSS13.3 - Complex case studies for ecosystem responses to climate and hydrological extremes (co-organized) - EGU2019-5215</a:t>
            </a:r>
            <a:endParaRPr lang="hu-HU"/>
          </a:p>
        </p:txBody>
      </p:sp>
      <p:sp>
        <p:nvSpPr>
          <p:cNvPr id="6" name="Slide Number Placeholder 5"/>
          <p:cNvSpPr>
            <a:spLocks noGrp="1"/>
          </p:cNvSpPr>
          <p:nvPr>
            <p:ph type="sldNum" sz="quarter" idx="12"/>
          </p:nvPr>
        </p:nvSpPr>
        <p:spPr/>
        <p:txBody>
          <a:bodyPr/>
          <a:lstStyle/>
          <a:p>
            <a:fld id="{66B98275-D091-4FD8-98A6-F03FF7E79474}" type="slidenum">
              <a:rPr lang="hu-HU" smtClean="0"/>
              <a:t>‹#›</a:t>
            </a:fld>
            <a:endParaRPr lang="hu-HU"/>
          </a:p>
        </p:txBody>
      </p:sp>
    </p:spTree>
    <p:extLst>
      <p:ext uri="{BB962C8B-B14F-4D97-AF65-F5344CB8AC3E}">
        <p14:creationId xmlns:p14="http://schemas.microsoft.com/office/powerpoint/2010/main" val="3161191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C367F3-583F-41CE-A246-B0DD9A927849}" type="datetime1">
              <a:rPr lang="hu-HU" smtClean="0"/>
              <a:t>2021. 04. 22.</a:t>
            </a:fld>
            <a:endParaRPr lang="hu-H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EGU General Assembly 11.04.2019 – BG1.8/CL4.40/HS10.14/NH1.36/SSS13.3 - Complex case studies for ecosystem responses to climate and hydrological extremes (co-organized) - EGU2019-5215</a:t>
            </a:r>
            <a:endParaRPr lang="hu-H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B98275-D091-4FD8-98A6-F03FF7E79474}" type="slidenum">
              <a:rPr lang="hu-HU" smtClean="0"/>
              <a:t>‹#›</a:t>
            </a:fld>
            <a:endParaRPr lang="hu-HU"/>
          </a:p>
        </p:txBody>
      </p:sp>
    </p:spTree>
    <p:extLst>
      <p:ext uri="{BB962C8B-B14F-4D97-AF65-F5344CB8AC3E}">
        <p14:creationId xmlns:p14="http://schemas.microsoft.com/office/powerpoint/2010/main" val="81152628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slide" Target="slide6.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slide" Target="slide2.xml"/><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slide" Target="slide21.xml"/><Relationship Id="rId3" Type="http://schemas.openxmlformats.org/officeDocument/2006/relationships/slide" Target="slide7.xml"/><Relationship Id="rId7" Type="http://schemas.openxmlformats.org/officeDocument/2006/relationships/slide" Target="slide20.xml"/><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slide" Target="slide9.xml"/><Relationship Id="rId10" Type="http://schemas.openxmlformats.org/officeDocument/2006/relationships/image" Target="../media/image2.jpeg"/><Relationship Id="rId4" Type="http://schemas.openxmlformats.org/officeDocument/2006/relationships/slide" Target="slide8.xml"/><Relationship Id="rId9" Type="http://schemas.openxmlformats.org/officeDocument/2006/relationships/slide" Target="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6.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6.jpeg"/><Relationship Id="rId2" Type="http://schemas.openxmlformats.org/officeDocument/2006/relationships/slide" Target="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868680" y="154532"/>
            <a:ext cx="10067544" cy="1075764"/>
          </a:xfrm>
        </p:spPr>
        <p:txBody>
          <a:bodyPr>
            <a:noAutofit/>
          </a:bodyPr>
          <a:lstStyle/>
          <a:p>
            <a:pPr>
              <a:lnSpc>
                <a:spcPct val="100000"/>
              </a:lnSpc>
            </a:pPr>
            <a:r>
              <a:rPr lang="en-US" sz="2000" b="1" dirty="0">
                <a:latin typeface="Arial Black" panose="020B0A04020102020204" pitchFamily="34" charset="0"/>
              </a:rPr>
              <a:t>Investigation of the two-decade environmental impact of largescale</a:t>
            </a:r>
            <a:r>
              <a:rPr lang="hu-HU" sz="2000" b="1" dirty="0">
                <a:latin typeface="Arial Black" panose="020B0A04020102020204" pitchFamily="34" charset="0"/>
              </a:rPr>
              <a:t> </a:t>
            </a:r>
            <a:r>
              <a:rPr lang="en-US" sz="2000" b="1" dirty="0">
                <a:latin typeface="Arial Black" panose="020B0A04020102020204" pitchFamily="34" charset="0"/>
              </a:rPr>
              <a:t>agricultural cultivation and its impact on climate</a:t>
            </a:r>
            <a:r>
              <a:rPr lang="hu-HU" sz="2000" b="1" dirty="0">
                <a:latin typeface="Arial Black" panose="020B0A04020102020204" pitchFamily="34" charset="0"/>
              </a:rPr>
              <a:t> </a:t>
            </a:r>
            <a:r>
              <a:rPr lang="en-US" sz="2000" b="1" dirty="0" smtClean="0">
                <a:latin typeface="Arial Black" panose="020B0A04020102020204" pitchFamily="34" charset="0"/>
              </a:rPr>
              <a:t>change</a:t>
            </a:r>
            <a:r>
              <a:rPr lang="hu-HU" sz="2000" b="1" dirty="0" smtClean="0">
                <a:latin typeface="Arial Black" panose="020B0A04020102020204" pitchFamily="34" charset="0"/>
              </a:rPr>
              <a:t/>
            </a:r>
            <a:br>
              <a:rPr lang="hu-HU" sz="2000" b="1" dirty="0" smtClean="0">
                <a:latin typeface="Arial Black" panose="020B0A04020102020204" pitchFamily="34" charset="0"/>
              </a:rPr>
            </a:br>
            <a:r>
              <a:rPr lang="en-US" sz="2000" b="1" dirty="0" smtClean="0">
                <a:latin typeface="Arial Black" panose="020B0A04020102020204" pitchFamily="34" charset="0"/>
              </a:rPr>
              <a:t>in</a:t>
            </a:r>
            <a:r>
              <a:rPr lang="hu-HU" sz="2000" b="1" dirty="0" smtClean="0">
                <a:latin typeface="Arial Black" panose="020B0A04020102020204" pitchFamily="34" charset="0"/>
              </a:rPr>
              <a:t> </a:t>
            </a:r>
            <a:r>
              <a:rPr lang="en-US" sz="2000" b="1" dirty="0">
                <a:latin typeface="Arial Black" panose="020B0A04020102020204" pitchFamily="34" charset="0"/>
              </a:rPr>
              <a:t>the </a:t>
            </a:r>
            <a:r>
              <a:rPr lang="en-US" sz="2000" b="1" dirty="0" err="1">
                <a:latin typeface="Arial Black" panose="020B0A04020102020204" pitchFamily="34" charset="0"/>
              </a:rPr>
              <a:t>Lajta</a:t>
            </a:r>
            <a:r>
              <a:rPr lang="en-US" sz="2000" b="1" dirty="0">
                <a:latin typeface="Arial Black" panose="020B0A04020102020204" pitchFamily="34" charset="0"/>
              </a:rPr>
              <a:t>-Project</a:t>
            </a:r>
            <a:endParaRPr lang="hu-HU" sz="2000" b="1" dirty="0">
              <a:latin typeface="Arial Black" panose="020B0A04020102020204" pitchFamily="34" charset="0"/>
            </a:endParaRPr>
          </a:p>
        </p:txBody>
      </p:sp>
      <p:sp>
        <p:nvSpPr>
          <p:cNvPr id="3" name="Alcím 2"/>
          <p:cNvSpPr>
            <a:spLocks noGrp="1"/>
          </p:cNvSpPr>
          <p:nvPr>
            <p:ph type="subTitle" idx="1"/>
          </p:nvPr>
        </p:nvSpPr>
        <p:spPr>
          <a:xfrm>
            <a:off x="777240" y="1458848"/>
            <a:ext cx="10415016" cy="1745329"/>
          </a:xfrm>
        </p:spPr>
        <p:txBody>
          <a:bodyPr>
            <a:normAutofit fontScale="92500" lnSpcReduction="20000"/>
          </a:bodyPr>
          <a:lstStyle/>
          <a:p>
            <a:pPr>
              <a:lnSpc>
                <a:spcPct val="100000"/>
              </a:lnSpc>
              <a:spcBef>
                <a:spcPts val="0"/>
              </a:spcBef>
            </a:pPr>
            <a:r>
              <a:rPr lang="en-US" dirty="0"/>
              <a:t>András </a:t>
            </a:r>
            <a:r>
              <a:rPr lang="en-US" dirty="0" smtClean="0"/>
              <a:t>Polgár</a:t>
            </a:r>
            <a:r>
              <a:rPr lang="hu-HU" baseline="30000" dirty="0" smtClean="0"/>
              <a:t>(</a:t>
            </a:r>
            <a:r>
              <a:rPr lang="en-US" baseline="30000" dirty="0" smtClean="0"/>
              <a:t>1</a:t>
            </a:r>
            <a:r>
              <a:rPr lang="hu-HU" baseline="30000" dirty="0" smtClean="0"/>
              <a:t>)</a:t>
            </a:r>
            <a:r>
              <a:rPr lang="en-US" dirty="0" smtClean="0"/>
              <a:t>, </a:t>
            </a:r>
            <a:r>
              <a:rPr lang="en-US" dirty="0"/>
              <a:t>Karolina </a:t>
            </a:r>
            <a:r>
              <a:rPr lang="en-US" dirty="0" smtClean="0"/>
              <a:t>Horváth</a:t>
            </a:r>
            <a:r>
              <a:rPr lang="hu-HU" baseline="30000" dirty="0" smtClean="0"/>
              <a:t>(</a:t>
            </a:r>
            <a:r>
              <a:rPr lang="en-US" baseline="30000" dirty="0" smtClean="0"/>
              <a:t>1</a:t>
            </a:r>
            <a:r>
              <a:rPr lang="hu-HU" baseline="30000" dirty="0" smtClean="0"/>
              <a:t>)</a:t>
            </a:r>
            <a:r>
              <a:rPr lang="en-US" dirty="0" smtClean="0"/>
              <a:t>, </a:t>
            </a:r>
            <a:r>
              <a:rPr lang="en-US" b="1" dirty="0"/>
              <a:t>Imre </a:t>
            </a:r>
            <a:r>
              <a:rPr lang="en-US" b="1" dirty="0" smtClean="0"/>
              <a:t>Mészáros</a:t>
            </a:r>
            <a:r>
              <a:rPr lang="hu-HU" b="1" baseline="30000" dirty="0" smtClean="0"/>
              <a:t>(</a:t>
            </a:r>
            <a:r>
              <a:rPr lang="en-US" b="1" baseline="30000" dirty="0" smtClean="0"/>
              <a:t>1</a:t>
            </a:r>
            <a:r>
              <a:rPr lang="hu-HU" b="1" baseline="30000" dirty="0" smtClean="0"/>
              <a:t>)</a:t>
            </a:r>
            <a:r>
              <a:rPr lang="en-US" dirty="0" smtClean="0"/>
              <a:t>, </a:t>
            </a:r>
            <a:r>
              <a:rPr lang="en-US" dirty="0"/>
              <a:t>Adrienn </a:t>
            </a:r>
            <a:r>
              <a:rPr lang="en-US" dirty="0" smtClean="0"/>
              <a:t>Horváth</a:t>
            </a:r>
            <a:r>
              <a:rPr lang="hu-HU" baseline="30000" dirty="0" smtClean="0"/>
              <a:t>(</a:t>
            </a:r>
            <a:r>
              <a:rPr lang="en-US" baseline="30000" dirty="0" smtClean="0"/>
              <a:t>1</a:t>
            </a:r>
            <a:r>
              <a:rPr lang="hu-HU" baseline="30000" dirty="0" smtClean="0"/>
              <a:t>)</a:t>
            </a:r>
            <a:r>
              <a:rPr lang="en-US" dirty="0" smtClean="0"/>
              <a:t>,</a:t>
            </a:r>
            <a:r>
              <a:rPr lang="hu-HU" dirty="0" smtClean="0"/>
              <a:t> </a:t>
            </a:r>
            <a:r>
              <a:rPr lang="en-US" dirty="0" smtClean="0"/>
              <a:t>András Bidló</a:t>
            </a:r>
            <a:r>
              <a:rPr lang="hu-HU" baseline="30000" dirty="0" smtClean="0"/>
              <a:t>(</a:t>
            </a:r>
            <a:r>
              <a:rPr lang="en-US" baseline="30000" dirty="0" smtClean="0"/>
              <a:t>1</a:t>
            </a:r>
            <a:r>
              <a:rPr lang="hu-HU" baseline="30000" dirty="0" smtClean="0"/>
              <a:t>)</a:t>
            </a:r>
            <a:r>
              <a:rPr lang="en-US" dirty="0" smtClean="0"/>
              <a:t>, Sándor</a:t>
            </a:r>
            <a:r>
              <a:rPr lang="hu-HU" dirty="0" smtClean="0"/>
              <a:t> </a:t>
            </a:r>
            <a:r>
              <a:rPr lang="en-US" dirty="0" smtClean="0"/>
              <a:t>Faragó</a:t>
            </a:r>
            <a:r>
              <a:rPr lang="hu-HU" baseline="30000" dirty="0" smtClean="0"/>
              <a:t>(</a:t>
            </a:r>
            <a:r>
              <a:rPr lang="en-US" baseline="30000" dirty="0" smtClean="0"/>
              <a:t>2</a:t>
            </a:r>
            <a:r>
              <a:rPr lang="hu-HU" baseline="30000" dirty="0" smtClean="0"/>
              <a:t>)</a:t>
            </a:r>
            <a:r>
              <a:rPr lang="en-US" dirty="0" smtClean="0"/>
              <a:t> </a:t>
            </a:r>
            <a:r>
              <a:rPr lang="en-US" dirty="0"/>
              <a:t>and Veronika Elekné </a:t>
            </a:r>
            <a:r>
              <a:rPr lang="en-US" dirty="0" smtClean="0"/>
              <a:t>Fodor</a:t>
            </a:r>
            <a:r>
              <a:rPr lang="hu-HU" baseline="30000" dirty="0" smtClean="0"/>
              <a:t>(</a:t>
            </a:r>
            <a:r>
              <a:rPr lang="en-US" baseline="30000" dirty="0" smtClean="0"/>
              <a:t>1</a:t>
            </a:r>
            <a:r>
              <a:rPr lang="hu-HU" baseline="30000" dirty="0" smtClean="0"/>
              <a:t>)</a:t>
            </a:r>
          </a:p>
          <a:p>
            <a:pPr>
              <a:lnSpc>
                <a:spcPct val="100000"/>
              </a:lnSpc>
              <a:spcBef>
                <a:spcPts val="600"/>
              </a:spcBef>
            </a:pPr>
            <a:r>
              <a:rPr lang="hu-HU" sz="2000" i="1" baseline="30000" dirty="0"/>
              <a:t>(</a:t>
            </a:r>
            <a:r>
              <a:rPr lang="en-US" sz="2000" i="1" baseline="30000" dirty="0"/>
              <a:t>1</a:t>
            </a:r>
            <a:r>
              <a:rPr lang="hu-HU" sz="2000" i="1" baseline="30000" dirty="0" smtClean="0"/>
              <a:t>)</a:t>
            </a:r>
            <a:r>
              <a:rPr lang="en-US" sz="2000" i="1" dirty="0" smtClean="0"/>
              <a:t>Institute </a:t>
            </a:r>
            <a:r>
              <a:rPr lang="en-US" sz="2000" i="1" dirty="0"/>
              <a:t>of Environmental and Earth Sciences, Faculty of Forestry, University of Sopron, Sopron, Hungary</a:t>
            </a:r>
            <a:endParaRPr lang="hu-HU" sz="2000" i="1" dirty="0"/>
          </a:p>
          <a:p>
            <a:pPr>
              <a:lnSpc>
                <a:spcPct val="100000"/>
              </a:lnSpc>
              <a:spcBef>
                <a:spcPts val="0"/>
              </a:spcBef>
            </a:pPr>
            <a:r>
              <a:rPr lang="hu-HU" sz="2000" i="1" baseline="30000" dirty="0"/>
              <a:t>(</a:t>
            </a:r>
            <a:r>
              <a:rPr lang="en-US" sz="2000" i="1" baseline="30000" dirty="0"/>
              <a:t>2</a:t>
            </a:r>
            <a:r>
              <a:rPr lang="hu-HU" sz="2000" i="1" baseline="30000" dirty="0" smtClean="0"/>
              <a:t>)</a:t>
            </a:r>
            <a:r>
              <a:rPr lang="en-US" sz="2000" i="1" dirty="0" smtClean="0"/>
              <a:t>Institute </a:t>
            </a:r>
            <a:r>
              <a:rPr lang="en-US" sz="2000" i="1" dirty="0"/>
              <a:t>of Wildlife Management and Wildlife Biology, Faculty of Forestry, University of Sopron, Sopron, Sopron, Hungary</a:t>
            </a:r>
            <a:endParaRPr lang="hu-HU" sz="2000" i="1" dirty="0"/>
          </a:p>
        </p:txBody>
      </p:sp>
      <p:sp>
        <p:nvSpPr>
          <p:cNvPr id="7"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8"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6602" y="4885135"/>
            <a:ext cx="1578792" cy="1578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KÃ©ptalÃ¡lat a kÃ¶vetkezÅre: â2 minutesâ">
            <a:hlinkClick r:id="rId4" action="ppaction://hlinksldjump"/>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17666" y="5309842"/>
            <a:ext cx="873432" cy="92208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KÃ©ptalÃ¡lat a kÃ¶vetkezÅre: âbÃºzaâ"/>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154936" y="3449240"/>
            <a:ext cx="19992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KÃ©ptalÃ¡lat a kÃ¶vetkezÅre: âkukoricaâ"/>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54136" y="3450544"/>
            <a:ext cx="2165972"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KÃ©ptalÃ¡lat a kÃ¶vetkezÅre: ânapraforgÃ³â"/>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20109" y="3449240"/>
            <a:ext cx="1946977"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KÃ©ptalÃ¡lat a kÃ¶vetkezÅre: ârepceâ"/>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67085" y="3445689"/>
            <a:ext cx="1829900" cy="12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735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PICO - 2 </a:t>
            </a:r>
            <a:r>
              <a:rPr lang="hu-HU" dirty="0" err="1" smtClean="0"/>
              <a:t>minutes</a:t>
            </a:r>
            <a:r>
              <a:rPr lang="hu-HU" dirty="0" smtClean="0"/>
              <a:t> </a:t>
            </a:r>
            <a:r>
              <a:rPr lang="hu-HU" dirty="0" err="1" smtClean="0"/>
              <a:t>madness</a:t>
            </a:r>
            <a:endParaRPr lang="hu-HU" dirty="0"/>
          </a:p>
        </p:txBody>
      </p:sp>
      <p:sp>
        <p:nvSpPr>
          <p:cNvPr id="3" name="Tartalom helye 2"/>
          <p:cNvSpPr>
            <a:spLocks noGrp="1"/>
          </p:cNvSpPr>
          <p:nvPr>
            <p:ph idx="1"/>
          </p:nvPr>
        </p:nvSpPr>
        <p:spPr>
          <a:xfrm>
            <a:off x="1033272" y="1479178"/>
            <a:ext cx="6824295" cy="4630551"/>
          </a:xfrm>
        </p:spPr>
        <p:txBody>
          <a:bodyPr>
            <a:noAutofit/>
          </a:bodyPr>
          <a:lstStyle/>
          <a:p>
            <a:r>
              <a:rPr lang="en-US" sz="2000" dirty="0">
                <a:solidFill>
                  <a:srgbClr val="00B0F0"/>
                </a:solidFill>
              </a:rPr>
              <a:t>Crop production </a:t>
            </a:r>
            <a:r>
              <a:rPr lang="en-US" sz="2000" dirty="0"/>
              <a:t>is applied on about half of Hungary’s land area, which amounts to approximately</a:t>
            </a:r>
            <a:r>
              <a:rPr lang="hu-HU" sz="2000" dirty="0"/>
              <a:t> </a:t>
            </a:r>
            <a:r>
              <a:rPr lang="en-US" sz="2000" dirty="0"/>
              <a:t>4.5 million hectares.</a:t>
            </a:r>
            <a:endParaRPr lang="hu-HU" sz="2000" dirty="0"/>
          </a:p>
          <a:p>
            <a:r>
              <a:rPr lang="en-US" sz="2000" dirty="0">
                <a:solidFill>
                  <a:srgbClr val="00B0F0"/>
                </a:solidFill>
              </a:rPr>
              <a:t>The agricultural activity </a:t>
            </a:r>
            <a:r>
              <a:rPr lang="en-US" sz="2000" dirty="0"/>
              <a:t>has significant environmental impacts.</a:t>
            </a:r>
            <a:endParaRPr lang="hu-HU" sz="2000" dirty="0"/>
          </a:p>
          <a:p>
            <a:r>
              <a:rPr lang="en-US" sz="2000" dirty="0">
                <a:solidFill>
                  <a:srgbClr val="00B0F0"/>
                </a:solidFill>
              </a:rPr>
              <a:t>Our work aims the time series investigation </a:t>
            </a:r>
            <a:r>
              <a:rPr lang="en-US" sz="2000" dirty="0"/>
              <a:t>of the impacts of large-scale agricultural cultivation on</a:t>
            </a:r>
            <a:r>
              <a:rPr lang="hu-HU" sz="2000" dirty="0"/>
              <a:t> </a:t>
            </a:r>
            <a:r>
              <a:rPr lang="en-US" sz="2000" dirty="0"/>
              <a:t>environment and primarily on climate change in the test area by applying environmental life cycle</a:t>
            </a:r>
            <a:r>
              <a:rPr lang="hu-HU" sz="2000" dirty="0"/>
              <a:t> </a:t>
            </a:r>
            <a:r>
              <a:rPr lang="en-US" sz="2000" dirty="0"/>
              <a:t>assessment (LCA) method.</a:t>
            </a:r>
          </a:p>
          <a:p>
            <a:r>
              <a:rPr lang="en-US" sz="2000" dirty="0"/>
              <a:t>The investigated area of </a:t>
            </a:r>
            <a:r>
              <a:rPr lang="en-US" sz="2000" dirty="0" err="1">
                <a:solidFill>
                  <a:srgbClr val="00B0F0"/>
                </a:solidFill>
              </a:rPr>
              <a:t>Lajta</a:t>
            </a:r>
            <a:r>
              <a:rPr lang="en-US" sz="2000" dirty="0">
                <a:solidFill>
                  <a:srgbClr val="00B0F0"/>
                </a:solidFill>
              </a:rPr>
              <a:t> Project can be found</a:t>
            </a:r>
            <a:r>
              <a:rPr lang="hu-HU" sz="2000" dirty="0">
                <a:solidFill>
                  <a:srgbClr val="00B0F0"/>
                </a:solidFill>
              </a:rPr>
              <a:t> </a:t>
            </a:r>
            <a:r>
              <a:rPr lang="en-US" sz="2000" dirty="0"/>
              <a:t>in the north-western corner of Hungary, in </a:t>
            </a:r>
            <a:r>
              <a:rPr lang="en-US" sz="2000" dirty="0" err="1"/>
              <a:t>Győr</a:t>
            </a:r>
            <a:r>
              <a:rPr lang="hu-HU" sz="2000" dirty="0"/>
              <a:t>-</a:t>
            </a:r>
            <a:r>
              <a:rPr lang="en-US" sz="2000" dirty="0" err="1"/>
              <a:t>Moson</a:t>
            </a:r>
            <a:r>
              <a:rPr lang="en-US" sz="2000" dirty="0"/>
              <a:t>-Sopron county.</a:t>
            </a:r>
            <a:endParaRPr lang="hu-HU" sz="2000" dirty="0"/>
          </a:p>
          <a:p>
            <a:r>
              <a:rPr lang="en-US" sz="2000" dirty="0"/>
              <a:t>The area has </a:t>
            </a:r>
            <a:r>
              <a:rPr lang="en-US" sz="2000" dirty="0">
                <a:solidFill>
                  <a:srgbClr val="00B0F0"/>
                </a:solidFill>
              </a:rPr>
              <a:t>intense </a:t>
            </a:r>
            <a:r>
              <a:rPr lang="en-US" sz="2000" dirty="0" err="1">
                <a:solidFill>
                  <a:srgbClr val="00B0F0"/>
                </a:solidFill>
              </a:rPr>
              <a:t>agri</a:t>
            </a:r>
            <a:r>
              <a:rPr lang="en-US" sz="2000" dirty="0">
                <a:solidFill>
                  <a:srgbClr val="00B0F0"/>
                </a:solidFill>
              </a:rPr>
              <a:t>-environment characteristics, </a:t>
            </a:r>
            <a:r>
              <a:rPr lang="en-US" sz="2000" dirty="0"/>
              <a:t>almost entirely</a:t>
            </a:r>
            <a:r>
              <a:rPr lang="hu-HU" sz="2000" dirty="0"/>
              <a:t> </a:t>
            </a:r>
            <a:r>
              <a:rPr lang="en-US" sz="2000" dirty="0"/>
              <a:t>lacking of grasslands and meadows.</a:t>
            </a:r>
            <a:endParaRPr lang="hu-HU" sz="2000" dirty="0"/>
          </a:p>
        </p:txBody>
      </p:sp>
      <p:sp>
        <p:nvSpPr>
          <p:cNvPr id="10"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7" name="Kép 6"/>
          <p:cNvPicPr>
            <a:picLocks noChangeAspect="1"/>
          </p:cNvPicPr>
          <p:nvPr/>
        </p:nvPicPr>
        <p:blipFill rotWithShape="1">
          <a:blip r:embed="rId2" cstate="print">
            <a:extLst>
              <a:ext uri="{28A0092B-C50C-407E-A947-70E740481C1C}">
                <a14:useLocalDpi xmlns:a14="http://schemas.microsoft.com/office/drawing/2010/main" val="0"/>
              </a:ext>
            </a:extLst>
          </a:blip>
          <a:srcRect l="3652" t="7871" r="3995" b="8168"/>
          <a:stretch/>
        </p:blipFill>
        <p:spPr>
          <a:xfrm>
            <a:off x="7857565" y="1546412"/>
            <a:ext cx="2736000" cy="989288"/>
          </a:xfrm>
          <a:prstGeom prst="rect">
            <a:avLst/>
          </a:prstGeom>
        </p:spPr>
      </p:pic>
      <p:pic>
        <p:nvPicPr>
          <p:cNvPr id="8" name="Kép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7565" y="2846627"/>
            <a:ext cx="2736000" cy="1613381"/>
          </a:xfrm>
          <a:prstGeom prst="rect">
            <a:avLst/>
          </a:prstGeom>
        </p:spPr>
      </p:pic>
      <p:pic>
        <p:nvPicPr>
          <p:cNvPr id="9" name="Kép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57565" y="4770933"/>
            <a:ext cx="2736000" cy="1595062"/>
          </a:xfrm>
          <a:prstGeom prst="rect">
            <a:avLst/>
          </a:prstGeom>
        </p:spPr>
      </p:pic>
    </p:spTree>
    <p:extLst>
      <p:ext uri="{BB962C8B-B14F-4D97-AF65-F5344CB8AC3E}">
        <p14:creationId xmlns:p14="http://schemas.microsoft.com/office/powerpoint/2010/main" val="1458114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smtClean="0"/>
              <a:t>Research </a:t>
            </a:r>
            <a:r>
              <a:rPr lang="hu-HU" dirty="0" err="1" smtClean="0"/>
              <a:t>question</a:t>
            </a:r>
            <a:endParaRPr lang="hu-HU" dirty="0"/>
          </a:p>
        </p:txBody>
      </p:sp>
      <p:sp>
        <p:nvSpPr>
          <p:cNvPr id="3" name="Tartalom helye 2"/>
          <p:cNvSpPr>
            <a:spLocks noGrp="1"/>
          </p:cNvSpPr>
          <p:nvPr>
            <p:ph idx="1"/>
          </p:nvPr>
        </p:nvSpPr>
        <p:spPr>
          <a:xfrm>
            <a:off x="1051560" y="1476002"/>
            <a:ext cx="8987790" cy="3634013"/>
          </a:xfrm>
        </p:spPr>
        <p:txBody>
          <a:bodyPr>
            <a:normAutofit lnSpcReduction="10000"/>
          </a:bodyPr>
          <a:lstStyle/>
          <a:p>
            <a:r>
              <a:rPr lang="en-US" sz="2400" dirty="0"/>
              <a:t>We were looking for the answer to the question</a:t>
            </a:r>
            <a:r>
              <a:rPr lang="hu-HU" sz="2400" dirty="0"/>
              <a:t>:</a:t>
            </a:r>
          </a:p>
          <a:p>
            <a:pPr marL="0" indent="0">
              <a:buNone/>
            </a:pPr>
            <a:r>
              <a:rPr lang="hu-HU" sz="2400" dirty="0">
                <a:solidFill>
                  <a:srgbClr val="00B0F0"/>
                </a:solidFill>
              </a:rPr>
              <a:t>„</a:t>
            </a:r>
            <a:r>
              <a:rPr lang="en-US" sz="2400" dirty="0">
                <a:solidFill>
                  <a:srgbClr val="00B0F0"/>
                </a:solidFill>
              </a:rPr>
              <a:t>To what extent does agricultural activity on this</a:t>
            </a:r>
            <a:r>
              <a:rPr lang="hu-HU" sz="2400" dirty="0">
                <a:solidFill>
                  <a:srgbClr val="00B0F0"/>
                </a:solidFill>
              </a:rPr>
              <a:t> </a:t>
            </a:r>
            <a:r>
              <a:rPr lang="en-US" sz="2400" dirty="0">
                <a:solidFill>
                  <a:srgbClr val="00B0F0"/>
                </a:solidFill>
              </a:rPr>
              <a:t>area impact the environment and how can it contribute to climate change during a given period?</a:t>
            </a:r>
            <a:r>
              <a:rPr lang="hu-HU" sz="2400" dirty="0">
                <a:solidFill>
                  <a:srgbClr val="00B0F0"/>
                </a:solidFill>
              </a:rPr>
              <a:t>”</a:t>
            </a:r>
          </a:p>
          <a:p>
            <a:r>
              <a:rPr lang="en-US" sz="2400" dirty="0"/>
              <a:t>We </a:t>
            </a:r>
            <a:r>
              <a:rPr lang="en-US" sz="2400" dirty="0" err="1"/>
              <a:t>analysed</a:t>
            </a:r>
            <a:r>
              <a:rPr lang="en-US" sz="2400" dirty="0"/>
              <a:t> the cultivation data of 5 crops:</a:t>
            </a:r>
            <a:endParaRPr lang="hu-HU" sz="2400" dirty="0"/>
          </a:p>
          <a:p>
            <a:pPr lvl="1"/>
            <a:r>
              <a:rPr lang="hu-HU" sz="2000" dirty="0"/>
              <a:t>c</a:t>
            </a:r>
            <a:r>
              <a:rPr lang="en-US" sz="2000" dirty="0" err="1"/>
              <a:t>anola</a:t>
            </a:r>
            <a:r>
              <a:rPr lang="hu-HU" sz="2000" dirty="0"/>
              <a:t> (15 </a:t>
            </a:r>
            <a:r>
              <a:rPr lang="hu-HU" sz="2000" dirty="0" err="1"/>
              <a:t>years</a:t>
            </a:r>
            <a:r>
              <a:rPr lang="hu-HU" sz="2000" dirty="0"/>
              <a:t>)</a:t>
            </a:r>
            <a:r>
              <a:rPr lang="en-US" sz="2000" dirty="0"/>
              <a:t>,</a:t>
            </a:r>
            <a:endParaRPr lang="hu-HU" sz="2000" dirty="0"/>
          </a:p>
          <a:p>
            <a:pPr lvl="1"/>
            <a:r>
              <a:rPr lang="en-US" sz="2000" dirty="0"/>
              <a:t>winter barley</a:t>
            </a:r>
            <a:r>
              <a:rPr lang="hu-HU" sz="2000" dirty="0"/>
              <a:t> (20 </a:t>
            </a:r>
            <a:r>
              <a:rPr lang="hu-HU" sz="2000" dirty="0" err="1"/>
              <a:t>years</a:t>
            </a:r>
            <a:r>
              <a:rPr lang="hu-HU" sz="2000" dirty="0"/>
              <a:t>)</a:t>
            </a:r>
            <a:r>
              <a:rPr lang="en-US" sz="2000" dirty="0"/>
              <a:t>,</a:t>
            </a:r>
            <a:endParaRPr lang="hu-HU" sz="2000" dirty="0"/>
          </a:p>
          <a:p>
            <a:pPr lvl="1"/>
            <a:r>
              <a:rPr lang="en-US" sz="2000" dirty="0"/>
              <a:t>winter wheat</a:t>
            </a:r>
            <a:r>
              <a:rPr lang="hu-HU" sz="2000" dirty="0"/>
              <a:t> (18 </a:t>
            </a:r>
            <a:r>
              <a:rPr lang="hu-HU" sz="2000" dirty="0" err="1"/>
              <a:t>years</a:t>
            </a:r>
            <a:r>
              <a:rPr lang="hu-HU" sz="2000" dirty="0"/>
              <a:t>)</a:t>
            </a:r>
            <a:r>
              <a:rPr lang="en-US" sz="2000" dirty="0"/>
              <a:t>,</a:t>
            </a:r>
            <a:endParaRPr lang="hu-HU" sz="2000" dirty="0"/>
          </a:p>
          <a:p>
            <a:pPr lvl="1"/>
            <a:r>
              <a:rPr lang="en-US" sz="2000" dirty="0"/>
              <a:t>green maize</a:t>
            </a:r>
            <a:r>
              <a:rPr lang="hu-HU" sz="2000" dirty="0"/>
              <a:t> (20 </a:t>
            </a:r>
            <a:r>
              <a:rPr lang="hu-HU" sz="2000" dirty="0" err="1"/>
              <a:t>years</a:t>
            </a:r>
            <a:r>
              <a:rPr lang="hu-HU" sz="2000" dirty="0"/>
              <a:t>)</a:t>
            </a:r>
            <a:r>
              <a:rPr lang="en-US" sz="2000" dirty="0"/>
              <a:t> and</a:t>
            </a:r>
            <a:endParaRPr lang="hu-HU" sz="2000" dirty="0"/>
          </a:p>
          <a:p>
            <a:pPr lvl="1"/>
            <a:r>
              <a:rPr lang="hu-HU" sz="2000" dirty="0"/>
              <a:t>m</a:t>
            </a:r>
            <a:r>
              <a:rPr lang="en-US" sz="2000" dirty="0" err="1"/>
              <a:t>aize</a:t>
            </a:r>
            <a:r>
              <a:rPr lang="hu-HU" sz="2000" dirty="0"/>
              <a:t> (13 </a:t>
            </a:r>
            <a:r>
              <a:rPr lang="hu-HU" sz="2000" dirty="0" err="1"/>
              <a:t>years</a:t>
            </a:r>
            <a:r>
              <a:rPr lang="hu-HU" sz="2000" dirty="0"/>
              <a:t>)</a:t>
            </a:r>
            <a:r>
              <a:rPr lang="en-US" sz="2000" dirty="0"/>
              <a:t>.</a:t>
            </a:r>
            <a:endParaRPr lang="hu-HU" sz="2000" dirty="0"/>
          </a:p>
        </p:txBody>
      </p:sp>
      <p:sp>
        <p:nvSpPr>
          <p:cNvPr id="13"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14" name="Picture 2" descr="KÃ©ptalÃ¡lat a kÃ¶vetkezÅre: âbÃºzaâ"/>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97301" y="5113565"/>
            <a:ext cx="19992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KÃ©ptalÃ¡lat a kÃ¶vetkezÅre: âkukoricaâ"/>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96501" y="5114869"/>
            <a:ext cx="2165972"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KÃ©ptalÃ¡lat a kÃ¶vetkezÅre: ânapraforgÃ³â"/>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2474" y="5113565"/>
            <a:ext cx="1946977"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KÃ©ptalÃ¡lat a kÃ¶vetkezÅre: ârepceâ"/>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09450" y="5110014"/>
            <a:ext cx="1829900" cy="12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7375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Results</a:t>
            </a:r>
            <a:r>
              <a:rPr lang="hu-HU" dirty="0" smtClean="0"/>
              <a:t> – </a:t>
            </a:r>
            <a:r>
              <a:rPr lang="hu-HU" dirty="0" err="1" smtClean="0"/>
              <a:t>Impact</a:t>
            </a:r>
            <a:r>
              <a:rPr lang="hu-HU" dirty="0" smtClean="0"/>
              <a:t> </a:t>
            </a:r>
            <a:r>
              <a:rPr lang="hu-HU" dirty="0" err="1" smtClean="0"/>
              <a:t>Assessment</a:t>
            </a:r>
            <a:endParaRPr lang="hu-HU" dirty="0"/>
          </a:p>
        </p:txBody>
      </p:sp>
      <p:sp>
        <p:nvSpPr>
          <p:cNvPr id="10"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sp>
        <p:nvSpPr>
          <p:cNvPr id="5" name="Rectangle 2"/>
          <p:cNvSpPr>
            <a:spLocks noChangeArrowheads="1"/>
          </p:cNvSpPr>
          <p:nvPr/>
        </p:nvSpPr>
        <p:spPr bwMode="auto">
          <a:xfrm>
            <a:off x="5267283" y="-1847128"/>
            <a:ext cx="42577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u-HU"/>
          </a:p>
        </p:txBody>
      </p:sp>
      <p:sp>
        <p:nvSpPr>
          <p:cNvPr id="6" name="Rectangle 3"/>
          <p:cNvSpPr>
            <a:spLocks noChangeArrowheads="1"/>
          </p:cNvSpPr>
          <p:nvPr/>
        </p:nvSpPr>
        <p:spPr bwMode="auto">
          <a:xfrm rot="10800000" flipV="1">
            <a:off x="5781633" y="1455967"/>
            <a:ext cx="5374045"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GB" altLang="hu-HU" b="1" dirty="0">
                <a:ea typeface="Calibri" panose="020F0502020204030204" pitchFamily="34" charset="0"/>
                <a:cs typeface="Times New Roman" panose="02020603050405020304" pitchFamily="18" charset="0"/>
              </a:rPr>
              <a:t>Fig. 1. </a:t>
            </a:r>
            <a:r>
              <a:rPr lang="en-US" altLang="hu-HU" b="1" dirty="0">
                <a:ea typeface="Calibri" panose="020F0502020204030204" pitchFamily="34" charset="0"/>
                <a:cs typeface="Times New Roman" panose="02020603050405020304" pitchFamily="18" charset="0"/>
              </a:rPr>
              <a:t>Environmental impact category indicator results cumulated to total cultivation periods and total crop growing areas </a:t>
            </a:r>
            <a:r>
              <a:rPr lang="en-GB" altLang="hu-HU" b="1" dirty="0">
                <a:ea typeface="Calibri" panose="020F0502020204030204" pitchFamily="34" charset="0"/>
                <a:cs typeface="Times New Roman" panose="02020603050405020304" pitchFamily="18" charset="0"/>
              </a:rPr>
              <a:t>by impact categories of CML 2001 (</a:t>
            </a:r>
            <a:r>
              <a:rPr lang="hu-HU" altLang="hu-HU" b="1" dirty="0">
                <a:ea typeface="Calibri" panose="020F0502020204030204" pitchFamily="34" charset="0"/>
                <a:cs typeface="Times New Roman" panose="02020603050405020304" pitchFamily="18" charset="0"/>
              </a:rPr>
              <a:t>Jan </a:t>
            </a:r>
            <a:r>
              <a:rPr lang="en-GB" altLang="hu-HU" b="1" dirty="0">
                <a:ea typeface="Calibri" panose="020F0502020204030204" pitchFamily="34" charset="0"/>
                <a:cs typeface="Times New Roman" panose="02020603050405020304" pitchFamily="18" charset="0"/>
              </a:rPr>
              <a:t>201</a:t>
            </a:r>
            <a:r>
              <a:rPr lang="hu-HU" altLang="hu-HU" b="1" dirty="0">
                <a:ea typeface="Calibri" panose="020F0502020204030204" pitchFamily="34" charset="0"/>
                <a:cs typeface="Times New Roman" panose="02020603050405020304" pitchFamily="18" charset="0"/>
              </a:rPr>
              <a:t>6</a:t>
            </a:r>
            <a:r>
              <a:rPr lang="en-GB" altLang="hu-HU" b="1" dirty="0">
                <a:ea typeface="Calibri" panose="020F0502020204030204" pitchFamily="34" charset="0"/>
                <a:cs typeface="Times New Roman" panose="02020603050405020304" pitchFamily="18" charset="0"/>
              </a:rPr>
              <a:t>)</a:t>
            </a:r>
            <a:r>
              <a:rPr lang="hu-HU" altLang="hu-HU" b="1" dirty="0"/>
              <a:t> </a:t>
            </a:r>
          </a:p>
        </p:txBody>
      </p:sp>
      <p:sp>
        <p:nvSpPr>
          <p:cNvPr id="8" name="Téglalap 7"/>
          <p:cNvSpPr/>
          <p:nvPr/>
        </p:nvSpPr>
        <p:spPr>
          <a:xfrm>
            <a:off x="5781632" y="2953923"/>
            <a:ext cx="5374047" cy="2246769"/>
          </a:xfrm>
          <a:prstGeom prst="rect">
            <a:avLst/>
          </a:prstGeom>
        </p:spPr>
        <p:txBody>
          <a:bodyPr wrap="square">
            <a:spAutoFit/>
          </a:bodyPr>
          <a:lstStyle/>
          <a:p>
            <a:pPr marL="285750" indent="-285750">
              <a:buFont typeface="Arial" panose="020B0604020202020204" pitchFamily="34" charset="0"/>
              <a:buChar char="•"/>
            </a:pPr>
            <a:r>
              <a:rPr lang="hu-HU" sz="2000" b="1" dirty="0" err="1">
                <a:ea typeface="Calibri" panose="020F0502020204030204" pitchFamily="34" charset="0"/>
              </a:rPr>
              <a:t>Figure</a:t>
            </a:r>
            <a:r>
              <a:rPr lang="hu-HU" sz="2000" b="1" dirty="0">
                <a:ea typeface="Calibri" panose="020F0502020204030204" pitchFamily="34" charset="0"/>
              </a:rPr>
              <a:t> 1.</a:t>
            </a:r>
            <a:r>
              <a:rPr lang="hu-HU" sz="2000" dirty="0">
                <a:ea typeface="Calibri" panose="020F0502020204030204" pitchFamily="34" charset="0"/>
              </a:rPr>
              <a:t> </a:t>
            </a:r>
            <a:r>
              <a:rPr lang="en-US" sz="2000" dirty="0">
                <a:ea typeface="Calibri" panose="020F0502020204030204" pitchFamily="34" charset="0"/>
              </a:rPr>
              <a:t>display</a:t>
            </a:r>
            <a:r>
              <a:rPr lang="hu-HU" sz="2000" dirty="0">
                <a:ea typeface="Calibri" panose="020F0502020204030204" pitchFamily="34" charset="0"/>
              </a:rPr>
              <a:t>s</a:t>
            </a:r>
            <a:r>
              <a:rPr lang="en-US" sz="2000" dirty="0">
                <a:ea typeface="Calibri" panose="020F0502020204030204" pitchFamily="34" charset="0"/>
              </a:rPr>
              <a:t> the </a:t>
            </a:r>
            <a:r>
              <a:rPr lang="en-US" sz="2000" dirty="0">
                <a:solidFill>
                  <a:srgbClr val="00B0F0"/>
                </a:solidFill>
                <a:ea typeface="Calibri" panose="020F0502020204030204" pitchFamily="34" charset="0"/>
              </a:rPr>
              <a:t>specific environmental footprints</a:t>
            </a:r>
            <a:r>
              <a:rPr lang="en-US" sz="2000" dirty="0">
                <a:ea typeface="Calibri" panose="020F0502020204030204" pitchFamily="34" charset="0"/>
              </a:rPr>
              <a:t> by crops</a:t>
            </a:r>
            <a:endParaRPr lang="hu-HU" sz="2000" dirty="0">
              <a:ea typeface="Calibri" panose="020F0502020204030204" pitchFamily="34" charset="0"/>
            </a:endParaRPr>
          </a:p>
          <a:p>
            <a:pPr marL="285750" indent="-285750">
              <a:buFont typeface="Arial" panose="020B0604020202020204" pitchFamily="34" charset="0"/>
              <a:buChar char="•"/>
            </a:pPr>
            <a:r>
              <a:rPr lang="en-US" sz="2000" dirty="0">
                <a:ea typeface="Calibri" panose="020F0502020204030204" pitchFamily="34" charset="0"/>
              </a:rPr>
              <a:t>Increasing environmental ranking of environmental stress resulted from cultivating the observation plot is the following:</a:t>
            </a:r>
            <a:endParaRPr lang="hu-HU" sz="2000" dirty="0">
              <a:ea typeface="Calibri" panose="020F0502020204030204" pitchFamily="34" charset="0"/>
            </a:endParaRPr>
          </a:p>
          <a:p>
            <a:r>
              <a:rPr lang="hu-HU" sz="2000" dirty="0">
                <a:ea typeface="Calibri" panose="020F0502020204030204" pitchFamily="34" charset="0"/>
              </a:rPr>
              <a:t>	</a:t>
            </a:r>
            <a:r>
              <a:rPr lang="en-US" sz="2000" dirty="0">
                <a:solidFill>
                  <a:srgbClr val="00B0F0"/>
                </a:solidFill>
                <a:ea typeface="Calibri" panose="020F0502020204030204" pitchFamily="34" charset="0"/>
              </a:rPr>
              <a:t>(1) canola – (2) maize – (3) green </a:t>
            </a:r>
            <a:r>
              <a:rPr lang="en-US" sz="2000" dirty="0" smtClean="0">
                <a:solidFill>
                  <a:srgbClr val="00B0F0"/>
                </a:solidFill>
                <a:ea typeface="Calibri" panose="020F0502020204030204" pitchFamily="34" charset="0"/>
              </a:rPr>
              <a:t>maize </a:t>
            </a:r>
            <a:r>
              <a:rPr lang="en-US" sz="2000" dirty="0">
                <a:solidFill>
                  <a:srgbClr val="00B0F0"/>
                </a:solidFill>
                <a:ea typeface="Calibri" panose="020F0502020204030204" pitchFamily="34" charset="0"/>
              </a:rPr>
              <a:t>– </a:t>
            </a:r>
            <a:r>
              <a:rPr lang="hu-HU" sz="2000" dirty="0" smtClean="0">
                <a:solidFill>
                  <a:srgbClr val="00B0F0"/>
                </a:solidFill>
                <a:ea typeface="Calibri" panose="020F0502020204030204" pitchFamily="34" charset="0"/>
              </a:rPr>
              <a:t>	</a:t>
            </a:r>
            <a:r>
              <a:rPr lang="en-US" sz="2000" dirty="0" smtClean="0">
                <a:solidFill>
                  <a:srgbClr val="00B0F0"/>
                </a:solidFill>
                <a:ea typeface="Calibri" panose="020F0502020204030204" pitchFamily="34" charset="0"/>
              </a:rPr>
              <a:t>(</a:t>
            </a:r>
            <a:r>
              <a:rPr lang="en-US" sz="2000" dirty="0">
                <a:solidFill>
                  <a:srgbClr val="00B0F0"/>
                </a:solidFill>
                <a:ea typeface="Calibri" panose="020F0502020204030204" pitchFamily="34" charset="0"/>
              </a:rPr>
              <a:t>4) winter barley – (5) winter </a:t>
            </a:r>
            <a:r>
              <a:rPr lang="en-US" sz="2000" dirty="0" smtClean="0">
                <a:solidFill>
                  <a:srgbClr val="00B0F0"/>
                </a:solidFill>
                <a:ea typeface="Calibri" panose="020F0502020204030204" pitchFamily="34" charset="0"/>
              </a:rPr>
              <a:t>wheat</a:t>
            </a:r>
            <a:r>
              <a:rPr lang="en-US" sz="2000" dirty="0">
                <a:solidFill>
                  <a:srgbClr val="00B0F0"/>
                </a:solidFill>
                <a:ea typeface="Calibri" panose="020F0502020204030204" pitchFamily="34" charset="0"/>
              </a:rPr>
              <a:t>. </a:t>
            </a:r>
            <a:endParaRPr lang="hu-HU" sz="2000" dirty="0">
              <a:solidFill>
                <a:srgbClr val="00B0F0"/>
              </a:solidFill>
            </a:endParaRPr>
          </a:p>
        </p:txBody>
      </p:sp>
      <p:pic>
        <p:nvPicPr>
          <p:cNvPr id="7" name="Kép 6"/>
          <p:cNvPicPr>
            <a:picLocks noChangeAspect="1"/>
          </p:cNvPicPr>
          <p:nvPr/>
        </p:nvPicPr>
        <p:blipFill>
          <a:blip r:embed="rId2"/>
          <a:stretch>
            <a:fillRect/>
          </a:stretch>
        </p:blipFill>
        <p:spPr>
          <a:xfrm>
            <a:off x="1645023" y="1329291"/>
            <a:ext cx="3674891" cy="4896815"/>
          </a:xfrm>
          <a:prstGeom prst="rect">
            <a:avLst/>
          </a:prstGeom>
        </p:spPr>
      </p:pic>
    </p:spTree>
    <p:extLst>
      <p:ext uri="{BB962C8B-B14F-4D97-AF65-F5344CB8AC3E}">
        <p14:creationId xmlns:p14="http://schemas.microsoft.com/office/powerpoint/2010/main" val="359012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Results</a:t>
            </a:r>
            <a:r>
              <a:rPr lang="hu-HU" dirty="0" smtClean="0"/>
              <a:t> – </a:t>
            </a:r>
            <a:r>
              <a:rPr lang="hu-HU" dirty="0" err="1" smtClean="0"/>
              <a:t>Impact</a:t>
            </a:r>
            <a:r>
              <a:rPr lang="hu-HU" dirty="0" smtClean="0"/>
              <a:t> </a:t>
            </a:r>
            <a:r>
              <a:rPr lang="hu-HU" dirty="0" err="1" smtClean="0"/>
              <a:t>Assessment</a:t>
            </a:r>
            <a:endParaRPr lang="hu-HU" dirty="0"/>
          </a:p>
        </p:txBody>
      </p:sp>
      <p:sp>
        <p:nvSpPr>
          <p:cNvPr id="10"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sp>
        <p:nvSpPr>
          <p:cNvPr id="5" name="Rectangle 2"/>
          <p:cNvSpPr>
            <a:spLocks noChangeArrowheads="1"/>
          </p:cNvSpPr>
          <p:nvPr/>
        </p:nvSpPr>
        <p:spPr bwMode="auto">
          <a:xfrm>
            <a:off x="5267283" y="-1847128"/>
            <a:ext cx="42577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u-HU"/>
          </a:p>
        </p:txBody>
      </p:sp>
      <p:sp>
        <p:nvSpPr>
          <p:cNvPr id="6" name="Rectangle 3"/>
          <p:cNvSpPr>
            <a:spLocks noChangeArrowheads="1"/>
          </p:cNvSpPr>
          <p:nvPr/>
        </p:nvSpPr>
        <p:spPr bwMode="auto">
          <a:xfrm rot="10800000" flipV="1">
            <a:off x="5781633" y="1594467"/>
            <a:ext cx="5355757"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GB" altLang="hu-HU" b="1" dirty="0">
                <a:ea typeface="Calibri" panose="020F0502020204030204" pitchFamily="34" charset="0"/>
                <a:cs typeface="Times New Roman" panose="02020603050405020304" pitchFamily="18" charset="0"/>
              </a:rPr>
              <a:t>Fig. </a:t>
            </a:r>
            <a:r>
              <a:rPr lang="hu-HU" altLang="hu-HU" b="1" dirty="0">
                <a:ea typeface="Calibri" panose="020F0502020204030204" pitchFamily="34" charset="0"/>
                <a:cs typeface="Times New Roman" panose="02020603050405020304" pitchFamily="18" charset="0"/>
              </a:rPr>
              <a:t>2</a:t>
            </a:r>
            <a:r>
              <a:rPr lang="en-GB" altLang="hu-HU" b="1" dirty="0">
                <a:ea typeface="Calibri" panose="020F0502020204030204" pitchFamily="34" charset="0"/>
                <a:cs typeface="Times New Roman" panose="02020603050405020304" pitchFamily="18" charset="0"/>
              </a:rPr>
              <a:t>. </a:t>
            </a:r>
            <a:r>
              <a:rPr lang="en-US" altLang="hu-HU" b="1" dirty="0">
                <a:ea typeface="Calibri" panose="020F0502020204030204" pitchFamily="34" charset="0"/>
                <a:cs typeface="Times New Roman" panose="02020603050405020304" pitchFamily="18" charset="0"/>
              </a:rPr>
              <a:t>Territorial environmental footprints of crops for the total time period (‟super footprint” values) by impact categories of CML 2001 (Jan 2016) </a:t>
            </a:r>
            <a:endParaRPr lang="hu-HU" altLang="hu-HU" b="1" dirty="0"/>
          </a:p>
        </p:txBody>
      </p:sp>
      <p:sp>
        <p:nvSpPr>
          <p:cNvPr id="8" name="Téglalap 7"/>
          <p:cNvSpPr/>
          <p:nvPr/>
        </p:nvSpPr>
        <p:spPr>
          <a:xfrm>
            <a:off x="5781632" y="2678275"/>
            <a:ext cx="5355759" cy="3539430"/>
          </a:xfrm>
          <a:prstGeom prst="rect">
            <a:avLst/>
          </a:prstGeom>
        </p:spPr>
        <p:txBody>
          <a:bodyPr wrap="square">
            <a:spAutoFit/>
          </a:bodyPr>
          <a:lstStyle/>
          <a:p>
            <a:pPr marL="285750" indent="-285750">
              <a:buFont typeface="Arial" panose="020B0604020202020204" pitchFamily="34" charset="0"/>
              <a:buChar char="•"/>
            </a:pPr>
            <a:r>
              <a:rPr lang="hu-HU" sz="2000" b="1" dirty="0" err="1">
                <a:ea typeface="Calibri" panose="020F0502020204030204" pitchFamily="34" charset="0"/>
              </a:rPr>
              <a:t>Figure</a:t>
            </a:r>
            <a:r>
              <a:rPr lang="hu-HU" sz="2000" b="1" dirty="0">
                <a:ea typeface="Calibri" panose="020F0502020204030204" pitchFamily="34" charset="0"/>
              </a:rPr>
              <a:t> 2.</a:t>
            </a:r>
            <a:r>
              <a:rPr lang="hu-HU" sz="2000" dirty="0">
                <a:ea typeface="Calibri" panose="020F0502020204030204" pitchFamily="34" charset="0"/>
              </a:rPr>
              <a:t> </a:t>
            </a:r>
            <a:r>
              <a:rPr lang="en-US" sz="2000" dirty="0">
                <a:ea typeface="Calibri" panose="020F0502020204030204" pitchFamily="34" charset="0"/>
              </a:rPr>
              <a:t>display</a:t>
            </a:r>
            <a:r>
              <a:rPr lang="hu-HU" sz="2000" dirty="0">
                <a:ea typeface="Calibri" panose="020F0502020204030204" pitchFamily="34" charset="0"/>
              </a:rPr>
              <a:t>s</a:t>
            </a:r>
            <a:r>
              <a:rPr lang="en-US" sz="2000" dirty="0">
                <a:ea typeface="Calibri" panose="020F0502020204030204" pitchFamily="34" charset="0"/>
              </a:rPr>
              <a:t> territorial environmental footprints of crops for the total time period, namely the </a:t>
            </a:r>
            <a:r>
              <a:rPr lang="en-US" sz="2000" dirty="0">
                <a:solidFill>
                  <a:srgbClr val="00B0F0"/>
                </a:solidFill>
                <a:ea typeface="Calibri" panose="020F0502020204030204" pitchFamily="34" charset="0"/>
              </a:rPr>
              <a:t>‟super footprint” values</a:t>
            </a:r>
            <a:r>
              <a:rPr lang="hu-HU" sz="2000" dirty="0">
                <a:ea typeface="Calibri" panose="020F0502020204030204" pitchFamily="34" charset="0"/>
              </a:rPr>
              <a:t>.</a:t>
            </a:r>
          </a:p>
          <a:p>
            <a:pPr marL="285750" indent="-285750">
              <a:buFont typeface="Arial" panose="020B0604020202020204" pitchFamily="34" charset="0"/>
              <a:buChar char="•"/>
            </a:pPr>
            <a:r>
              <a:rPr lang="en-US" sz="2000" dirty="0"/>
              <a:t>The calculated </a:t>
            </a:r>
            <a:r>
              <a:rPr lang="hu-HU" sz="2000" dirty="0" err="1">
                <a:solidFill>
                  <a:srgbClr val="00B0F0"/>
                </a:solidFill>
              </a:rPr>
              <a:t>carbon</a:t>
            </a:r>
            <a:r>
              <a:rPr lang="hu-HU" sz="2000" dirty="0">
                <a:solidFill>
                  <a:srgbClr val="00B0F0"/>
                </a:solidFill>
              </a:rPr>
              <a:t> </a:t>
            </a:r>
            <a:r>
              <a:rPr lang="en-US" sz="2000" dirty="0">
                <a:solidFill>
                  <a:srgbClr val="00B0F0"/>
                </a:solidFill>
              </a:rPr>
              <a:t>footprint </a:t>
            </a:r>
            <a:r>
              <a:rPr lang="en-US" sz="2000" dirty="0"/>
              <a:t>value specific to the area was </a:t>
            </a:r>
            <a:r>
              <a:rPr lang="en-US" sz="2000" dirty="0">
                <a:solidFill>
                  <a:srgbClr val="00B0F0"/>
                </a:solidFill>
              </a:rPr>
              <a:t>307 000 kg CO2-equiv. </a:t>
            </a:r>
            <a:r>
              <a:rPr lang="en-US" sz="2000" dirty="0"/>
              <a:t>according to ‟super footprint” approach.</a:t>
            </a:r>
            <a:endParaRPr lang="hu-HU" sz="2000" dirty="0"/>
          </a:p>
          <a:p>
            <a:pPr marL="285750" indent="-285750">
              <a:buFont typeface="Arial" panose="020B0604020202020204" pitchFamily="34" charset="0"/>
              <a:buChar char="•"/>
            </a:pPr>
            <a:r>
              <a:rPr lang="en-US" sz="2000" dirty="0" smtClean="0">
                <a:solidFill>
                  <a:srgbClr val="00B0F0"/>
                </a:solidFill>
              </a:rPr>
              <a:t>The </a:t>
            </a:r>
            <a:r>
              <a:rPr lang="en-US" sz="2000" dirty="0">
                <a:solidFill>
                  <a:srgbClr val="00B0F0"/>
                </a:solidFill>
              </a:rPr>
              <a:t>obtained results help </a:t>
            </a:r>
            <a:r>
              <a:rPr lang="en-US" sz="2000" dirty="0"/>
              <a:t>for the selection of appropriate technologies that have been adjusted to environmental sensitivities</a:t>
            </a:r>
            <a:r>
              <a:rPr lang="en-US" sz="2000" dirty="0" smtClean="0"/>
              <a:t>.</a:t>
            </a:r>
            <a:endParaRPr lang="hu-HU" sz="2000" dirty="0" smtClean="0"/>
          </a:p>
          <a:p>
            <a:endParaRPr lang="hu-HU" sz="2000" dirty="0" smtClean="0"/>
          </a:p>
          <a:p>
            <a:pPr algn="r"/>
            <a:r>
              <a:rPr lang="hu-HU" sz="2400" b="1" dirty="0" err="1" smtClean="0">
                <a:solidFill>
                  <a:srgbClr val="C00000"/>
                </a:solidFill>
              </a:rPr>
              <a:t>Thank</a:t>
            </a:r>
            <a:r>
              <a:rPr lang="hu-HU" sz="2400" b="1" dirty="0" smtClean="0">
                <a:solidFill>
                  <a:srgbClr val="C00000"/>
                </a:solidFill>
              </a:rPr>
              <a:t> </a:t>
            </a:r>
            <a:r>
              <a:rPr lang="hu-HU" sz="2400" b="1" dirty="0" err="1" smtClean="0">
                <a:solidFill>
                  <a:srgbClr val="C00000"/>
                </a:solidFill>
              </a:rPr>
              <a:t>you</a:t>
            </a:r>
            <a:r>
              <a:rPr lang="hu-HU" sz="2400" b="1" dirty="0" smtClean="0">
                <a:solidFill>
                  <a:srgbClr val="C00000"/>
                </a:solidFill>
              </a:rPr>
              <a:t> </a:t>
            </a:r>
            <a:r>
              <a:rPr lang="hu-HU" sz="2400" b="1" dirty="0" err="1" smtClean="0">
                <a:solidFill>
                  <a:srgbClr val="C00000"/>
                </a:solidFill>
              </a:rPr>
              <a:t>for</a:t>
            </a:r>
            <a:r>
              <a:rPr lang="hu-HU" sz="2400" b="1" dirty="0" smtClean="0">
                <a:solidFill>
                  <a:srgbClr val="C00000"/>
                </a:solidFill>
              </a:rPr>
              <a:t> </a:t>
            </a:r>
            <a:r>
              <a:rPr lang="hu-HU" sz="2400" b="1" dirty="0" err="1" smtClean="0">
                <a:solidFill>
                  <a:srgbClr val="C00000"/>
                </a:solidFill>
              </a:rPr>
              <a:t>your</a:t>
            </a:r>
            <a:r>
              <a:rPr lang="hu-HU" sz="2400" b="1" dirty="0" smtClean="0">
                <a:solidFill>
                  <a:srgbClr val="C00000"/>
                </a:solidFill>
              </a:rPr>
              <a:t> </a:t>
            </a:r>
            <a:r>
              <a:rPr lang="hu-HU" sz="2400" b="1" dirty="0" err="1" smtClean="0">
                <a:solidFill>
                  <a:srgbClr val="C00000"/>
                </a:solidFill>
              </a:rPr>
              <a:t>kind</a:t>
            </a:r>
            <a:r>
              <a:rPr lang="hu-HU" sz="2400" b="1" dirty="0" smtClean="0">
                <a:solidFill>
                  <a:srgbClr val="C00000"/>
                </a:solidFill>
              </a:rPr>
              <a:t> </a:t>
            </a:r>
            <a:r>
              <a:rPr lang="hu-HU" sz="2400" b="1" dirty="0" err="1" smtClean="0">
                <a:solidFill>
                  <a:srgbClr val="C00000"/>
                </a:solidFill>
              </a:rPr>
              <a:t>attention</a:t>
            </a:r>
            <a:r>
              <a:rPr lang="hu-HU" sz="2400" b="1" dirty="0" smtClean="0">
                <a:solidFill>
                  <a:srgbClr val="C00000"/>
                </a:solidFill>
              </a:rPr>
              <a:t>!</a:t>
            </a:r>
            <a:endParaRPr lang="hu-HU" sz="2400" b="1" dirty="0">
              <a:solidFill>
                <a:srgbClr val="C00000"/>
              </a:solidFill>
            </a:endParaRPr>
          </a:p>
        </p:txBody>
      </p:sp>
      <p:pic>
        <p:nvPicPr>
          <p:cNvPr id="9" name="Kép 8"/>
          <p:cNvPicPr>
            <a:picLocks noChangeAspect="1"/>
          </p:cNvPicPr>
          <p:nvPr/>
        </p:nvPicPr>
        <p:blipFill>
          <a:blip r:embed="rId2"/>
          <a:stretch>
            <a:fillRect/>
          </a:stretch>
        </p:blipFill>
        <p:spPr>
          <a:xfrm>
            <a:off x="1579861" y="1439019"/>
            <a:ext cx="3778758" cy="4890961"/>
          </a:xfrm>
          <a:prstGeom prst="rect">
            <a:avLst/>
          </a:prstGeom>
        </p:spPr>
      </p:pic>
    </p:spTree>
    <p:extLst>
      <p:ext uri="{BB962C8B-B14F-4D97-AF65-F5344CB8AC3E}">
        <p14:creationId xmlns:p14="http://schemas.microsoft.com/office/powerpoint/2010/main" val="4562321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8" name="Kép 3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11420" y="3291153"/>
            <a:ext cx="1621163" cy="16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zövegdoboz 3"/>
          <p:cNvSpPr txBox="1"/>
          <p:nvPr/>
        </p:nvSpPr>
        <p:spPr>
          <a:xfrm>
            <a:off x="1298449" y="3318808"/>
            <a:ext cx="8382000" cy="3108543"/>
          </a:xfrm>
          <a:prstGeom prst="rect">
            <a:avLst/>
          </a:prstGeom>
          <a:noFill/>
        </p:spPr>
        <p:txBody>
          <a:bodyPr wrap="square" rtlCol="0">
            <a:spAutoFit/>
          </a:bodyPr>
          <a:lstStyle/>
          <a:p>
            <a:r>
              <a:rPr lang="hu-HU" sz="2800" b="1" dirty="0">
                <a:solidFill>
                  <a:srgbClr val="C00000"/>
                </a:solidFill>
              </a:rPr>
              <a:t>MAIN MENU</a:t>
            </a:r>
          </a:p>
          <a:p>
            <a:pPr marL="285750" indent="-285750">
              <a:buFont typeface="Arial" panose="020B0604020202020204" pitchFamily="34" charset="0"/>
              <a:buChar char="•"/>
            </a:pPr>
            <a:r>
              <a:rPr lang="hu-HU" sz="2800" b="1" dirty="0" err="1">
                <a:hlinkClick r:id="rId3" action="ppaction://hlinksldjump"/>
              </a:rPr>
              <a:t>Introduction</a:t>
            </a:r>
            <a:endParaRPr lang="hu-HU" sz="2800" b="1" dirty="0"/>
          </a:p>
          <a:p>
            <a:pPr marL="285750" indent="-285750">
              <a:buFont typeface="Arial" panose="020B0604020202020204" pitchFamily="34" charset="0"/>
              <a:buChar char="•"/>
            </a:pPr>
            <a:r>
              <a:rPr lang="hu-HU" sz="2800" b="1" dirty="0" err="1">
                <a:hlinkClick r:id="rId4" action="ppaction://hlinksldjump"/>
              </a:rPr>
              <a:t>Objectives</a:t>
            </a:r>
            <a:endParaRPr lang="hu-HU" sz="2800" b="1" dirty="0"/>
          </a:p>
          <a:p>
            <a:pPr marL="285750" indent="-285750">
              <a:buFont typeface="Arial" panose="020B0604020202020204" pitchFamily="34" charset="0"/>
              <a:buChar char="•"/>
            </a:pPr>
            <a:r>
              <a:rPr lang="hu-HU" sz="2800" b="1" dirty="0" err="1">
                <a:hlinkClick r:id="rId5" action="ppaction://hlinksldjump"/>
              </a:rPr>
              <a:t>Material</a:t>
            </a:r>
            <a:r>
              <a:rPr lang="hu-HU" sz="2800" b="1" dirty="0">
                <a:hlinkClick r:id="rId5" action="ppaction://hlinksldjump"/>
              </a:rPr>
              <a:t> and </a:t>
            </a:r>
            <a:r>
              <a:rPr lang="hu-HU" sz="2800" b="1" dirty="0" err="1">
                <a:hlinkClick r:id="rId5" action="ppaction://hlinksldjump"/>
              </a:rPr>
              <a:t>method</a:t>
            </a:r>
            <a:endParaRPr lang="hu-HU" sz="2800" b="1" dirty="0"/>
          </a:p>
          <a:p>
            <a:pPr marL="285750" indent="-285750">
              <a:buFont typeface="Arial" panose="020B0604020202020204" pitchFamily="34" charset="0"/>
              <a:buChar char="•"/>
            </a:pPr>
            <a:r>
              <a:rPr lang="hu-HU" sz="2800" b="1" dirty="0" err="1">
                <a:hlinkClick r:id="rId6" action="ppaction://hlinksldjump"/>
              </a:rPr>
              <a:t>Results</a:t>
            </a:r>
            <a:r>
              <a:rPr lang="hu-HU" sz="2800" b="1" dirty="0">
                <a:hlinkClick r:id="rId6" action="ppaction://hlinksldjump"/>
              </a:rPr>
              <a:t> </a:t>
            </a:r>
            <a:r>
              <a:rPr lang="hu-HU" sz="2800" b="1" dirty="0" smtClean="0">
                <a:hlinkClick r:id="rId6" action="ppaction://hlinksldjump"/>
              </a:rPr>
              <a:t>– </a:t>
            </a:r>
            <a:r>
              <a:rPr lang="hu-HU" sz="2800" b="1" dirty="0" err="1" smtClean="0">
                <a:hlinkClick r:id="rId6" action="ppaction://hlinksldjump"/>
              </a:rPr>
              <a:t>Interpretation</a:t>
            </a:r>
            <a:endParaRPr lang="hu-HU" sz="2800" b="1" dirty="0" smtClean="0"/>
          </a:p>
          <a:p>
            <a:pPr marL="285750" indent="-285750">
              <a:buFont typeface="Arial" panose="020B0604020202020204" pitchFamily="34" charset="0"/>
              <a:buChar char="•"/>
            </a:pPr>
            <a:r>
              <a:rPr lang="hu-HU" sz="2800" b="1" dirty="0" err="1" smtClean="0">
                <a:hlinkClick r:id="rId7" action="ppaction://hlinksldjump"/>
              </a:rPr>
              <a:t>Conclusions</a:t>
            </a:r>
            <a:endParaRPr lang="hu-HU" sz="2800" b="1" dirty="0"/>
          </a:p>
          <a:p>
            <a:pPr marL="285750" indent="-285750">
              <a:buFont typeface="Arial" panose="020B0604020202020204" pitchFamily="34" charset="0"/>
              <a:buChar char="•"/>
            </a:pPr>
            <a:r>
              <a:rPr lang="hu-HU" sz="2800" b="1" dirty="0" err="1">
                <a:hlinkClick r:id="rId8" action="ppaction://hlinksldjump"/>
              </a:rPr>
              <a:t>Acknowledgement</a:t>
            </a:r>
            <a:endParaRPr lang="hu-HU" sz="2800" b="1" dirty="0"/>
          </a:p>
        </p:txBody>
      </p:sp>
      <p:pic>
        <p:nvPicPr>
          <p:cNvPr id="9" name="Picture 2" descr="KÃ©ptalÃ¡lat a kÃ¶vetkezÅre: â2 minutesâ">
            <a:hlinkClick r:id="rId9" action="ppaction://hlinksldjump"/>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485286" y="5344776"/>
            <a:ext cx="873432" cy="922087"/>
          </a:xfrm>
          <a:prstGeom prst="rect">
            <a:avLst/>
          </a:prstGeom>
          <a:noFill/>
          <a:extLst>
            <a:ext uri="{909E8E84-426E-40DD-AFC4-6F175D3DCCD1}">
              <a14:hiddenFill xmlns:a14="http://schemas.microsoft.com/office/drawing/2010/main">
                <a:solidFill>
                  <a:srgbClr val="FFFFFF"/>
                </a:solidFill>
              </a14:hiddenFill>
            </a:ext>
          </a:extLst>
        </p:spPr>
      </p:pic>
      <p:sp>
        <p:nvSpPr>
          <p:cNvPr id="11" name="Cím 1"/>
          <p:cNvSpPr>
            <a:spLocks noGrp="1"/>
          </p:cNvSpPr>
          <p:nvPr>
            <p:ph type="ctrTitle"/>
          </p:nvPr>
        </p:nvSpPr>
        <p:spPr>
          <a:xfrm>
            <a:off x="868680" y="154532"/>
            <a:ext cx="10067544" cy="1075764"/>
          </a:xfrm>
        </p:spPr>
        <p:txBody>
          <a:bodyPr>
            <a:noAutofit/>
          </a:bodyPr>
          <a:lstStyle/>
          <a:p>
            <a:pPr>
              <a:lnSpc>
                <a:spcPct val="100000"/>
              </a:lnSpc>
            </a:pPr>
            <a:r>
              <a:rPr lang="en-US" sz="2000" b="1" dirty="0">
                <a:latin typeface="Arial Black" panose="020B0A04020102020204" pitchFamily="34" charset="0"/>
              </a:rPr>
              <a:t>Investigation of the two-decade environmental impact of largescale</a:t>
            </a:r>
            <a:r>
              <a:rPr lang="hu-HU" sz="2000" b="1" dirty="0">
                <a:latin typeface="Arial Black" panose="020B0A04020102020204" pitchFamily="34" charset="0"/>
              </a:rPr>
              <a:t> </a:t>
            </a:r>
            <a:r>
              <a:rPr lang="en-US" sz="2000" b="1" dirty="0">
                <a:latin typeface="Arial Black" panose="020B0A04020102020204" pitchFamily="34" charset="0"/>
              </a:rPr>
              <a:t>agricultural cultivation and its impact on climate</a:t>
            </a:r>
            <a:r>
              <a:rPr lang="hu-HU" sz="2000" b="1" dirty="0">
                <a:latin typeface="Arial Black" panose="020B0A04020102020204" pitchFamily="34" charset="0"/>
              </a:rPr>
              <a:t> </a:t>
            </a:r>
            <a:r>
              <a:rPr lang="en-US" sz="2000" b="1" dirty="0" smtClean="0">
                <a:latin typeface="Arial Black" panose="020B0A04020102020204" pitchFamily="34" charset="0"/>
              </a:rPr>
              <a:t>change</a:t>
            </a:r>
            <a:r>
              <a:rPr lang="hu-HU" sz="2000" b="1" dirty="0" smtClean="0">
                <a:latin typeface="Arial Black" panose="020B0A04020102020204" pitchFamily="34" charset="0"/>
              </a:rPr>
              <a:t/>
            </a:r>
            <a:br>
              <a:rPr lang="hu-HU" sz="2000" b="1" dirty="0" smtClean="0">
                <a:latin typeface="Arial Black" panose="020B0A04020102020204" pitchFamily="34" charset="0"/>
              </a:rPr>
            </a:br>
            <a:r>
              <a:rPr lang="en-US" sz="2000" b="1" dirty="0" smtClean="0">
                <a:latin typeface="Arial Black" panose="020B0A04020102020204" pitchFamily="34" charset="0"/>
              </a:rPr>
              <a:t>in</a:t>
            </a:r>
            <a:r>
              <a:rPr lang="hu-HU" sz="2000" b="1" dirty="0" smtClean="0">
                <a:latin typeface="Arial Black" panose="020B0A04020102020204" pitchFamily="34" charset="0"/>
              </a:rPr>
              <a:t> </a:t>
            </a:r>
            <a:r>
              <a:rPr lang="en-US" sz="2000" b="1" dirty="0">
                <a:latin typeface="Arial Black" panose="020B0A04020102020204" pitchFamily="34" charset="0"/>
              </a:rPr>
              <a:t>the </a:t>
            </a:r>
            <a:r>
              <a:rPr lang="en-US" sz="2000" b="1" dirty="0" err="1">
                <a:latin typeface="Arial Black" panose="020B0A04020102020204" pitchFamily="34" charset="0"/>
              </a:rPr>
              <a:t>Lajta</a:t>
            </a:r>
            <a:r>
              <a:rPr lang="en-US" sz="2000" b="1" dirty="0">
                <a:latin typeface="Arial Black" panose="020B0A04020102020204" pitchFamily="34" charset="0"/>
              </a:rPr>
              <a:t>-Project</a:t>
            </a:r>
            <a:endParaRPr lang="hu-HU" sz="2000" b="1" dirty="0">
              <a:latin typeface="Arial Black" panose="020B0A04020102020204" pitchFamily="34" charset="0"/>
            </a:endParaRPr>
          </a:p>
        </p:txBody>
      </p:sp>
      <p:sp>
        <p:nvSpPr>
          <p:cNvPr id="13" name="Alcím 2"/>
          <p:cNvSpPr txBox="1">
            <a:spLocks/>
          </p:cNvSpPr>
          <p:nvPr/>
        </p:nvSpPr>
        <p:spPr>
          <a:xfrm>
            <a:off x="777240" y="1458848"/>
            <a:ext cx="10415016" cy="1745329"/>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mtClean="0"/>
              <a:t>András Polgár</a:t>
            </a:r>
            <a:r>
              <a:rPr lang="hu-HU" baseline="30000" smtClean="0"/>
              <a:t>(</a:t>
            </a:r>
            <a:r>
              <a:rPr lang="en-US" baseline="30000" smtClean="0"/>
              <a:t>1</a:t>
            </a:r>
            <a:r>
              <a:rPr lang="hu-HU" baseline="30000" smtClean="0"/>
              <a:t>)</a:t>
            </a:r>
            <a:r>
              <a:rPr lang="en-US" smtClean="0"/>
              <a:t>, Karolina Horváth</a:t>
            </a:r>
            <a:r>
              <a:rPr lang="hu-HU" baseline="30000" smtClean="0"/>
              <a:t>(</a:t>
            </a:r>
            <a:r>
              <a:rPr lang="en-US" baseline="30000" smtClean="0"/>
              <a:t>1</a:t>
            </a:r>
            <a:r>
              <a:rPr lang="hu-HU" baseline="30000" smtClean="0"/>
              <a:t>)</a:t>
            </a:r>
            <a:r>
              <a:rPr lang="en-US" smtClean="0"/>
              <a:t>, </a:t>
            </a:r>
            <a:r>
              <a:rPr lang="en-US" b="1" smtClean="0"/>
              <a:t>Imre Mészáros</a:t>
            </a:r>
            <a:r>
              <a:rPr lang="hu-HU" b="1" baseline="30000" smtClean="0"/>
              <a:t>(</a:t>
            </a:r>
            <a:r>
              <a:rPr lang="en-US" b="1" baseline="30000" smtClean="0"/>
              <a:t>1</a:t>
            </a:r>
            <a:r>
              <a:rPr lang="hu-HU" b="1" baseline="30000" smtClean="0"/>
              <a:t>)</a:t>
            </a:r>
            <a:r>
              <a:rPr lang="en-US" smtClean="0"/>
              <a:t>, Adrienn Horváth</a:t>
            </a:r>
            <a:r>
              <a:rPr lang="hu-HU" baseline="30000" smtClean="0"/>
              <a:t>(</a:t>
            </a:r>
            <a:r>
              <a:rPr lang="en-US" baseline="30000" smtClean="0"/>
              <a:t>1</a:t>
            </a:r>
            <a:r>
              <a:rPr lang="hu-HU" baseline="30000" smtClean="0"/>
              <a:t>)</a:t>
            </a:r>
            <a:r>
              <a:rPr lang="en-US" smtClean="0"/>
              <a:t>,</a:t>
            </a:r>
            <a:r>
              <a:rPr lang="hu-HU" smtClean="0"/>
              <a:t> </a:t>
            </a:r>
            <a:r>
              <a:rPr lang="en-US" smtClean="0"/>
              <a:t>András Bidló</a:t>
            </a:r>
            <a:r>
              <a:rPr lang="hu-HU" baseline="30000" smtClean="0"/>
              <a:t>(</a:t>
            </a:r>
            <a:r>
              <a:rPr lang="en-US" baseline="30000" smtClean="0"/>
              <a:t>1</a:t>
            </a:r>
            <a:r>
              <a:rPr lang="hu-HU" baseline="30000" smtClean="0"/>
              <a:t>)</a:t>
            </a:r>
            <a:r>
              <a:rPr lang="en-US" smtClean="0"/>
              <a:t>, Sándor</a:t>
            </a:r>
            <a:r>
              <a:rPr lang="hu-HU" smtClean="0"/>
              <a:t> </a:t>
            </a:r>
            <a:r>
              <a:rPr lang="en-US" smtClean="0"/>
              <a:t>Faragó</a:t>
            </a:r>
            <a:r>
              <a:rPr lang="hu-HU" baseline="30000" smtClean="0"/>
              <a:t>(</a:t>
            </a:r>
            <a:r>
              <a:rPr lang="en-US" baseline="30000" smtClean="0"/>
              <a:t>2</a:t>
            </a:r>
            <a:r>
              <a:rPr lang="hu-HU" baseline="30000" smtClean="0"/>
              <a:t>)</a:t>
            </a:r>
            <a:r>
              <a:rPr lang="en-US" smtClean="0"/>
              <a:t> and Veronika Elekné Fodor</a:t>
            </a:r>
            <a:r>
              <a:rPr lang="hu-HU" baseline="30000" smtClean="0"/>
              <a:t>(</a:t>
            </a:r>
            <a:r>
              <a:rPr lang="en-US" baseline="30000" smtClean="0"/>
              <a:t>1</a:t>
            </a:r>
            <a:r>
              <a:rPr lang="hu-HU" baseline="30000" smtClean="0"/>
              <a:t>)</a:t>
            </a:r>
          </a:p>
          <a:p>
            <a:pPr>
              <a:lnSpc>
                <a:spcPct val="100000"/>
              </a:lnSpc>
              <a:spcBef>
                <a:spcPts val="600"/>
              </a:spcBef>
            </a:pPr>
            <a:r>
              <a:rPr lang="hu-HU" sz="2000" i="1" baseline="30000" smtClean="0"/>
              <a:t>(</a:t>
            </a:r>
            <a:r>
              <a:rPr lang="en-US" sz="2000" i="1" baseline="30000" smtClean="0"/>
              <a:t>1</a:t>
            </a:r>
            <a:r>
              <a:rPr lang="hu-HU" sz="2000" i="1" baseline="30000" smtClean="0"/>
              <a:t>)</a:t>
            </a:r>
            <a:r>
              <a:rPr lang="en-US" sz="2000" i="1" smtClean="0"/>
              <a:t>Institute of Environmental and Earth Sciences, Faculty of Forestry, University of Sopron, Sopron, Hungary</a:t>
            </a:r>
            <a:endParaRPr lang="hu-HU" sz="2000" i="1" smtClean="0"/>
          </a:p>
          <a:p>
            <a:pPr>
              <a:lnSpc>
                <a:spcPct val="100000"/>
              </a:lnSpc>
              <a:spcBef>
                <a:spcPts val="0"/>
              </a:spcBef>
            </a:pPr>
            <a:r>
              <a:rPr lang="hu-HU" sz="2000" i="1" baseline="30000" smtClean="0"/>
              <a:t>(</a:t>
            </a:r>
            <a:r>
              <a:rPr lang="en-US" sz="2000" i="1" baseline="30000" smtClean="0"/>
              <a:t>2</a:t>
            </a:r>
            <a:r>
              <a:rPr lang="hu-HU" sz="2000" i="1" baseline="30000" smtClean="0"/>
              <a:t>)</a:t>
            </a:r>
            <a:r>
              <a:rPr lang="en-US" sz="2000" i="1" smtClean="0"/>
              <a:t>Institute of Wildlife Management and Wildlife Biology, Faculty of Forestry, University of Sopron, Sopron, Sopron, Hungary</a:t>
            </a:r>
            <a:endParaRPr lang="hu-HU" sz="2000" i="1" dirty="0"/>
          </a:p>
        </p:txBody>
      </p:sp>
    </p:spTree>
    <p:extLst>
      <p:ext uri="{BB962C8B-B14F-4D97-AF65-F5344CB8AC3E}">
        <p14:creationId xmlns:p14="http://schemas.microsoft.com/office/powerpoint/2010/main" val="24248911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Introduction</a:t>
            </a:r>
            <a:endParaRPr lang="hu-HU" dirty="0"/>
          </a:p>
        </p:txBody>
      </p:sp>
      <p:sp>
        <p:nvSpPr>
          <p:cNvPr id="3" name="Tartalom helye 2"/>
          <p:cNvSpPr>
            <a:spLocks noGrp="1"/>
          </p:cNvSpPr>
          <p:nvPr>
            <p:ph idx="1"/>
          </p:nvPr>
        </p:nvSpPr>
        <p:spPr>
          <a:xfrm>
            <a:off x="1088136" y="1350891"/>
            <a:ext cx="10040112" cy="4351338"/>
          </a:xfrm>
        </p:spPr>
        <p:txBody>
          <a:bodyPr>
            <a:normAutofit/>
          </a:bodyPr>
          <a:lstStyle/>
          <a:p>
            <a:r>
              <a:rPr lang="en-US" sz="2400" dirty="0"/>
              <a:t>Crop production is applied on about half of Hungary’s land area, which amounts to approximately 4.5 million hectares.</a:t>
            </a:r>
            <a:endParaRPr lang="hu-HU" sz="2400" dirty="0"/>
          </a:p>
          <a:p>
            <a:r>
              <a:rPr lang="en-US" sz="2400" dirty="0"/>
              <a:t>Maintaining environmental balance and reducing the damages caused by climate change anomalies are the two basic pillars of sustainable agricultural competitiveness.</a:t>
            </a:r>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9166" y="4087909"/>
            <a:ext cx="3780000" cy="2229013"/>
          </a:xfrm>
          <a:prstGeom prst="rect">
            <a:avLst/>
          </a:prstGeom>
        </p:spPr>
      </p:pic>
    </p:spTree>
    <p:extLst>
      <p:ext uri="{BB962C8B-B14F-4D97-AF65-F5344CB8AC3E}">
        <p14:creationId xmlns:p14="http://schemas.microsoft.com/office/powerpoint/2010/main" val="2671600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Objectives</a:t>
            </a:r>
            <a:endParaRPr lang="hu-HU" dirty="0"/>
          </a:p>
        </p:txBody>
      </p:sp>
      <p:sp>
        <p:nvSpPr>
          <p:cNvPr id="3" name="Tartalom helye 2"/>
          <p:cNvSpPr>
            <a:spLocks noGrp="1"/>
          </p:cNvSpPr>
          <p:nvPr>
            <p:ph idx="1"/>
          </p:nvPr>
        </p:nvSpPr>
        <p:spPr>
          <a:xfrm>
            <a:off x="1051560" y="1825625"/>
            <a:ext cx="10094976" cy="4351338"/>
          </a:xfrm>
        </p:spPr>
        <p:txBody>
          <a:bodyPr>
            <a:normAutofit/>
          </a:bodyPr>
          <a:lstStyle/>
          <a:p>
            <a:r>
              <a:rPr lang="hu-HU" dirty="0" err="1"/>
              <a:t>Our</a:t>
            </a:r>
            <a:r>
              <a:rPr lang="hu-HU" dirty="0"/>
              <a:t> </a:t>
            </a:r>
            <a:r>
              <a:rPr lang="hu-HU" dirty="0" err="1"/>
              <a:t>work</a:t>
            </a:r>
            <a:r>
              <a:rPr lang="hu-HU" dirty="0"/>
              <a:t> </a:t>
            </a:r>
            <a:r>
              <a:rPr lang="hu-HU" dirty="0" err="1"/>
              <a:t>aims</a:t>
            </a:r>
            <a:r>
              <a:rPr lang="hu-HU" dirty="0"/>
              <a:t> </a:t>
            </a:r>
            <a:r>
              <a:rPr lang="hu-HU" dirty="0" err="1"/>
              <a:t>the</a:t>
            </a:r>
            <a:r>
              <a:rPr lang="hu-HU" dirty="0"/>
              <a:t> </a:t>
            </a:r>
            <a:r>
              <a:rPr lang="hu-HU" dirty="0" err="1"/>
              <a:t>time</a:t>
            </a:r>
            <a:r>
              <a:rPr lang="hu-HU" dirty="0"/>
              <a:t> series </a:t>
            </a:r>
            <a:r>
              <a:rPr lang="hu-HU" dirty="0" err="1"/>
              <a:t>investigation</a:t>
            </a:r>
            <a:r>
              <a:rPr lang="hu-HU" dirty="0"/>
              <a:t> of </a:t>
            </a:r>
            <a:r>
              <a:rPr lang="hu-HU" dirty="0" err="1"/>
              <a:t>the</a:t>
            </a:r>
            <a:r>
              <a:rPr lang="hu-HU" dirty="0"/>
              <a:t> </a:t>
            </a:r>
            <a:r>
              <a:rPr lang="hu-HU" dirty="0" err="1"/>
              <a:t>impacts</a:t>
            </a:r>
            <a:r>
              <a:rPr lang="hu-HU" dirty="0"/>
              <a:t> of </a:t>
            </a:r>
            <a:r>
              <a:rPr lang="en-US" dirty="0"/>
              <a:t>large-scale agricultural cultivation</a:t>
            </a:r>
            <a:r>
              <a:rPr lang="en-US" b="1" i="1" dirty="0"/>
              <a:t> </a:t>
            </a:r>
            <a:r>
              <a:rPr lang="hu-HU" dirty="0" err="1"/>
              <a:t>on</a:t>
            </a:r>
            <a:r>
              <a:rPr lang="hu-HU" dirty="0"/>
              <a:t> </a:t>
            </a:r>
            <a:r>
              <a:rPr lang="hu-HU" dirty="0" err="1"/>
              <a:t>environment</a:t>
            </a:r>
            <a:r>
              <a:rPr lang="hu-HU" dirty="0"/>
              <a:t> and </a:t>
            </a:r>
            <a:r>
              <a:rPr lang="hu-HU" dirty="0" err="1"/>
              <a:t>primarily</a:t>
            </a:r>
            <a:r>
              <a:rPr lang="hu-HU" dirty="0"/>
              <a:t> </a:t>
            </a:r>
            <a:r>
              <a:rPr lang="hu-HU" dirty="0" err="1"/>
              <a:t>on</a:t>
            </a:r>
            <a:r>
              <a:rPr lang="hu-HU" dirty="0"/>
              <a:t> </a:t>
            </a:r>
            <a:r>
              <a:rPr lang="en-US" dirty="0"/>
              <a:t>climate change in</a:t>
            </a:r>
            <a:r>
              <a:rPr lang="en-US" b="1" i="1" dirty="0"/>
              <a:t> </a:t>
            </a:r>
            <a:r>
              <a:rPr lang="hu-HU" dirty="0" err="1"/>
              <a:t>the</a:t>
            </a:r>
            <a:r>
              <a:rPr lang="hu-HU" dirty="0"/>
              <a:t> test </a:t>
            </a:r>
            <a:r>
              <a:rPr lang="hu-HU" dirty="0" err="1"/>
              <a:t>area</a:t>
            </a:r>
            <a:r>
              <a:rPr lang="hu-HU" dirty="0"/>
              <a:t> </a:t>
            </a:r>
            <a:r>
              <a:rPr lang="hu-HU" dirty="0" err="1"/>
              <a:t>by</a:t>
            </a:r>
            <a:r>
              <a:rPr lang="hu-HU" dirty="0"/>
              <a:t> </a:t>
            </a:r>
            <a:r>
              <a:rPr lang="hu-HU" dirty="0" err="1"/>
              <a:t>applying</a:t>
            </a:r>
            <a:r>
              <a:rPr lang="hu-HU" dirty="0"/>
              <a:t> </a:t>
            </a:r>
            <a:r>
              <a:rPr lang="hu-HU" dirty="0" err="1"/>
              <a:t>environmental</a:t>
            </a:r>
            <a:r>
              <a:rPr lang="hu-HU" dirty="0"/>
              <a:t> life </a:t>
            </a:r>
            <a:r>
              <a:rPr lang="hu-HU" dirty="0" err="1"/>
              <a:t>cycle</a:t>
            </a:r>
            <a:r>
              <a:rPr lang="hu-HU" dirty="0"/>
              <a:t> </a:t>
            </a:r>
            <a:r>
              <a:rPr lang="hu-HU" dirty="0" err="1"/>
              <a:t>assessment</a:t>
            </a:r>
            <a:r>
              <a:rPr lang="hu-HU" dirty="0"/>
              <a:t> (LCA) </a:t>
            </a:r>
            <a:r>
              <a:rPr lang="hu-HU" dirty="0" err="1"/>
              <a:t>method</a:t>
            </a:r>
            <a:r>
              <a:rPr lang="hu-HU" dirty="0" smtClean="0"/>
              <a:t>.</a:t>
            </a:r>
          </a:p>
          <a:p>
            <a:r>
              <a:rPr lang="en-GB" i="1" dirty="0"/>
              <a:t>Applying agricultural sector-LCA to achieve both internal (comparative) and external (efficiency enhancing) benefits is a priority.</a:t>
            </a:r>
            <a:endParaRPr lang="hu-HU" dirty="0"/>
          </a:p>
          <a:p>
            <a:pPr marL="0" indent="0">
              <a:buNone/>
            </a:pP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rotWithShape="1">
          <a:blip r:embed="rId4" cstate="print">
            <a:extLst>
              <a:ext uri="{28A0092B-C50C-407E-A947-70E740481C1C}">
                <a14:useLocalDpi xmlns:a14="http://schemas.microsoft.com/office/drawing/2010/main" val="0"/>
              </a:ext>
            </a:extLst>
          </a:blip>
          <a:srcRect l="3652" t="7871" r="3995" b="8168"/>
          <a:stretch/>
        </p:blipFill>
        <p:spPr>
          <a:xfrm>
            <a:off x="6659166" y="5097149"/>
            <a:ext cx="3780000" cy="1366779"/>
          </a:xfrm>
          <a:prstGeom prst="rect">
            <a:avLst/>
          </a:prstGeom>
        </p:spPr>
      </p:pic>
    </p:spTree>
    <p:extLst>
      <p:ext uri="{BB962C8B-B14F-4D97-AF65-F5344CB8AC3E}">
        <p14:creationId xmlns:p14="http://schemas.microsoft.com/office/powerpoint/2010/main" val="32910765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Material</a:t>
            </a:r>
            <a:r>
              <a:rPr lang="hu-HU" dirty="0" smtClean="0"/>
              <a:t> and </a:t>
            </a:r>
            <a:r>
              <a:rPr lang="hu-HU" dirty="0" err="1" smtClean="0"/>
              <a:t>method</a:t>
            </a:r>
            <a:r>
              <a:rPr lang="hu-HU" dirty="0" smtClean="0"/>
              <a:t> 1/3</a:t>
            </a:r>
            <a:endParaRPr lang="hu-HU" dirty="0"/>
          </a:p>
        </p:txBody>
      </p:sp>
      <p:sp>
        <p:nvSpPr>
          <p:cNvPr id="3" name="Tartalom helye 2"/>
          <p:cNvSpPr>
            <a:spLocks noGrp="1"/>
          </p:cNvSpPr>
          <p:nvPr>
            <p:ph idx="1"/>
          </p:nvPr>
        </p:nvSpPr>
        <p:spPr>
          <a:xfrm>
            <a:off x="1088136" y="1825625"/>
            <a:ext cx="7441782" cy="4638302"/>
          </a:xfrm>
        </p:spPr>
        <p:txBody>
          <a:bodyPr>
            <a:normAutofit fontScale="77500" lnSpcReduction="20000"/>
          </a:bodyPr>
          <a:lstStyle/>
          <a:p>
            <a:r>
              <a:rPr lang="hu-HU" dirty="0"/>
              <a:t>The </a:t>
            </a:r>
            <a:r>
              <a:rPr lang="hu-HU" dirty="0" err="1"/>
              <a:t>investigated</a:t>
            </a:r>
            <a:r>
              <a:rPr lang="hu-HU" dirty="0"/>
              <a:t> </a:t>
            </a:r>
            <a:r>
              <a:rPr lang="hu-HU" dirty="0" err="1"/>
              <a:t>area</a:t>
            </a:r>
            <a:r>
              <a:rPr lang="hu-HU" dirty="0"/>
              <a:t> of Lajta Project </a:t>
            </a:r>
            <a:r>
              <a:rPr lang="hu-HU" dirty="0" err="1"/>
              <a:t>can</a:t>
            </a:r>
            <a:r>
              <a:rPr lang="hu-HU" dirty="0"/>
              <a:t> be </a:t>
            </a:r>
            <a:r>
              <a:rPr lang="hu-HU" dirty="0" err="1"/>
              <a:t>found</a:t>
            </a:r>
            <a:r>
              <a:rPr lang="hu-HU" dirty="0"/>
              <a:t> in </a:t>
            </a:r>
            <a:r>
              <a:rPr lang="hu-HU" dirty="0" err="1"/>
              <a:t>the</a:t>
            </a:r>
            <a:r>
              <a:rPr lang="hu-HU" dirty="0"/>
              <a:t> </a:t>
            </a:r>
            <a:r>
              <a:rPr lang="hu-HU" dirty="0" err="1"/>
              <a:t>triangle</a:t>
            </a:r>
            <a:r>
              <a:rPr lang="hu-HU" dirty="0"/>
              <a:t> </a:t>
            </a:r>
            <a:r>
              <a:rPr lang="hu-HU" dirty="0" err="1"/>
              <a:t>formed</a:t>
            </a:r>
            <a:r>
              <a:rPr lang="hu-HU" dirty="0"/>
              <a:t> </a:t>
            </a:r>
            <a:r>
              <a:rPr lang="hu-HU" dirty="0" err="1"/>
              <a:t>by</a:t>
            </a:r>
            <a:r>
              <a:rPr lang="hu-HU" dirty="0"/>
              <a:t> </a:t>
            </a:r>
            <a:r>
              <a:rPr lang="hu-HU" dirty="0" err="1"/>
              <a:t>the</a:t>
            </a:r>
            <a:r>
              <a:rPr lang="hu-HU" dirty="0"/>
              <a:t> local </a:t>
            </a:r>
            <a:r>
              <a:rPr lang="hu-HU" dirty="0" err="1"/>
              <a:t>places</a:t>
            </a:r>
            <a:r>
              <a:rPr lang="hu-HU" dirty="0"/>
              <a:t> Mosonszolnok, Jánossomorja and Várbalog, in </a:t>
            </a:r>
            <a:r>
              <a:rPr lang="hu-HU" dirty="0" err="1"/>
              <a:t>the</a:t>
            </a:r>
            <a:r>
              <a:rPr lang="hu-HU" dirty="0"/>
              <a:t> </a:t>
            </a:r>
            <a:r>
              <a:rPr lang="hu-HU" dirty="0" err="1"/>
              <a:t>north</a:t>
            </a:r>
            <a:r>
              <a:rPr lang="hu-HU" dirty="0"/>
              <a:t>-western </a:t>
            </a:r>
            <a:r>
              <a:rPr lang="hu-HU" dirty="0" err="1"/>
              <a:t>corner</a:t>
            </a:r>
            <a:r>
              <a:rPr lang="hu-HU" dirty="0"/>
              <a:t> of Hungary, in </a:t>
            </a:r>
            <a:r>
              <a:rPr lang="hu-HU" dirty="0" err="1"/>
              <a:t>the</a:t>
            </a:r>
            <a:r>
              <a:rPr lang="hu-HU" dirty="0"/>
              <a:t> Győr-Moson-Sopron </a:t>
            </a:r>
            <a:r>
              <a:rPr lang="hu-HU" dirty="0" err="1" smtClean="0"/>
              <a:t>county</a:t>
            </a:r>
            <a:r>
              <a:rPr lang="hu-HU" dirty="0" smtClean="0"/>
              <a:t>.</a:t>
            </a:r>
          </a:p>
          <a:p>
            <a:r>
              <a:rPr lang="hu-HU" dirty="0" err="1" smtClean="0"/>
              <a:t>This</a:t>
            </a:r>
            <a:r>
              <a:rPr lang="hu-HU" dirty="0" smtClean="0"/>
              <a:t> </a:t>
            </a:r>
            <a:r>
              <a:rPr lang="hu-HU" dirty="0" err="1"/>
              <a:t>area</a:t>
            </a:r>
            <a:r>
              <a:rPr lang="hu-HU" dirty="0"/>
              <a:t> is </a:t>
            </a:r>
            <a:r>
              <a:rPr lang="hu-HU" dirty="0" err="1"/>
              <a:t>located</a:t>
            </a:r>
            <a:r>
              <a:rPr lang="hu-HU" dirty="0"/>
              <a:t> in Kisalföld </a:t>
            </a:r>
            <a:r>
              <a:rPr lang="hu-HU" dirty="0" err="1"/>
              <a:t>plain</a:t>
            </a:r>
            <a:r>
              <a:rPr lang="hu-HU" dirty="0"/>
              <a:t>, </a:t>
            </a:r>
            <a:r>
              <a:rPr lang="hu-HU" dirty="0" err="1"/>
              <a:t>specifically</a:t>
            </a:r>
            <a:r>
              <a:rPr lang="hu-HU" dirty="0"/>
              <a:t> in </a:t>
            </a:r>
            <a:r>
              <a:rPr lang="hu-HU" dirty="0" err="1"/>
              <a:t>the</a:t>
            </a:r>
            <a:r>
              <a:rPr lang="hu-HU" dirty="0"/>
              <a:t> </a:t>
            </a:r>
            <a:r>
              <a:rPr lang="hu-HU" dirty="0" err="1"/>
              <a:t>southern</a:t>
            </a:r>
            <a:r>
              <a:rPr lang="hu-HU" dirty="0"/>
              <a:t> part of Mosoni-sík (</a:t>
            </a:r>
            <a:r>
              <a:rPr lang="hu-HU" dirty="0" err="1"/>
              <a:t>plain</a:t>
            </a:r>
            <a:r>
              <a:rPr lang="hu-HU" dirty="0" smtClean="0"/>
              <a:t>).</a:t>
            </a:r>
          </a:p>
          <a:p>
            <a:r>
              <a:rPr lang="hu-HU" dirty="0" smtClean="0"/>
              <a:t>The </a:t>
            </a:r>
            <a:r>
              <a:rPr lang="hu-HU" dirty="0" err="1"/>
              <a:t>area</a:t>
            </a:r>
            <a:r>
              <a:rPr lang="hu-HU" dirty="0"/>
              <a:t> has </a:t>
            </a:r>
            <a:r>
              <a:rPr lang="hu-HU" dirty="0" err="1"/>
              <a:t>intense</a:t>
            </a:r>
            <a:r>
              <a:rPr lang="hu-HU" dirty="0"/>
              <a:t> </a:t>
            </a:r>
            <a:r>
              <a:rPr lang="hu-HU" dirty="0" err="1"/>
              <a:t>agri-environment</a:t>
            </a:r>
            <a:r>
              <a:rPr lang="hu-HU" dirty="0"/>
              <a:t> </a:t>
            </a:r>
            <a:r>
              <a:rPr lang="hu-HU" dirty="0" err="1"/>
              <a:t>characteristics</a:t>
            </a:r>
            <a:r>
              <a:rPr lang="hu-HU" dirty="0"/>
              <a:t>, almost </a:t>
            </a:r>
            <a:r>
              <a:rPr lang="hu-HU" dirty="0" err="1"/>
              <a:t>entirely</a:t>
            </a:r>
            <a:r>
              <a:rPr lang="hu-HU" dirty="0"/>
              <a:t> </a:t>
            </a:r>
            <a:r>
              <a:rPr lang="hu-HU" dirty="0" err="1"/>
              <a:t>lacking</a:t>
            </a:r>
            <a:r>
              <a:rPr lang="hu-HU" dirty="0"/>
              <a:t> of </a:t>
            </a:r>
            <a:r>
              <a:rPr lang="hu-HU" dirty="0" err="1"/>
              <a:t>pastures</a:t>
            </a:r>
            <a:r>
              <a:rPr lang="hu-HU" dirty="0"/>
              <a:t> and </a:t>
            </a:r>
            <a:r>
              <a:rPr lang="hu-HU" dirty="0" err="1" smtClean="0"/>
              <a:t>meadows</a:t>
            </a:r>
            <a:r>
              <a:rPr lang="hu-HU" dirty="0" smtClean="0"/>
              <a:t>.</a:t>
            </a:r>
          </a:p>
          <a:p>
            <a:r>
              <a:rPr lang="hu-HU" dirty="0" smtClean="0"/>
              <a:t>The </a:t>
            </a:r>
            <a:r>
              <a:rPr lang="hu-HU" dirty="0"/>
              <a:t>main </a:t>
            </a:r>
            <a:r>
              <a:rPr lang="hu-HU" dirty="0" err="1"/>
              <a:t>cultivated</a:t>
            </a:r>
            <a:r>
              <a:rPr lang="hu-HU" dirty="0"/>
              <a:t> </a:t>
            </a:r>
            <a:r>
              <a:rPr lang="hu-HU" dirty="0" err="1"/>
              <a:t>plant</a:t>
            </a:r>
            <a:r>
              <a:rPr lang="hu-HU" dirty="0"/>
              <a:t> species in </a:t>
            </a:r>
            <a:r>
              <a:rPr lang="hu-HU" dirty="0" err="1"/>
              <a:t>this</a:t>
            </a:r>
            <a:r>
              <a:rPr lang="hu-HU" dirty="0"/>
              <a:t> </a:t>
            </a:r>
            <a:r>
              <a:rPr lang="hu-HU" dirty="0" err="1"/>
              <a:t>agricultural</a:t>
            </a:r>
            <a:r>
              <a:rPr lang="hu-HU" dirty="0"/>
              <a:t> </a:t>
            </a:r>
            <a:r>
              <a:rPr lang="hu-HU" dirty="0" err="1"/>
              <a:t>land</a:t>
            </a:r>
            <a:r>
              <a:rPr lang="hu-HU" dirty="0"/>
              <a:t> (2678-2768 ha) </a:t>
            </a:r>
            <a:r>
              <a:rPr lang="hu-HU" dirty="0" err="1"/>
              <a:t>are</a:t>
            </a:r>
            <a:r>
              <a:rPr lang="hu-HU" dirty="0"/>
              <a:t> </a:t>
            </a:r>
            <a:r>
              <a:rPr lang="hu-HU" dirty="0" err="1"/>
              <a:t>cereals</a:t>
            </a:r>
            <a:r>
              <a:rPr lang="hu-HU" dirty="0"/>
              <a:t>, </a:t>
            </a:r>
            <a:r>
              <a:rPr lang="hu-HU" dirty="0" err="1"/>
              <a:t>maize</a:t>
            </a:r>
            <a:r>
              <a:rPr lang="hu-HU" dirty="0"/>
              <a:t>, </a:t>
            </a:r>
            <a:r>
              <a:rPr lang="hu-HU" dirty="0" err="1"/>
              <a:t>hemp</a:t>
            </a:r>
            <a:r>
              <a:rPr lang="hu-HU" dirty="0"/>
              <a:t> and </a:t>
            </a:r>
            <a:r>
              <a:rPr lang="hu-HU" dirty="0" err="1" smtClean="0"/>
              <a:t>canola</a:t>
            </a:r>
            <a:r>
              <a:rPr lang="hu-HU" dirty="0" smtClean="0"/>
              <a:t>.</a:t>
            </a:r>
          </a:p>
          <a:p>
            <a:r>
              <a:rPr lang="hu-HU" dirty="0" err="1" smtClean="0"/>
              <a:t>There</a:t>
            </a:r>
            <a:r>
              <a:rPr lang="hu-HU" dirty="0" smtClean="0"/>
              <a:t> </a:t>
            </a:r>
            <a:r>
              <a:rPr lang="hu-HU" dirty="0" err="1"/>
              <a:t>are</a:t>
            </a:r>
            <a:r>
              <a:rPr lang="hu-HU" dirty="0"/>
              <a:t>, </a:t>
            </a:r>
            <a:r>
              <a:rPr lang="hu-HU" dirty="0" err="1"/>
              <a:t>on</a:t>
            </a:r>
            <a:r>
              <a:rPr lang="hu-HU" dirty="0"/>
              <a:t> </a:t>
            </a:r>
            <a:r>
              <a:rPr lang="hu-HU" dirty="0" err="1"/>
              <a:t>average</a:t>
            </a:r>
            <a:r>
              <a:rPr lang="hu-HU" dirty="0"/>
              <a:t>, 10-15 </a:t>
            </a:r>
            <a:r>
              <a:rPr lang="hu-HU" dirty="0" err="1"/>
              <a:t>crops</a:t>
            </a:r>
            <a:r>
              <a:rPr lang="hu-HU" dirty="0"/>
              <a:t> </a:t>
            </a:r>
            <a:r>
              <a:rPr lang="hu-HU" dirty="0" err="1"/>
              <a:t>present</a:t>
            </a:r>
            <a:r>
              <a:rPr lang="hu-HU" dirty="0"/>
              <a:t> during a </a:t>
            </a:r>
            <a:r>
              <a:rPr lang="hu-HU" dirty="0" err="1"/>
              <a:t>single</a:t>
            </a:r>
            <a:r>
              <a:rPr lang="hu-HU" dirty="0"/>
              <a:t> </a:t>
            </a:r>
            <a:r>
              <a:rPr lang="hu-HU" dirty="0" err="1"/>
              <a:t>production</a:t>
            </a:r>
            <a:r>
              <a:rPr lang="hu-HU" dirty="0"/>
              <a:t> </a:t>
            </a:r>
            <a:r>
              <a:rPr lang="hu-HU" dirty="0" err="1" smtClean="0"/>
              <a:t>cycle</a:t>
            </a:r>
            <a:r>
              <a:rPr lang="hu-HU" dirty="0" smtClean="0"/>
              <a:t>.</a:t>
            </a:r>
          </a:p>
          <a:p>
            <a:r>
              <a:rPr lang="hu-HU" dirty="0" smtClean="0"/>
              <a:t>The </a:t>
            </a:r>
            <a:r>
              <a:rPr lang="hu-HU" dirty="0" err="1"/>
              <a:t>area</a:t>
            </a:r>
            <a:r>
              <a:rPr lang="hu-HU" dirty="0"/>
              <a:t> is </a:t>
            </a:r>
            <a:r>
              <a:rPr lang="hu-HU" dirty="0" err="1"/>
              <a:t>divided</a:t>
            </a:r>
            <a:r>
              <a:rPr lang="hu-HU" dirty="0"/>
              <a:t> </a:t>
            </a:r>
            <a:r>
              <a:rPr lang="hu-HU" dirty="0" err="1"/>
              <a:t>into</a:t>
            </a:r>
            <a:r>
              <a:rPr lang="hu-HU" dirty="0"/>
              <a:t> 56 </a:t>
            </a:r>
            <a:r>
              <a:rPr lang="hu-HU" dirty="0" err="1"/>
              <a:t>parcels</a:t>
            </a:r>
            <a:r>
              <a:rPr lang="hu-HU" dirty="0"/>
              <a:t> </a:t>
            </a:r>
            <a:r>
              <a:rPr lang="hu-HU" dirty="0" err="1"/>
              <a:t>measuring</a:t>
            </a:r>
            <a:r>
              <a:rPr lang="hu-HU" dirty="0"/>
              <a:t> </a:t>
            </a:r>
            <a:r>
              <a:rPr lang="hu-HU" dirty="0" err="1"/>
              <a:t>between</a:t>
            </a:r>
            <a:r>
              <a:rPr lang="hu-HU" dirty="0"/>
              <a:t> 20 and 105 </a:t>
            </a:r>
            <a:r>
              <a:rPr lang="hu-HU" dirty="0" smtClean="0"/>
              <a:t>ha.</a:t>
            </a:r>
          </a:p>
          <a:p>
            <a:r>
              <a:rPr lang="hu-HU" dirty="0" smtClean="0"/>
              <a:t>The </a:t>
            </a:r>
            <a:r>
              <a:rPr lang="hu-HU" dirty="0" err="1"/>
              <a:t>investigation</a:t>
            </a:r>
            <a:r>
              <a:rPr lang="hu-HU" dirty="0"/>
              <a:t> </a:t>
            </a:r>
            <a:r>
              <a:rPr lang="hu-HU" dirty="0" err="1"/>
              <a:t>covers</a:t>
            </a:r>
            <a:r>
              <a:rPr lang="hu-HU" dirty="0"/>
              <a:t> </a:t>
            </a:r>
            <a:r>
              <a:rPr lang="hu-HU" dirty="0" err="1"/>
              <a:t>the</a:t>
            </a:r>
            <a:r>
              <a:rPr lang="hu-HU" dirty="0"/>
              <a:t> </a:t>
            </a:r>
            <a:r>
              <a:rPr lang="hu-HU" dirty="0" err="1"/>
              <a:t>two</a:t>
            </a:r>
            <a:r>
              <a:rPr lang="hu-HU" dirty="0"/>
              <a:t> </a:t>
            </a:r>
            <a:r>
              <a:rPr lang="hu-HU" dirty="0" err="1"/>
              <a:t>decade</a:t>
            </a:r>
            <a:r>
              <a:rPr lang="hu-HU" dirty="0"/>
              <a:t> </a:t>
            </a:r>
            <a:r>
              <a:rPr lang="hu-HU" dirty="0" err="1"/>
              <a:t>period</a:t>
            </a:r>
            <a:r>
              <a:rPr lang="hu-HU" dirty="0"/>
              <a:t> </a:t>
            </a:r>
            <a:r>
              <a:rPr lang="hu-HU" dirty="0" err="1"/>
              <a:t>between</a:t>
            </a:r>
            <a:r>
              <a:rPr lang="hu-HU" dirty="0"/>
              <a:t> 1991 and 2011.</a:t>
            </a:r>
          </a:p>
        </p:txBody>
      </p:sp>
      <p:sp>
        <p:nvSpPr>
          <p:cNvPr id="10"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Picture 4" descr="http://media.treehugger.com/assets/images/2011/10/carbon-footprint-gre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9918" y="4660110"/>
            <a:ext cx="1908000" cy="1263846"/>
          </a:xfrm>
          <a:prstGeom prst="rect">
            <a:avLst/>
          </a:prstGeom>
          <a:noFill/>
          <a:extLst>
            <a:ext uri="{909E8E84-426E-40DD-AFC4-6F175D3DCCD1}">
              <a14:hiddenFill xmlns:a14="http://schemas.microsoft.com/office/drawing/2010/main">
                <a:solidFill>
                  <a:srgbClr val="FFFFFF"/>
                </a:solidFill>
              </a14:hiddenFill>
            </a:ext>
          </a:extLst>
        </p:spPr>
      </p:pic>
      <p:pic>
        <p:nvPicPr>
          <p:cNvPr id="8" name="Kép 7" descr="thinkstep is unique in its offering of âdata on demandâ to complement the ready-to-use GaBi professional database and extension databases."/>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857" y="1688239"/>
            <a:ext cx="1908000" cy="934920"/>
          </a:xfrm>
          <a:prstGeom prst="rect">
            <a:avLst/>
          </a:prstGeom>
          <a:noFill/>
          <a:ln>
            <a:noFill/>
          </a:ln>
        </p:spPr>
      </p:pic>
      <p:pic>
        <p:nvPicPr>
          <p:cNvPr id="9" name="Kép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9857" y="3021548"/>
            <a:ext cx="1908000" cy="1055760"/>
          </a:xfrm>
          <a:prstGeom prst="rect">
            <a:avLst/>
          </a:prstGeom>
        </p:spPr>
      </p:pic>
    </p:spTree>
    <p:extLst>
      <p:ext uri="{BB962C8B-B14F-4D97-AF65-F5344CB8AC3E}">
        <p14:creationId xmlns:p14="http://schemas.microsoft.com/office/powerpoint/2010/main" val="33179078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Material</a:t>
            </a:r>
            <a:r>
              <a:rPr lang="hu-HU" dirty="0" smtClean="0"/>
              <a:t> and </a:t>
            </a:r>
            <a:r>
              <a:rPr lang="hu-HU" dirty="0" err="1" smtClean="0"/>
              <a:t>method</a:t>
            </a:r>
            <a:r>
              <a:rPr lang="hu-HU" dirty="0" smtClean="0"/>
              <a:t> 2/3</a:t>
            </a:r>
            <a:endParaRPr lang="hu-HU" dirty="0"/>
          </a:p>
        </p:txBody>
      </p:sp>
      <p:sp>
        <p:nvSpPr>
          <p:cNvPr id="9" name="Tartalom helye 2"/>
          <p:cNvSpPr>
            <a:spLocks noGrp="1"/>
          </p:cNvSpPr>
          <p:nvPr>
            <p:ph idx="1"/>
          </p:nvPr>
        </p:nvSpPr>
        <p:spPr>
          <a:xfrm>
            <a:off x="1060704" y="1825625"/>
            <a:ext cx="7469214" cy="4638302"/>
          </a:xfrm>
        </p:spPr>
        <p:txBody>
          <a:bodyPr>
            <a:normAutofit fontScale="70000" lnSpcReduction="20000"/>
          </a:bodyPr>
          <a:lstStyle/>
          <a:p>
            <a:r>
              <a:rPr lang="hu-HU" dirty="0"/>
              <a:t>We</a:t>
            </a:r>
            <a:r>
              <a:rPr lang="en-GB" dirty="0"/>
              <a:t> sought</a:t>
            </a:r>
            <a:r>
              <a:rPr lang="hu-HU" dirty="0"/>
              <a:t> </a:t>
            </a:r>
            <a:r>
              <a:rPr lang="hu-HU" dirty="0" err="1"/>
              <a:t>the</a:t>
            </a:r>
            <a:r>
              <a:rPr lang="hu-HU" dirty="0"/>
              <a:t> </a:t>
            </a:r>
            <a:r>
              <a:rPr lang="hu-HU" dirty="0" err="1"/>
              <a:t>answer</a:t>
            </a:r>
            <a:r>
              <a:rPr lang="hu-HU" dirty="0"/>
              <a:t> </a:t>
            </a:r>
            <a:r>
              <a:rPr lang="hu-HU" dirty="0" err="1"/>
              <a:t>for</a:t>
            </a:r>
            <a:r>
              <a:rPr lang="hu-HU" dirty="0"/>
              <a:t> </a:t>
            </a:r>
            <a:r>
              <a:rPr lang="hu-HU" dirty="0" err="1"/>
              <a:t>the</a:t>
            </a:r>
            <a:r>
              <a:rPr lang="hu-HU" dirty="0"/>
              <a:t> </a:t>
            </a:r>
            <a:r>
              <a:rPr lang="hu-HU" dirty="0" err="1"/>
              <a:t>question</a:t>
            </a:r>
            <a:r>
              <a:rPr lang="hu-HU" dirty="0"/>
              <a:t> “</a:t>
            </a:r>
            <a:r>
              <a:rPr lang="hu-HU" dirty="0" err="1"/>
              <a:t>To</a:t>
            </a:r>
            <a:r>
              <a:rPr lang="hu-HU" dirty="0"/>
              <a:t> </a:t>
            </a:r>
            <a:r>
              <a:rPr lang="hu-HU" dirty="0" err="1"/>
              <a:t>what</a:t>
            </a:r>
            <a:r>
              <a:rPr lang="hu-HU" dirty="0"/>
              <a:t> </a:t>
            </a:r>
            <a:r>
              <a:rPr lang="hu-HU" dirty="0" err="1"/>
              <a:t>extend</a:t>
            </a:r>
            <a:r>
              <a:rPr lang="hu-HU" dirty="0"/>
              <a:t> </a:t>
            </a:r>
            <a:r>
              <a:rPr lang="hu-HU" dirty="0" err="1"/>
              <a:t>does</a:t>
            </a:r>
            <a:r>
              <a:rPr lang="hu-HU" dirty="0"/>
              <a:t> </a:t>
            </a:r>
            <a:r>
              <a:rPr lang="hu-HU" dirty="0" err="1"/>
              <a:t>agricultural</a:t>
            </a:r>
            <a:r>
              <a:rPr lang="hu-HU" dirty="0"/>
              <a:t> </a:t>
            </a:r>
            <a:r>
              <a:rPr lang="hu-HU" dirty="0" err="1"/>
              <a:t>activity</a:t>
            </a:r>
            <a:r>
              <a:rPr lang="hu-HU" dirty="0"/>
              <a:t> </a:t>
            </a:r>
            <a:r>
              <a:rPr lang="hu-HU" dirty="0" err="1"/>
              <a:t>on</a:t>
            </a:r>
            <a:r>
              <a:rPr lang="hu-HU" dirty="0"/>
              <a:t> </a:t>
            </a:r>
            <a:r>
              <a:rPr lang="hu-HU" dirty="0" err="1"/>
              <a:t>this</a:t>
            </a:r>
            <a:r>
              <a:rPr lang="hu-HU" dirty="0"/>
              <a:t> </a:t>
            </a:r>
            <a:r>
              <a:rPr lang="hu-HU" dirty="0" err="1"/>
              <a:t>area</a:t>
            </a:r>
            <a:r>
              <a:rPr lang="hu-HU" dirty="0"/>
              <a:t> </a:t>
            </a:r>
            <a:r>
              <a:rPr lang="hu-HU" dirty="0" err="1"/>
              <a:t>impact</a:t>
            </a:r>
            <a:r>
              <a:rPr lang="hu-HU" dirty="0"/>
              <a:t> </a:t>
            </a:r>
            <a:r>
              <a:rPr lang="hu-HU" dirty="0" err="1"/>
              <a:t>the</a:t>
            </a:r>
            <a:r>
              <a:rPr lang="hu-HU" dirty="0"/>
              <a:t> </a:t>
            </a:r>
            <a:r>
              <a:rPr lang="hu-HU" dirty="0" err="1"/>
              <a:t>environment</a:t>
            </a:r>
            <a:r>
              <a:rPr lang="hu-HU" dirty="0"/>
              <a:t> and </a:t>
            </a:r>
            <a:r>
              <a:rPr lang="hu-HU" dirty="0" err="1"/>
              <a:t>how</a:t>
            </a:r>
            <a:r>
              <a:rPr lang="hu-HU" dirty="0"/>
              <a:t> </a:t>
            </a:r>
            <a:r>
              <a:rPr lang="hu-HU" dirty="0" err="1"/>
              <a:t>can</a:t>
            </a:r>
            <a:r>
              <a:rPr lang="hu-HU" dirty="0"/>
              <a:t> it </a:t>
            </a:r>
            <a:r>
              <a:rPr lang="hu-HU" dirty="0" err="1"/>
              <a:t>contribute</a:t>
            </a:r>
            <a:r>
              <a:rPr lang="hu-HU" dirty="0"/>
              <a:t> </a:t>
            </a:r>
            <a:r>
              <a:rPr lang="hu-HU" dirty="0" err="1"/>
              <a:t>to</a:t>
            </a:r>
            <a:r>
              <a:rPr lang="hu-HU" dirty="0"/>
              <a:t> </a:t>
            </a:r>
            <a:r>
              <a:rPr lang="hu-HU" dirty="0" err="1"/>
              <a:t>climate</a:t>
            </a:r>
            <a:r>
              <a:rPr lang="hu-HU" dirty="0"/>
              <a:t> </a:t>
            </a:r>
            <a:r>
              <a:rPr lang="hu-HU" dirty="0" err="1"/>
              <a:t>change</a:t>
            </a:r>
            <a:r>
              <a:rPr lang="hu-HU" dirty="0" smtClean="0"/>
              <a:t>?”</a:t>
            </a:r>
          </a:p>
          <a:p>
            <a:r>
              <a:rPr lang="hu-HU" dirty="0" err="1" smtClean="0"/>
              <a:t>Crops</a:t>
            </a:r>
            <a:r>
              <a:rPr lang="hu-HU" dirty="0" smtClean="0"/>
              <a:t> </a:t>
            </a:r>
            <a:r>
              <a:rPr lang="hu-HU" dirty="0" err="1"/>
              <a:t>were</a:t>
            </a:r>
            <a:r>
              <a:rPr lang="hu-HU" dirty="0"/>
              <a:t> </a:t>
            </a:r>
            <a:r>
              <a:rPr lang="hu-HU" dirty="0" err="1"/>
              <a:t>involved</a:t>
            </a:r>
            <a:r>
              <a:rPr lang="hu-HU" dirty="0"/>
              <a:t> in </a:t>
            </a:r>
            <a:r>
              <a:rPr lang="hu-HU" dirty="0" err="1"/>
              <a:t>the</a:t>
            </a:r>
            <a:r>
              <a:rPr lang="hu-HU" dirty="0"/>
              <a:t> </a:t>
            </a:r>
            <a:r>
              <a:rPr lang="hu-HU" dirty="0" err="1"/>
              <a:t>investigation</a:t>
            </a:r>
            <a:r>
              <a:rPr lang="hu-HU" dirty="0"/>
              <a:t> </a:t>
            </a:r>
            <a:r>
              <a:rPr lang="hu-HU" dirty="0" err="1"/>
              <a:t>due</a:t>
            </a:r>
            <a:r>
              <a:rPr lang="hu-HU" dirty="0"/>
              <a:t> </a:t>
            </a:r>
            <a:r>
              <a:rPr lang="hu-HU" dirty="0" err="1"/>
              <a:t>to</a:t>
            </a:r>
            <a:r>
              <a:rPr lang="hu-HU" dirty="0"/>
              <a:t> </a:t>
            </a:r>
            <a:r>
              <a:rPr lang="hu-HU" dirty="0" err="1"/>
              <a:t>their</a:t>
            </a:r>
            <a:r>
              <a:rPr lang="hu-HU" dirty="0"/>
              <a:t> </a:t>
            </a:r>
            <a:r>
              <a:rPr lang="hu-HU" dirty="0" err="1"/>
              <a:t>extensive</a:t>
            </a:r>
            <a:r>
              <a:rPr lang="hu-HU" dirty="0"/>
              <a:t> </a:t>
            </a:r>
            <a:r>
              <a:rPr lang="hu-HU" dirty="0" err="1"/>
              <a:t>production</a:t>
            </a:r>
            <a:r>
              <a:rPr lang="hu-HU" dirty="0"/>
              <a:t> </a:t>
            </a:r>
            <a:r>
              <a:rPr lang="hu-HU" dirty="0" err="1" smtClean="0"/>
              <a:t>areas</a:t>
            </a:r>
            <a:r>
              <a:rPr lang="hu-HU" dirty="0" smtClean="0"/>
              <a:t>.</a:t>
            </a:r>
          </a:p>
          <a:p>
            <a:r>
              <a:rPr lang="hu-HU" dirty="0" smtClean="0"/>
              <a:t>We</a:t>
            </a:r>
            <a:r>
              <a:rPr lang="en-GB" dirty="0" smtClean="0"/>
              <a:t> </a:t>
            </a:r>
            <a:r>
              <a:rPr lang="en-GB" dirty="0"/>
              <a:t>examined</a:t>
            </a:r>
            <a:r>
              <a:rPr lang="se-FI" dirty="0"/>
              <a:t> the </a:t>
            </a:r>
            <a:r>
              <a:rPr lang="en-GB" dirty="0"/>
              <a:t>cultivation data </a:t>
            </a:r>
            <a:r>
              <a:rPr lang="hu-HU" dirty="0"/>
              <a:t>of 5</a:t>
            </a:r>
            <a:r>
              <a:rPr lang="en-GB" dirty="0"/>
              <a:t> crops</a:t>
            </a:r>
            <a:r>
              <a:rPr lang="hu-HU" dirty="0"/>
              <a:t>: </a:t>
            </a:r>
            <a:r>
              <a:rPr lang="hu-HU" dirty="0" err="1"/>
              <a:t>canola</a:t>
            </a:r>
            <a:r>
              <a:rPr lang="hu-HU" dirty="0"/>
              <a:t>, </a:t>
            </a:r>
            <a:r>
              <a:rPr lang="hu-HU" dirty="0" err="1"/>
              <a:t>winter</a:t>
            </a:r>
            <a:r>
              <a:rPr lang="hu-HU" dirty="0"/>
              <a:t> </a:t>
            </a:r>
            <a:r>
              <a:rPr lang="hu-HU" dirty="0" err="1"/>
              <a:t>barley</a:t>
            </a:r>
            <a:r>
              <a:rPr lang="hu-HU" dirty="0"/>
              <a:t>, </a:t>
            </a:r>
            <a:r>
              <a:rPr lang="hu-HU" dirty="0" err="1"/>
              <a:t>winter</a:t>
            </a:r>
            <a:r>
              <a:rPr lang="hu-HU" dirty="0"/>
              <a:t> </a:t>
            </a:r>
            <a:r>
              <a:rPr lang="hu-HU" dirty="0" err="1"/>
              <a:t>wheat</a:t>
            </a:r>
            <a:r>
              <a:rPr lang="hu-HU" dirty="0"/>
              <a:t>, </a:t>
            </a:r>
            <a:r>
              <a:rPr lang="hu-HU" dirty="0" err="1"/>
              <a:t>green</a:t>
            </a:r>
            <a:r>
              <a:rPr lang="hu-HU" dirty="0"/>
              <a:t> </a:t>
            </a:r>
            <a:r>
              <a:rPr lang="hu-HU" dirty="0" err="1"/>
              <a:t>maize</a:t>
            </a:r>
            <a:r>
              <a:rPr lang="hu-HU" dirty="0"/>
              <a:t> and</a:t>
            </a:r>
            <a:r>
              <a:rPr lang="en-GB" dirty="0"/>
              <a:t> maize</a:t>
            </a:r>
            <a:r>
              <a:rPr lang="hu-HU" dirty="0" smtClean="0"/>
              <a:t>.</a:t>
            </a:r>
          </a:p>
          <a:p>
            <a:r>
              <a:rPr lang="hu-HU" dirty="0" err="1" smtClean="0"/>
              <a:t>Material</a:t>
            </a:r>
            <a:r>
              <a:rPr lang="hu-HU" dirty="0" smtClean="0"/>
              <a:t> </a:t>
            </a:r>
            <a:r>
              <a:rPr lang="hu-HU" dirty="0"/>
              <a:t>flows of </a:t>
            </a:r>
            <a:r>
              <a:rPr lang="en-GB" dirty="0"/>
              <a:t>arable crop production technologies were defined in time series by the agricultural parcel herd-book </a:t>
            </a:r>
            <a:r>
              <a:rPr lang="en-GB" dirty="0" smtClean="0"/>
              <a:t>data.</a:t>
            </a:r>
            <a:endParaRPr lang="hu-HU" dirty="0" smtClean="0"/>
          </a:p>
          <a:p>
            <a:r>
              <a:rPr lang="en-GB" dirty="0" smtClean="0"/>
              <a:t>These </a:t>
            </a:r>
            <a:r>
              <a:rPr lang="en-GB" dirty="0"/>
              <a:t>covered the size of the area actually cultivated, the operational processes and records on seeds, fertilizer and pesticide use and harvest data by </a:t>
            </a:r>
            <a:r>
              <a:rPr lang="en-GB" dirty="0" smtClean="0"/>
              <a:t>parcels.</a:t>
            </a:r>
            <a:endParaRPr lang="hu-HU" dirty="0" smtClean="0"/>
          </a:p>
          <a:p>
            <a:r>
              <a:rPr lang="en-GB" dirty="0" smtClean="0"/>
              <a:t>The </a:t>
            </a:r>
            <a:r>
              <a:rPr lang="en-GB" dirty="0"/>
              <a:t>examined environmental inventory database contained also the fuel consumption and lubricating oil usage of machine operations, and the water usage of chemical utilization.</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10" name="Picture 4" descr="http://media.treehugger.com/assets/images/2011/10/carbon-footprint-gre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9918" y="4660110"/>
            <a:ext cx="1908000" cy="1263846"/>
          </a:xfrm>
          <a:prstGeom prst="rect">
            <a:avLst/>
          </a:prstGeom>
          <a:noFill/>
          <a:extLst>
            <a:ext uri="{909E8E84-426E-40DD-AFC4-6F175D3DCCD1}">
              <a14:hiddenFill xmlns:a14="http://schemas.microsoft.com/office/drawing/2010/main">
                <a:solidFill>
                  <a:srgbClr val="FFFFFF"/>
                </a:solidFill>
              </a14:hiddenFill>
            </a:ext>
          </a:extLst>
        </p:spPr>
      </p:pic>
      <p:pic>
        <p:nvPicPr>
          <p:cNvPr id="13" name="Kép 12" descr="thinkstep is unique in its offering of âdata on demandâ to complement the ready-to-use GaBi professional database and extension databases."/>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857" y="1688239"/>
            <a:ext cx="1908000" cy="934920"/>
          </a:xfrm>
          <a:prstGeom prst="rect">
            <a:avLst/>
          </a:prstGeom>
          <a:noFill/>
          <a:ln>
            <a:noFill/>
          </a:ln>
        </p:spPr>
      </p:pic>
      <p:pic>
        <p:nvPicPr>
          <p:cNvPr id="14" name="Kép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9857" y="3021548"/>
            <a:ext cx="1908000" cy="1055760"/>
          </a:xfrm>
          <a:prstGeom prst="rect">
            <a:avLst/>
          </a:prstGeom>
        </p:spPr>
      </p:pic>
    </p:spTree>
    <p:extLst>
      <p:ext uri="{BB962C8B-B14F-4D97-AF65-F5344CB8AC3E}">
        <p14:creationId xmlns:p14="http://schemas.microsoft.com/office/powerpoint/2010/main" val="2545825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Material</a:t>
            </a:r>
            <a:r>
              <a:rPr lang="hu-HU" dirty="0" smtClean="0"/>
              <a:t> and </a:t>
            </a:r>
            <a:r>
              <a:rPr lang="hu-HU" dirty="0" err="1" smtClean="0"/>
              <a:t>method</a:t>
            </a:r>
            <a:r>
              <a:rPr lang="hu-HU" dirty="0" smtClean="0"/>
              <a:t> 3/3</a:t>
            </a:r>
            <a:endParaRPr lang="hu-HU" dirty="0"/>
          </a:p>
        </p:txBody>
      </p:sp>
      <p:sp>
        <p:nvSpPr>
          <p:cNvPr id="9" name="Tartalom helye 2"/>
          <p:cNvSpPr>
            <a:spLocks noGrp="1"/>
          </p:cNvSpPr>
          <p:nvPr>
            <p:ph idx="1"/>
          </p:nvPr>
        </p:nvSpPr>
        <p:spPr>
          <a:xfrm>
            <a:off x="1069848" y="1825625"/>
            <a:ext cx="7460070" cy="4638302"/>
          </a:xfrm>
        </p:spPr>
        <p:txBody>
          <a:bodyPr>
            <a:normAutofit fontScale="77500" lnSpcReduction="20000"/>
          </a:bodyPr>
          <a:lstStyle/>
          <a:p>
            <a:r>
              <a:rPr lang="hu-HU" dirty="0"/>
              <a:t>In </a:t>
            </a:r>
            <a:r>
              <a:rPr lang="hu-HU" dirty="0" err="1"/>
              <a:t>the</a:t>
            </a:r>
            <a:r>
              <a:rPr lang="hu-HU" dirty="0"/>
              <a:t> life </a:t>
            </a:r>
            <a:r>
              <a:rPr lang="hu-HU" dirty="0" err="1"/>
              <a:t>cycle</a:t>
            </a:r>
            <a:r>
              <a:rPr lang="hu-HU" dirty="0"/>
              <a:t> modelling of </a:t>
            </a:r>
            <a:r>
              <a:rPr lang="hu-HU" dirty="0" err="1"/>
              <a:t>cultivation</a:t>
            </a:r>
            <a:r>
              <a:rPr lang="hu-HU" dirty="0"/>
              <a:t>, we </a:t>
            </a:r>
            <a:r>
              <a:rPr lang="hu-HU" dirty="0" err="1"/>
              <a:t>examined</a:t>
            </a:r>
            <a:r>
              <a:rPr lang="hu-HU" dirty="0"/>
              <a:t> 13 </a:t>
            </a:r>
            <a:r>
              <a:rPr lang="hu-HU" dirty="0" err="1"/>
              <a:t>years</a:t>
            </a:r>
            <a:r>
              <a:rPr lang="hu-HU" dirty="0"/>
              <a:t> of </a:t>
            </a:r>
            <a:r>
              <a:rPr lang="hu-HU" dirty="0" err="1"/>
              <a:t>maize</a:t>
            </a:r>
            <a:r>
              <a:rPr lang="hu-HU" dirty="0"/>
              <a:t>, 20 </a:t>
            </a:r>
            <a:r>
              <a:rPr lang="hu-HU" dirty="0" err="1"/>
              <a:t>years</a:t>
            </a:r>
            <a:r>
              <a:rPr lang="hu-HU" dirty="0"/>
              <a:t> of </a:t>
            </a:r>
            <a:r>
              <a:rPr lang="hu-HU" dirty="0" err="1"/>
              <a:t>green</a:t>
            </a:r>
            <a:r>
              <a:rPr lang="hu-HU" dirty="0"/>
              <a:t> </a:t>
            </a:r>
            <a:r>
              <a:rPr lang="hu-HU" dirty="0" err="1"/>
              <a:t>maize</a:t>
            </a:r>
            <a:r>
              <a:rPr lang="hu-HU" dirty="0"/>
              <a:t>, 20 </a:t>
            </a:r>
            <a:r>
              <a:rPr lang="hu-HU" dirty="0" err="1"/>
              <a:t>years</a:t>
            </a:r>
            <a:r>
              <a:rPr lang="hu-HU" dirty="0"/>
              <a:t> of </a:t>
            </a:r>
            <a:r>
              <a:rPr lang="hu-HU" dirty="0" err="1"/>
              <a:t>winter</a:t>
            </a:r>
            <a:r>
              <a:rPr lang="hu-HU" dirty="0"/>
              <a:t> </a:t>
            </a:r>
            <a:r>
              <a:rPr lang="hu-HU" dirty="0" err="1"/>
              <a:t>barley</a:t>
            </a:r>
            <a:r>
              <a:rPr lang="hu-HU" dirty="0"/>
              <a:t>, 18 </a:t>
            </a:r>
            <a:r>
              <a:rPr lang="hu-HU" dirty="0" err="1"/>
              <a:t>years</a:t>
            </a:r>
            <a:r>
              <a:rPr lang="hu-HU" dirty="0"/>
              <a:t> of </a:t>
            </a:r>
            <a:r>
              <a:rPr lang="hu-HU" dirty="0" err="1"/>
              <a:t>winter</a:t>
            </a:r>
            <a:r>
              <a:rPr lang="hu-HU" dirty="0"/>
              <a:t> </a:t>
            </a:r>
            <a:r>
              <a:rPr lang="hu-HU" dirty="0" err="1"/>
              <a:t>wheat</a:t>
            </a:r>
            <a:r>
              <a:rPr lang="hu-HU" dirty="0"/>
              <a:t> and 15 </a:t>
            </a:r>
            <a:r>
              <a:rPr lang="hu-HU" dirty="0" err="1"/>
              <a:t>years</a:t>
            </a:r>
            <a:r>
              <a:rPr lang="hu-HU" dirty="0"/>
              <a:t> of </a:t>
            </a:r>
            <a:r>
              <a:rPr lang="hu-HU" dirty="0" err="1"/>
              <a:t>canola</a:t>
            </a:r>
            <a:r>
              <a:rPr lang="hu-HU" dirty="0"/>
              <a:t> </a:t>
            </a:r>
            <a:r>
              <a:rPr lang="hu-HU" dirty="0" err="1"/>
              <a:t>data</a:t>
            </a:r>
            <a:r>
              <a:rPr lang="hu-HU" dirty="0"/>
              <a:t> </a:t>
            </a:r>
            <a:r>
              <a:rPr lang="hu-HU" dirty="0" err="1"/>
              <a:t>calculated</a:t>
            </a:r>
            <a:r>
              <a:rPr lang="hu-HU" dirty="0"/>
              <a:t> </a:t>
            </a:r>
            <a:r>
              <a:rPr lang="hu-HU" dirty="0" err="1"/>
              <a:t>on</a:t>
            </a:r>
            <a:r>
              <a:rPr lang="hu-HU" dirty="0"/>
              <a:t> 1 ha unit </a:t>
            </a:r>
            <a:r>
              <a:rPr lang="hu-HU" dirty="0" err="1"/>
              <a:t>using</a:t>
            </a:r>
            <a:r>
              <a:rPr lang="hu-HU" dirty="0"/>
              <a:t> </a:t>
            </a:r>
            <a:r>
              <a:rPr lang="en-GB" dirty="0" err="1"/>
              <a:t>GaBi</a:t>
            </a:r>
            <a:r>
              <a:rPr lang="en-GB" dirty="0"/>
              <a:t> life cycle analysing software</a:t>
            </a:r>
            <a:r>
              <a:rPr lang="en-GB" dirty="0" smtClean="0"/>
              <a:t>.</a:t>
            </a:r>
            <a:endParaRPr lang="hu-HU" dirty="0" smtClean="0"/>
          </a:p>
          <a:p>
            <a:r>
              <a:rPr lang="hu-HU" dirty="0"/>
              <a:t>In </a:t>
            </a:r>
            <a:r>
              <a:rPr lang="hu-HU" dirty="0" err="1"/>
              <a:t>addition</a:t>
            </a:r>
            <a:r>
              <a:rPr lang="hu-HU" dirty="0"/>
              <a:t>, we </a:t>
            </a:r>
            <a:r>
              <a:rPr lang="hu-HU" dirty="0" err="1"/>
              <a:t>also</a:t>
            </a:r>
            <a:r>
              <a:rPr lang="hu-HU" dirty="0"/>
              <a:t> </a:t>
            </a:r>
            <a:r>
              <a:rPr lang="hu-HU" dirty="0" err="1"/>
              <a:t>calculated</a:t>
            </a:r>
            <a:r>
              <a:rPr lang="hu-HU" dirty="0"/>
              <a:t> </a:t>
            </a:r>
            <a:r>
              <a:rPr lang="hu-HU" dirty="0" err="1"/>
              <a:t>by</a:t>
            </a:r>
            <a:r>
              <a:rPr lang="hu-HU" dirty="0"/>
              <a:t> an </a:t>
            </a:r>
            <a:r>
              <a:rPr lang="hu-HU" dirty="0" err="1"/>
              <a:t>average</a:t>
            </a:r>
            <a:r>
              <a:rPr lang="hu-HU" dirty="0"/>
              <a:t> </a:t>
            </a:r>
            <a:r>
              <a:rPr lang="hu-HU" dirty="0" err="1"/>
              <a:t>cultivation</a:t>
            </a:r>
            <a:r>
              <a:rPr lang="hu-HU" dirty="0"/>
              <a:t> </a:t>
            </a:r>
            <a:r>
              <a:rPr lang="hu-HU" dirty="0" err="1"/>
              <a:t>model</a:t>
            </a:r>
            <a:r>
              <a:rPr lang="hu-HU" dirty="0"/>
              <a:t> </a:t>
            </a:r>
            <a:r>
              <a:rPr lang="hu-HU" dirty="0" err="1"/>
              <a:t>for</a:t>
            </a:r>
            <a:r>
              <a:rPr lang="hu-HU" dirty="0"/>
              <a:t> </a:t>
            </a:r>
            <a:r>
              <a:rPr lang="hu-HU" dirty="0" err="1"/>
              <a:t>all</a:t>
            </a:r>
            <a:r>
              <a:rPr lang="hu-HU" dirty="0"/>
              <a:t> </a:t>
            </a:r>
            <a:r>
              <a:rPr lang="hu-HU" dirty="0" err="1"/>
              <a:t>cultivated</a:t>
            </a:r>
            <a:r>
              <a:rPr lang="hu-HU" dirty="0"/>
              <a:t> </a:t>
            </a:r>
            <a:r>
              <a:rPr lang="hu-HU" dirty="0" err="1"/>
              <a:t>plants</a:t>
            </a:r>
            <a:r>
              <a:rPr lang="hu-HU" dirty="0"/>
              <a:t> </a:t>
            </a:r>
            <a:r>
              <a:rPr lang="hu-HU" dirty="0" err="1"/>
              <a:t>with</a:t>
            </a:r>
            <a:r>
              <a:rPr lang="hu-HU" dirty="0"/>
              <a:t> </a:t>
            </a:r>
            <a:r>
              <a:rPr lang="hu-HU" dirty="0" err="1"/>
              <a:t>reference</a:t>
            </a:r>
            <a:r>
              <a:rPr lang="hu-HU" dirty="0"/>
              <a:t> </a:t>
            </a:r>
            <a:r>
              <a:rPr lang="hu-HU" dirty="0" err="1"/>
              <a:t>data</a:t>
            </a:r>
            <a:r>
              <a:rPr lang="hu-HU" dirty="0"/>
              <a:t> </a:t>
            </a:r>
            <a:r>
              <a:rPr lang="hu-HU" dirty="0" err="1"/>
              <a:t>to</a:t>
            </a:r>
            <a:r>
              <a:rPr lang="hu-HU" dirty="0"/>
              <a:t> 1 ha and 1 </a:t>
            </a:r>
            <a:r>
              <a:rPr lang="hu-HU" dirty="0" err="1" smtClean="0"/>
              <a:t>year</a:t>
            </a:r>
            <a:r>
              <a:rPr lang="hu-HU" dirty="0" smtClean="0"/>
              <a:t>.</a:t>
            </a:r>
            <a:endParaRPr lang="hu-HU" dirty="0"/>
          </a:p>
          <a:p>
            <a:r>
              <a:rPr lang="hu-HU" dirty="0"/>
              <a:t>We </a:t>
            </a:r>
            <a:r>
              <a:rPr lang="hu-HU" dirty="0" err="1"/>
              <a:t>applied</a:t>
            </a:r>
            <a:r>
              <a:rPr lang="hu-HU" dirty="0"/>
              <a:t> </a:t>
            </a:r>
            <a:r>
              <a:rPr lang="hu-HU" dirty="0" err="1"/>
              <a:t>the</a:t>
            </a:r>
            <a:r>
              <a:rPr lang="hu-HU" dirty="0"/>
              <a:t> </a:t>
            </a:r>
            <a:r>
              <a:rPr lang="hu-HU" dirty="0" err="1"/>
              <a:t>following</a:t>
            </a:r>
            <a:r>
              <a:rPr lang="hu-HU" dirty="0"/>
              <a:t> </a:t>
            </a:r>
            <a:r>
              <a:rPr lang="hu-HU" dirty="0" err="1"/>
              <a:t>methods</a:t>
            </a:r>
            <a:r>
              <a:rPr lang="hu-HU" dirty="0"/>
              <a:t> and </a:t>
            </a:r>
            <a:r>
              <a:rPr lang="hu-HU" dirty="0" err="1"/>
              <a:t>models</a:t>
            </a:r>
            <a:r>
              <a:rPr lang="hu-HU" dirty="0"/>
              <a:t> in </a:t>
            </a:r>
            <a:r>
              <a:rPr lang="hu-HU" dirty="0" err="1"/>
              <a:t>our</a:t>
            </a:r>
            <a:r>
              <a:rPr lang="hu-HU" dirty="0"/>
              <a:t> </a:t>
            </a:r>
            <a:r>
              <a:rPr lang="hu-HU" dirty="0" err="1"/>
              <a:t>impact</a:t>
            </a:r>
            <a:r>
              <a:rPr lang="hu-HU" dirty="0"/>
              <a:t> </a:t>
            </a:r>
            <a:r>
              <a:rPr lang="hu-HU" dirty="0" err="1" smtClean="0"/>
              <a:t>assessment</a:t>
            </a:r>
            <a:r>
              <a:rPr lang="hu-HU" dirty="0" smtClean="0"/>
              <a:t>:</a:t>
            </a:r>
          </a:p>
          <a:p>
            <a:pPr lvl="1"/>
            <a:r>
              <a:rPr lang="hu-HU" dirty="0" smtClean="0"/>
              <a:t>CML2001 </a:t>
            </a:r>
            <a:r>
              <a:rPr lang="hu-HU" dirty="0"/>
              <a:t>(</a:t>
            </a:r>
            <a:r>
              <a:rPr lang="hu-HU" dirty="0" err="1"/>
              <a:t>January</a:t>
            </a:r>
            <a:r>
              <a:rPr lang="hu-HU" dirty="0"/>
              <a:t> 2016) </a:t>
            </a:r>
            <a:r>
              <a:rPr lang="hu-HU" dirty="0" err="1" smtClean="0"/>
              <a:t>method</a:t>
            </a:r>
            <a:r>
              <a:rPr lang="hu-HU" dirty="0" smtClean="0"/>
              <a:t>,</a:t>
            </a:r>
          </a:p>
          <a:p>
            <a:pPr lvl="1"/>
            <a:r>
              <a:rPr lang="hu-HU" dirty="0" err="1" smtClean="0"/>
              <a:t>carbon</a:t>
            </a:r>
            <a:r>
              <a:rPr lang="hu-HU" dirty="0" smtClean="0"/>
              <a:t> </a:t>
            </a:r>
            <a:r>
              <a:rPr lang="hu-HU" dirty="0" err="1"/>
              <a:t>footprint</a:t>
            </a:r>
            <a:r>
              <a:rPr lang="hu-HU" dirty="0"/>
              <a:t> </a:t>
            </a:r>
            <a:r>
              <a:rPr lang="hu-HU" dirty="0" err="1"/>
              <a:t>analysis</a:t>
            </a:r>
            <a:r>
              <a:rPr lang="hu-HU" dirty="0"/>
              <a:t> </a:t>
            </a:r>
            <a:r>
              <a:rPr lang="hu-HU" dirty="0" err="1"/>
              <a:t>according</a:t>
            </a:r>
            <a:r>
              <a:rPr lang="hu-HU" dirty="0"/>
              <a:t> </a:t>
            </a:r>
            <a:r>
              <a:rPr lang="hu-HU" dirty="0" err="1"/>
              <a:t>to</a:t>
            </a:r>
            <a:r>
              <a:rPr lang="hu-HU" dirty="0"/>
              <a:t> </a:t>
            </a:r>
            <a:r>
              <a:rPr lang="hu-HU" dirty="0" err="1"/>
              <a:t>the</a:t>
            </a:r>
            <a:r>
              <a:rPr lang="hu-HU" dirty="0"/>
              <a:t> standard ISO </a:t>
            </a:r>
            <a:r>
              <a:rPr lang="hu-HU" dirty="0" smtClean="0"/>
              <a:t>14067,</a:t>
            </a:r>
          </a:p>
          <a:p>
            <a:pPr lvl="1"/>
            <a:r>
              <a:rPr lang="hu-HU" dirty="0" err="1" smtClean="0"/>
              <a:t>GaBi</a:t>
            </a:r>
            <a:r>
              <a:rPr lang="hu-HU" dirty="0" smtClean="0"/>
              <a:t> </a:t>
            </a:r>
            <a:r>
              <a:rPr lang="hu-HU" dirty="0" err="1"/>
              <a:t>impact</a:t>
            </a:r>
            <a:r>
              <a:rPr lang="hu-HU" dirty="0"/>
              <a:t> </a:t>
            </a:r>
            <a:r>
              <a:rPr lang="hu-HU" dirty="0" err="1"/>
              <a:t>assessment</a:t>
            </a:r>
            <a:r>
              <a:rPr lang="hu-HU" dirty="0"/>
              <a:t> </a:t>
            </a:r>
            <a:r>
              <a:rPr lang="hu-HU" dirty="0" err="1"/>
              <a:t>model</a:t>
            </a:r>
            <a:r>
              <a:rPr lang="hu-HU" dirty="0"/>
              <a:t> </a:t>
            </a:r>
            <a:r>
              <a:rPr lang="hu-HU" dirty="0" err="1"/>
              <a:t>for</a:t>
            </a:r>
            <a:r>
              <a:rPr lang="hu-HU" dirty="0"/>
              <a:t> </a:t>
            </a:r>
            <a:r>
              <a:rPr lang="hu-HU" dirty="0" err="1"/>
              <a:t>land</a:t>
            </a:r>
            <a:r>
              <a:rPr lang="hu-HU" dirty="0"/>
              <a:t> </a:t>
            </a:r>
            <a:r>
              <a:rPr lang="hu-HU" dirty="0" err="1"/>
              <a:t>use</a:t>
            </a:r>
            <a:r>
              <a:rPr lang="hu-HU" dirty="0"/>
              <a:t> </a:t>
            </a:r>
            <a:r>
              <a:rPr lang="hu-HU" dirty="0" smtClean="0"/>
              <a:t>and</a:t>
            </a:r>
          </a:p>
          <a:p>
            <a:pPr lvl="1"/>
            <a:r>
              <a:rPr lang="hu-HU" dirty="0" err="1" smtClean="0"/>
              <a:t>GaBi</a:t>
            </a:r>
            <a:r>
              <a:rPr lang="hu-HU" dirty="0" smtClean="0"/>
              <a:t> </a:t>
            </a:r>
            <a:r>
              <a:rPr lang="hu-HU" dirty="0" err="1"/>
              <a:t>model</a:t>
            </a:r>
            <a:r>
              <a:rPr lang="hu-HU" dirty="0"/>
              <a:t> </a:t>
            </a:r>
            <a:r>
              <a:rPr lang="hu-HU" dirty="0" err="1"/>
              <a:t>for</a:t>
            </a:r>
            <a:r>
              <a:rPr lang="hu-HU" dirty="0"/>
              <a:t> </a:t>
            </a:r>
            <a:r>
              <a:rPr lang="hu-HU" dirty="0" err="1" smtClean="0"/>
              <a:t>water</a:t>
            </a:r>
            <a:r>
              <a:rPr lang="hu-HU" dirty="0" smtClean="0"/>
              <a:t>.</a:t>
            </a:r>
          </a:p>
          <a:p>
            <a:r>
              <a:rPr lang="en-GB" dirty="0" smtClean="0"/>
              <a:t>In </a:t>
            </a:r>
            <a:r>
              <a:rPr lang="en-GB" dirty="0"/>
              <a:t>order to represent the overall environmental impact, we used the method of CML2001, Experts IKP (Central Europe</a:t>
            </a:r>
            <a:r>
              <a:rPr lang="en-GB" dirty="0" smtClean="0"/>
              <a:t>).</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10" name="Picture 4" descr="http://media.treehugger.com/assets/images/2011/10/carbon-footprint-gree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29918" y="4660110"/>
            <a:ext cx="1908000" cy="1263846"/>
          </a:xfrm>
          <a:prstGeom prst="rect">
            <a:avLst/>
          </a:prstGeom>
          <a:noFill/>
          <a:extLst>
            <a:ext uri="{909E8E84-426E-40DD-AFC4-6F175D3DCCD1}">
              <a14:hiddenFill xmlns:a14="http://schemas.microsoft.com/office/drawing/2010/main">
                <a:solidFill>
                  <a:srgbClr val="FFFFFF"/>
                </a:solidFill>
              </a14:hiddenFill>
            </a:ext>
          </a:extLst>
        </p:spPr>
      </p:pic>
      <p:pic>
        <p:nvPicPr>
          <p:cNvPr id="13" name="Kép 12" descr="thinkstep is unique in its offering of âdata on demandâ to complement the ready-to-use GaBi professional database and extension databases."/>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9857" y="1688239"/>
            <a:ext cx="1908000" cy="934920"/>
          </a:xfrm>
          <a:prstGeom prst="rect">
            <a:avLst/>
          </a:prstGeom>
          <a:noFill/>
          <a:ln>
            <a:noFill/>
          </a:ln>
        </p:spPr>
      </p:pic>
      <p:pic>
        <p:nvPicPr>
          <p:cNvPr id="14" name="Kép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89857" y="3021548"/>
            <a:ext cx="1908000" cy="1055760"/>
          </a:xfrm>
          <a:prstGeom prst="rect">
            <a:avLst/>
          </a:prstGeom>
        </p:spPr>
      </p:pic>
    </p:spTree>
    <p:extLst>
      <p:ext uri="{BB962C8B-B14F-4D97-AF65-F5344CB8AC3E}">
        <p14:creationId xmlns:p14="http://schemas.microsoft.com/office/powerpoint/2010/main" val="40963215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1/8</a:t>
            </a:r>
            <a:endParaRPr lang="hu-HU" dirty="0"/>
          </a:p>
        </p:txBody>
      </p:sp>
      <p:sp>
        <p:nvSpPr>
          <p:cNvPr id="3" name="Tartalom helye 2"/>
          <p:cNvSpPr>
            <a:spLocks noGrp="1"/>
          </p:cNvSpPr>
          <p:nvPr>
            <p:ph idx="1"/>
          </p:nvPr>
        </p:nvSpPr>
        <p:spPr>
          <a:xfrm>
            <a:off x="1060704" y="1825626"/>
            <a:ext cx="10094976" cy="2921187"/>
          </a:xfrm>
        </p:spPr>
        <p:txBody>
          <a:bodyPr>
            <a:normAutofit/>
          </a:bodyPr>
          <a:lstStyle/>
          <a:p>
            <a:r>
              <a:rPr lang="hu-HU" dirty="0" err="1"/>
              <a:t>Significant</a:t>
            </a:r>
            <a:r>
              <a:rPr lang="hu-HU" dirty="0"/>
              <a:t> </a:t>
            </a:r>
            <a:r>
              <a:rPr lang="hu-HU" dirty="0" err="1"/>
              <a:t>impact</a:t>
            </a:r>
            <a:r>
              <a:rPr lang="hu-HU" dirty="0"/>
              <a:t> </a:t>
            </a:r>
            <a:r>
              <a:rPr lang="hu-HU" dirty="0" err="1"/>
              <a:t>categories</a:t>
            </a:r>
            <a:r>
              <a:rPr lang="hu-HU" dirty="0"/>
              <a:t> </a:t>
            </a:r>
            <a:r>
              <a:rPr lang="hu-HU" dirty="0" err="1"/>
              <a:t>resulted</a:t>
            </a:r>
            <a:r>
              <a:rPr lang="hu-HU" dirty="0"/>
              <a:t> </a:t>
            </a:r>
            <a:r>
              <a:rPr lang="hu-HU" dirty="0" err="1"/>
              <a:t>from</a:t>
            </a:r>
            <a:r>
              <a:rPr lang="hu-HU" dirty="0"/>
              <a:t> </a:t>
            </a:r>
            <a:r>
              <a:rPr lang="hu-HU" dirty="0" err="1"/>
              <a:t>the</a:t>
            </a:r>
            <a:r>
              <a:rPr lang="hu-HU" dirty="0"/>
              <a:t> </a:t>
            </a:r>
            <a:r>
              <a:rPr lang="hu-HU" dirty="0" err="1"/>
              <a:t>average</a:t>
            </a:r>
            <a:r>
              <a:rPr lang="hu-HU" dirty="0"/>
              <a:t> </a:t>
            </a:r>
            <a:r>
              <a:rPr lang="hu-HU" dirty="0" err="1"/>
              <a:t>cultivated</a:t>
            </a:r>
            <a:r>
              <a:rPr lang="hu-HU" dirty="0"/>
              <a:t> </a:t>
            </a:r>
            <a:r>
              <a:rPr lang="hu-HU" dirty="0" err="1"/>
              <a:t>plant</a:t>
            </a:r>
            <a:r>
              <a:rPr lang="hu-HU" dirty="0"/>
              <a:t> </a:t>
            </a:r>
            <a:r>
              <a:rPr lang="hu-HU" dirty="0" err="1"/>
              <a:t>values</a:t>
            </a:r>
            <a:r>
              <a:rPr lang="hu-HU" dirty="0"/>
              <a:t> </a:t>
            </a:r>
            <a:r>
              <a:rPr lang="hu-HU" dirty="0" err="1"/>
              <a:t>calculated</a:t>
            </a:r>
            <a:r>
              <a:rPr lang="hu-HU" dirty="0"/>
              <a:t> </a:t>
            </a:r>
            <a:r>
              <a:rPr lang="hu-HU" dirty="0" err="1"/>
              <a:t>on</a:t>
            </a:r>
            <a:r>
              <a:rPr lang="hu-HU" dirty="0"/>
              <a:t> 1 ha (</a:t>
            </a:r>
            <a:r>
              <a:rPr lang="hu-HU" dirty="0" err="1"/>
              <a:t>territorial</a:t>
            </a:r>
            <a:r>
              <a:rPr lang="hu-HU" dirty="0"/>
              <a:t> </a:t>
            </a:r>
            <a:r>
              <a:rPr lang="hu-HU" dirty="0" err="1"/>
              <a:t>approach</a:t>
            </a:r>
            <a:r>
              <a:rPr lang="hu-HU" dirty="0"/>
              <a:t>) </a:t>
            </a:r>
            <a:r>
              <a:rPr lang="hu-HU" dirty="0" err="1"/>
              <a:t>were</a:t>
            </a:r>
            <a:r>
              <a:rPr lang="hu-HU" dirty="0"/>
              <a:t>: </a:t>
            </a:r>
            <a:endParaRPr lang="hu-HU" dirty="0" smtClean="0"/>
          </a:p>
          <a:p>
            <a:pPr lvl="1"/>
            <a:r>
              <a:rPr lang="en-GB" dirty="0" smtClean="0"/>
              <a:t>abiotic </a:t>
            </a:r>
            <a:r>
              <a:rPr lang="en-GB" dirty="0"/>
              <a:t>depletion pot. (ADP fossil</a:t>
            </a:r>
            <a:r>
              <a:rPr lang="en-GB" dirty="0" smtClean="0"/>
              <a:t>),</a:t>
            </a:r>
            <a:endParaRPr lang="hu-HU" dirty="0" smtClean="0"/>
          </a:p>
          <a:p>
            <a:pPr lvl="1"/>
            <a:r>
              <a:rPr lang="en-GB" dirty="0" smtClean="0"/>
              <a:t>global </a:t>
            </a:r>
            <a:r>
              <a:rPr lang="en-GB" dirty="0"/>
              <a:t>warming (GWP 100 years) </a:t>
            </a:r>
            <a:r>
              <a:rPr lang="en-GB" dirty="0" smtClean="0"/>
              <a:t>and</a:t>
            </a:r>
            <a:endParaRPr lang="hu-HU" dirty="0" smtClean="0"/>
          </a:p>
          <a:p>
            <a:pPr lvl="1"/>
            <a:r>
              <a:rPr lang="en-GB" dirty="0" smtClean="0"/>
              <a:t>marine </a:t>
            </a:r>
            <a:r>
              <a:rPr lang="en-GB" dirty="0"/>
              <a:t>aquatic </a:t>
            </a:r>
            <a:r>
              <a:rPr lang="en-GB" dirty="0" err="1"/>
              <a:t>ecotoxicity</a:t>
            </a:r>
            <a:r>
              <a:rPr lang="en-GB" dirty="0"/>
              <a:t> pot. (MAETP </a:t>
            </a:r>
            <a:r>
              <a:rPr lang="en-GB" dirty="0" err="1"/>
              <a:t>inf</a:t>
            </a:r>
            <a:r>
              <a:rPr lang="en-GB" dirty="0" smtClean="0"/>
              <a:t>).</a:t>
            </a:r>
            <a:endParaRPr lang="hu-HU" dirty="0" smtClean="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485" y="4556499"/>
            <a:ext cx="2863031" cy="1907428"/>
          </a:xfrm>
          <a:prstGeom prst="rect">
            <a:avLst/>
          </a:prstGeom>
        </p:spPr>
      </p:pic>
    </p:spTree>
    <p:extLst>
      <p:ext uri="{BB962C8B-B14F-4D97-AF65-F5344CB8AC3E}">
        <p14:creationId xmlns:p14="http://schemas.microsoft.com/office/powerpoint/2010/main" val="26863421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2/8</a:t>
            </a:r>
            <a:endParaRPr lang="hu-HU" dirty="0"/>
          </a:p>
        </p:txBody>
      </p:sp>
      <p:sp>
        <p:nvSpPr>
          <p:cNvPr id="3" name="Tartalom helye 2"/>
          <p:cNvSpPr>
            <a:spLocks noGrp="1"/>
          </p:cNvSpPr>
          <p:nvPr>
            <p:ph idx="1"/>
          </p:nvPr>
        </p:nvSpPr>
        <p:spPr>
          <a:xfrm>
            <a:off x="1060704" y="1825626"/>
            <a:ext cx="10085832" cy="2921187"/>
          </a:xfrm>
        </p:spPr>
        <p:txBody>
          <a:bodyPr>
            <a:normAutofit/>
          </a:bodyPr>
          <a:lstStyle/>
          <a:p>
            <a:r>
              <a:rPr lang="en-GB" dirty="0" smtClean="0"/>
              <a:t>According </a:t>
            </a:r>
            <a:r>
              <a:rPr lang="en-GB" dirty="0"/>
              <a:t>to the values of the impact categories, we organised the following increasing environmental ranking of plant cultivation</a:t>
            </a:r>
            <a:r>
              <a:rPr lang="en-GB" dirty="0" smtClean="0"/>
              <a:t>:</a:t>
            </a:r>
            <a:endParaRPr lang="hu-HU" dirty="0" smtClean="0"/>
          </a:p>
          <a:p>
            <a:pPr lvl="1"/>
            <a:r>
              <a:rPr lang="en-GB" dirty="0" smtClean="0"/>
              <a:t>(</a:t>
            </a:r>
            <a:r>
              <a:rPr lang="en-GB" dirty="0"/>
              <a:t>1) canola has minimum environmental impacts followed by (2) green maize and (3) maize with slightly higher values. (4) Winter barley has 6 times higher values preceded by (5) winter wheat with a slight difference</a:t>
            </a:r>
            <a:r>
              <a:rPr lang="en-GB" dirty="0" smtClean="0"/>
              <a:t>.</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485" y="4556499"/>
            <a:ext cx="2863031" cy="1907428"/>
          </a:xfrm>
          <a:prstGeom prst="rect">
            <a:avLst/>
          </a:prstGeom>
        </p:spPr>
      </p:pic>
    </p:spTree>
    <p:extLst>
      <p:ext uri="{BB962C8B-B14F-4D97-AF65-F5344CB8AC3E}">
        <p14:creationId xmlns:p14="http://schemas.microsoft.com/office/powerpoint/2010/main" val="40786811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3/8</a:t>
            </a:r>
            <a:endParaRPr lang="hu-HU" dirty="0"/>
          </a:p>
        </p:txBody>
      </p:sp>
      <p:sp>
        <p:nvSpPr>
          <p:cNvPr id="3" name="Tartalom helye 2"/>
          <p:cNvSpPr>
            <a:spLocks noGrp="1"/>
          </p:cNvSpPr>
          <p:nvPr>
            <p:ph idx="1"/>
          </p:nvPr>
        </p:nvSpPr>
        <p:spPr>
          <a:xfrm>
            <a:off x="1060704" y="1825626"/>
            <a:ext cx="10076688" cy="2921187"/>
          </a:xfrm>
        </p:spPr>
        <p:txBody>
          <a:bodyPr>
            <a:normAutofit/>
          </a:bodyPr>
          <a:lstStyle/>
          <a:p>
            <a:r>
              <a:rPr lang="en-GB" dirty="0" smtClean="0"/>
              <a:t>The </a:t>
            </a:r>
            <a:r>
              <a:rPr lang="en-GB" dirty="0"/>
              <a:t>previous environmental ranking of the specific cultivated plants’ contribution was also confirmed as regards the total environmental </a:t>
            </a:r>
            <a:r>
              <a:rPr lang="en-GB" dirty="0" smtClean="0"/>
              <a:t>impact:</a:t>
            </a:r>
            <a:endParaRPr lang="hu-HU" dirty="0" smtClean="0"/>
          </a:p>
          <a:p>
            <a:pPr lvl="1"/>
            <a:r>
              <a:rPr lang="en-GB" dirty="0" smtClean="0"/>
              <a:t>canola </a:t>
            </a:r>
            <a:r>
              <a:rPr lang="en-GB" dirty="0"/>
              <a:t>(1.0%) – green maize (4.9%) – maize (7.1%) – winter barley (43.1%) – winter wheat (44.0%).</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485" y="4556499"/>
            <a:ext cx="2863031" cy="1907428"/>
          </a:xfrm>
          <a:prstGeom prst="rect">
            <a:avLst/>
          </a:prstGeom>
        </p:spPr>
      </p:pic>
    </p:spTree>
    <p:extLst>
      <p:ext uri="{BB962C8B-B14F-4D97-AF65-F5344CB8AC3E}">
        <p14:creationId xmlns:p14="http://schemas.microsoft.com/office/powerpoint/2010/main" val="22582940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4/8</a:t>
            </a:r>
            <a:endParaRPr lang="hu-HU" dirty="0"/>
          </a:p>
        </p:txBody>
      </p:sp>
      <p:sp>
        <p:nvSpPr>
          <p:cNvPr id="3" name="Tartalom helye 2"/>
          <p:cNvSpPr>
            <a:spLocks noGrp="1"/>
          </p:cNvSpPr>
          <p:nvPr>
            <p:ph idx="1"/>
          </p:nvPr>
        </p:nvSpPr>
        <p:spPr>
          <a:xfrm>
            <a:off x="1078992" y="1451875"/>
            <a:ext cx="10058400" cy="1751192"/>
          </a:xfrm>
        </p:spPr>
        <p:txBody>
          <a:bodyPr>
            <a:normAutofit fontScale="77500" lnSpcReduction="20000"/>
          </a:bodyPr>
          <a:lstStyle/>
          <a:p>
            <a:r>
              <a:rPr lang="hu-HU" dirty="0"/>
              <a:t>We </a:t>
            </a:r>
            <a:r>
              <a:rPr lang="hu-HU" dirty="0" err="1"/>
              <a:t>compared</a:t>
            </a:r>
            <a:r>
              <a:rPr lang="hu-HU" dirty="0"/>
              <a:t> </a:t>
            </a:r>
            <a:r>
              <a:rPr lang="hu-HU" dirty="0" err="1"/>
              <a:t>the</a:t>
            </a:r>
            <a:r>
              <a:rPr lang="hu-HU" dirty="0"/>
              <a:t> </a:t>
            </a:r>
            <a:r>
              <a:rPr lang="hu-HU" dirty="0" err="1"/>
              <a:t>yearly</a:t>
            </a:r>
            <a:r>
              <a:rPr lang="hu-HU" dirty="0"/>
              <a:t> </a:t>
            </a:r>
            <a:r>
              <a:rPr lang="hu-HU" dirty="0" err="1"/>
              <a:t>time</a:t>
            </a:r>
            <a:r>
              <a:rPr lang="hu-HU" dirty="0"/>
              <a:t> series </a:t>
            </a:r>
            <a:r>
              <a:rPr lang="hu-HU" dirty="0" err="1"/>
              <a:t>values</a:t>
            </a:r>
            <a:r>
              <a:rPr lang="hu-HU" dirty="0"/>
              <a:t> </a:t>
            </a:r>
            <a:r>
              <a:rPr lang="en-GB" dirty="0"/>
              <a:t>on 1 ha and the average yearly values of cultivated plants. According to the resulted ratio, we could define the year of above-average level emission and the year of lower level environmental </a:t>
            </a:r>
            <a:r>
              <a:rPr lang="en-GB" dirty="0" smtClean="0"/>
              <a:t>stress.</a:t>
            </a:r>
            <a:endParaRPr lang="hu-HU" dirty="0" smtClean="0"/>
          </a:p>
          <a:p>
            <a:r>
              <a:rPr lang="en-GB" dirty="0" smtClean="0"/>
              <a:t>This </a:t>
            </a:r>
            <a:r>
              <a:rPr lang="en-GB" dirty="0"/>
              <a:t>provides opportunity to draw further conclusions in the time series assessments of the resulting changes in the local flora and fauna.</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4" name="Kép 3"/>
          <p:cNvPicPr>
            <a:picLocks noChangeAspect="1"/>
          </p:cNvPicPr>
          <p:nvPr/>
        </p:nvPicPr>
        <p:blipFill>
          <a:blip r:embed="rId4"/>
          <a:stretch>
            <a:fillRect/>
          </a:stretch>
        </p:blipFill>
        <p:spPr>
          <a:xfrm>
            <a:off x="2840170" y="3043081"/>
            <a:ext cx="6403848" cy="2770496"/>
          </a:xfrm>
          <a:prstGeom prst="rect">
            <a:avLst/>
          </a:prstGeom>
        </p:spPr>
      </p:pic>
      <p:sp>
        <p:nvSpPr>
          <p:cNvPr id="9" name="Téglalap 8"/>
          <p:cNvSpPr/>
          <p:nvPr/>
        </p:nvSpPr>
        <p:spPr>
          <a:xfrm>
            <a:off x="1645022" y="5904132"/>
            <a:ext cx="8794144" cy="307777"/>
          </a:xfrm>
          <a:prstGeom prst="rect">
            <a:avLst/>
          </a:prstGeom>
        </p:spPr>
        <p:txBody>
          <a:bodyPr wrap="square">
            <a:spAutoFit/>
          </a:bodyPr>
          <a:lstStyle/>
          <a:p>
            <a:pPr algn="ctr"/>
            <a:r>
              <a:rPr lang="hu-HU" sz="1400" b="1" dirty="0"/>
              <a:t>Winter </a:t>
            </a:r>
            <a:r>
              <a:rPr lang="hu-HU" sz="1400" b="1" dirty="0" err="1"/>
              <a:t>wheat</a:t>
            </a:r>
            <a:r>
              <a:rPr lang="hu-HU" sz="1400" b="1" dirty="0"/>
              <a:t> - </a:t>
            </a:r>
            <a:r>
              <a:rPr lang="hu-HU" sz="1400" b="1" dirty="0" err="1"/>
              <a:t>Comparison</a:t>
            </a:r>
            <a:r>
              <a:rPr lang="hu-HU" sz="1400" b="1" dirty="0"/>
              <a:t> of </a:t>
            </a:r>
            <a:r>
              <a:rPr lang="hu-HU" sz="1400" b="1" dirty="0" err="1"/>
              <a:t>the</a:t>
            </a:r>
            <a:r>
              <a:rPr lang="hu-HU" sz="1400" b="1" dirty="0"/>
              <a:t> </a:t>
            </a:r>
            <a:r>
              <a:rPr lang="hu-HU" sz="1400" b="1" dirty="0" err="1"/>
              <a:t>yearly</a:t>
            </a:r>
            <a:r>
              <a:rPr lang="hu-HU" sz="1400" b="1" dirty="0"/>
              <a:t> </a:t>
            </a:r>
            <a:r>
              <a:rPr lang="hu-HU" sz="1400" b="1" dirty="0" err="1"/>
              <a:t>time</a:t>
            </a:r>
            <a:r>
              <a:rPr lang="hu-HU" sz="1400" b="1" dirty="0"/>
              <a:t> series </a:t>
            </a:r>
            <a:r>
              <a:rPr lang="hu-HU" sz="1400" b="1" dirty="0" err="1"/>
              <a:t>values</a:t>
            </a:r>
            <a:r>
              <a:rPr lang="hu-HU" sz="1400" b="1" dirty="0"/>
              <a:t> </a:t>
            </a:r>
            <a:r>
              <a:rPr lang="en-GB" sz="1400" b="1" dirty="0"/>
              <a:t>on 1 ha and the average yearly values of cultivated plant</a:t>
            </a:r>
            <a:endParaRPr lang="hu-HU" sz="1400" b="1" dirty="0"/>
          </a:p>
        </p:txBody>
      </p:sp>
    </p:spTree>
    <p:extLst>
      <p:ext uri="{BB962C8B-B14F-4D97-AF65-F5344CB8AC3E}">
        <p14:creationId xmlns:p14="http://schemas.microsoft.com/office/powerpoint/2010/main" val="13137465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5/8</a:t>
            </a:r>
            <a:endParaRPr lang="hu-HU" dirty="0"/>
          </a:p>
        </p:txBody>
      </p:sp>
      <p:sp>
        <p:nvSpPr>
          <p:cNvPr id="3" name="Tartalom helye 2"/>
          <p:cNvSpPr>
            <a:spLocks noGrp="1"/>
          </p:cNvSpPr>
          <p:nvPr>
            <p:ph idx="1"/>
          </p:nvPr>
        </p:nvSpPr>
        <p:spPr>
          <a:xfrm>
            <a:off x="1042416" y="1825626"/>
            <a:ext cx="10085832" cy="2921187"/>
          </a:xfrm>
        </p:spPr>
        <p:txBody>
          <a:bodyPr>
            <a:normAutofit/>
          </a:bodyPr>
          <a:lstStyle/>
          <a:p>
            <a:r>
              <a:rPr lang="hu-HU" dirty="0" err="1"/>
              <a:t>Environmental</a:t>
            </a:r>
            <a:r>
              <a:rPr lang="hu-HU" dirty="0"/>
              <a:t> </a:t>
            </a:r>
            <a:r>
              <a:rPr lang="hu-HU" dirty="0" err="1"/>
              <a:t>impact</a:t>
            </a:r>
            <a:r>
              <a:rPr lang="hu-HU" dirty="0"/>
              <a:t> </a:t>
            </a:r>
            <a:r>
              <a:rPr lang="hu-HU" dirty="0" err="1"/>
              <a:t>category</a:t>
            </a:r>
            <a:r>
              <a:rPr lang="hu-HU" dirty="0"/>
              <a:t> </a:t>
            </a:r>
            <a:r>
              <a:rPr lang="hu-HU" dirty="0" err="1"/>
              <a:t>indicator</a:t>
            </a:r>
            <a:r>
              <a:rPr lang="hu-HU" dirty="0"/>
              <a:t> </a:t>
            </a:r>
            <a:r>
              <a:rPr lang="hu-HU" dirty="0" err="1"/>
              <a:t>results</a:t>
            </a:r>
            <a:r>
              <a:rPr lang="hu-HU" dirty="0"/>
              <a:t> </a:t>
            </a:r>
            <a:r>
              <a:rPr lang="hu-HU" dirty="0" err="1"/>
              <a:t>cumulated</a:t>
            </a:r>
            <a:r>
              <a:rPr lang="hu-HU" dirty="0"/>
              <a:t> </a:t>
            </a:r>
            <a:r>
              <a:rPr lang="hu-HU" dirty="0" err="1"/>
              <a:t>to</a:t>
            </a:r>
            <a:r>
              <a:rPr lang="hu-HU" dirty="0"/>
              <a:t> </a:t>
            </a:r>
            <a:r>
              <a:rPr lang="hu-HU" dirty="0" err="1"/>
              <a:t>total</a:t>
            </a:r>
            <a:r>
              <a:rPr lang="hu-HU" dirty="0"/>
              <a:t> </a:t>
            </a:r>
            <a:r>
              <a:rPr lang="hu-HU" dirty="0" err="1"/>
              <a:t>cultivation</a:t>
            </a:r>
            <a:r>
              <a:rPr lang="hu-HU" dirty="0"/>
              <a:t> </a:t>
            </a:r>
            <a:r>
              <a:rPr lang="hu-HU" dirty="0" err="1"/>
              <a:t>periods</a:t>
            </a:r>
            <a:r>
              <a:rPr lang="hu-HU" dirty="0"/>
              <a:t> and </a:t>
            </a:r>
            <a:r>
              <a:rPr lang="hu-HU" dirty="0" err="1"/>
              <a:t>total</a:t>
            </a:r>
            <a:r>
              <a:rPr lang="hu-HU" dirty="0"/>
              <a:t> </a:t>
            </a:r>
            <a:r>
              <a:rPr lang="hu-HU" dirty="0" err="1"/>
              <a:t>crop</a:t>
            </a:r>
            <a:r>
              <a:rPr lang="hu-HU" dirty="0"/>
              <a:t> </a:t>
            </a:r>
            <a:r>
              <a:rPr lang="hu-HU" dirty="0" err="1"/>
              <a:t>growing</a:t>
            </a:r>
            <a:r>
              <a:rPr lang="hu-HU" dirty="0"/>
              <a:t> </a:t>
            </a:r>
            <a:r>
              <a:rPr lang="hu-HU" dirty="0" err="1"/>
              <a:t>areas</a:t>
            </a:r>
            <a:r>
              <a:rPr lang="hu-HU" dirty="0"/>
              <a:t> (</a:t>
            </a:r>
            <a:r>
              <a:rPr lang="hu-HU" dirty="0" err="1"/>
              <a:t>territorial</a:t>
            </a:r>
            <a:r>
              <a:rPr lang="hu-HU" dirty="0"/>
              <a:t> </a:t>
            </a:r>
            <a:r>
              <a:rPr lang="hu-HU" dirty="0" err="1"/>
              <a:t>approach</a:t>
            </a:r>
            <a:r>
              <a:rPr lang="hu-HU" dirty="0"/>
              <a:t>) display </a:t>
            </a:r>
            <a:r>
              <a:rPr lang="hu-HU" dirty="0" err="1"/>
              <a:t>the</a:t>
            </a:r>
            <a:r>
              <a:rPr lang="hu-HU" dirty="0"/>
              <a:t> </a:t>
            </a:r>
            <a:r>
              <a:rPr lang="hu-HU" dirty="0" err="1"/>
              <a:t>specific</a:t>
            </a:r>
            <a:r>
              <a:rPr lang="hu-HU" dirty="0"/>
              <a:t> </a:t>
            </a:r>
            <a:r>
              <a:rPr lang="hu-HU" dirty="0" err="1"/>
              <a:t>environmental</a:t>
            </a:r>
            <a:r>
              <a:rPr lang="hu-HU" dirty="0"/>
              <a:t> </a:t>
            </a:r>
            <a:r>
              <a:rPr lang="hu-HU" dirty="0" err="1"/>
              <a:t>footprints</a:t>
            </a:r>
            <a:r>
              <a:rPr lang="hu-HU" dirty="0"/>
              <a:t> </a:t>
            </a:r>
            <a:r>
              <a:rPr lang="hu-HU" dirty="0" err="1"/>
              <a:t>by</a:t>
            </a:r>
            <a:r>
              <a:rPr lang="hu-HU" dirty="0"/>
              <a:t> </a:t>
            </a:r>
            <a:r>
              <a:rPr lang="hu-HU" dirty="0" err="1" smtClean="0"/>
              <a:t>crops</a:t>
            </a:r>
            <a:r>
              <a:rPr lang="hu-HU" dirty="0" smtClean="0"/>
              <a:t>.</a:t>
            </a:r>
          </a:p>
          <a:p>
            <a:r>
              <a:rPr lang="hu-HU" dirty="0" smtClean="0"/>
              <a:t>The </a:t>
            </a:r>
            <a:r>
              <a:rPr lang="hu-HU" dirty="0" err="1"/>
              <a:t>slight</a:t>
            </a:r>
            <a:r>
              <a:rPr lang="hu-HU" dirty="0"/>
              <a:t> </a:t>
            </a:r>
            <a:r>
              <a:rPr lang="hu-HU" dirty="0" err="1"/>
              <a:t>difference</a:t>
            </a:r>
            <a:r>
              <a:rPr lang="hu-HU" dirty="0"/>
              <a:t> </a:t>
            </a:r>
            <a:r>
              <a:rPr lang="hu-HU" dirty="0" err="1"/>
              <a:t>resulted</a:t>
            </a:r>
            <a:r>
              <a:rPr lang="hu-HU" dirty="0"/>
              <a:t> in </a:t>
            </a:r>
            <a:r>
              <a:rPr lang="hu-HU" dirty="0" err="1"/>
              <a:t>the</a:t>
            </a:r>
            <a:r>
              <a:rPr lang="hu-HU" dirty="0"/>
              <a:t> </a:t>
            </a:r>
            <a:r>
              <a:rPr lang="hu-HU" dirty="0" err="1"/>
              <a:t>rankings</a:t>
            </a:r>
            <a:r>
              <a:rPr lang="hu-HU" dirty="0"/>
              <a:t> </a:t>
            </a:r>
            <a:r>
              <a:rPr lang="hu-HU" dirty="0" err="1"/>
              <a:t>according</a:t>
            </a:r>
            <a:r>
              <a:rPr lang="hu-HU" dirty="0"/>
              <a:t> </a:t>
            </a:r>
            <a:r>
              <a:rPr lang="hu-HU" dirty="0" err="1"/>
              <a:t>to</a:t>
            </a:r>
            <a:r>
              <a:rPr lang="hu-HU" dirty="0"/>
              <a:t> </a:t>
            </a:r>
            <a:r>
              <a:rPr lang="hu-HU" dirty="0" err="1"/>
              <a:t>territorial</a:t>
            </a:r>
            <a:r>
              <a:rPr lang="hu-HU" dirty="0"/>
              <a:t> and </a:t>
            </a:r>
            <a:r>
              <a:rPr lang="hu-HU" dirty="0" err="1"/>
              <a:t>quantitative</a:t>
            </a:r>
            <a:r>
              <a:rPr lang="hu-HU" dirty="0"/>
              <a:t> </a:t>
            </a:r>
            <a:r>
              <a:rPr lang="hu-HU" dirty="0" err="1"/>
              <a:t>approach</a:t>
            </a:r>
            <a:r>
              <a:rPr lang="hu-HU" dirty="0"/>
              <a:t> </a:t>
            </a:r>
            <a:r>
              <a:rPr lang="hu-HU" dirty="0" err="1"/>
              <a:t>on</a:t>
            </a:r>
            <a:r>
              <a:rPr lang="hu-HU" dirty="0"/>
              <a:t> </a:t>
            </a:r>
            <a:r>
              <a:rPr lang="hu-HU" dirty="0" err="1"/>
              <a:t>the</a:t>
            </a:r>
            <a:r>
              <a:rPr lang="hu-HU" dirty="0"/>
              <a:t> </a:t>
            </a:r>
            <a:r>
              <a:rPr lang="hu-HU" dirty="0" err="1"/>
              <a:t>investigated</a:t>
            </a:r>
            <a:r>
              <a:rPr lang="hu-HU" dirty="0"/>
              <a:t> </a:t>
            </a:r>
            <a:r>
              <a:rPr lang="hu-HU" dirty="0" err="1"/>
              <a:t>area</a:t>
            </a:r>
            <a:r>
              <a:rPr lang="hu-HU" dirty="0"/>
              <a:t> is </a:t>
            </a:r>
            <a:r>
              <a:rPr lang="hu-HU" dirty="0" err="1"/>
              <a:t>due</a:t>
            </a:r>
            <a:r>
              <a:rPr lang="hu-HU" dirty="0"/>
              <a:t> </a:t>
            </a:r>
            <a:r>
              <a:rPr lang="hu-HU" dirty="0" err="1"/>
              <a:t>to</a:t>
            </a:r>
            <a:r>
              <a:rPr lang="hu-HU" dirty="0"/>
              <a:t> </a:t>
            </a:r>
            <a:r>
              <a:rPr lang="hu-HU" dirty="0" err="1"/>
              <a:t>the</a:t>
            </a:r>
            <a:r>
              <a:rPr lang="hu-HU" dirty="0"/>
              <a:t> </a:t>
            </a:r>
            <a:r>
              <a:rPr lang="hu-HU" dirty="0" err="1"/>
              <a:t>diversity</a:t>
            </a:r>
            <a:r>
              <a:rPr lang="hu-HU" dirty="0"/>
              <a:t> of </a:t>
            </a:r>
            <a:r>
              <a:rPr lang="hu-HU" dirty="0" err="1"/>
              <a:t>cultivation</a:t>
            </a:r>
            <a:r>
              <a:rPr lang="hu-HU" dirty="0"/>
              <a:t> </a:t>
            </a:r>
            <a:r>
              <a:rPr lang="hu-HU" dirty="0" err="1"/>
              <a:t>time</a:t>
            </a:r>
            <a:r>
              <a:rPr lang="hu-HU" dirty="0"/>
              <a:t> </a:t>
            </a:r>
            <a:r>
              <a:rPr lang="hu-HU" dirty="0" err="1"/>
              <a:t>factor</a:t>
            </a:r>
            <a:r>
              <a:rPr lang="hu-HU" dirty="0"/>
              <a:t> and </a:t>
            </a:r>
            <a:r>
              <a:rPr lang="hu-HU" dirty="0" err="1"/>
              <a:t>the</a:t>
            </a:r>
            <a:r>
              <a:rPr lang="hu-HU" dirty="0"/>
              <a:t> </a:t>
            </a:r>
            <a:r>
              <a:rPr lang="hu-HU" dirty="0" err="1"/>
              <a:t>crop-growing</a:t>
            </a:r>
            <a:r>
              <a:rPr lang="hu-HU" dirty="0"/>
              <a:t> </a:t>
            </a:r>
            <a:r>
              <a:rPr lang="hu-HU" dirty="0" err="1"/>
              <a:t>parameter</a:t>
            </a:r>
            <a:r>
              <a:rPr lang="hu-HU" dirty="0"/>
              <a:t> of </a:t>
            </a:r>
            <a:r>
              <a:rPr lang="hu-HU" dirty="0" err="1"/>
              <a:t>the</a:t>
            </a:r>
            <a:r>
              <a:rPr lang="hu-HU" dirty="0"/>
              <a:t> </a:t>
            </a:r>
            <a:r>
              <a:rPr lang="hu-HU" dirty="0" err="1"/>
              <a:t>specific</a:t>
            </a:r>
            <a:r>
              <a:rPr lang="hu-HU" dirty="0"/>
              <a:t> </a:t>
            </a:r>
            <a:r>
              <a:rPr lang="hu-HU" dirty="0" err="1"/>
              <a:t>crops</a:t>
            </a:r>
            <a:r>
              <a:rPr lang="hu-HU" dirty="0"/>
              <a:t>.</a:t>
            </a:r>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485" y="4556499"/>
            <a:ext cx="2863031" cy="1907428"/>
          </a:xfrm>
          <a:prstGeom prst="rect">
            <a:avLst/>
          </a:prstGeom>
        </p:spPr>
      </p:pic>
    </p:spTree>
    <p:extLst>
      <p:ext uri="{BB962C8B-B14F-4D97-AF65-F5344CB8AC3E}">
        <p14:creationId xmlns:p14="http://schemas.microsoft.com/office/powerpoint/2010/main" val="66213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6/8</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sp>
        <p:nvSpPr>
          <p:cNvPr id="10" name="Rectangle 3"/>
          <p:cNvSpPr>
            <a:spLocks noChangeArrowheads="1"/>
          </p:cNvSpPr>
          <p:nvPr/>
        </p:nvSpPr>
        <p:spPr bwMode="auto">
          <a:xfrm rot="10800000" flipV="1">
            <a:off x="5781633" y="1455968"/>
            <a:ext cx="535575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hu-HU" b="1" dirty="0">
                <a:ea typeface="Calibri" panose="020F0502020204030204" pitchFamily="34" charset="0"/>
                <a:cs typeface="Times New Roman" panose="02020603050405020304" pitchFamily="18" charset="0"/>
              </a:rPr>
              <a:t>Environmental impact category indicator results cumulated to total cultivation periods and total crop growing areas </a:t>
            </a:r>
            <a:r>
              <a:rPr lang="en-GB" altLang="hu-HU" b="1" dirty="0">
                <a:ea typeface="Calibri" panose="020F0502020204030204" pitchFamily="34" charset="0"/>
                <a:cs typeface="Times New Roman" panose="02020603050405020304" pitchFamily="18" charset="0"/>
              </a:rPr>
              <a:t>by impact categories of CML 2001 (</a:t>
            </a:r>
            <a:r>
              <a:rPr lang="hu-HU" altLang="hu-HU" b="1" dirty="0">
                <a:ea typeface="Calibri" panose="020F0502020204030204" pitchFamily="34" charset="0"/>
                <a:cs typeface="Times New Roman" panose="02020603050405020304" pitchFamily="18" charset="0"/>
              </a:rPr>
              <a:t>Jan </a:t>
            </a:r>
            <a:r>
              <a:rPr lang="en-GB" altLang="hu-HU" b="1" dirty="0">
                <a:ea typeface="Calibri" panose="020F0502020204030204" pitchFamily="34" charset="0"/>
                <a:cs typeface="Times New Roman" panose="02020603050405020304" pitchFamily="18" charset="0"/>
              </a:rPr>
              <a:t>201</a:t>
            </a:r>
            <a:r>
              <a:rPr lang="hu-HU" altLang="hu-HU" b="1" dirty="0">
                <a:ea typeface="Calibri" panose="020F0502020204030204" pitchFamily="34" charset="0"/>
                <a:cs typeface="Times New Roman" panose="02020603050405020304" pitchFamily="18" charset="0"/>
              </a:rPr>
              <a:t>6</a:t>
            </a:r>
            <a:r>
              <a:rPr lang="en-GB" altLang="hu-HU" b="1" dirty="0">
                <a:ea typeface="Calibri" panose="020F0502020204030204" pitchFamily="34" charset="0"/>
                <a:cs typeface="Times New Roman" panose="02020603050405020304" pitchFamily="18" charset="0"/>
              </a:rPr>
              <a:t>)</a:t>
            </a:r>
            <a:r>
              <a:rPr lang="hu-HU" altLang="hu-HU" b="1" dirty="0"/>
              <a:t> </a:t>
            </a:r>
          </a:p>
        </p:txBody>
      </p:sp>
      <p:sp>
        <p:nvSpPr>
          <p:cNvPr id="11" name="Téglalap 10"/>
          <p:cNvSpPr/>
          <p:nvPr/>
        </p:nvSpPr>
        <p:spPr>
          <a:xfrm>
            <a:off x="5781632" y="2953923"/>
            <a:ext cx="5355759" cy="2246769"/>
          </a:xfrm>
          <a:prstGeom prst="rect">
            <a:avLst/>
          </a:prstGeom>
        </p:spPr>
        <p:txBody>
          <a:bodyPr wrap="square">
            <a:spAutoFit/>
          </a:bodyPr>
          <a:lstStyle/>
          <a:p>
            <a:pPr marL="285750" indent="-285750">
              <a:buFont typeface="Arial" panose="020B0604020202020204" pitchFamily="34" charset="0"/>
              <a:buChar char="•"/>
            </a:pPr>
            <a:r>
              <a:rPr lang="hu-HU" sz="2000" b="1" dirty="0" err="1">
                <a:ea typeface="Calibri" panose="020F0502020204030204" pitchFamily="34" charset="0"/>
              </a:rPr>
              <a:t>Figure</a:t>
            </a:r>
            <a:r>
              <a:rPr lang="hu-HU" sz="2000" b="1" dirty="0">
                <a:ea typeface="Calibri" panose="020F0502020204030204" pitchFamily="34" charset="0"/>
              </a:rPr>
              <a:t> </a:t>
            </a:r>
            <a:r>
              <a:rPr lang="en-US" sz="2000" dirty="0">
                <a:ea typeface="Calibri" panose="020F0502020204030204" pitchFamily="34" charset="0"/>
              </a:rPr>
              <a:t>display</a:t>
            </a:r>
            <a:r>
              <a:rPr lang="hu-HU" sz="2000" dirty="0">
                <a:ea typeface="Calibri" panose="020F0502020204030204" pitchFamily="34" charset="0"/>
              </a:rPr>
              <a:t>s</a:t>
            </a:r>
            <a:r>
              <a:rPr lang="en-US" sz="2000" dirty="0">
                <a:ea typeface="Calibri" panose="020F0502020204030204" pitchFamily="34" charset="0"/>
              </a:rPr>
              <a:t> the </a:t>
            </a:r>
            <a:r>
              <a:rPr lang="en-US" sz="2000" dirty="0">
                <a:solidFill>
                  <a:srgbClr val="00B0F0"/>
                </a:solidFill>
                <a:ea typeface="Calibri" panose="020F0502020204030204" pitchFamily="34" charset="0"/>
              </a:rPr>
              <a:t>specific environmental footprints</a:t>
            </a:r>
            <a:r>
              <a:rPr lang="en-US" sz="2000" dirty="0">
                <a:ea typeface="Calibri" panose="020F0502020204030204" pitchFamily="34" charset="0"/>
              </a:rPr>
              <a:t> by crops</a:t>
            </a:r>
            <a:endParaRPr lang="hu-HU" sz="2000" dirty="0">
              <a:ea typeface="Calibri" panose="020F0502020204030204" pitchFamily="34" charset="0"/>
            </a:endParaRPr>
          </a:p>
          <a:p>
            <a:pPr marL="285750" indent="-285750">
              <a:buFont typeface="Arial" panose="020B0604020202020204" pitchFamily="34" charset="0"/>
              <a:buChar char="•"/>
            </a:pPr>
            <a:r>
              <a:rPr lang="en-US" sz="2000" dirty="0">
                <a:ea typeface="Calibri" panose="020F0502020204030204" pitchFamily="34" charset="0"/>
              </a:rPr>
              <a:t>Increasing environmental ranking of environmental stress resulted from cultivating the observation plot is the following:</a:t>
            </a:r>
            <a:endParaRPr lang="hu-HU" sz="2000" dirty="0">
              <a:ea typeface="Calibri" panose="020F0502020204030204" pitchFamily="34" charset="0"/>
            </a:endParaRPr>
          </a:p>
          <a:p>
            <a:r>
              <a:rPr lang="hu-HU" sz="2000" dirty="0">
                <a:ea typeface="Calibri" panose="020F0502020204030204" pitchFamily="34" charset="0"/>
              </a:rPr>
              <a:t>	</a:t>
            </a:r>
            <a:r>
              <a:rPr lang="en-US" sz="2000" dirty="0">
                <a:solidFill>
                  <a:srgbClr val="00B0F0"/>
                </a:solidFill>
                <a:ea typeface="Calibri" panose="020F0502020204030204" pitchFamily="34" charset="0"/>
              </a:rPr>
              <a:t>(1) canola – (2) maize – (3) green </a:t>
            </a:r>
            <a:r>
              <a:rPr lang="hu-HU" sz="2000" dirty="0">
                <a:solidFill>
                  <a:srgbClr val="00B0F0"/>
                </a:solidFill>
                <a:ea typeface="Calibri" panose="020F0502020204030204" pitchFamily="34" charset="0"/>
              </a:rPr>
              <a:t>	</a:t>
            </a:r>
            <a:r>
              <a:rPr lang="en-US" sz="2000" dirty="0">
                <a:solidFill>
                  <a:srgbClr val="00B0F0"/>
                </a:solidFill>
                <a:ea typeface="Calibri" panose="020F0502020204030204" pitchFamily="34" charset="0"/>
              </a:rPr>
              <a:t>maize – (4) winter barley – (5) winter </a:t>
            </a:r>
            <a:r>
              <a:rPr lang="hu-HU" sz="2000" dirty="0">
                <a:solidFill>
                  <a:srgbClr val="00B0F0"/>
                </a:solidFill>
                <a:ea typeface="Calibri" panose="020F0502020204030204" pitchFamily="34" charset="0"/>
              </a:rPr>
              <a:t>	</a:t>
            </a:r>
            <a:r>
              <a:rPr lang="en-US" sz="2000" dirty="0">
                <a:solidFill>
                  <a:srgbClr val="00B0F0"/>
                </a:solidFill>
                <a:ea typeface="Calibri" panose="020F0502020204030204" pitchFamily="34" charset="0"/>
              </a:rPr>
              <a:t>wheat. </a:t>
            </a:r>
            <a:endParaRPr lang="hu-HU" sz="2000" dirty="0">
              <a:solidFill>
                <a:srgbClr val="00B0F0"/>
              </a:solidFill>
            </a:endParaRPr>
          </a:p>
        </p:txBody>
      </p:sp>
      <p:pic>
        <p:nvPicPr>
          <p:cNvPr id="12" name="Kép 11"/>
          <p:cNvPicPr>
            <a:picLocks noChangeAspect="1"/>
          </p:cNvPicPr>
          <p:nvPr/>
        </p:nvPicPr>
        <p:blipFill>
          <a:blip r:embed="rId4"/>
          <a:stretch>
            <a:fillRect/>
          </a:stretch>
        </p:blipFill>
        <p:spPr>
          <a:xfrm>
            <a:off x="1645023" y="1455968"/>
            <a:ext cx="3674891" cy="4896815"/>
          </a:xfrm>
          <a:prstGeom prst="rect">
            <a:avLst/>
          </a:prstGeom>
        </p:spPr>
      </p:pic>
    </p:spTree>
    <p:extLst>
      <p:ext uri="{BB962C8B-B14F-4D97-AF65-F5344CB8AC3E}">
        <p14:creationId xmlns:p14="http://schemas.microsoft.com/office/powerpoint/2010/main" val="24327523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7/8</a:t>
            </a:r>
            <a:endParaRPr lang="hu-HU" dirty="0"/>
          </a:p>
        </p:txBody>
      </p:sp>
      <p:sp>
        <p:nvSpPr>
          <p:cNvPr id="3" name="Tartalom helye 2"/>
          <p:cNvSpPr>
            <a:spLocks noGrp="1"/>
          </p:cNvSpPr>
          <p:nvPr>
            <p:ph idx="1"/>
          </p:nvPr>
        </p:nvSpPr>
        <p:spPr>
          <a:xfrm>
            <a:off x="1051560" y="1825626"/>
            <a:ext cx="10094976" cy="2921187"/>
          </a:xfrm>
        </p:spPr>
        <p:txBody>
          <a:bodyPr>
            <a:normAutofit fontScale="92500" lnSpcReduction="10000"/>
          </a:bodyPr>
          <a:lstStyle/>
          <a:p>
            <a:r>
              <a:rPr lang="hu-HU" dirty="0"/>
              <a:t>We </a:t>
            </a:r>
            <a:r>
              <a:rPr lang="hu-HU" dirty="0" err="1"/>
              <a:t>also</a:t>
            </a:r>
            <a:r>
              <a:rPr lang="hu-HU" dirty="0"/>
              <a:t> </a:t>
            </a:r>
            <a:r>
              <a:rPr lang="hu-HU" dirty="0" err="1"/>
              <a:t>summerized</a:t>
            </a:r>
            <a:r>
              <a:rPr lang="hu-HU" dirty="0"/>
              <a:t> </a:t>
            </a:r>
            <a:r>
              <a:rPr lang="hu-HU" dirty="0" err="1"/>
              <a:t>the</a:t>
            </a:r>
            <a:r>
              <a:rPr lang="hu-HU" dirty="0"/>
              <a:t> </a:t>
            </a:r>
            <a:r>
              <a:rPr lang="hu-HU" dirty="0" err="1"/>
              <a:t>indicator</a:t>
            </a:r>
            <a:r>
              <a:rPr lang="hu-HU" dirty="0"/>
              <a:t> </a:t>
            </a:r>
            <a:r>
              <a:rPr lang="hu-HU" dirty="0" err="1"/>
              <a:t>results</a:t>
            </a:r>
            <a:r>
              <a:rPr lang="hu-HU" dirty="0"/>
              <a:t> of </a:t>
            </a:r>
            <a:r>
              <a:rPr lang="hu-HU" dirty="0" err="1"/>
              <a:t>impact</a:t>
            </a:r>
            <a:r>
              <a:rPr lang="hu-HU" dirty="0"/>
              <a:t> </a:t>
            </a:r>
            <a:r>
              <a:rPr lang="hu-HU" dirty="0" err="1"/>
              <a:t>categories</a:t>
            </a:r>
            <a:r>
              <a:rPr lang="hu-HU" dirty="0"/>
              <a:t> </a:t>
            </a:r>
            <a:r>
              <a:rPr lang="hu-HU" dirty="0" err="1"/>
              <a:t>according</a:t>
            </a:r>
            <a:r>
              <a:rPr lang="hu-HU" dirty="0"/>
              <a:t> </a:t>
            </a:r>
            <a:r>
              <a:rPr lang="hu-HU" dirty="0" err="1"/>
              <a:t>to</a:t>
            </a:r>
            <a:r>
              <a:rPr lang="hu-HU" dirty="0"/>
              <a:t> CML2001 </a:t>
            </a:r>
            <a:r>
              <a:rPr lang="hu-HU" dirty="0" err="1"/>
              <a:t>method</a:t>
            </a:r>
            <a:r>
              <a:rPr lang="hu-HU" dirty="0"/>
              <a:t> in </a:t>
            </a:r>
            <a:r>
              <a:rPr lang="hu-HU" dirty="0" err="1"/>
              <a:t>the</a:t>
            </a:r>
            <a:r>
              <a:rPr lang="hu-HU" dirty="0"/>
              <a:t> </a:t>
            </a:r>
            <a:r>
              <a:rPr lang="hu-HU" dirty="0" err="1"/>
              <a:t>examined</a:t>
            </a:r>
            <a:r>
              <a:rPr lang="hu-HU" dirty="0"/>
              <a:t> </a:t>
            </a:r>
            <a:r>
              <a:rPr lang="hu-HU" dirty="0" err="1"/>
              <a:t>area</a:t>
            </a:r>
            <a:r>
              <a:rPr lang="hu-HU" dirty="0"/>
              <a:t> </a:t>
            </a:r>
            <a:r>
              <a:rPr lang="hu-HU" dirty="0" err="1"/>
              <a:t>by</a:t>
            </a:r>
            <a:r>
              <a:rPr lang="hu-HU" dirty="0"/>
              <a:t> </a:t>
            </a:r>
            <a:r>
              <a:rPr lang="hu-HU" dirty="0" err="1"/>
              <a:t>crops</a:t>
            </a:r>
            <a:r>
              <a:rPr lang="hu-HU" dirty="0"/>
              <a:t> </a:t>
            </a:r>
            <a:r>
              <a:rPr lang="hu-HU" dirty="0" err="1"/>
              <a:t>which</a:t>
            </a:r>
            <a:r>
              <a:rPr lang="hu-HU" dirty="0"/>
              <a:t> </a:t>
            </a:r>
            <a:r>
              <a:rPr lang="hu-HU" dirty="0" err="1"/>
              <a:t>resulted</a:t>
            </a:r>
            <a:r>
              <a:rPr lang="hu-HU" dirty="0"/>
              <a:t> in </a:t>
            </a:r>
            <a:r>
              <a:rPr lang="hu-HU" dirty="0" err="1"/>
              <a:t>the</a:t>
            </a:r>
            <a:r>
              <a:rPr lang="hu-HU" dirty="0"/>
              <a:t> </a:t>
            </a:r>
            <a:r>
              <a:rPr lang="hu-HU" dirty="0" err="1"/>
              <a:t>territorial</a:t>
            </a:r>
            <a:r>
              <a:rPr lang="hu-HU" dirty="0"/>
              <a:t> </a:t>
            </a:r>
            <a:r>
              <a:rPr lang="hu-HU" dirty="0" err="1"/>
              <a:t>environmental</a:t>
            </a:r>
            <a:r>
              <a:rPr lang="hu-HU" dirty="0"/>
              <a:t> </a:t>
            </a:r>
            <a:r>
              <a:rPr lang="hu-HU" dirty="0" err="1"/>
              <a:t>footprints</a:t>
            </a:r>
            <a:r>
              <a:rPr lang="hu-HU" dirty="0"/>
              <a:t> of </a:t>
            </a:r>
            <a:r>
              <a:rPr lang="hu-HU" dirty="0" err="1"/>
              <a:t>crops</a:t>
            </a:r>
            <a:r>
              <a:rPr lang="hu-HU" dirty="0"/>
              <a:t> </a:t>
            </a:r>
            <a:r>
              <a:rPr lang="hu-HU" dirty="0" err="1"/>
              <a:t>for</a:t>
            </a:r>
            <a:r>
              <a:rPr lang="hu-HU" dirty="0"/>
              <a:t> </a:t>
            </a:r>
            <a:r>
              <a:rPr lang="hu-HU" dirty="0" err="1"/>
              <a:t>the</a:t>
            </a:r>
            <a:r>
              <a:rPr lang="hu-HU" dirty="0"/>
              <a:t> </a:t>
            </a:r>
            <a:r>
              <a:rPr lang="hu-HU" dirty="0" err="1"/>
              <a:t>total</a:t>
            </a:r>
            <a:r>
              <a:rPr lang="hu-HU" dirty="0"/>
              <a:t> </a:t>
            </a:r>
            <a:r>
              <a:rPr lang="hu-HU" dirty="0" err="1"/>
              <a:t>time</a:t>
            </a:r>
            <a:r>
              <a:rPr lang="hu-HU" dirty="0"/>
              <a:t> </a:t>
            </a:r>
            <a:r>
              <a:rPr lang="hu-HU" dirty="0" err="1"/>
              <a:t>period</a:t>
            </a:r>
            <a:r>
              <a:rPr lang="hu-HU" dirty="0"/>
              <a:t>, </a:t>
            </a:r>
            <a:r>
              <a:rPr lang="hu-HU" dirty="0" err="1"/>
              <a:t>namely</a:t>
            </a:r>
            <a:r>
              <a:rPr lang="hu-HU" dirty="0"/>
              <a:t> </a:t>
            </a:r>
            <a:r>
              <a:rPr lang="hu-HU" dirty="0" err="1"/>
              <a:t>the</a:t>
            </a:r>
            <a:r>
              <a:rPr lang="hu-HU" dirty="0"/>
              <a:t> ‟</a:t>
            </a:r>
            <a:r>
              <a:rPr lang="hu-HU" dirty="0" err="1"/>
              <a:t>super</a:t>
            </a:r>
            <a:r>
              <a:rPr lang="hu-HU" dirty="0"/>
              <a:t> </a:t>
            </a:r>
            <a:r>
              <a:rPr lang="hu-HU" dirty="0" err="1"/>
              <a:t>footprint</a:t>
            </a:r>
            <a:r>
              <a:rPr lang="hu-HU" dirty="0"/>
              <a:t>” </a:t>
            </a:r>
            <a:r>
              <a:rPr lang="hu-HU" dirty="0" err="1" smtClean="0"/>
              <a:t>values</a:t>
            </a:r>
            <a:r>
              <a:rPr lang="hu-HU" dirty="0" smtClean="0"/>
              <a:t>.</a:t>
            </a:r>
          </a:p>
          <a:p>
            <a:r>
              <a:rPr lang="hu-HU" dirty="0" smtClean="0"/>
              <a:t>The </a:t>
            </a:r>
            <a:r>
              <a:rPr lang="hu-HU" dirty="0" err="1"/>
              <a:t>calculated</a:t>
            </a:r>
            <a:r>
              <a:rPr lang="hu-HU" dirty="0"/>
              <a:t> </a:t>
            </a:r>
            <a:r>
              <a:rPr lang="hu-HU" dirty="0" err="1" smtClean="0"/>
              <a:t>carbon</a:t>
            </a:r>
            <a:r>
              <a:rPr lang="hu-HU" dirty="0" smtClean="0"/>
              <a:t> </a:t>
            </a:r>
            <a:r>
              <a:rPr lang="hu-HU" dirty="0" err="1" smtClean="0"/>
              <a:t>footprint</a:t>
            </a:r>
            <a:r>
              <a:rPr lang="hu-HU" dirty="0" smtClean="0"/>
              <a:t> </a:t>
            </a:r>
            <a:r>
              <a:rPr lang="hu-HU" dirty="0" err="1"/>
              <a:t>value</a:t>
            </a:r>
            <a:r>
              <a:rPr lang="hu-HU" dirty="0"/>
              <a:t> </a:t>
            </a:r>
            <a:r>
              <a:rPr lang="hu-HU" dirty="0" err="1"/>
              <a:t>specific</a:t>
            </a:r>
            <a:r>
              <a:rPr lang="hu-HU" dirty="0"/>
              <a:t> </a:t>
            </a:r>
            <a:r>
              <a:rPr lang="hu-HU" dirty="0" err="1"/>
              <a:t>to</a:t>
            </a:r>
            <a:r>
              <a:rPr lang="hu-HU" dirty="0"/>
              <a:t> </a:t>
            </a:r>
            <a:r>
              <a:rPr lang="hu-HU" dirty="0" err="1"/>
              <a:t>the</a:t>
            </a:r>
            <a:r>
              <a:rPr lang="hu-HU" dirty="0"/>
              <a:t> </a:t>
            </a:r>
            <a:r>
              <a:rPr lang="hu-HU" dirty="0" err="1"/>
              <a:t>area</a:t>
            </a:r>
            <a:r>
              <a:rPr lang="hu-HU" dirty="0"/>
              <a:t> </a:t>
            </a:r>
            <a:r>
              <a:rPr lang="hu-HU" dirty="0" err="1"/>
              <a:t>was</a:t>
            </a:r>
            <a:r>
              <a:rPr lang="hu-HU" dirty="0"/>
              <a:t> 307 000 kg CO</a:t>
            </a:r>
            <a:r>
              <a:rPr lang="hu-HU" baseline="-25000" dirty="0"/>
              <a:t>2</a:t>
            </a:r>
            <a:r>
              <a:rPr lang="hu-HU" dirty="0"/>
              <a:t>-equiv. </a:t>
            </a:r>
            <a:r>
              <a:rPr lang="hu-HU" dirty="0" err="1"/>
              <a:t>according</a:t>
            </a:r>
            <a:r>
              <a:rPr lang="hu-HU" dirty="0"/>
              <a:t> </a:t>
            </a:r>
            <a:r>
              <a:rPr lang="hu-HU" dirty="0" err="1"/>
              <a:t>to</a:t>
            </a:r>
            <a:r>
              <a:rPr lang="hu-HU" dirty="0"/>
              <a:t> ‟</a:t>
            </a:r>
            <a:r>
              <a:rPr lang="hu-HU" dirty="0" err="1"/>
              <a:t>super</a:t>
            </a:r>
            <a:r>
              <a:rPr lang="hu-HU" dirty="0"/>
              <a:t> </a:t>
            </a:r>
            <a:r>
              <a:rPr lang="hu-HU" dirty="0" err="1"/>
              <a:t>footprint</a:t>
            </a:r>
            <a:r>
              <a:rPr lang="hu-HU" dirty="0"/>
              <a:t>” </a:t>
            </a:r>
            <a:r>
              <a:rPr lang="hu-HU" dirty="0" err="1" smtClean="0"/>
              <a:t>approach</a:t>
            </a:r>
            <a:r>
              <a:rPr lang="hu-HU" dirty="0" smtClean="0"/>
              <a:t>.</a:t>
            </a:r>
          </a:p>
          <a:p>
            <a:r>
              <a:rPr lang="hu-HU" dirty="0" smtClean="0"/>
              <a:t>The </a:t>
            </a:r>
            <a:r>
              <a:rPr lang="hu-HU" dirty="0" err="1"/>
              <a:t>calculated</a:t>
            </a:r>
            <a:r>
              <a:rPr lang="hu-HU" dirty="0"/>
              <a:t> </a:t>
            </a:r>
            <a:r>
              <a:rPr lang="hu-HU" dirty="0" err="1"/>
              <a:t>values</a:t>
            </a:r>
            <a:r>
              <a:rPr lang="hu-HU" dirty="0"/>
              <a:t> </a:t>
            </a:r>
            <a:r>
              <a:rPr lang="hu-HU" dirty="0" err="1"/>
              <a:t>are</a:t>
            </a:r>
            <a:r>
              <a:rPr lang="hu-HU" dirty="0"/>
              <a:t> </a:t>
            </a:r>
            <a:r>
              <a:rPr lang="hu-HU" dirty="0" err="1"/>
              <a:t>clear</a:t>
            </a:r>
            <a:r>
              <a:rPr lang="hu-HU" dirty="0"/>
              <a:t> </a:t>
            </a:r>
            <a:r>
              <a:rPr lang="hu-HU" dirty="0" err="1"/>
              <a:t>to</a:t>
            </a:r>
            <a:r>
              <a:rPr lang="hu-HU" dirty="0"/>
              <a:t> </a:t>
            </a:r>
            <a:r>
              <a:rPr lang="hu-HU" dirty="0" err="1"/>
              <a:t>interpret</a:t>
            </a:r>
            <a:r>
              <a:rPr lang="hu-HU" dirty="0"/>
              <a:t> </a:t>
            </a:r>
            <a:r>
              <a:rPr lang="hu-HU" dirty="0" err="1"/>
              <a:t>by</a:t>
            </a:r>
            <a:r>
              <a:rPr lang="hu-HU" dirty="0"/>
              <a:t> </a:t>
            </a:r>
            <a:r>
              <a:rPr lang="hu-HU" dirty="0" err="1"/>
              <a:t>comparison</a:t>
            </a:r>
            <a:r>
              <a:rPr lang="hu-HU" dirty="0"/>
              <a:t> </a:t>
            </a:r>
            <a:r>
              <a:rPr lang="hu-HU" dirty="0" err="1"/>
              <a:t>with</a:t>
            </a:r>
            <a:r>
              <a:rPr lang="hu-HU" dirty="0"/>
              <a:t> </a:t>
            </a:r>
            <a:r>
              <a:rPr lang="hu-HU" dirty="0" err="1"/>
              <a:t>the</a:t>
            </a:r>
            <a:r>
              <a:rPr lang="hu-HU" dirty="0"/>
              <a:t> </a:t>
            </a:r>
            <a:r>
              <a:rPr lang="hu-HU" dirty="0" err="1"/>
              <a:t>similar</a:t>
            </a:r>
            <a:r>
              <a:rPr lang="hu-HU" dirty="0"/>
              <a:t> </a:t>
            </a:r>
            <a:r>
              <a:rPr lang="hu-HU" dirty="0" err="1"/>
              <a:t>data</a:t>
            </a:r>
            <a:r>
              <a:rPr lang="hu-HU" dirty="0"/>
              <a:t> </a:t>
            </a:r>
            <a:r>
              <a:rPr lang="hu-HU" dirty="0" err="1"/>
              <a:t>or</a:t>
            </a:r>
            <a:r>
              <a:rPr lang="hu-HU" dirty="0"/>
              <a:t> </a:t>
            </a:r>
            <a:r>
              <a:rPr lang="hu-HU" dirty="0" err="1"/>
              <a:t>average</a:t>
            </a:r>
            <a:r>
              <a:rPr lang="hu-HU" dirty="0"/>
              <a:t> </a:t>
            </a:r>
            <a:r>
              <a:rPr lang="hu-HU" dirty="0" err="1"/>
              <a:t>values</a:t>
            </a:r>
            <a:r>
              <a:rPr lang="hu-HU" dirty="0"/>
              <a:t> of </a:t>
            </a:r>
            <a:r>
              <a:rPr lang="hu-HU" dirty="0" err="1"/>
              <a:t>other</a:t>
            </a:r>
            <a:r>
              <a:rPr lang="hu-HU" dirty="0"/>
              <a:t> </a:t>
            </a:r>
            <a:r>
              <a:rPr lang="hu-HU" dirty="0" err="1"/>
              <a:t>areas</a:t>
            </a:r>
            <a:r>
              <a:rPr lang="hu-HU" dirty="0"/>
              <a:t> </a:t>
            </a:r>
            <a:r>
              <a:rPr lang="hu-HU" dirty="0" err="1"/>
              <a:t>or</a:t>
            </a:r>
            <a:r>
              <a:rPr lang="hu-HU" dirty="0"/>
              <a:t> </a:t>
            </a:r>
            <a:r>
              <a:rPr lang="hu-HU" dirty="0" err="1"/>
              <a:t>time</a:t>
            </a:r>
            <a:r>
              <a:rPr lang="hu-HU" dirty="0"/>
              <a:t> </a:t>
            </a:r>
            <a:r>
              <a:rPr lang="hu-HU" dirty="0" err="1"/>
              <a:t>periods</a:t>
            </a:r>
            <a:r>
              <a:rPr lang="hu-HU" dirty="0"/>
              <a:t>.</a:t>
            </a:r>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Kép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485" y="4556499"/>
            <a:ext cx="2863031" cy="1907428"/>
          </a:xfrm>
          <a:prstGeom prst="rect">
            <a:avLst/>
          </a:prstGeom>
        </p:spPr>
      </p:pic>
    </p:spTree>
    <p:extLst>
      <p:ext uri="{BB962C8B-B14F-4D97-AF65-F5344CB8AC3E}">
        <p14:creationId xmlns:p14="http://schemas.microsoft.com/office/powerpoint/2010/main" val="40119424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152650" y="365127"/>
            <a:ext cx="7486884" cy="1325563"/>
          </a:xfrm>
        </p:spPr>
        <p:txBody>
          <a:bodyPr/>
          <a:lstStyle/>
          <a:p>
            <a:r>
              <a:rPr lang="hu-HU" dirty="0" err="1" smtClean="0"/>
              <a:t>Results</a:t>
            </a:r>
            <a:r>
              <a:rPr lang="hu-HU" dirty="0" smtClean="0"/>
              <a:t> – </a:t>
            </a:r>
            <a:r>
              <a:rPr lang="hu-HU" dirty="0" err="1" smtClean="0"/>
              <a:t>Interpretation</a:t>
            </a:r>
            <a:r>
              <a:rPr lang="hu-HU" dirty="0" smtClean="0"/>
              <a:t> 8/8</a:t>
            </a:r>
            <a:endParaRPr lang="hu-HU" dirty="0"/>
          </a:p>
        </p:txBody>
      </p:sp>
      <p:sp>
        <p:nvSpPr>
          <p:cNvPr id="8"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sp>
        <p:nvSpPr>
          <p:cNvPr id="9" name="Rectangle 3"/>
          <p:cNvSpPr>
            <a:spLocks noChangeArrowheads="1"/>
          </p:cNvSpPr>
          <p:nvPr/>
        </p:nvSpPr>
        <p:spPr bwMode="auto">
          <a:xfrm rot="10800000" flipV="1">
            <a:off x="5781633" y="1594467"/>
            <a:ext cx="5364901"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pPr>
            <a:r>
              <a:rPr lang="en-US" altLang="hu-HU" b="1" dirty="0">
                <a:ea typeface="Calibri" panose="020F0502020204030204" pitchFamily="34" charset="0"/>
                <a:cs typeface="Times New Roman" panose="02020603050405020304" pitchFamily="18" charset="0"/>
              </a:rPr>
              <a:t>Territorial environmental footprints of crops for the total time period (‟super footprint” values) by impact categories of CML 2001 (Jan 2016) </a:t>
            </a:r>
            <a:endParaRPr lang="hu-HU" altLang="hu-HU" b="1" dirty="0"/>
          </a:p>
        </p:txBody>
      </p:sp>
      <p:sp>
        <p:nvSpPr>
          <p:cNvPr id="13" name="Téglalap 12"/>
          <p:cNvSpPr/>
          <p:nvPr/>
        </p:nvSpPr>
        <p:spPr>
          <a:xfrm>
            <a:off x="5781632" y="2678275"/>
            <a:ext cx="5364903" cy="4093428"/>
          </a:xfrm>
          <a:prstGeom prst="rect">
            <a:avLst/>
          </a:prstGeom>
        </p:spPr>
        <p:txBody>
          <a:bodyPr wrap="square">
            <a:spAutoFit/>
          </a:bodyPr>
          <a:lstStyle/>
          <a:p>
            <a:pPr marL="285750" indent="-285750">
              <a:buFont typeface="Arial" panose="020B0604020202020204" pitchFamily="34" charset="0"/>
              <a:buChar char="•"/>
            </a:pPr>
            <a:r>
              <a:rPr lang="hu-HU" sz="2000" b="1" dirty="0" err="1">
                <a:ea typeface="Calibri" panose="020F0502020204030204" pitchFamily="34" charset="0"/>
              </a:rPr>
              <a:t>Figure</a:t>
            </a:r>
            <a:r>
              <a:rPr lang="hu-HU" sz="2000" b="1" dirty="0">
                <a:ea typeface="Calibri" panose="020F0502020204030204" pitchFamily="34" charset="0"/>
              </a:rPr>
              <a:t> </a:t>
            </a:r>
            <a:r>
              <a:rPr lang="en-US" sz="2000" dirty="0">
                <a:ea typeface="Calibri" panose="020F0502020204030204" pitchFamily="34" charset="0"/>
              </a:rPr>
              <a:t>display</a:t>
            </a:r>
            <a:r>
              <a:rPr lang="hu-HU" sz="2000" dirty="0">
                <a:ea typeface="Calibri" panose="020F0502020204030204" pitchFamily="34" charset="0"/>
              </a:rPr>
              <a:t>s</a:t>
            </a:r>
            <a:r>
              <a:rPr lang="en-US" sz="2000" dirty="0">
                <a:ea typeface="Calibri" panose="020F0502020204030204" pitchFamily="34" charset="0"/>
              </a:rPr>
              <a:t> territorial environmental footprints of crops for the total time period, namely the </a:t>
            </a:r>
            <a:r>
              <a:rPr lang="en-US" sz="2000" dirty="0">
                <a:solidFill>
                  <a:srgbClr val="00B0F0"/>
                </a:solidFill>
                <a:ea typeface="Calibri" panose="020F0502020204030204" pitchFamily="34" charset="0"/>
              </a:rPr>
              <a:t>‟super footprint” values</a:t>
            </a:r>
            <a:r>
              <a:rPr lang="hu-HU" sz="2000" dirty="0">
                <a:ea typeface="Calibri" panose="020F0502020204030204" pitchFamily="34" charset="0"/>
              </a:rPr>
              <a:t>.</a:t>
            </a:r>
          </a:p>
          <a:p>
            <a:pPr marL="285750" indent="-285750">
              <a:buFont typeface="Arial" panose="020B0604020202020204" pitchFamily="34" charset="0"/>
              <a:buChar char="•"/>
            </a:pPr>
            <a:r>
              <a:rPr lang="en-US" sz="2000" dirty="0"/>
              <a:t>The calculated </a:t>
            </a:r>
            <a:r>
              <a:rPr lang="hu-HU" sz="2000" dirty="0" err="1">
                <a:solidFill>
                  <a:srgbClr val="00B0F0"/>
                </a:solidFill>
              </a:rPr>
              <a:t>carbon</a:t>
            </a:r>
            <a:r>
              <a:rPr lang="hu-HU" sz="2000" dirty="0">
                <a:solidFill>
                  <a:srgbClr val="00B0F0"/>
                </a:solidFill>
              </a:rPr>
              <a:t> </a:t>
            </a:r>
            <a:r>
              <a:rPr lang="en-US" sz="2000" dirty="0">
                <a:solidFill>
                  <a:srgbClr val="00B0F0"/>
                </a:solidFill>
              </a:rPr>
              <a:t>footprint </a:t>
            </a:r>
            <a:r>
              <a:rPr lang="en-US" sz="2000" dirty="0"/>
              <a:t>value specific to the area was </a:t>
            </a:r>
            <a:r>
              <a:rPr lang="en-US" sz="2000" dirty="0">
                <a:solidFill>
                  <a:srgbClr val="00B0F0"/>
                </a:solidFill>
              </a:rPr>
              <a:t>307 000 kg CO2-equiv. </a:t>
            </a:r>
            <a:r>
              <a:rPr lang="en-US" sz="2000" dirty="0"/>
              <a:t>according to ‟super footprint” approach.</a:t>
            </a:r>
            <a:endParaRPr lang="hu-HU" sz="2000" dirty="0"/>
          </a:p>
          <a:p>
            <a:pPr marL="285750" indent="-285750">
              <a:buFont typeface="Arial" panose="020B0604020202020204" pitchFamily="34" charset="0"/>
              <a:buChar char="•"/>
            </a:pPr>
            <a:r>
              <a:rPr lang="en-US" sz="2000" dirty="0">
                <a:solidFill>
                  <a:srgbClr val="00B0F0"/>
                </a:solidFill>
              </a:rPr>
              <a:t>The calculated values are clear to interpret by comparison </a:t>
            </a:r>
            <a:r>
              <a:rPr lang="en-US" sz="2000" dirty="0"/>
              <a:t>with the similar data or average values of other areas or time periods</a:t>
            </a:r>
            <a:r>
              <a:rPr lang="en-US" sz="2000" dirty="0" smtClean="0"/>
              <a:t>.</a:t>
            </a:r>
            <a:endParaRPr lang="hu-HU" sz="2000" dirty="0" smtClean="0"/>
          </a:p>
          <a:p>
            <a:pPr marL="285750" indent="-285750">
              <a:buFont typeface="Arial" panose="020B0604020202020204" pitchFamily="34" charset="0"/>
              <a:buChar char="•"/>
            </a:pPr>
            <a:r>
              <a:rPr lang="en-US" sz="2000" dirty="0">
                <a:solidFill>
                  <a:srgbClr val="00B0F0"/>
                </a:solidFill>
              </a:rPr>
              <a:t>The obtained results help </a:t>
            </a:r>
            <a:r>
              <a:rPr lang="en-US" sz="2000" dirty="0"/>
              <a:t>for the selection of appropriate technologies that have been adjusted to environmental sensitivities.</a:t>
            </a:r>
            <a:endParaRPr lang="hu-HU" sz="2000" dirty="0"/>
          </a:p>
          <a:p>
            <a:pPr marL="285750" indent="-285750">
              <a:buFont typeface="Arial" panose="020B0604020202020204" pitchFamily="34" charset="0"/>
              <a:buChar char="•"/>
            </a:pPr>
            <a:endParaRPr lang="hu-HU" sz="2000" dirty="0"/>
          </a:p>
        </p:txBody>
      </p:sp>
      <p:pic>
        <p:nvPicPr>
          <p:cNvPr id="14" name="Kép 13"/>
          <p:cNvPicPr>
            <a:picLocks noChangeAspect="1"/>
          </p:cNvPicPr>
          <p:nvPr/>
        </p:nvPicPr>
        <p:blipFill>
          <a:blip r:embed="rId4"/>
          <a:stretch>
            <a:fillRect/>
          </a:stretch>
        </p:blipFill>
        <p:spPr>
          <a:xfrm>
            <a:off x="1645023" y="1411587"/>
            <a:ext cx="3778758" cy="4890961"/>
          </a:xfrm>
          <a:prstGeom prst="rect">
            <a:avLst/>
          </a:prstGeom>
        </p:spPr>
      </p:pic>
    </p:spTree>
    <p:extLst>
      <p:ext uri="{BB962C8B-B14F-4D97-AF65-F5344CB8AC3E}">
        <p14:creationId xmlns:p14="http://schemas.microsoft.com/office/powerpoint/2010/main" val="29829254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dirty="0" err="1" smtClean="0"/>
              <a:t>Conclusions</a:t>
            </a:r>
            <a:endParaRPr lang="hu-HU" dirty="0"/>
          </a:p>
        </p:txBody>
      </p:sp>
      <p:sp>
        <p:nvSpPr>
          <p:cNvPr id="3" name="Tartalom helye 2"/>
          <p:cNvSpPr>
            <a:spLocks noGrp="1"/>
          </p:cNvSpPr>
          <p:nvPr>
            <p:ph idx="1"/>
          </p:nvPr>
        </p:nvSpPr>
        <p:spPr>
          <a:xfrm>
            <a:off x="1088136" y="1825625"/>
            <a:ext cx="6544652" cy="4351338"/>
          </a:xfrm>
        </p:spPr>
        <p:txBody>
          <a:bodyPr>
            <a:normAutofit lnSpcReduction="10000"/>
          </a:bodyPr>
          <a:lstStyle/>
          <a:p>
            <a:r>
              <a:rPr lang="en-US" dirty="0"/>
              <a:t>The research outcomes are only comparable with other LCA studies  involving the same functional unit and system boundaries</a:t>
            </a:r>
            <a:r>
              <a:rPr lang="en-US" dirty="0" smtClean="0"/>
              <a:t>.</a:t>
            </a:r>
            <a:endParaRPr lang="hu-HU" dirty="0" smtClean="0"/>
          </a:p>
          <a:p>
            <a:r>
              <a:rPr lang="en-US" dirty="0"/>
              <a:t>The obtained results help to better assess environmental impacts, climate risks, and climate change as they pertain to arable crop production technologies, which advances the selection of appropriate technologies that have been adjusted to environmental sensitivities.</a:t>
            </a:r>
            <a:endParaRPr lang="hu-HU" dirty="0"/>
          </a:p>
        </p:txBody>
      </p:sp>
      <p:sp>
        <p:nvSpPr>
          <p:cNvPr id="9" name="Élőláb helye 6"/>
          <p:cNvSpPr>
            <a:spLocks noGrp="1"/>
          </p:cNvSpPr>
          <p:nvPr>
            <p:ph type="ftr" sz="quarter" idx="11"/>
          </p:nvPr>
        </p:nvSpPr>
        <p:spPr>
          <a:xfrm>
            <a:off x="1645023" y="6463928"/>
            <a:ext cx="8901953" cy="365125"/>
          </a:xfrm>
        </p:spPr>
        <p:txBody>
          <a:bodyPr/>
          <a:lstStyle/>
          <a:p>
            <a:r>
              <a:rPr lang="hu-HU" dirty="0"/>
              <a:t>EGU General Assembly </a:t>
            </a:r>
            <a:r>
              <a:rPr lang="hu-HU" dirty="0" smtClean="0"/>
              <a:t>2021 - </a:t>
            </a:r>
            <a:r>
              <a:rPr lang="hu-HU" dirty="0" err="1"/>
              <a:t>Tue</a:t>
            </a:r>
            <a:r>
              <a:rPr lang="hu-HU" dirty="0"/>
              <a:t>, 27 </a:t>
            </a:r>
            <a:r>
              <a:rPr lang="hu-HU" dirty="0" err="1" smtClean="0"/>
              <a:t>Apr</a:t>
            </a:r>
            <a:endParaRPr lang="hu-HU" dirty="0"/>
          </a:p>
          <a:p>
            <a:r>
              <a:rPr lang="hu-HU" dirty="0" smtClean="0"/>
              <a:t>BG3.17 - </a:t>
            </a:r>
            <a:r>
              <a:rPr lang="en-US" dirty="0" smtClean="0"/>
              <a:t>Complex </a:t>
            </a:r>
            <a:r>
              <a:rPr lang="en-US" dirty="0"/>
              <a:t>case studies for ecosystem responses to climate and hydrological extremes </a:t>
            </a:r>
            <a:r>
              <a:rPr lang="en-US" dirty="0" smtClean="0"/>
              <a:t>- </a:t>
            </a:r>
            <a:r>
              <a:rPr lang="en-US" dirty="0"/>
              <a:t>EGU21-4863</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7" name="Picture 2" descr="https://higherlogicdownload.s3.amazonaws.com/RIMS/17c12695-b365-41d9-9fe6-ff93278e5e17/UploadedImages/Risk%20reduc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2788" y="3664225"/>
            <a:ext cx="2520000" cy="2512739"/>
          </a:xfrm>
          <a:prstGeom prst="rect">
            <a:avLst/>
          </a:prstGeom>
          <a:noFill/>
          <a:extLst>
            <a:ext uri="{909E8E84-426E-40DD-AFC4-6F175D3DCCD1}">
              <a14:hiddenFill xmlns:a14="http://schemas.microsoft.com/office/drawing/2010/main">
                <a:solidFill>
                  <a:srgbClr val="FFFFFF"/>
                </a:solidFill>
              </a14:hiddenFill>
            </a:ext>
          </a:extLst>
        </p:spPr>
      </p:pic>
      <p:pic>
        <p:nvPicPr>
          <p:cNvPr id="8" name="Kép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32788" y="1757758"/>
            <a:ext cx="2520000" cy="1762984"/>
          </a:xfrm>
          <a:prstGeom prst="rect">
            <a:avLst/>
          </a:prstGeom>
        </p:spPr>
      </p:pic>
    </p:spTree>
    <p:extLst>
      <p:ext uri="{BB962C8B-B14F-4D97-AF65-F5344CB8AC3E}">
        <p14:creationId xmlns:p14="http://schemas.microsoft.com/office/powerpoint/2010/main" val="10340271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dirty="0" smtClean="0"/>
              <a:t>Acknowledgement</a:t>
            </a:r>
            <a:endParaRPr lang="hu-HU" dirty="0"/>
          </a:p>
        </p:txBody>
      </p:sp>
      <p:sp>
        <p:nvSpPr>
          <p:cNvPr id="3" name="Tartalom helye 2"/>
          <p:cNvSpPr>
            <a:spLocks noGrp="1"/>
          </p:cNvSpPr>
          <p:nvPr>
            <p:ph idx="1"/>
          </p:nvPr>
        </p:nvSpPr>
        <p:spPr>
          <a:xfrm>
            <a:off x="1042416" y="1825625"/>
            <a:ext cx="10311384" cy="4351338"/>
          </a:xfrm>
        </p:spPr>
        <p:txBody>
          <a:bodyPr>
            <a:normAutofit/>
          </a:bodyPr>
          <a:lstStyle/>
          <a:p>
            <a:pPr marL="0" indent="0" algn="just">
              <a:buNone/>
            </a:pPr>
            <a:r>
              <a:rPr lang="en-US" dirty="0" smtClean="0"/>
              <a:t>Our </a:t>
            </a:r>
            <a:r>
              <a:rPr lang="en-US" dirty="0"/>
              <a:t>research was supported by the „</a:t>
            </a:r>
            <a:r>
              <a:rPr lang="en-US" dirty="0" err="1"/>
              <a:t>Lajta</a:t>
            </a:r>
            <a:r>
              <a:rPr lang="en-US" dirty="0"/>
              <a:t>-Project”. </a:t>
            </a:r>
            <a:endParaRPr lang="hu-HU" dirty="0"/>
          </a:p>
        </p:txBody>
      </p:sp>
      <p:sp>
        <p:nvSpPr>
          <p:cNvPr id="4" name="Élőláb helye 3"/>
          <p:cNvSpPr>
            <a:spLocks noGrp="1"/>
          </p:cNvSpPr>
          <p:nvPr>
            <p:ph type="ftr" sz="quarter" idx="11"/>
          </p:nvPr>
        </p:nvSpPr>
        <p:spPr>
          <a:xfrm>
            <a:off x="1631578" y="6463928"/>
            <a:ext cx="8955741" cy="365125"/>
          </a:xfrm>
        </p:spPr>
        <p:txBody>
          <a:bodyPr/>
          <a:lstStyle/>
          <a:p>
            <a:r>
              <a:rPr lang="en-US" smtClean="0"/>
              <a:t>EGU General Assembly 11.04.2019 – BG1.8/CL4.40/HS10.14/NH1.36/SSS13.3 - Complex case studies for ecosystem responses to climate and hydrological extremes (co-organized) - EGU2019-5215</a:t>
            </a:r>
            <a:endParaRPr lang="hu-HU" dirty="0"/>
          </a:p>
        </p:txBody>
      </p:sp>
      <p:pic>
        <p:nvPicPr>
          <p:cNvPr id="5" name="Kép 35">
            <a:hlinkClick r:id="rId2" action="ppaction://hlinksldjump"/>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639534" y="59404"/>
            <a:ext cx="799632" cy="799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zövegdoboz 5">
            <a:hlinkClick r:id="rId2" action="ppaction://hlinksldjump"/>
          </p:cNvPr>
          <p:cNvSpPr txBox="1"/>
          <p:nvPr/>
        </p:nvSpPr>
        <p:spPr>
          <a:xfrm>
            <a:off x="9528830" y="856982"/>
            <a:ext cx="1139171" cy="307777"/>
          </a:xfrm>
          <a:prstGeom prst="rect">
            <a:avLst/>
          </a:prstGeom>
          <a:noFill/>
        </p:spPr>
        <p:txBody>
          <a:bodyPr wrap="square" rtlCol="0">
            <a:spAutoFit/>
          </a:bodyPr>
          <a:lstStyle/>
          <a:p>
            <a:r>
              <a:rPr lang="hu-HU" sz="1400" dirty="0"/>
              <a:t>MAIN MENU</a:t>
            </a:r>
          </a:p>
        </p:txBody>
      </p:sp>
      <p:pic>
        <p:nvPicPr>
          <p:cNvPr id="13" name="Picture 2" descr="KÃ©ptalÃ¡lat a kÃ¶vetkezÅre: âbÃºzaâ"/>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4936" y="3449240"/>
            <a:ext cx="1999200"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KÃ©ptalÃ¡lat a kÃ¶vetkezÅre: âkukoricaâ"/>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54136" y="3450544"/>
            <a:ext cx="2165972"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KÃ©ptalÃ¡lat a kÃ¶vetkezÅre: ânapraforgÃ³â"/>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20109" y="3449240"/>
            <a:ext cx="1946977" cy="12240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KÃ©ptalÃ¡lat a kÃ¶vetkezÅre: ârepceâ"/>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67085" y="3445689"/>
            <a:ext cx="1829900" cy="12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374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té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é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é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1304</TotalTime>
  <Words>2359</Words>
  <Application>Microsoft Office PowerPoint</Application>
  <PresentationFormat>Szélesvásznú</PresentationFormat>
  <Paragraphs>166</Paragraphs>
  <Slides>21</Slides>
  <Notes>0</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21</vt:i4>
      </vt:variant>
    </vt:vector>
  </HeadingPairs>
  <TitlesOfParts>
    <vt:vector size="27" baseType="lpstr">
      <vt:lpstr>Arial</vt:lpstr>
      <vt:lpstr>Arial Black</vt:lpstr>
      <vt:lpstr>Calibri</vt:lpstr>
      <vt:lpstr>Calibri Light</vt:lpstr>
      <vt:lpstr>Times New Roman</vt:lpstr>
      <vt:lpstr>Office-téma</vt:lpstr>
      <vt:lpstr>Investigation of the two-decade environmental impact of largescale agricultural cultivation and its impact on climate change in the Lajta-Project</vt:lpstr>
      <vt:lpstr>PICO - 2 minutes madness</vt:lpstr>
      <vt:lpstr>Research question</vt:lpstr>
      <vt:lpstr>Results – Impact Assessment</vt:lpstr>
      <vt:lpstr>Results – Impact Assessment</vt:lpstr>
      <vt:lpstr>Investigation of the two-decade environmental impact of largescale agricultural cultivation and its impact on climate change in the Lajta-Project</vt:lpstr>
      <vt:lpstr>Introduction</vt:lpstr>
      <vt:lpstr>Objectives</vt:lpstr>
      <vt:lpstr>Material and method 1/3</vt:lpstr>
      <vt:lpstr>Material and method 2/3</vt:lpstr>
      <vt:lpstr>Material and method 3/3</vt:lpstr>
      <vt:lpstr>Results – Interpretation 1/8</vt:lpstr>
      <vt:lpstr>Results – Interpretation 2/8</vt:lpstr>
      <vt:lpstr>Results – Interpretation 3/8</vt:lpstr>
      <vt:lpstr>Results – Interpretation 4/8</vt:lpstr>
      <vt:lpstr>Results – Interpretation 5/8</vt:lpstr>
      <vt:lpstr>Results – Interpretation 6/8</vt:lpstr>
      <vt:lpstr>Results – Interpretation 7/8</vt:lpstr>
      <vt:lpstr>Results – Interpretation 8/8</vt:lpstr>
      <vt:lpstr>Conclusions</vt:lpstr>
      <vt:lpstr>Acknowledgement</vt:lpstr>
    </vt:vector>
  </TitlesOfParts>
  <Company>NYME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Polgár András</dc:creator>
  <cp:lastModifiedBy>Polgár András</cp:lastModifiedBy>
  <cp:revision>275</cp:revision>
  <dcterms:created xsi:type="dcterms:W3CDTF">2018-04-11T07:56:18Z</dcterms:created>
  <dcterms:modified xsi:type="dcterms:W3CDTF">2021-04-22T19:45:13Z</dcterms:modified>
</cp:coreProperties>
</file>