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9788C3-3C05-478F-AB3D-C2540A00C140}">
  <a:tblStyle styleId="{409788C3-3C05-478F-AB3D-C2540A00C14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d30faf4e2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d30faf4e2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d30faf4e2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d30faf4e2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d38abafba8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d38abafba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d38abafba8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d38abafba8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d0770f609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d0770f609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d0770f609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d0770f609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4.png"/><Relationship Id="rId13" Type="http://schemas.openxmlformats.org/officeDocument/2006/relationships/image" Target="../media/image9.pn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12.png"/><Relationship Id="rId9" Type="http://schemas.openxmlformats.org/officeDocument/2006/relationships/image" Target="../media/image7.png"/><Relationship Id="rId15" Type="http://schemas.openxmlformats.org/officeDocument/2006/relationships/image" Target="../media/image14.jpg"/><Relationship Id="rId14" Type="http://schemas.openxmlformats.org/officeDocument/2006/relationships/image" Target="../media/image11.jp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9.jp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jpg"/><Relationship Id="rId5" Type="http://schemas.openxmlformats.org/officeDocument/2006/relationships/image" Target="../media/image11.jpg"/><Relationship Id="rId6"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Clr>
                <a:schemeClr val="dk1"/>
              </a:buClr>
              <a:buSzPts val="1100"/>
              <a:buFont typeface="Arial"/>
              <a:buNone/>
            </a:pPr>
            <a:r>
              <a:rPr lang="en" sz="1300">
                <a:solidFill>
                  <a:schemeClr val="lt1"/>
                </a:solidFill>
              </a:rPr>
              <a:t>Guillaume Blanchy, Paul McLachlan, Matteo Censini, Jacopo Boaga, Andrew Binley and Giorgio Cassiani</a:t>
            </a:r>
            <a:endParaRPr sz="1300">
              <a:solidFill>
                <a:schemeClr val="lt1"/>
              </a:solidFill>
            </a:endParaRPr>
          </a:p>
        </p:txBody>
      </p:sp>
      <p:pic>
        <p:nvPicPr>
          <p:cNvPr id="55" name="Google Shape;55;p13"/>
          <p:cNvPicPr preferRelativeResize="0"/>
          <p:nvPr/>
        </p:nvPicPr>
        <p:blipFill rotWithShape="1">
          <a:blip r:embed="rId3">
            <a:alphaModFix/>
          </a:blip>
          <a:srcRect b="0" l="0" r="0" t="0"/>
          <a:stretch/>
        </p:blipFill>
        <p:spPr>
          <a:xfrm>
            <a:off x="92275" y="1176475"/>
            <a:ext cx="2887263" cy="2163052"/>
          </a:xfrm>
          <a:prstGeom prst="rect">
            <a:avLst/>
          </a:prstGeom>
          <a:noFill/>
          <a:ln>
            <a:noFill/>
          </a:ln>
        </p:spPr>
      </p:pic>
      <p:pic>
        <p:nvPicPr>
          <p:cNvPr id="56" name="Google Shape;56;p13"/>
          <p:cNvPicPr preferRelativeResize="0"/>
          <p:nvPr/>
        </p:nvPicPr>
        <p:blipFill>
          <a:blip r:embed="rId4">
            <a:alphaModFix/>
          </a:blip>
          <a:stretch>
            <a:fillRect/>
          </a:stretch>
        </p:blipFill>
        <p:spPr>
          <a:xfrm>
            <a:off x="1172401" y="3365062"/>
            <a:ext cx="4652250" cy="1624474"/>
          </a:xfrm>
          <a:prstGeom prst="rect">
            <a:avLst/>
          </a:prstGeom>
          <a:noFill/>
          <a:ln>
            <a:noFill/>
          </a:ln>
        </p:spPr>
      </p:pic>
      <p:sp>
        <p:nvSpPr>
          <p:cNvPr id="57" name="Google Shape;57;p13"/>
          <p:cNvSpPr txBox="1"/>
          <p:nvPr/>
        </p:nvSpPr>
        <p:spPr>
          <a:xfrm>
            <a:off x="5778675" y="3153700"/>
            <a:ext cx="33654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rPr>
              <a:t>(left): schematic showing the </a:t>
            </a:r>
            <a:r>
              <a:rPr lang="en" sz="1100">
                <a:solidFill>
                  <a:schemeClr val="dk1"/>
                </a:solidFill>
              </a:rPr>
              <a:t>Internal working of EMI instruments. (a) shows the transmitter coil (Tx) emitting a primary electromagnetic field. This field induces eddy currents in the ground which in turn generate a secondary electromagnetic field. Both primary and secondary electromagnetic fields are measured by the receiver coil (Rx). (b) Given the amplitude ratio and the phase shift between the primary and secondary fields, knowledge about the subsurface electrical properties can be determined.</a:t>
            </a:r>
            <a:endParaRPr/>
          </a:p>
        </p:txBody>
      </p:sp>
      <p:sp>
        <p:nvSpPr>
          <p:cNvPr id="58" name="Google Shape;58;p13"/>
          <p:cNvSpPr/>
          <p:nvPr/>
        </p:nvSpPr>
        <p:spPr>
          <a:xfrm>
            <a:off x="236511" y="3307392"/>
            <a:ext cx="742500" cy="599100"/>
          </a:xfrm>
          <a:prstGeom prst="ellipse">
            <a:avLst/>
          </a:prstGeom>
          <a:solidFill>
            <a:srgbClr val="7F6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9" name="Google Shape;59;p13"/>
          <p:cNvSpPr/>
          <p:nvPr/>
        </p:nvSpPr>
        <p:spPr>
          <a:xfrm>
            <a:off x="378724" y="3574258"/>
            <a:ext cx="491400" cy="600300"/>
          </a:xfrm>
          <a:prstGeom prst="roundRect">
            <a:avLst>
              <a:gd fmla="val 33132"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nvGrpSpPr>
          <p:cNvPr id="60" name="Google Shape;60;p13"/>
          <p:cNvGrpSpPr/>
          <p:nvPr/>
        </p:nvGrpSpPr>
        <p:grpSpPr>
          <a:xfrm>
            <a:off x="466000" y="3923809"/>
            <a:ext cx="307641" cy="250722"/>
            <a:chOff x="2023173" y="1399226"/>
            <a:chExt cx="1077551" cy="932400"/>
          </a:xfrm>
        </p:grpSpPr>
        <p:sp>
          <p:nvSpPr>
            <p:cNvPr id="61" name="Google Shape;61;p13"/>
            <p:cNvSpPr/>
            <p:nvPr/>
          </p:nvSpPr>
          <p:spPr>
            <a:xfrm>
              <a:off x="2045024" y="1399226"/>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62" name="Google Shape;62;p13"/>
            <p:cNvPicPr preferRelativeResize="0"/>
            <p:nvPr/>
          </p:nvPicPr>
          <p:blipFill rotWithShape="1">
            <a:blip r:embed="rId5">
              <a:alphaModFix/>
            </a:blip>
            <a:srcRect b="8253" l="31001" r="39011" t="71439"/>
            <a:stretch/>
          </p:blipFill>
          <p:spPr>
            <a:xfrm>
              <a:off x="2023173" y="1476151"/>
              <a:ext cx="1055700" cy="690900"/>
            </a:xfrm>
            <a:prstGeom prst="roundRect">
              <a:avLst>
                <a:gd fmla="val 16667" name="adj"/>
              </a:avLst>
            </a:prstGeom>
            <a:noFill/>
            <a:ln>
              <a:noFill/>
            </a:ln>
          </p:spPr>
        </p:pic>
      </p:grpSp>
      <p:grpSp>
        <p:nvGrpSpPr>
          <p:cNvPr id="63" name="Google Shape;63;p13"/>
          <p:cNvGrpSpPr/>
          <p:nvPr/>
        </p:nvGrpSpPr>
        <p:grpSpPr>
          <a:xfrm>
            <a:off x="469119" y="3923829"/>
            <a:ext cx="301432" cy="250722"/>
            <a:chOff x="2023173" y="2038739"/>
            <a:chExt cx="1055803" cy="932400"/>
          </a:xfrm>
        </p:grpSpPr>
        <p:sp>
          <p:nvSpPr>
            <p:cNvPr id="64" name="Google Shape;64;p13"/>
            <p:cNvSpPr/>
            <p:nvPr/>
          </p:nvSpPr>
          <p:spPr>
            <a:xfrm>
              <a:off x="2023173" y="203873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65" name="Google Shape;65;p13"/>
            <p:cNvPicPr preferRelativeResize="0"/>
            <p:nvPr/>
          </p:nvPicPr>
          <p:blipFill rotWithShape="1">
            <a:blip r:embed="rId6">
              <a:alphaModFix/>
            </a:blip>
            <a:srcRect b="79692" l="2234" r="67778" t="0"/>
            <a:stretch/>
          </p:blipFill>
          <p:spPr>
            <a:xfrm>
              <a:off x="2023173" y="2159585"/>
              <a:ext cx="1055803" cy="690810"/>
            </a:xfrm>
            <a:prstGeom prst="rect">
              <a:avLst/>
            </a:prstGeom>
            <a:noFill/>
            <a:ln>
              <a:noFill/>
            </a:ln>
          </p:spPr>
        </p:pic>
      </p:grpSp>
      <p:grpSp>
        <p:nvGrpSpPr>
          <p:cNvPr id="66" name="Google Shape;66;p13"/>
          <p:cNvGrpSpPr/>
          <p:nvPr/>
        </p:nvGrpSpPr>
        <p:grpSpPr>
          <a:xfrm>
            <a:off x="469116" y="3923844"/>
            <a:ext cx="301432" cy="250722"/>
            <a:chOff x="1901666" y="2496497"/>
            <a:chExt cx="1055804" cy="932400"/>
          </a:xfrm>
        </p:grpSpPr>
        <p:sp>
          <p:nvSpPr>
            <p:cNvPr id="67" name="Google Shape;67;p13"/>
            <p:cNvSpPr/>
            <p:nvPr/>
          </p:nvSpPr>
          <p:spPr>
            <a:xfrm>
              <a:off x="1901666" y="2496497"/>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68" name="Google Shape;68;p13"/>
            <p:cNvPicPr preferRelativeResize="0"/>
            <p:nvPr/>
          </p:nvPicPr>
          <p:blipFill rotWithShape="1">
            <a:blip r:embed="rId7">
              <a:alphaModFix/>
            </a:blip>
            <a:srcRect b="79692" l="65861" r="4150" t="0"/>
            <a:stretch/>
          </p:blipFill>
          <p:spPr>
            <a:xfrm>
              <a:off x="1901667" y="2637623"/>
              <a:ext cx="1055803" cy="690810"/>
            </a:xfrm>
            <a:prstGeom prst="rect">
              <a:avLst/>
            </a:prstGeom>
            <a:noFill/>
            <a:ln>
              <a:noFill/>
            </a:ln>
          </p:spPr>
        </p:pic>
      </p:grpSp>
      <p:grpSp>
        <p:nvGrpSpPr>
          <p:cNvPr id="69" name="Google Shape;69;p13"/>
          <p:cNvGrpSpPr/>
          <p:nvPr/>
        </p:nvGrpSpPr>
        <p:grpSpPr>
          <a:xfrm>
            <a:off x="469210" y="3923862"/>
            <a:ext cx="301402" cy="250722"/>
            <a:chOff x="6226353" y="3073653"/>
            <a:chExt cx="1055700" cy="932400"/>
          </a:xfrm>
        </p:grpSpPr>
        <p:sp>
          <p:nvSpPr>
            <p:cNvPr id="70" name="Google Shape;70;p13"/>
            <p:cNvSpPr/>
            <p:nvPr/>
          </p:nvSpPr>
          <p:spPr>
            <a:xfrm>
              <a:off x="6226353" y="307365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71" name="Google Shape;71;p13"/>
            <p:cNvPicPr preferRelativeResize="0"/>
            <p:nvPr/>
          </p:nvPicPr>
          <p:blipFill rotWithShape="1">
            <a:blip r:embed="rId8">
              <a:alphaModFix/>
            </a:blip>
            <a:srcRect b="43100" l="2563" r="67448" t="34404"/>
            <a:stretch/>
          </p:blipFill>
          <p:spPr>
            <a:xfrm>
              <a:off x="6277140" y="3194500"/>
              <a:ext cx="958548" cy="694701"/>
            </a:xfrm>
            <a:prstGeom prst="rect">
              <a:avLst/>
            </a:prstGeom>
            <a:noFill/>
            <a:ln>
              <a:noFill/>
            </a:ln>
          </p:spPr>
        </p:pic>
      </p:grpSp>
      <p:grpSp>
        <p:nvGrpSpPr>
          <p:cNvPr id="72" name="Google Shape;72;p13"/>
          <p:cNvGrpSpPr/>
          <p:nvPr/>
        </p:nvGrpSpPr>
        <p:grpSpPr>
          <a:xfrm>
            <a:off x="469247" y="3923866"/>
            <a:ext cx="301432" cy="250722"/>
            <a:chOff x="7990108" y="3194499"/>
            <a:chExt cx="1055803" cy="932400"/>
          </a:xfrm>
        </p:grpSpPr>
        <p:sp>
          <p:nvSpPr>
            <p:cNvPr id="73" name="Google Shape;73;p13"/>
            <p:cNvSpPr/>
            <p:nvPr/>
          </p:nvSpPr>
          <p:spPr>
            <a:xfrm>
              <a:off x="7990109" y="319449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74" name="Google Shape;74;p13"/>
            <p:cNvPicPr preferRelativeResize="0"/>
            <p:nvPr/>
          </p:nvPicPr>
          <p:blipFill rotWithShape="1">
            <a:blip r:embed="rId9">
              <a:alphaModFix/>
            </a:blip>
            <a:srcRect b="43099" l="32932" r="37079" t="36592"/>
            <a:stretch/>
          </p:blipFill>
          <p:spPr>
            <a:xfrm>
              <a:off x="7990108" y="3315346"/>
              <a:ext cx="1055803" cy="690810"/>
            </a:xfrm>
            <a:prstGeom prst="rect">
              <a:avLst/>
            </a:prstGeom>
            <a:noFill/>
            <a:ln>
              <a:noFill/>
            </a:ln>
          </p:spPr>
        </p:pic>
      </p:grpSp>
      <p:grpSp>
        <p:nvGrpSpPr>
          <p:cNvPr id="75" name="Google Shape;75;p13"/>
          <p:cNvGrpSpPr/>
          <p:nvPr/>
        </p:nvGrpSpPr>
        <p:grpSpPr>
          <a:xfrm>
            <a:off x="467392" y="3923785"/>
            <a:ext cx="305014" cy="250722"/>
            <a:chOff x="5018346" y="658420"/>
            <a:chExt cx="1068351" cy="932400"/>
          </a:xfrm>
        </p:grpSpPr>
        <p:sp>
          <p:nvSpPr>
            <p:cNvPr id="76" name="Google Shape;76;p13"/>
            <p:cNvSpPr/>
            <p:nvPr/>
          </p:nvSpPr>
          <p:spPr>
            <a:xfrm>
              <a:off x="5018346" y="658420"/>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77" name="Google Shape;77;p13"/>
            <p:cNvPicPr preferRelativeResize="0"/>
            <p:nvPr/>
          </p:nvPicPr>
          <p:blipFill rotWithShape="1">
            <a:blip r:embed="rId10">
              <a:alphaModFix/>
            </a:blip>
            <a:srcRect b="8251" l="67280" r="2731" t="71441"/>
            <a:stretch/>
          </p:blipFill>
          <p:spPr>
            <a:xfrm>
              <a:off x="5030894" y="785341"/>
              <a:ext cx="1055803" cy="690810"/>
            </a:xfrm>
            <a:prstGeom prst="rect">
              <a:avLst/>
            </a:prstGeom>
            <a:noFill/>
            <a:ln>
              <a:noFill/>
            </a:ln>
          </p:spPr>
        </p:pic>
      </p:grpSp>
      <p:grpSp>
        <p:nvGrpSpPr>
          <p:cNvPr id="78" name="Google Shape;78;p13"/>
          <p:cNvGrpSpPr/>
          <p:nvPr/>
        </p:nvGrpSpPr>
        <p:grpSpPr>
          <a:xfrm>
            <a:off x="466093" y="3923812"/>
            <a:ext cx="307670" cy="250722"/>
            <a:chOff x="6345010" y="1479943"/>
            <a:chExt cx="1077654" cy="932400"/>
          </a:xfrm>
        </p:grpSpPr>
        <p:sp>
          <p:nvSpPr>
            <p:cNvPr id="79" name="Google Shape;79;p13"/>
            <p:cNvSpPr/>
            <p:nvPr/>
          </p:nvSpPr>
          <p:spPr>
            <a:xfrm>
              <a:off x="6345010" y="147994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80" name="Google Shape;80;p13"/>
            <p:cNvPicPr preferRelativeResize="0"/>
            <p:nvPr/>
          </p:nvPicPr>
          <p:blipFill rotWithShape="1">
            <a:blip r:embed="rId11">
              <a:alphaModFix/>
            </a:blip>
            <a:srcRect b="7040" l="344" r="69667" t="72651"/>
            <a:stretch/>
          </p:blipFill>
          <p:spPr>
            <a:xfrm>
              <a:off x="6366861" y="1600790"/>
              <a:ext cx="1055803" cy="690810"/>
            </a:xfrm>
            <a:prstGeom prst="rect">
              <a:avLst/>
            </a:prstGeom>
            <a:noFill/>
            <a:ln>
              <a:noFill/>
            </a:ln>
          </p:spPr>
        </p:pic>
      </p:grpSp>
      <p:grpSp>
        <p:nvGrpSpPr>
          <p:cNvPr id="81" name="Google Shape;81;p13"/>
          <p:cNvGrpSpPr/>
          <p:nvPr/>
        </p:nvGrpSpPr>
        <p:grpSpPr>
          <a:xfrm>
            <a:off x="468981" y="3923873"/>
            <a:ext cx="301824" cy="250722"/>
            <a:chOff x="4718531" y="3419058"/>
            <a:chExt cx="1057176" cy="932400"/>
          </a:xfrm>
        </p:grpSpPr>
        <p:sp>
          <p:nvSpPr>
            <p:cNvPr id="82" name="Google Shape;82;p13"/>
            <p:cNvSpPr/>
            <p:nvPr/>
          </p:nvSpPr>
          <p:spPr>
            <a:xfrm>
              <a:off x="4718531" y="3419058"/>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83" name="Google Shape;83;p13"/>
            <p:cNvPicPr preferRelativeResize="0"/>
            <p:nvPr/>
          </p:nvPicPr>
          <p:blipFill rotWithShape="1">
            <a:blip r:embed="rId12">
              <a:alphaModFix/>
            </a:blip>
            <a:srcRect b="79156" l="32971" r="37040" t="536"/>
            <a:stretch/>
          </p:blipFill>
          <p:spPr>
            <a:xfrm>
              <a:off x="4719904" y="3534149"/>
              <a:ext cx="1055803" cy="690810"/>
            </a:xfrm>
            <a:prstGeom prst="rect">
              <a:avLst/>
            </a:prstGeom>
            <a:noFill/>
            <a:ln>
              <a:noFill/>
            </a:ln>
          </p:spPr>
        </p:pic>
      </p:grpSp>
      <p:grpSp>
        <p:nvGrpSpPr>
          <p:cNvPr id="84" name="Google Shape;84;p13"/>
          <p:cNvGrpSpPr/>
          <p:nvPr/>
        </p:nvGrpSpPr>
        <p:grpSpPr>
          <a:xfrm>
            <a:off x="466000" y="3923809"/>
            <a:ext cx="307641" cy="250722"/>
            <a:chOff x="2023173" y="1399226"/>
            <a:chExt cx="1077551" cy="932400"/>
          </a:xfrm>
        </p:grpSpPr>
        <p:sp>
          <p:nvSpPr>
            <p:cNvPr id="85" name="Google Shape;85;p13"/>
            <p:cNvSpPr/>
            <p:nvPr/>
          </p:nvSpPr>
          <p:spPr>
            <a:xfrm>
              <a:off x="2045024" y="1399226"/>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86" name="Google Shape;86;p13"/>
            <p:cNvPicPr preferRelativeResize="0"/>
            <p:nvPr/>
          </p:nvPicPr>
          <p:blipFill rotWithShape="1">
            <a:blip r:embed="rId5">
              <a:alphaModFix/>
            </a:blip>
            <a:srcRect b="8253" l="31001" r="39011" t="71439"/>
            <a:stretch/>
          </p:blipFill>
          <p:spPr>
            <a:xfrm>
              <a:off x="2023173" y="1476151"/>
              <a:ext cx="1055700" cy="690900"/>
            </a:xfrm>
            <a:prstGeom prst="roundRect">
              <a:avLst>
                <a:gd fmla="val 16667" name="adj"/>
              </a:avLst>
            </a:prstGeom>
            <a:noFill/>
            <a:ln>
              <a:noFill/>
            </a:ln>
          </p:spPr>
        </p:pic>
      </p:grpSp>
      <p:grpSp>
        <p:nvGrpSpPr>
          <p:cNvPr id="87" name="Google Shape;87;p13"/>
          <p:cNvGrpSpPr/>
          <p:nvPr/>
        </p:nvGrpSpPr>
        <p:grpSpPr>
          <a:xfrm>
            <a:off x="469119" y="3923829"/>
            <a:ext cx="301432" cy="250722"/>
            <a:chOff x="2023173" y="2038739"/>
            <a:chExt cx="1055803" cy="932400"/>
          </a:xfrm>
        </p:grpSpPr>
        <p:sp>
          <p:nvSpPr>
            <p:cNvPr id="88" name="Google Shape;88;p13"/>
            <p:cNvSpPr/>
            <p:nvPr/>
          </p:nvSpPr>
          <p:spPr>
            <a:xfrm>
              <a:off x="2023173" y="203873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89" name="Google Shape;89;p13"/>
            <p:cNvPicPr preferRelativeResize="0"/>
            <p:nvPr/>
          </p:nvPicPr>
          <p:blipFill rotWithShape="1">
            <a:blip r:embed="rId6">
              <a:alphaModFix/>
            </a:blip>
            <a:srcRect b="79692" l="2234" r="67778" t="0"/>
            <a:stretch/>
          </p:blipFill>
          <p:spPr>
            <a:xfrm>
              <a:off x="2023173" y="2159585"/>
              <a:ext cx="1055803" cy="690810"/>
            </a:xfrm>
            <a:prstGeom prst="rect">
              <a:avLst/>
            </a:prstGeom>
            <a:noFill/>
            <a:ln>
              <a:noFill/>
            </a:ln>
          </p:spPr>
        </p:pic>
      </p:grpSp>
      <p:grpSp>
        <p:nvGrpSpPr>
          <p:cNvPr id="90" name="Google Shape;90;p13"/>
          <p:cNvGrpSpPr/>
          <p:nvPr/>
        </p:nvGrpSpPr>
        <p:grpSpPr>
          <a:xfrm>
            <a:off x="469116" y="3923844"/>
            <a:ext cx="301432" cy="250722"/>
            <a:chOff x="1901666" y="2496497"/>
            <a:chExt cx="1055804" cy="932400"/>
          </a:xfrm>
        </p:grpSpPr>
        <p:sp>
          <p:nvSpPr>
            <p:cNvPr id="91" name="Google Shape;91;p13"/>
            <p:cNvSpPr/>
            <p:nvPr/>
          </p:nvSpPr>
          <p:spPr>
            <a:xfrm>
              <a:off x="1901666" y="2496497"/>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92" name="Google Shape;92;p13"/>
            <p:cNvPicPr preferRelativeResize="0"/>
            <p:nvPr/>
          </p:nvPicPr>
          <p:blipFill rotWithShape="1">
            <a:blip r:embed="rId7">
              <a:alphaModFix/>
            </a:blip>
            <a:srcRect b="79692" l="65861" r="4150" t="0"/>
            <a:stretch/>
          </p:blipFill>
          <p:spPr>
            <a:xfrm>
              <a:off x="1901667" y="2637623"/>
              <a:ext cx="1055803" cy="690810"/>
            </a:xfrm>
            <a:prstGeom prst="rect">
              <a:avLst/>
            </a:prstGeom>
            <a:noFill/>
            <a:ln>
              <a:noFill/>
            </a:ln>
          </p:spPr>
        </p:pic>
      </p:grpSp>
      <p:grpSp>
        <p:nvGrpSpPr>
          <p:cNvPr id="93" name="Google Shape;93;p13"/>
          <p:cNvGrpSpPr/>
          <p:nvPr/>
        </p:nvGrpSpPr>
        <p:grpSpPr>
          <a:xfrm>
            <a:off x="469210" y="3923862"/>
            <a:ext cx="301402" cy="250722"/>
            <a:chOff x="6226353" y="3073653"/>
            <a:chExt cx="1055700" cy="932400"/>
          </a:xfrm>
        </p:grpSpPr>
        <p:sp>
          <p:nvSpPr>
            <p:cNvPr id="94" name="Google Shape;94;p13"/>
            <p:cNvSpPr/>
            <p:nvPr/>
          </p:nvSpPr>
          <p:spPr>
            <a:xfrm>
              <a:off x="6226353" y="307365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95" name="Google Shape;95;p13"/>
            <p:cNvPicPr preferRelativeResize="0"/>
            <p:nvPr/>
          </p:nvPicPr>
          <p:blipFill rotWithShape="1">
            <a:blip r:embed="rId8">
              <a:alphaModFix/>
            </a:blip>
            <a:srcRect b="43100" l="2563" r="67448" t="34404"/>
            <a:stretch/>
          </p:blipFill>
          <p:spPr>
            <a:xfrm>
              <a:off x="6277140" y="3194500"/>
              <a:ext cx="958548" cy="694701"/>
            </a:xfrm>
            <a:prstGeom prst="rect">
              <a:avLst/>
            </a:prstGeom>
            <a:noFill/>
            <a:ln>
              <a:noFill/>
            </a:ln>
          </p:spPr>
        </p:pic>
      </p:grpSp>
      <p:grpSp>
        <p:nvGrpSpPr>
          <p:cNvPr id="96" name="Google Shape;96;p13"/>
          <p:cNvGrpSpPr/>
          <p:nvPr/>
        </p:nvGrpSpPr>
        <p:grpSpPr>
          <a:xfrm>
            <a:off x="469247" y="3923866"/>
            <a:ext cx="301432" cy="250722"/>
            <a:chOff x="7990108" y="3194499"/>
            <a:chExt cx="1055803" cy="932400"/>
          </a:xfrm>
        </p:grpSpPr>
        <p:sp>
          <p:nvSpPr>
            <p:cNvPr id="97" name="Google Shape;97;p13"/>
            <p:cNvSpPr/>
            <p:nvPr/>
          </p:nvSpPr>
          <p:spPr>
            <a:xfrm>
              <a:off x="7990109" y="319449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98" name="Google Shape;98;p13"/>
            <p:cNvPicPr preferRelativeResize="0"/>
            <p:nvPr/>
          </p:nvPicPr>
          <p:blipFill rotWithShape="1">
            <a:blip r:embed="rId9">
              <a:alphaModFix/>
            </a:blip>
            <a:srcRect b="43099" l="32932" r="37079" t="36592"/>
            <a:stretch/>
          </p:blipFill>
          <p:spPr>
            <a:xfrm>
              <a:off x="7990108" y="3315346"/>
              <a:ext cx="1055803" cy="690810"/>
            </a:xfrm>
            <a:prstGeom prst="rect">
              <a:avLst/>
            </a:prstGeom>
            <a:noFill/>
            <a:ln>
              <a:noFill/>
            </a:ln>
          </p:spPr>
        </p:pic>
      </p:grpSp>
      <p:grpSp>
        <p:nvGrpSpPr>
          <p:cNvPr id="99" name="Google Shape;99;p13"/>
          <p:cNvGrpSpPr/>
          <p:nvPr/>
        </p:nvGrpSpPr>
        <p:grpSpPr>
          <a:xfrm>
            <a:off x="467392" y="3923785"/>
            <a:ext cx="305014" cy="250722"/>
            <a:chOff x="5018346" y="658420"/>
            <a:chExt cx="1068351" cy="932400"/>
          </a:xfrm>
        </p:grpSpPr>
        <p:sp>
          <p:nvSpPr>
            <p:cNvPr id="100" name="Google Shape;100;p13"/>
            <p:cNvSpPr/>
            <p:nvPr/>
          </p:nvSpPr>
          <p:spPr>
            <a:xfrm>
              <a:off x="5018346" y="658420"/>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01" name="Google Shape;101;p13"/>
            <p:cNvPicPr preferRelativeResize="0"/>
            <p:nvPr/>
          </p:nvPicPr>
          <p:blipFill rotWithShape="1">
            <a:blip r:embed="rId10">
              <a:alphaModFix/>
            </a:blip>
            <a:srcRect b="8251" l="67280" r="2731" t="71441"/>
            <a:stretch/>
          </p:blipFill>
          <p:spPr>
            <a:xfrm>
              <a:off x="5030894" y="785341"/>
              <a:ext cx="1055803" cy="690810"/>
            </a:xfrm>
            <a:prstGeom prst="rect">
              <a:avLst/>
            </a:prstGeom>
            <a:noFill/>
            <a:ln>
              <a:noFill/>
            </a:ln>
          </p:spPr>
        </p:pic>
      </p:grpSp>
      <p:grpSp>
        <p:nvGrpSpPr>
          <p:cNvPr id="102" name="Google Shape;102;p13"/>
          <p:cNvGrpSpPr/>
          <p:nvPr/>
        </p:nvGrpSpPr>
        <p:grpSpPr>
          <a:xfrm>
            <a:off x="466093" y="3923812"/>
            <a:ext cx="307670" cy="250722"/>
            <a:chOff x="6345010" y="1479943"/>
            <a:chExt cx="1077654" cy="932400"/>
          </a:xfrm>
        </p:grpSpPr>
        <p:sp>
          <p:nvSpPr>
            <p:cNvPr id="103" name="Google Shape;103;p13"/>
            <p:cNvSpPr/>
            <p:nvPr/>
          </p:nvSpPr>
          <p:spPr>
            <a:xfrm>
              <a:off x="6345010" y="147994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04" name="Google Shape;104;p13"/>
            <p:cNvPicPr preferRelativeResize="0"/>
            <p:nvPr/>
          </p:nvPicPr>
          <p:blipFill rotWithShape="1">
            <a:blip r:embed="rId11">
              <a:alphaModFix/>
            </a:blip>
            <a:srcRect b="7040" l="344" r="69667" t="72651"/>
            <a:stretch/>
          </p:blipFill>
          <p:spPr>
            <a:xfrm>
              <a:off x="6366861" y="1600790"/>
              <a:ext cx="1055803" cy="690810"/>
            </a:xfrm>
            <a:prstGeom prst="rect">
              <a:avLst/>
            </a:prstGeom>
            <a:noFill/>
            <a:ln>
              <a:noFill/>
            </a:ln>
          </p:spPr>
        </p:pic>
      </p:grpSp>
      <p:grpSp>
        <p:nvGrpSpPr>
          <p:cNvPr id="105" name="Google Shape;105;p13"/>
          <p:cNvGrpSpPr/>
          <p:nvPr/>
        </p:nvGrpSpPr>
        <p:grpSpPr>
          <a:xfrm>
            <a:off x="468981" y="3923873"/>
            <a:ext cx="301824" cy="250722"/>
            <a:chOff x="4718531" y="3419058"/>
            <a:chExt cx="1057176" cy="932400"/>
          </a:xfrm>
        </p:grpSpPr>
        <p:sp>
          <p:nvSpPr>
            <p:cNvPr id="106" name="Google Shape;106;p13"/>
            <p:cNvSpPr/>
            <p:nvPr/>
          </p:nvSpPr>
          <p:spPr>
            <a:xfrm>
              <a:off x="4718531" y="3419058"/>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07" name="Google Shape;107;p13"/>
            <p:cNvPicPr preferRelativeResize="0"/>
            <p:nvPr/>
          </p:nvPicPr>
          <p:blipFill rotWithShape="1">
            <a:blip r:embed="rId12">
              <a:alphaModFix/>
            </a:blip>
            <a:srcRect b="79156" l="32971" r="37040" t="536"/>
            <a:stretch/>
          </p:blipFill>
          <p:spPr>
            <a:xfrm>
              <a:off x="4719904" y="3534149"/>
              <a:ext cx="1055803" cy="690810"/>
            </a:xfrm>
            <a:prstGeom prst="rect">
              <a:avLst/>
            </a:prstGeom>
            <a:noFill/>
            <a:ln>
              <a:noFill/>
            </a:ln>
          </p:spPr>
        </p:pic>
      </p:grpSp>
      <p:grpSp>
        <p:nvGrpSpPr>
          <p:cNvPr id="108" name="Google Shape;108;p13"/>
          <p:cNvGrpSpPr/>
          <p:nvPr/>
        </p:nvGrpSpPr>
        <p:grpSpPr>
          <a:xfrm>
            <a:off x="466000" y="3923809"/>
            <a:ext cx="307641" cy="250722"/>
            <a:chOff x="2023173" y="1399226"/>
            <a:chExt cx="1077551" cy="932400"/>
          </a:xfrm>
        </p:grpSpPr>
        <p:sp>
          <p:nvSpPr>
            <p:cNvPr id="109" name="Google Shape;109;p13"/>
            <p:cNvSpPr/>
            <p:nvPr/>
          </p:nvSpPr>
          <p:spPr>
            <a:xfrm>
              <a:off x="2045024" y="1399226"/>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10" name="Google Shape;110;p13"/>
            <p:cNvPicPr preferRelativeResize="0"/>
            <p:nvPr/>
          </p:nvPicPr>
          <p:blipFill rotWithShape="1">
            <a:blip r:embed="rId5">
              <a:alphaModFix/>
            </a:blip>
            <a:srcRect b="8253" l="31001" r="39011" t="71439"/>
            <a:stretch/>
          </p:blipFill>
          <p:spPr>
            <a:xfrm>
              <a:off x="2023173" y="1476151"/>
              <a:ext cx="1055700" cy="690900"/>
            </a:xfrm>
            <a:prstGeom prst="roundRect">
              <a:avLst>
                <a:gd fmla="val 16667" name="adj"/>
              </a:avLst>
            </a:prstGeom>
            <a:noFill/>
            <a:ln>
              <a:noFill/>
            </a:ln>
          </p:spPr>
        </p:pic>
      </p:grpSp>
      <p:grpSp>
        <p:nvGrpSpPr>
          <p:cNvPr id="111" name="Google Shape;111;p13"/>
          <p:cNvGrpSpPr/>
          <p:nvPr/>
        </p:nvGrpSpPr>
        <p:grpSpPr>
          <a:xfrm>
            <a:off x="469119" y="3923829"/>
            <a:ext cx="301432" cy="250722"/>
            <a:chOff x="2023173" y="2038739"/>
            <a:chExt cx="1055803" cy="932400"/>
          </a:xfrm>
        </p:grpSpPr>
        <p:sp>
          <p:nvSpPr>
            <p:cNvPr id="112" name="Google Shape;112;p13"/>
            <p:cNvSpPr/>
            <p:nvPr/>
          </p:nvSpPr>
          <p:spPr>
            <a:xfrm>
              <a:off x="2023173" y="203873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13" name="Google Shape;113;p13"/>
            <p:cNvPicPr preferRelativeResize="0"/>
            <p:nvPr/>
          </p:nvPicPr>
          <p:blipFill rotWithShape="1">
            <a:blip r:embed="rId6">
              <a:alphaModFix/>
            </a:blip>
            <a:srcRect b="79692" l="2234" r="67778" t="0"/>
            <a:stretch/>
          </p:blipFill>
          <p:spPr>
            <a:xfrm>
              <a:off x="2023173" y="2159585"/>
              <a:ext cx="1055803" cy="690810"/>
            </a:xfrm>
            <a:prstGeom prst="rect">
              <a:avLst/>
            </a:prstGeom>
            <a:noFill/>
            <a:ln>
              <a:noFill/>
            </a:ln>
          </p:spPr>
        </p:pic>
      </p:grpSp>
      <p:grpSp>
        <p:nvGrpSpPr>
          <p:cNvPr id="114" name="Google Shape;114;p13"/>
          <p:cNvGrpSpPr/>
          <p:nvPr/>
        </p:nvGrpSpPr>
        <p:grpSpPr>
          <a:xfrm>
            <a:off x="469116" y="3923844"/>
            <a:ext cx="301432" cy="250722"/>
            <a:chOff x="1901666" y="2496497"/>
            <a:chExt cx="1055804" cy="932400"/>
          </a:xfrm>
        </p:grpSpPr>
        <p:sp>
          <p:nvSpPr>
            <p:cNvPr id="115" name="Google Shape;115;p13"/>
            <p:cNvSpPr/>
            <p:nvPr/>
          </p:nvSpPr>
          <p:spPr>
            <a:xfrm>
              <a:off x="1901666" y="2496497"/>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16" name="Google Shape;116;p13"/>
            <p:cNvPicPr preferRelativeResize="0"/>
            <p:nvPr/>
          </p:nvPicPr>
          <p:blipFill rotWithShape="1">
            <a:blip r:embed="rId7">
              <a:alphaModFix/>
            </a:blip>
            <a:srcRect b="79692" l="65861" r="4150" t="0"/>
            <a:stretch/>
          </p:blipFill>
          <p:spPr>
            <a:xfrm>
              <a:off x="1901667" y="2637623"/>
              <a:ext cx="1055803" cy="690810"/>
            </a:xfrm>
            <a:prstGeom prst="rect">
              <a:avLst/>
            </a:prstGeom>
            <a:noFill/>
            <a:ln>
              <a:noFill/>
            </a:ln>
          </p:spPr>
        </p:pic>
      </p:grpSp>
      <p:grpSp>
        <p:nvGrpSpPr>
          <p:cNvPr id="117" name="Google Shape;117;p13"/>
          <p:cNvGrpSpPr/>
          <p:nvPr/>
        </p:nvGrpSpPr>
        <p:grpSpPr>
          <a:xfrm>
            <a:off x="469210" y="3923862"/>
            <a:ext cx="301402" cy="250722"/>
            <a:chOff x="6226353" y="3073653"/>
            <a:chExt cx="1055700" cy="932400"/>
          </a:xfrm>
        </p:grpSpPr>
        <p:sp>
          <p:nvSpPr>
            <p:cNvPr id="118" name="Google Shape;118;p13"/>
            <p:cNvSpPr/>
            <p:nvPr/>
          </p:nvSpPr>
          <p:spPr>
            <a:xfrm>
              <a:off x="6226353" y="307365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19" name="Google Shape;119;p13"/>
            <p:cNvPicPr preferRelativeResize="0"/>
            <p:nvPr/>
          </p:nvPicPr>
          <p:blipFill rotWithShape="1">
            <a:blip r:embed="rId8">
              <a:alphaModFix/>
            </a:blip>
            <a:srcRect b="43100" l="2563" r="67448" t="34404"/>
            <a:stretch/>
          </p:blipFill>
          <p:spPr>
            <a:xfrm>
              <a:off x="6277140" y="3194500"/>
              <a:ext cx="958548" cy="694701"/>
            </a:xfrm>
            <a:prstGeom prst="rect">
              <a:avLst/>
            </a:prstGeom>
            <a:noFill/>
            <a:ln>
              <a:noFill/>
            </a:ln>
          </p:spPr>
        </p:pic>
      </p:grpSp>
      <p:grpSp>
        <p:nvGrpSpPr>
          <p:cNvPr id="120" name="Google Shape;120;p13"/>
          <p:cNvGrpSpPr/>
          <p:nvPr/>
        </p:nvGrpSpPr>
        <p:grpSpPr>
          <a:xfrm>
            <a:off x="469247" y="3923866"/>
            <a:ext cx="301432" cy="250722"/>
            <a:chOff x="7990108" y="3194499"/>
            <a:chExt cx="1055803" cy="932400"/>
          </a:xfrm>
        </p:grpSpPr>
        <p:sp>
          <p:nvSpPr>
            <p:cNvPr id="121" name="Google Shape;121;p13"/>
            <p:cNvSpPr/>
            <p:nvPr/>
          </p:nvSpPr>
          <p:spPr>
            <a:xfrm>
              <a:off x="7990109" y="319449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22" name="Google Shape;122;p13"/>
            <p:cNvPicPr preferRelativeResize="0"/>
            <p:nvPr/>
          </p:nvPicPr>
          <p:blipFill rotWithShape="1">
            <a:blip r:embed="rId9">
              <a:alphaModFix/>
            </a:blip>
            <a:srcRect b="43099" l="32932" r="37079" t="36592"/>
            <a:stretch/>
          </p:blipFill>
          <p:spPr>
            <a:xfrm>
              <a:off x="7990108" y="3315346"/>
              <a:ext cx="1055803" cy="690810"/>
            </a:xfrm>
            <a:prstGeom prst="rect">
              <a:avLst/>
            </a:prstGeom>
            <a:noFill/>
            <a:ln>
              <a:noFill/>
            </a:ln>
          </p:spPr>
        </p:pic>
      </p:grpSp>
      <p:grpSp>
        <p:nvGrpSpPr>
          <p:cNvPr id="123" name="Google Shape;123;p13"/>
          <p:cNvGrpSpPr/>
          <p:nvPr/>
        </p:nvGrpSpPr>
        <p:grpSpPr>
          <a:xfrm>
            <a:off x="467392" y="3923785"/>
            <a:ext cx="305014" cy="250722"/>
            <a:chOff x="5018346" y="658420"/>
            <a:chExt cx="1068351" cy="932400"/>
          </a:xfrm>
        </p:grpSpPr>
        <p:sp>
          <p:nvSpPr>
            <p:cNvPr id="124" name="Google Shape;124;p13"/>
            <p:cNvSpPr/>
            <p:nvPr/>
          </p:nvSpPr>
          <p:spPr>
            <a:xfrm>
              <a:off x="5018346" y="658420"/>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25" name="Google Shape;125;p13"/>
            <p:cNvPicPr preferRelativeResize="0"/>
            <p:nvPr/>
          </p:nvPicPr>
          <p:blipFill rotWithShape="1">
            <a:blip r:embed="rId10">
              <a:alphaModFix/>
            </a:blip>
            <a:srcRect b="8251" l="67280" r="2731" t="71441"/>
            <a:stretch/>
          </p:blipFill>
          <p:spPr>
            <a:xfrm>
              <a:off x="5030894" y="785341"/>
              <a:ext cx="1055803" cy="690810"/>
            </a:xfrm>
            <a:prstGeom prst="rect">
              <a:avLst/>
            </a:prstGeom>
            <a:noFill/>
            <a:ln>
              <a:noFill/>
            </a:ln>
          </p:spPr>
        </p:pic>
      </p:grpSp>
      <p:grpSp>
        <p:nvGrpSpPr>
          <p:cNvPr id="126" name="Google Shape;126;p13"/>
          <p:cNvGrpSpPr/>
          <p:nvPr/>
        </p:nvGrpSpPr>
        <p:grpSpPr>
          <a:xfrm>
            <a:off x="466093" y="3923812"/>
            <a:ext cx="307670" cy="250722"/>
            <a:chOff x="6345010" y="1479943"/>
            <a:chExt cx="1077654" cy="932400"/>
          </a:xfrm>
        </p:grpSpPr>
        <p:sp>
          <p:nvSpPr>
            <p:cNvPr id="127" name="Google Shape;127;p13"/>
            <p:cNvSpPr/>
            <p:nvPr/>
          </p:nvSpPr>
          <p:spPr>
            <a:xfrm>
              <a:off x="6345010" y="147994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28" name="Google Shape;128;p13"/>
            <p:cNvPicPr preferRelativeResize="0"/>
            <p:nvPr/>
          </p:nvPicPr>
          <p:blipFill rotWithShape="1">
            <a:blip r:embed="rId11">
              <a:alphaModFix/>
            </a:blip>
            <a:srcRect b="7040" l="344" r="69667" t="72651"/>
            <a:stretch/>
          </p:blipFill>
          <p:spPr>
            <a:xfrm>
              <a:off x="6366861" y="1600790"/>
              <a:ext cx="1055803" cy="690810"/>
            </a:xfrm>
            <a:prstGeom prst="rect">
              <a:avLst/>
            </a:prstGeom>
            <a:noFill/>
            <a:ln>
              <a:noFill/>
            </a:ln>
          </p:spPr>
        </p:pic>
      </p:grpSp>
      <p:grpSp>
        <p:nvGrpSpPr>
          <p:cNvPr id="129" name="Google Shape;129;p13"/>
          <p:cNvGrpSpPr/>
          <p:nvPr/>
        </p:nvGrpSpPr>
        <p:grpSpPr>
          <a:xfrm>
            <a:off x="468981" y="3923873"/>
            <a:ext cx="301824" cy="250722"/>
            <a:chOff x="4718531" y="3419058"/>
            <a:chExt cx="1057176" cy="932400"/>
          </a:xfrm>
        </p:grpSpPr>
        <p:sp>
          <p:nvSpPr>
            <p:cNvPr id="130" name="Google Shape;130;p13"/>
            <p:cNvSpPr/>
            <p:nvPr/>
          </p:nvSpPr>
          <p:spPr>
            <a:xfrm>
              <a:off x="4718531" y="3419058"/>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31" name="Google Shape;131;p13"/>
            <p:cNvPicPr preferRelativeResize="0"/>
            <p:nvPr/>
          </p:nvPicPr>
          <p:blipFill rotWithShape="1">
            <a:blip r:embed="rId12">
              <a:alphaModFix/>
            </a:blip>
            <a:srcRect b="79156" l="32971" r="37040" t="536"/>
            <a:stretch/>
          </p:blipFill>
          <p:spPr>
            <a:xfrm>
              <a:off x="4719904" y="3534149"/>
              <a:ext cx="1055803" cy="690810"/>
            </a:xfrm>
            <a:prstGeom prst="rect">
              <a:avLst/>
            </a:prstGeom>
            <a:noFill/>
            <a:ln>
              <a:noFill/>
            </a:ln>
          </p:spPr>
        </p:pic>
      </p:grpSp>
      <p:grpSp>
        <p:nvGrpSpPr>
          <p:cNvPr id="132" name="Google Shape;132;p13"/>
          <p:cNvGrpSpPr/>
          <p:nvPr/>
        </p:nvGrpSpPr>
        <p:grpSpPr>
          <a:xfrm>
            <a:off x="466000" y="3923809"/>
            <a:ext cx="307641" cy="250722"/>
            <a:chOff x="2023173" y="1399226"/>
            <a:chExt cx="1077551" cy="932400"/>
          </a:xfrm>
        </p:grpSpPr>
        <p:sp>
          <p:nvSpPr>
            <p:cNvPr id="133" name="Google Shape;133;p13"/>
            <p:cNvSpPr/>
            <p:nvPr/>
          </p:nvSpPr>
          <p:spPr>
            <a:xfrm>
              <a:off x="2045024" y="1399226"/>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34" name="Google Shape;134;p13"/>
            <p:cNvPicPr preferRelativeResize="0"/>
            <p:nvPr/>
          </p:nvPicPr>
          <p:blipFill rotWithShape="1">
            <a:blip r:embed="rId5">
              <a:alphaModFix/>
            </a:blip>
            <a:srcRect b="8253" l="31001" r="39011" t="71439"/>
            <a:stretch/>
          </p:blipFill>
          <p:spPr>
            <a:xfrm>
              <a:off x="2023173" y="1476151"/>
              <a:ext cx="1055700" cy="690900"/>
            </a:xfrm>
            <a:prstGeom prst="roundRect">
              <a:avLst>
                <a:gd fmla="val 16667" name="adj"/>
              </a:avLst>
            </a:prstGeom>
            <a:noFill/>
            <a:ln>
              <a:noFill/>
            </a:ln>
          </p:spPr>
        </p:pic>
      </p:grpSp>
      <p:grpSp>
        <p:nvGrpSpPr>
          <p:cNvPr id="135" name="Google Shape;135;p13"/>
          <p:cNvGrpSpPr/>
          <p:nvPr/>
        </p:nvGrpSpPr>
        <p:grpSpPr>
          <a:xfrm>
            <a:off x="469119" y="3923829"/>
            <a:ext cx="301432" cy="250722"/>
            <a:chOff x="2023173" y="2038739"/>
            <a:chExt cx="1055803" cy="932400"/>
          </a:xfrm>
        </p:grpSpPr>
        <p:sp>
          <p:nvSpPr>
            <p:cNvPr id="136" name="Google Shape;136;p13"/>
            <p:cNvSpPr/>
            <p:nvPr/>
          </p:nvSpPr>
          <p:spPr>
            <a:xfrm>
              <a:off x="2023173" y="203873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37" name="Google Shape;137;p13"/>
            <p:cNvPicPr preferRelativeResize="0"/>
            <p:nvPr/>
          </p:nvPicPr>
          <p:blipFill rotWithShape="1">
            <a:blip r:embed="rId6">
              <a:alphaModFix/>
            </a:blip>
            <a:srcRect b="79692" l="2234" r="67778" t="0"/>
            <a:stretch/>
          </p:blipFill>
          <p:spPr>
            <a:xfrm>
              <a:off x="2023173" y="2159585"/>
              <a:ext cx="1055803" cy="690810"/>
            </a:xfrm>
            <a:prstGeom prst="rect">
              <a:avLst/>
            </a:prstGeom>
            <a:noFill/>
            <a:ln>
              <a:noFill/>
            </a:ln>
          </p:spPr>
        </p:pic>
      </p:grpSp>
      <p:grpSp>
        <p:nvGrpSpPr>
          <p:cNvPr id="138" name="Google Shape;138;p13"/>
          <p:cNvGrpSpPr/>
          <p:nvPr/>
        </p:nvGrpSpPr>
        <p:grpSpPr>
          <a:xfrm>
            <a:off x="469116" y="3923844"/>
            <a:ext cx="301432" cy="250722"/>
            <a:chOff x="1901666" y="2496497"/>
            <a:chExt cx="1055804" cy="932400"/>
          </a:xfrm>
        </p:grpSpPr>
        <p:sp>
          <p:nvSpPr>
            <p:cNvPr id="139" name="Google Shape;139;p13"/>
            <p:cNvSpPr/>
            <p:nvPr/>
          </p:nvSpPr>
          <p:spPr>
            <a:xfrm>
              <a:off x="1901666" y="2496497"/>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40" name="Google Shape;140;p13"/>
            <p:cNvPicPr preferRelativeResize="0"/>
            <p:nvPr/>
          </p:nvPicPr>
          <p:blipFill rotWithShape="1">
            <a:blip r:embed="rId7">
              <a:alphaModFix/>
            </a:blip>
            <a:srcRect b="79692" l="65861" r="4150" t="0"/>
            <a:stretch/>
          </p:blipFill>
          <p:spPr>
            <a:xfrm>
              <a:off x="1901667" y="2637623"/>
              <a:ext cx="1055803" cy="690810"/>
            </a:xfrm>
            <a:prstGeom prst="rect">
              <a:avLst/>
            </a:prstGeom>
            <a:noFill/>
            <a:ln>
              <a:noFill/>
            </a:ln>
          </p:spPr>
        </p:pic>
      </p:grpSp>
      <p:grpSp>
        <p:nvGrpSpPr>
          <p:cNvPr id="141" name="Google Shape;141;p13"/>
          <p:cNvGrpSpPr/>
          <p:nvPr/>
        </p:nvGrpSpPr>
        <p:grpSpPr>
          <a:xfrm>
            <a:off x="469210" y="3923862"/>
            <a:ext cx="301402" cy="250722"/>
            <a:chOff x="6226353" y="3073653"/>
            <a:chExt cx="1055700" cy="932400"/>
          </a:xfrm>
        </p:grpSpPr>
        <p:sp>
          <p:nvSpPr>
            <p:cNvPr id="142" name="Google Shape;142;p13"/>
            <p:cNvSpPr/>
            <p:nvPr/>
          </p:nvSpPr>
          <p:spPr>
            <a:xfrm>
              <a:off x="6226353" y="307365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43" name="Google Shape;143;p13"/>
            <p:cNvPicPr preferRelativeResize="0"/>
            <p:nvPr/>
          </p:nvPicPr>
          <p:blipFill rotWithShape="1">
            <a:blip r:embed="rId8">
              <a:alphaModFix/>
            </a:blip>
            <a:srcRect b="43100" l="2563" r="67448" t="34404"/>
            <a:stretch/>
          </p:blipFill>
          <p:spPr>
            <a:xfrm>
              <a:off x="6277140" y="3194500"/>
              <a:ext cx="958548" cy="694701"/>
            </a:xfrm>
            <a:prstGeom prst="rect">
              <a:avLst/>
            </a:prstGeom>
            <a:noFill/>
            <a:ln>
              <a:noFill/>
            </a:ln>
          </p:spPr>
        </p:pic>
      </p:grpSp>
      <p:grpSp>
        <p:nvGrpSpPr>
          <p:cNvPr id="144" name="Google Shape;144;p13"/>
          <p:cNvGrpSpPr/>
          <p:nvPr/>
        </p:nvGrpSpPr>
        <p:grpSpPr>
          <a:xfrm>
            <a:off x="469247" y="3923866"/>
            <a:ext cx="301432" cy="250722"/>
            <a:chOff x="7990108" y="3194499"/>
            <a:chExt cx="1055803" cy="932400"/>
          </a:xfrm>
        </p:grpSpPr>
        <p:sp>
          <p:nvSpPr>
            <p:cNvPr id="145" name="Google Shape;145;p13"/>
            <p:cNvSpPr/>
            <p:nvPr/>
          </p:nvSpPr>
          <p:spPr>
            <a:xfrm>
              <a:off x="7990109" y="319449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46" name="Google Shape;146;p13"/>
            <p:cNvPicPr preferRelativeResize="0"/>
            <p:nvPr/>
          </p:nvPicPr>
          <p:blipFill rotWithShape="1">
            <a:blip r:embed="rId9">
              <a:alphaModFix/>
            </a:blip>
            <a:srcRect b="43099" l="32932" r="37079" t="36592"/>
            <a:stretch/>
          </p:blipFill>
          <p:spPr>
            <a:xfrm>
              <a:off x="7990108" y="3315346"/>
              <a:ext cx="1055803" cy="690810"/>
            </a:xfrm>
            <a:prstGeom prst="rect">
              <a:avLst/>
            </a:prstGeom>
            <a:noFill/>
            <a:ln>
              <a:noFill/>
            </a:ln>
          </p:spPr>
        </p:pic>
      </p:grpSp>
      <p:grpSp>
        <p:nvGrpSpPr>
          <p:cNvPr id="147" name="Google Shape;147;p13"/>
          <p:cNvGrpSpPr/>
          <p:nvPr/>
        </p:nvGrpSpPr>
        <p:grpSpPr>
          <a:xfrm>
            <a:off x="467392" y="3923785"/>
            <a:ext cx="305014" cy="250722"/>
            <a:chOff x="5018346" y="658420"/>
            <a:chExt cx="1068351" cy="932400"/>
          </a:xfrm>
        </p:grpSpPr>
        <p:sp>
          <p:nvSpPr>
            <p:cNvPr id="148" name="Google Shape;148;p13"/>
            <p:cNvSpPr/>
            <p:nvPr/>
          </p:nvSpPr>
          <p:spPr>
            <a:xfrm>
              <a:off x="5018346" y="658420"/>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49" name="Google Shape;149;p13"/>
            <p:cNvPicPr preferRelativeResize="0"/>
            <p:nvPr/>
          </p:nvPicPr>
          <p:blipFill rotWithShape="1">
            <a:blip r:embed="rId10">
              <a:alphaModFix/>
            </a:blip>
            <a:srcRect b="8251" l="67280" r="2731" t="71441"/>
            <a:stretch/>
          </p:blipFill>
          <p:spPr>
            <a:xfrm>
              <a:off x="5030894" y="785341"/>
              <a:ext cx="1055803" cy="690810"/>
            </a:xfrm>
            <a:prstGeom prst="rect">
              <a:avLst/>
            </a:prstGeom>
            <a:noFill/>
            <a:ln>
              <a:noFill/>
            </a:ln>
          </p:spPr>
        </p:pic>
      </p:grpSp>
      <p:grpSp>
        <p:nvGrpSpPr>
          <p:cNvPr id="150" name="Google Shape;150;p13"/>
          <p:cNvGrpSpPr/>
          <p:nvPr/>
        </p:nvGrpSpPr>
        <p:grpSpPr>
          <a:xfrm>
            <a:off x="466093" y="3923812"/>
            <a:ext cx="307670" cy="250722"/>
            <a:chOff x="6345010" y="1479943"/>
            <a:chExt cx="1077654" cy="932400"/>
          </a:xfrm>
        </p:grpSpPr>
        <p:sp>
          <p:nvSpPr>
            <p:cNvPr id="151" name="Google Shape;151;p13"/>
            <p:cNvSpPr/>
            <p:nvPr/>
          </p:nvSpPr>
          <p:spPr>
            <a:xfrm>
              <a:off x="6345010" y="147994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52" name="Google Shape;152;p13"/>
            <p:cNvPicPr preferRelativeResize="0"/>
            <p:nvPr/>
          </p:nvPicPr>
          <p:blipFill rotWithShape="1">
            <a:blip r:embed="rId11">
              <a:alphaModFix/>
            </a:blip>
            <a:srcRect b="7040" l="344" r="69667" t="72651"/>
            <a:stretch/>
          </p:blipFill>
          <p:spPr>
            <a:xfrm>
              <a:off x="6366861" y="1600790"/>
              <a:ext cx="1055803" cy="690810"/>
            </a:xfrm>
            <a:prstGeom prst="rect">
              <a:avLst/>
            </a:prstGeom>
            <a:noFill/>
            <a:ln>
              <a:noFill/>
            </a:ln>
          </p:spPr>
        </p:pic>
      </p:grpSp>
      <p:grpSp>
        <p:nvGrpSpPr>
          <p:cNvPr id="153" name="Google Shape;153;p13"/>
          <p:cNvGrpSpPr/>
          <p:nvPr/>
        </p:nvGrpSpPr>
        <p:grpSpPr>
          <a:xfrm>
            <a:off x="468981" y="3923873"/>
            <a:ext cx="301824" cy="250722"/>
            <a:chOff x="4718531" y="3419058"/>
            <a:chExt cx="1057176" cy="932400"/>
          </a:xfrm>
        </p:grpSpPr>
        <p:sp>
          <p:nvSpPr>
            <p:cNvPr id="154" name="Google Shape;154;p13"/>
            <p:cNvSpPr/>
            <p:nvPr/>
          </p:nvSpPr>
          <p:spPr>
            <a:xfrm>
              <a:off x="4718531" y="3419058"/>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55" name="Google Shape;155;p13"/>
            <p:cNvPicPr preferRelativeResize="0"/>
            <p:nvPr/>
          </p:nvPicPr>
          <p:blipFill rotWithShape="1">
            <a:blip r:embed="rId12">
              <a:alphaModFix/>
            </a:blip>
            <a:srcRect b="79156" l="32971" r="37040" t="536"/>
            <a:stretch/>
          </p:blipFill>
          <p:spPr>
            <a:xfrm>
              <a:off x="4719904" y="3534149"/>
              <a:ext cx="1055803" cy="690810"/>
            </a:xfrm>
            <a:prstGeom prst="rect">
              <a:avLst/>
            </a:prstGeom>
            <a:noFill/>
            <a:ln>
              <a:noFill/>
            </a:ln>
          </p:spPr>
        </p:pic>
      </p:grpSp>
      <p:grpSp>
        <p:nvGrpSpPr>
          <p:cNvPr id="156" name="Google Shape;156;p13"/>
          <p:cNvGrpSpPr/>
          <p:nvPr/>
        </p:nvGrpSpPr>
        <p:grpSpPr>
          <a:xfrm>
            <a:off x="466000" y="3923809"/>
            <a:ext cx="307641" cy="250722"/>
            <a:chOff x="2023173" y="1399226"/>
            <a:chExt cx="1077551" cy="932400"/>
          </a:xfrm>
        </p:grpSpPr>
        <p:sp>
          <p:nvSpPr>
            <p:cNvPr id="157" name="Google Shape;157;p13"/>
            <p:cNvSpPr/>
            <p:nvPr/>
          </p:nvSpPr>
          <p:spPr>
            <a:xfrm>
              <a:off x="2045024" y="1399226"/>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58" name="Google Shape;158;p13"/>
            <p:cNvPicPr preferRelativeResize="0"/>
            <p:nvPr/>
          </p:nvPicPr>
          <p:blipFill rotWithShape="1">
            <a:blip r:embed="rId5">
              <a:alphaModFix/>
            </a:blip>
            <a:srcRect b="8253" l="31001" r="39011" t="71439"/>
            <a:stretch/>
          </p:blipFill>
          <p:spPr>
            <a:xfrm>
              <a:off x="2023173" y="1476151"/>
              <a:ext cx="1055700" cy="690900"/>
            </a:xfrm>
            <a:prstGeom prst="roundRect">
              <a:avLst>
                <a:gd fmla="val 16667" name="adj"/>
              </a:avLst>
            </a:prstGeom>
            <a:noFill/>
            <a:ln>
              <a:noFill/>
            </a:ln>
          </p:spPr>
        </p:pic>
      </p:grpSp>
      <p:grpSp>
        <p:nvGrpSpPr>
          <p:cNvPr id="159" name="Google Shape;159;p13"/>
          <p:cNvGrpSpPr/>
          <p:nvPr/>
        </p:nvGrpSpPr>
        <p:grpSpPr>
          <a:xfrm>
            <a:off x="469119" y="3923829"/>
            <a:ext cx="301432" cy="250722"/>
            <a:chOff x="2023173" y="2038739"/>
            <a:chExt cx="1055803" cy="932400"/>
          </a:xfrm>
        </p:grpSpPr>
        <p:sp>
          <p:nvSpPr>
            <p:cNvPr id="160" name="Google Shape;160;p13"/>
            <p:cNvSpPr/>
            <p:nvPr/>
          </p:nvSpPr>
          <p:spPr>
            <a:xfrm>
              <a:off x="2023173" y="203873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61" name="Google Shape;161;p13"/>
            <p:cNvPicPr preferRelativeResize="0"/>
            <p:nvPr/>
          </p:nvPicPr>
          <p:blipFill rotWithShape="1">
            <a:blip r:embed="rId6">
              <a:alphaModFix/>
            </a:blip>
            <a:srcRect b="79692" l="2234" r="67778" t="0"/>
            <a:stretch/>
          </p:blipFill>
          <p:spPr>
            <a:xfrm>
              <a:off x="2023173" y="2159585"/>
              <a:ext cx="1055803" cy="690810"/>
            </a:xfrm>
            <a:prstGeom prst="rect">
              <a:avLst/>
            </a:prstGeom>
            <a:noFill/>
            <a:ln>
              <a:noFill/>
            </a:ln>
          </p:spPr>
        </p:pic>
      </p:grpSp>
      <p:grpSp>
        <p:nvGrpSpPr>
          <p:cNvPr id="162" name="Google Shape;162;p13"/>
          <p:cNvGrpSpPr/>
          <p:nvPr/>
        </p:nvGrpSpPr>
        <p:grpSpPr>
          <a:xfrm>
            <a:off x="469116" y="3923844"/>
            <a:ext cx="301432" cy="250722"/>
            <a:chOff x="1901666" y="2496497"/>
            <a:chExt cx="1055804" cy="932400"/>
          </a:xfrm>
        </p:grpSpPr>
        <p:sp>
          <p:nvSpPr>
            <p:cNvPr id="163" name="Google Shape;163;p13"/>
            <p:cNvSpPr/>
            <p:nvPr/>
          </p:nvSpPr>
          <p:spPr>
            <a:xfrm>
              <a:off x="1901666" y="2496497"/>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64" name="Google Shape;164;p13"/>
            <p:cNvPicPr preferRelativeResize="0"/>
            <p:nvPr/>
          </p:nvPicPr>
          <p:blipFill rotWithShape="1">
            <a:blip r:embed="rId7">
              <a:alphaModFix/>
            </a:blip>
            <a:srcRect b="79692" l="65861" r="4150" t="0"/>
            <a:stretch/>
          </p:blipFill>
          <p:spPr>
            <a:xfrm>
              <a:off x="1901667" y="2637623"/>
              <a:ext cx="1055803" cy="690810"/>
            </a:xfrm>
            <a:prstGeom prst="rect">
              <a:avLst/>
            </a:prstGeom>
            <a:noFill/>
            <a:ln>
              <a:noFill/>
            </a:ln>
          </p:spPr>
        </p:pic>
      </p:grpSp>
      <p:grpSp>
        <p:nvGrpSpPr>
          <p:cNvPr id="165" name="Google Shape;165;p13"/>
          <p:cNvGrpSpPr/>
          <p:nvPr/>
        </p:nvGrpSpPr>
        <p:grpSpPr>
          <a:xfrm>
            <a:off x="469210" y="3923862"/>
            <a:ext cx="301402" cy="250722"/>
            <a:chOff x="6226353" y="3073653"/>
            <a:chExt cx="1055700" cy="932400"/>
          </a:xfrm>
        </p:grpSpPr>
        <p:sp>
          <p:nvSpPr>
            <p:cNvPr id="166" name="Google Shape;166;p13"/>
            <p:cNvSpPr/>
            <p:nvPr/>
          </p:nvSpPr>
          <p:spPr>
            <a:xfrm>
              <a:off x="6226353" y="307365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67" name="Google Shape;167;p13"/>
            <p:cNvPicPr preferRelativeResize="0"/>
            <p:nvPr/>
          </p:nvPicPr>
          <p:blipFill rotWithShape="1">
            <a:blip r:embed="rId8">
              <a:alphaModFix/>
            </a:blip>
            <a:srcRect b="43100" l="2563" r="67448" t="34404"/>
            <a:stretch/>
          </p:blipFill>
          <p:spPr>
            <a:xfrm>
              <a:off x="6277140" y="3194500"/>
              <a:ext cx="958548" cy="694701"/>
            </a:xfrm>
            <a:prstGeom prst="rect">
              <a:avLst/>
            </a:prstGeom>
            <a:noFill/>
            <a:ln>
              <a:noFill/>
            </a:ln>
          </p:spPr>
        </p:pic>
      </p:grpSp>
      <p:grpSp>
        <p:nvGrpSpPr>
          <p:cNvPr id="168" name="Google Shape;168;p13"/>
          <p:cNvGrpSpPr/>
          <p:nvPr/>
        </p:nvGrpSpPr>
        <p:grpSpPr>
          <a:xfrm>
            <a:off x="469247" y="3923866"/>
            <a:ext cx="301432" cy="250722"/>
            <a:chOff x="7990108" y="3194499"/>
            <a:chExt cx="1055803" cy="932400"/>
          </a:xfrm>
        </p:grpSpPr>
        <p:sp>
          <p:nvSpPr>
            <p:cNvPr id="169" name="Google Shape;169;p13"/>
            <p:cNvSpPr/>
            <p:nvPr/>
          </p:nvSpPr>
          <p:spPr>
            <a:xfrm>
              <a:off x="7990109" y="3194499"/>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70" name="Google Shape;170;p13"/>
            <p:cNvPicPr preferRelativeResize="0"/>
            <p:nvPr/>
          </p:nvPicPr>
          <p:blipFill rotWithShape="1">
            <a:blip r:embed="rId9">
              <a:alphaModFix/>
            </a:blip>
            <a:srcRect b="43099" l="32932" r="37079" t="36592"/>
            <a:stretch/>
          </p:blipFill>
          <p:spPr>
            <a:xfrm>
              <a:off x="7990108" y="3315346"/>
              <a:ext cx="1055803" cy="690810"/>
            </a:xfrm>
            <a:prstGeom prst="rect">
              <a:avLst/>
            </a:prstGeom>
            <a:noFill/>
            <a:ln>
              <a:noFill/>
            </a:ln>
          </p:spPr>
        </p:pic>
      </p:grpSp>
      <p:grpSp>
        <p:nvGrpSpPr>
          <p:cNvPr id="171" name="Google Shape;171;p13"/>
          <p:cNvGrpSpPr/>
          <p:nvPr/>
        </p:nvGrpSpPr>
        <p:grpSpPr>
          <a:xfrm>
            <a:off x="467392" y="3923785"/>
            <a:ext cx="305014" cy="250722"/>
            <a:chOff x="5018346" y="658420"/>
            <a:chExt cx="1068351" cy="932400"/>
          </a:xfrm>
        </p:grpSpPr>
        <p:sp>
          <p:nvSpPr>
            <p:cNvPr id="172" name="Google Shape;172;p13"/>
            <p:cNvSpPr/>
            <p:nvPr/>
          </p:nvSpPr>
          <p:spPr>
            <a:xfrm>
              <a:off x="5018346" y="658420"/>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73" name="Google Shape;173;p13"/>
            <p:cNvPicPr preferRelativeResize="0"/>
            <p:nvPr/>
          </p:nvPicPr>
          <p:blipFill rotWithShape="1">
            <a:blip r:embed="rId10">
              <a:alphaModFix/>
            </a:blip>
            <a:srcRect b="8251" l="67280" r="2731" t="71441"/>
            <a:stretch/>
          </p:blipFill>
          <p:spPr>
            <a:xfrm>
              <a:off x="5030894" y="785341"/>
              <a:ext cx="1055803" cy="690810"/>
            </a:xfrm>
            <a:prstGeom prst="rect">
              <a:avLst/>
            </a:prstGeom>
            <a:noFill/>
            <a:ln>
              <a:noFill/>
            </a:ln>
          </p:spPr>
        </p:pic>
      </p:grpSp>
      <p:grpSp>
        <p:nvGrpSpPr>
          <p:cNvPr id="174" name="Google Shape;174;p13"/>
          <p:cNvGrpSpPr/>
          <p:nvPr/>
        </p:nvGrpSpPr>
        <p:grpSpPr>
          <a:xfrm>
            <a:off x="466093" y="3923812"/>
            <a:ext cx="307670" cy="250722"/>
            <a:chOff x="6345010" y="1479943"/>
            <a:chExt cx="1077654" cy="932400"/>
          </a:xfrm>
        </p:grpSpPr>
        <p:sp>
          <p:nvSpPr>
            <p:cNvPr id="175" name="Google Shape;175;p13"/>
            <p:cNvSpPr/>
            <p:nvPr/>
          </p:nvSpPr>
          <p:spPr>
            <a:xfrm>
              <a:off x="6345010" y="1479943"/>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76" name="Google Shape;176;p13"/>
            <p:cNvPicPr preferRelativeResize="0"/>
            <p:nvPr/>
          </p:nvPicPr>
          <p:blipFill rotWithShape="1">
            <a:blip r:embed="rId11">
              <a:alphaModFix/>
            </a:blip>
            <a:srcRect b="7040" l="344" r="69667" t="72651"/>
            <a:stretch/>
          </p:blipFill>
          <p:spPr>
            <a:xfrm>
              <a:off x="6366861" y="1600790"/>
              <a:ext cx="1055803" cy="690810"/>
            </a:xfrm>
            <a:prstGeom prst="rect">
              <a:avLst/>
            </a:prstGeom>
            <a:noFill/>
            <a:ln>
              <a:noFill/>
            </a:ln>
          </p:spPr>
        </p:pic>
      </p:grpSp>
      <p:grpSp>
        <p:nvGrpSpPr>
          <p:cNvPr id="177" name="Google Shape;177;p13"/>
          <p:cNvGrpSpPr/>
          <p:nvPr/>
        </p:nvGrpSpPr>
        <p:grpSpPr>
          <a:xfrm>
            <a:off x="468981" y="3923873"/>
            <a:ext cx="301824" cy="250722"/>
            <a:chOff x="4718531" y="3419058"/>
            <a:chExt cx="1057176" cy="932400"/>
          </a:xfrm>
        </p:grpSpPr>
        <p:sp>
          <p:nvSpPr>
            <p:cNvPr id="178" name="Google Shape;178;p13"/>
            <p:cNvSpPr/>
            <p:nvPr/>
          </p:nvSpPr>
          <p:spPr>
            <a:xfrm>
              <a:off x="4718531" y="3419058"/>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79" name="Google Shape;179;p13"/>
            <p:cNvPicPr preferRelativeResize="0"/>
            <p:nvPr/>
          </p:nvPicPr>
          <p:blipFill rotWithShape="1">
            <a:blip r:embed="rId12">
              <a:alphaModFix/>
            </a:blip>
            <a:srcRect b="79156" l="32971" r="37040" t="536"/>
            <a:stretch/>
          </p:blipFill>
          <p:spPr>
            <a:xfrm>
              <a:off x="4719904" y="3534149"/>
              <a:ext cx="1055803" cy="690810"/>
            </a:xfrm>
            <a:prstGeom prst="rect">
              <a:avLst/>
            </a:prstGeom>
            <a:noFill/>
            <a:ln>
              <a:noFill/>
            </a:ln>
          </p:spPr>
        </p:pic>
      </p:grpSp>
      <p:grpSp>
        <p:nvGrpSpPr>
          <p:cNvPr id="180" name="Google Shape;180;p13"/>
          <p:cNvGrpSpPr/>
          <p:nvPr/>
        </p:nvGrpSpPr>
        <p:grpSpPr>
          <a:xfrm>
            <a:off x="466000" y="3923809"/>
            <a:ext cx="307641" cy="250722"/>
            <a:chOff x="2023173" y="1399226"/>
            <a:chExt cx="1077551" cy="932400"/>
          </a:xfrm>
        </p:grpSpPr>
        <p:sp>
          <p:nvSpPr>
            <p:cNvPr id="181" name="Google Shape;181;p13"/>
            <p:cNvSpPr/>
            <p:nvPr/>
          </p:nvSpPr>
          <p:spPr>
            <a:xfrm>
              <a:off x="2045024" y="1399226"/>
              <a:ext cx="1055700" cy="932400"/>
            </a:xfrm>
            <a:prstGeom prst="roundRect">
              <a:avLst>
                <a:gd fmla="val 37276" name="adj"/>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descr="Shape&#10;&#10;Description automatically generated" id="182" name="Google Shape;182;p13"/>
            <p:cNvPicPr preferRelativeResize="0"/>
            <p:nvPr/>
          </p:nvPicPr>
          <p:blipFill rotWithShape="1">
            <a:blip r:embed="rId5">
              <a:alphaModFix/>
            </a:blip>
            <a:srcRect b="8253" l="31001" r="39011" t="71439"/>
            <a:stretch/>
          </p:blipFill>
          <p:spPr>
            <a:xfrm>
              <a:off x="2023173" y="1476151"/>
              <a:ext cx="1055700" cy="690900"/>
            </a:xfrm>
            <a:prstGeom prst="roundRect">
              <a:avLst>
                <a:gd fmla="val 16667" name="adj"/>
              </a:avLst>
            </a:prstGeom>
            <a:noFill/>
            <a:ln>
              <a:noFill/>
            </a:ln>
          </p:spPr>
        </p:pic>
      </p:grpSp>
      <p:sp>
        <p:nvSpPr>
          <p:cNvPr id="183" name="Google Shape;183;p13"/>
          <p:cNvSpPr/>
          <p:nvPr/>
        </p:nvSpPr>
        <p:spPr>
          <a:xfrm>
            <a:off x="731904" y="3531299"/>
            <a:ext cx="247200" cy="220500"/>
          </a:xfrm>
          <a:prstGeom prst="ellipse">
            <a:avLst/>
          </a:prstGeom>
          <a:solidFill>
            <a:srgbClr val="7F6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84" name="Google Shape;184;p13"/>
          <p:cNvSpPr/>
          <p:nvPr/>
        </p:nvSpPr>
        <p:spPr>
          <a:xfrm>
            <a:off x="236511" y="3445837"/>
            <a:ext cx="375300" cy="333900"/>
          </a:xfrm>
          <a:prstGeom prst="ellipse">
            <a:avLst/>
          </a:prstGeom>
          <a:solidFill>
            <a:srgbClr val="7F6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85" name="Google Shape;185;p13"/>
          <p:cNvSpPr/>
          <p:nvPr/>
        </p:nvSpPr>
        <p:spPr>
          <a:xfrm>
            <a:off x="586361" y="3458637"/>
            <a:ext cx="247200" cy="248400"/>
          </a:xfrm>
          <a:prstGeom prst="ellipse">
            <a:avLst/>
          </a:prstGeom>
          <a:solidFill>
            <a:srgbClr val="7F6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86" name="Google Shape;186;p13"/>
          <p:cNvSpPr/>
          <p:nvPr/>
        </p:nvSpPr>
        <p:spPr>
          <a:xfrm>
            <a:off x="506189" y="3793472"/>
            <a:ext cx="68400" cy="64500"/>
          </a:xfrm>
          <a:prstGeom prst="ellipse">
            <a:avLst/>
          </a:prstGeom>
          <a:solidFill>
            <a:srgbClr val="000000"/>
          </a:soli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87" name="Google Shape;187;p13"/>
          <p:cNvSpPr/>
          <p:nvPr/>
        </p:nvSpPr>
        <p:spPr>
          <a:xfrm>
            <a:off x="685947" y="3793472"/>
            <a:ext cx="68400" cy="64500"/>
          </a:xfrm>
          <a:prstGeom prst="ellipse">
            <a:avLst/>
          </a:prstGeom>
          <a:solidFill>
            <a:srgbClr val="000000"/>
          </a:soli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88" name="Google Shape;188;p13"/>
          <p:cNvSpPr/>
          <p:nvPr/>
        </p:nvSpPr>
        <p:spPr>
          <a:xfrm>
            <a:off x="609950" y="3857992"/>
            <a:ext cx="39300" cy="113400"/>
          </a:xfrm>
          <a:prstGeom prst="roundRect">
            <a:avLst>
              <a:gd fmla="val 16667" name="adj"/>
            </a:avLst>
          </a:prstGeom>
          <a:solidFill>
            <a:srgbClr val="F7CAA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472C4"/>
              </a:solidFill>
              <a:latin typeface="Calibri"/>
              <a:ea typeface="Calibri"/>
              <a:cs typeface="Calibri"/>
              <a:sym typeface="Calibri"/>
            </a:endParaRPr>
          </a:p>
        </p:txBody>
      </p:sp>
      <p:sp>
        <p:nvSpPr>
          <p:cNvPr id="189" name="Google Shape;189;p13"/>
          <p:cNvSpPr/>
          <p:nvPr/>
        </p:nvSpPr>
        <p:spPr>
          <a:xfrm>
            <a:off x="353475" y="4302899"/>
            <a:ext cx="577500" cy="933900"/>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90" name="Google Shape;190;p13"/>
          <p:cNvSpPr/>
          <p:nvPr/>
        </p:nvSpPr>
        <p:spPr>
          <a:xfrm>
            <a:off x="578248" y="4164158"/>
            <a:ext cx="102600" cy="139500"/>
          </a:xfrm>
          <a:prstGeom prst="roundRect">
            <a:avLst>
              <a:gd fmla="val 16667" name="adj"/>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91" name="Google Shape;191;p13"/>
          <p:cNvSpPr/>
          <p:nvPr/>
        </p:nvSpPr>
        <p:spPr>
          <a:xfrm rot="7916880">
            <a:off x="699847" y="4157268"/>
            <a:ext cx="553814" cy="152735"/>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92" name="Google Shape;192;p13"/>
          <p:cNvSpPr/>
          <p:nvPr/>
        </p:nvSpPr>
        <p:spPr>
          <a:xfrm flipH="1" rot="7434833">
            <a:off x="24485" y="4482516"/>
            <a:ext cx="553817" cy="152703"/>
          </a:xfrm>
          <a:prstGeom prst="roundRect">
            <a:avLst>
              <a:gd fmla="val 16667"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93" name="Google Shape;193;p13"/>
          <p:cNvSpPr/>
          <p:nvPr/>
        </p:nvSpPr>
        <p:spPr>
          <a:xfrm rot="2903352">
            <a:off x="1111663" y="3873581"/>
            <a:ext cx="125590" cy="187525"/>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94" name="Google Shape;194;p13"/>
          <p:cNvSpPr/>
          <p:nvPr/>
        </p:nvSpPr>
        <p:spPr>
          <a:xfrm flipH="1" rot="2169491">
            <a:off x="47602" y="4743323"/>
            <a:ext cx="125590" cy="187525"/>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pic>
        <p:nvPicPr>
          <p:cNvPr id="195" name="Google Shape;195;p13"/>
          <p:cNvPicPr preferRelativeResize="0"/>
          <p:nvPr/>
        </p:nvPicPr>
        <p:blipFill rotWithShape="1">
          <a:blip r:embed="rId13">
            <a:alphaModFix/>
          </a:blip>
          <a:srcRect b="0" l="0" r="0" t="0"/>
          <a:stretch/>
        </p:blipFill>
        <p:spPr>
          <a:xfrm>
            <a:off x="8139000" y="82950"/>
            <a:ext cx="933900" cy="933900"/>
          </a:xfrm>
          <a:prstGeom prst="rect">
            <a:avLst/>
          </a:prstGeom>
          <a:noFill/>
          <a:ln>
            <a:noFill/>
          </a:ln>
        </p:spPr>
      </p:pic>
      <p:pic>
        <p:nvPicPr>
          <p:cNvPr id="196" name="Google Shape;196;p13"/>
          <p:cNvPicPr preferRelativeResize="0"/>
          <p:nvPr/>
        </p:nvPicPr>
        <p:blipFill rotWithShape="1">
          <a:blip r:embed="rId14">
            <a:alphaModFix/>
          </a:blip>
          <a:srcRect b="0" l="0" r="0" t="0"/>
          <a:stretch/>
        </p:blipFill>
        <p:spPr>
          <a:xfrm>
            <a:off x="6507825" y="1163350"/>
            <a:ext cx="2565068" cy="1923801"/>
          </a:xfrm>
          <a:prstGeom prst="rect">
            <a:avLst/>
          </a:prstGeom>
          <a:noFill/>
          <a:ln>
            <a:noFill/>
          </a:ln>
        </p:spPr>
      </p:pic>
      <p:pic>
        <p:nvPicPr>
          <p:cNvPr id="197" name="Google Shape;197;p13"/>
          <p:cNvPicPr preferRelativeResize="0"/>
          <p:nvPr/>
        </p:nvPicPr>
        <p:blipFill rotWithShape="1">
          <a:blip r:embed="rId15">
            <a:alphaModFix/>
          </a:blip>
          <a:srcRect b="0" l="0" r="0" t="0"/>
          <a:stretch/>
        </p:blipFill>
        <p:spPr>
          <a:xfrm>
            <a:off x="4976100" y="1163350"/>
            <a:ext cx="1442844" cy="1923799"/>
          </a:xfrm>
          <a:prstGeom prst="rect">
            <a:avLst/>
          </a:prstGeom>
          <a:noFill/>
          <a:ln>
            <a:noFill/>
          </a:ln>
        </p:spPr>
      </p:pic>
      <p:sp>
        <p:nvSpPr>
          <p:cNvPr id="198" name="Google Shape;198;p13"/>
          <p:cNvSpPr txBox="1"/>
          <p:nvPr/>
        </p:nvSpPr>
        <p:spPr>
          <a:xfrm>
            <a:off x="3054425" y="1149800"/>
            <a:ext cx="1921800" cy="187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rPr>
              <a:t>(left): the Alento </a:t>
            </a:r>
            <a:r>
              <a:rPr lang="en" sz="1100">
                <a:solidFill>
                  <a:schemeClr val="dk1"/>
                </a:solidFill>
              </a:rPr>
              <a:t>catchment</a:t>
            </a:r>
            <a:r>
              <a:rPr lang="en" sz="1100">
                <a:solidFill>
                  <a:schemeClr val="dk1"/>
                </a:solidFill>
              </a:rPr>
              <a:t> in Southern Italy where we want to </a:t>
            </a:r>
            <a:r>
              <a:rPr b="1" lang="en" sz="1100">
                <a:solidFill>
                  <a:schemeClr val="dk1"/>
                </a:solidFill>
              </a:rPr>
              <a:t>understand the hydrological behavior</a:t>
            </a:r>
            <a:r>
              <a:rPr lang="en" sz="1100">
                <a:solidFill>
                  <a:schemeClr val="dk1"/>
                </a:solidFill>
              </a:rPr>
              <a:t> of the subsurface.</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(right): the GEM-2 multi-frequency instrument and the </a:t>
            </a:r>
            <a:r>
              <a:rPr b="1" lang="en" sz="1100">
                <a:solidFill>
                  <a:schemeClr val="dk1"/>
                </a:solidFill>
              </a:rPr>
              <a:t>CMD Explorer </a:t>
            </a:r>
            <a:r>
              <a:rPr lang="en" sz="1100">
                <a:solidFill>
                  <a:schemeClr val="dk1"/>
                </a:solidFill>
              </a:rPr>
              <a:t>multi-coil instrument.</a:t>
            </a:r>
            <a:endParaRPr sz="1100">
              <a:solidFill>
                <a:schemeClr val="dk1"/>
              </a:solidFill>
            </a:endParaRPr>
          </a:p>
        </p:txBody>
      </p:sp>
      <p:sp>
        <p:nvSpPr>
          <p:cNvPr id="199" name="Google Shape;199;p13"/>
          <p:cNvSpPr txBox="1"/>
          <p:nvPr/>
        </p:nvSpPr>
        <p:spPr>
          <a:xfrm>
            <a:off x="5638350" y="2686950"/>
            <a:ext cx="78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rPr>
              <a:t>GEM-2</a:t>
            </a:r>
            <a:endParaRPr>
              <a:highlight>
                <a:schemeClr val="lt1"/>
              </a:highlight>
            </a:endParaRPr>
          </a:p>
        </p:txBody>
      </p:sp>
      <p:sp>
        <p:nvSpPr>
          <p:cNvPr id="200" name="Google Shape;200;p13"/>
          <p:cNvSpPr txBox="1"/>
          <p:nvPr/>
        </p:nvSpPr>
        <p:spPr>
          <a:xfrm>
            <a:off x="8082425" y="2686950"/>
            <a:ext cx="93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rPr>
              <a:t>Explorer </a:t>
            </a:r>
            <a:endParaRPr>
              <a:highlight>
                <a:schemeClr val="lt1"/>
              </a:highlight>
            </a:endParaRPr>
          </a:p>
        </p:txBody>
      </p:sp>
      <p:sp>
        <p:nvSpPr>
          <p:cNvPr id="201" name="Google Shape;201;p13"/>
          <p:cNvSpPr txBox="1"/>
          <p:nvPr/>
        </p:nvSpPr>
        <p:spPr>
          <a:xfrm>
            <a:off x="3769575" y="4727725"/>
            <a:ext cx="1822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McLachlan et al. (2021)</a:t>
            </a:r>
            <a:endParaRPr sz="1200"/>
          </a:p>
        </p:txBody>
      </p:sp>
      <p:pic>
        <p:nvPicPr>
          <p:cNvPr id="202" name="Google Shape;202;p13"/>
          <p:cNvPicPr preferRelativeResize="0"/>
          <p:nvPr/>
        </p:nvPicPr>
        <p:blipFill rotWithShape="1">
          <a:blip r:embed="rId13">
            <a:alphaModFix/>
          </a:blip>
          <a:srcRect b="0" l="0" r="0" t="0"/>
          <a:stretch/>
        </p:blipFill>
        <p:spPr>
          <a:xfrm>
            <a:off x="649250" y="4391450"/>
            <a:ext cx="216000" cy="21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4"/>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Clr>
                <a:schemeClr val="dk1"/>
              </a:buClr>
              <a:buSzPts val="1100"/>
              <a:buFont typeface="Arial"/>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Clr>
                <a:schemeClr val="dk1"/>
              </a:buClr>
              <a:buSzPts val="1100"/>
              <a:buFont typeface="Arial"/>
              <a:buNone/>
            </a:pPr>
            <a:r>
              <a:rPr lang="en" sz="1300">
                <a:solidFill>
                  <a:schemeClr val="lt1"/>
                </a:solidFill>
              </a:rPr>
              <a:t>Guillaume Blanchy, Paul McLachlan, Matteo Censini, Jacopo Boaga, Andrew Binley and Giorgio Cassiani</a:t>
            </a:r>
            <a:endParaRPr sz="2200">
              <a:solidFill>
                <a:schemeClr val="lt1"/>
              </a:solidFill>
            </a:endParaRPr>
          </a:p>
        </p:txBody>
      </p:sp>
      <p:pic>
        <p:nvPicPr>
          <p:cNvPr id="208" name="Google Shape;208;p14"/>
          <p:cNvPicPr preferRelativeResize="0"/>
          <p:nvPr/>
        </p:nvPicPr>
        <p:blipFill>
          <a:blip r:embed="rId3">
            <a:alphaModFix/>
          </a:blip>
          <a:stretch>
            <a:fillRect/>
          </a:stretch>
        </p:blipFill>
        <p:spPr>
          <a:xfrm>
            <a:off x="6103150" y="1174700"/>
            <a:ext cx="2936600" cy="3925975"/>
          </a:xfrm>
          <a:prstGeom prst="rect">
            <a:avLst/>
          </a:prstGeom>
          <a:noFill/>
          <a:ln>
            <a:noFill/>
          </a:ln>
        </p:spPr>
      </p:pic>
      <p:sp>
        <p:nvSpPr>
          <p:cNvPr id="209" name="Google Shape;209;p14"/>
          <p:cNvSpPr txBox="1"/>
          <p:nvPr/>
        </p:nvSpPr>
        <p:spPr>
          <a:xfrm>
            <a:off x="3000738" y="1709850"/>
            <a:ext cx="29367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(a) s</a:t>
            </a:r>
            <a:r>
              <a:rPr lang="en" sz="1200">
                <a:solidFill>
                  <a:schemeClr val="dk1"/>
                </a:solidFill>
              </a:rPr>
              <a:t>ynthetic data were generated for a</a:t>
            </a:r>
            <a:r>
              <a:rPr lang="en" sz="1200">
                <a:solidFill>
                  <a:schemeClr val="dk1"/>
                </a:solidFill>
              </a:rPr>
              <a:t> three-layer model with low EC (15 mS/m) and high EC (150 mS/m) values for both device specifications.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2% Gaussian noise was then added to the synthetic data.</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(b) and (c) show recovered structure after inversion (ROPE solver, L2 regularization). The red lines represent the true boundaries between the layers. The error bars represent the standard deviation of the distribution of the 10% best realizations.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Both devices recover the interface to similar accuracies.</a:t>
            </a:r>
            <a:endParaRPr sz="1200">
              <a:solidFill>
                <a:schemeClr val="dk1"/>
              </a:solidFill>
            </a:endParaRPr>
          </a:p>
        </p:txBody>
      </p:sp>
      <p:pic>
        <p:nvPicPr>
          <p:cNvPr id="210" name="Google Shape;210;p14"/>
          <p:cNvPicPr preferRelativeResize="0"/>
          <p:nvPr/>
        </p:nvPicPr>
        <p:blipFill rotWithShape="1">
          <a:blip r:embed="rId4">
            <a:alphaModFix/>
          </a:blip>
          <a:srcRect b="0" l="0" r="0" t="0"/>
          <a:stretch/>
        </p:blipFill>
        <p:spPr>
          <a:xfrm>
            <a:off x="8139000" y="82950"/>
            <a:ext cx="933900" cy="933900"/>
          </a:xfrm>
          <a:prstGeom prst="rect">
            <a:avLst/>
          </a:prstGeom>
          <a:noFill/>
          <a:ln>
            <a:noFill/>
          </a:ln>
        </p:spPr>
      </p:pic>
      <p:sp>
        <p:nvSpPr>
          <p:cNvPr id="211" name="Google Shape;211;p14"/>
          <p:cNvSpPr txBox="1"/>
          <p:nvPr/>
        </p:nvSpPr>
        <p:spPr>
          <a:xfrm>
            <a:off x="55225" y="1135750"/>
            <a:ext cx="5946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How much information can be recovered with both instruments?</a:t>
            </a:r>
            <a:endParaRPr/>
          </a:p>
          <a:p>
            <a:pPr indent="0" lvl="0" marL="0" rtl="0" algn="l">
              <a:spcBef>
                <a:spcPts val="0"/>
              </a:spcBef>
              <a:spcAft>
                <a:spcPts val="0"/>
              </a:spcAft>
              <a:buNone/>
            </a:pPr>
            <a:r>
              <a:rPr lang="en"/>
              <a:t>To assess this, a synthetic study was conducted.</a:t>
            </a:r>
            <a:endParaRPr/>
          </a:p>
        </p:txBody>
      </p:sp>
      <p:graphicFrame>
        <p:nvGraphicFramePr>
          <p:cNvPr id="212" name="Google Shape;212;p14"/>
          <p:cNvGraphicFramePr/>
          <p:nvPr/>
        </p:nvGraphicFramePr>
        <p:xfrm>
          <a:off x="194515" y="2571745"/>
          <a:ext cx="3000000" cy="3000000"/>
        </p:xfrm>
        <a:graphic>
          <a:graphicData uri="http://schemas.openxmlformats.org/drawingml/2006/table">
            <a:tbl>
              <a:tblPr>
                <a:noFill/>
                <a:tableStyleId>{409788C3-3C05-478F-AB3D-C2540A00C140}</a:tableStyleId>
              </a:tblPr>
              <a:tblGrid>
                <a:gridCol w="1276550"/>
                <a:gridCol w="1363975"/>
              </a:tblGrid>
              <a:tr h="100275">
                <a:tc>
                  <a:txBody>
                    <a:bodyPr/>
                    <a:lstStyle/>
                    <a:p>
                      <a:pPr indent="0" lvl="0" marL="0" marR="0" rtl="0" algn="l">
                        <a:lnSpc>
                          <a:spcPct val="100000"/>
                        </a:lnSpc>
                        <a:spcBef>
                          <a:spcPts val="0"/>
                        </a:spcBef>
                        <a:spcAft>
                          <a:spcPts val="0"/>
                        </a:spcAft>
                        <a:buNone/>
                      </a:pPr>
                      <a:r>
                        <a:rPr b="1" lang="en" sz="1100" u="none" cap="none" strike="noStrike">
                          <a:solidFill>
                            <a:srgbClr val="FFFFFF"/>
                          </a:solidFill>
                          <a:latin typeface="Arial"/>
                          <a:ea typeface="Arial"/>
                          <a:cs typeface="Arial"/>
                          <a:sym typeface="Arial"/>
                        </a:rPr>
                        <a:t>Explorer</a:t>
                      </a:r>
                      <a:endParaRPr b="0" sz="1100" u="none" cap="none" strike="noStrike">
                        <a:solidFill>
                          <a:srgbClr val="FFFFFF"/>
                        </a:solidFill>
                        <a:latin typeface="Arial"/>
                        <a:ea typeface="Arial"/>
                        <a:cs typeface="Arial"/>
                        <a:sym typeface="Arial"/>
                      </a:endParaRPr>
                    </a:p>
                  </a:txBody>
                  <a:tcPr marT="45725" marB="45725" marR="63350" marL="6335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solidFill>
                      <a:srgbClr val="729FCF"/>
                    </a:solidFill>
                  </a:tcPr>
                </a:tc>
                <a:tc>
                  <a:txBody>
                    <a:bodyPr/>
                    <a:lstStyle/>
                    <a:p>
                      <a:pPr indent="0" lvl="0" marL="0" marR="0" rtl="0" algn="l">
                        <a:lnSpc>
                          <a:spcPct val="100000"/>
                        </a:lnSpc>
                        <a:spcBef>
                          <a:spcPts val="0"/>
                        </a:spcBef>
                        <a:spcAft>
                          <a:spcPts val="0"/>
                        </a:spcAft>
                        <a:buNone/>
                      </a:pPr>
                      <a:r>
                        <a:rPr b="1" lang="en" sz="1100" u="none" cap="none" strike="noStrike">
                          <a:solidFill>
                            <a:srgbClr val="FFFFFF"/>
                          </a:solidFill>
                          <a:latin typeface="Arial"/>
                          <a:ea typeface="Arial"/>
                          <a:cs typeface="Arial"/>
                          <a:sym typeface="Arial"/>
                        </a:rPr>
                        <a:t>GEM-2</a:t>
                      </a:r>
                      <a:endParaRPr b="0" sz="1100" u="none" cap="none" strike="noStrike">
                        <a:latin typeface="Arial"/>
                        <a:ea typeface="Arial"/>
                        <a:cs typeface="Arial"/>
                        <a:sym typeface="Arial"/>
                      </a:endParaRPr>
                    </a:p>
                  </a:txBody>
                  <a:tcPr marT="45725" marB="45725" marR="63350" marL="6335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solidFill>
                      <a:srgbClr val="729FCF"/>
                    </a:solidFill>
                  </a:tcPr>
                </a:tc>
              </a:tr>
              <a:tr h="350125">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VCP1.48f10000h1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B cap="flat" cmpd="sng" w="122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HCP1.66f425h1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B cap="flat" cmpd="sng" w="12225">
                      <a:solidFill>
                        <a:srgbClr val="000000"/>
                      </a:solidFill>
                      <a:prstDash val="solid"/>
                      <a:round/>
                      <a:headEnd len="sm" w="sm" type="none"/>
                      <a:tailEnd len="sm" w="sm" type="none"/>
                    </a:lnB>
                  </a:tcPr>
                </a:tc>
              </a:tr>
              <a:tr h="350125">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VCP2.82f10000h1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HCP1.66f1525h1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r>
              <a:tr h="350125">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VCP4.49f10000h1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HCP1.66f5325h1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r>
              <a:tr h="350125">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HCP1.48f10000h1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HCP1.66f18325h1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r>
              <a:tr h="350125">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HCP2.82f10000h1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HCP1.66f63025h1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r>
              <a:tr h="350125">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HCP4.49f10000h1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 sz="1100" u="none" cap="none" strike="noStrike">
                          <a:solidFill>
                            <a:srgbClr val="000000"/>
                          </a:solidFill>
                          <a:latin typeface="Arial"/>
                          <a:ea typeface="Arial"/>
                          <a:cs typeface="Arial"/>
                          <a:sym typeface="Arial"/>
                        </a:rPr>
                        <a:t>HCP1.66f92775h1</a:t>
                      </a:r>
                      <a:endParaRPr b="0" sz="1100" u="none" cap="none" strike="noStrike">
                        <a:latin typeface="Arial"/>
                        <a:ea typeface="Arial"/>
                        <a:cs typeface="Arial"/>
                        <a:sym typeface="Arial"/>
                      </a:endParaRPr>
                    </a:p>
                  </a:txBody>
                  <a:tcPr marT="45725" marB="45725" marR="25200" marL="25200">
                    <a:lnL cap="flat" cmpd="sng" w="12225">
                      <a:solidFill>
                        <a:srgbClr val="000000"/>
                      </a:solidFill>
                      <a:prstDash val="solid"/>
                      <a:round/>
                      <a:headEnd len="sm" w="sm" type="none"/>
                      <a:tailEnd len="sm" w="sm" type="none"/>
                    </a:lnL>
                    <a:lnR cap="flat" cmpd="sng" w="12225">
                      <a:solidFill>
                        <a:srgbClr val="000000"/>
                      </a:solidFill>
                      <a:prstDash val="solid"/>
                      <a:round/>
                      <a:headEnd len="sm" w="sm" type="none"/>
                      <a:tailEnd len="sm" w="sm" type="none"/>
                    </a:lnR>
                    <a:lnT cap="flat" cmpd="sng" w="12225">
                      <a:solidFill>
                        <a:srgbClr val="000000"/>
                      </a:solidFill>
                      <a:prstDash val="solid"/>
                      <a:round/>
                      <a:headEnd len="sm" w="sm" type="none"/>
                      <a:tailEnd len="sm" w="sm" type="none"/>
                    </a:lnT>
                    <a:lnB cap="flat" cmpd="sng" w="12225">
                      <a:solidFill>
                        <a:srgbClr val="000000"/>
                      </a:solidFill>
                      <a:prstDash val="solid"/>
                      <a:round/>
                      <a:headEnd len="sm" w="sm" type="none"/>
                      <a:tailEnd len="sm" w="sm" type="none"/>
                    </a:lnB>
                  </a:tcPr>
                </a:tc>
              </a:tr>
            </a:tbl>
          </a:graphicData>
        </a:graphic>
      </p:graphicFrame>
      <p:sp>
        <p:nvSpPr>
          <p:cNvPr id="213" name="Google Shape;213;p14"/>
          <p:cNvSpPr txBox="1"/>
          <p:nvPr/>
        </p:nvSpPr>
        <p:spPr>
          <a:xfrm>
            <a:off x="55225" y="1709850"/>
            <a:ext cx="29895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t>The table below shows coil specifications of both devices. EMagPy requires this information to predict the response of a given distribution of </a:t>
            </a:r>
            <a:r>
              <a:rPr lang="en" sz="1100"/>
              <a:t>ground</a:t>
            </a:r>
            <a:r>
              <a:rPr lang="en" sz="1100"/>
              <a:t> conductivities.</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5"/>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Clr>
                <a:schemeClr val="dk1"/>
              </a:buClr>
              <a:buSzPts val="1100"/>
              <a:buFont typeface="Arial"/>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Clr>
                <a:schemeClr val="dk1"/>
              </a:buClr>
              <a:buSzPts val="1100"/>
              <a:buFont typeface="Arial"/>
              <a:buNone/>
            </a:pPr>
            <a:r>
              <a:rPr lang="en" sz="1300">
                <a:solidFill>
                  <a:schemeClr val="lt1"/>
                </a:solidFill>
              </a:rPr>
              <a:t>Guillaume Blanchy, Paul McLachlan, Matteo Censini, Jacopo Boaga, Andrew Binley and Giorgio Cassiani</a:t>
            </a:r>
            <a:endParaRPr sz="2200">
              <a:solidFill>
                <a:schemeClr val="lt1"/>
              </a:solidFill>
            </a:endParaRPr>
          </a:p>
        </p:txBody>
      </p:sp>
      <p:pic>
        <p:nvPicPr>
          <p:cNvPr id="219" name="Google Shape;219;p15"/>
          <p:cNvPicPr preferRelativeResize="0"/>
          <p:nvPr/>
        </p:nvPicPr>
        <p:blipFill rotWithShape="1">
          <a:blip r:embed="rId3">
            <a:alphaModFix/>
          </a:blip>
          <a:srcRect b="69776" l="0" r="0" t="0"/>
          <a:stretch/>
        </p:blipFill>
        <p:spPr>
          <a:xfrm>
            <a:off x="378350" y="1198400"/>
            <a:ext cx="7869900" cy="1485600"/>
          </a:xfrm>
          <a:prstGeom prst="rect">
            <a:avLst/>
          </a:prstGeom>
          <a:noFill/>
          <a:ln>
            <a:noFill/>
          </a:ln>
        </p:spPr>
      </p:pic>
      <p:pic>
        <p:nvPicPr>
          <p:cNvPr id="220" name="Google Shape;220;p15"/>
          <p:cNvPicPr preferRelativeResize="0"/>
          <p:nvPr/>
        </p:nvPicPr>
        <p:blipFill>
          <a:blip r:embed="rId4">
            <a:alphaModFix/>
          </a:blip>
          <a:stretch>
            <a:fillRect/>
          </a:stretch>
        </p:blipFill>
        <p:spPr>
          <a:xfrm>
            <a:off x="5344684" y="2684000"/>
            <a:ext cx="3541517" cy="2384225"/>
          </a:xfrm>
          <a:prstGeom prst="rect">
            <a:avLst/>
          </a:prstGeom>
          <a:noFill/>
          <a:ln>
            <a:noFill/>
          </a:ln>
        </p:spPr>
      </p:pic>
      <p:pic>
        <p:nvPicPr>
          <p:cNvPr id="221" name="Google Shape;221;p15"/>
          <p:cNvPicPr preferRelativeResize="0"/>
          <p:nvPr/>
        </p:nvPicPr>
        <p:blipFill rotWithShape="1">
          <a:blip r:embed="rId5">
            <a:alphaModFix/>
          </a:blip>
          <a:srcRect b="0" l="0" r="0" t="0"/>
          <a:stretch/>
        </p:blipFill>
        <p:spPr>
          <a:xfrm>
            <a:off x="8139000" y="82950"/>
            <a:ext cx="933900" cy="933900"/>
          </a:xfrm>
          <a:prstGeom prst="rect">
            <a:avLst/>
          </a:prstGeom>
          <a:noFill/>
          <a:ln>
            <a:noFill/>
          </a:ln>
        </p:spPr>
      </p:pic>
      <p:sp>
        <p:nvSpPr>
          <p:cNvPr id="222" name="Google Shape;222;p15"/>
          <p:cNvSpPr txBox="1"/>
          <p:nvPr/>
        </p:nvSpPr>
        <p:spPr>
          <a:xfrm>
            <a:off x="62125" y="2738725"/>
            <a:ext cx="5322900" cy="224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What about field data?</a:t>
            </a:r>
            <a:endParaRPr b="1"/>
          </a:p>
          <a:p>
            <a:pPr indent="0" lvl="0" marL="0" rtl="0" algn="l">
              <a:spcBef>
                <a:spcPts val="0"/>
              </a:spcBef>
              <a:spcAft>
                <a:spcPts val="0"/>
              </a:spcAft>
              <a:buNone/>
            </a:pPr>
            <a:r>
              <a:rPr lang="en" sz="1200"/>
              <a:t>(above) s</a:t>
            </a:r>
            <a:r>
              <a:rPr lang="en" sz="1200"/>
              <a:t>urveys with the GEM-2 show spatially consistent patterns, and an increasing conductivity with depth (lower frequencies image to deeper depths).</a:t>
            </a:r>
            <a:endParaRPr sz="1200"/>
          </a:p>
          <a:p>
            <a:pPr indent="0" lvl="0" marL="0" rtl="0" algn="l">
              <a:spcBef>
                <a:spcPts val="0"/>
              </a:spcBef>
              <a:spcAft>
                <a:spcPts val="0"/>
              </a:spcAft>
              <a:buNone/>
            </a:pPr>
            <a:r>
              <a:rPr lang="en" sz="1200"/>
              <a:t>The lowest frequency, </a:t>
            </a:r>
            <a:r>
              <a:rPr lang="en" sz="1200"/>
              <a:t>however, is relatively noisy, consequently it was not used for inversion.</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(left) Explorer were also collected done in the same </a:t>
            </a:r>
            <a:r>
              <a:rPr lang="en" sz="1200"/>
              <a:t>catchment</a:t>
            </a:r>
            <a:r>
              <a:rPr lang="en" sz="1200"/>
              <a:t>. Using co-located transects allows for direct comparison between both instruments.</a:t>
            </a:r>
            <a:endParaRPr sz="1200"/>
          </a:p>
          <a:p>
            <a:pPr indent="0" lvl="0" marL="0" rtl="0" algn="l">
              <a:spcBef>
                <a:spcPts val="0"/>
              </a:spcBef>
              <a:spcAft>
                <a:spcPts val="0"/>
              </a:spcAft>
              <a:buNone/>
            </a:pPr>
            <a:r>
              <a:rPr lang="en" sz="1200"/>
              <a:t>Four electrical resistivity transects were also collected in this area (black dots).</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6"/>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Clr>
                <a:schemeClr val="dk1"/>
              </a:buClr>
              <a:buSzPts val="1100"/>
              <a:buFont typeface="Arial"/>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None/>
            </a:pPr>
            <a:r>
              <a:rPr lang="en" sz="1300">
                <a:solidFill>
                  <a:schemeClr val="lt1"/>
                </a:solidFill>
              </a:rPr>
              <a:t>Guillaume Blanchy, Paul McLachlan, Matteo Censini, Jacopo Boaga, Andrew Binley and Giorgio Cassiani</a:t>
            </a:r>
            <a:endParaRPr sz="2200">
              <a:solidFill>
                <a:schemeClr val="lt1"/>
              </a:solidFill>
            </a:endParaRPr>
          </a:p>
        </p:txBody>
      </p:sp>
      <p:pic>
        <p:nvPicPr>
          <p:cNvPr id="228" name="Google Shape;228;p16"/>
          <p:cNvPicPr preferRelativeResize="0"/>
          <p:nvPr/>
        </p:nvPicPr>
        <p:blipFill>
          <a:blip r:embed="rId3">
            <a:alphaModFix/>
          </a:blip>
          <a:stretch>
            <a:fillRect/>
          </a:stretch>
        </p:blipFill>
        <p:spPr>
          <a:xfrm>
            <a:off x="76475" y="1183950"/>
            <a:ext cx="6496325" cy="3759350"/>
          </a:xfrm>
          <a:prstGeom prst="rect">
            <a:avLst/>
          </a:prstGeom>
          <a:noFill/>
          <a:ln>
            <a:noFill/>
          </a:ln>
        </p:spPr>
      </p:pic>
      <p:pic>
        <p:nvPicPr>
          <p:cNvPr id="229" name="Google Shape;229;p16"/>
          <p:cNvPicPr preferRelativeResize="0"/>
          <p:nvPr/>
        </p:nvPicPr>
        <p:blipFill rotWithShape="1">
          <a:blip r:embed="rId4">
            <a:alphaModFix/>
          </a:blip>
          <a:srcRect b="0" l="0" r="0" t="0"/>
          <a:stretch/>
        </p:blipFill>
        <p:spPr>
          <a:xfrm>
            <a:off x="8139000" y="82950"/>
            <a:ext cx="933900" cy="933900"/>
          </a:xfrm>
          <a:prstGeom prst="rect">
            <a:avLst/>
          </a:prstGeom>
          <a:noFill/>
          <a:ln>
            <a:noFill/>
          </a:ln>
        </p:spPr>
      </p:pic>
      <p:sp>
        <p:nvSpPr>
          <p:cNvPr id="230" name="Google Shape;230;p16"/>
          <p:cNvSpPr txBox="1"/>
          <p:nvPr/>
        </p:nvSpPr>
        <p:spPr>
          <a:xfrm>
            <a:off x="6648575" y="1261050"/>
            <a:ext cx="2388900" cy="317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How to compare?</a:t>
            </a:r>
            <a:endParaRPr b="1"/>
          </a:p>
          <a:p>
            <a:pPr indent="0" lvl="0" marL="0" rtl="0" algn="l">
              <a:spcBef>
                <a:spcPts val="0"/>
              </a:spcBef>
              <a:spcAft>
                <a:spcPts val="0"/>
              </a:spcAft>
              <a:buNone/>
            </a:pPr>
            <a:r>
              <a:rPr lang="en" sz="1200"/>
              <a:t>ECa </a:t>
            </a:r>
            <a:r>
              <a:rPr lang="en" sz="1200"/>
              <a:t>values</a:t>
            </a:r>
            <a:r>
              <a:rPr lang="en" sz="1200"/>
              <a:t> cannot be compared directly as the coil configuration have different sensitivity patterns and hence different ECa values (a and b). </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However, when data along the same 50 m transect is </a:t>
            </a:r>
            <a:r>
              <a:rPr lang="en" sz="1200"/>
              <a:t>inverted</a:t>
            </a:r>
            <a:r>
              <a:rPr lang="en" sz="1200"/>
              <a:t> on the same grid, the resultant inverted models show agreeable patterns (c and d).</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For instance they have similar structure (a resistor on top of conductor).</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7"/>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Clr>
                <a:schemeClr val="dk1"/>
              </a:buClr>
              <a:buSzPts val="1100"/>
              <a:buFont typeface="Arial"/>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None/>
            </a:pPr>
            <a:r>
              <a:rPr lang="en" sz="1300">
                <a:solidFill>
                  <a:schemeClr val="lt1"/>
                </a:solidFill>
              </a:rPr>
              <a:t>Guillaume Blanchy, Paul McLachlan, Matteo Censini, Jacopo Boaga, Andrew Binley and Giorgio Cassiani</a:t>
            </a:r>
            <a:endParaRPr sz="2200">
              <a:solidFill>
                <a:schemeClr val="lt1"/>
              </a:solidFill>
            </a:endParaRPr>
          </a:p>
        </p:txBody>
      </p:sp>
      <p:pic>
        <p:nvPicPr>
          <p:cNvPr id="236" name="Google Shape;236;p17"/>
          <p:cNvPicPr preferRelativeResize="0"/>
          <p:nvPr/>
        </p:nvPicPr>
        <p:blipFill>
          <a:blip r:embed="rId3">
            <a:alphaModFix/>
          </a:blip>
          <a:stretch>
            <a:fillRect/>
          </a:stretch>
        </p:blipFill>
        <p:spPr>
          <a:xfrm>
            <a:off x="71550" y="1351875"/>
            <a:ext cx="6890035" cy="1219875"/>
          </a:xfrm>
          <a:prstGeom prst="rect">
            <a:avLst/>
          </a:prstGeom>
          <a:noFill/>
          <a:ln>
            <a:noFill/>
          </a:ln>
        </p:spPr>
      </p:pic>
      <p:pic>
        <p:nvPicPr>
          <p:cNvPr id="237" name="Google Shape;237;p17"/>
          <p:cNvPicPr preferRelativeResize="0"/>
          <p:nvPr/>
        </p:nvPicPr>
        <p:blipFill>
          <a:blip r:embed="rId4">
            <a:alphaModFix/>
          </a:blip>
          <a:stretch>
            <a:fillRect/>
          </a:stretch>
        </p:blipFill>
        <p:spPr>
          <a:xfrm>
            <a:off x="219975" y="2775423"/>
            <a:ext cx="3522625" cy="2368075"/>
          </a:xfrm>
          <a:prstGeom prst="rect">
            <a:avLst/>
          </a:prstGeom>
          <a:noFill/>
          <a:ln>
            <a:noFill/>
          </a:ln>
        </p:spPr>
      </p:pic>
      <p:pic>
        <p:nvPicPr>
          <p:cNvPr id="238" name="Google Shape;238;p17"/>
          <p:cNvPicPr preferRelativeResize="0"/>
          <p:nvPr/>
        </p:nvPicPr>
        <p:blipFill rotWithShape="1">
          <a:blip r:embed="rId5">
            <a:alphaModFix/>
          </a:blip>
          <a:srcRect b="0" l="0" r="0" t="0"/>
          <a:stretch/>
        </p:blipFill>
        <p:spPr>
          <a:xfrm>
            <a:off x="8139000" y="82950"/>
            <a:ext cx="933900" cy="933900"/>
          </a:xfrm>
          <a:prstGeom prst="rect">
            <a:avLst/>
          </a:prstGeom>
          <a:noFill/>
          <a:ln>
            <a:noFill/>
          </a:ln>
        </p:spPr>
      </p:pic>
      <p:sp>
        <p:nvSpPr>
          <p:cNvPr id="239" name="Google Shape;239;p17"/>
          <p:cNvSpPr txBox="1"/>
          <p:nvPr/>
        </p:nvSpPr>
        <p:spPr>
          <a:xfrm>
            <a:off x="7028300" y="1257225"/>
            <a:ext cx="19539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200">
                <a:solidFill>
                  <a:schemeClr val="dk1"/>
                </a:solidFill>
              </a:rPr>
              <a:t>(left) In the ERT transect taken not far from the EMI transects common points, we can see that the same structure (resistor on top of conductors) is resolved.</a:t>
            </a:r>
            <a:endParaRPr sz="1200">
              <a:solidFill>
                <a:schemeClr val="dk1"/>
              </a:solidFill>
            </a:endParaRPr>
          </a:p>
          <a:p>
            <a:pPr indent="0" lvl="0" marL="0" rtl="0" algn="l">
              <a:spcBef>
                <a:spcPts val="0"/>
              </a:spcBef>
              <a:spcAft>
                <a:spcPts val="0"/>
              </a:spcAft>
              <a:buNone/>
            </a:pPr>
            <a:r>
              <a:t/>
            </a:r>
            <a:endParaRPr sz="1200"/>
          </a:p>
        </p:txBody>
      </p:sp>
      <p:sp>
        <p:nvSpPr>
          <p:cNvPr id="240" name="Google Shape;240;p17"/>
          <p:cNvSpPr txBox="1"/>
          <p:nvPr/>
        </p:nvSpPr>
        <p:spPr>
          <a:xfrm>
            <a:off x="3897500" y="4074700"/>
            <a:ext cx="4673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(left) the electrical conductivities from each cell of the inversion results, for both instruments, from both instruments, fall near to te 1:1 line and show a high degree of correlation (R2 = 0.81).</a:t>
            </a:r>
            <a:endParaRPr sz="1200"/>
          </a:p>
        </p:txBody>
      </p:sp>
      <p:sp>
        <p:nvSpPr>
          <p:cNvPr id="241" name="Google Shape;241;p17"/>
          <p:cNvSpPr txBox="1"/>
          <p:nvPr/>
        </p:nvSpPr>
        <p:spPr>
          <a:xfrm>
            <a:off x="3874588" y="2689900"/>
            <a:ext cx="2456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ERT was inverted using EMagPy’s sister code, ResIPy.</a:t>
            </a:r>
            <a:endParaRPr sz="1200"/>
          </a:p>
        </p:txBody>
      </p:sp>
      <p:pic>
        <p:nvPicPr>
          <p:cNvPr id="242" name="Google Shape;242;p17"/>
          <p:cNvPicPr preferRelativeResize="0"/>
          <p:nvPr/>
        </p:nvPicPr>
        <p:blipFill>
          <a:blip r:embed="rId6">
            <a:alphaModFix/>
          </a:blip>
          <a:stretch>
            <a:fillRect/>
          </a:stretch>
        </p:blipFill>
        <p:spPr>
          <a:xfrm>
            <a:off x="6225150" y="2643113"/>
            <a:ext cx="647675" cy="647675"/>
          </a:xfrm>
          <a:prstGeom prst="rect">
            <a:avLst/>
          </a:prstGeom>
          <a:noFill/>
          <a:ln>
            <a:noFill/>
          </a:ln>
        </p:spPr>
      </p:pic>
      <p:sp>
        <p:nvSpPr>
          <p:cNvPr id="243" name="Google Shape;243;p17"/>
          <p:cNvSpPr txBox="1"/>
          <p:nvPr/>
        </p:nvSpPr>
        <p:spPr>
          <a:xfrm>
            <a:off x="6961563" y="2775425"/>
            <a:ext cx="2456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Blanchy et al. (2020)</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8"/>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None/>
            </a:pPr>
            <a:r>
              <a:rPr lang="en" sz="1300">
                <a:solidFill>
                  <a:schemeClr val="lt1"/>
                </a:solidFill>
              </a:rPr>
              <a:t>Guillaume Blanchy, Paul McLachlan, Matteo Censini, Jacopo Boaga, Andrew Binley and Giorgio Cassiani</a:t>
            </a:r>
            <a:endParaRPr sz="2200">
              <a:solidFill>
                <a:schemeClr val="lt1"/>
              </a:solidFill>
            </a:endParaRPr>
          </a:p>
        </p:txBody>
      </p:sp>
      <p:pic>
        <p:nvPicPr>
          <p:cNvPr id="249" name="Google Shape;249;p18"/>
          <p:cNvPicPr preferRelativeResize="0"/>
          <p:nvPr/>
        </p:nvPicPr>
        <p:blipFill rotWithShape="1">
          <a:blip r:embed="rId3">
            <a:alphaModFix/>
          </a:blip>
          <a:srcRect b="0" l="0" r="0" t="0"/>
          <a:stretch/>
        </p:blipFill>
        <p:spPr>
          <a:xfrm>
            <a:off x="8139000" y="82950"/>
            <a:ext cx="933900" cy="933900"/>
          </a:xfrm>
          <a:prstGeom prst="rect">
            <a:avLst/>
          </a:prstGeom>
          <a:noFill/>
          <a:ln>
            <a:noFill/>
          </a:ln>
        </p:spPr>
      </p:pic>
      <p:sp>
        <p:nvSpPr>
          <p:cNvPr id="250" name="Google Shape;250;p18"/>
          <p:cNvSpPr txBox="1"/>
          <p:nvPr/>
        </p:nvSpPr>
        <p:spPr>
          <a:xfrm>
            <a:off x="4764975" y="1171775"/>
            <a:ext cx="43389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Conclusions</a:t>
            </a:r>
            <a:endParaRPr b="1" sz="1200"/>
          </a:p>
          <a:p>
            <a:pPr indent="0" lvl="0" marL="0" rtl="0" algn="l">
              <a:spcBef>
                <a:spcPts val="0"/>
              </a:spcBef>
              <a:spcAft>
                <a:spcPts val="0"/>
              </a:spcAft>
              <a:buNone/>
            </a:pPr>
            <a:r>
              <a:rPr lang="en" sz="1200"/>
              <a:t>This work has demonstrated that more portable multi-frequency devices can offer a similar level of subsurface characterization as multi-coil devices.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These </a:t>
            </a:r>
            <a:r>
              <a:rPr lang="en" sz="1200"/>
              <a:t>findings are also valuable with relation to miniaturization of devices for UAV based imaging. For instance, the 4 kg weight is manageable by a number of commercially available devices.</a:t>
            </a:r>
            <a:endParaRPr sz="1200"/>
          </a:p>
        </p:txBody>
      </p:sp>
      <p:pic>
        <p:nvPicPr>
          <p:cNvPr id="251" name="Google Shape;251;p18"/>
          <p:cNvPicPr preferRelativeResize="0"/>
          <p:nvPr/>
        </p:nvPicPr>
        <p:blipFill rotWithShape="1">
          <a:blip r:embed="rId4">
            <a:alphaModFix/>
          </a:blip>
          <a:srcRect b="0" l="0" r="0" t="0"/>
          <a:stretch/>
        </p:blipFill>
        <p:spPr>
          <a:xfrm>
            <a:off x="70025" y="1384275"/>
            <a:ext cx="4587125" cy="3436556"/>
          </a:xfrm>
          <a:prstGeom prst="rect">
            <a:avLst/>
          </a:prstGeom>
          <a:noFill/>
          <a:ln>
            <a:noFill/>
          </a:ln>
        </p:spPr>
      </p:pic>
      <p:pic>
        <p:nvPicPr>
          <p:cNvPr id="252" name="Google Shape;252;p18"/>
          <p:cNvPicPr preferRelativeResize="0"/>
          <p:nvPr/>
        </p:nvPicPr>
        <p:blipFill rotWithShape="1">
          <a:blip r:embed="rId5">
            <a:alphaModFix/>
          </a:blip>
          <a:srcRect b="0" l="0" r="0" t="0"/>
          <a:stretch/>
        </p:blipFill>
        <p:spPr>
          <a:xfrm>
            <a:off x="6403925" y="3018875"/>
            <a:ext cx="2565068" cy="1923801"/>
          </a:xfrm>
          <a:prstGeom prst="rect">
            <a:avLst/>
          </a:prstGeom>
          <a:noFill/>
          <a:ln>
            <a:noFill/>
          </a:ln>
        </p:spPr>
      </p:pic>
      <p:pic>
        <p:nvPicPr>
          <p:cNvPr id="253" name="Google Shape;253;p18"/>
          <p:cNvPicPr preferRelativeResize="0"/>
          <p:nvPr/>
        </p:nvPicPr>
        <p:blipFill rotWithShape="1">
          <a:blip r:embed="rId6">
            <a:alphaModFix/>
          </a:blip>
          <a:srcRect b="0" l="0" r="0" t="0"/>
          <a:stretch/>
        </p:blipFill>
        <p:spPr>
          <a:xfrm>
            <a:off x="4872200" y="3018875"/>
            <a:ext cx="1442844" cy="1923799"/>
          </a:xfrm>
          <a:prstGeom prst="rect">
            <a:avLst/>
          </a:prstGeom>
          <a:noFill/>
          <a:ln>
            <a:noFill/>
          </a:ln>
        </p:spPr>
      </p:pic>
      <p:sp>
        <p:nvSpPr>
          <p:cNvPr id="254" name="Google Shape;254;p18"/>
          <p:cNvSpPr txBox="1"/>
          <p:nvPr/>
        </p:nvSpPr>
        <p:spPr>
          <a:xfrm>
            <a:off x="5534450" y="4542475"/>
            <a:ext cx="78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rPr>
              <a:t>GEM-2</a:t>
            </a:r>
            <a:endParaRPr>
              <a:highlight>
                <a:schemeClr val="lt1"/>
              </a:highlight>
            </a:endParaRPr>
          </a:p>
        </p:txBody>
      </p:sp>
      <p:sp>
        <p:nvSpPr>
          <p:cNvPr id="255" name="Google Shape;255;p18"/>
          <p:cNvSpPr txBox="1"/>
          <p:nvPr/>
        </p:nvSpPr>
        <p:spPr>
          <a:xfrm>
            <a:off x="7978525" y="4542475"/>
            <a:ext cx="933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highlight>
                  <a:schemeClr val="lt1"/>
                </a:highlight>
              </a:rPr>
              <a:t>Explorer </a:t>
            </a:r>
            <a:endParaRPr>
              <a:highlight>
                <a:schemeClr val="lt1"/>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9"/>
          <p:cNvSpPr/>
          <p:nvPr/>
        </p:nvSpPr>
        <p:spPr>
          <a:xfrm>
            <a:off x="0" y="0"/>
            <a:ext cx="9144000" cy="1096800"/>
          </a:xfrm>
          <a:prstGeom prst="rect">
            <a:avLst/>
          </a:prstGeom>
          <a:solidFill>
            <a:srgbClr val="4472C4"/>
          </a:solidFill>
          <a:ln cap="flat" cmpd="sng" w="12600">
            <a:solidFill>
              <a:srgbClr val="32549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sz="2200">
                <a:solidFill>
                  <a:schemeClr val="lt1"/>
                </a:solidFill>
              </a:rPr>
              <a:t>EMI characterization in mountain catchments: </a:t>
            </a:r>
            <a:endParaRPr b="1" sz="2200">
              <a:solidFill>
                <a:schemeClr val="lt1"/>
              </a:solidFill>
            </a:endParaRPr>
          </a:p>
          <a:p>
            <a:pPr indent="0" lvl="0" marL="0" rtl="0" algn="l">
              <a:lnSpc>
                <a:spcPct val="115000"/>
              </a:lnSpc>
              <a:spcBef>
                <a:spcPts val="300"/>
              </a:spcBef>
              <a:spcAft>
                <a:spcPts val="0"/>
              </a:spcAft>
              <a:buNone/>
            </a:pPr>
            <a:r>
              <a:rPr b="1" lang="en" sz="2200">
                <a:solidFill>
                  <a:schemeClr val="lt1"/>
                </a:solidFill>
              </a:rPr>
              <a:t>multi-frequency versus multi-coil inversion using EMagPy</a:t>
            </a:r>
            <a:endParaRPr b="1" sz="2200">
              <a:solidFill>
                <a:schemeClr val="lt1"/>
              </a:solidFill>
            </a:endParaRPr>
          </a:p>
          <a:p>
            <a:pPr indent="0" lvl="0" marL="0" rtl="0" algn="l">
              <a:lnSpc>
                <a:spcPct val="115000"/>
              </a:lnSpc>
              <a:spcBef>
                <a:spcPts val="300"/>
              </a:spcBef>
              <a:spcAft>
                <a:spcPts val="300"/>
              </a:spcAft>
              <a:buNone/>
            </a:pPr>
            <a:r>
              <a:rPr lang="en" sz="1300">
                <a:solidFill>
                  <a:schemeClr val="lt1"/>
                </a:solidFill>
              </a:rPr>
              <a:t>Guillaume Blanchy, Paul McLachlan, Matteo Censini, Jacopo Boaga, Andrew Binley and Giorgio Cassiani</a:t>
            </a:r>
            <a:endParaRPr sz="2200">
              <a:solidFill>
                <a:schemeClr val="lt1"/>
              </a:solidFill>
            </a:endParaRPr>
          </a:p>
        </p:txBody>
      </p:sp>
      <p:pic>
        <p:nvPicPr>
          <p:cNvPr id="261" name="Google Shape;261;p19"/>
          <p:cNvPicPr preferRelativeResize="0"/>
          <p:nvPr/>
        </p:nvPicPr>
        <p:blipFill rotWithShape="1">
          <a:blip r:embed="rId3">
            <a:alphaModFix/>
          </a:blip>
          <a:srcRect b="0" l="0" r="0" t="0"/>
          <a:stretch/>
        </p:blipFill>
        <p:spPr>
          <a:xfrm>
            <a:off x="8139000" y="82950"/>
            <a:ext cx="933900" cy="933900"/>
          </a:xfrm>
          <a:prstGeom prst="rect">
            <a:avLst/>
          </a:prstGeom>
          <a:noFill/>
          <a:ln>
            <a:noFill/>
          </a:ln>
        </p:spPr>
      </p:pic>
      <p:sp>
        <p:nvSpPr>
          <p:cNvPr id="262" name="Google Shape;262;p19"/>
          <p:cNvSpPr txBox="1"/>
          <p:nvPr/>
        </p:nvSpPr>
        <p:spPr>
          <a:xfrm>
            <a:off x="5893125" y="1171775"/>
            <a:ext cx="32109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t>Future work for </a:t>
            </a:r>
            <a:r>
              <a:rPr b="1" lang="en" sz="1200"/>
              <a:t>comparing</a:t>
            </a:r>
            <a:r>
              <a:rPr b="1" lang="en" sz="1200"/>
              <a:t> devices</a:t>
            </a:r>
            <a:endParaRPr b="1" sz="1200"/>
          </a:p>
          <a:p>
            <a:pPr indent="0" lvl="0" marL="0" rtl="0" algn="l">
              <a:spcBef>
                <a:spcPts val="0"/>
              </a:spcBef>
              <a:spcAft>
                <a:spcPts val="0"/>
              </a:spcAft>
              <a:buNone/>
            </a:pPr>
            <a:r>
              <a:rPr lang="en" sz="1200"/>
              <a:t>Additional work will seek to compare the performance of these devices in other environments.</a:t>
            </a:r>
            <a:endParaRPr sz="1200"/>
          </a:p>
          <a:p>
            <a:pPr indent="0" lvl="0" marL="0" rtl="0" algn="l">
              <a:spcBef>
                <a:spcPts val="0"/>
              </a:spcBef>
              <a:spcAft>
                <a:spcPts val="0"/>
              </a:spcAft>
              <a:buNone/>
            </a:pPr>
            <a:r>
              <a:rPr lang="en" sz="1200"/>
              <a:t>This will included assessing the </a:t>
            </a:r>
            <a:r>
              <a:rPr lang="en" sz="1200"/>
              <a:t>stability</a:t>
            </a:r>
            <a:r>
              <a:rPr lang="en" sz="1200"/>
              <a:t> and errors of both </a:t>
            </a:r>
            <a:r>
              <a:rPr lang="en" sz="1200"/>
              <a:t>instruments</a:t>
            </a:r>
            <a:r>
              <a:rPr lang="en" sz="1200"/>
              <a:t>.</a:t>
            </a:r>
            <a:endParaRPr sz="1200"/>
          </a:p>
          <a:p>
            <a:pPr indent="0" lvl="0" marL="0" rtl="0" algn="l">
              <a:spcBef>
                <a:spcPts val="0"/>
              </a:spcBef>
              <a:spcAft>
                <a:spcPts val="0"/>
              </a:spcAft>
              <a:buNone/>
            </a:pPr>
            <a:r>
              <a:t/>
            </a:r>
            <a:endParaRPr b="1" sz="1200"/>
          </a:p>
          <a:p>
            <a:pPr indent="0" lvl="0" marL="0" rtl="0" algn="l">
              <a:spcBef>
                <a:spcPts val="0"/>
              </a:spcBef>
              <a:spcAft>
                <a:spcPts val="0"/>
              </a:spcAft>
              <a:buNone/>
            </a:pPr>
            <a:r>
              <a:rPr b="1" lang="en" sz="1200"/>
              <a:t>Further work for the Alento catchment</a:t>
            </a:r>
            <a:endParaRPr b="1" sz="1200"/>
          </a:p>
          <a:p>
            <a:pPr indent="0" lvl="0" marL="0" rtl="0" algn="l">
              <a:spcBef>
                <a:spcPts val="0"/>
              </a:spcBef>
              <a:spcAft>
                <a:spcPts val="0"/>
              </a:spcAft>
              <a:buNone/>
            </a:pPr>
            <a:r>
              <a:rPr lang="en" sz="1200"/>
              <a:t>(left): temporally distributed GEM-2 surveys indicate increasing conductivity from August 2020 through to December 2020. These changes are associated with increasing moisture content.</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lang="en" sz="1200"/>
              <a:t>Time-lapse inversions will be conducted with EMagPy and compared to geological, hydrological and meteorological data from the site.</a:t>
            </a:r>
            <a:endParaRPr sz="1200"/>
          </a:p>
        </p:txBody>
      </p:sp>
      <p:pic>
        <p:nvPicPr>
          <p:cNvPr id="263" name="Google Shape;263;p19"/>
          <p:cNvPicPr preferRelativeResize="0"/>
          <p:nvPr/>
        </p:nvPicPr>
        <p:blipFill rotWithShape="1">
          <a:blip r:embed="rId4">
            <a:alphaModFix/>
          </a:blip>
          <a:srcRect b="0" l="0" r="0" t="0"/>
          <a:stretch/>
        </p:blipFill>
        <p:spPr>
          <a:xfrm>
            <a:off x="100125" y="1372025"/>
            <a:ext cx="5733625" cy="3581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