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9" r:id="rId1"/>
    <p:sldMasterId id="2147483721" r:id="rId2"/>
    <p:sldMasterId id="2147484120" r:id="rId3"/>
  </p:sldMasterIdLst>
  <p:notesMasterIdLst>
    <p:notesMasterId r:id="rId14"/>
  </p:notesMasterIdLst>
  <p:sldIdLst>
    <p:sldId id="257" r:id="rId4"/>
    <p:sldId id="390" r:id="rId5"/>
    <p:sldId id="379" r:id="rId6"/>
    <p:sldId id="378" r:id="rId7"/>
    <p:sldId id="392" r:id="rId8"/>
    <p:sldId id="384" r:id="rId9"/>
    <p:sldId id="381" r:id="rId10"/>
    <p:sldId id="388" r:id="rId11"/>
    <p:sldId id="389" r:id="rId12"/>
    <p:sldId id="316" r:id="rId13"/>
  </p:sldIdLst>
  <p:sldSz cx="12192000" cy="6858000"/>
  <p:notesSz cx="6858000" cy="9947275"/>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32">
          <p15:clr>
            <a:srgbClr val="A4A3A4"/>
          </p15:clr>
        </p15:guide>
        <p15:guide id="4" pos="2222">
          <p15:clr>
            <a:srgbClr val="A4A3A4"/>
          </p15:clr>
        </p15:guide>
        <p15:guide id="5" orient="horz" pos="3077">
          <p15:clr>
            <a:srgbClr val="A4A3A4"/>
          </p15:clr>
        </p15:guide>
        <p15:guide id="6" orient="horz" pos="3133">
          <p15:clr>
            <a:srgbClr val="A4A3A4"/>
          </p15:clr>
        </p15:guide>
        <p15:guide id="7" pos="21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 Batyrev" initials="AB" lastIdx="0" clrIdx="0">
    <p:extLst>
      <p:ext uri="{19B8F6BF-5375-455C-9EA6-DF929625EA0E}">
        <p15:presenceInfo xmlns:p15="http://schemas.microsoft.com/office/powerpoint/2012/main" userId="79dd54f4d15e7d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8" autoAdjust="0"/>
    <p:restoredTop sz="94648" autoAdjust="0"/>
  </p:normalViewPr>
  <p:slideViewPr>
    <p:cSldViewPr snapToGrid="0">
      <p:cViewPr varScale="1">
        <p:scale>
          <a:sx n="117" d="100"/>
          <a:sy n="117" d="100"/>
        </p:scale>
        <p:origin x="336" y="168"/>
      </p:cViewPr>
      <p:guideLst>
        <p:guide orient="horz" pos="2160"/>
        <p:guide pos="3840"/>
      </p:guideLst>
    </p:cSldViewPr>
  </p:slideViewPr>
  <p:notesTextViewPr>
    <p:cViewPr>
      <p:scale>
        <a:sx n="1" d="1"/>
        <a:sy n="1" d="1"/>
      </p:scale>
      <p:origin x="0" y="0"/>
    </p:cViewPr>
  </p:notesTextViewPr>
  <p:notesViewPr>
    <p:cSldViewPr snapToGrid="0">
      <p:cViewPr varScale="1">
        <p:scale>
          <a:sx n="90" d="100"/>
          <a:sy n="90" d="100"/>
        </p:scale>
        <p:origin x="-3696" y="-96"/>
      </p:cViewPr>
      <p:guideLst>
        <p:guide orient="horz" pos="2880"/>
        <p:guide pos="2160"/>
        <p:guide orient="horz" pos="2932"/>
        <p:guide pos="2222"/>
        <p:guide orient="horz" pos="3077"/>
        <p:guide orient="horz" pos="3133"/>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7364"/>
          </a:xfrm>
          <a:prstGeom prst="rect">
            <a:avLst/>
          </a:prstGeom>
        </p:spPr>
        <p:txBody>
          <a:bodyPr vert="horz" lIns="93497" tIns="46749" rIns="93497" bIns="46749"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97364"/>
          </a:xfrm>
          <a:prstGeom prst="rect">
            <a:avLst/>
          </a:prstGeom>
        </p:spPr>
        <p:txBody>
          <a:bodyPr vert="horz" lIns="93497" tIns="46749" rIns="93497" bIns="46749" rtlCol="0"/>
          <a:lstStyle>
            <a:lvl1pPr algn="r" fontAlgn="auto">
              <a:spcBef>
                <a:spcPts val="0"/>
              </a:spcBef>
              <a:spcAft>
                <a:spcPts val="0"/>
              </a:spcAft>
              <a:defRPr sz="1200">
                <a:latin typeface="+mn-lt"/>
              </a:defRPr>
            </a:lvl1pPr>
          </a:lstStyle>
          <a:p>
            <a:pPr>
              <a:defRPr/>
            </a:pPr>
            <a:fld id="{EFCA3DE0-3C43-408F-B5AF-B83A7211F778}" type="datetimeFigureOut">
              <a:rPr lang="ru-RU"/>
              <a:pPr>
                <a:defRPr/>
              </a:pPr>
              <a:t>28.04.2021</a:t>
            </a:fld>
            <a:endParaRPr lang="ru-RU"/>
          </a:p>
        </p:txBody>
      </p:sp>
      <p:sp>
        <p:nvSpPr>
          <p:cNvPr id="4" name="Образ слайда 3"/>
          <p:cNvSpPr>
            <a:spLocks noGrp="1" noRot="1" noChangeAspect="1"/>
          </p:cNvSpPr>
          <p:nvPr>
            <p:ph type="sldImg" idx="2"/>
          </p:nvPr>
        </p:nvSpPr>
        <p:spPr>
          <a:xfrm>
            <a:off x="114300" y="746125"/>
            <a:ext cx="6629400" cy="3730625"/>
          </a:xfrm>
          <a:prstGeom prst="rect">
            <a:avLst/>
          </a:prstGeom>
          <a:noFill/>
          <a:ln w="12700">
            <a:solidFill>
              <a:prstClr val="black"/>
            </a:solidFill>
          </a:ln>
        </p:spPr>
        <p:txBody>
          <a:bodyPr vert="horz" lIns="93497" tIns="46749" rIns="93497" bIns="46749" rtlCol="0" anchor="ctr"/>
          <a:lstStyle/>
          <a:p>
            <a:pPr lvl="0"/>
            <a:endParaRPr lang="ru-RU" noProof="0"/>
          </a:p>
        </p:txBody>
      </p:sp>
      <p:sp>
        <p:nvSpPr>
          <p:cNvPr id="5" name="Заметки 4"/>
          <p:cNvSpPr>
            <a:spLocks noGrp="1"/>
          </p:cNvSpPr>
          <p:nvPr>
            <p:ph type="body" sz="quarter" idx="3"/>
          </p:nvPr>
        </p:nvSpPr>
        <p:spPr>
          <a:xfrm>
            <a:off x="685800" y="4724957"/>
            <a:ext cx="5486400" cy="4476274"/>
          </a:xfrm>
          <a:prstGeom prst="rect">
            <a:avLst/>
          </a:prstGeom>
        </p:spPr>
        <p:txBody>
          <a:bodyPr vert="horz" lIns="93497" tIns="46749" rIns="93497" bIns="46749"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9448185"/>
            <a:ext cx="2971800" cy="497364"/>
          </a:xfrm>
          <a:prstGeom prst="rect">
            <a:avLst/>
          </a:prstGeom>
        </p:spPr>
        <p:txBody>
          <a:bodyPr vert="horz" lIns="93497" tIns="46749" rIns="93497" bIns="46749"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9448185"/>
            <a:ext cx="2971800" cy="497364"/>
          </a:xfrm>
          <a:prstGeom prst="rect">
            <a:avLst/>
          </a:prstGeom>
        </p:spPr>
        <p:txBody>
          <a:bodyPr vert="horz" wrap="square" lIns="93497" tIns="46749" rIns="93497" bIns="46749" numCol="1" anchor="b" anchorCtr="0" compatLnSpc="1">
            <a:prstTxWarp prst="textNoShape">
              <a:avLst/>
            </a:prstTxWarp>
          </a:bodyPr>
          <a:lstStyle>
            <a:lvl1pPr algn="r">
              <a:defRPr sz="1200">
                <a:latin typeface="Calibri" panose="020F0502020204030204" pitchFamily="34" charset="0"/>
              </a:defRPr>
            </a:lvl1pPr>
          </a:lstStyle>
          <a:p>
            <a:fld id="{41E00357-9ADE-4F3B-A275-D6F572A011A9}" type="slidenum">
              <a:rPr lang="ru-RU" altLang="en-US"/>
              <a:pPr/>
              <a:t>‹#›</a:t>
            </a:fld>
            <a:endParaRPr lang="ru-RU" altLang="en-US"/>
          </a:p>
        </p:txBody>
      </p:sp>
    </p:spTree>
    <p:extLst>
      <p:ext uri="{BB962C8B-B14F-4D97-AF65-F5344CB8AC3E}">
        <p14:creationId xmlns:p14="http://schemas.microsoft.com/office/powerpoint/2010/main" val="91455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1E00357-9ADE-4F3B-A275-D6F572A011A9}" type="slidenum">
              <a:rPr lang="ru-RU" altLang="en-US" smtClean="0"/>
              <a:pPr/>
              <a:t>1</a:t>
            </a:fld>
            <a:endParaRPr lang="ru-RU" altLang="en-US"/>
          </a:p>
        </p:txBody>
      </p:sp>
    </p:spTree>
    <p:extLst>
      <p:ext uri="{BB962C8B-B14F-4D97-AF65-F5344CB8AC3E}">
        <p14:creationId xmlns:p14="http://schemas.microsoft.com/office/powerpoint/2010/main" val="1681319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CF3DEF0-F546-4469-87F5-08AA4F8370B7}" type="datetime1">
              <a:rPr lang="en-US" smtClean="0"/>
              <a:t>4/28/21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E910040C-FBE3-4BF6-8A4B-821471C766C5}" type="slidenum">
              <a:rPr lang="en-GB" altLang="en-US"/>
              <a:pPr/>
              <a:t>‹#›</a:t>
            </a:fld>
            <a:endParaRPr lang="en-GB" altLang="en-US"/>
          </a:p>
        </p:txBody>
      </p:sp>
    </p:spTree>
    <p:extLst>
      <p:ext uri="{BB962C8B-B14F-4D97-AF65-F5344CB8AC3E}">
        <p14:creationId xmlns:p14="http://schemas.microsoft.com/office/powerpoint/2010/main" val="1673612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23832E3-6175-435F-9643-9F515F4B084D}" type="datetime1">
              <a:rPr lang="en-US" smtClean="0"/>
              <a:t>4/28/21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02483A37-A7DD-44FE-A3BD-AE5EC797B2FA}" type="slidenum">
              <a:rPr lang="en-GB" altLang="en-US"/>
              <a:pPr/>
              <a:t>‹#›</a:t>
            </a:fld>
            <a:endParaRPr lang="en-GB" altLang="en-US"/>
          </a:p>
        </p:txBody>
      </p:sp>
    </p:spTree>
    <p:extLst>
      <p:ext uri="{BB962C8B-B14F-4D97-AF65-F5344CB8AC3E}">
        <p14:creationId xmlns:p14="http://schemas.microsoft.com/office/powerpoint/2010/main" val="4207465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3" y="274640"/>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BD4E7827-C9DD-427B-BB88-8729700DA6A8}" type="datetime1">
              <a:rPr lang="en-US" smtClean="0"/>
              <a:t>4/28/21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5CCCE198-B04B-4D73-B0B7-9D3B3230D3FD}" type="slidenum">
              <a:rPr lang="en-GB" altLang="en-US"/>
              <a:pPr/>
              <a:t>‹#›</a:t>
            </a:fld>
            <a:endParaRPr lang="en-GB" altLang="en-US"/>
          </a:p>
        </p:txBody>
      </p:sp>
    </p:spTree>
    <p:extLst>
      <p:ext uri="{BB962C8B-B14F-4D97-AF65-F5344CB8AC3E}">
        <p14:creationId xmlns:p14="http://schemas.microsoft.com/office/powerpoint/2010/main" val="4144222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006C8CDF-0D45-4EDD-B843-752A8923EB96}" type="datetime1">
              <a:rPr lang="en-US" smtClean="0"/>
              <a:t>4/28/21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4052DD77-51B1-4944-BE6C-8BD94D7C2D54}" type="slidenum">
              <a:rPr lang="en-GB" altLang="en-US"/>
              <a:pPr/>
              <a:t>‹#›</a:t>
            </a:fld>
            <a:endParaRPr lang="en-GB" altLang="en-US"/>
          </a:p>
        </p:txBody>
      </p:sp>
    </p:spTree>
    <p:extLst>
      <p:ext uri="{BB962C8B-B14F-4D97-AF65-F5344CB8AC3E}">
        <p14:creationId xmlns:p14="http://schemas.microsoft.com/office/powerpoint/2010/main" val="3787221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C081258A-4DB8-422F-9864-FC8857786870}" type="datetime1">
              <a:rPr lang="en-US" smtClean="0"/>
              <a:t>4/28/21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F5278E29-D101-4562-A173-F173759C1D09}" type="slidenum">
              <a:rPr lang="en-GB" altLang="en-US"/>
              <a:pPr/>
              <a:t>‹#›</a:t>
            </a:fld>
            <a:endParaRPr lang="en-GB" altLang="en-US"/>
          </a:p>
        </p:txBody>
      </p:sp>
    </p:spTree>
    <p:extLst>
      <p:ext uri="{BB962C8B-B14F-4D97-AF65-F5344CB8AC3E}">
        <p14:creationId xmlns:p14="http://schemas.microsoft.com/office/powerpoint/2010/main" val="3229862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2" y="4406902"/>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612"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2BF4C62-0689-42D2-96B6-B6216EEC80C0}" type="datetime1">
              <a:rPr lang="en-US" smtClean="0"/>
              <a:t>4/28/21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D77A0C08-CF9F-437A-A30C-8D019B0231B0}" type="slidenum">
              <a:rPr lang="en-GB" altLang="en-US"/>
              <a:pPr/>
              <a:t>‹#›</a:t>
            </a:fld>
            <a:endParaRPr lang="en-GB" altLang="en-US"/>
          </a:p>
        </p:txBody>
      </p:sp>
    </p:spTree>
    <p:extLst>
      <p:ext uri="{BB962C8B-B14F-4D97-AF65-F5344CB8AC3E}">
        <p14:creationId xmlns:p14="http://schemas.microsoft.com/office/powerpoint/2010/main" val="92252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54102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199" y="1600200"/>
            <a:ext cx="54102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DBCA729B-4A79-472A-8A94-D3317E47B869}" type="datetime1">
              <a:rPr lang="en-US" smtClean="0"/>
              <a:t>4/28/21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B0434FD3-C3CF-4906-8E6F-2CE819DBA660}" type="slidenum">
              <a:rPr lang="en-GB" altLang="en-US"/>
              <a:pPr/>
              <a:t>‹#›</a:t>
            </a:fld>
            <a:endParaRPr lang="en-GB" altLang="en-US"/>
          </a:p>
        </p:txBody>
      </p:sp>
    </p:spTree>
    <p:extLst>
      <p:ext uri="{BB962C8B-B14F-4D97-AF65-F5344CB8AC3E}">
        <p14:creationId xmlns:p14="http://schemas.microsoft.com/office/powerpoint/2010/main" val="3403474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2"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284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4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02BDE08C-CF5D-48BD-8666-C6282FAD8460}" type="datetime1">
              <a:rPr lang="en-US" smtClean="0"/>
              <a:t>4/28/21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0C429CAE-0FAF-4B63-BF01-40C9E390EEC9}" type="slidenum">
              <a:rPr lang="en-GB" altLang="en-US"/>
              <a:pPr/>
              <a:t>‹#›</a:t>
            </a:fld>
            <a:endParaRPr lang="en-GB" altLang="en-US"/>
          </a:p>
        </p:txBody>
      </p:sp>
    </p:spTree>
    <p:extLst>
      <p:ext uri="{BB962C8B-B14F-4D97-AF65-F5344CB8AC3E}">
        <p14:creationId xmlns:p14="http://schemas.microsoft.com/office/powerpoint/2010/main" val="2079964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FA6CA05-3B78-4016-91BF-42218E6CDE3C}" type="datetime1">
              <a:rPr lang="en-US" smtClean="0"/>
              <a:t>4/28/21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2CC77B36-09E8-4B0E-9127-884362FE1534}" type="slidenum">
              <a:rPr lang="en-GB" altLang="en-US"/>
              <a:pPr/>
              <a:t>‹#›</a:t>
            </a:fld>
            <a:endParaRPr lang="en-GB" altLang="en-US"/>
          </a:p>
        </p:txBody>
      </p:sp>
    </p:spTree>
    <p:extLst>
      <p:ext uri="{BB962C8B-B14F-4D97-AF65-F5344CB8AC3E}">
        <p14:creationId xmlns:p14="http://schemas.microsoft.com/office/powerpoint/2010/main" val="1845591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3B448E-964C-4044-A77A-73D89E9EB958}" type="datetime1">
              <a:rPr lang="en-US" smtClean="0"/>
              <a:t>4/28/21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E3ED8391-0F6A-4350-A560-2B0737C29AD0}" type="slidenum">
              <a:rPr lang="en-GB" altLang="en-US"/>
              <a:pPr/>
              <a:t>‹#›</a:t>
            </a:fld>
            <a:endParaRPr lang="en-GB" altLang="en-US"/>
          </a:p>
        </p:txBody>
      </p:sp>
    </p:spTree>
    <p:extLst>
      <p:ext uri="{BB962C8B-B14F-4D97-AF65-F5344CB8AC3E}">
        <p14:creationId xmlns:p14="http://schemas.microsoft.com/office/powerpoint/2010/main" val="1809951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2"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7267" y="273050"/>
            <a:ext cx="68151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0" y="1435101"/>
            <a:ext cx="401161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F2017B3-06F7-4738-9BEC-47E8F8EEB8A9}" type="datetime1">
              <a:rPr lang="en-US" smtClean="0"/>
              <a:t>4/28/21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72C93176-E502-401C-B542-D976F4BEE68B}" type="slidenum">
              <a:rPr lang="en-GB" altLang="en-US"/>
              <a:pPr/>
              <a:t>‹#›</a:t>
            </a:fld>
            <a:endParaRPr lang="en-GB" altLang="en-US"/>
          </a:p>
        </p:txBody>
      </p:sp>
    </p:spTree>
    <p:extLst>
      <p:ext uri="{BB962C8B-B14F-4D97-AF65-F5344CB8AC3E}">
        <p14:creationId xmlns:p14="http://schemas.microsoft.com/office/powerpoint/2010/main" val="210852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C3D0663-1972-4D08-B870-1023AAA2CA75}" type="datetime1">
              <a:rPr lang="en-US" smtClean="0"/>
              <a:t>4/28/21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16C05527-9700-4CF3-8FF5-BF9CB66989CF}" type="slidenum">
              <a:rPr lang="en-GB" altLang="en-US"/>
              <a:pPr/>
              <a:t>‹#›</a:t>
            </a:fld>
            <a:endParaRPr lang="en-GB" altLang="en-US"/>
          </a:p>
        </p:txBody>
      </p:sp>
    </p:spTree>
    <p:extLst>
      <p:ext uri="{BB962C8B-B14F-4D97-AF65-F5344CB8AC3E}">
        <p14:creationId xmlns:p14="http://schemas.microsoft.com/office/powerpoint/2010/main" val="2315957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188"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B65FA0D-8311-4876-83D3-0D9B3A1F04C0}" type="datetime1">
              <a:rPr lang="en-US" smtClean="0"/>
              <a:t>4/28/21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48F0EEBA-B7DE-45B3-AA18-9707EED8FECA}" type="slidenum">
              <a:rPr lang="en-GB" altLang="en-US"/>
              <a:pPr/>
              <a:t>‹#›</a:t>
            </a:fld>
            <a:endParaRPr lang="en-GB" altLang="en-US"/>
          </a:p>
        </p:txBody>
      </p:sp>
    </p:spTree>
    <p:extLst>
      <p:ext uri="{BB962C8B-B14F-4D97-AF65-F5344CB8AC3E}">
        <p14:creationId xmlns:p14="http://schemas.microsoft.com/office/powerpoint/2010/main" val="3035714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F7E7DAF5-02F5-4AAC-A5F0-45B3D4ABB065}" type="datetime1">
              <a:rPr lang="en-US" smtClean="0"/>
              <a:t>4/28/21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BEB0BBB9-900C-4134-A678-6DBB9E3EE8AD}" type="slidenum">
              <a:rPr lang="en-GB" altLang="en-US"/>
              <a:pPr/>
              <a:t>‹#›</a:t>
            </a:fld>
            <a:endParaRPr lang="en-GB" altLang="en-US"/>
          </a:p>
        </p:txBody>
      </p:sp>
    </p:spTree>
    <p:extLst>
      <p:ext uri="{BB962C8B-B14F-4D97-AF65-F5344CB8AC3E}">
        <p14:creationId xmlns:p14="http://schemas.microsoft.com/office/powerpoint/2010/main" val="328011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3" y="274640"/>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F2E756FC-CF9A-4496-B09E-96E5937411C0}" type="datetime1">
              <a:rPr lang="en-US" smtClean="0"/>
              <a:t>4/28/21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B7F8A882-23AB-4CBF-B56B-8E512D276F76}" type="slidenum">
              <a:rPr lang="en-GB" altLang="en-US"/>
              <a:pPr/>
              <a:t>‹#›</a:t>
            </a:fld>
            <a:endParaRPr lang="en-GB" altLang="en-US"/>
          </a:p>
        </p:txBody>
      </p:sp>
    </p:spTree>
    <p:extLst>
      <p:ext uri="{BB962C8B-B14F-4D97-AF65-F5344CB8AC3E}">
        <p14:creationId xmlns:p14="http://schemas.microsoft.com/office/powerpoint/2010/main" val="19549851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CF6EE990-A7A0-4193-989A-2870E9FEFBEE}" type="datetime1">
              <a:rPr lang="en-US" smtClean="0"/>
              <a:t>4/28/21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32AC3853-514D-4CB0-B326-5C5D97409161}" type="slidenum">
              <a:rPr lang="en-GB" altLang="en-US"/>
              <a:pPr/>
              <a:t>‹#›</a:t>
            </a:fld>
            <a:endParaRPr lang="en-GB" altLang="en-US"/>
          </a:p>
        </p:txBody>
      </p:sp>
    </p:spTree>
    <p:extLst>
      <p:ext uri="{BB962C8B-B14F-4D97-AF65-F5344CB8AC3E}">
        <p14:creationId xmlns:p14="http://schemas.microsoft.com/office/powerpoint/2010/main" val="30368535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A1C59307-48AC-4398-B3FB-1971338E13E5}" type="datetime1">
              <a:rPr lang="en-US" smtClean="0"/>
              <a:t>4/28/21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C2A6149-1258-4633-A09A-C24D72A5F6E3}" type="slidenum">
              <a:rPr lang="en-US" altLang="en-US" smtClean="0"/>
              <a:pPr/>
              <a:t>‹#›</a:t>
            </a:fld>
            <a:endParaRPr lang="en-US" alt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97201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25BBD87-4BEA-4EBE-B668-4D6525A1A985}" type="datetime1">
              <a:rPr lang="en-US" smtClean="0"/>
              <a:t>4/28/21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11049755" y="6188075"/>
            <a:ext cx="1142245" cy="669925"/>
          </a:xfrm>
        </p:spPr>
        <p:txBody>
          <a:bodyPr/>
          <a:lstStyle>
            <a:lvl1pPr>
              <a:defRPr sz="2000"/>
            </a:lvl1pPr>
          </a:lstStyle>
          <a:p>
            <a:fld id="{5DA3CE70-A3C5-40CC-A089-06873CFC53C6}" type="slidenum">
              <a:rPr lang="en-US" altLang="en-US" smtClean="0"/>
              <a:pPr/>
              <a:t>‹#›</a:t>
            </a:fld>
            <a:endParaRPr lang="en-US" altLang="en-US" dirty="0"/>
          </a:p>
        </p:txBody>
      </p:sp>
    </p:spTree>
    <p:extLst>
      <p:ext uri="{BB962C8B-B14F-4D97-AF65-F5344CB8AC3E}">
        <p14:creationId xmlns:p14="http://schemas.microsoft.com/office/powerpoint/2010/main" val="33290035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19FF6E2-ED6B-4D2F-ADD4-0637BC4F526D}" type="datetime1">
              <a:rPr lang="en-US" smtClean="0"/>
              <a:t>4/28/21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E93BD02-52E8-4803-AAA1-D04C45A9E218}" type="slidenum">
              <a:rPr lang="en-US" altLang="en-US" smtClean="0"/>
              <a:pPr/>
              <a:t>‹#›</a:t>
            </a:fld>
            <a:endParaRPr lang="en-US" altLang="en-US"/>
          </a:p>
        </p:txBody>
      </p:sp>
    </p:spTree>
    <p:extLst>
      <p:ext uri="{BB962C8B-B14F-4D97-AF65-F5344CB8AC3E}">
        <p14:creationId xmlns:p14="http://schemas.microsoft.com/office/powerpoint/2010/main" val="9540391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2D0F89FE-25E3-4558-A72A-B500FF935D0A}" type="datetime1">
              <a:rPr lang="en-US" smtClean="0"/>
              <a:t>4/28/21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5F5C52A-3795-4263-B2E0-404BA0C4760D}" type="slidenum">
              <a:rPr lang="en-US" altLang="en-US" smtClean="0"/>
              <a:pPr/>
              <a:t>‹#›</a:t>
            </a:fld>
            <a:endParaRPr lang="en-US" altLang="en-US"/>
          </a:p>
        </p:txBody>
      </p:sp>
    </p:spTree>
    <p:extLst>
      <p:ext uri="{BB962C8B-B14F-4D97-AF65-F5344CB8AC3E}">
        <p14:creationId xmlns:p14="http://schemas.microsoft.com/office/powerpoint/2010/main" val="2948844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66E62354-4D38-42AB-BACD-B8B90357FE3B}" type="datetime1">
              <a:rPr lang="en-US" smtClean="0"/>
              <a:t>4/28/21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6B8CA029-CA43-4336-98A5-EE779D609353}" type="slidenum">
              <a:rPr lang="en-US" altLang="en-US" smtClean="0"/>
              <a:pPr/>
              <a:t>‹#›</a:t>
            </a:fld>
            <a:endParaRPr lang="en-US" altLang="en-US"/>
          </a:p>
        </p:txBody>
      </p:sp>
    </p:spTree>
    <p:extLst>
      <p:ext uri="{BB962C8B-B14F-4D97-AF65-F5344CB8AC3E}">
        <p14:creationId xmlns:p14="http://schemas.microsoft.com/office/powerpoint/2010/main" val="30500934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EF9EEFF8-F2F9-4F2D-9CDE-B627DDEEBFC0}" type="datetime1">
              <a:rPr lang="en-US" smtClean="0"/>
              <a:t>4/28/21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5A3B7D4C-D684-4126-AB7F-5DBEC0C58FB1}" type="slidenum">
              <a:rPr lang="en-US" altLang="en-US" smtClean="0"/>
              <a:pPr/>
              <a:t>‹#›</a:t>
            </a:fld>
            <a:endParaRPr lang="en-US" altLang="en-US"/>
          </a:p>
        </p:txBody>
      </p:sp>
    </p:spTree>
    <p:extLst>
      <p:ext uri="{BB962C8B-B14F-4D97-AF65-F5344CB8AC3E}">
        <p14:creationId xmlns:p14="http://schemas.microsoft.com/office/powerpoint/2010/main" val="346344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2" y="4406902"/>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612"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7E46833-CD03-4FF8-9605-A53CB2E5AF7D}" type="datetime1">
              <a:rPr lang="en-US" smtClean="0"/>
              <a:t>4/28/21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0DC53C38-D79E-4859-854C-52879082CADC}" type="slidenum">
              <a:rPr lang="en-GB" altLang="en-US"/>
              <a:pPr/>
              <a:t>‹#›</a:t>
            </a:fld>
            <a:endParaRPr lang="en-GB" altLang="en-US"/>
          </a:p>
        </p:txBody>
      </p:sp>
    </p:spTree>
    <p:extLst>
      <p:ext uri="{BB962C8B-B14F-4D97-AF65-F5344CB8AC3E}">
        <p14:creationId xmlns:p14="http://schemas.microsoft.com/office/powerpoint/2010/main" val="28662032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8D71DD8-5427-490A-A32C-237048976698}" type="datetime1">
              <a:rPr lang="en-US" smtClean="0"/>
              <a:t>4/28/21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E2A92F41-25B1-44A8-AEF8-B83BA8D5402E}" type="slidenum">
              <a:rPr lang="en-US" altLang="en-US" smtClean="0"/>
              <a:pPr/>
              <a:t>‹#›</a:t>
            </a:fld>
            <a:endParaRPr lang="en-US" altLang="en-US"/>
          </a:p>
        </p:txBody>
      </p:sp>
    </p:spTree>
    <p:extLst>
      <p:ext uri="{BB962C8B-B14F-4D97-AF65-F5344CB8AC3E}">
        <p14:creationId xmlns:p14="http://schemas.microsoft.com/office/powerpoint/2010/main" val="3470602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86B1383-B92C-48FF-9804-194CA24BA8DD}" type="datetime1">
              <a:rPr lang="en-US" smtClean="0"/>
              <a:t>4/28/21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C33AFAB-55DC-417F-AB00-15C951237495}" type="slidenum">
              <a:rPr lang="en-US" altLang="en-US" smtClean="0"/>
              <a:pPr/>
              <a:t>‹#›</a:t>
            </a:fld>
            <a:endParaRPr lang="en-US" altLang="en-US"/>
          </a:p>
        </p:txBody>
      </p:sp>
    </p:spTree>
    <p:extLst>
      <p:ext uri="{BB962C8B-B14F-4D97-AF65-F5344CB8AC3E}">
        <p14:creationId xmlns:p14="http://schemas.microsoft.com/office/powerpoint/2010/main" val="8050962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D26D716-9EB4-450F-9136-AE2526AB15FE}" type="datetime1">
              <a:rPr lang="en-US" smtClean="0"/>
              <a:t>4/28/21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D2964EC-47C5-42D7-A8E6-6284DC7DF3C6}" type="slidenum">
              <a:rPr lang="en-US" altLang="en-US" smtClean="0"/>
              <a:pPr/>
              <a:t>‹#›</a:t>
            </a:fld>
            <a:endParaRPr lang="en-US" altLang="en-US"/>
          </a:p>
        </p:txBody>
      </p:sp>
    </p:spTree>
    <p:extLst>
      <p:ext uri="{BB962C8B-B14F-4D97-AF65-F5344CB8AC3E}">
        <p14:creationId xmlns:p14="http://schemas.microsoft.com/office/powerpoint/2010/main" val="13968099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91B8CC05-621E-4ADD-81A5-DE6CA69DC20A}" type="datetime1">
              <a:rPr lang="en-US" smtClean="0"/>
              <a:t>4/28/21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6470AB64-982B-4D6A-AAA0-DEF5B89C91F9}" type="slidenum">
              <a:rPr lang="en-US" altLang="en-US" smtClean="0"/>
              <a:pPr/>
              <a:t>‹#›</a:t>
            </a:fld>
            <a:endParaRPr lang="en-US" altLang="en-US"/>
          </a:p>
        </p:txBody>
      </p:sp>
    </p:spTree>
    <p:extLst>
      <p:ext uri="{BB962C8B-B14F-4D97-AF65-F5344CB8AC3E}">
        <p14:creationId xmlns:p14="http://schemas.microsoft.com/office/powerpoint/2010/main" val="35389121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CFB6512-9708-4981-9191-3D8C255436FF}" type="datetime1">
              <a:rPr lang="en-US" smtClean="0"/>
              <a:t>4/28/21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83A0AA0-E62A-4C42-B532-5F064830E0BA}" type="slidenum">
              <a:rPr lang="en-US" altLang="en-US" smtClean="0"/>
              <a:pPr/>
              <a:t>‹#›</a:t>
            </a:fld>
            <a:endParaRPr lang="en-US" altLang="en-US"/>
          </a:p>
        </p:txBody>
      </p:sp>
    </p:spTree>
    <p:extLst>
      <p:ext uri="{BB962C8B-B14F-4D97-AF65-F5344CB8AC3E}">
        <p14:creationId xmlns:p14="http://schemas.microsoft.com/office/powerpoint/2010/main" val="21723050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EC1BE89-B743-49B3-A7FA-A8F6E0E00929}" type="datetime1">
              <a:rPr lang="en-US" smtClean="0"/>
              <a:t>4/28/21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E444BFD-C000-4906-BC98-43AEAD2E591E}" type="slidenum">
              <a:rPr lang="en-US" altLang="en-US" smtClean="0"/>
              <a:pPr/>
              <a:t>‹#›</a:t>
            </a:fld>
            <a:endParaRPr lang="en-US" alt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090811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3242528-2662-4203-B9AF-EAFE5DE764CF}" type="datetime1">
              <a:rPr lang="en-US" smtClean="0"/>
              <a:t>4/28/21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CEBC8DB-1D07-4D25-9F2A-CDE8D36EDC27}" type="slidenum">
              <a:rPr lang="en-US" altLang="en-US" smtClean="0"/>
              <a:pPr/>
              <a:t>‹#›</a:t>
            </a:fld>
            <a:endParaRPr lang="en-US" altLang="en-US"/>
          </a:p>
        </p:txBody>
      </p:sp>
    </p:spTree>
    <p:extLst>
      <p:ext uri="{BB962C8B-B14F-4D97-AF65-F5344CB8AC3E}">
        <p14:creationId xmlns:p14="http://schemas.microsoft.com/office/powerpoint/2010/main" val="7678359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4ED529A-02F9-407D-8741-357332745A07}" type="datetime1">
              <a:rPr lang="en-US" smtClean="0"/>
              <a:t>4/28/21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1C9C297-6E98-48A3-8EF8-A0C848743D2C}" type="slidenum">
              <a:rPr lang="en-US" altLang="en-US" smtClean="0"/>
              <a:pPr/>
              <a:t>‹#›</a:t>
            </a:fld>
            <a:endParaRPr lang="en-US" alt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320800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28CDE2CD-53AA-4082-9E4F-68123807BBE3}" type="datetime1">
              <a:rPr lang="en-US" smtClean="0"/>
              <a:t>4/28/21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AB0F0E7-2B5B-4C3F-9EFC-74A049230648}" type="slidenum">
              <a:rPr lang="en-US" altLang="en-US" smtClean="0"/>
              <a:pPr/>
              <a:t>‹#›</a:t>
            </a:fld>
            <a:endParaRPr lang="en-US" altLang="en-US"/>
          </a:p>
        </p:txBody>
      </p:sp>
    </p:spTree>
    <p:extLst>
      <p:ext uri="{BB962C8B-B14F-4D97-AF65-F5344CB8AC3E}">
        <p14:creationId xmlns:p14="http://schemas.microsoft.com/office/powerpoint/2010/main" val="27748272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A163AA7-D3E6-4B19-8B83-4936607CFDB5}" type="datetime1">
              <a:rPr lang="en-US" smtClean="0"/>
              <a:t>4/28/21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C6A65FB-A11E-497E-9E8E-3BB58C0EE7AD}" type="slidenum">
              <a:rPr lang="en-US" altLang="en-US" smtClean="0"/>
              <a:pPr/>
              <a:t>‹#›</a:t>
            </a:fld>
            <a:endParaRPr lang="en-US" altLang="en-US"/>
          </a:p>
        </p:txBody>
      </p:sp>
    </p:spTree>
    <p:extLst>
      <p:ext uri="{BB962C8B-B14F-4D97-AF65-F5344CB8AC3E}">
        <p14:creationId xmlns:p14="http://schemas.microsoft.com/office/powerpoint/2010/main" val="3661069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54102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199" y="1600200"/>
            <a:ext cx="54102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63852E51-3CA7-4D7B-9BE5-80AEBA66D480}" type="datetime1">
              <a:rPr lang="en-US" smtClean="0"/>
              <a:t>4/28/21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D053231D-6C87-4EF9-A991-42B2C2CD414C}" type="slidenum">
              <a:rPr lang="en-GB" altLang="en-US"/>
              <a:pPr/>
              <a:t>‹#›</a:t>
            </a:fld>
            <a:endParaRPr lang="en-GB" altLang="en-US"/>
          </a:p>
        </p:txBody>
      </p:sp>
    </p:spTree>
    <p:extLst>
      <p:ext uri="{BB962C8B-B14F-4D97-AF65-F5344CB8AC3E}">
        <p14:creationId xmlns:p14="http://schemas.microsoft.com/office/powerpoint/2010/main" val="39771628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AE4FAEE-0FB1-4303-A2B7-6CB6B1C7403C}" type="datetime1">
              <a:rPr lang="en-US" smtClean="0"/>
              <a:t>4/28/21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B962669-1F58-430D-B244-527E59AFF240}" type="slidenum">
              <a:rPr lang="en-US" altLang="en-US" smtClean="0"/>
              <a:pPr/>
              <a:t>‹#›</a:t>
            </a:fld>
            <a:endParaRPr lang="en-US" altLang="en-US"/>
          </a:p>
        </p:txBody>
      </p:sp>
    </p:spTree>
    <p:extLst>
      <p:ext uri="{BB962C8B-B14F-4D97-AF65-F5344CB8AC3E}">
        <p14:creationId xmlns:p14="http://schemas.microsoft.com/office/powerpoint/2010/main" val="162806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2"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284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4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A12B9EDE-9062-4FD4-AC53-D0EAF0DBCAEF}" type="datetime1">
              <a:rPr lang="en-US" smtClean="0"/>
              <a:t>4/28/21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18D7690D-7F4D-4B7D-94F7-4B8302F1D876}" type="slidenum">
              <a:rPr lang="en-GB" altLang="en-US"/>
              <a:pPr/>
              <a:t>‹#›</a:t>
            </a:fld>
            <a:endParaRPr lang="en-GB" altLang="en-US"/>
          </a:p>
        </p:txBody>
      </p:sp>
    </p:spTree>
    <p:extLst>
      <p:ext uri="{BB962C8B-B14F-4D97-AF65-F5344CB8AC3E}">
        <p14:creationId xmlns:p14="http://schemas.microsoft.com/office/powerpoint/2010/main" val="3576474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B9BB6F84-13FD-4299-BB32-FD299EDD168E}" type="datetime1">
              <a:rPr lang="en-US" smtClean="0"/>
              <a:t>4/28/21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65CA9B99-AD6C-450A-864B-BEF040E51CE2}" type="slidenum">
              <a:rPr lang="en-GB" altLang="en-US"/>
              <a:pPr/>
              <a:t>‹#›</a:t>
            </a:fld>
            <a:endParaRPr lang="en-GB" altLang="en-US"/>
          </a:p>
        </p:txBody>
      </p:sp>
    </p:spTree>
    <p:extLst>
      <p:ext uri="{BB962C8B-B14F-4D97-AF65-F5344CB8AC3E}">
        <p14:creationId xmlns:p14="http://schemas.microsoft.com/office/powerpoint/2010/main" val="1177351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F77BC59-BA1D-4E45-9D9B-AB0AC6FA4FE3}" type="datetime1">
              <a:rPr lang="en-US" smtClean="0"/>
              <a:t>4/28/21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81F9C1A0-52E2-445D-AB11-297A5AC58ECA}" type="slidenum">
              <a:rPr lang="en-GB" altLang="en-US"/>
              <a:pPr/>
              <a:t>‹#›</a:t>
            </a:fld>
            <a:endParaRPr lang="en-GB" altLang="en-US"/>
          </a:p>
        </p:txBody>
      </p:sp>
    </p:spTree>
    <p:extLst>
      <p:ext uri="{BB962C8B-B14F-4D97-AF65-F5344CB8AC3E}">
        <p14:creationId xmlns:p14="http://schemas.microsoft.com/office/powerpoint/2010/main" val="304190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2"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7267" y="273050"/>
            <a:ext cx="68151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0" y="1435101"/>
            <a:ext cx="401161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92C6B7E-83ED-414C-920E-396081A38E41}" type="datetime1">
              <a:rPr lang="en-US" smtClean="0"/>
              <a:t>4/28/21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7A37A83F-EB7B-454A-90AF-20B11F6EAB33}" type="slidenum">
              <a:rPr lang="en-GB" altLang="en-US"/>
              <a:pPr/>
              <a:t>‹#›</a:t>
            </a:fld>
            <a:endParaRPr lang="en-GB" altLang="en-US"/>
          </a:p>
        </p:txBody>
      </p:sp>
    </p:spTree>
    <p:extLst>
      <p:ext uri="{BB962C8B-B14F-4D97-AF65-F5344CB8AC3E}">
        <p14:creationId xmlns:p14="http://schemas.microsoft.com/office/powerpoint/2010/main" val="2803398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188"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949045B-BB62-4E5D-817E-F92ED26807DF}" type="datetime1">
              <a:rPr lang="en-US" smtClean="0"/>
              <a:t>4/28/21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CC3A9D7F-AFE8-4A31-BCC5-0911EEBFB892}" type="slidenum">
              <a:rPr lang="en-GB" altLang="en-US"/>
              <a:pPr/>
              <a:t>‹#›</a:t>
            </a:fld>
            <a:endParaRPr lang="en-GB" altLang="en-US"/>
          </a:p>
        </p:txBody>
      </p:sp>
    </p:spTree>
    <p:extLst>
      <p:ext uri="{BB962C8B-B14F-4D97-AF65-F5344CB8AC3E}">
        <p14:creationId xmlns:p14="http://schemas.microsoft.com/office/powerpoint/2010/main" val="2526710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6000">
              <a:schemeClr val="tx2">
                <a:lumMod val="48000"/>
                <a:lumOff val="52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2D002AA0-9FF6-4854-BEF6-9084ACA56737}" type="datetime1">
              <a:rPr lang="en-US" smtClean="0"/>
              <a:t>4/28/21</a:t>
            </a:fld>
            <a:endParaRPr lang="en-GB"/>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GB"/>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BE01DE6-D5D2-4D9F-8831-38A54503DAEC}"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6000">
              <a:schemeClr val="tx2">
                <a:lumMod val="48000"/>
                <a:lumOff val="52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3075"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96BF42BA-017C-43FF-B296-57E627F399A4}" type="datetime1">
              <a:rPr lang="en-US" smtClean="0"/>
              <a:t>4/28/21</a:t>
            </a:fld>
            <a:endParaRPr lang="en-GB"/>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GB"/>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8B5B7C9-14D1-4860-AA1E-1EC96EAE3C38}"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6000">
              <a:schemeClr val="tx2">
                <a:lumMod val="48000"/>
                <a:lumOff val="52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97BB9513-5DDC-495D-AA13-FF47F660A40B}" type="datetime1">
              <a:rPr lang="en-US" smtClean="0"/>
              <a:t>4/28/21</a:t>
            </a:fld>
            <a:endParaRPr lang="en-GB"/>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en-GB"/>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2BE01DE6-D5D2-4D9F-8831-38A54503DAEC}" type="slidenum">
              <a:rPr lang="en-GB" altLang="en-US" smtClean="0"/>
              <a:pPr/>
              <a:t>‹#›</a:t>
            </a:fld>
            <a:endParaRPr lang="en-GB" altLang="en-US"/>
          </a:p>
        </p:txBody>
      </p:sp>
    </p:spTree>
    <p:extLst>
      <p:ext uri="{BB962C8B-B14F-4D97-AF65-F5344CB8AC3E}">
        <p14:creationId xmlns:p14="http://schemas.microsoft.com/office/powerpoint/2010/main" val="3552650082"/>
      </p:ext>
    </p:extLst>
  </p:cSld>
  <p:clrMap bg1="dk1" tx1="lt1" bg2="dk2" tx2="lt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 id="2147484132" r:id="rId12"/>
    <p:sldLayoutId id="2147484133" r:id="rId13"/>
    <p:sldLayoutId id="2147484134" r:id="rId14"/>
    <p:sldLayoutId id="2147484135" r:id="rId15"/>
    <p:sldLayoutId id="2147484136" r:id="rId16"/>
    <p:sldLayoutId id="2147484137"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91568" y="143229"/>
            <a:ext cx="12046984" cy="1754326"/>
          </a:xfrm>
          <a:prstGeom prst="rect">
            <a:avLst/>
          </a:prstGeom>
          <a:noFill/>
        </p:spPr>
        <p:txBody>
          <a:bodyPr wrap="square" rtlCol="0">
            <a:spAutoFit/>
          </a:bodyPr>
          <a:lstStyle/>
          <a:p>
            <a:pPr algn="ctr"/>
            <a:r>
              <a:rPr lang="en-US" sz="3600" b="1" cap="all" dirty="0">
                <a:solidFill>
                  <a:schemeClr val="bg1"/>
                </a:solidFill>
                <a:cs typeface="Arial" panose="020B0604020202020204" pitchFamily="34" charset="0"/>
              </a:rPr>
              <a:t>Coastal zone dynamics - as a result of changes at the border of three environments</a:t>
            </a:r>
            <a:endParaRPr lang="en-GB" dirty="0">
              <a:cs typeface="Arial" panose="020B0604020202020204" pitchFamily="34" charset="0"/>
            </a:endParaRPr>
          </a:p>
        </p:txBody>
      </p:sp>
      <p:sp>
        <p:nvSpPr>
          <p:cNvPr id="6" name="TextBox 5"/>
          <p:cNvSpPr txBox="1"/>
          <p:nvPr/>
        </p:nvSpPr>
        <p:spPr>
          <a:xfrm>
            <a:off x="792303" y="5937574"/>
            <a:ext cx="10607392" cy="830997"/>
          </a:xfrm>
          <a:prstGeom prst="rect">
            <a:avLst/>
          </a:prstGeom>
          <a:noFill/>
        </p:spPr>
        <p:txBody>
          <a:bodyPr wrap="none" rtlCol="0">
            <a:spAutoFit/>
          </a:bodyPr>
          <a:lstStyle/>
          <a:p>
            <a:pPr algn="ctr"/>
            <a:r>
              <a:rPr lang="en-US" sz="2400" b="1" dirty="0">
                <a:ln w="3175" cmpd="sng">
                  <a:noFill/>
                </a:ln>
                <a:solidFill>
                  <a:schemeClr val="bg1"/>
                </a:solidFill>
                <a:cs typeface="Arial" panose="020B0604020202020204" pitchFamily="34" charset="0"/>
              </a:rPr>
              <a:t>The State Institution “Hydroacoustic Branch of Institute of Geophysics </a:t>
            </a:r>
          </a:p>
          <a:p>
            <a:pPr algn="ctr"/>
            <a:r>
              <a:rPr lang="en-US" sz="2400" b="1" dirty="0">
                <a:ln w="3175" cmpd="sng">
                  <a:noFill/>
                </a:ln>
                <a:solidFill>
                  <a:schemeClr val="bg1"/>
                </a:solidFill>
                <a:cs typeface="Arial" panose="020B0604020202020204" pitchFamily="34" charset="0"/>
              </a:rPr>
              <a:t>of NAS of Ukraine”, Odesa, Ukraine</a:t>
            </a:r>
            <a:endParaRPr lang="en-GB" dirty="0">
              <a:cs typeface="Arial" panose="020B0604020202020204" pitchFamily="34" charset="0"/>
            </a:endParaRPr>
          </a:p>
        </p:txBody>
      </p:sp>
      <p:pic>
        <p:nvPicPr>
          <p:cNvPr id="5" name="Picture 4">
            <a:extLst>
              <a:ext uri="{FF2B5EF4-FFF2-40B4-BE49-F238E27FC236}">
                <a16:creationId xmlns:a16="http://schemas.microsoft.com/office/drawing/2014/main" id="{0595A06F-1F17-4207-B0B2-EBE68F588E24}"/>
              </a:ext>
            </a:extLst>
          </p:cNvPr>
          <p:cNvPicPr>
            <a:picLocks noChangeAspect="1"/>
          </p:cNvPicPr>
          <p:nvPr/>
        </p:nvPicPr>
        <p:blipFill>
          <a:blip r:embed="rId3"/>
          <a:stretch>
            <a:fillRect/>
          </a:stretch>
        </p:blipFill>
        <p:spPr>
          <a:xfrm>
            <a:off x="397166" y="1479394"/>
            <a:ext cx="6462626" cy="4296342"/>
          </a:xfrm>
          <a:prstGeom prst="rect">
            <a:avLst/>
          </a:prstGeom>
        </p:spPr>
      </p:pic>
      <p:sp>
        <p:nvSpPr>
          <p:cNvPr id="7" name="TextBox 6">
            <a:extLst>
              <a:ext uri="{FF2B5EF4-FFF2-40B4-BE49-F238E27FC236}">
                <a16:creationId xmlns:a16="http://schemas.microsoft.com/office/drawing/2014/main" id="{B4AD5B79-7626-46BA-8A8F-8FE888043F46}"/>
              </a:ext>
            </a:extLst>
          </p:cNvPr>
          <p:cNvSpPr txBox="1"/>
          <p:nvPr/>
        </p:nvSpPr>
        <p:spPr>
          <a:xfrm>
            <a:off x="7645603" y="3290924"/>
            <a:ext cx="3240523" cy="1815882"/>
          </a:xfrm>
          <a:prstGeom prst="rect">
            <a:avLst/>
          </a:prstGeom>
          <a:noFill/>
        </p:spPr>
        <p:txBody>
          <a:bodyPr wrap="square">
            <a:spAutoFit/>
          </a:bodyPr>
          <a:lstStyle/>
          <a:p>
            <a:pPr>
              <a:defRPr/>
            </a:pPr>
            <a:r>
              <a:rPr lang="en-US" sz="2800" b="1" dirty="0">
                <a:ln w="3175" cmpd="sng">
                  <a:noFill/>
                </a:ln>
                <a:solidFill>
                  <a:schemeClr val="bg1"/>
                </a:solidFill>
                <a:cs typeface="Arial" panose="020B0604020202020204" pitchFamily="34" charset="0"/>
              </a:rPr>
              <a:t>O.R. Andrianova, A.A. Batyrev, </a:t>
            </a:r>
          </a:p>
          <a:p>
            <a:pPr>
              <a:defRPr/>
            </a:pPr>
            <a:r>
              <a:rPr lang="en-US" sz="2800" b="1" dirty="0">
                <a:ln w="3175" cmpd="sng">
                  <a:noFill/>
                </a:ln>
                <a:solidFill>
                  <a:schemeClr val="bg1"/>
                </a:solidFill>
                <a:cs typeface="Arial" panose="020B0604020202020204" pitchFamily="34" charset="0"/>
              </a:rPr>
              <a:t>R.R. </a:t>
            </a:r>
            <a:r>
              <a:rPr lang="en-US" sz="2800" b="1" dirty="0" err="1">
                <a:ln w="3175" cmpd="sng">
                  <a:noFill/>
                </a:ln>
                <a:solidFill>
                  <a:schemeClr val="bg1"/>
                </a:solidFill>
                <a:cs typeface="Arial" panose="020B0604020202020204" pitchFamily="34" charset="0"/>
              </a:rPr>
              <a:t>Belevich</a:t>
            </a:r>
            <a:r>
              <a:rPr lang="en-US" sz="2800" b="1" dirty="0">
                <a:ln w="3175" cmpd="sng">
                  <a:noFill/>
                </a:ln>
                <a:solidFill>
                  <a:schemeClr val="bg1"/>
                </a:solidFill>
                <a:cs typeface="Arial" panose="020B0604020202020204" pitchFamily="34" charset="0"/>
              </a:rPr>
              <a:t>, </a:t>
            </a:r>
          </a:p>
          <a:p>
            <a:pPr>
              <a:defRPr/>
            </a:pPr>
            <a:r>
              <a:rPr lang="en-US" sz="2800" b="1" dirty="0">
                <a:ln w="3175" cmpd="sng">
                  <a:noFill/>
                </a:ln>
                <a:solidFill>
                  <a:schemeClr val="bg1"/>
                </a:solidFill>
                <a:cs typeface="Arial" panose="020B0604020202020204" pitchFamily="34" charset="0"/>
              </a:rPr>
              <a:t>M.I. </a:t>
            </a:r>
            <a:r>
              <a:rPr lang="en-US" sz="2800" b="1" dirty="0" err="1">
                <a:ln w="3175" cmpd="sng">
                  <a:noFill/>
                </a:ln>
                <a:solidFill>
                  <a:schemeClr val="bg1"/>
                </a:solidFill>
                <a:cs typeface="Arial" panose="020B0604020202020204" pitchFamily="34" charset="0"/>
              </a:rPr>
              <a:t>Skipa</a:t>
            </a:r>
            <a:endParaRPr lang="en-US" sz="2800" b="1" dirty="0">
              <a:ln w="3175" cmpd="sng">
                <a:noFill/>
              </a:ln>
              <a:solidFill>
                <a:schemeClr val="bg1"/>
              </a:solidFill>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BDB1BD-CD8B-4C79-A8D8-4F817E0800D4}"/>
              </a:ext>
            </a:extLst>
          </p:cNvPr>
          <p:cNvPicPr>
            <a:picLocks noChangeAspect="1"/>
          </p:cNvPicPr>
          <p:nvPr/>
        </p:nvPicPr>
        <p:blipFill>
          <a:blip r:embed="rId2"/>
          <a:stretch>
            <a:fillRect/>
          </a:stretch>
        </p:blipFill>
        <p:spPr>
          <a:xfrm>
            <a:off x="1608506" y="-13370"/>
            <a:ext cx="9164269" cy="6871370"/>
          </a:xfrm>
          <a:prstGeom prst="rect">
            <a:avLst/>
          </a:prstGeom>
        </p:spPr>
      </p:pic>
      <p:sp>
        <p:nvSpPr>
          <p:cNvPr id="4" name="TextBox 3"/>
          <p:cNvSpPr txBox="1"/>
          <p:nvPr/>
        </p:nvSpPr>
        <p:spPr>
          <a:xfrm>
            <a:off x="3042790" y="765872"/>
            <a:ext cx="6489629" cy="646331"/>
          </a:xfrm>
          <a:prstGeom prst="rect">
            <a:avLst/>
          </a:prstGeom>
          <a:noFill/>
        </p:spPr>
        <p:txBody>
          <a:bodyPr wrap="square" rtlCol="0">
            <a:spAutoFit/>
          </a:bodyPr>
          <a:lstStyle/>
          <a:p>
            <a:pPr marL="0" indent="0" algn="ctr">
              <a:buFont typeface="Wingdings 3" panose="05040102010807070707" pitchFamily="18" charset="2"/>
              <a:buNone/>
              <a:defRPr/>
            </a:pPr>
            <a:r>
              <a:rPr lang="en-US" sz="3600" b="1" cap="all" dirty="0">
                <a:solidFill>
                  <a:srgbClr val="FFFF00"/>
                </a:solidFill>
                <a:cs typeface="Arial" panose="020B0604020202020204" pitchFamily="34" charset="0"/>
              </a:rPr>
              <a:t>Thanks for attention </a:t>
            </a:r>
            <a:r>
              <a:rPr lang="ru-RU" sz="3600" b="1" cap="all" dirty="0">
                <a:solidFill>
                  <a:srgbClr val="FFFF00"/>
                </a:solidFill>
                <a:cs typeface="Arial" panose="020B0604020202020204" pitchFamily="34" charset="0"/>
              </a:rPr>
              <a:t>!</a:t>
            </a:r>
            <a:endParaRPr lang="en-GB" sz="3600" b="1" cap="all" dirty="0">
              <a:solidFill>
                <a:srgbClr val="FFFF00"/>
              </a:solidFill>
              <a:cs typeface="Arial" panose="020B0604020202020204" pitchFamily="34" charset="0"/>
            </a:endParaRPr>
          </a:p>
        </p:txBody>
      </p:sp>
      <p:sp>
        <p:nvSpPr>
          <p:cNvPr id="6" name="AutoShape 4" descr="https://af12.mail.ru/cgi-bin/readmsg?id=14169448510000000298;0;1;1&amp;mode=attachment&amp;bs=3077&amp;bl=29591&amp;ct=image%2fjpeg&amp;cn=Dog%2dListening.jpeg&amp;cte=base6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Slide Number Placeholder 6"/>
          <p:cNvSpPr>
            <a:spLocks noGrp="1"/>
          </p:cNvSpPr>
          <p:nvPr>
            <p:ph type="sldNum" sz="quarter" idx="12"/>
          </p:nvPr>
        </p:nvSpPr>
        <p:spPr/>
        <p:txBody>
          <a:bodyPr/>
          <a:lstStyle/>
          <a:p>
            <a:fld id="{5DA3CE70-A3C5-40CC-A089-06873CFC53C6}" type="slidenum">
              <a:rPr lang="en-US" altLang="en-US" smtClean="0"/>
              <a:pPr/>
              <a:t>10</a:t>
            </a:fld>
            <a:endParaRPr lang="en-US" altLang="en-US" dirty="0"/>
          </a:p>
        </p:txBody>
      </p:sp>
    </p:spTree>
    <p:extLst>
      <p:ext uri="{BB962C8B-B14F-4D97-AF65-F5344CB8AC3E}">
        <p14:creationId xmlns:p14="http://schemas.microsoft.com/office/powerpoint/2010/main" val="104676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A423754-B754-4728-A418-17D3A99D0C7B}"/>
              </a:ext>
            </a:extLst>
          </p:cNvPr>
          <p:cNvPicPr>
            <a:picLocks noGrp="1" noChangeAspect="1"/>
          </p:cNvPicPr>
          <p:nvPr>
            <p:ph idx="1"/>
          </p:nvPr>
        </p:nvPicPr>
        <p:blipFill>
          <a:blip r:embed="rId2"/>
          <a:stretch>
            <a:fillRect/>
          </a:stretch>
        </p:blipFill>
        <p:spPr>
          <a:xfrm>
            <a:off x="5874328" y="89237"/>
            <a:ext cx="5986522" cy="3974763"/>
          </a:xfrm>
          <a:prstGeom prst="rect">
            <a:avLst/>
          </a:prstGeom>
        </p:spPr>
      </p:pic>
      <p:sp>
        <p:nvSpPr>
          <p:cNvPr id="4" name="Slide Number Placeholder 3">
            <a:extLst>
              <a:ext uri="{FF2B5EF4-FFF2-40B4-BE49-F238E27FC236}">
                <a16:creationId xmlns:a16="http://schemas.microsoft.com/office/drawing/2014/main" id="{277999AC-0825-43AF-AD2B-3526634CC3F4}"/>
              </a:ext>
            </a:extLst>
          </p:cNvPr>
          <p:cNvSpPr>
            <a:spLocks noGrp="1"/>
          </p:cNvSpPr>
          <p:nvPr>
            <p:ph type="sldNum" sz="quarter" idx="12"/>
          </p:nvPr>
        </p:nvSpPr>
        <p:spPr/>
        <p:txBody>
          <a:bodyPr/>
          <a:lstStyle/>
          <a:p>
            <a:fld id="{5DA3CE70-A3C5-40CC-A089-06873CFC53C6}" type="slidenum">
              <a:rPr lang="en-US" altLang="en-US" smtClean="0"/>
              <a:pPr/>
              <a:t>2</a:t>
            </a:fld>
            <a:endParaRPr lang="en-US" altLang="en-US" dirty="0"/>
          </a:p>
        </p:txBody>
      </p:sp>
      <p:sp>
        <p:nvSpPr>
          <p:cNvPr id="7" name="Rectangle 6">
            <a:extLst>
              <a:ext uri="{FF2B5EF4-FFF2-40B4-BE49-F238E27FC236}">
                <a16:creationId xmlns:a16="http://schemas.microsoft.com/office/drawing/2014/main" id="{BBEF94D7-67AE-4BF4-A478-AC8AC944167B}"/>
              </a:ext>
            </a:extLst>
          </p:cNvPr>
          <p:cNvSpPr/>
          <p:nvPr/>
        </p:nvSpPr>
        <p:spPr>
          <a:xfrm>
            <a:off x="400490" y="247017"/>
            <a:ext cx="4804223" cy="3268587"/>
          </a:xfrm>
          <a:prstGeom prst="rect">
            <a:avLst/>
          </a:prstGeom>
        </p:spPr>
        <p:txBody>
          <a:bodyPr wrap="square">
            <a:spAutoFit/>
          </a:bodyPr>
          <a:lstStyle/>
          <a:p>
            <a:pPr algn="just">
              <a:lnSpc>
                <a:spcPct val="90000"/>
              </a:lnSpc>
              <a:spcBef>
                <a:spcPct val="20000"/>
              </a:spcBef>
              <a:spcAft>
                <a:spcPts val="600"/>
              </a:spcAft>
              <a:buClr>
                <a:schemeClr val="tx1"/>
              </a:buClr>
              <a:buSzPct val="80000"/>
              <a:defRPr/>
            </a:pPr>
            <a:r>
              <a:rPr lang="en-US" sz="2200" b="1" dirty="0">
                <a:solidFill>
                  <a:schemeClr val="bg1"/>
                </a:solidFill>
                <a:cs typeface="Arial" panose="020B0604020202020204" pitchFamily="34" charset="0"/>
              </a:rPr>
              <a:t>Coastal areas </a:t>
            </a:r>
            <a:r>
              <a:rPr lang="ru-RU" sz="2200" dirty="0">
                <a:solidFill>
                  <a:schemeClr val="bg1"/>
                </a:solidFill>
                <a:cs typeface="Arial" panose="020B0604020202020204" pitchFamily="34" charset="0"/>
              </a:rPr>
              <a:t>– </a:t>
            </a:r>
            <a:r>
              <a:rPr lang="en-US" sz="2200" dirty="0">
                <a:solidFill>
                  <a:schemeClr val="bg1"/>
                </a:solidFill>
                <a:cs typeface="Arial" panose="020B0604020202020204" pitchFamily="34" charset="0"/>
              </a:rPr>
              <a:t>are natural contact zones of interaction of three environments</a:t>
            </a:r>
            <a:r>
              <a:rPr lang="ru-RU" sz="2200" dirty="0">
                <a:solidFill>
                  <a:schemeClr val="bg1"/>
                </a:solidFill>
                <a:cs typeface="Arial" panose="020B0604020202020204" pitchFamily="34" charset="0"/>
              </a:rPr>
              <a:t>: </a:t>
            </a:r>
          </a:p>
          <a:p>
            <a:pPr marL="457200" indent="-457200" algn="just">
              <a:lnSpc>
                <a:spcPct val="90000"/>
              </a:lnSpc>
              <a:spcBef>
                <a:spcPct val="20000"/>
              </a:spcBef>
              <a:spcAft>
                <a:spcPts val="600"/>
              </a:spcAft>
              <a:buClr>
                <a:schemeClr val="tx1"/>
              </a:buClr>
              <a:buSzPct val="80000"/>
              <a:buFont typeface="Arial" panose="020B0604020202020204" pitchFamily="34" charset="0"/>
              <a:buChar char="•"/>
              <a:defRPr/>
            </a:pPr>
            <a:r>
              <a:rPr lang="en-US" sz="2200" b="1" dirty="0">
                <a:solidFill>
                  <a:schemeClr val="bg1"/>
                </a:solidFill>
                <a:cs typeface="Arial" panose="020B0604020202020204" pitchFamily="34" charset="0"/>
              </a:rPr>
              <a:t>geological </a:t>
            </a:r>
            <a:r>
              <a:rPr lang="ru-RU" sz="2200" dirty="0">
                <a:solidFill>
                  <a:schemeClr val="bg1"/>
                </a:solidFill>
                <a:cs typeface="Arial" panose="020B0604020202020204" pitchFamily="34" charset="0"/>
              </a:rPr>
              <a:t>–</a:t>
            </a:r>
            <a:r>
              <a:rPr lang="en-US" sz="2200" dirty="0">
                <a:solidFill>
                  <a:schemeClr val="bg1"/>
                </a:solidFill>
                <a:cs typeface="Arial" panose="020B0604020202020204" pitchFamily="34" charset="0"/>
              </a:rPr>
              <a:t> land and the bottom of the seas and oceans</a:t>
            </a:r>
          </a:p>
          <a:p>
            <a:pPr marL="457200" indent="-457200" algn="just">
              <a:lnSpc>
                <a:spcPct val="90000"/>
              </a:lnSpc>
              <a:spcBef>
                <a:spcPct val="20000"/>
              </a:spcBef>
              <a:spcAft>
                <a:spcPts val="600"/>
              </a:spcAft>
              <a:buClr>
                <a:schemeClr val="tx1"/>
              </a:buClr>
              <a:buSzPct val="80000"/>
              <a:buFont typeface="Arial" panose="020B0604020202020204" pitchFamily="34" charset="0"/>
              <a:buChar char="•"/>
              <a:defRPr/>
            </a:pPr>
            <a:r>
              <a:rPr lang="en-US" sz="2200" b="1" dirty="0">
                <a:solidFill>
                  <a:schemeClr val="bg1"/>
                </a:solidFill>
                <a:cs typeface="Arial" panose="020B0604020202020204" pitchFamily="34" charset="0"/>
              </a:rPr>
              <a:t>hydrological </a:t>
            </a:r>
            <a:r>
              <a:rPr lang="ru-RU" sz="2200" dirty="0">
                <a:solidFill>
                  <a:schemeClr val="bg1"/>
                </a:solidFill>
                <a:cs typeface="Arial" panose="020B0604020202020204" pitchFamily="34" charset="0"/>
              </a:rPr>
              <a:t>–</a:t>
            </a:r>
            <a:r>
              <a:rPr lang="en-US" sz="2200" dirty="0">
                <a:solidFill>
                  <a:schemeClr val="bg1"/>
                </a:solidFill>
                <a:cs typeface="Arial" panose="020B0604020202020204" pitchFamily="34" charset="0"/>
              </a:rPr>
              <a:t> the water layer of the seas and oceans</a:t>
            </a:r>
          </a:p>
          <a:p>
            <a:pPr marL="457200" indent="-457200" algn="just">
              <a:lnSpc>
                <a:spcPct val="90000"/>
              </a:lnSpc>
              <a:spcBef>
                <a:spcPct val="20000"/>
              </a:spcBef>
              <a:spcAft>
                <a:spcPts val="600"/>
              </a:spcAft>
              <a:buClr>
                <a:schemeClr val="tx1"/>
              </a:buClr>
              <a:buSzPct val="80000"/>
              <a:buFont typeface="Arial" panose="020B0604020202020204" pitchFamily="34" charset="0"/>
              <a:buChar char="•"/>
              <a:defRPr/>
            </a:pPr>
            <a:r>
              <a:rPr lang="en-US" sz="2200" b="1" dirty="0">
                <a:solidFill>
                  <a:schemeClr val="bg1"/>
                </a:solidFill>
                <a:cs typeface="Arial" panose="020B0604020202020204" pitchFamily="34" charset="0"/>
              </a:rPr>
              <a:t>meteorological </a:t>
            </a:r>
            <a:r>
              <a:rPr lang="en-US" sz="2200" dirty="0">
                <a:solidFill>
                  <a:schemeClr val="bg1"/>
                </a:solidFill>
                <a:cs typeface="Arial" panose="020B0604020202020204" pitchFamily="34" charset="0"/>
              </a:rPr>
              <a:t>– the air with atmospheric impact</a:t>
            </a:r>
            <a:endParaRPr lang="ru-RU" sz="2200" dirty="0">
              <a:solidFill>
                <a:schemeClr val="bg1"/>
              </a:solidFill>
              <a:cs typeface="Arial" panose="020B0604020202020204" pitchFamily="34" charset="0"/>
            </a:endParaRPr>
          </a:p>
        </p:txBody>
      </p:sp>
      <p:sp>
        <p:nvSpPr>
          <p:cNvPr id="8" name="Rectangle 7">
            <a:extLst>
              <a:ext uri="{FF2B5EF4-FFF2-40B4-BE49-F238E27FC236}">
                <a16:creationId xmlns:a16="http://schemas.microsoft.com/office/drawing/2014/main" id="{971B987A-85A0-415B-BED8-7C2F118FD3BE}"/>
              </a:ext>
            </a:extLst>
          </p:cNvPr>
          <p:cNvSpPr/>
          <p:nvPr/>
        </p:nvSpPr>
        <p:spPr>
          <a:xfrm>
            <a:off x="563419" y="4464318"/>
            <a:ext cx="11297431" cy="1446550"/>
          </a:xfrm>
          <a:prstGeom prst="rect">
            <a:avLst/>
          </a:prstGeom>
        </p:spPr>
        <p:txBody>
          <a:bodyPr wrap="square">
            <a:spAutoFit/>
          </a:bodyPr>
          <a:lstStyle/>
          <a:p>
            <a:pPr marL="0" indent="0" algn="just">
              <a:buFont typeface="Wingdings 3" panose="05040102010807070707" pitchFamily="18" charset="2"/>
              <a:buNone/>
              <a:defRPr/>
            </a:pPr>
            <a:r>
              <a:rPr lang="en-US" sz="2200" b="1" dirty="0">
                <a:solidFill>
                  <a:schemeClr val="bg1"/>
                </a:solidFill>
                <a:cs typeface="Arial" panose="020B0604020202020204" pitchFamily="34" charset="0"/>
              </a:rPr>
              <a:t>The aim of this research:</a:t>
            </a:r>
            <a:r>
              <a:rPr lang="en-US" sz="2200" dirty="0">
                <a:solidFill>
                  <a:schemeClr val="bg1"/>
                </a:solidFill>
                <a:cs typeface="Arial" panose="020B0604020202020204" pitchFamily="34" charset="0"/>
              </a:rPr>
              <a:t> to study and estimate the dynamics of land on the coast of the western part of the Black Sea in connection with the impact of climate change, as well as to analyze the contribution of different factors for optimizing wildlife and comfortable people living.</a:t>
            </a:r>
            <a:endParaRPr lang="ru-RU" sz="2200" dirty="0">
              <a:solidFill>
                <a:schemeClr val="bg1"/>
              </a:solidFill>
              <a:cs typeface="Arial" panose="020B0604020202020204" pitchFamily="34" charset="0"/>
            </a:endParaRPr>
          </a:p>
        </p:txBody>
      </p:sp>
    </p:spTree>
    <p:extLst>
      <p:ext uri="{BB962C8B-B14F-4D97-AF65-F5344CB8AC3E}">
        <p14:creationId xmlns:p14="http://schemas.microsoft.com/office/powerpoint/2010/main" val="1902683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595FE-A858-420B-A5C0-F29491533104}"/>
              </a:ext>
            </a:extLst>
          </p:cNvPr>
          <p:cNvSpPr>
            <a:spLocks noGrp="1"/>
          </p:cNvSpPr>
          <p:nvPr>
            <p:ph type="title"/>
          </p:nvPr>
        </p:nvSpPr>
        <p:spPr>
          <a:xfrm>
            <a:off x="6943725" y="1076325"/>
            <a:ext cx="5048249" cy="2051050"/>
          </a:xfrm>
        </p:spPr>
        <p:txBody>
          <a:bodyPr>
            <a:normAutofit/>
          </a:bodyPr>
          <a:lstStyle/>
          <a:p>
            <a:r>
              <a:rPr lang="en-US" sz="2400" cap="none" dirty="0">
                <a:solidFill>
                  <a:schemeClr val="bg1"/>
                </a:solidFill>
                <a:latin typeface="Arial" panose="020B0604020202020204" pitchFamily="34" charset="0"/>
                <a:ea typeface="+mn-ea"/>
                <a:cs typeface="Arial" panose="020B0604020202020204" pitchFamily="34" charset="0"/>
              </a:rPr>
              <a:t>Fig. 1 - Map of the coast of the western part of the Black Sea indicating the stations considered</a:t>
            </a:r>
            <a:endParaRPr lang="en-US"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BCF4B1A-41E8-416F-B303-BF9649AF70F6}"/>
              </a:ext>
            </a:extLst>
          </p:cNvPr>
          <p:cNvSpPr>
            <a:spLocks noGrp="1"/>
          </p:cNvSpPr>
          <p:nvPr>
            <p:ph type="sldNum" sz="quarter" idx="12"/>
          </p:nvPr>
        </p:nvSpPr>
        <p:spPr/>
        <p:txBody>
          <a:bodyPr/>
          <a:lstStyle/>
          <a:p>
            <a:fld id="{5DA3CE70-A3C5-40CC-A089-06873CFC53C6}" type="slidenum">
              <a:rPr lang="en-US" altLang="en-US" smtClean="0"/>
              <a:pPr/>
              <a:t>3</a:t>
            </a:fld>
            <a:endParaRPr lang="en-US" altLang="en-US" dirty="0"/>
          </a:p>
        </p:txBody>
      </p:sp>
      <p:pic>
        <p:nvPicPr>
          <p:cNvPr id="5" name="Picture 4">
            <a:extLst>
              <a:ext uri="{FF2B5EF4-FFF2-40B4-BE49-F238E27FC236}">
                <a16:creationId xmlns:a16="http://schemas.microsoft.com/office/drawing/2014/main" id="{2FDE30F8-5FD9-4A95-87EF-34EA8F37763B}"/>
              </a:ext>
            </a:extLst>
          </p:cNvPr>
          <p:cNvPicPr>
            <a:picLocks noChangeAspect="1"/>
          </p:cNvPicPr>
          <p:nvPr/>
        </p:nvPicPr>
        <p:blipFill>
          <a:blip r:embed="rId2"/>
          <a:stretch>
            <a:fillRect/>
          </a:stretch>
        </p:blipFill>
        <p:spPr>
          <a:xfrm>
            <a:off x="357785" y="205741"/>
            <a:ext cx="5939655" cy="6212394"/>
          </a:xfrm>
          <a:prstGeom prst="rect">
            <a:avLst/>
          </a:prstGeom>
        </p:spPr>
      </p:pic>
    </p:spTree>
    <p:extLst>
      <p:ext uri="{BB962C8B-B14F-4D97-AF65-F5344CB8AC3E}">
        <p14:creationId xmlns:p14="http://schemas.microsoft.com/office/powerpoint/2010/main" val="3328324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C94F04-2FFA-4C47-8C3A-97C38DF18BD5}"/>
              </a:ext>
            </a:extLst>
          </p:cNvPr>
          <p:cNvSpPr>
            <a:spLocks noGrp="1"/>
          </p:cNvSpPr>
          <p:nvPr>
            <p:ph type="sldNum" sz="quarter" idx="12"/>
          </p:nvPr>
        </p:nvSpPr>
        <p:spPr/>
        <p:txBody>
          <a:bodyPr/>
          <a:lstStyle/>
          <a:p>
            <a:fld id="{5DA3CE70-A3C5-40CC-A089-06873CFC53C6}" type="slidenum">
              <a:rPr lang="en-US" altLang="en-US" smtClean="0"/>
              <a:pPr/>
              <a:t>4</a:t>
            </a:fld>
            <a:endParaRPr lang="en-US" altLang="en-US" dirty="0"/>
          </a:p>
        </p:txBody>
      </p:sp>
      <p:sp>
        <p:nvSpPr>
          <p:cNvPr id="5" name="Title 4">
            <a:extLst>
              <a:ext uri="{FF2B5EF4-FFF2-40B4-BE49-F238E27FC236}">
                <a16:creationId xmlns:a16="http://schemas.microsoft.com/office/drawing/2014/main" id="{30D65959-E812-474C-A486-04DA6EB2F685}"/>
              </a:ext>
            </a:extLst>
          </p:cNvPr>
          <p:cNvSpPr>
            <a:spLocks noGrp="1"/>
          </p:cNvSpPr>
          <p:nvPr>
            <p:ph type="title"/>
          </p:nvPr>
        </p:nvSpPr>
        <p:spPr>
          <a:xfrm>
            <a:off x="2417807" y="6546402"/>
            <a:ext cx="7808676" cy="243583"/>
          </a:xfrm>
        </p:spPr>
        <p:txBody>
          <a:bodyPr>
            <a:noAutofit/>
          </a:bodyPr>
          <a:lstStyle/>
          <a:p>
            <a:br>
              <a:rPr lang="ru-RU" sz="1200" dirty="0"/>
            </a:br>
            <a:r>
              <a:rPr lang="ar-SA" sz="1600" cap="none" dirty="0">
                <a:solidFill>
                  <a:schemeClr val="bg1"/>
                </a:solidFill>
                <a:latin typeface="Arial" panose="020B0604020202020204" pitchFamily="34" charset="0"/>
                <a:ea typeface="+mn-ea"/>
                <a:cs typeface="Arial" panose="020B0604020202020204" pitchFamily="34" charset="0"/>
              </a:rPr>
              <a:t>٭</a:t>
            </a:r>
            <a:r>
              <a:rPr lang="ru-RU" sz="1600" cap="none" dirty="0">
                <a:solidFill>
                  <a:schemeClr val="bg1"/>
                </a:solidFill>
                <a:latin typeface="Arial" panose="020B0604020202020204" pitchFamily="34" charset="0"/>
                <a:ea typeface="+mn-ea"/>
                <a:cs typeface="Arial" panose="020B0604020202020204" pitchFamily="34" charset="0"/>
              </a:rPr>
              <a:t> </a:t>
            </a:r>
            <a:r>
              <a:rPr lang="en-US" sz="1600" cap="none" dirty="0">
                <a:solidFill>
                  <a:schemeClr val="bg1"/>
                </a:solidFill>
                <a:latin typeface="Arial" panose="020B0604020202020204" pitchFamily="34" charset="0"/>
                <a:ea typeface="+mn-ea"/>
                <a:cs typeface="Arial" panose="020B0604020202020204" pitchFamily="34" charset="0"/>
              </a:rPr>
              <a:t>Note: annual precipitation, annual runoff of the Danube and Dnieper</a:t>
            </a:r>
            <a:br>
              <a:rPr lang="en-US" sz="1200" dirty="0"/>
            </a:br>
            <a:endParaRPr lang="en-US" sz="1200" dirty="0"/>
          </a:p>
        </p:txBody>
      </p:sp>
      <p:sp>
        <p:nvSpPr>
          <p:cNvPr id="9" name="Rectangle 8">
            <a:extLst>
              <a:ext uri="{FF2B5EF4-FFF2-40B4-BE49-F238E27FC236}">
                <a16:creationId xmlns:a16="http://schemas.microsoft.com/office/drawing/2014/main" id="{037672FF-1E9E-484E-8C69-24E624C5F377}"/>
              </a:ext>
            </a:extLst>
          </p:cNvPr>
          <p:cNvSpPr/>
          <p:nvPr/>
        </p:nvSpPr>
        <p:spPr>
          <a:xfrm>
            <a:off x="1733379" y="-47122"/>
            <a:ext cx="9490510" cy="646331"/>
          </a:xfrm>
          <a:prstGeom prst="rect">
            <a:avLst/>
          </a:prstGeom>
        </p:spPr>
        <p:txBody>
          <a:bodyPr wrap="square">
            <a:spAutoFit/>
          </a:bodyPr>
          <a:lstStyle/>
          <a:p>
            <a:pPr lvl="0" indent="76200" algn="just">
              <a:spcAft>
                <a:spcPts val="0"/>
              </a:spcAft>
            </a:pPr>
            <a:r>
              <a:rPr lang="en-US" altLang="en-US" dirty="0">
                <a:ln w="3175" cmpd="sng">
                  <a:noFill/>
                </a:ln>
                <a:solidFill>
                  <a:schemeClr val="bg1"/>
                </a:solidFill>
                <a:cs typeface="Arial" panose="020B0604020202020204" pitchFamily="34" charset="0"/>
              </a:rPr>
              <a:t>Table 1 - Information about hydrometeorological characteristics and its annual climatic norms</a:t>
            </a:r>
          </a:p>
        </p:txBody>
      </p:sp>
      <p:pic>
        <p:nvPicPr>
          <p:cNvPr id="32779" name="Picture 11" descr="岀ļā7">
            <a:extLst>
              <a:ext uri="{FF2B5EF4-FFF2-40B4-BE49-F238E27FC236}">
                <a16:creationId xmlns:a16="http://schemas.microsoft.com/office/drawing/2014/main" id="{0054539B-F7EE-42D3-B84D-604FEB6D27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47625"/>
          </a:xfrm>
          <a:prstGeom prst="rect">
            <a:avLst/>
          </a:prstGeom>
          <a:noFill/>
          <a:extLst>
            <a:ext uri="{909E8E84-426E-40DD-AFC4-6F175D3DCCD1}">
              <a14:hiddenFill xmlns:a14="http://schemas.microsoft.com/office/drawing/2010/main">
                <a:solidFill>
                  <a:srgbClr val="FFFFFF"/>
                </a:solidFill>
              </a14:hiddenFill>
            </a:ext>
          </a:extLst>
        </p:spPr>
      </p:pic>
      <p:pic>
        <p:nvPicPr>
          <p:cNvPr id="32778" name="Picture 10" descr="岀ļā7">
            <a:extLst>
              <a:ext uri="{FF2B5EF4-FFF2-40B4-BE49-F238E27FC236}">
                <a16:creationId xmlns:a16="http://schemas.microsoft.com/office/drawing/2014/main" id="{EA17B76B-9D6E-4D91-9637-41D8C530AD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47625"/>
          </a:xfrm>
          <a:prstGeom prst="rect">
            <a:avLst/>
          </a:prstGeom>
          <a:noFill/>
          <a:extLst>
            <a:ext uri="{909E8E84-426E-40DD-AFC4-6F175D3DCCD1}">
              <a14:hiddenFill xmlns:a14="http://schemas.microsoft.com/office/drawing/2010/main">
                <a:solidFill>
                  <a:srgbClr val="FFFFFF"/>
                </a:solidFill>
              </a14:hiddenFill>
            </a:ext>
          </a:extLst>
        </p:spPr>
      </p:pic>
      <p:pic>
        <p:nvPicPr>
          <p:cNvPr id="32777" name="Picture 9" descr="岀ļā7">
            <a:extLst>
              <a:ext uri="{FF2B5EF4-FFF2-40B4-BE49-F238E27FC236}">
                <a16:creationId xmlns:a16="http://schemas.microsoft.com/office/drawing/2014/main" id="{5D709E1D-4472-44A3-8156-C1E6A6F57C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47625"/>
          </a:xfrm>
          <a:prstGeom prst="rect">
            <a:avLst/>
          </a:prstGeom>
          <a:noFill/>
          <a:extLst>
            <a:ext uri="{909E8E84-426E-40DD-AFC4-6F175D3DCCD1}">
              <a14:hiddenFill xmlns:a14="http://schemas.microsoft.com/office/drawing/2010/main">
                <a:solidFill>
                  <a:srgbClr val="FFFFFF"/>
                </a:solidFill>
              </a14:hiddenFill>
            </a:ext>
          </a:extLst>
        </p:spPr>
      </p:pic>
      <p:pic>
        <p:nvPicPr>
          <p:cNvPr id="32776" name="Picture 8" descr="岀ļā7">
            <a:extLst>
              <a:ext uri="{FF2B5EF4-FFF2-40B4-BE49-F238E27FC236}">
                <a16:creationId xmlns:a16="http://schemas.microsoft.com/office/drawing/2014/main" id="{EEA3746E-1441-4E09-BAE9-3FA1A0161C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47625"/>
          </a:xfrm>
          <a:prstGeom prst="rect">
            <a:avLst/>
          </a:prstGeom>
          <a:noFill/>
          <a:extLst>
            <a:ext uri="{909E8E84-426E-40DD-AFC4-6F175D3DCCD1}">
              <a14:hiddenFill xmlns:a14="http://schemas.microsoft.com/office/drawing/2010/main">
                <a:solidFill>
                  <a:srgbClr val="FFFFFF"/>
                </a:solidFill>
              </a14:hiddenFill>
            </a:ext>
          </a:extLst>
        </p:spPr>
      </p:pic>
      <p:pic>
        <p:nvPicPr>
          <p:cNvPr id="32775" name="Picture 7" descr="岀ļā7">
            <a:extLst>
              <a:ext uri="{FF2B5EF4-FFF2-40B4-BE49-F238E27FC236}">
                <a16:creationId xmlns:a16="http://schemas.microsoft.com/office/drawing/2014/main" id="{210B6A52-D597-40A1-9EA7-28D902B3F0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47625"/>
          </a:xfrm>
          <a:prstGeom prst="rect">
            <a:avLst/>
          </a:prstGeom>
          <a:noFill/>
          <a:extLst>
            <a:ext uri="{909E8E84-426E-40DD-AFC4-6F175D3DCCD1}">
              <a14:hiddenFill xmlns:a14="http://schemas.microsoft.com/office/drawing/2010/main">
                <a:solidFill>
                  <a:srgbClr val="FFFFFF"/>
                </a:solidFill>
              </a14:hiddenFill>
            </a:ext>
          </a:extLst>
        </p:spPr>
      </p:pic>
      <p:pic>
        <p:nvPicPr>
          <p:cNvPr id="32774" name="Picture 6" descr="岀ļā7">
            <a:extLst>
              <a:ext uri="{FF2B5EF4-FFF2-40B4-BE49-F238E27FC236}">
                <a16:creationId xmlns:a16="http://schemas.microsoft.com/office/drawing/2014/main" id="{8401A17D-CF17-4B34-A480-0203D431C5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47625"/>
          </a:xfrm>
          <a:prstGeom prst="rect">
            <a:avLst/>
          </a:prstGeom>
          <a:noFill/>
          <a:extLst>
            <a:ext uri="{909E8E84-426E-40DD-AFC4-6F175D3DCCD1}">
              <a14:hiddenFill xmlns:a14="http://schemas.microsoft.com/office/drawing/2010/main">
                <a:solidFill>
                  <a:srgbClr val="FFFFFF"/>
                </a:solidFill>
              </a14:hiddenFill>
            </a:ext>
          </a:extLst>
        </p:spPr>
      </p:pic>
      <p:pic>
        <p:nvPicPr>
          <p:cNvPr id="32773" name="Picture 5" descr="岀ļā7">
            <a:extLst>
              <a:ext uri="{FF2B5EF4-FFF2-40B4-BE49-F238E27FC236}">
                <a16:creationId xmlns:a16="http://schemas.microsoft.com/office/drawing/2014/main" id="{8CBE8627-573E-44A2-ABDB-662A926856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47625"/>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descr="岀ļā7">
            <a:extLst>
              <a:ext uri="{FF2B5EF4-FFF2-40B4-BE49-F238E27FC236}">
                <a16:creationId xmlns:a16="http://schemas.microsoft.com/office/drawing/2014/main" id="{33CB246C-3DCA-4562-A57C-6B038D94E3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47625"/>
          </a:xfrm>
          <a:prstGeom prst="rect">
            <a:avLst/>
          </a:prstGeom>
          <a:noFill/>
          <a:extLst>
            <a:ext uri="{909E8E84-426E-40DD-AFC4-6F175D3DCCD1}">
              <a14:hiddenFill xmlns:a14="http://schemas.microsoft.com/office/drawing/2010/main">
                <a:solidFill>
                  <a:srgbClr val="FFFFFF"/>
                </a:solidFill>
              </a14:hiddenFill>
            </a:ext>
          </a:extLst>
        </p:spPr>
      </p:pic>
      <p:pic>
        <p:nvPicPr>
          <p:cNvPr id="32771" name="Picture 3" descr="岀ļā7">
            <a:extLst>
              <a:ext uri="{FF2B5EF4-FFF2-40B4-BE49-F238E27FC236}">
                <a16:creationId xmlns:a16="http://schemas.microsoft.com/office/drawing/2014/main" id="{B8C918A9-2948-4C94-96DA-FFF26BFE98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47625"/>
          </a:xfrm>
          <a:prstGeom prst="rect">
            <a:avLst/>
          </a:prstGeom>
          <a:noFill/>
          <a:extLst>
            <a:ext uri="{909E8E84-426E-40DD-AFC4-6F175D3DCCD1}">
              <a14:hiddenFill xmlns:a14="http://schemas.microsoft.com/office/drawing/2010/main">
                <a:solidFill>
                  <a:srgbClr val="FFFFFF"/>
                </a:solidFill>
              </a14:hiddenFill>
            </a:ext>
          </a:extLst>
        </p:spPr>
      </p:pic>
      <p:pic>
        <p:nvPicPr>
          <p:cNvPr id="32770" name="Picture 2" descr="岀ļā7">
            <a:extLst>
              <a:ext uri="{FF2B5EF4-FFF2-40B4-BE49-F238E27FC236}">
                <a16:creationId xmlns:a16="http://schemas.microsoft.com/office/drawing/2014/main" id="{276C6C24-70A0-45AD-842E-3CDE4C28B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47625"/>
          </a:xfrm>
          <a:prstGeom prst="rect">
            <a:avLst/>
          </a:prstGeom>
          <a:noFill/>
          <a:extLst>
            <a:ext uri="{909E8E84-426E-40DD-AFC4-6F175D3DCCD1}">
              <a14:hiddenFill xmlns:a14="http://schemas.microsoft.com/office/drawing/2010/main">
                <a:solidFill>
                  <a:srgbClr val="FFFFFF"/>
                </a:solidFill>
              </a14:hiddenFill>
            </a:ext>
          </a:extLst>
        </p:spPr>
      </p:pic>
      <p:pic>
        <p:nvPicPr>
          <p:cNvPr id="32769" name="Picture 1" descr="岀ļā7">
            <a:extLst>
              <a:ext uri="{FF2B5EF4-FFF2-40B4-BE49-F238E27FC236}">
                <a16:creationId xmlns:a16="http://schemas.microsoft.com/office/drawing/2014/main" id="{B147C571-FF15-4EBB-8F04-E3C8E72006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47625"/>
          </a:xfrm>
          <a:prstGeom prst="rect">
            <a:avLst/>
          </a:prstGeom>
          <a:noFill/>
          <a:extLst>
            <a:ext uri="{909E8E84-426E-40DD-AFC4-6F175D3DCCD1}">
              <a14:hiddenFill xmlns:a14="http://schemas.microsoft.com/office/drawing/2010/main">
                <a:solidFill>
                  <a:srgbClr val="FFFFFF"/>
                </a:solidFill>
              </a14:hiddenFill>
            </a:ext>
          </a:extLst>
        </p:spPr>
      </p:pic>
      <p:pic>
        <p:nvPicPr>
          <p:cNvPr id="32790" name="Picture 22" descr="岀ļā7">
            <a:extLst>
              <a:ext uri="{FF2B5EF4-FFF2-40B4-BE49-F238E27FC236}">
                <a16:creationId xmlns:a16="http://schemas.microsoft.com/office/drawing/2014/main" id="{6BEEB165-AE1C-4D09-9297-1F8ABED51A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47625"/>
          </a:xfrm>
          <a:prstGeom prst="rect">
            <a:avLst/>
          </a:prstGeom>
          <a:noFill/>
          <a:extLst>
            <a:ext uri="{909E8E84-426E-40DD-AFC4-6F175D3DCCD1}">
              <a14:hiddenFill xmlns:a14="http://schemas.microsoft.com/office/drawing/2010/main">
                <a:solidFill>
                  <a:srgbClr val="FFFFFF"/>
                </a:solidFill>
              </a14:hiddenFill>
            </a:ext>
          </a:extLst>
        </p:spPr>
      </p:pic>
      <p:pic>
        <p:nvPicPr>
          <p:cNvPr id="32789" name="Picture 21" descr="岀ļā7">
            <a:extLst>
              <a:ext uri="{FF2B5EF4-FFF2-40B4-BE49-F238E27FC236}">
                <a16:creationId xmlns:a16="http://schemas.microsoft.com/office/drawing/2014/main" id="{C4E691A7-308E-465E-BB30-BBB8FD3463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47625"/>
          </a:xfrm>
          <a:prstGeom prst="rect">
            <a:avLst/>
          </a:prstGeom>
          <a:noFill/>
          <a:extLst>
            <a:ext uri="{909E8E84-426E-40DD-AFC4-6F175D3DCCD1}">
              <a14:hiddenFill xmlns:a14="http://schemas.microsoft.com/office/drawing/2010/main">
                <a:solidFill>
                  <a:srgbClr val="FFFFFF"/>
                </a:solidFill>
              </a14:hiddenFill>
            </a:ext>
          </a:extLst>
        </p:spPr>
      </p:pic>
      <p:pic>
        <p:nvPicPr>
          <p:cNvPr id="32788" name="Picture 20" descr="岀ļā7">
            <a:extLst>
              <a:ext uri="{FF2B5EF4-FFF2-40B4-BE49-F238E27FC236}">
                <a16:creationId xmlns:a16="http://schemas.microsoft.com/office/drawing/2014/main" id="{21431D10-5CDD-47D0-8FF7-B010AC67FA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47625"/>
          </a:xfrm>
          <a:prstGeom prst="rect">
            <a:avLst/>
          </a:prstGeom>
          <a:noFill/>
          <a:extLst>
            <a:ext uri="{909E8E84-426E-40DD-AFC4-6F175D3DCCD1}">
              <a14:hiddenFill xmlns:a14="http://schemas.microsoft.com/office/drawing/2010/main">
                <a:solidFill>
                  <a:srgbClr val="FFFFFF"/>
                </a:solidFill>
              </a14:hiddenFill>
            </a:ext>
          </a:extLst>
        </p:spPr>
      </p:pic>
      <p:pic>
        <p:nvPicPr>
          <p:cNvPr id="32787" name="Picture 19" descr="岀ļā7">
            <a:extLst>
              <a:ext uri="{FF2B5EF4-FFF2-40B4-BE49-F238E27FC236}">
                <a16:creationId xmlns:a16="http://schemas.microsoft.com/office/drawing/2014/main" id="{B25C5DC1-E36A-40E3-BC3E-D5876F7FE7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47625"/>
          </a:xfrm>
          <a:prstGeom prst="rect">
            <a:avLst/>
          </a:prstGeom>
          <a:noFill/>
          <a:extLst>
            <a:ext uri="{909E8E84-426E-40DD-AFC4-6F175D3DCCD1}">
              <a14:hiddenFill xmlns:a14="http://schemas.microsoft.com/office/drawing/2010/main">
                <a:solidFill>
                  <a:srgbClr val="FFFFFF"/>
                </a:solidFill>
              </a14:hiddenFill>
            </a:ext>
          </a:extLst>
        </p:spPr>
      </p:pic>
      <p:pic>
        <p:nvPicPr>
          <p:cNvPr id="32786" name="Picture 18" descr="岀ļā7">
            <a:extLst>
              <a:ext uri="{FF2B5EF4-FFF2-40B4-BE49-F238E27FC236}">
                <a16:creationId xmlns:a16="http://schemas.microsoft.com/office/drawing/2014/main" id="{F262C8E6-FBAF-44ED-AF80-271382D363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47625"/>
          </a:xfrm>
          <a:prstGeom prst="rect">
            <a:avLst/>
          </a:prstGeom>
          <a:noFill/>
          <a:extLst>
            <a:ext uri="{909E8E84-426E-40DD-AFC4-6F175D3DCCD1}">
              <a14:hiddenFill xmlns:a14="http://schemas.microsoft.com/office/drawing/2010/main">
                <a:solidFill>
                  <a:srgbClr val="FFFFFF"/>
                </a:solidFill>
              </a14:hiddenFill>
            </a:ext>
          </a:extLst>
        </p:spPr>
      </p:pic>
      <p:pic>
        <p:nvPicPr>
          <p:cNvPr id="32785" name="Picture 17" descr="岀ļā7">
            <a:extLst>
              <a:ext uri="{FF2B5EF4-FFF2-40B4-BE49-F238E27FC236}">
                <a16:creationId xmlns:a16="http://schemas.microsoft.com/office/drawing/2014/main" id="{795F0E6D-2524-4782-ADAD-85C5628257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47625"/>
          </a:xfrm>
          <a:prstGeom prst="rect">
            <a:avLst/>
          </a:prstGeom>
          <a:noFill/>
          <a:extLst>
            <a:ext uri="{909E8E84-426E-40DD-AFC4-6F175D3DCCD1}">
              <a14:hiddenFill xmlns:a14="http://schemas.microsoft.com/office/drawing/2010/main">
                <a:solidFill>
                  <a:srgbClr val="FFFFFF"/>
                </a:solidFill>
              </a14:hiddenFill>
            </a:ext>
          </a:extLst>
        </p:spPr>
      </p:pic>
      <p:pic>
        <p:nvPicPr>
          <p:cNvPr id="32784" name="Picture 16" descr="岀ļā7">
            <a:extLst>
              <a:ext uri="{FF2B5EF4-FFF2-40B4-BE49-F238E27FC236}">
                <a16:creationId xmlns:a16="http://schemas.microsoft.com/office/drawing/2014/main" id="{44D9E053-F98D-41CA-98E7-AFF525D326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47625"/>
          </a:xfrm>
          <a:prstGeom prst="rect">
            <a:avLst/>
          </a:prstGeom>
          <a:noFill/>
          <a:extLst>
            <a:ext uri="{909E8E84-426E-40DD-AFC4-6F175D3DCCD1}">
              <a14:hiddenFill xmlns:a14="http://schemas.microsoft.com/office/drawing/2010/main">
                <a:solidFill>
                  <a:srgbClr val="FFFFFF"/>
                </a:solidFill>
              </a14:hiddenFill>
            </a:ext>
          </a:extLst>
        </p:spPr>
      </p:pic>
      <p:pic>
        <p:nvPicPr>
          <p:cNvPr id="32783" name="Picture 15" descr="岀ļā7">
            <a:extLst>
              <a:ext uri="{FF2B5EF4-FFF2-40B4-BE49-F238E27FC236}">
                <a16:creationId xmlns:a16="http://schemas.microsoft.com/office/drawing/2014/main" id="{3B313C8F-C695-4F1B-ACBE-BAD35E2191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47625"/>
          </a:xfrm>
          <a:prstGeom prst="rect">
            <a:avLst/>
          </a:prstGeom>
          <a:noFill/>
          <a:extLst>
            <a:ext uri="{909E8E84-426E-40DD-AFC4-6F175D3DCCD1}">
              <a14:hiddenFill xmlns:a14="http://schemas.microsoft.com/office/drawing/2010/main">
                <a:solidFill>
                  <a:srgbClr val="FFFFFF"/>
                </a:solidFill>
              </a14:hiddenFill>
            </a:ext>
          </a:extLst>
        </p:spPr>
      </p:pic>
      <p:pic>
        <p:nvPicPr>
          <p:cNvPr id="32782" name="Picture 14" descr="岀ļā7">
            <a:extLst>
              <a:ext uri="{FF2B5EF4-FFF2-40B4-BE49-F238E27FC236}">
                <a16:creationId xmlns:a16="http://schemas.microsoft.com/office/drawing/2014/main" id="{913166AC-3276-4B87-A55B-58E61BD75B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47625"/>
          </a:xfrm>
          <a:prstGeom prst="rect">
            <a:avLst/>
          </a:prstGeom>
          <a:noFill/>
          <a:extLst>
            <a:ext uri="{909E8E84-426E-40DD-AFC4-6F175D3DCCD1}">
              <a14:hiddenFill xmlns:a14="http://schemas.microsoft.com/office/drawing/2010/main">
                <a:solidFill>
                  <a:srgbClr val="FFFFFF"/>
                </a:solidFill>
              </a14:hiddenFill>
            </a:ext>
          </a:extLst>
        </p:spPr>
      </p:pic>
      <p:pic>
        <p:nvPicPr>
          <p:cNvPr id="32781" name="Picture 13" descr="岀ļā7">
            <a:extLst>
              <a:ext uri="{FF2B5EF4-FFF2-40B4-BE49-F238E27FC236}">
                <a16:creationId xmlns:a16="http://schemas.microsoft.com/office/drawing/2014/main" id="{4BDC5165-3F63-4F12-8B7E-64F8AE11E7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47625"/>
          </a:xfrm>
          <a:prstGeom prst="rect">
            <a:avLst/>
          </a:prstGeom>
          <a:noFill/>
          <a:extLst>
            <a:ext uri="{909E8E84-426E-40DD-AFC4-6F175D3DCCD1}">
              <a14:hiddenFill xmlns:a14="http://schemas.microsoft.com/office/drawing/2010/main">
                <a:solidFill>
                  <a:srgbClr val="FFFFFF"/>
                </a:solidFill>
              </a14:hiddenFill>
            </a:ext>
          </a:extLst>
        </p:spPr>
      </p:pic>
      <p:pic>
        <p:nvPicPr>
          <p:cNvPr id="32780" name="Picture 12" descr="岀ļā7">
            <a:extLst>
              <a:ext uri="{FF2B5EF4-FFF2-40B4-BE49-F238E27FC236}">
                <a16:creationId xmlns:a16="http://schemas.microsoft.com/office/drawing/2014/main" id="{EB538DB0-79CA-4176-A1F3-37F299E3FF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47625"/>
          </a:xfrm>
          <a:prstGeom prst="rect">
            <a:avLst/>
          </a:prstGeom>
          <a:noFill/>
          <a:extLst>
            <a:ext uri="{909E8E84-426E-40DD-AFC4-6F175D3DCCD1}">
              <a14:hiddenFill xmlns:a14="http://schemas.microsoft.com/office/drawing/2010/main">
                <a:solidFill>
                  <a:srgbClr val="FFFFFF"/>
                </a:solidFill>
              </a14:hiddenFill>
            </a:ext>
          </a:extLst>
        </p:spPr>
      </p:pic>
      <p:pic>
        <p:nvPicPr>
          <p:cNvPr id="32801" name="Picture 33" descr="岀ļā7">
            <a:extLst>
              <a:ext uri="{FF2B5EF4-FFF2-40B4-BE49-F238E27FC236}">
                <a16:creationId xmlns:a16="http://schemas.microsoft.com/office/drawing/2014/main" id="{F385D6F2-65FE-44EA-B930-9F63B95B9B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47625"/>
          </a:xfrm>
          <a:prstGeom prst="rect">
            <a:avLst/>
          </a:prstGeom>
          <a:noFill/>
          <a:extLst>
            <a:ext uri="{909E8E84-426E-40DD-AFC4-6F175D3DCCD1}">
              <a14:hiddenFill xmlns:a14="http://schemas.microsoft.com/office/drawing/2010/main">
                <a:solidFill>
                  <a:srgbClr val="FFFFFF"/>
                </a:solidFill>
              </a14:hiddenFill>
            </a:ext>
          </a:extLst>
        </p:spPr>
      </p:pic>
      <p:pic>
        <p:nvPicPr>
          <p:cNvPr id="32800" name="Picture 32" descr="岀ļā7">
            <a:extLst>
              <a:ext uri="{FF2B5EF4-FFF2-40B4-BE49-F238E27FC236}">
                <a16:creationId xmlns:a16="http://schemas.microsoft.com/office/drawing/2014/main" id="{17451BD0-D355-4B9D-A647-D0BAEBC4C9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47625"/>
          </a:xfrm>
          <a:prstGeom prst="rect">
            <a:avLst/>
          </a:prstGeom>
          <a:noFill/>
          <a:extLst>
            <a:ext uri="{909E8E84-426E-40DD-AFC4-6F175D3DCCD1}">
              <a14:hiddenFill xmlns:a14="http://schemas.microsoft.com/office/drawing/2010/main">
                <a:solidFill>
                  <a:srgbClr val="FFFFFF"/>
                </a:solidFill>
              </a14:hiddenFill>
            </a:ext>
          </a:extLst>
        </p:spPr>
      </p:pic>
      <p:pic>
        <p:nvPicPr>
          <p:cNvPr id="32799" name="Picture 31" descr="岀ļā7">
            <a:extLst>
              <a:ext uri="{FF2B5EF4-FFF2-40B4-BE49-F238E27FC236}">
                <a16:creationId xmlns:a16="http://schemas.microsoft.com/office/drawing/2014/main" id="{60D6E412-C545-43B1-8480-9138132E9F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47625"/>
          </a:xfrm>
          <a:prstGeom prst="rect">
            <a:avLst/>
          </a:prstGeom>
          <a:noFill/>
          <a:extLst>
            <a:ext uri="{909E8E84-426E-40DD-AFC4-6F175D3DCCD1}">
              <a14:hiddenFill xmlns:a14="http://schemas.microsoft.com/office/drawing/2010/main">
                <a:solidFill>
                  <a:srgbClr val="FFFFFF"/>
                </a:solidFill>
              </a14:hiddenFill>
            </a:ext>
          </a:extLst>
        </p:spPr>
      </p:pic>
      <p:pic>
        <p:nvPicPr>
          <p:cNvPr id="32798" name="Picture 30" descr="岀ļā7">
            <a:extLst>
              <a:ext uri="{FF2B5EF4-FFF2-40B4-BE49-F238E27FC236}">
                <a16:creationId xmlns:a16="http://schemas.microsoft.com/office/drawing/2014/main" id="{C14D6C53-A97D-4A0E-A1EA-B42A9008C0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47625"/>
          </a:xfrm>
          <a:prstGeom prst="rect">
            <a:avLst/>
          </a:prstGeom>
          <a:noFill/>
          <a:extLst>
            <a:ext uri="{909E8E84-426E-40DD-AFC4-6F175D3DCCD1}">
              <a14:hiddenFill xmlns:a14="http://schemas.microsoft.com/office/drawing/2010/main">
                <a:solidFill>
                  <a:srgbClr val="FFFFFF"/>
                </a:solidFill>
              </a14:hiddenFill>
            </a:ext>
          </a:extLst>
        </p:spPr>
      </p:pic>
      <p:pic>
        <p:nvPicPr>
          <p:cNvPr id="32797" name="Picture 29" descr="岀ļā7">
            <a:extLst>
              <a:ext uri="{FF2B5EF4-FFF2-40B4-BE49-F238E27FC236}">
                <a16:creationId xmlns:a16="http://schemas.microsoft.com/office/drawing/2014/main" id="{E9CFA15A-A809-4662-AF7C-29EE607F31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47625"/>
          </a:xfrm>
          <a:prstGeom prst="rect">
            <a:avLst/>
          </a:prstGeom>
          <a:noFill/>
          <a:extLst>
            <a:ext uri="{909E8E84-426E-40DD-AFC4-6F175D3DCCD1}">
              <a14:hiddenFill xmlns:a14="http://schemas.microsoft.com/office/drawing/2010/main">
                <a:solidFill>
                  <a:srgbClr val="FFFFFF"/>
                </a:solidFill>
              </a14:hiddenFill>
            </a:ext>
          </a:extLst>
        </p:spPr>
      </p:pic>
      <p:pic>
        <p:nvPicPr>
          <p:cNvPr id="32796" name="Picture 28" descr="岀ļā7">
            <a:extLst>
              <a:ext uri="{FF2B5EF4-FFF2-40B4-BE49-F238E27FC236}">
                <a16:creationId xmlns:a16="http://schemas.microsoft.com/office/drawing/2014/main" id="{CA9E1C2E-3B02-4E72-8DD1-39DC6FF4DA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47625"/>
          </a:xfrm>
          <a:prstGeom prst="rect">
            <a:avLst/>
          </a:prstGeom>
          <a:noFill/>
          <a:extLst>
            <a:ext uri="{909E8E84-426E-40DD-AFC4-6F175D3DCCD1}">
              <a14:hiddenFill xmlns:a14="http://schemas.microsoft.com/office/drawing/2010/main">
                <a:solidFill>
                  <a:srgbClr val="FFFFFF"/>
                </a:solidFill>
              </a14:hiddenFill>
            </a:ext>
          </a:extLst>
        </p:spPr>
      </p:pic>
      <p:pic>
        <p:nvPicPr>
          <p:cNvPr id="32795" name="Picture 27" descr="岀ļā7">
            <a:extLst>
              <a:ext uri="{FF2B5EF4-FFF2-40B4-BE49-F238E27FC236}">
                <a16:creationId xmlns:a16="http://schemas.microsoft.com/office/drawing/2014/main" id="{EA240C8C-8B2C-4509-BA51-174CD96401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47625"/>
          </a:xfrm>
          <a:prstGeom prst="rect">
            <a:avLst/>
          </a:prstGeom>
          <a:noFill/>
          <a:extLst>
            <a:ext uri="{909E8E84-426E-40DD-AFC4-6F175D3DCCD1}">
              <a14:hiddenFill xmlns:a14="http://schemas.microsoft.com/office/drawing/2010/main">
                <a:solidFill>
                  <a:srgbClr val="FFFFFF"/>
                </a:solidFill>
              </a14:hiddenFill>
            </a:ext>
          </a:extLst>
        </p:spPr>
      </p:pic>
      <p:pic>
        <p:nvPicPr>
          <p:cNvPr id="32794" name="Picture 26" descr="岀ļā7">
            <a:extLst>
              <a:ext uri="{FF2B5EF4-FFF2-40B4-BE49-F238E27FC236}">
                <a16:creationId xmlns:a16="http://schemas.microsoft.com/office/drawing/2014/main" id="{32A71381-542A-40CA-95E6-EF333BF095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47625"/>
          </a:xfrm>
          <a:prstGeom prst="rect">
            <a:avLst/>
          </a:prstGeom>
          <a:noFill/>
          <a:extLst>
            <a:ext uri="{909E8E84-426E-40DD-AFC4-6F175D3DCCD1}">
              <a14:hiddenFill xmlns:a14="http://schemas.microsoft.com/office/drawing/2010/main">
                <a:solidFill>
                  <a:srgbClr val="FFFFFF"/>
                </a:solidFill>
              </a14:hiddenFill>
            </a:ext>
          </a:extLst>
        </p:spPr>
      </p:pic>
      <p:pic>
        <p:nvPicPr>
          <p:cNvPr id="32793" name="Picture 25" descr="岀ļā7">
            <a:extLst>
              <a:ext uri="{FF2B5EF4-FFF2-40B4-BE49-F238E27FC236}">
                <a16:creationId xmlns:a16="http://schemas.microsoft.com/office/drawing/2014/main" id="{A3818EF6-0CEF-492B-8EF4-953F27E14B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47625"/>
          </a:xfrm>
          <a:prstGeom prst="rect">
            <a:avLst/>
          </a:prstGeom>
          <a:noFill/>
          <a:extLst>
            <a:ext uri="{909E8E84-426E-40DD-AFC4-6F175D3DCCD1}">
              <a14:hiddenFill xmlns:a14="http://schemas.microsoft.com/office/drawing/2010/main">
                <a:solidFill>
                  <a:srgbClr val="FFFFFF"/>
                </a:solidFill>
              </a14:hiddenFill>
            </a:ext>
          </a:extLst>
        </p:spPr>
      </p:pic>
      <p:pic>
        <p:nvPicPr>
          <p:cNvPr id="32792" name="Picture 24" descr="岀ļā7">
            <a:extLst>
              <a:ext uri="{FF2B5EF4-FFF2-40B4-BE49-F238E27FC236}">
                <a16:creationId xmlns:a16="http://schemas.microsoft.com/office/drawing/2014/main" id="{BA47FAFB-DC80-4DE1-9B4A-E22F510D06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47625"/>
          </a:xfrm>
          <a:prstGeom prst="rect">
            <a:avLst/>
          </a:prstGeom>
          <a:noFill/>
          <a:extLst>
            <a:ext uri="{909E8E84-426E-40DD-AFC4-6F175D3DCCD1}">
              <a14:hiddenFill xmlns:a14="http://schemas.microsoft.com/office/drawing/2010/main">
                <a:solidFill>
                  <a:srgbClr val="FFFFFF"/>
                </a:solidFill>
              </a14:hiddenFill>
            </a:ext>
          </a:extLst>
        </p:spPr>
      </p:pic>
      <p:pic>
        <p:nvPicPr>
          <p:cNvPr id="32791" name="Picture 23" descr="岀ļā7">
            <a:extLst>
              <a:ext uri="{FF2B5EF4-FFF2-40B4-BE49-F238E27FC236}">
                <a16:creationId xmlns:a16="http://schemas.microsoft.com/office/drawing/2014/main" id="{D897E3CE-0C6B-4E63-A96D-AD80EF3E29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476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ontent Placeholder 6">
            <a:extLst>
              <a:ext uri="{FF2B5EF4-FFF2-40B4-BE49-F238E27FC236}">
                <a16:creationId xmlns:a16="http://schemas.microsoft.com/office/drawing/2014/main" id="{D0F230C6-929A-42EF-939F-FC4057E197B5}"/>
              </a:ext>
            </a:extLst>
          </p:cNvPr>
          <p:cNvGraphicFramePr>
            <a:graphicFrameLocks noGrp="1"/>
          </p:cNvGraphicFramePr>
          <p:nvPr>
            <p:ph idx="1"/>
            <p:extLst>
              <p:ext uri="{D42A27DB-BD31-4B8C-83A1-F6EECF244321}">
                <p14:modId xmlns:p14="http://schemas.microsoft.com/office/powerpoint/2010/main" val="4054389601"/>
              </p:ext>
            </p:extLst>
          </p:nvPr>
        </p:nvGraphicFramePr>
        <p:xfrm>
          <a:off x="2417438" y="743014"/>
          <a:ext cx="7518403" cy="5659582"/>
        </p:xfrm>
        <a:graphic>
          <a:graphicData uri="http://schemas.openxmlformats.org/drawingml/2006/table">
            <a:tbl>
              <a:tblPr firstRow="1" firstCol="1" lastRow="1" lastCol="1" bandRow="1" bandCol="1"/>
              <a:tblGrid>
                <a:gridCol w="1681022">
                  <a:extLst>
                    <a:ext uri="{9D8B030D-6E8A-4147-A177-3AD203B41FA5}">
                      <a16:colId xmlns:a16="http://schemas.microsoft.com/office/drawing/2014/main" val="2625878162"/>
                    </a:ext>
                  </a:extLst>
                </a:gridCol>
                <a:gridCol w="1930400">
                  <a:extLst>
                    <a:ext uri="{9D8B030D-6E8A-4147-A177-3AD203B41FA5}">
                      <a16:colId xmlns:a16="http://schemas.microsoft.com/office/drawing/2014/main" val="4280032928"/>
                    </a:ext>
                  </a:extLst>
                </a:gridCol>
                <a:gridCol w="1385455">
                  <a:extLst>
                    <a:ext uri="{9D8B030D-6E8A-4147-A177-3AD203B41FA5}">
                      <a16:colId xmlns:a16="http://schemas.microsoft.com/office/drawing/2014/main" val="398077503"/>
                    </a:ext>
                  </a:extLst>
                </a:gridCol>
                <a:gridCol w="1634836">
                  <a:extLst>
                    <a:ext uri="{9D8B030D-6E8A-4147-A177-3AD203B41FA5}">
                      <a16:colId xmlns:a16="http://schemas.microsoft.com/office/drawing/2014/main" val="3540043288"/>
                    </a:ext>
                  </a:extLst>
                </a:gridCol>
                <a:gridCol w="886690">
                  <a:extLst>
                    <a:ext uri="{9D8B030D-6E8A-4147-A177-3AD203B41FA5}">
                      <a16:colId xmlns:a16="http://schemas.microsoft.com/office/drawing/2014/main" val="997031375"/>
                    </a:ext>
                  </a:extLst>
                </a:gridCol>
              </a:tblGrid>
              <a:tr h="505486">
                <a:tc>
                  <a:txBody>
                    <a:bodyPr/>
                    <a:lstStyle/>
                    <a:p>
                      <a:pPr algn="ctr">
                        <a:spcAft>
                          <a:spcPts val="0"/>
                        </a:spcAft>
                      </a:pP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Point of observation</a:t>
                      </a: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Characteristics</a:t>
                      </a: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Unit of measurement</a:t>
                      </a: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Years</a:t>
                      </a: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en-US" sz="1400" dirty="0">
                          <a:ln w="3175" cmpd="sng">
                            <a:noFill/>
                          </a:ln>
                          <a:solidFill>
                            <a:schemeClr val="bg1"/>
                          </a:solidFill>
                          <a:latin typeface="Arial" panose="020B0604020202020204" pitchFamily="34" charset="0"/>
                          <a:cs typeface="Arial" panose="020B0604020202020204" pitchFamily="34" charset="0"/>
                        </a:rPr>
                        <a:t>Annual</a:t>
                      </a:r>
                      <a:endPar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9913607"/>
                  </a:ext>
                </a:extLst>
              </a:tr>
              <a:tr h="505486">
                <a:tc>
                  <a:txBody>
                    <a:bodyPr/>
                    <a:lstStyle/>
                    <a:p>
                      <a:pPr algn="ctr">
                        <a:spcAft>
                          <a:spcPts val="0"/>
                        </a:spcAft>
                      </a:pP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Odesa</a:t>
                      </a: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Air temperature</a:t>
                      </a: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chemeClr val="bg1"/>
                          </a:solidFill>
                          <a:effectLst/>
                          <a:latin typeface="Arial" panose="020B0604020202020204" pitchFamily="34" charset="0"/>
                          <a:ea typeface="MS Mincho" panose="02020609040205080304" pitchFamily="49" charset="-128"/>
                          <a:cs typeface="Arial" panose="020B0604020202020204" pitchFamily="34" charset="0"/>
                        </a:rPr>
                        <a:t>ºС</a:t>
                      </a:r>
                      <a:endParaRPr lang="en-US" sz="14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chemeClr val="bg1"/>
                          </a:solidFill>
                          <a:effectLst/>
                          <a:latin typeface="Arial" panose="020B0604020202020204" pitchFamily="34" charset="0"/>
                          <a:ea typeface="Times New Roman" panose="02020603050405020304" pitchFamily="18" charset="0"/>
                          <a:cs typeface="Arial" panose="020B0604020202020204" pitchFamily="34" charset="0"/>
                        </a:rPr>
                        <a:t>1894 – 2017 гг.</a:t>
                      </a:r>
                      <a:endParaRPr lang="en-US" sz="14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chemeClr val="bg1"/>
                          </a:solidFill>
                          <a:effectLst/>
                          <a:latin typeface="Arial" panose="020B0604020202020204" pitchFamily="34" charset="0"/>
                          <a:ea typeface="Times New Roman" panose="02020603050405020304" pitchFamily="18" charset="0"/>
                          <a:cs typeface="Arial" panose="020B0604020202020204" pitchFamily="34" charset="0"/>
                        </a:rPr>
                        <a:t>10,29</a:t>
                      </a:r>
                      <a:endParaRPr lang="en-US" sz="14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3697129"/>
                  </a:ext>
                </a:extLst>
              </a:tr>
              <a:tr h="505486">
                <a:tc>
                  <a:txBody>
                    <a:bodyPr/>
                    <a:lstStyle/>
                    <a:p>
                      <a:pPr algn="ctr">
                        <a:spcBef>
                          <a:spcPts val="600"/>
                        </a:spcBef>
                        <a:spcAft>
                          <a:spcPts val="0"/>
                        </a:spcAft>
                      </a:pPr>
                      <a:endPar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Air temperature</a:t>
                      </a: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solidFill>
                            <a:schemeClr val="bg1"/>
                          </a:solidFill>
                          <a:effectLst/>
                          <a:latin typeface="Arial" panose="020B0604020202020204" pitchFamily="34" charset="0"/>
                          <a:ea typeface="MS Mincho" panose="02020609040205080304" pitchFamily="49" charset="-128"/>
                          <a:cs typeface="Arial" panose="020B0604020202020204" pitchFamily="34" charset="0"/>
                        </a:rPr>
                        <a:t>ºС</a:t>
                      </a:r>
                      <a:endPar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chemeClr val="bg1"/>
                          </a:solidFill>
                          <a:effectLst/>
                          <a:latin typeface="Arial" panose="020B0604020202020204" pitchFamily="34" charset="0"/>
                          <a:ea typeface="Times New Roman" panose="02020603050405020304" pitchFamily="18" charset="0"/>
                          <a:cs typeface="Arial" panose="020B0604020202020204" pitchFamily="34" charset="0"/>
                        </a:rPr>
                        <a:t>1947 – 201</a:t>
                      </a:r>
                      <a:r>
                        <a:rPr lang="en-US" sz="1400">
                          <a:solidFill>
                            <a:schemeClr val="bg1"/>
                          </a:solidFill>
                          <a:effectLst/>
                          <a:latin typeface="Arial" panose="020B0604020202020204" pitchFamily="34" charset="0"/>
                          <a:ea typeface="Times New Roman" panose="02020603050405020304" pitchFamily="18" charset="0"/>
                          <a:cs typeface="Arial" panose="020B0604020202020204" pitchFamily="34" charset="0"/>
                        </a:rPr>
                        <a:t>7</a:t>
                      </a:r>
                      <a:r>
                        <a:rPr lang="ru-RU" sz="1400">
                          <a:solidFill>
                            <a:schemeClr val="bg1"/>
                          </a:solidFill>
                          <a:effectLst/>
                          <a:latin typeface="Arial" panose="020B0604020202020204" pitchFamily="34" charset="0"/>
                          <a:ea typeface="Times New Roman" panose="02020603050405020304" pitchFamily="18" charset="0"/>
                          <a:cs typeface="Arial" panose="020B0604020202020204" pitchFamily="34" charset="0"/>
                        </a:rPr>
                        <a:t> гг.</a:t>
                      </a:r>
                      <a:endParaRPr lang="en-US" sz="14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chemeClr val="bg1"/>
                          </a:solidFill>
                          <a:effectLst/>
                          <a:latin typeface="Arial" panose="020B0604020202020204" pitchFamily="34" charset="0"/>
                          <a:ea typeface="Times New Roman" panose="02020603050405020304" pitchFamily="18" charset="0"/>
                          <a:cs typeface="Arial" panose="020B0604020202020204" pitchFamily="34" charset="0"/>
                        </a:rPr>
                        <a:t>10,</a:t>
                      </a:r>
                      <a:r>
                        <a:rPr lang="ru-RU" sz="1400">
                          <a:solidFill>
                            <a:schemeClr val="bg1"/>
                          </a:solidFill>
                          <a:effectLst/>
                          <a:latin typeface="Arial" panose="020B0604020202020204" pitchFamily="34" charset="0"/>
                          <a:ea typeface="Times New Roman" panose="02020603050405020304" pitchFamily="18" charset="0"/>
                          <a:cs typeface="Arial" panose="020B0604020202020204" pitchFamily="34" charset="0"/>
                        </a:rPr>
                        <a:t>56</a:t>
                      </a:r>
                      <a:endParaRPr lang="en-US" sz="14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3098005"/>
                  </a:ext>
                </a:extLst>
              </a:tr>
              <a:tr h="404182">
                <a:tc>
                  <a:txBody>
                    <a:bodyPr/>
                    <a:lstStyle/>
                    <a:p>
                      <a:pPr algn="ctr">
                        <a:spcAft>
                          <a:spcPts val="0"/>
                        </a:spcAft>
                      </a:pP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Odesa</a:t>
                      </a: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Precipitation</a:t>
                      </a: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mm</a:t>
                      </a:r>
                      <a:r>
                        <a:rPr lang="ru-RU"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ru-RU" sz="1400" dirty="0">
                          <a:solidFill>
                            <a:schemeClr val="bg1"/>
                          </a:solidFill>
                          <a:effectLst/>
                          <a:latin typeface="Arial" panose="020B0604020202020204" pitchFamily="34" charset="0"/>
                          <a:ea typeface="MS Mincho" panose="02020609040205080304" pitchFamily="49" charset="-128"/>
                          <a:cs typeface="Arial" panose="020B0604020202020204" pitchFamily="34" charset="0"/>
                        </a:rPr>
                        <a:t>/ </a:t>
                      </a:r>
                      <a:r>
                        <a:rPr lang="en-US" sz="1400" dirty="0">
                          <a:solidFill>
                            <a:schemeClr val="bg1"/>
                          </a:solidFill>
                          <a:effectLst/>
                          <a:latin typeface="Arial" panose="020B0604020202020204" pitchFamily="34" charset="0"/>
                          <a:ea typeface="MS Mincho" panose="02020609040205080304" pitchFamily="49" charset="-128"/>
                          <a:cs typeface="Arial" panose="020B0604020202020204" pitchFamily="34" charset="0"/>
                        </a:rPr>
                        <a:t>mon</a:t>
                      </a:r>
                      <a:endPar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chemeClr val="bg1"/>
                          </a:solidFill>
                          <a:effectLst/>
                          <a:latin typeface="Arial" panose="020B0604020202020204" pitchFamily="34" charset="0"/>
                          <a:ea typeface="Times New Roman" panose="02020603050405020304" pitchFamily="18" charset="0"/>
                          <a:cs typeface="Arial" panose="020B0604020202020204" pitchFamily="34" charset="0"/>
                        </a:rPr>
                        <a:t>1900 – 20</a:t>
                      </a:r>
                      <a:r>
                        <a:rPr lang="en-US" sz="1400">
                          <a:solidFill>
                            <a:schemeClr val="bg1"/>
                          </a:solidFill>
                          <a:effectLst/>
                          <a:latin typeface="Arial" panose="020B0604020202020204" pitchFamily="34" charset="0"/>
                          <a:ea typeface="Times New Roman" panose="02020603050405020304" pitchFamily="18" charset="0"/>
                          <a:cs typeface="Arial" panose="020B0604020202020204" pitchFamily="34" charset="0"/>
                        </a:rPr>
                        <a:t>17 </a:t>
                      </a:r>
                      <a:r>
                        <a:rPr lang="ru-RU" sz="1400">
                          <a:solidFill>
                            <a:schemeClr val="bg1"/>
                          </a:solidFill>
                          <a:effectLst/>
                          <a:latin typeface="Arial" panose="020B0604020202020204" pitchFamily="34" charset="0"/>
                          <a:ea typeface="Times New Roman" panose="02020603050405020304" pitchFamily="18" charset="0"/>
                          <a:cs typeface="Arial" panose="020B0604020202020204" pitchFamily="34" charset="0"/>
                        </a:rPr>
                        <a:t>гг.</a:t>
                      </a:r>
                      <a:endParaRPr lang="en-US" sz="14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chemeClr val="bg1"/>
                          </a:solidFill>
                          <a:effectLst/>
                          <a:latin typeface="Arial" panose="020B0604020202020204" pitchFamily="34" charset="0"/>
                          <a:ea typeface="Times New Roman" panose="02020603050405020304" pitchFamily="18" charset="0"/>
                          <a:cs typeface="Arial" panose="020B0604020202020204" pitchFamily="34" charset="0"/>
                        </a:rPr>
                        <a:t>4</a:t>
                      </a:r>
                      <a:r>
                        <a:rPr lang="en-US" sz="1400">
                          <a:solidFill>
                            <a:schemeClr val="bg1"/>
                          </a:solidFill>
                          <a:effectLst/>
                          <a:latin typeface="Arial" panose="020B0604020202020204" pitchFamily="34" charset="0"/>
                          <a:ea typeface="Times New Roman" panose="02020603050405020304" pitchFamily="18" charset="0"/>
                          <a:cs typeface="Arial" panose="020B0604020202020204" pitchFamily="34" charset="0"/>
                        </a:rPr>
                        <a:t>1</a:t>
                      </a:r>
                      <a:r>
                        <a:rPr lang="ru-RU" sz="1400">
                          <a:solidFill>
                            <a:schemeClr val="bg1"/>
                          </a:solidFill>
                          <a:effectLst/>
                          <a:latin typeface="Arial" panose="020B0604020202020204" pitchFamily="34" charset="0"/>
                          <a:ea typeface="Times New Roman" panose="02020603050405020304" pitchFamily="18" charset="0"/>
                          <a:cs typeface="Arial" panose="020B0604020202020204" pitchFamily="34" charset="0"/>
                        </a:rPr>
                        <a:t>5,</a:t>
                      </a:r>
                      <a:r>
                        <a:rPr lang="en-US" sz="1400">
                          <a:solidFill>
                            <a:schemeClr val="bg1"/>
                          </a:solidFill>
                          <a:effectLst/>
                          <a:latin typeface="Arial" panose="020B0604020202020204" pitchFamily="34" charset="0"/>
                          <a:ea typeface="Times New Roman" panose="02020603050405020304" pitchFamily="18" charset="0"/>
                          <a:cs typeface="Arial" panose="020B0604020202020204" pitchFamily="34" charset="0"/>
                        </a:rPr>
                        <a:t>7</a:t>
                      </a:r>
                      <a:r>
                        <a:rPr lang="ar-SA" sz="14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14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7888234"/>
                  </a:ext>
                </a:extLst>
              </a:tr>
              <a:tr h="404182">
                <a:tc>
                  <a:txBody>
                    <a:bodyPr/>
                    <a:lstStyle/>
                    <a:p>
                      <a:pPr algn="ctr">
                        <a:spcBef>
                          <a:spcPts val="600"/>
                        </a:spcBef>
                        <a:spcAft>
                          <a:spcPts val="0"/>
                        </a:spcAft>
                      </a:pPr>
                      <a:r>
                        <a:rPr lang="en-US" sz="14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Precipitation</a:t>
                      </a: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mm</a:t>
                      </a:r>
                      <a:r>
                        <a:rPr lang="ru-RU"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ru-RU" sz="1400" dirty="0">
                          <a:solidFill>
                            <a:schemeClr val="bg1"/>
                          </a:solidFill>
                          <a:effectLst/>
                          <a:latin typeface="Arial" panose="020B0604020202020204" pitchFamily="34" charset="0"/>
                          <a:ea typeface="MS Mincho" panose="02020609040205080304" pitchFamily="49" charset="-128"/>
                          <a:cs typeface="Arial" panose="020B0604020202020204" pitchFamily="34" charset="0"/>
                        </a:rPr>
                        <a:t>/ </a:t>
                      </a:r>
                      <a:r>
                        <a:rPr lang="en-US" sz="1400" dirty="0">
                          <a:solidFill>
                            <a:schemeClr val="bg1"/>
                          </a:solidFill>
                          <a:effectLst/>
                          <a:latin typeface="Arial" panose="020B0604020202020204" pitchFamily="34" charset="0"/>
                          <a:ea typeface="MS Mincho" panose="02020609040205080304" pitchFamily="49" charset="-128"/>
                          <a:cs typeface="Arial" panose="020B0604020202020204" pitchFamily="34" charset="0"/>
                        </a:rPr>
                        <a:t>mon</a:t>
                      </a:r>
                      <a:endPar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chemeClr val="bg1"/>
                          </a:solidFill>
                          <a:effectLst/>
                          <a:latin typeface="Arial" panose="020B0604020202020204" pitchFamily="34" charset="0"/>
                          <a:ea typeface="Times New Roman" panose="02020603050405020304" pitchFamily="18" charset="0"/>
                          <a:cs typeface="Arial" panose="020B0604020202020204" pitchFamily="34" charset="0"/>
                        </a:rPr>
                        <a:t>1947 – 20</a:t>
                      </a:r>
                      <a:r>
                        <a:rPr lang="en-US" sz="1400">
                          <a:solidFill>
                            <a:schemeClr val="bg1"/>
                          </a:solidFill>
                          <a:effectLst/>
                          <a:latin typeface="Arial" panose="020B0604020202020204" pitchFamily="34" charset="0"/>
                          <a:ea typeface="Times New Roman" panose="02020603050405020304" pitchFamily="18" charset="0"/>
                          <a:cs typeface="Arial" panose="020B0604020202020204" pitchFamily="34" charset="0"/>
                        </a:rPr>
                        <a:t>17</a:t>
                      </a:r>
                      <a:r>
                        <a:rPr lang="ru-RU" sz="1400">
                          <a:solidFill>
                            <a:schemeClr val="bg1"/>
                          </a:solidFill>
                          <a:effectLst/>
                          <a:latin typeface="Arial" panose="020B0604020202020204" pitchFamily="34" charset="0"/>
                          <a:ea typeface="Times New Roman" panose="02020603050405020304" pitchFamily="18" charset="0"/>
                          <a:cs typeface="Arial" panose="020B0604020202020204" pitchFamily="34" charset="0"/>
                        </a:rPr>
                        <a:t> гг.</a:t>
                      </a:r>
                      <a:endParaRPr lang="en-US" sz="14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chemeClr val="bg1"/>
                          </a:solidFill>
                          <a:effectLst/>
                          <a:latin typeface="Arial" panose="020B0604020202020204" pitchFamily="34" charset="0"/>
                          <a:ea typeface="Times New Roman" panose="02020603050405020304" pitchFamily="18" charset="0"/>
                          <a:cs typeface="Arial" panose="020B0604020202020204" pitchFamily="34" charset="0"/>
                        </a:rPr>
                        <a:t>4</a:t>
                      </a:r>
                      <a:r>
                        <a:rPr lang="en-US" sz="1400">
                          <a:solidFill>
                            <a:schemeClr val="bg1"/>
                          </a:solidFill>
                          <a:effectLst/>
                          <a:latin typeface="Arial" panose="020B0604020202020204" pitchFamily="34" charset="0"/>
                          <a:ea typeface="Times New Roman" panose="02020603050405020304" pitchFamily="18" charset="0"/>
                          <a:cs typeface="Arial" panose="020B0604020202020204" pitchFamily="34" charset="0"/>
                        </a:rPr>
                        <a:t>50</a:t>
                      </a:r>
                      <a:r>
                        <a:rPr lang="ru-RU" sz="14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en-US" sz="1400">
                          <a:solidFill>
                            <a:schemeClr val="bg1"/>
                          </a:solidFill>
                          <a:effectLst/>
                          <a:latin typeface="Arial" panose="020B0604020202020204" pitchFamily="34" charset="0"/>
                          <a:ea typeface="Times New Roman" panose="02020603050405020304" pitchFamily="18" charset="0"/>
                          <a:cs typeface="Arial" panose="020B0604020202020204" pitchFamily="34" charset="0"/>
                        </a:rPr>
                        <a:t>0</a:t>
                      </a:r>
                      <a:r>
                        <a:rPr lang="ar-SA" sz="14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14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6522900"/>
                  </a:ext>
                </a:extLst>
              </a:tr>
              <a:tr h="404182">
                <a:tc>
                  <a:txBody>
                    <a:bodyPr/>
                    <a:lstStyle/>
                    <a:p>
                      <a:pPr algn="ctr">
                        <a:spcAft>
                          <a:spcPts val="0"/>
                        </a:spcAft>
                      </a:pP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Odesa</a:t>
                      </a: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Water temperature</a:t>
                      </a: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solidFill>
                            <a:schemeClr val="bg1"/>
                          </a:solidFill>
                          <a:effectLst/>
                          <a:latin typeface="Arial" panose="020B0604020202020204" pitchFamily="34" charset="0"/>
                          <a:ea typeface="MS Mincho" panose="02020609040205080304" pitchFamily="49" charset="-128"/>
                          <a:cs typeface="Arial" panose="020B0604020202020204" pitchFamily="34" charset="0"/>
                        </a:rPr>
                        <a:t>ºС</a:t>
                      </a:r>
                      <a:endPar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chemeClr val="bg1"/>
                          </a:solidFill>
                          <a:effectLst/>
                          <a:latin typeface="Arial" panose="020B0604020202020204" pitchFamily="34" charset="0"/>
                          <a:ea typeface="Times New Roman" panose="02020603050405020304" pitchFamily="18" charset="0"/>
                          <a:cs typeface="Arial" panose="020B0604020202020204" pitchFamily="34" charset="0"/>
                        </a:rPr>
                        <a:t>19</a:t>
                      </a:r>
                      <a:r>
                        <a:rPr lang="en-US" sz="1400">
                          <a:solidFill>
                            <a:schemeClr val="bg1"/>
                          </a:solidFill>
                          <a:effectLst/>
                          <a:latin typeface="Arial" panose="020B0604020202020204" pitchFamily="34" charset="0"/>
                          <a:ea typeface="Times New Roman" panose="02020603050405020304" pitchFamily="18" charset="0"/>
                          <a:cs typeface="Arial" panose="020B0604020202020204" pitchFamily="34" charset="0"/>
                        </a:rPr>
                        <a:t>50</a:t>
                      </a:r>
                      <a:r>
                        <a:rPr lang="ru-RU" sz="1400">
                          <a:solidFill>
                            <a:schemeClr val="bg1"/>
                          </a:solidFill>
                          <a:effectLst/>
                          <a:latin typeface="Arial" panose="020B0604020202020204" pitchFamily="34" charset="0"/>
                          <a:ea typeface="Times New Roman" panose="02020603050405020304" pitchFamily="18" charset="0"/>
                          <a:cs typeface="Arial" panose="020B0604020202020204" pitchFamily="34" charset="0"/>
                        </a:rPr>
                        <a:t> – 201</a:t>
                      </a:r>
                      <a:r>
                        <a:rPr lang="en-US" sz="1400">
                          <a:solidFill>
                            <a:schemeClr val="bg1"/>
                          </a:solidFill>
                          <a:effectLst/>
                          <a:latin typeface="Arial" panose="020B0604020202020204" pitchFamily="34" charset="0"/>
                          <a:ea typeface="Times New Roman" panose="02020603050405020304" pitchFamily="18" charset="0"/>
                          <a:cs typeface="Arial" panose="020B0604020202020204" pitchFamily="34" charset="0"/>
                        </a:rPr>
                        <a:t>7</a:t>
                      </a:r>
                      <a:r>
                        <a:rPr lang="ru-RU" sz="1400">
                          <a:solidFill>
                            <a:schemeClr val="bg1"/>
                          </a:solidFill>
                          <a:effectLst/>
                          <a:latin typeface="Arial" panose="020B0604020202020204" pitchFamily="34" charset="0"/>
                          <a:ea typeface="Times New Roman" panose="02020603050405020304" pitchFamily="18" charset="0"/>
                          <a:cs typeface="Arial" panose="020B0604020202020204" pitchFamily="34" charset="0"/>
                        </a:rPr>
                        <a:t> гг.</a:t>
                      </a:r>
                      <a:endParaRPr lang="en-US" sz="14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chemeClr val="bg1"/>
                          </a:solidFill>
                          <a:effectLst/>
                          <a:latin typeface="Arial" panose="020B0604020202020204" pitchFamily="34" charset="0"/>
                          <a:ea typeface="Times New Roman" panose="02020603050405020304" pitchFamily="18" charset="0"/>
                          <a:cs typeface="Arial" panose="020B0604020202020204" pitchFamily="34" charset="0"/>
                        </a:rPr>
                        <a:t>11,2</a:t>
                      </a:r>
                      <a:r>
                        <a:rPr lang="en-US" sz="1400">
                          <a:solidFill>
                            <a:schemeClr val="bg1"/>
                          </a:solidFill>
                          <a:effectLst/>
                          <a:latin typeface="Arial" panose="020B0604020202020204" pitchFamily="34" charset="0"/>
                          <a:ea typeface="Times New Roman" panose="02020603050405020304" pitchFamily="18" charset="0"/>
                          <a:cs typeface="Arial" panose="020B0604020202020204" pitchFamily="34"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4768531"/>
                  </a:ext>
                </a:extLst>
              </a:tr>
              <a:tr h="404182">
                <a:tc>
                  <a:txBody>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Odesa</a:t>
                      </a:r>
                      <a:r>
                        <a:rPr lang="en-US" sz="14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Salinity</a:t>
                      </a: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chemeClr val="bg1"/>
                          </a:solidFill>
                          <a:effectLst/>
                          <a:latin typeface="Arial" panose="020B0604020202020204" pitchFamily="34" charset="0"/>
                          <a:ea typeface="MS Mincho" panose="02020609040205080304" pitchFamily="49" charset="-128"/>
                          <a:cs typeface="Arial" panose="020B0604020202020204" pitchFamily="34" charset="0"/>
                        </a:rPr>
                        <a:t>‰</a:t>
                      </a:r>
                      <a:endParaRPr lang="en-US" sz="14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1948 – 201</a:t>
                      </a: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7</a:t>
                      </a:r>
                      <a:r>
                        <a:rPr lang="ru-RU"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гг.</a:t>
                      </a:r>
                      <a:endPar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chemeClr val="bg1"/>
                          </a:solidFill>
                          <a:effectLst/>
                          <a:latin typeface="Arial" panose="020B0604020202020204" pitchFamily="34" charset="0"/>
                          <a:ea typeface="Times New Roman" panose="02020603050405020304" pitchFamily="18" charset="0"/>
                          <a:cs typeface="Arial" panose="020B0604020202020204" pitchFamily="34" charset="0"/>
                        </a:rPr>
                        <a:t>14,45</a:t>
                      </a:r>
                      <a:endParaRPr lang="en-US" sz="14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7210872"/>
                  </a:ext>
                </a:extLst>
              </a:tr>
              <a:tr h="404182">
                <a:tc>
                  <a:txBody>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Odesa</a:t>
                      </a:r>
                      <a:r>
                        <a:rPr lang="en-US" sz="14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Sea level</a:t>
                      </a: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cm</a:t>
                      </a: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1875 – 20</a:t>
                      </a: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a:t>
                      </a:r>
                      <a:r>
                        <a:rPr lang="ru-RU"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7 гг.</a:t>
                      </a:r>
                      <a:endPar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469,0</a:t>
                      </a:r>
                      <a:endPar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9342957"/>
                  </a:ext>
                </a:extLst>
              </a:tr>
              <a:tr h="404182">
                <a:tc>
                  <a:txBody>
                    <a:bodyPr/>
                    <a:lstStyle/>
                    <a:p>
                      <a:pPr algn="ctr">
                        <a:spcAft>
                          <a:spcPts val="0"/>
                        </a:spcAft>
                      </a:pPr>
                      <a:r>
                        <a:rPr lang="ru-RU" sz="14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14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Sea level</a:t>
                      </a: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cm</a:t>
                      </a: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1947 – 20</a:t>
                      </a: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a:t>
                      </a:r>
                      <a:r>
                        <a:rPr lang="ru-RU"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7 гг.</a:t>
                      </a:r>
                      <a:endPar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484</a:t>
                      </a:r>
                      <a:r>
                        <a:rPr lang="ru-RU" sz="14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en-US" sz="1400">
                          <a:solidFill>
                            <a:schemeClr val="bg1"/>
                          </a:solidFill>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634715"/>
                  </a:ext>
                </a:extLst>
              </a:tr>
              <a:tr h="404182">
                <a:tc>
                  <a:txBody>
                    <a:bodyPr/>
                    <a:lstStyle/>
                    <a:p>
                      <a:pPr algn="ctr">
                        <a:spcAft>
                          <a:spcPts val="0"/>
                        </a:spcAft>
                      </a:pP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Danube (Reni)</a:t>
                      </a: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latinLnBrk="0" hangingPunct="1">
                        <a:spcAft>
                          <a:spcPts val="0"/>
                        </a:spcAft>
                      </a:pPr>
                      <a:r>
                        <a:rPr lang="en-US" sz="14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Flow rates </a:t>
                      </a: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km</a:t>
                      </a:r>
                      <a:r>
                        <a:rPr lang="ru-RU"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³ </a:t>
                      </a:r>
                      <a:r>
                        <a:rPr lang="ru-RU" sz="1400" dirty="0">
                          <a:solidFill>
                            <a:schemeClr val="bg1"/>
                          </a:solidFill>
                          <a:effectLst/>
                          <a:latin typeface="Arial" panose="020B0604020202020204" pitchFamily="34" charset="0"/>
                          <a:ea typeface="MS Mincho" panose="02020609040205080304" pitchFamily="49" charset="-128"/>
                          <a:cs typeface="Arial" panose="020B0604020202020204" pitchFamily="34" charset="0"/>
                        </a:rPr>
                        <a:t>/ </a:t>
                      </a:r>
                      <a:r>
                        <a:rPr lang="en-US" sz="1400" dirty="0">
                          <a:solidFill>
                            <a:schemeClr val="bg1"/>
                          </a:solidFill>
                          <a:effectLst/>
                          <a:latin typeface="Arial" panose="020B0604020202020204" pitchFamily="34" charset="0"/>
                          <a:ea typeface="MS Mincho" panose="02020609040205080304" pitchFamily="49" charset="-128"/>
                          <a:cs typeface="Arial" panose="020B0604020202020204" pitchFamily="34" charset="0"/>
                        </a:rPr>
                        <a:t>year</a:t>
                      </a:r>
                      <a:endPar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1860 – 2015 гг.</a:t>
                      </a:r>
                      <a:endPar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213,2</a:t>
                      </a:r>
                      <a:r>
                        <a:rPr lang="ar-SA"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0434716"/>
                  </a:ext>
                </a:extLst>
              </a:tr>
              <a:tr h="404182">
                <a:tc>
                  <a:txBody>
                    <a:bodyPr/>
                    <a:lstStyle/>
                    <a:p>
                      <a:pPr algn="ctr">
                        <a:spcBef>
                          <a:spcPts val="600"/>
                        </a:spcBef>
                        <a:spcAft>
                          <a:spcPts val="0"/>
                        </a:spcAft>
                      </a:pPr>
                      <a:r>
                        <a:rPr lang="en-US" sz="1400" b="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14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4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km</a:t>
                      </a:r>
                      <a:r>
                        <a:rPr lang="ru-RU"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³ </a:t>
                      </a:r>
                      <a:r>
                        <a:rPr lang="ru-RU" sz="1400" dirty="0">
                          <a:solidFill>
                            <a:schemeClr val="bg1"/>
                          </a:solidFill>
                          <a:effectLst/>
                          <a:latin typeface="Arial" panose="020B0604020202020204" pitchFamily="34" charset="0"/>
                          <a:ea typeface="MS Mincho" panose="02020609040205080304" pitchFamily="49" charset="-128"/>
                          <a:cs typeface="Arial" panose="020B0604020202020204" pitchFamily="34" charset="0"/>
                        </a:rPr>
                        <a:t>/ </a:t>
                      </a:r>
                      <a:r>
                        <a:rPr lang="en-US" sz="1400" dirty="0">
                          <a:solidFill>
                            <a:schemeClr val="bg1"/>
                          </a:solidFill>
                          <a:effectLst/>
                          <a:latin typeface="Arial" panose="020B0604020202020204" pitchFamily="34" charset="0"/>
                          <a:ea typeface="MS Mincho" panose="02020609040205080304" pitchFamily="49" charset="-128"/>
                          <a:cs typeface="Arial" panose="020B0604020202020204" pitchFamily="34" charset="0"/>
                        </a:rPr>
                        <a:t>year</a:t>
                      </a:r>
                      <a:endPar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1947 – 2015 гг.</a:t>
                      </a:r>
                      <a:endPar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234,5</a:t>
                      </a:r>
                      <a:r>
                        <a:rPr lang="ar-SA"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4768350"/>
                  </a:ext>
                </a:extLst>
              </a:tr>
              <a:tr h="505486">
                <a:tc>
                  <a:txBody>
                    <a:bodyPr/>
                    <a:lstStyle/>
                    <a:p>
                      <a:pPr algn="ctr">
                        <a:spcAft>
                          <a:spcPts val="0"/>
                        </a:spcAft>
                      </a:pP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Dnieper </a:t>
                      </a:r>
                    </a:p>
                    <a:p>
                      <a:pPr algn="ctr">
                        <a:spcAft>
                          <a:spcPts val="0"/>
                        </a:spcAft>
                      </a:pP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(Nova </a:t>
                      </a:r>
                      <a:r>
                        <a:rPr lang="en-US" sz="14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Kakhovka</a:t>
                      </a: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lang="en-US" sz="14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Flow rates </a:t>
                      </a:r>
                      <a:r>
                        <a:rPr lang="en-US" sz="14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km</a:t>
                      </a:r>
                      <a:r>
                        <a:rPr lang="ru-RU"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³ </a:t>
                      </a:r>
                      <a:r>
                        <a:rPr lang="ru-RU" sz="1400" dirty="0">
                          <a:solidFill>
                            <a:schemeClr val="bg1"/>
                          </a:solidFill>
                          <a:effectLst/>
                          <a:latin typeface="Arial" panose="020B0604020202020204" pitchFamily="34" charset="0"/>
                          <a:ea typeface="MS Mincho" panose="02020609040205080304" pitchFamily="49" charset="-128"/>
                          <a:cs typeface="Arial" panose="020B0604020202020204" pitchFamily="34" charset="0"/>
                        </a:rPr>
                        <a:t>/ </a:t>
                      </a:r>
                      <a:r>
                        <a:rPr lang="en-US" sz="1400" dirty="0">
                          <a:solidFill>
                            <a:schemeClr val="bg1"/>
                          </a:solidFill>
                          <a:effectLst/>
                          <a:latin typeface="Arial" panose="020B0604020202020204" pitchFamily="34" charset="0"/>
                          <a:ea typeface="MS Mincho" panose="02020609040205080304" pitchFamily="49" charset="-128"/>
                          <a:cs typeface="Arial" panose="020B0604020202020204" pitchFamily="34" charset="0"/>
                        </a:rPr>
                        <a:t>year</a:t>
                      </a:r>
                      <a:endPar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1851 – 2000 гг.</a:t>
                      </a:r>
                      <a:endPar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50,5</a:t>
                      </a:r>
                      <a:r>
                        <a:rPr lang="ar-SA"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4817917"/>
                  </a:ext>
                </a:extLst>
              </a:tr>
              <a:tr h="404182">
                <a:tc>
                  <a:txBody>
                    <a:bodyPr/>
                    <a:lstStyle/>
                    <a:p>
                      <a:pPr algn="ctr">
                        <a:spcBef>
                          <a:spcPts val="600"/>
                        </a:spcBef>
                        <a:spcAft>
                          <a:spcPts val="0"/>
                        </a:spcAft>
                      </a:pPr>
                      <a:r>
                        <a:rPr lang="en-US" sz="14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4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km</a:t>
                      </a:r>
                      <a:r>
                        <a:rPr lang="ru-RU"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³ </a:t>
                      </a:r>
                      <a:r>
                        <a:rPr lang="ru-RU" sz="1400" dirty="0">
                          <a:solidFill>
                            <a:schemeClr val="bg1"/>
                          </a:solidFill>
                          <a:effectLst/>
                          <a:latin typeface="Arial" panose="020B0604020202020204" pitchFamily="34" charset="0"/>
                          <a:ea typeface="MS Mincho" panose="02020609040205080304" pitchFamily="49" charset="-128"/>
                          <a:cs typeface="Arial" panose="020B0604020202020204" pitchFamily="34" charset="0"/>
                        </a:rPr>
                        <a:t>/ </a:t>
                      </a:r>
                      <a:r>
                        <a:rPr lang="en-US" sz="1400" dirty="0">
                          <a:solidFill>
                            <a:schemeClr val="bg1"/>
                          </a:solidFill>
                          <a:effectLst/>
                          <a:latin typeface="Arial" panose="020B0604020202020204" pitchFamily="34" charset="0"/>
                          <a:ea typeface="MS Mincho" panose="02020609040205080304" pitchFamily="49" charset="-128"/>
                          <a:cs typeface="Arial" panose="020B0604020202020204" pitchFamily="34" charset="0"/>
                        </a:rPr>
                        <a:t>year</a:t>
                      </a:r>
                      <a:endPar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chemeClr val="bg1"/>
                          </a:solidFill>
                          <a:effectLst/>
                          <a:latin typeface="Arial" panose="020B0604020202020204" pitchFamily="34" charset="0"/>
                          <a:ea typeface="Times New Roman" panose="02020603050405020304" pitchFamily="18" charset="0"/>
                          <a:cs typeface="Arial" panose="020B0604020202020204" pitchFamily="34" charset="0"/>
                        </a:rPr>
                        <a:t>1947 – 2000 гг.</a:t>
                      </a:r>
                      <a:endParaRPr lang="en-US" sz="14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50,</a:t>
                      </a: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6</a:t>
                      </a:r>
                      <a:r>
                        <a:rPr lang="ar-SA"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1334" marR="51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4888583"/>
                  </a:ext>
                </a:extLst>
              </a:tr>
            </a:tbl>
          </a:graphicData>
        </a:graphic>
      </p:graphicFrame>
    </p:spTree>
    <p:extLst>
      <p:ext uri="{BB962C8B-B14F-4D97-AF65-F5344CB8AC3E}">
        <p14:creationId xmlns:p14="http://schemas.microsoft.com/office/powerpoint/2010/main" val="214868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0BC2AC-CAD7-4D03-ABBE-8451A61D48B2}"/>
              </a:ext>
            </a:extLst>
          </p:cNvPr>
          <p:cNvSpPr>
            <a:spLocks noGrp="1"/>
          </p:cNvSpPr>
          <p:nvPr>
            <p:ph type="sldNum" sz="quarter" idx="12"/>
          </p:nvPr>
        </p:nvSpPr>
        <p:spPr/>
        <p:txBody>
          <a:bodyPr/>
          <a:lstStyle/>
          <a:p>
            <a:fld id="{5DA3CE70-A3C5-40CC-A089-06873CFC53C6}" type="slidenum">
              <a:rPr lang="en-US" altLang="en-US" smtClean="0"/>
              <a:pPr/>
              <a:t>5</a:t>
            </a:fld>
            <a:endParaRPr lang="en-US" altLang="en-US" dirty="0"/>
          </a:p>
        </p:txBody>
      </p:sp>
      <p:sp>
        <p:nvSpPr>
          <p:cNvPr id="19" name="Title 1">
            <a:extLst>
              <a:ext uri="{FF2B5EF4-FFF2-40B4-BE49-F238E27FC236}">
                <a16:creationId xmlns:a16="http://schemas.microsoft.com/office/drawing/2014/main" id="{12072D5F-799F-4DE0-8E05-B23F51CCD284}"/>
              </a:ext>
            </a:extLst>
          </p:cNvPr>
          <p:cNvSpPr>
            <a:spLocks noGrp="1"/>
          </p:cNvSpPr>
          <p:nvPr>
            <p:ph type="title"/>
          </p:nvPr>
        </p:nvSpPr>
        <p:spPr>
          <a:xfrm>
            <a:off x="7254529" y="620423"/>
            <a:ext cx="4794596" cy="4156364"/>
          </a:xfrm>
        </p:spPr>
        <p:txBody>
          <a:bodyPr>
            <a:normAutofit/>
          </a:bodyPr>
          <a:lstStyle/>
          <a:p>
            <a:pPr algn="just">
              <a:lnSpc>
                <a:spcPct val="150000"/>
              </a:lnSpc>
              <a:spcBef>
                <a:spcPct val="20000"/>
              </a:spcBef>
              <a:spcAft>
                <a:spcPts val="600"/>
              </a:spcAft>
              <a:buClr>
                <a:schemeClr val="tx1"/>
              </a:buClr>
              <a:buSzPct val="80000"/>
            </a:pPr>
            <a:r>
              <a:rPr lang="en-US" sz="2000" cap="none" dirty="0">
                <a:solidFill>
                  <a:schemeClr val="bg1"/>
                </a:solidFill>
                <a:latin typeface="Arial" panose="020B0604020202020204" pitchFamily="34" charset="0"/>
                <a:ea typeface="+mn-ea"/>
                <a:cs typeface="Arial" panose="020B0604020202020204" pitchFamily="34" charset="0"/>
              </a:rPr>
              <a:t>Fig. 2 - Time series of annual mean (solid line) and moving average by 5-year (dashed line) values of air temperature (a), precipitation (b), sea level height in Odesa (c) and flow rates of the Danube river (d).</a:t>
            </a:r>
          </a:p>
        </p:txBody>
      </p:sp>
      <p:pic>
        <p:nvPicPr>
          <p:cNvPr id="9" name="Picture 8">
            <a:extLst>
              <a:ext uri="{FF2B5EF4-FFF2-40B4-BE49-F238E27FC236}">
                <a16:creationId xmlns:a16="http://schemas.microsoft.com/office/drawing/2014/main" id="{F6E4DEA1-89E5-4175-B56F-63C8EF551B8C}"/>
              </a:ext>
            </a:extLst>
          </p:cNvPr>
          <p:cNvPicPr>
            <a:picLocks noChangeAspect="1"/>
          </p:cNvPicPr>
          <p:nvPr/>
        </p:nvPicPr>
        <p:blipFill>
          <a:blip r:embed="rId2"/>
          <a:stretch>
            <a:fillRect/>
          </a:stretch>
        </p:blipFill>
        <p:spPr>
          <a:xfrm>
            <a:off x="-1" y="0"/>
            <a:ext cx="6631709" cy="6840950"/>
          </a:xfrm>
          <a:prstGeom prst="rect">
            <a:avLst/>
          </a:prstGeom>
        </p:spPr>
      </p:pic>
    </p:spTree>
    <p:extLst>
      <p:ext uri="{BB962C8B-B14F-4D97-AF65-F5344CB8AC3E}">
        <p14:creationId xmlns:p14="http://schemas.microsoft.com/office/powerpoint/2010/main" val="1889601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61C6C-5F2F-40C9-A332-B9CBC598C098}"/>
              </a:ext>
            </a:extLst>
          </p:cNvPr>
          <p:cNvSpPr>
            <a:spLocks noGrp="1"/>
          </p:cNvSpPr>
          <p:nvPr>
            <p:ph type="title"/>
          </p:nvPr>
        </p:nvSpPr>
        <p:spPr>
          <a:xfrm>
            <a:off x="307690" y="5975531"/>
            <a:ext cx="11497172" cy="801725"/>
          </a:xfrm>
        </p:spPr>
        <p:txBody>
          <a:bodyPr>
            <a:normAutofit/>
          </a:bodyPr>
          <a:lstStyle/>
          <a:p>
            <a:pPr>
              <a:spcBef>
                <a:spcPct val="20000"/>
              </a:spcBef>
              <a:spcAft>
                <a:spcPts val="600"/>
              </a:spcAft>
              <a:buClr>
                <a:schemeClr val="tx1"/>
              </a:buClr>
              <a:buSzPct val="80000"/>
            </a:pPr>
            <a:r>
              <a:rPr lang="en-US" sz="2000" cap="none" dirty="0">
                <a:solidFill>
                  <a:schemeClr val="bg1"/>
                </a:solidFill>
                <a:latin typeface="Arial" panose="020B0604020202020204" pitchFamily="34" charset="0"/>
                <a:ea typeface="+mn-ea"/>
                <a:cs typeface="Arial" panose="020B0604020202020204" pitchFamily="34" charset="0"/>
              </a:rPr>
              <a:t>Fig</a:t>
            </a:r>
            <a:r>
              <a:rPr lang="ru-RU" sz="2000" cap="none" dirty="0">
                <a:solidFill>
                  <a:schemeClr val="bg1"/>
                </a:solidFill>
                <a:latin typeface="Arial" panose="020B0604020202020204" pitchFamily="34" charset="0"/>
                <a:ea typeface="+mn-ea"/>
                <a:cs typeface="Arial" panose="020B0604020202020204" pitchFamily="34" charset="0"/>
              </a:rPr>
              <a:t>. </a:t>
            </a:r>
            <a:r>
              <a:rPr lang="en-US" sz="2000" cap="none" dirty="0">
                <a:solidFill>
                  <a:schemeClr val="bg1"/>
                </a:solidFill>
                <a:latin typeface="Arial" panose="020B0604020202020204" pitchFamily="34" charset="0"/>
                <a:ea typeface="+mn-ea"/>
                <a:cs typeface="Arial" panose="020B0604020202020204" pitchFamily="34" charset="0"/>
              </a:rPr>
              <a:t>3 </a:t>
            </a:r>
            <a:r>
              <a:rPr lang="ru-RU" sz="2000" cap="none" dirty="0">
                <a:solidFill>
                  <a:schemeClr val="bg1"/>
                </a:solidFill>
                <a:latin typeface="Arial" panose="020B0604020202020204" pitchFamily="34" charset="0"/>
                <a:ea typeface="+mn-ea"/>
                <a:cs typeface="Arial" panose="020B0604020202020204" pitchFamily="34" charset="0"/>
              </a:rPr>
              <a:t>- </a:t>
            </a:r>
            <a:r>
              <a:rPr lang="en-US" sz="2000" cap="none" dirty="0">
                <a:solidFill>
                  <a:schemeClr val="bg1"/>
                </a:solidFill>
                <a:latin typeface="Arial" panose="020B0604020202020204" pitchFamily="34" charset="0"/>
                <a:ea typeface="+mn-ea"/>
                <a:cs typeface="Arial" panose="020B0604020202020204" pitchFamily="34" charset="0"/>
              </a:rPr>
              <a:t>Time series of annual mean (1) and moving average by 5-year data  (2) </a:t>
            </a:r>
            <a:br>
              <a:rPr lang="en-US" sz="2000" cap="none" dirty="0">
                <a:solidFill>
                  <a:schemeClr val="bg1"/>
                </a:solidFill>
                <a:latin typeface="Arial" panose="020B0604020202020204" pitchFamily="34" charset="0"/>
                <a:ea typeface="+mn-ea"/>
                <a:cs typeface="Arial" panose="020B0604020202020204" pitchFamily="34" charset="0"/>
              </a:rPr>
            </a:br>
            <a:r>
              <a:rPr lang="en-US" sz="2000" cap="none" dirty="0">
                <a:solidFill>
                  <a:schemeClr val="bg1"/>
                </a:solidFill>
                <a:latin typeface="Arial" panose="020B0604020202020204" pitchFamily="34" charset="0"/>
                <a:ea typeface="+mn-ea"/>
                <a:cs typeface="Arial" panose="020B0604020202020204" pitchFamily="34" charset="0"/>
              </a:rPr>
              <a:t>A - sea level heights; B - calculated values of land subsidence</a:t>
            </a:r>
            <a:r>
              <a:rPr lang="ru-RU" sz="2000" cap="none" dirty="0">
                <a:solidFill>
                  <a:schemeClr val="bg1"/>
                </a:solidFill>
                <a:latin typeface="Arial" panose="020B0604020202020204" pitchFamily="34" charset="0"/>
                <a:ea typeface="+mn-ea"/>
                <a:cs typeface="Arial" panose="020B0604020202020204" pitchFamily="34" charset="0"/>
              </a:rPr>
              <a:t> </a:t>
            </a:r>
            <a:r>
              <a:rPr lang="en-US" sz="2000" cap="none" dirty="0">
                <a:solidFill>
                  <a:schemeClr val="bg1"/>
                </a:solidFill>
                <a:latin typeface="Arial" panose="020B0604020202020204" pitchFamily="34" charset="0"/>
                <a:ea typeface="+mn-ea"/>
                <a:cs typeface="Arial" panose="020B0604020202020204" pitchFamily="34" charset="0"/>
              </a:rPr>
              <a:t>at stations of the Black Sea </a:t>
            </a:r>
          </a:p>
        </p:txBody>
      </p:sp>
      <p:pic>
        <p:nvPicPr>
          <p:cNvPr id="5" name="Content Placeholder 4">
            <a:extLst>
              <a:ext uri="{FF2B5EF4-FFF2-40B4-BE49-F238E27FC236}">
                <a16:creationId xmlns:a16="http://schemas.microsoft.com/office/drawing/2014/main" id="{9695ECF4-F93E-4158-BA82-A22E4070F080}"/>
              </a:ext>
            </a:extLst>
          </p:cNvPr>
          <p:cNvPicPr>
            <a:picLocks noGrp="1" noChangeAspect="1"/>
          </p:cNvPicPr>
          <p:nvPr>
            <p:ph idx="1"/>
          </p:nvPr>
        </p:nvPicPr>
        <p:blipFill>
          <a:blip r:embed="rId2"/>
          <a:stretch>
            <a:fillRect/>
          </a:stretch>
        </p:blipFill>
        <p:spPr>
          <a:xfrm>
            <a:off x="151678" y="0"/>
            <a:ext cx="4702996" cy="5824425"/>
          </a:xfrm>
          <a:prstGeom prst="rect">
            <a:avLst/>
          </a:prstGeom>
        </p:spPr>
      </p:pic>
      <p:sp>
        <p:nvSpPr>
          <p:cNvPr id="4" name="Slide Number Placeholder 3">
            <a:extLst>
              <a:ext uri="{FF2B5EF4-FFF2-40B4-BE49-F238E27FC236}">
                <a16:creationId xmlns:a16="http://schemas.microsoft.com/office/drawing/2014/main" id="{7BBBF805-57E3-4A7F-9E6F-095B1E851352}"/>
              </a:ext>
            </a:extLst>
          </p:cNvPr>
          <p:cNvSpPr>
            <a:spLocks noGrp="1"/>
          </p:cNvSpPr>
          <p:nvPr>
            <p:ph type="sldNum" sz="quarter" idx="12"/>
          </p:nvPr>
        </p:nvSpPr>
        <p:spPr/>
        <p:txBody>
          <a:bodyPr/>
          <a:lstStyle/>
          <a:p>
            <a:fld id="{5DA3CE70-A3C5-40CC-A089-06873CFC53C6}" type="slidenum">
              <a:rPr lang="en-US" altLang="en-US" smtClean="0"/>
              <a:pPr/>
              <a:t>6</a:t>
            </a:fld>
            <a:endParaRPr lang="en-US" altLang="en-US" dirty="0"/>
          </a:p>
        </p:txBody>
      </p:sp>
      <p:pic>
        <p:nvPicPr>
          <p:cNvPr id="6" name="Content Placeholder 4">
            <a:extLst>
              <a:ext uri="{FF2B5EF4-FFF2-40B4-BE49-F238E27FC236}">
                <a16:creationId xmlns:a16="http://schemas.microsoft.com/office/drawing/2014/main" id="{7BA05C32-CE84-4725-956D-36E6F9E75923}"/>
              </a:ext>
            </a:extLst>
          </p:cNvPr>
          <p:cNvPicPr>
            <a:picLocks noChangeAspect="1"/>
          </p:cNvPicPr>
          <p:nvPr/>
        </p:nvPicPr>
        <p:blipFill>
          <a:blip r:embed="rId3"/>
          <a:stretch>
            <a:fillRect/>
          </a:stretch>
        </p:blipFill>
        <p:spPr>
          <a:xfrm>
            <a:off x="5220696" y="424698"/>
            <a:ext cx="4727035" cy="5399727"/>
          </a:xfrm>
          <a:prstGeom prst="rect">
            <a:avLst/>
          </a:prstGeom>
        </p:spPr>
      </p:pic>
      <p:sp>
        <p:nvSpPr>
          <p:cNvPr id="7" name="TextBox 6">
            <a:extLst>
              <a:ext uri="{FF2B5EF4-FFF2-40B4-BE49-F238E27FC236}">
                <a16:creationId xmlns:a16="http://schemas.microsoft.com/office/drawing/2014/main" id="{A89B698A-297F-4C32-830F-3FD2D9B44563}"/>
              </a:ext>
            </a:extLst>
          </p:cNvPr>
          <p:cNvSpPr txBox="1"/>
          <p:nvPr/>
        </p:nvSpPr>
        <p:spPr>
          <a:xfrm>
            <a:off x="517700" y="5005417"/>
            <a:ext cx="320690" cy="369332"/>
          </a:xfrm>
          <a:prstGeom prst="rect">
            <a:avLst/>
          </a:prstGeom>
          <a:noFill/>
        </p:spPr>
        <p:txBody>
          <a:bodyPr wrap="square">
            <a:spAutoFit/>
          </a:bodyPr>
          <a:lstStyle/>
          <a:p>
            <a:r>
              <a:rPr lang="en-US" sz="1800" cap="none" dirty="0">
                <a:solidFill>
                  <a:schemeClr val="bg1"/>
                </a:solidFill>
                <a:latin typeface="+mn-lt"/>
                <a:ea typeface="+mn-ea"/>
                <a:cs typeface="+mn-cs"/>
              </a:rPr>
              <a:t>A</a:t>
            </a:r>
            <a:endParaRPr lang="en-US" dirty="0"/>
          </a:p>
        </p:txBody>
      </p:sp>
      <p:sp>
        <p:nvSpPr>
          <p:cNvPr id="8" name="TextBox 7">
            <a:extLst>
              <a:ext uri="{FF2B5EF4-FFF2-40B4-BE49-F238E27FC236}">
                <a16:creationId xmlns:a16="http://schemas.microsoft.com/office/drawing/2014/main" id="{3776AB14-8786-4725-B99D-31B98482B021}"/>
              </a:ext>
            </a:extLst>
          </p:cNvPr>
          <p:cNvSpPr txBox="1"/>
          <p:nvPr/>
        </p:nvSpPr>
        <p:spPr>
          <a:xfrm>
            <a:off x="5735586" y="5005417"/>
            <a:ext cx="320690" cy="369332"/>
          </a:xfrm>
          <a:prstGeom prst="rect">
            <a:avLst/>
          </a:prstGeom>
          <a:noFill/>
        </p:spPr>
        <p:txBody>
          <a:bodyPr wrap="square">
            <a:spAutoFit/>
          </a:bodyPr>
          <a:lstStyle/>
          <a:p>
            <a:r>
              <a:rPr lang="en-US" sz="1800" cap="none" dirty="0">
                <a:solidFill>
                  <a:schemeClr val="bg1"/>
                </a:solidFill>
                <a:latin typeface="+mn-lt"/>
                <a:ea typeface="+mn-ea"/>
                <a:cs typeface="+mn-cs"/>
              </a:rPr>
              <a:t>B</a:t>
            </a:r>
            <a:endParaRPr lang="en-US" dirty="0"/>
          </a:p>
        </p:txBody>
      </p:sp>
      <p:sp>
        <p:nvSpPr>
          <p:cNvPr id="10" name="TextBox 9">
            <a:extLst>
              <a:ext uri="{FF2B5EF4-FFF2-40B4-BE49-F238E27FC236}">
                <a16:creationId xmlns:a16="http://schemas.microsoft.com/office/drawing/2014/main" id="{9824F1A9-0A1F-4FAE-8C1D-E13446808CA4}"/>
              </a:ext>
            </a:extLst>
          </p:cNvPr>
          <p:cNvSpPr txBox="1"/>
          <p:nvPr/>
        </p:nvSpPr>
        <p:spPr>
          <a:xfrm>
            <a:off x="10149407" y="1896549"/>
            <a:ext cx="1976144" cy="2862322"/>
          </a:xfrm>
          <a:prstGeom prst="rect">
            <a:avLst/>
          </a:prstGeom>
          <a:noFill/>
        </p:spPr>
        <p:txBody>
          <a:bodyPr wrap="square">
            <a:spAutoFit/>
          </a:bodyPr>
          <a:lstStyle/>
          <a:p>
            <a:r>
              <a:rPr lang="en-US" dirty="0"/>
              <a:t>a - </a:t>
            </a:r>
            <a:r>
              <a:rPr lang="en-US" dirty="0" err="1"/>
              <a:t>Sevastopil</a:t>
            </a:r>
            <a:r>
              <a:rPr lang="en-US" dirty="0"/>
              <a:t>; </a:t>
            </a:r>
          </a:p>
          <a:p>
            <a:r>
              <a:rPr lang="en-US" dirty="0"/>
              <a:t>b - </a:t>
            </a:r>
            <a:r>
              <a:rPr lang="en-US" dirty="0" err="1"/>
              <a:t>Ochakiv</a:t>
            </a:r>
            <a:r>
              <a:rPr lang="en-US" dirty="0"/>
              <a:t>; </a:t>
            </a:r>
            <a:endParaRPr lang="ru-RU" dirty="0"/>
          </a:p>
          <a:p>
            <a:r>
              <a:rPr lang="en-US" dirty="0"/>
              <a:t>c - </a:t>
            </a:r>
            <a:r>
              <a:rPr lang="en-US" dirty="0" err="1"/>
              <a:t>Yuzhne</a:t>
            </a:r>
            <a:r>
              <a:rPr lang="en-US" dirty="0"/>
              <a:t>; </a:t>
            </a:r>
            <a:endParaRPr lang="ru-RU" dirty="0"/>
          </a:p>
          <a:p>
            <a:r>
              <a:rPr lang="en-US" dirty="0"/>
              <a:t>d - Odesa; </a:t>
            </a:r>
            <a:endParaRPr lang="ru-RU" dirty="0"/>
          </a:p>
          <a:p>
            <a:r>
              <a:rPr lang="en-US" dirty="0"/>
              <a:t>e - </a:t>
            </a:r>
            <a:r>
              <a:rPr lang="en-US" dirty="0" err="1"/>
              <a:t>Chornomorsk</a:t>
            </a:r>
            <a:r>
              <a:rPr lang="en-US" dirty="0"/>
              <a:t>; </a:t>
            </a:r>
            <a:endParaRPr lang="ru-RU" dirty="0"/>
          </a:p>
          <a:p>
            <a:r>
              <a:rPr lang="en-US" dirty="0"/>
              <a:t>f - </a:t>
            </a:r>
            <a:r>
              <a:rPr lang="en-US" dirty="0" err="1"/>
              <a:t>Vylkovo</a:t>
            </a:r>
            <a:r>
              <a:rPr lang="en-US" dirty="0"/>
              <a:t>; </a:t>
            </a:r>
            <a:endParaRPr lang="ru-RU" dirty="0"/>
          </a:p>
          <a:p>
            <a:r>
              <a:rPr lang="en-US" dirty="0"/>
              <a:t>g - </a:t>
            </a:r>
            <a:r>
              <a:rPr lang="en-US" dirty="0" err="1"/>
              <a:t>Sulina</a:t>
            </a:r>
            <a:r>
              <a:rPr lang="en-US" dirty="0"/>
              <a:t>; </a:t>
            </a:r>
            <a:endParaRPr lang="ru-RU" dirty="0"/>
          </a:p>
          <a:p>
            <a:r>
              <a:rPr lang="en-US" dirty="0"/>
              <a:t>h - </a:t>
            </a:r>
            <a:r>
              <a:rPr lang="en-US" dirty="0" err="1"/>
              <a:t>Constante</a:t>
            </a:r>
            <a:r>
              <a:rPr lang="en-US" dirty="0"/>
              <a:t>; </a:t>
            </a:r>
          </a:p>
          <a:p>
            <a:r>
              <a:rPr lang="en-US" dirty="0" err="1"/>
              <a:t>i</a:t>
            </a:r>
            <a:r>
              <a:rPr lang="en-US" dirty="0"/>
              <a:t> - Varna; </a:t>
            </a:r>
          </a:p>
          <a:p>
            <a:r>
              <a:rPr lang="en-US" dirty="0"/>
              <a:t>j - </a:t>
            </a:r>
            <a:r>
              <a:rPr lang="en-US" dirty="0" err="1"/>
              <a:t>Burgas</a:t>
            </a:r>
            <a:endParaRPr lang="en-US" dirty="0"/>
          </a:p>
        </p:txBody>
      </p:sp>
    </p:spTree>
    <p:extLst>
      <p:ext uri="{BB962C8B-B14F-4D97-AF65-F5344CB8AC3E}">
        <p14:creationId xmlns:p14="http://schemas.microsoft.com/office/powerpoint/2010/main" val="536679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30407EC-A989-4986-BB76-343094C5B68F}"/>
              </a:ext>
            </a:extLst>
          </p:cNvPr>
          <p:cNvGraphicFramePr>
            <a:graphicFrameLocks noGrp="1"/>
          </p:cNvGraphicFramePr>
          <p:nvPr>
            <p:ph idx="1"/>
            <p:extLst>
              <p:ext uri="{D42A27DB-BD31-4B8C-83A1-F6EECF244321}">
                <p14:modId xmlns:p14="http://schemas.microsoft.com/office/powerpoint/2010/main" val="141287992"/>
              </p:ext>
            </p:extLst>
          </p:nvPr>
        </p:nvGraphicFramePr>
        <p:xfrm>
          <a:off x="600364" y="1265383"/>
          <a:ext cx="11277600" cy="4984183"/>
        </p:xfrm>
        <a:graphic>
          <a:graphicData uri="http://schemas.openxmlformats.org/drawingml/2006/table">
            <a:tbl>
              <a:tblPr>
                <a:tableStyleId>{5C22544A-7EE6-4342-B048-85BDC9FD1C3A}</a:tableStyleId>
              </a:tblPr>
              <a:tblGrid>
                <a:gridCol w="508763">
                  <a:extLst>
                    <a:ext uri="{9D8B030D-6E8A-4147-A177-3AD203B41FA5}">
                      <a16:colId xmlns:a16="http://schemas.microsoft.com/office/drawing/2014/main" val="3487719943"/>
                    </a:ext>
                  </a:extLst>
                </a:gridCol>
                <a:gridCol w="1491063">
                  <a:extLst>
                    <a:ext uri="{9D8B030D-6E8A-4147-A177-3AD203B41FA5}">
                      <a16:colId xmlns:a16="http://schemas.microsoft.com/office/drawing/2014/main" val="291805057"/>
                    </a:ext>
                  </a:extLst>
                </a:gridCol>
                <a:gridCol w="1495109">
                  <a:extLst>
                    <a:ext uri="{9D8B030D-6E8A-4147-A177-3AD203B41FA5}">
                      <a16:colId xmlns:a16="http://schemas.microsoft.com/office/drawing/2014/main" val="2815023987"/>
                    </a:ext>
                  </a:extLst>
                </a:gridCol>
                <a:gridCol w="1174419">
                  <a:extLst>
                    <a:ext uri="{9D8B030D-6E8A-4147-A177-3AD203B41FA5}">
                      <a16:colId xmlns:a16="http://schemas.microsoft.com/office/drawing/2014/main" val="3200694579"/>
                    </a:ext>
                  </a:extLst>
                </a:gridCol>
                <a:gridCol w="1881368">
                  <a:extLst>
                    <a:ext uri="{9D8B030D-6E8A-4147-A177-3AD203B41FA5}">
                      <a16:colId xmlns:a16="http://schemas.microsoft.com/office/drawing/2014/main" val="2319078381"/>
                    </a:ext>
                  </a:extLst>
                </a:gridCol>
                <a:gridCol w="2060919">
                  <a:extLst>
                    <a:ext uri="{9D8B030D-6E8A-4147-A177-3AD203B41FA5}">
                      <a16:colId xmlns:a16="http://schemas.microsoft.com/office/drawing/2014/main" val="326040114"/>
                    </a:ext>
                  </a:extLst>
                </a:gridCol>
                <a:gridCol w="2665959">
                  <a:extLst>
                    <a:ext uri="{9D8B030D-6E8A-4147-A177-3AD203B41FA5}">
                      <a16:colId xmlns:a16="http://schemas.microsoft.com/office/drawing/2014/main" val="1558354329"/>
                    </a:ext>
                  </a:extLst>
                </a:gridCol>
              </a:tblGrid>
              <a:tr h="962113">
                <a:tc>
                  <a:txBody>
                    <a:bodyPr/>
                    <a:lstStyle/>
                    <a:p>
                      <a:pPr marL="0" algn="ctr" defTabSz="457200" rtl="0" eaLnBrk="1" latinLnBrk="0" hangingPunct="1">
                        <a:lnSpc>
                          <a:spcPct val="115000"/>
                        </a:lnSpc>
                        <a:spcAft>
                          <a:spcPts val="0"/>
                        </a:spcAft>
                      </a:pPr>
                      <a:r>
                        <a:rPr lang="ru-RU" sz="1600" kern="1200" cap="none" dirty="0">
                          <a:ln w="3175" cmpd="sng">
                            <a:noFill/>
                          </a:ln>
                          <a:solidFill>
                            <a:schemeClr val="bg1"/>
                          </a:solidFill>
                          <a:effectLst/>
                          <a:latin typeface="Arial" panose="020B0604020202020204" pitchFamily="34" charset="0"/>
                          <a:ea typeface="+mn-ea"/>
                          <a:cs typeface="Arial" panose="020B0604020202020204" pitchFamily="34" charset="0"/>
                        </a:rPr>
                        <a:t>№</a:t>
                      </a:r>
                    </a:p>
                  </a:txBody>
                  <a:tcPr marL="68580" marR="68580" marT="0" marB="0">
                    <a:noFill/>
                  </a:tcPr>
                </a:tc>
                <a:tc>
                  <a:txBody>
                    <a:bodyPr/>
                    <a:lstStyle/>
                    <a:p>
                      <a:pPr marL="0" algn="ctr" defTabSz="457200" rtl="0" eaLnBrk="1" latinLnBrk="0" hangingPunct="1">
                        <a:lnSpc>
                          <a:spcPct val="115000"/>
                        </a:lnSpc>
                        <a:spcAft>
                          <a:spcPts val="0"/>
                        </a:spcAft>
                      </a:pPr>
                      <a:r>
                        <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rPr>
                        <a:t>Stations</a:t>
                      </a:r>
                    </a:p>
                  </a:txBody>
                  <a:tcPr marL="68580" marR="68580" marT="0" marB="0">
                    <a:noFill/>
                  </a:tcPr>
                </a:tc>
                <a:tc>
                  <a:txBody>
                    <a:bodyPr/>
                    <a:lstStyle/>
                    <a:p>
                      <a:pPr marL="0" algn="ctr" defTabSz="457200" rtl="0" eaLnBrk="1" latinLnBrk="0" hangingPunct="1">
                        <a:lnSpc>
                          <a:spcPct val="115000"/>
                        </a:lnSpc>
                        <a:spcAft>
                          <a:spcPts val="0"/>
                        </a:spcAft>
                      </a:pPr>
                      <a:r>
                        <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rPr>
                        <a:t>Observation period</a:t>
                      </a:r>
                      <a:r>
                        <a:rPr lang="ru-RU" sz="1600" kern="1200" cap="none" dirty="0">
                          <a:ln w="3175" cmpd="sng">
                            <a:noFill/>
                          </a:ln>
                          <a:solidFill>
                            <a:schemeClr val="bg1"/>
                          </a:solidFill>
                          <a:effectLst/>
                          <a:latin typeface="Arial" panose="020B0604020202020204" pitchFamily="34" charset="0"/>
                          <a:ea typeface="+mn-ea"/>
                          <a:cs typeface="Arial" panose="020B0604020202020204" pitchFamily="34" charset="0"/>
                        </a:rPr>
                        <a:t>, </a:t>
                      </a:r>
                      <a:endPar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endParaRPr>
                    </a:p>
                    <a:p>
                      <a:pPr marL="0" algn="ctr" defTabSz="457200" rtl="0" eaLnBrk="1" latinLnBrk="0" hangingPunct="1">
                        <a:lnSpc>
                          <a:spcPct val="115000"/>
                        </a:lnSpc>
                        <a:spcAft>
                          <a:spcPts val="0"/>
                        </a:spcAft>
                      </a:pPr>
                      <a:r>
                        <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rPr>
                        <a:t>years</a:t>
                      </a:r>
                    </a:p>
                  </a:txBody>
                  <a:tcPr marL="68580" marR="68580" marT="0" marB="0">
                    <a:noFill/>
                  </a:tcPr>
                </a:tc>
                <a:tc>
                  <a:txBody>
                    <a:bodyPr/>
                    <a:lstStyle/>
                    <a:p>
                      <a:pPr marL="0" algn="ctr" defTabSz="457200" rtl="0" eaLnBrk="1" latinLnBrk="0" hangingPunct="1">
                        <a:lnSpc>
                          <a:spcPct val="115000"/>
                        </a:lnSpc>
                        <a:spcAft>
                          <a:spcPts val="0"/>
                        </a:spcAft>
                      </a:pPr>
                      <a:r>
                        <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rPr>
                        <a:t>Series length</a:t>
                      </a:r>
                      <a:r>
                        <a:rPr lang="ru-RU" sz="1600" kern="1200" cap="none" dirty="0">
                          <a:ln w="3175" cmpd="sng">
                            <a:noFill/>
                          </a:ln>
                          <a:solidFill>
                            <a:schemeClr val="bg1"/>
                          </a:solidFill>
                          <a:effectLst/>
                          <a:latin typeface="Arial" panose="020B0604020202020204" pitchFamily="34" charset="0"/>
                          <a:ea typeface="+mn-ea"/>
                          <a:cs typeface="Arial" panose="020B0604020202020204" pitchFamily="34" charset="0"/>
                        </a:rPr>
                        <a:t>, </a:t>
                      </a:r>
                      <a:r>
                        <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rPr>
                        <a:t>years</a:t>
                      </a:r>
                    </a:p>
                  </a:txBody>
                  <a:tcPr marL="68580" marR="68580" marT="0" marB="0">
                    <a:noFill/>
                  </a:tcPr>
                </a:tc>
                <a:tc>
                  <a:txBody>
                    <a:bodyPr/>
                    <a:lstStyle/>
                    <a:p>
                      <a:pPr marL="0" algn="ctr" defTabSz="457200" rtl="0" eaLnBrk="1" latinLnBrk="0" hangingPunct="1">
                        <a:lnSpc>
                          <a:spcPct val="115000"/>
                        </a:lnSpc>
                        <a:spcAft>
                          <a:spcPts val="0"/>
                        </a:spcAft>
                      </a:pPr>
                      <a:r>
                        <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rPr>
                        <a:t>Values of land subsidence</a:t>
                      </a:r>
                      <a:r>
                        <a:rPr lang="ru-RU" sz="1600" kern="1200" cap="none" dirty="0">
                          <a:ln w="3175" cmpd="sng">
                            <a:noFill/>
                          </a:ln>
                          <a:solidFill>
                            <a:schemeClr val="bg1"/>
                          </a:solidFill>
                          <a:effectLst/>
                          <a:latin typeface="Arial" panose="020B0604020202020204" pitchFamily="34" charset="0"/>
                          <a:ea typeface="+mn-ea"/>
                          <a:cs typeface="Arial" panose="020B0604020202020204" pitchFamily="34" charset="0"/>
                        </a:rPr>
                        <a:t>, </a:t>
                      </a:r>
                      <a:r>
                        <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rPr>
                        <a:t>cm</a:t>
                      </a:r>
                      <a:r>
                        <a:rPr lang="ru-RU" sz="1600" kern="1200" cap="none" dirty="0">
                          <a:ln w="3175" cmpd="sng">
                            <a:noFill/>
                          </a:ln>
                          <a:solidFill>
                            <a:schemeClr val="bg1"/>
                          </a:solidFill>
                          <a:effectLst/>
                          <a:latin typeface="Arial" panose="020B0604020202020204" pitchFamily="34" charset="0"/>
                          <a:ea typeface="+mn-ea"/>
                          <a:cs typeface="Arial" panose="020B0604020202020204" pitchFamily="34" charset="0"/>
                        </a:rPr>
                        <a:t> </a:t>
                      </a:r>
                      <a:r>
                        <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rPr>
                        <a:t>per whole period</a:t>
                      </a:r>
                    </a:p>
                  </a:txBody>
                  <a:tcPr marL="68580" marR="68580" marT="0" marB="0">
                    <a:noFill/>
                  </a:tcPr>
                </a:tc>
                <a:tc>
                  <a:txBody>
                    <a:bodyPr/>
                    <a:lstStyle/>
                    <a:p>
                      <a:pPr marL="0" algn="ctr" defTabSz="457200" rtl="0" eaLnBrk="1" latinLnBrk="0" hangingPunct="1">
                        <a:lnSpc>
                          <a:spcPct val="115000"/>
                        </a:lnSpc>
                        <a:spcAft>
                          <a:spcPts val="0"/>
                        </a:spcAft>
                      </a:pPr>
                      <a:r>
                        <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rPr>
                        <a:t>Rates of land subsidence, </a:t>
                      </a:r>
                    </a:p>
                    <a:p>
                      <a:pPr marL="0" algn="ctr" defTabSz="457200" rtl="0" eaLnBrk="1" latinLnBrk="0" hangingPunct="1">
                        <a:lnSpc>
                          <a:spcPct val="115000"/>
                        </a:lnSpc>
                        <a:spcAft>
                          <a:spcPts val="0"/>
                        </a:spcAft>
                      </a:pPr>
                      <a:r>
                        <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rPr>
                        <a:t>cm</a:t>
                      </a:r>
                      <a:r>
                        <a:rPr lang="ru-RU" sz="1600" kern="1200" cap="none" dirty="0">
                          <a:ln w="3175" cmpd="sng">
                            <a:noFill/>
                          </a:ln>
                          <a:solidFill>
                            <a:schemeClr val="bg1"/>
                          </a:solidFill>
                          <a:effectLst/>
                          <a:latin typeface="Arial" panose="020B0604020202020204" pitchFamily="34" charset="0"/>
                          <a:ea typeface="+mn-ea"/>
                          <a:cs typeface="Arial" panose="020B0604020202020204" pitchFamily="34" charset="0"/>
                        </a:rPr>
                        <a:t>/</a:t>
                      </a:r>
                      <a:r>
                        <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rPr>
                        <a:t>year</a:t>
                      </a:r>
                    </a:p>
                  </a:txBody>
                  <a:tcPr marL="68580" marR="68580" marT="0" marB="0">
                    <a:noFill/>
                  </a:tcPr>
                </a:tc>
                <a:tc>
                  <a:txBody>
                    <a:bodyPr/>
                    <a:lstStyle/>
                    <a:p>
                      <a:pPr marL="0" indent="76835" algn="ctr" defTabSz="457200" rtl="0" eaLnBrk="1" latinLnBrk="0" hangingPunct="1">
                        <a:lnSpc>
                          <a:spcPct val="115000"/>
                        </a:lnSpc>
                        <a:spcAft>
                          <a:spcPts val="0"/>
                        </a:spcAft>
                      </a:pPr>
                      <a:r>
                        <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rPr>
                        <a:t>Rates of land subsidence by trends, </a:t>
                      </a:r>
                    </a:p>
                    <a:p>
                      <a:pPr marL="0" indent="76835" algn="ctr" defTabSz="457200" rtl="0" eaLnBrk="1" latinLnBrk="0" hangingPunct="1">
                        <a:lnSpc>
                          <a:spcPct val="115000"/>
                        </a:lnSpc>
                        <a:spcAft>
                          <a:spcPts val="0"/>
                        </a:spcAft>
                      </a:pPr>
                      <a:r>
                        <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rPr>
                        <a:t>cm/year</a:t>
                      </a:r>
                    </a:p>
                  </a:txBody>
                  <a:tcPr marL="68580" marR="68580" marT="0" marB="0">
                    <a:noFill/>
                  </a:tcPr>
                </a:tc>
                <a:extLst>
                  <a:ext uri="{0D108BD9-81ED-4DB2-BD59-A6C34878D82A}">
                    <a16:rowId xmlns:a16="http://schemas.microsoft.com/office/drawing/2014/main" val="1336153438"/>
                  </a:ext>
                </a:extLst>
              </a:tr>
              <a:tr h="402207">
                <a:tc>
                  <a:txBody>
                    <a:bodyPr/>
                    <a:lstStyle/>
                    <a:p>
                      <a:pPr marL="0" algn="ctr" defTabSz="457200" rtl="0" eaLnBrk="1" latinLnBrk="0" hangingPunct="1">
                        <a:lnSpc>
                          <a:spcPct val="115000"/>
                        </a:lnSpc>
                        <a:spcAft>
                          <a:spcPts val="0"/>
                        </a:spcAft>
                      </a:pPr>
                      <a:r>
                        <a:rPr lang="ru-RU" sz="1600" kern="1200" cap="none" dirty="0">
                          <a:ln w="3175" cmpd="sng">
                            <a:noFill/>
                          </a:ln>
                          <a:solidFill>
                            <a:schemeClr val="bg1"/>
                          </a:solidFill>
                          <a:effectLst/>
                          <a:latin typeface="Arial" panose="020B0604020202020204" pitchFamily="34" charset="0"/>
                          <a:ea typeface="+mn-ea"/>
                          <a:cs typeface="Arial" panose="020B0604020202020204" pitchFamily="34" charset="0"/>
                        </a:rPr>
                        <a:t> 1</a:t>
                      </a:r>
                      <a:endPar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en-GB" sz="1600" kern="1200" cap="none" dirty="0" err="1">
                          <a:ln w="3175" cmpd="sng">
                            <a:noFill/>
                          </a:ln>
                          <a:solidFill>
                            <a:schemeClr val="bg1"/>
                          </a:solidFill>
                          <a:effectLst/>
                          <a:latin typeface="Arial" panose="020B0604020202020204" pitchFamily="34" charset="0"/>
                          <a:ea typeface="+mn-ea"/>
                          <a:cs typeface="Arial" panose="020B0604020202020204" pitchFamily="34" charset="0"/>
                        </a:rPr>
                        <a:t>Sevastopil</a:t>
                      </a:r>
                      <a:endPar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dirty="0">
                          <a:ln w="3175" cmpd="sng">
                            <a:noFill/>
                          </a:ln>
                          <a:solidFill>
                            <a:schemeClr val="bg1"/>
                          </a:solidFill>
                          <a:effectLst/>
                          <a:latin typeface="Arial" panose="020B0604020202020204" pitchFamily="34" charset="0"/>
                          <a:ea typeface="+mn-ea"/>
                          <a:cs typeface="Arial" panose="020B0604020202020204" pitchFamily="34" charset="0"/>
                        </a:rPr>
                        <a:t>1875-2015</a:t>
                      </a:r>
                      <a:endPar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dirty="0">
                          <a:ln w="3175" cmpd="sng">
                            <a:noFill/>
                          </a:ln>
                          <a:solidFill>
                            <a:schemeClr val="bg1"/>
                          </a:solidFill>
                          <a:effectLst/>
                          <a:latin typeface="Arial" panose="020B0604020202020204" pitchFamily="34" charset="0"/>
                          <a:ea typeface="+mn-ea"/>
                          <a:cs typeface="Arial" panose="020B0604020202020204" pitchFamily="34" charset="0"/>
                        </a:rPr>
                        <a:t>141</a:t>
                      </a:r>
                      <a:endPar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dirty="0">
                          <a:ln w="3175" cmpd="sng">
                            <a:noFill/>
                          </a:ln>
                          <a:solidFill>
                            <a:schemeClr val="bg1"/>
                          </a:solidFill>
                          <a:effectLst/>
                          <a:latin typeface="Arial" panose="020B0604020202020204" pitchFamily="34" charset="0"/>
                          <a:ea typeface="+mn-ea"/>
                          <a:cs typeface="Arial" panose="020B0604020202020204" pitchFamily="34" charset="0"/>
                        </a:rPr>
                        <a:t>–</a:t>
                      </a:r>
                      <a:endPar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a:ln w="3175" cmpd="sng">
                            <a:noFill/>
                          </a:ln>
                          <a:solidFill>
                            <a:schemeClr val="bg1"/>
                          </a:solidFill>
                          <a:effectLst/>
                          <a:latin typeface="Arial" panose="020B0604020202020204" pitchFamily="34" charset="0"/>
                          <a:ea typeface="+mn-ea"/>
                          <a:cs typeface="Arial" panose="020B0604020202020204" pitchFamily="34" charset="0"/>
                        </a:rPr>
                        <a:t>–</a:t>
                      </a:r>
                      <a:endParaRPr lang="en-US" sz="1600" kern="1200" cap="none">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a:ln w="3175" cmpd="sng">
                            <a:noFill/>
                          </a:ln>
                          <a:solidFill>
                            <a:schemeClr val="bg1"/>
                          </a:solidFill>
                          <a:effectLst/>
                          <a:latin typeface="Arial" panose="020B0604020202020204" pitchFamily="34" charset="0"/>
                          <a:ea typeface="+mn-ea"/>
                          <a:cs typeface="Arial" panose="020B0604020202020204" pitchFamily="34" charset="0"/>
                        </a:rPr>
                        <a:t>–</a:t>
                      </a:r>
                      <a:endParaRPr lang="en-US" sz="1600" kern="1200" cap="none">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extLst>
                  <a:ext uri="{0D108BD9-81ED-4DB2-BD59-A6C34878D82A}">
                    <a16:rowId xmlns:a16="http://schemas.microsoft.com/office/drawing/2014/main" val="3613704622"/>
                  </a:ext>
                </a:extLst>
              </a:tr>
              <a:tr h="402207">
                <a:tc>
                  <a:txBody>
                    <a:bodyPr/>
                    <a:lstStyle/>
                    <a:p>
                      <a:pPr marL="0" algn="ctr" defTabSz="457200" rtl="0" eaLnBrk="1" latinLnBrk="0" hangingPunct="1">
                        <a:lnSpc>
                          <a:spcPct val="115000"/>
                        </a:lnSpc>
                        <a:spcAft>
                          <a:spcPts val="0"/>
                        </a:spcAft>
                      </a:pPr>
                      <a:r>
                        <a:rPr lang="ru-RU" sz="1600" kern="1200" cap="none" dirty="0">
                          <a:ln w="3175" cmpd="sng">
                            <a:noFill/>
                          </a:ln>
                          <a:solidFill>
                            <a:schemeClr val="bg1"/>
                          </a:solidFill>
                          <a:effectLst/>
                          <a:latin typeface="Arial" panose="020B0604020202020204" pitchFamily="34" charset="0"/>
                          <a:ea typeface="+mn-ea"/>
                          <a:cs typeface="Arial" panose="020B0604020202020204" pitchFamily="34" charset="0"/>
                        </a:rPr>
                        <a:t> 2</a:t>
                      </a:r>
                      <a:endPar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en-GB" sz="1600" kern="1200" cap="none" dirty="0" err="1">
                          <a:ln w="3175" cmpd="sng">
                            <a:noFill/>
                          </a:ln>
                          <a:solidFill>
                            <a:schemeClr val="bg1"/>
                          </a:solidFill>
                          <a:effectLst/>
                          <a:latin typeface="Arial" panose="020B0604020202020204" pitchFamily="34" charset="0"/>
                          <a:ea typeface="+mn-ea"/>
                          <a:cs typeface="Arial" panose="020B0604020202020204" pitchFamily="34" charset="0"/>
                        </a:rPr>
                        <a:t>Ochakiv</a:t>
                      </a:r>
                      <a:endPar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a:ln w="3175" cmpd="sng">
                            <a:noFill/>
                          </a:ln>
                          <a:solidFill>
                            <a:schemeClr val="bg1"/>
                          </a:solidFill>
                          <a:effectLst/>
                          <a:latin typeface="Arial" panose="020B0604020202020204" pitchFamily="34" charset="0"/>
                          <a:ea typeface="+mn-ea"/>
                          <a:cs typeface="Arial" panose="020B0604020202020204" pitchFamily="34" charset="0"/>
                        </a:rPr>
                        <a:t>1874-2015</a:t>
                      </a:r>
                      <a:endParaRPr lang="en-US" sz="1600" kern="1200" cap="none">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a:ln w="3175" cmpd="sng">
                            <a:noFill/>
                          </a:ln>
                          <a:solidFill>
                            <a:schemeClr val="bg1"/>
                          </a:solidFill>
                          <a:effectLst/>
                          <a:latin typeface="Arial" panose="020B0604020202020204" pitchFamily="34" charset="0"/>
                          <a:ea typeface="+mn-ea"/>
                          <a:cs typeface="Arial" panose="020B0604020202020204" pitchFamily="34" charset="0"/>
                        </a:rPr>
                        <a:t>142</a:t>
                      </a:r>
                      <a:endParaRPr lang="en-US" sz="1600" kern="1200" cap="none">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dirty="0">
                          <a:ln w="3175" cmpd="sng">
                            <a:noFill/>
                          </a:ln>
                          <a:solidFill>
                            <a:schemeClr val="bg1"/>
                          </a:solidFill>
                          <a:effectLst/>
                          <a:latin typeface="Arial" panose="020B0604020202020204" pitchFamily="34" charset="0"/>
                          <a:ea typeface="+mn-ea"/>
                          <a:cs typeface="Arial" panose="020B0604020202020204" pitchFamily="34" charset="0"/>
                        </a:rPr>
                        <a:t>–1</a:t>
                      </a:r>
                      <a:endPar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dirty="0">
                          <a:ln w="3175" cmpd="sng">
                            <a:noFill/>
                          </a:ln>
                          <a:solidFill>
                            <a:schemeClr val="bg1"/>
                          </a:solidFill>
                          <a:effectLst/>
                          <a:latin typeface="Arial" panose="020B0604020202020204" pitchFamily="34" charset="0"/>
                          <a:ea typeface="+mn-ea"/>
                          <a:cs typeface="Arial" panose="020B0604020202020204" pitchFamily="34" charset="0"/>
                        </a:rPr>
                        <a:t>–0,0766</a:t>
                      </a:r>
                      <a:endPar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a:ln w="3175" cmpd="sng">
                            <a:noFill/>
                          </a:ln>
                          <a:solidFill>
                            <a:schemeClr val="bg1"/>
                          </a:solidFill>
                          <a:effectLst/>
                          <a:latin typeface="Arial" panose="020B0604020202020204" pitchFamily="34" charset="0"/>
                          <a:ea typeface="+mn-ea"/>
                          <a:cs typeface="Arial" panose="020B0604020202020204" pitchFamily="34" charset="0"/>
                        </a:rPr>
                        <a:t>–0,074</a:t>
                      </a:r>
                      <a:endParaRPr lang="en-US" sz="1600" kern="1200" cap="none">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extLst>
                  <a:ext uri="{0D108BD9-81ED-4DB2-BD59-A6C34878D82A}">
                    <a16:rowId xmlns:a16="http://schemas.microsoft.com/office/drawing/2014/main" val="1599253843"/>
                  </a:ext>
                </a:extLst>
              </a:tr>
              <a:tr h="402207">
                <a:tc>
                  <a:txBody>
                    <a:bodyPr/>
                    <a:lstStyle/>
                    <a:p>
                      <a:pPr marL="0" algn="ctr" defTabSz="457200" rtl="0" eaLnBrk="1" latinLnBrk="0" hangingPunct="1">
                        <a:lnSpc>
                          <a:spcPct val="115000"/>
                        </a:lnSpc>
                        <a:spcAft>
                          <a:spcPts val="0"/>
                        </a:spcAft>
                      </a:pPr>
                      <a:r>
                        <a:rPr lang="ru-RU" sz="1600" kern="1200" cap="none" dirty="0">
                          <a:ln w="3175" cmpd="sng">
                            <a:noFill/>
                          </a:ln>
                          <a:solidFill>
                            <a:schemeClr val="bg1"/>
                          </a:solidFill>
                          <a:effectLst/>
                          <a:latin typeface="Arial" panose="020B0604020202020204" pitchFamily="34" charset="0"/>
                          <a:ea typeface="+mn-ea"/>
                          <a:cs typeface="Arial" panose="020B0604020202020204" pitchFamily="34" charset="0"/>
                        </a:rPr>
                        <a:t> 3</a:t>
                      </a:r>
                      <a:endPar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en-GB" sz="1600" kern="1200" cap="none" dirty="0" err="1">
                          <a:ln w="3175" cmpd="sng">
                            <a:noFill/>
                          </a:ln>
                          <a:solidFill>
                            <a:schemeClr val="bg1"/>
                          </a:solidFill>
                          <a:effectLst/>
                          <a:latin typeface="Arial" panose="020B0604020202020204" pitchFamily="34" charset="0"/>
                          <a:ea typeface="+mn-ea"/>
                          <a:cs typeface="Arial" panose="020B0604020202020204" pitchFamily="34" charset="0"/>
                        </a:rPr>
                        <a:t>Yuzhne</a:t>
                      </a:r>
                      <a:endPar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a:ln w="3175" cmpd="sng">
                            <a:noFill/>
                          </a:ln>
                          <a:solidFill>
                            <a:schemeClr val="bg1"/>
                          </a:solidFill>
                          <a:effectLst/>
                          <a:latin typeface="Arial" panose="020B0604020202020204" pitchFamily="34" charset="0"/>
                          <a:ea typeface="+mn-ea"/>
                          <a:cs typeface="Arial" panose="020B0604020202020204" pitchFamily="34" charset="0"/>
                        </a:rPr>
                        <a:t>1977-2015</a:t>
                      </a:r>
                      <a:endParaRPr lang="en-US" sz="1600" kern="1200" cap="none">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a:ln w="3175" cmpd="sng">
                            <a:noFill/>
                          </a:ln>
                          <a:solidFill>
                            <a:schemeClr val="bg1"/>
                          </a:solidFill>
                          <a:effectLst/>
                          <a:latin typeface="Arial" panose="020B0604020202020204" pitchFamily="34" charset="0"/>
                          <a:ea typeface="+mn-ea"/>
                          <a:cs typeface="Arial" panose="020B0604020202020204" pitchFamily="34" charset="0"/>
                        </a:rPr>
                        <a:t>39</a:t>
                      </a:r>
                      <a:endParaRPr lang="en-US" sz="1600" kern="1200" cap="none">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dirty="0">
                          <a:ln w="3175" cmpd="sng">
                            <a:noFill/>
                          </a:ln>
                          <a:solidFill>
                            <a:schemeClr val="bg1"/>
                          </a:solidFill>
                          <a:effectLst/>
                          <a:latin typeface="Arial" panose="020B0604020202020204" pitchFamily="34" charset="0"/>
                          <a:ea typeface="+mn-ea"/>
                          <a:cs typeface="Arial" panose="020B0604020202020204" pitchFamily="34" charset="0"/>
                        </a:rPr>
                        <a:t>–14</a:t>
                      </a:r>
                      <a:endPar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dirty="0">
                          <a:ln w="3175" cmpd="sng">
                            <a:noFill/>
                          </a:ln>
                          <a:solidFill>
                            <a:schemeClr val="bg1"/>
                          </a:solidFill>
                          <a:effectLst/>
                          <a:latin typeface="Arial" panose="020B0604020202020204" pitchFamily="34" charset="0"/>
                          <a:ea typeface="+mn-ea"/>
                          <a:cs typeface="Arial" panose="020B0604020202020204" pitchFamily="34" charset="0"/>
                        </a:rPr>
                        <a:t>–0,36</a:t>
                      </a:r>
                      <a:endPar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a:ln w="3175" cmpd="sng">
                            <a:noFill/>
                          </a:ln>
                          <a:solidFill>
                            <a:schemeClr val="bg1"/>
                          </a:solidFill>
                          <a:effectLst/>
                          <a:latin typeface="Arial" panose="020B0604020202020204" pitchFamily="34" charset="0"/>
                          <a:ea typeface="+mn-ea"/>
                          <a:cs typeface="Arial" panose="020B0604020202020204" pitchFamily="34" charset="0"/>
                        </a:rPr>
                        <a:t>–0,32</a:t>
                      </a:r>
                      <a:endParaRPr lang="en-US" sz="1600" kern="1200" cap="none">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extLst>
                  <a:ext uri="{0D108BD9-81ED-4DB2-BD59-A6C34878D82A}">
                    <a16:rowId xmlns:a16="http://schemas.microsoft.com/office/drawing/2014/main" val="1516877156"/>
                  </a:ext>
                </a:extLst>
              </a:tr>
              <a:tr h="402207">
                <a:tc>
                  <a:txBody>
                    <a:bodyPr/>
                    <a:lstStyle/>
                    <a:p>
                      <a:pPr marL="0" algn="ctr" defTabSz="457200" rtl="0" eaLnBrk="1" latinLnBrk="0" hangingPunct="1">
                        <a:lnSpc>
                          <a:spcPct val="115000"/>
                        </a:lnSpc>
                        <a:spcAft>
                          <a:spcPts val="0"/>
                        </a:spcAft>
                      </a:pPr>
                      <a:r>
                        <a:rPr lang="ru-RU" sz="1600" kern="1200" cap="none" dirty="0">
                          <a:ln w="3175" cmpd="sng">
                            <a:noFill/>
                          </a:ln>
                          <a:solidFill>
                            <a:schemeClr val="bg1"/>
                          </a:solidFill>
                          <a:effectLst/>
                          <a:latin typeface="Arial" panose="020B0604020202020204" pitchFamily="34" charset="0"/>
                          <a:ea typeface="+mn-ea"/>
                          <a:cs typeface="Arial" panose="020B0604020202020204" pitchFamily="34" charset="0"/>
                        </a:rPr>
                        <a:t> 4</a:t>
                      </a:r>
                      <a:endPar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en-GB" sz="1600" kern="1200" cap="none" dirty="0">
                          <a:ln w="3175" cmpd="sng">
                            <a:noFill/>
                          </a:ln>
                          <a:solidFill>
                            <a:schemeClr val="bg1"/>
                          </a:solidFill>
                          <a:effectLst/>
                          <a:latin typeface="Arial" panose="020B0604020202020204" pitchFamily="34" charset="0"/>
                          <a:ea typeface="+mn-ea"/>
                          <a:cs typeface="Arial" panose="020B0604020202020204" pitchFamily="34" charset="0"/>
                        </a:rPr>
                        <a:t>Odesa</a:t>
                      </a:r>
                      <a:endPar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dirty="0">
                          <a:ln w="3175" cmpd="sng">
                            <a:noFill/>
                          </a:ln>
                          <a:solidFill>
                            <a:schemeClr val="bg1"/>
                          </a:solidFill>
                          <a:effectLst/>
                          <a:latin typeface="Arial" panose="020B0604020202020204" pitchFamily="34" charset="0"/>
                          <a:ea typeface="+mn-ea"/>
                          <a:cs typeface="Arial" panose="020B0604020202020204" pitchFamily="34" charset="0"/>
                        </a:rPr>
                        <a:t>1875-2015</a:t>
                      </a:r>
                      <a:endPar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a:ln w="3175" cmpd="sng">
                            <a:noFill/>
                          </a:ln>
                          <a:solidFill>
                            <a:schemeClr val="bg1"/>
                          </a:solidFill>
                          <a:effectLst/>
                          <a:latin typeface="Arial" panose="020B0604020202020204" pitchFamily="34" charset="0"/>
                          <a:ea typeface="+mn-ea"/>
                          <a:cs typeface="Arial" panose="020B0604020202020204" pitchFamily="34" charset="0"/>
                        </a:rPr>
                        <a:t>141</a:t>
                      </a:r>
                      <a:endParaRPr lang="en-US" sz="1600" kern="1200" cap="none">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a:ln w="3175" cmpd="sng">
                            <a:noFill/>
                          </a:ln>
                          <a:solidFill>
                            <a:schemeClr val="bg1"/>
                          </a:solidFill>
                          <a:effectLst/>
                          <a:latin typeface="Arial" panose="020B0604020202020204" pitchFamily="34" charset="0"/>
                          <a:ea typeface="+mn-ea"/>
                          <a:cs typeface="Arial" panose="020B0604020202020204" pitchFamily="34" charset="0"/>
                        </a:rPr>
                        <a:t>–50</a:t>
                      </a:r>
                      <a:endParaRPr lang="en-US" sz="1600" kern="1200" cap="none">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dirty="0">
                          <a:ln w="3175" cmpd="sng">
                            <a:noFill/>
                          </a:ln>
                          <a:solidFill>
                            <a:schemeClr val="bg1"/>
                          </a:solidFill>
                          <a:effectLst/>
                          <a:latin typeface="Arial" panose="020B0604020202020204" pitchFamily="34" charset="0"/>
                          <a:ea typeface="+mn-ea"/>
                          <a:cs typeface="Arial" panose="020B0604020202020204" pitchFamily="34" charset="0"/>
                        </a:rPr>
                        <a:t>–0,3546</a:t>
                      </a:r>
                      <a:endPar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a:ln w="3175" cmpd="sng">
                            <a:noFill/>
                          </a:ln>
                          <a:solidFill>
                            <a:schemeClr val="bg1"/>
                          </a:solidFill>
                          <a:effectLst/>
                          <a:latin typeface="Arial" panose="020B0604020202020204" pitchFamily="34" charset="0"/>
                          <a:ea typeface="+mn-ea"/>
                          <a:cs typeface="Arial" panose="020B0604020202020204" pitchFamily="34" charset="0"/>
                        </a:rPr>
                        <a:t>–0,3554</a:t>
                      </a:r>
                      <a:endParaRPr lang="en-US" sz="1600" kern="1200" cap="none">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extLst>
                  <a:ext uri="{0D108BD9-81ED-4DB2-BD59-A6C34878D82A}">
                    <a16:rowId xmlns:a16="http://schemas.microsoft.com/office/drawing/2014/main" val="1298248186"/>
                  </a:ext>
                </a:extLst>
              </a:tr>
              <a:tr h="402207">
                <a:tc>
                  <a:txBody>
                    <a:bodyPr/>
                    <a:lstStyle/>
                    <a:p>
                      <a:pPr marL="0" algn="ctr" defTabSz="457200" rtl="0" eaLnBrk="1" latinLnBrk="0" hangingPunct="1">
                        <a:lnSpc>
                          <a:spcPct val="115000"/>
                        </a:lnSpc>
                        <a:spcAft>
                          <a:spcPts val="0"/>
                        </a:spcAft>
                      </a:pPr>
                      <a:r>
                        <a:rPr lang="ru-RU" sz="1600" kern="1200" cap="none" dirty="0">
                          <a:ln w="3175" cmpd="sng">
                            <a:noFill/>
                          </a:ln>
                          <a:solidFill>
                            <a:schemeClr val="bg1"/>
                          </a:solidFill>
                          <a:effectLst/>
                          <a:latin typeface="Arial" panose="020B0604020202020204" pitchFamily="34" charset="0"/>
                          <a:ea typeface="+mn-ea"/>
                          <a:cs typeface="Arial" panose="020B0604020202020204" pitchFamily="34" charset="0"/>
                        </a:rPr>
                        <a:t> 5</a:t>
                      </a:r>
                      <a:endPar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en-US" sz="1600" kern="1200" cap="none" dirty="0" err="1">
                          <a:ln w="3175" cmpd="sng">
                            <a:noFill/>
                          </a:ln>
                          <a:solidFill>
                            <a:schemeClr val="bg1"/>
                          </a:solidFill>
                          <a:effectLst/>
                          <a:latin typeface="Arial" panose="020B0604020202020204" pitchFamily="34" charset="0"/>
                          <a:ea typeface="+mn-ea"/>
                          <a:cs typeface="Arial" panose="020B0604020202020204" pitchFamily="34" charset="0"/>
                        </a:rPr>
                        <a:t>Chornomorsk</a:t>
                      </a:r>
                      <a:endPar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a:ln w="3175" cmpd="sng">
                            <a:noFill/>
                          </a:ln>
                          <a:solidFill>
                            <a:schemeClr val="bg1"/>
                          </a:solidFill>
                          <a:effectLst/>
                          <a:latin typeface="Arial" panose="020B0604020202020204" pitchFamily="34" charset="0"/>
                          <a:ea typeface="+mn-ea"/>
                          <a:cs typeface="Arial" panose="020B0604020202020204" pitchFamily="34" charset="0"/>
                        </a:rPr>
                        <a:t>1960-2015</a:t>
                      </a:r>
                      <a:endParaRPr lang="en-US" sz="1600" kern="1200" cap="none">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a:ln w="3175" cmpd="sng">
                            <a:noFill/>
                          </a:ln>
                          <a:solidFill>
                            <a:schemeClr val="bg1"/>
                          </a:solidFill>
                          <a:effectLst/>
                          <a:latin typeface="Arial" panose="020B0604020202020204" pitchFamily="34" charset="0"/>
                          <a:ea typeface="+mn-ea"/>
                          <a:cs typeface="Arial" panose="020B0604020202020204" pitchFamily="34" charset="0"/>
                        </a:rPr>
                        <a:t>56</a:t>
                      </a:r>
                      <a:endParaRPr lang="en-US" sz="1600" kern="1200" cap="none">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a:ln w="3175" cmpd="sng">
                            <a:noFill/>
                          </a:ln>
                          <a:solidFill>
                            <a:schemeClr val="bg1"/>
                          </a:solidFill>
                          <a:effectLst/>
                          <a:latin typeface="Arial" panose="020B0604020202020204" pitchFamily="34" charset="0"/>
                          <a:ea typeface="+mn-ea"/>
                          <a:cs typeface="Arial" panose="020B0604020202020204" pitchFamily="34" charset="0"/>
                        </a:rPr>
                        <a:t>–7</a:t>
                      </a:r>
                      <a:endParaRPr lang="en-US" sz="1600" kern="1200" cap="none">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dirty="0">
                          <a:ln w="3175" cmpd="sng">
                            <a:noFill/>
                          </a:ln>
                          <a:solidFill>
                            <a:schemeClr val="bg1"/>
                          </a:solidFill>
                          <a:effectLst/>
                          <a:latin typeface="Arial" panose="020B0604020202020204" pitchFamily="34" charset="0"/>
                          <a:ea typeface="+mn-ea"/>
                          <a:cs typeface="Arial" panose="020B0604020202020204" pitchFamily="34" charset="0"/>
                        </a:rPr>
                        <a:t>–0,127</a:t>
                      </a:r>
                      <a:endPar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a:ln w="3175" cmpd="sng">
                            <a:noFill/>
                          </a:ln>
                          <a:solidFill>
                            <a:schemeClr val="bg1"/>
                          </a:solidFill>
                          <a:effectLst/>
                          <a:latin typeface="Arial" panose="020B0604020202020204" pitchFamily="34" charset="0"/>
                          <a:ea typeface="+mn-ea"/>
                          <a:cs typeface="Arial" panose="020B0604020202020204" pitchFamily="34" charset="0"/>
                        </a:rPr>
                        <a:t>–0,076</a:t>
                      </a:r>
                      <a:endParaRPr lang="en-US" sz="1600" kern="1200" cap="none">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extLst>
                  <a:ext uri="{0D108BD9-81ED-4DB2-BD59-A6C34878D82A}">
                    <a16:rowId xmlns:a16="http://schemas.microsoft.com/office/drawing/2014/main" val="3545344998"/>
                  </a:ext>
                </a:extLst>
              </a:tr>
              <a:tr h="402207">
                <a:tc>
                  <a:txBody>
                    <a:bodyPr/>
                    <a:lstStyle/>
                    <a:p>
                      <a:pPr marL="0" algn="ctr" defTabSz="457200" rtl="0" eaLnBrk="1" latinLnBrk="0" hangingPunct="1">
                        <a:lnSpc>
                          <a:spcPct val="115000"/>
                        </a:lnSpc>
                        <a:spcAft>
                          <a:spcPts val="0"/>
                        </a:spcAft>
                      </a:pPr>
                      <a:r>
                        <a:rPr lang="ru-RU" sz="1600" kern="1200" cap="none" dirty="0">
                          <a:ln w="3175" cmpd="sng">
                            <a:noFill/>
                          </a:ln>
                          <a:solidFill>
                            <a:schemeClr val="bg1"/>
                          </a:solidFill>
                          <a:effectLst/>
                          <a:latin typeface="Arial" panose="020B0604020202020204" pitchFamily="34" charset="0"/>
                          <a:ea typeface="+mn-ea"/>
                          <a:cs typeface="Arial" panose="020B0604020202020204" pitchFamily="34" charset="0"/>
                        </a:rPr>
                        <a:t> 6</a:t>
                      </a:r>
                      <a:endPar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en-US" sz="1600" kern="1200" cap="none" dirty="0" err="1">
                          <a:ln w="3175" cmpd="sng">
                            <a:noFill/>
                          </a:ln>
                          <a:solidFill>
                            <a:schemeClr val="bg1"/>
                          </a:solidFill>
                          <a:effectLst/>
                          <a:latin typeface="Arial" panose="020B0604020202020204" pitchFamily="34" charset="0"/>
                          <a:ea typeface="+mn-ea"/>
                          <a:cs typeface="Arial" panose="020B0604020202020204" pitchFamily="34" charset="0"/>
                        </a:rPr>
                        <a:t>Vylkove</a:t>
                      </a:r>
                      <a:endPar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a:ln w="3175" cmpd="sng">
                            <a:noFill/>
                          </a:ln>
                          <a:solidFill>
                            <a:schemeClr val="bg1"/>
                          </a:solidFill>
                          <a:effectLst/>
                          <a:latin typeface="Arial" panose="020B0604020202020204" pitchFamily="34" charset="0"/>
                          <a:ea typeface="+mn-ea"/>
                          <a:cs typeface="Arial" panose="020B0604020202020204" pitchFamily="34" charset="0"/>
                        </a:rPr>
                        <a:t>1945-2015</a:t>
                      </a:r>
                      <a:endParaRPr lang="en-US" sz="1600" kern="1200" cap="none">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a:ln w="3175" cmpd="sng">
                            <a:noFill/>
                          </a:ln>
                          <a:solidFill>
                            <a:schemeClr val="bg1"/>
                          </a:solidFill>
                          <a:effectLst/>
                          <a:latin typeface="Arial" panose="020B0604020202020204" pitchFamily="34" charset="0"/>
                          <a:ea typeface="+mn-ea"/>
                          <a:cs typeface="Arial" panose="020B0604020202020204" pitchFamily="34" charset="0"/>
                        </a:rPr>
                        <a:t>71</a:t>
                      </a:r>
                      <a:endParaRPr lang="en-US" sz="1600" kern="1200" cap="none">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a:ln w="3175" cmpd="sng">
                            <a:noFill/>
                          </a:ln>
                          <a:solidFill>
                            <a:schemeClr val="bg1"/>
                          </a:solidFill>
                          <a:effectLst/>
                          <a:latin typeface="Arial" panose="020B0604020202020204" pitchFamily="34" charset="0"/>
                          <a:ea typeface="+mn-ea"/>
                          <a:cs typeface="Arial" panose="020B0604020202020204" pitchFamily="34" charset="0"/>
                        </a:rPr>
                        <a:t>–32</a:t>
                      </a:r>
                      <a:endParaRPr lang="en-US" sz="1600" kern="1200" cap="none">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dirty="0">
                          <a:ln w="3175" cmpd="sng">
                            <a:noFill/>
                          </a:ln>
                          <a:solidFill>
                            <a:schemeClr val="bg1"/>
                          </a:solidFill>
                          <a:effectLst/>
                          <a:latin typeface="Arial" panose="020B0604020202020204" pitchFamily="34" charset="0"/>
                          <a:ea typeface="+mn-ea"/>
                          <a:cs typeface="Arial" panose="020B0604020202020204" pitchFamily="34" charset="0"/>
                        </a:rPr>
                        <a:t>–0,44</a:t>
                      </a:r>
                      <a:endPar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ru-RU" sz="1600" kern="1200" cap="none" dirty="0">
                          <a:ln w="3175" cmpd="sng">
                            <a:noFill/>
                          </a:ln>
                          <a:solidFill>
                            <a:schemeClr val="bg1"/>
                          </a:solidFill>
                          <a:effectLst/>
                          <a:latin typeface="Arial" panose="020B0604020202020204" pitchFamily="34" charset="0"/>
                          <a:ea typeface="+mn-ea"/>
                          <a:cs typeface="Arial" panose="020B0604020202020204" pitchFamily="34" charset="0"/>
                        </a:rPr>
                        <a:t> –0,18</a:t>
                      </a:r>
                      <a:endPar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extLst>
                  <a:ext uri="{0D108BD9-81ED-4DB2-BD59-A6C34878D82A}">
                    <a16:rowId xmlns:a16="http://schemas.microsoft.com/office/drawing/2014/main" val="2435601101"/>
                  </a:ext>
                </a:extLst>
              </a:tr>
              <a:tr h="402207">
                <a:tc>
                  <a:txBody>
                    <a:bodyPr/>
                    <a:lstStyle/>
                    <a:p>
                      <a:pPr marL="0" algn="ctr" defTabSz="457200" rtl="0" eaLnBrk="1" latinLnBrk="0" hangingPunct="1">
                        <a:lnSpc>
                          <a:spcPct val="115000"/>
                        </a:lnSpc>
                        <a:spcAft>
                          <a:spcPts val="0"/>
                        </a:spcAft>
                      </a:pPr>
                      <a:r>
                        <a:rPr lang="ru-RU" sz="1600" kern="1200" cap="none" dirty="0">
                          <a:ln w="3175" cmpd="sng">
                            <a:noFill/>
                          </a:ln>
                          <a:solidFill>
                            <a:schemeClr val="bg1"/>
                          </a:solidFill>
                          <a:effectLst/>
                          <a:latin typeface="Arial" panose="020B0604020202020204" pitchFamily="34" charset="0"/>
                          <a:ea typeface="+mn-ea"/>
                          <a:cs typeface="Arial" panose="020B0604020202020204" pitchFamily="34" charset="0"/>
                        </a:rPr>
                        <a:t> 7</a:t>
                      </a:r>
                      <a:endPar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en-US" sz="1600" kern="1200" cap="none" dirty="0" err="1">
                          <a:ln w="3175" cmpd="sng">
                            <a:noFill/>
                          </a:ln>
                          <a:solidFill>
                            <a:schemeClr val="bg1"/>
                          </a:solidFill>
                          <a:effectLst/>
                          <a:latin typeface="Arial" panose="020B0604020202020204" pitchFamily="34" charset="0"/>
                          <a:ea typeface="+mn-ea"/>
                          <a:cs typeface="Arial" panose="020B0604020202020204" pitchFamily="34" charset="0"/>
                        </a:rPr>
                        <a:t>Sulina</a:t>
                      </a:r>
                      <a:endPar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a:ln w="3175" cmpd="sng">
                            <a:noFill/>
                          </a:ln>
                          <a:solidFill>
                            <a:schemeClr val="bg1"/>
                          </a:solidFill>
                          <a:effectLst/>
                          <a:latin typeface="Arial" panose="020B0604020202020204" pitchFamily="34" charset="0"/>
                          <a:ea typeface="+mn-ea"/>
                          <a:cs typeface="Arial" panose="020B0604020202020204" pitchFamily="34" charset="0"/>
                        </a:rPr>
                        <a:t>1900-2015</a:t>
                      </a:r>
                      <a:endParaRPr lang="en-US" sz="1600" kern="1200" cap="none">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a:ln w="3175" cmpd="sng">
                            <a:noFill/>
                          </a:ln>
                          <a:solidFill>
                            <a:schemeClr val="bg1"/>
                          </a:solidFill>
                          <a:effectLst/>
                          <a:latin typeface="Arial" panose="020B0604020202020204" pitchFamily="34" charset="0"/>
                          <a:ea typeface="+mn-ea"/>
                          <a:cs typeface="Arial" panose="020B0604020202020204" pitchFamily="34" charset="0"/>
                        </a:rPr>
                        <a:t>116</a:t>
                      </a:r>
                      <a:endParaRPr lang="en-US" sz="1600" kern="1200" cap="none">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a:ln w="3175" cmpd="sng">
                            <a:noFill/>
                          </a:ln>
                          <a:solidFill>
                            <a:schemeClr val="bg1"/>
                          </a:solidFill>
                          <a:effectLst/>
                          <a:latin typeface="Arial" panose="020B0604020202020204" pitchFamily="34" charset="0"/>
                          <a:ea typeface="+mn-ea"/>
                          <a:cs typeface="Arial" panose="020B0604020202020204" pitchFamily="34" charset="0"/>
                        </a:rPr>
                        <a:t>–24</a:t>
                      </a:r>
                      <a:endParaRPr lang="en-US" sz="1600" kern="1200" cap="none">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a:ln w="3175" cmpd="sng">
                            <a:noFill/>
                          </a:ln>
                          <a:solidFill>
                            <a:schemeClr val="bg1"/>
                          </a:solidFill>
                          <a:effectLst/>
                          <a:latin typeface="Arial" panose="020B0604020202020204" pitchFamily="34" charset="0"/>
                          <a:ea typeface="+mn-ea"/>
                          <a:cs typeface="Arial" panose="020B0604020202020204" pitchFamily="34" charset="0"/>
                        </a:rPr>
                        <a:t>–0,21</a:t>
                      </a:r>
                      <a:endParaRPr lang="en-US" sz="1600" kern="1200" cap="none">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dirty="0">
                          <a:ln w="3175" cmpd="sng">
                            <a:noFill/>
                          </a:ln>
                          <a:solidFill>
                            <a:schemeClr val="bg1"/>
                          </a:solidFill>
                          <a:effectLst/>
                          <a:latin typeface="Arial" panose="020B0604020202020204" pitchFamily="34" charset="0"/>
                          <a:ea typeface="+mn-ea"/>
                          <a:cs typeface="Arial" panose="020B0604020202020204" pitchFamily="34" charset="0"/>
                        </a:rPr>
                        <a:t>–0,16</a:t>
                      </a:r>
                      <a:endPar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extLst>
                  <a:ext uri="{0D108BD9-81ED-4DB2-BD59-A6C34878D82A}">
                    <a16:rowId xmlns:a16="http://schemas.microsoft.com/office/drawing/2014/main" val="324968610"/>
                  </a:ext>
                </a:extLst>
              </a:tr>
              <a:tr h="402207">
                <a:tc>
                  <a:txBody>
                    <a:bodyPr/>
                    <a:lstStyle/>
                    <a:p>
                      <a:pPr marL="0" algn="ctr" defTabSz="457200" rtl="0" eaLnBrk="1" latinLnBrk="0" hangingPunct="1">
                        <a:lnSpc>
                          <a:spcPct val="115000"/>
                        </a:lnSpc>
                        <a:spcAft>
                          <a:spcPts val="0"/>
                        </a:spcAft>
                      </a:pPr>
                      <a:r>
                        <a:rPr lang="ru-RU" sz="1600" kern="1200" cap="none" dirty="0">
                          <a:ln w="3175" cmpd="sng">
                            <a:noFill/>
                          </a:ln>
                          <a:solidFill>
                            <a:schemeClr val="bg1"/>
                          </a:solidFill>
                          <a:effectLst/>
                          <a:latin typeface="Arial" panose="020B0604020202020204" pitchFamily="34" charset="0"/>
                          <a:ea typeface="+mn-ea"/>
                          <a:cs typeface="Arial" panose="020B0604020202020204" pitchFamily="34" charset="0"/>
                        </a:rPr>
                        <a:t> 8</a:t>
                      </a:r>
                      <a:endPar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rPr>
                        <a:t>Constanta</a:t>
                      </a: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a:ln w="3175" cmpd="sng">
                            <a:noFill/>
                          </a:ln>
                          <a:solidFill>
                            <a:schemeClr val="bg1"/>
                          </a:solidFill>
                          <a:effectLst/>
                          <a:latin typeface="Arial" panose="020B0604020202020204" pitchFamily="34" charset="0"/>
                          <a:ea typeface="+mn-ea"/>
                          <a:cs typeface="Arial" panose="020B0604020202020204" pitchFamily="34" charset="0"/>
                        </a:rPr>
                        <a:t>1933-2015</a:t>
                      </a:r>
                      <a:endParaRPr lang="en-US" sz="1600" kern="1200" cap="none">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a:ln w="3175" cmpd="sng">
                            <a:noFill/>
                          </a:ln>
                          <a:solidFill>
                            <a:schemeClr val="bg1"/>
                          </a:solidFill>
                          <a:effectLst/>
                          <a:latin typeface="Arial" panose="020B0604020202020204" pitchFamily="34" charset="0"/>
                          <a:ea typeface="+mn-ea"/>
                          <a:cs typeface="Arial" panose="020B0604020202020204" pitchFamily="34" charset="0"/>
                        </a:rPr>
                        <a:t>83</a:t>
                      </a:r>
                      <a:endParaRPr lang="en-US" sz="1600" kern="1200" cap="none">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a:ln w="3175" cmpd="sng">
                            <a:noFill/>
                          </a:ln>
                          <a:solidFill>
                            <a:schemeClr val="bg1"/>
                          </a:solidFill>
                          <a:effectLst/>
                          <a:latin typeface="Arial" panose="020B0604020202020204" pitchFamily="34" charset="0"/>
                          <a:ea typeface="+mn-ea"/>
                          <a:cs typeface="Arial" panose="020B0604020202020204" pitchFamily="34" charset="0"/>
                        </a:rPr>
                        <a:t>–15</a:t>
                      </a:r>
                      <a:endParaRPr lang="en-US" sz="1600" kern="1200" cap="none">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a:ln w="3175" cmpd="sng">
                            <a:noFill/>
                          </a:ln>
                          <a:solidFill>
                            <a:schemeClr val="bg1"/>
                          </a:solidFill>
                          <a:effectLst/>
                          <a:latin typeface="Arial" panose="020B0604020202020204" pitchFamily="34" charset="0"/>
                          <a:ea typeface="+mn-ea"/>
                          <a:cs typeface="Arial" panose="020B0604020202020204" pitchFamily="34" charset="0"/>
                        </a:rPr>
                        <a:t>–0,169</a:t>
                      </a:r>
                      <a:endParaRPr lang="en-US" sz="1600" kern="1200" cap="none">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dirty="0">
                          <a:ln w="3175" cmpd="sng">
                            <a:noFill/>
                          </a:ln>
                          <a:solidFill>
                            <a:schemeClr val="bg1"/>
                          </a:solidFill>
                          <a:effectLst/>
                          <a:latin typeface="Arial" panose="020B0604020202020204" pitchFamily="34" charset="0"/>
                          <a:ea typeface="+mn-ea"/>
                          <a:cs typeface="Arial" panose="020B0604020202020204" pitchFamily="34" charset="0"/>
                        </a:rPr>
                        <a:t>–0,121</a:t>
                      </a:r>
                      <a:endPar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extLst>
                  <a:ext uri="{0D108BD9-81ED-4DB2-BD59-A6C34878D82A}">
                    <a16:rowId xmlns:a16="http://schemas.microsoft.com/office/drawing/2014/main" val="2998419943"/>
                  </a:ext>
                </a:extLst>
              </a:tr>
              <a:tr h="402207">
                <a:tc>
                  <a:txBody>
                    <a:bodyPr/>
                    <a:lstStyle/>
                    <a:p>
                      <a:pPr marL="0" algn="ctr" defTabSz="457200" rtl="0" eaLnBrk="1" latinLnBrk="0" hangingPunct="1">
                        <a:lnSpc>
                          <a:spcPct val="115000"/>
                        </a:lnSpc>
                        <a:spcAft>
                          <a:spcPts val="0"/>
                        </a:spcAft>
                      </a:pPr>
                      <a:r>
                        <a:rPr lang="ru-RU" sz="1600" kern="1200" cap="none" dirty="0">
                          <a:ln w="3175" cmpd="sng">
                            <a:noFill/>
                          </a:ln>
                          <a:solidFill>
                            <a:schemeClr val="bg1"/>
                          </a:solidFill>
                          <a:effectLst/>
                          <a:latin typeface="Arial" panose="020B0604020202020204" pitchFamily="34" charset="0"/>
                          <a:ea typeface="+mn-ea"/>
                          <a:cs typeface="Arial" panose="020B0604020202020204" pitchFamily="34" charset="0"/>
                        </a:rPr>
                        <a:t> 9</a:t>
                      </a:r>
                      <a:endPar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rPr>
                        <a:t>Varna</a:t>
                      </a: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a:ln w="3175" cmpd="sng">
                            <a:noFill/>
                          </a:ln>
                          <a:solidFill>
                            <a:schemeClr val="bg1"/>
                          </a:solidFill>
                          <a:effectLst/>
                          <a:latin typeface="Arial" panose="020B0604020202020204" pitchFamily="34" charset="0"/>
                          <a:ea typeface="+mn-ea"/>
                          <a:cs typeface="Arial" panose="020B0604020202020204" pitchFamily="34" charset="0"/>
                        </a:rPr>
                        <a:t>1928-2015</a:t>
                      </a:r>
                      <a:endParaRPr lang="en-US" sz="1600" kern="1200" cap="none">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a:ln w="3175" cmpd="sng">
                            <a:noFill/>
                          </a:ln>
                          <a:solidFill>
                            <a:schemeClr val="bg1"/>
                          </a:solidFill>
                          <a:effectLst/>
                          <a:latin typeface="Arial" panose="020B0604020202020204" pitchFamily="34" charset="0"/>
                          <a:ea typeface="+mn-ea"/>
                          <a:cs typeface="Arial" panose="020B0604020202020204" pitchFamily="34" charset="0"/>
                        </a:rPr>
                        <a:t>88</a:t>
                      </a:r>
                      <a:endParaRPr lang="en-US" sz="1600" kern="1200" cap="none">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a:ln w="3175" cmpd="sng">
                            <a:noFill/>
                          </a:ln>
                          <a:solidFill>
                            <a:schemeClr val="bg1"/>
                          </a:solidFill>
                          <a:effectLst/>
                          <a:latin typeface="Arial" panose="020B0604020202020204" pitchFamily="34" charset="0"/>
                          <a:ea typeface="+mn-ea"/>
                          <a:cs typeface="Arial" panose="020B0604020202020204" pitchFamily="34" charset="0"/>
                        </a:rPr>
                        <a:t>–68</a:t>
                      </a:r>
                      <a:endParaRPr lang="en-US" sz="1600" kern="1200" cap="none">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a:ln w="3175" cmpd="sng">
                            <a:noFill/>
                          </a:ln>
                          <a:solidFill>
                            <a:schemeClr val="bg1"/>
                          </a:solidFill>
                          <a:effectLst/>
                          <a:latin typeface="Arial" panose="020B0604020202020204" pitchFamily="34" charset="0"/>
                          <a:ea typeface="+mn-ea"/>
                          <a:cs typeface="Arial" panose="020B0604020202020204" pitchFamily="34" charset="0"/>
                        </a:rPr>
                        <a:t>–0,77</a:t>
                      </a:r>
                      <a:endParaRPr lang="en-US" sz="1600" kern="1200" cap="none">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dirty="0">
                          <a:ln w="3175" cmpd="sng">
                            <a:noFill/>
                          </a:ln>
                          <a:solidFill>
                            <a:schemeClr val="bg1"/>
                          </a:solidFill>
                          <a:effectLst/>
                          <a:latin typeface="Arial" panose="020B0604020202020204" pitchFamily="34" charset="0"/>
                          <a:ea typeface="+mn-ea"/>
                          <a:cs typeface="Arial" panose="020B0604020202020204" pitchFamily="34" charset="0"/>
                        </a:rPr>
                        <a:t>–0,769</a:t>
                      </a:r>
                      <a:endPar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extLst>
                  <a:ext uri="{0D108BD9-81ED-4DB2-BD59-A6C34878D82A}">
                    <a16:rowId xmlns:a16="http://schemas.microsoft.com/office/drawing/2014/main" val="465931659"/>
                  </a:ext>
                </a:extLst>
              </a:tr>
              <a:tr h="402207">
                <a:tc>
                  <a:txBody>
                    <a:bodyPr/>
                    <a:lstStyle/>
                    <a:p>
                      <a:pPr marL="0" algn="ctr" defTabSz="457200" rtl="0" eaLnBrk="1" latinLnBrk="0" hangingPunct="1">
                        <a:lnSpc>
                          <a:spcPct val="115000"/>
                        </a:lnSpc>
                        <a:spcAft>
                          <a:spcPts val="0"/>
                        </a:spcAft>
                      </a:pPr>
                      <a:r>
                        <a:rPr lang="ru-RU" sz="1600" kern="1200" cap="none" dirty="0">
                          <a:ln w="3175" cmpd="sng">
                            <a:noFill/>
                          </a:ln>
                          <a:solidFill>
                            <a:schemeClr val="bg1"/>
                          </a:solidFill>
                          <a:effectLst/>
                          <a:latin typeface="Arial" panose="020B0604020202020204" pitchFamily="34" charset="0"/>
                          <a:ea typeface="+mn-ea"/>
                          <a:cs typeface="Arial" panose="020B0604020202020204" pitchFamily="34" charset="0"/>
                        </a:rPr>
                        <a:t> 10</a:t>
                      </a:r>
                      <a:endPar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en-US" sz="1600" kern="1200" cap="none" dirty="0" err="1">
                          <a:ln w="3175" cmpd="sng">
                            <a:noFill/>
                          </a:ln>
                          <a:solidFill>
                            <a:schemeClr val="bg1"/>
                          </a:solidFill>
                          <a:effectLst/>
                          <a:latin typeface="Arial" panose="020B0604020202020204" pitchFamily="34" charset="0"/>
                          <a:ea typeface="+mn-ea"/>
                          <a:cs typeface="Arial" panose="020B0604020202020204" pitchFamily="34" charset="0"/>
                        </a:rPr>
                        <a:t>Burgas</a:t>
                      </a:r>
                      <a:endPar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a:ln w="3175" cmpd="sng">
                            <a:noFill/>
                          </a:ln>
                          <a:solidFill>
                            <a:schemeClr val="bg1"/>
                          </a:solidFill>
                          <a:effectLst/>
                          <a:latin typeface="Arial" panose="020B0604020202020204" pitchFamily="34" charset="0"/>
                          <a:ea typeface="+mn-ea"/>
                          <a:cs typeface="Arial" panose="020B0604020202020204" pitchFamily="34" charset="0"/>
                        </a:rPr>
                        <a:t>1928-2015</a:t>
                      </a:r>
                      <a:endParaRPr lang="en-US" sz="1600" kern="1200" cap="none">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a:ln w="3175" cmpd="sng">
                            <a:noFill/>
                          </a:ln>
                          <a:solidFill>
                            <a:schemeClr val="bg1"/>
                          </a:solidFill>
                          <a:effectLst/>
                          <a:latin typeface="Arial" panose="020B0604020202020204" pitchFamily="34" charset="0"/>
                          <a:ea typeface="+mn-ea"/>
                          <a:cs typeface="Arial" panose="020B0604020202020204" pitchFamily="34" charset="0"/>
                        </a:rPr>
                        <a:t>88</a:t>
                      </a:r>
                      <a:endParaRPr lang="en-US" sz="1600" kern="1200" cap="none">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a:ln w="3175" cmpd="sng">
                            <a:noFill/>
                          </a:ln>
                          <a:solidFill>
                            <a:schemeClr val="bg1"/>
                          </a:solidFill>
                          <a:effectLst/>
                          <a:latin typeface="Arial" panose="020B0604020202020204" pitchFamily="34" charset="0"/>
                          <a:ea typeface="+mn-ea"/>
                          <a:cs typeface="Arial" panose="020B0604020202020204" pitchFamily="34" charset="0"/>
                        </a:rPr>
                        <a:t>–41</a:t>
                      </a:r>
                      <a:endParaRPr lang="en-US" sz="1600" kern="1200" cap="none">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a:ln w="3175" cmpd="sng">
                            <a:noFill/>
                          </a:ln>
                          <a:solidFill>
                            <a:schemeClr val="bg1"/>
                          </a:solidFill>
                          <a:effectLst/>
                          <a:latin typeface="Arial" panose="020B0604020202020204" pitchFamily="34" charset="0"/>
                          <a:ea typeface="+mn-ea"/>
                          <a:cs typeface="Arial" panose="020B0604020202020204" pitchFamily="34" charset="0"/>
                        </a:rPr>
                        <a:t>–0,466</a:t>
                      </a:r>
                      <a:endParaRPr lang="en-US" sz="1600" kern="1200" cap="none">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algn="ctr" defTabSz="457200" rtl="0" eaLnBrk="1" latinLnBrk="0" hangingPunct="1">
                        <a:lnSpc>
                          <a:spcPct val="115000"/>
                        </a:lnSpc>
                        <a:spcAft>
                          <a:spcPts val="0"/>
                        </a:spcAft>
                      </a:pPr>
                      <a:r>
                        <a:rPr lang="ru-RU" sz="1600" kern="1200" cap="none" dirty="0">
                          <a:ln w="3175" cmpd="sng">
                            <a:noFill/>
                          </a:ln>
                          <a:solidFill>
                            <a:schemeClr val="bg1"/>
                          </a:solidFill>
                          <a:effectLst/>
                          <a:latin typeface="Arial" panose="020B0604020202020204" pitchFamily="34" charset="0"/>
                          <a:ea typeface="+mn-ea"/>
                          <a:cs typeface="Arial" panose="020B0604020202020204" pitchFamily="34" charset="0"/>
                        </a:rPr>
                        <a:t>–0,382</a:t>
                      </a:r>
                      <a:endParaRPr lang="en-US" sz="1600" kern="1200" cap="none" dirty="0">
                        <a:ln w="3175" cmpd="sng">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oFill/>
                  </a:tcPr>
                </a:tc>
                <a:extLst>
                  <a:ext uri="{0D108BD9-81ED-4DB2-BD59-A6C34878D82A}">
                    <a16:rowId xmlns:a16="http://schemas.microsoft.com/office/drawing/2014/main" val="1206624232"/>
                  </a:ext>
                </a:extLst>
              </a:tr>
            </a:tbl>
          </a:graphicData>
        </a:graphic>
      </p:graphicFrame>
      <p:sp>
        <p:nvSpPr>
          <p:cNvPr id="4" name="Slide Number Placeholder 3">
            <a:extLst>
              <a:ext uri="{FF2B5EF4-FFF2-40B4-BE49-F238E27FC236}">
                <a16:creationId xmlns:a16="http://schemas.microsoft.com/office/drawing/2014/main" id="{4750FEA8-68B4-48B9-9939-C6BE5290BFCA}"/>
              </a:ext>
            </a:extLst>
          </p:cNvPr>
          <p:cNvSpPr>
            <a:spLocks noGrp="1"/>
          </p:cNvSpPr>
          <p:nvPr>
            <p:ph type="sldNum" sz="quarter" idx="12"/>
          </p:nvPr>
        </p:nvSpPr>
        <p:spPr/>
        <p:txBody>
          <a:bodyPr/>
          <a:lstStyle/>
          <a:p>
            <a:fld id="{5DA3CE70-A3C5-40CC-A089-06873CFC53C6}" type="slidenum">
              <a:rPr lang="en-US" altLang="en-US" smtClean="0"/>
              <a:pPr/>
              <a:t>7</a:t>
            </a:fld>
            <a:endParaRPr lang="en-US" altLang="en-US" dirty="0"/>
          </a:p>
        </p:txBody>
      </p:sp>
      <p:sp>
        <p:nvSpPr>
          <p:cNvPr id="6" name="Rectangle 1">
            <a:extLst>
              <a:ext uri="{FF2B5EF4-FFF2-40B4-BE49-F238E27FC236}">
                <a16:creationId xmlns:a16="http://schemas.microsoft.com/office/drawing/2014/main" id="{6D96BF33-BA63-4411-B612-0283FCCE5012}"/>
              </a:ext>
            </a:extLst>
          </p:cNvPr>
          <p:cNvSpPr>
            <a:spLocks noChangeArrowheads="1"/>
          </p:cNvSpPr>
          <p:nvPr/>
        </p:nvSpPr>
        <p:spPr bwMode="auto">
          <a:xfrm>
            <a:off x="731111" y="281058"/>
            <a:ext cx="1097207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762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l" defTabSz="914400" rtl="0" eaLnBrk="0" fontAlgn="base" latinLnBrk="0" hangingPunct="0">
              <a:lnSpc>
                <a:spcPct val="100000"/>
              </a:lnSpc>
              <a:spcBef>
                <a:spcPct val="0"/>
              </a:spcBef>
              <a:spcAft>
                <a:spcPct val="0"/>
              </a:spcAft>
              <a:buClrTx/>
              <a:buSzTx/>
              <a:buFontTx/>
              <a:buNone/>
              <a:tabLst/>
            </a:pPr>
            <a:r>
              <a:rPr lang="en-US" altLang="en-US" sz="2000" dirty="0">
                <a:ln w="3175" cmpd="sng">
                  <a:noFill/>
                </a:ln>
                <a:solidFill>
                  <a:schemeClr val="bg1"/>
                </a:solidFill>
                <a:cs typeface="Arial" panose="020B0604020202020204" pitchFamily="34" charset="0"/>
              </a:rPr>
              <a:t>Table 2 - Information about the stations on the Black Sea coast and averaged over the observation period the values and rates of the land dynamics.</a:t>
            </a:r>
          </a:p>
        </p:txBody>
      </p:sp>
    </p:spTree>
    <p:extLst>
      <p:ext uri="{BB962C8B-B14F-4D97-AF65-F5344CB8AC3E}">
        <p14:creationId xmlns:p14="http://schemas.microsoft.com/office/powerpoint/2010/main" val="2928490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8484363" y="288836"/>
            <a:ext cx="3545847" cy="4734074"/>
          </a:xfrm>
        </p:spPr>
        <p:txBody>
          <a:bodyPr>
            <a:noAutofit/>
          </a:bodyPr>
          <a:lstStyle/>
          <a:p>
            <a:pPr>
              <a:lnSpc>
                <a:spcPct val="117000"/>
              </a:lnSpc>
              <a:defRPr/>
            </a:pPr>
            <a:br>
              <a:rPr lang="en-US" sz="2000" cap="none" dirty="0">
                <a:solidFill>
                  <a:schemeClr val="bg1"/>
                </a:solidFill>
                <a:latin typeface="+mn-lt"/>
              </a:rPr>
            </a:br>
            <a:br>
              <a:rPr lang="en-US" sz="2000" cap="none" dirty="0">
                <a:solidFill>
                  <a:schemeClr val="bg1"/>
                </a:solidFill>
                <a:latin typeface="+mn-lt"/>
              </a:rPr>
            </a:br>
            <a:r>
              <a:rPr lang="en-US" sz="2000" cap="none" dirty="0">
                <a:solidFill>
                  <a:schemeClr val="bg1"/>
                </a:solidFill>
                <a:latin typeface="Arial" panose="020B0604020202020204" pitchFamily="34" charset="0"/>
                <a:ea typeface="+mn-ea"/>
                <a:cs typeface="Arial" panose="020B0604020202020204" pitchFamily="34" charset="0"/>
              </a:rPr>
              <a:t>Fig. 4 - Time series of annual mean (solid line) and moving average </a:t>
            </a:r>
            <a:br>
              <a:rPr lang="en-US" sz="2000" cap="none" dirty="0">
                <a:solidFill>
                  <a:schemeClr val="bg1"/>
                </a:solidFill>
                <a:latin typeface="Arial" panose="020B0604020202020204" pitchFamily="34" charset="0"/>
                <a:ea typeface="+mn-ea"/>
                <a:cs typeface="Arial" panose="020B0604020202020204" pitchFamily="34" charset="0"/>
              </a:rPr>
            </a:br>
            <a:r>
              <a:rPr lang="en-US" sz="2000" cap="none" dirty="0">
                <a:solidFill>
                  <a:schemeClr val="bg1"/>
                </a:solidFill>
                <a:latin typeface="Arial" panose="020B0604020202020204" pitchFamily="34" charset="0"/>
                <a:ea typeface="+mn-ea"/>
                <a:cs typeface="Arial" panose="020B0604020202020204" pitchFamily="34" charset="0"/>
              </a:rPr>
              <a:t>by 5-year (dashed line) </a:t>
            </a:r>
            <a:br>
              <a:rPr lang="en-US" sz="2000" cap="none" dirty="0">
                <a:solidFill>
                  <a:schemeClr val="bg1"/>
                </a:solidFill>
                <a:latin typeface="Arial" panose="020B0604020202020204" pitchFamily="34" charset="0"/>
                <a:ea typeface="+mn-ea"/>
                <a:cs typeface="Arial" panose="020B0604020202020204" pitchFamily="34" charset="0"/>
              </a:rPr>
            </a:br>
            <a:r>
              <a:rPr lang="en-US" sz="2000" cap="none" dirty="0">
                <a:solidFill>
                  <a:schemeClr val="bg1"/>
                </a:solidFill>
                <a:latin typeface="Arial" panose="020B0604020202020204" pitchFamily="34" charset="0"/>
                <a:ea typeface="+mn-ea"/>
                <a:cs typeface="Arial" panose="020B0604020202020204" pitchFamily="34" charset="0"/>
              </a:rPr>
              <a:t>sea level height on stations:</a:t>
            </a:r>
            <a:br>
              <a:rPr lang="en-US" sz="2000" cap="none" dirty="0">
                <a:solidFill>
                  <a:schemeClr val="bg1"/>
                </a:solidFill>
                <a:latin typeface="Arial" panose="020B0604020202020204" pitchFamily="34" charset="0"/>
                <a:ea typeface="+mn-ea"/>
                <a:cs typeface="Arial" panose="020B0604020202020204" pitchFamily="34" charset="0"/>
              </a:rPr>
            </a:br>
            <a:r>
              <a:rPr lang="en-US" sz="2000" cap="none" dirty="0">
                <a:solidFill>
                  <a:schemeClr val="bg1"/>
                </a:solidFill>
                <a:latin typeface="Arial" panose="020B0604020202020204" pitchFamily="34" charset="0"/>
                <a:ea typeface="+mn-ea"/>
                <a:cs typeface="Arial" panose="020B0604020202020204" pitchFamily="34" charset="0"/>
              </a:rPr>
              <a:t>a</a:t>
            </a:r>
            <a:r>
              <a:rPr lang="ru-RU" sz="2000" cap="none" dirty="0">
                <a:solidFill>
                  <a:schemeClr val="bg1"/>
                </a:solidFill>
                <a:latin typeface="Arial" panose="020B0604020202020204" pitchFamily="34" charset="0"/>
                <a:ea typeface="+mn-ea"/>
                <a:cs typeface="Arial" panose="020B0604020202020204" pitchFamily="34" charset="0"/>
              </a:rPr>
              <a:t> – </a:t>
            </a:r>
            <a:r>
              <a:rPr lang="en-US" sz="2000" cap="none" dirty="0">
                <a:solidFill>
                  <a:schemeClr val="bg1"/>
                </a:solidFill>
                <a:latin typeface="Arial" panose="020B0604020202020204" pitchFamily="34" charset="0"/>
                <a:ea typeface="+mn-ea"/>
                <a:cs typeface="Arial" panose="020B0604020202020204" pitchFamily="34" charset="0"/>
              </a:rPr>
              <a:t>La Libertad (Pacific)</a:t>
            </a:r>
            <a:r>
              <a:rPr lang="ru-RU" sz="2000" cap="none" dirty="0">
                <a:solidFill>
                  <a:schemeClr val="bg1"/>
                </a:solidFill>
                <a:latin typeface="Arial" panose="020B0604020202020204" pitchFamily="34" charset="0"/>
                <a:ea typeface="+mn-ea"/>
                <a:cs typeface="Arial" panose="020B0604020202020204" pitchFamily="34" charset="0"/>
              </a:rPr>
              <a:t>, </a:t>
            </a:r>
            <a:br>
              <a:rPr lang="ru-RU" sz="2000" cap="none" dirty="0">
                <a:solidFill>
                  <a:schemeClr val="bg1"/>
                </a:solidFill>
                <a:latin typeface="Arial" panose="020B0604020202020204" pitchFamily="34" charset="0"/>
                <a:ea typeface="+mn-ea"/>
                <a:cs typeface="Arial" panose="020B0604020202020204" pitchFamily="34" charset="0"/>
              </a:rPr>
            </a:br>
            <a:r>
              <a:rPr lang="en-US" sz="2000" cap="none" dirty="0">
                <a:solidFill>
                  <a:schemeClr val="bg1"/>
                </a:solidFill>
                <a:latin typeface="Arial" panose="020B0604020202020204" pitchFamily="34" charset="0"/>
                <a:ea typeface="+mn-ea"/>
                <a:cs typeface="Arial" panose="020B0604020202020204" pitchFamily="34" charset="0"/>
              </a:rPr>
              <a:t>b</a:t>
            </a:r>
            <a:r>
              <a:rPr lang="ru-RU" sz="2000" cap="none" dirty="0">
                <a:solidFill>
                  <a:schemeClr val="bg1"/>
                </a:solidFill>
                <a:latin typeface="Arial" panose="020B0604020202020204" pitchFamily="34" charset="0"/>
                <a:ea typeface="+mn-ea"/>
                <a:cs typeface="Arial" panose="020B0604020202020204" pitchFamily="34" charset="0"/>
              </a:rPr>
              <a:t> – </a:t>
            </a:r>
            <a:r>
              <a:rPr lang="en-US" sz="2000" cap="none" dirty="0">
                <a:solidFill>
                  <a:schemeClr val="bg1"/>
                </a:solidFill>
                <a:latin typeface="Arial" panose="020B0604020202020204" pitchFamily="34" charset="0"/>
                <a:ea typeface="+mn-ea"/>
                <a:cs typeface="Arial" panose="020B0604020202020204" pitchFamily="34" charset="0"/>
              </a:rPr>
              <a:t>Balboa (Pacific)</a:t>
            </a:r>
            <a:r>
              <a:rPr lang="ru-RU" sz="2000" cap="none" dirty="0">
                <a:solidFill>
                  <a:schemeClr val="bg1"/>
                </a:solidFill>
                <a:latin typeface="Arial" panose="020B0604020202020204" pitchFamily="34" charset="0"/>
                <a:ea typeface="+mn-ea"/>
                <a:cs typeface="Arial" panose="020B0604020202020204" pitchFamily="34" charset="0"/>
              </a:rPr>
              <a:t>, </a:t>
            </a:r>
            <a:br>
              <a:rPr lang="ru-RU" sz="2000" cap="none" dirty="0">
                <a:solidFill>
                  <a:schemeClr val="bg1"/>
                </a:solidFill>
                <a:latin typeface="Arial" panose="020B0604020202020204" pitchFamily="34" charset="0"/>
                <a:ea typeface="+mn-ea"/>
                <a:cs typeface="Arial" panose="020B0604020202020204" pitchFamily="34" charset="0"/>
              </a:rPr>
            </a:br>
            <a:r>
              <a:rPr lang="en-US" sz="2000" cap="none" dirty="0">
                <a:solidFill>
                  <a:schemeClr val="bg1"/>
                </a:solidFill>
                <a:latin typeface="Arial" panose="020B0604020202020204" pitchFamily="34" charset="0"/>
                <a:ea typeface="+mn-ea"/>
                <a:cs typeface="Arial" panose="020B0604020202020204" pitchFamily="34" charset="0"/>
              </a:rPr>
              <a:t>c</a:t>
            </a:r>
            <a:r>
              <a:rPr lang="ru-RU" sz="2000" cap="none" dirty="0">
                <a:solidFill>
                  <a:schemeClr val="bg1"/>
                </a:solidFill>
                <a:latin typeface="Arial" panose="020B0604020202020204" pitchFamily="34" charset="0"/>
                <a:ea typeface="+mn-ea"/>
                <a:cs typeface="Arial" panose="020B0604020202020204" pitchFamily="34" charset="0"/>
              </a:rPr>
              <a:t> – </a:t>
            </a:r>
            <a:r>
              <a:rPr lang="en-US" sz="2000" cap="none" dirty="0" err="1">
                <a:solidFill>
                  <a:schemeClr val="bg1"/>
                </a:solidFill>
                <a:latin typeface="Arial" panose="020B0604020202020204" pitchFamily="34" charset="0"/>
                <a:ea typeface="+mn-ea"/>
                <a:cs typeface="Arial" panose="020B0604020202020204" pitchFamily="34" charset="0"/>
              </a:rPr>
              <a:t>Ochakiv</a:t>
            </a:r>
            <a:r>
              <a:rPr lang="en-US" sz="2000" cap="none" dirty="0">
                <a:solidFill>
                  <a:schemeClr val="bg1"/>
                </a:solidFill>
                <a:latin typeface="Arial" panose="020B0604020202020204" pitchFamily="34" charset="0"/>
                <a:ea typeface="+mn-ea"/>
                <a:cs typeface="Arial" panose="020B0604020202020204" pitchFamily="34" charset="0"/>
              </a:rPr>
              <a:t> (Black Sea)</a:t>
            </a:r>
            <a:r>
              <a:rPr lang="ru-RU" sz="2000" cap="none" dirty="0">
                <a:solidFill>
                  <a:schemeClr val="bg1"/>
                </a:solidFill>
                <a:latin typeface="Arial" panose="020B0604020202020204" pitchFamily="34" charset="0"/>
                <a:ea typeface="+mn-ea"/>
                <a:cs typeface="Arial" panose="020B0604020202020204" pitchFamily="34" charset="0"/>
              </a:rPr>
              <a:t>, </a:t>
            </a:r>
            <a:br>
              <a:rPr lang="ru-RU" sz="2000" cap="none" dirty="0">
                <a:solidFill>
                  <a:schemeClr val="bg1"/>
                </a:solidFill>
                <a:latin typeface="Arial" panose="020B0604020202020204" pitchFamily="34" charset="0"/>
                <a:ea typeface="+mn-ea"/>
                <a:cs typeface="Arial" panose="020B0604020202020204" pitchFamily="34" charset="0"/>
              </a:rPr>
            </a:br>
            <a:r>
              <a:rPr lang="en-US" sz="2000" cap="none" dirty="0">
                <a:solidFill>
                  <a:schemeClr val="bg1"/>
                </a:solidFill>
                <a:latin typeface="Arial" panose="020B0604020202020204" pitchFamily="34" charset="0"/>
                <a:ea typeface="+mn-ea"/>
                <a:cs typeface="Arial" panose="020B0604020202020204" pitchFamily="34" charset="0"/>
              </a:rPr>
              <a:t>d</a:t>
            </a:r>
            <a:r>
              <a:rPr lang="ru-RU" sz="2000" cap="none" dirty="0">
                <a:solidFill>
                  <a:schemeClr val="bg1"/>
                </a:solidFill>
                <a:latin typeface="Arial" panose="020B0604020202020204" pitchFamily="34" charset="0"/>
                <a:ea typeface="+mn-ea"/>
                <a:cs typeface="Arial" panose="020B0604020202020204" pitchFamily="34" charset="0"/>
              </a:rPr>
              <a:t> – </a:t>
            </a:r>
            <a:r>
              <a:rPr lang="en-US" sz="2000" cap="none" dirty="0">
                <a:solidFill>
                  <a:schemeClr val="bg1"/>
                </a:solidFill>
                <a:latin typeface="Arial" panose="020B0604020202020204" pitchFamily="34" charset="0"/>
                <a:ea typeface="+mn-ea"/>
                <a:cs typeface="Arial" panose="020B0604020202020204" pitchFamily="34" charset="0"/>
              </a:rPr>
              <a:t>Sevastopol (Black Sea)</a:t>
            </a:r>
            <a:r>
              <a:rPr lang="uk-UA" sz="2000" cap="none" dirty="0">
                <a:solidFill>
                  <a:schemeClr val="bg1"/>
                </a:solidFill>
                <a:latin typeface="Arial" panose="020B0604020202020204" pitchFamily="34" charset="0"/>
                <a:ea typeface="+mn-ea"/>
                <a:cs typeface="Arial" panose="020B0604020202020204" pitchFamily="34" charset="0"/>
              </a:rPr>
              <a:t>, </a:t>
            </a:r>
            <a:br>
              <a:rPr lang="uk-UA" sz="2000" cap="none" dirty="0">
                <a:solidFill>
                  <a:schemeClr val="bg1"/>
                </a:solidFill>
                <a:latin typeface="Arial" panose="020B0604020202020204" pitchFamily="34" charset="0"/>
                <a:ea typeface="+mn-ea"/>
                <a:cs typeface="Arial" panose="020B0604020202020204" pitchFamily="34" charset="0"/>
              </a:rPr>
            </a:br>
            <a:r>
              <a:rPr lang="en-US" sz="2000" cap="none" dirty="0">
                <a:solidFill>
                  <a:schemeClr val="bg1"/>
                </a:solidFill>
                <a:latin typeface="Arial" panose="020B0604020202020204" pitchFamily="34" charset="0"/>
                <a:ea typeface="+mn-ea"/>
                <a:cs typeface="Arial" panose="020B0604020202020204" pitchFamily="34" charset="0"/>
              </a:rPr>
              <a:t>e</a:t>
            </a:r>
            <a:r>
              <a:rPr lang="uk-UA" sz="2000" cap="none" dirty="0">
                <a:solidFill>
                  <a:schemeClr val="bg1"/>
                </a:solidFill>
                <a:latin typeface="Arial" panose="020B0604020202020204" pitchFamily="34" charset="0"/>
                <a:ea typeface="+mn-ea"/>
                <a:cs typeface="Arial" panose="020B0604020202020204" pitchFamily="34" charset="0"/>
              </a:rPr>
              <a:t> – </a:t>
            </a:r>
            <a:r>
              <a:rPr lang="en-US" sz="2000" cap="none" dirty="0" err="1">
                <a:solidFill>
                  <a:schemeClr val="bg1"/>
                </a:solidFill>
                <a:latin typeface="Arial" panose="020B0604020202020204" pitchFamily="34" charset="0"/>
                <a:ea typeface="+mn-ea"/>
                <a:cs typeface="Arial" panose="020B0604020202020204" pitchFamily="34" charset="0"/>
              </a:rPr>
              <a:t>Tuapse</a:t>
            </a:r>
            <a:r>
              <a:rPr lang="en-US" sz="2000" cap="none" dirty="0">
                <a:solidFill>
                  <a:schemeClr val="bg1"/>
                </a:solidFill>
                <a:latin typeface="Arial" panose="020B0604020202020204" pitchFamily="34" charset="0"/>
                <a:ea typeface="+mn-ea"/>
                <a:cs typeface="Arial" panose="020B0604020202020204" pitchFamily="34" charset="0"/>
              </a:rPr>
              <a:t> (Black Sea)</a:t>
            </a:r>
            <a:r>
              <a:rPr lang="uk-UA" sz="2000" cap="none" dirty="0">
                <a:solidFill>
                  <a:schemeClr val="bg1"/>
                </a:solidFill>
                <a:latin typeface="Arial" panose="020B0604020202020204" pitchFamily="34" charset="0"/>
                <a:ea typeface="+mn-ea"/>
                <a:cs typeface="Arial" panose="020B0604020202020204" pitchFamily="34" charset="0"/>
              </a:rPr>
              <a:t>.</a:t>
            </a:r>
            <a:r>
              <a:rPr lang="ru-RU" sz="2000" cap="none" dirty="0">
                <a:solidFill>
                  <a:schemeClr val="bg1"/>
                </a:solidFill>
                <a:latin typeface="Arial" panose="020B0604020202020204" pitchFamily="34" charset="0"/>
                <a:ea typeface="+mn-ea"/>
                <a:cs typeface="Arial" panose="020B0604020202020204" pitchFamily="34" charset="0"/>
              </a:rPr>
              <a:t> </a:t>
            </a:r>
            <a:br>
              <a:rPr lang="en-US" sz="2000" cap="none" dirty="0">
                <a:solidFill>
                  <a:schemeClr val="bg1"/>
                </a:solidFill>
                <a:latin typeface="Arial" panose="020B0604020202020204" pitchFamily="34" charset="0"/>
                <a:ea typeface="+mn-ea"/>
                <a:cs typeface="Arial" panose="020B0604020202020204" pitchFamily="34" charset="0"/>
              </a:rPr>
            </a:br>
            <a:endParaRPr lang="ru-RU" sz="2000" cap="none" dirty="0">
              <a:solidFill>
                <a:schemeClr val="bg1"/>
              </a:solidFill>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180952" cy="6619048"/>
          </a:xfrm>
          <a:prstGeom prst="rect">
            <a:avLst/>
          </a:prstGeom>
        </p:spPr>
      </p:pic>
      <p:sp>
        <p:nvSpPr>
          <p:cNvPr id="5" name="TextBox 4"/>
          <p:cNvSpPr txBox="1"/>
          <p:nvPr/>
        </p:nvSpPr>
        <p:spPr>
          <a:xfrm>
            <a:off x="8157029" y="769258"/>
            <a:ext cx="327334" cy="400110"/>
          </a:xfrm>
          <a:prstGeom prst="rect">
            <a:avLst/>
          </a:prstGeom>
          <a:noFill/>
        </p:spPr>
        <p:txBody>
          <a:bodyPr wrap="none" rtlCol="0">
            <a:spAutoFit/>
          </a:bodyPr>
          <a:lstStyle/>
          <a:p>
            <a:r>
              <a:rPr lang="en-US" sz="2000" dirty="0">
                <a:solidFill>
                  <a:schemeClr val="bg1"/>
                </a:solidFill>
              </a:rPr>
              <a:t>a</a:t>
            </a:r>
            <a:endParaRPr lang="en-GB" sz="2000" dirty="0">
              <a:solidFill>
                <a:schemeClr val="bg1"/>
              </a:solidFill>
            </a:endParaRPr>
          </a:p>
        </p:txBody>
      </p:sp>
      <p:sp>
        <p:nvSpPr>
          <p:cNvPr id="8" name="TextBox 7"/>
          <p:cNvSpPr txBox="1"/>
          <p:nvPr/>
        </p:nvSpPr>
        <p:spPr>
          <a:xfrm>
            <a:off x="8149772" y="1981201"/>
            <a:ext cx="327334" cy="400110"/>
          </a:xfrm>
          <a:prstGeom prst="rect">
            <a:avLst/>
          </a:prstGeom>
          <a:noFill/>
        </p:spPr>
        <p:txBody>
          <a:bodyPr wrap="none" rtlCol="0">
            <a:spAutoFit/>
          </a:bodyPr>
          <a:lstStyle/>
          <a:p>
            <a:r>
              <a:rPr lang="en-GB" sz="2000" dirty="0">
                <a:solidFill>
                  <a:schemeClr val="bg1"/>
                </a:solidFill>
              </a:rPr>
              <a:t>b</a:t>
            </a:r>
          </a:p>
        </p:txBody>
      </p:sp>
      <p:sp>
        <p:nvSpPr>
          <p:cNvPr id="9" name="TextBox 8"/>
          <p:cNvSpPr txBox="1"/>
          <p:nvPr/>
        </p:nvSpPr>
        <p:spPr>
          <a:xfrm>
            <a:off x="8142515" y="3048001"/>
            <a:ext cx="312906" cy="400110"/>
          </a:xfrm>
          <a:prstGeom prst="rect">
            <a:avLst/>
          </a:prstGeom>
          <a:noFill/>
        </p:spPr>
        <p:txBody>
          <a:bodyPr wrap="none" rtlCol="0">
            <a:spAutoFit/>
          </a:bodyPr>
          <a:lstStyle/>
          <a:p>
            <a:r>
              <a:rPr lang="en-US" sz="2000" dirty="0">
                <a:solidFill>
                  <a:schemeClr val="bg1"/>
                </a:solidFill>
              </a:rPr>
              <a:t>c</a:t>
            </a:r>
            <a:endParaRPr lang="en-GB" sz="2000" dirty="0">
              <a:solidFill>
                <a:schemeClr val="bg1"/>
              </a:solidFill>
            </a:endParaRPr>
          </a:p>
        </p:txBody>
      </p:sp>
      <p:sp>
        <p:nvSpPr>
          <p:cNvPr id="10" name="TextBox 9"/>
          <p:cNvSpPr txBox="1"/>
          <p:nvPr/>
        </p:nvSpPr>
        <p:spPr>
          <a:xfrm>
            <a:off x="8135258" y="3788228"/>
            <a:ext cx="297542" cy="400110"/>
          </a:xfrm>
          <a:prstGeom prst="rect">
            <a:avLst/>
          </a:prstGeom>
          <a:noFill/>
        </p:spPr>
        <p:txBody>
          <a:bodyPr wrap="square" rtlCol="0">
            <a:spAutoFit/>
          </a:bodyPr>
          <a:lstStyle/>
          <a:p>
            <a:r>
              <a:rPr lang="en-US" sz="2000" dirty="0">
                <a:solidFill>
                  <a:schemeClr val="bg1"/>
                </a:solidFill>
              </a:rPr>
              <a:t>d</a:t>
            </a:r>
            <a:endParaRPr lang="en-GB" sz="2000" dirty="0">
              <a:solidFill>
                <a:schemeClr val="bg1"/>
              </a:solidFill>
            </a:endParaRPr>
          </a:p>
        </p:txBody>
      </p:sp>
      <p:sp>
        <p:nvSpPr>
          <p:cNvPr id="11" name="TextBox 10"/>
          <p:cNvSpPr txBox="1"/>
          <p:nvPr/>
        </p:nvSpPr>
        <p:spPr>
          <a:xfrm>
            <a:off x="8098973" y="4622800"/>
            <a:ext cx="297542" cy="400110"/>
          </a:xfrm>
          <a:prstGeom prst="rect">
            <a:avLst/>
          </a:prstGeom>
          <a:noFill/>
        </p:spPr>
        <p:txBody>
          <a:bodyPr wrap="square" rtlCol="0">
            <a:spAutoFit/>
          </a:bodyPr>
          <a:lstStyle/>
          <a:p>
            <a:r>
              <a:rPr lang="en-US" sz="2000" dirty="0">
                <a:solidFill>
                  <a:schemeClr val="bg1"/>
                </a:solidFill>
              </a:rPr>
              <a:t>e</a:t>
            </a:r>
            <a:endParaRPr lang="en-GB" sz="2000" dirty="0">
              <a:solidFill>
                <a:schemeClr val="bg1"/>
              </a:solidFill>
            </a:endParaRPr>
          </a:p>
        </p:txBody>
      </p:sp>
      <p:sp>
        <p:nvSpPr>
          <p:cNvPr id="3" name="Slide Number Placeholder 2"/>
          <p:cNvSpPr>
            <a:spLocks noGrp="1"/>
          </p:cNvSpPr>
          <p:nvPr>
            <p:ph type="sldNum" sz="quarter" idx="12"/>
          </p:nvPr>
        </p:nvSpPr>
        <p:spPr/>
        <p:txBody>
          <a:bodyPr/>
          <a:lstStyle/>
          <a:p>
            <a:fld id="{5DA3CE70-A3C5-40CC-A089-06873CFC53C6}" type="slidenum">
              <a:rPr lang="en-US" altLang="en-US" smtClean="0"/>
              <a:pPr/>
              <a:t>8</a:t>
            </a:fld>
            <a:endParaRPr lang="en-US" altLang="en-US" dirty="0"/>
          </a:p>
        </p:txBody>
      </p:sp>
    </p:spTree>
    <p:extLst>
      <p:ext uri="{BB962C8B-B14F-4D97-AF65-F5344CB8AC3E}">
        <p14:creationId xmlns:p14="http://schemas.microsoft.com/office/powerpoint/2010/main" val="3541384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7EC553-5089-4EFA-8DA4-783F1D2751ED}"/>
              </a:ext>
            </a:extLst>
          </p:cNvPr>
          <p:cNvSpPr>
            <a:spLocks noGrp="1"/>
          </p:cNvSpPr>
          <p:nvPr>
            <p:ph idx="1"/>
          </p:nvPr>
        </p:nvSpPr>
        <p:spPr>
          <a:xfrm>
            <a:off x="846136" y="0"/>
            <a:ext cx="10505355" cy="6530109"/>
          </a:xfrm>
        </p:spPr>
        <p:txBody>
          <a:bodyPr>
            <a:normAutofit fontScale="25000" lnSpcReduction="20000"/>
          </a:bodyPr>
          <a:lstStyle/>
          <a:p>
            <a:pPr marL="0" indent="0" algn="ctr">
              <a:buNone/>
            </a:pPr>
            <a:r>
              <a:rPr lang="en-US" sz="9600" b="1" dirty="0">
                <a:solidFill>
                  <a:schemeClr val="bg1"/>
                </a:solidFill>
                <a:latin typeface="Arial" panose="020B0604020202020204" pitchFamily="34" charset="0"/>
                <a:cs typeface="Arial" panose="020B0604020202020204" pitchFamily="34" charset="0"/>
              </a:rPr>
              <a:t>Conclusions</a:t>
            </a:r>
          </a:p>
          <a:p>
            <a:pPr marL="0" indent="0" algn="ctr">
              <a:buNone/>
            </a:pPr>
            <a:endParaRPr lang="en-US" sz="4000" dirty="0">
              <a:solidFill>
                <a:schemeClr val="bg1"/>
              </a:solidFill>
              <a:latin typeface="Arial" panose="020B0604020202020204" pitchFamily="34" charset="0"/>
              <a:cs typeface="Arial" panose="020B0604020202020204" pitchFamily="34" charset="0"/>
            </a:endParaRPr>
          </a:p>
          <a:p>
            <a:pPr marL="742950" indent="-457200" algn="just" defTabSz="914400" eaLnBrk="0" fontAlgn="base" hangingPunct="0">
              <a:lnSpc>
                <a:spcPct val="120000"/>
              </a:lnSpc>
              <a:spcBef>
                <a:spcPct val="0"/>
              </a:spcBef>
              <a:buClrTx/>
              <a:buSzTx/>
            </a:pPr>
            <a:r>
              <a:rPr lang="en-US" sz="8000" dirty="0">
                <a:ln w="3175" cmpd="sng">
                  <a:noFill/>
                </a:ln>
                <a:solidFill>
                  <a:schemeClr val="bg1"/>
                </a:solidFill>
                <a:latin typeface="Arial" panose="020B0604020202020204" pitchFamily="34" charset="0"/>
                <a:cs typeface="Arial" panose="020B0604020202020204" pitchFamily="34" charset="0"/>
              </a:rPr>
              <a:t>The growth of all parameters (water and air temperature, precipitation, river flow rates, and sea level) in recent decades is a general trend in fluctuations in hydrometeorological characteristics. At the same time, the salinity of the water decreases accordingly</a:t>
            </a:r>
            <a:r>
              <a:rPr lang="ru-RU" sz="8000" dirty="0">
                <a:ln w="3175" cmpd="sng">
                  <a:noFill/>
                </a:ln>
                <a:solidFill>
                  <a:schemeClr val="bg1"/>
                </a:solidFill>
                <a:latin typeface="Arial" panose="020B0604020202020204" pitchFamily="34" charset="0"/>
                <a:cs typeface="Arial" panose="020B0604020202020204" pitchFamily="34" charset="0"/>
              </a:rPr>
              <a:t>.</a:t>
            </a:r>
            <a:endParaRPr lang="en-US" sz="8000" dirty="0">
              <a:ln w="3175" cmpd="sng">
                <a:noFill/>
              </a:ln>
              <a:solidFill>
                <a:schemeClr val="bg1"/>
              </a:solidFill>
              <a:latin typeface="Arial" panose="020B0604020202020204" pitchFamily="34" charset="0"/>
              <a:cs typeface="Arial" panose="020B0604020202020204" pitchFamily="34" charset="0"/>
            </a:endParaRPr>
          </a:p>
          <a:p>
            <a:pPr indent="0" algn="just" defTabSz="914400" eaLnBrk="0" fontAlgn="base" hangingPunct="0">
              <a:lnSpc>
                <a:spcPct val="120000"/>
              </a:lnSpc>
              <a:spcBef>
                <a:spcPct val="0"/>
              </a:spcBef>
              <a:buClrTx/>
              <a:buSzTx/>
              <a:buNone/>
            </a:pPr>
            <a:endParaRPr lang="ru-RU" sz="4000" dirty="0">
              <a:ln w="3175" cmpd="sng">
                <a:noFill/>
              </a:ln>
              <a:solidFill>
                <a:schemeClr val="bg1"/>
              </a:solidFill>
              <a:latin typeface="Arial" panose="020B0604020202020204" pitchFamily="34" charset="0"/>
              <a:cs typeface="Arial" panose="020B0604020202020204" pitchFamily="34" charset="0"/>
            </a:endParaRPr>
          </a:p>
          <a:p>
            <a:pPr marL="742950" indent="-457200" algn="just" defTabSz="914400" eaLnBrk="0" fontAlgn="base" hangingPunct="0">
              <a:lnSpc>
                <a:spcPct val="120000"/>
              </a:lnSpc>
              <a:spcBef>
                <a:spcPct val="0"/>
              </a:spcBef>
              <a:buClrTx/>
              <a:buSzTx/>
            </a:pPr>
            <a:r>
              <a:rPr lang="en-US" sz="8000" dirty="0">
                <a:ln w="3175" cmpd="sng">
                  <a:noFill/>
                </a:ln>
                <a:solidFill>
                  <a:schemeClr val="bg1"/>
                </a:solidFill>
                <a:latin typeface="Arial" panose="020B0604020202020204" pitchFamily="34" charset="0"/>
                <a:cs typeface="Arial" panose="020B0604020202020204" pitchFamily="34" charset="0"/>
              </a:rPr>
              <a:t>Uneven subsidence of coastal land is a consequence of the growth of the sea level - its mirror image. The dynamics of the land motions are the result of the action of level fluctuations and tectonic processes.</a:t>
            </a:r>
          </a:p>
          <a:p>
            <a:pPr indent="0" algn="just" defTabSz="914400" eaLnBrk="0" fontAlgn="base" hangingPunct="0">
              <a:lnSpc>
                <a:spcPct val="120000"/>
              </a:lnSpc>
              <a:spcBef>
                <a:spcPct val="0"/>
              </a:spcBef>
              <a:buClrTx/>
              <a:buSzTx/>
              <a:buNone/>
            </a:pPr>
            <a:endParaRPr lang="ru-RU" sz="4000" dirty="0">
              <a:ln w="3175" cmpd="sng">
                <a:noFill/>
              </a:ln>
              <a:solidFill>
                <a:schemeClr val="bg1"/>
              </a:solidFill>
              <a:latin typeface="Arial" panose="020B0604020202020204" pitchFamily="34" charset="0"/>
              <a:cs typeface="Arial" panose="020B0604020202020204" pitchFamily="34" charset="0"/>
            </a:endParaRPr>
          </a:p>
          <a:p>
            <a:pPr marL="742950" indent="-457200" algn="just" defTabSz="914400" eaLnBrk="0" fontAlgn="base" hangingPunct="0">
              <a:lnSpc>
                <a:spcPct val="120000"/>
              </a:lnSpc>
              <a:spcBef>
                <a:spcPct val="0"/>
              </a:spcBef>
              <a:buClrTx/>
              <a:buSzTx/>
            </a:pPr>
            <a:r>
              <a:rPr lang="en-US" sz="8000" dirty="0">
                <a:ln w="3175" cmpd="sng">
                  <a:noFill/>
                </a:ln>
                <a:solidFill>
                  <a:schemeClr val="bg1"/>
                </a:solidFill>
                <a:latin typeface="Arial" panose="020B0604020202020204" pitchFamily="34" charset="0"/>
                <a:cs typeface="Arial" panose="020B0604020202020204" pitchFamily="34" charset="0"/>
              </a:rPr>
              <a:t>The remote displays of El Niño are one of the reasons for the observed surges in changes in the water and air environments.</a:t>
            </a:r>
          </a:p>
          <a:p>
            <a:pPr indent="0" algn="just" defTabSz="914400" eaLnBrk="0" fontAlgn="base" hangingPunct="0">
              <a:lnSpc>
                <a:spcPct val="120000"/>
              </a:lnSpc>
              <a:spcBef>
                <a:spcPct val="0"/>
              </a:spcBef>
              <a:buClrTx/>
              <a:buSzTx/>
              <a:buNone/>
            </a:pPr>
            <a:endParaRPr lang="en-US" sz="4000" dirty="0">
              <a:ln w="3175" cmpd="sng">
                <a:noFill/>
              </a:ln>
              <a:solidFill>
                <a:schemeClr val="bg1"/>
              </a:solidFill>
              <a:latin typeface="Arial" panose="020B0604020202020204" pitchFamily="34" charset="0"/>
              <a:cs typeface="Arial" panose="020B0604020202020204" pitchFamily="34" charset="0"/>
            </a:endParaRPr>
          </a:p>
          <a:p>
            <a:pPr marL="742950" indent="-457200" algn="just" defTabSz="914400" eaLnBrk="0" fontAlgn="base" hangingPunct="0">
              <a:lnSpc>
                <a:spcPct val="120000"/>
              </a:lnSpc>
              <a:spcBef>
                <a:spcPct val="0"/>
              </a:spcBef>
              <a:buClrTx/>
              <a:buSzTx/>
            </a:pPr>
            <a:r>
              <a:rPr lang="en-US" sz="8000" dirty="0">
                <a:ln w="3175" cmpd="sng">
                  <a:noFill/>
                </a:ln>
                <a:solidFill>
                  <a:schemeClr val="bg1"/>
                </a:solidFill>
                <a:latin typeface="Arial" panose="020B0604020202020204" pitchFamily="34" charset="0"/>
                <a:cs typeface="Arial" panose="020B0604020202020204" pitchFamily="34" charset="0"/>
              </a:rPr>
              <a:t>The fluctuations in the Black Sea level are synchronous on low-frequency scales (their period is more than 5 years) because they are under the influence of global climate processes on our planet.</a:t>
            </a:r>
          </a:p>
          <a:p>
            <a:pPr indent="0" algn="just" defTabSz="914400" eaLnBrk="0" fontAlgn="base" hangingPunct="0">
              <a:lnSpc>
                <a:spcPct val="120000"/>
              </a:lnSpc>
              <a:spcBef>
                <a:spcPct val="0"/>
              </a:spcBef>
              <a:buClrTx/>
              <a:buSzTx/>
              <a:buNone/>
            </a:pPr>
            <a:endParaRPr lang="en-US" sz="4000" dirty="0">
              <a:ln w="3175" cmpd="sng">
                <a:noFill/>
              </a:ln>
              <a:solidFill>
                <a:schemeClr val="bg1"/>
              </a:solidFill>
              <a:latin typeface="Arial" panose="020B0604020202020204" pitchFamily="34" charset="0"/>
              <a:cs typeface="Arial" panose="020B0604020202020204" pitchFamily="34" charset="0"/>
            </a:endParaRPr>
          </a:p>
          <a:p>
            <a:pPr marL="742950" indent="-457200" algn="just" defTabSz="914400" eaLnBrk="0" fontAlgn="base" hangingPunct="0">
              <a:lnSpc>
                <a:spcPct val="120000"/>
              </a:lnSpc>
              <a:spcBef>
                <a:spcPct val="0"/>
              </a:spcBef>
              <a:buClrTx/>
              <a:buSzTx/>
            </a:pPr>
            <a:r>
              <a:rPr lang="en-US" sz="8000" dirty="0">
                <a:ln w="3175" cmpd="sng">
                  <a:noFill/>
                </a:ln>
                <a:solidFill>
                  <a:schemeClr val="bg1"/>
                </a:solidFill>
                <a:latin typeface="Arial" panose="020B0604020202020204" pitchFamily="34" charset="0"/>
                <a:cs typeface="Arial" panose="020B0604020202020204" pitchFamily="34" charset="0"/>
              </a:rPr>
              <a:t>The short-term changes in the Black Sea level are determined by regional characteristics and are created by local factors.</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73ECBCF-1793-4F61-AB01-D838912B02A8}"/>
              </a:ext>
            </a:extLst>
          </p:cNvPr>
          <p:cNvSpPr>
            <a:spLocks noGrp="1"/>
          </p:cNvSpPr>
          <p:nvPr>
            <p:ph type="sldNum" sz="quarter" idx="12"/>
          </p:nvPr>
        </p:nvSpPr>
        <p:spPr/>
        <p:txBody>
          <a:bodyPr/>
          <a:lstStyle/>
          <a:p>
            <a:fld id="{5DA3CE70-A3C5-40CC-A089-06873CFC53C6}" type="slidenum">
              <a:rPr lang="en-US" altLang="en-US" smtClean="0"/>
              <a:pPr/>
              <a:t>9</a:t>
            </a:fld>
            <a:endParaRPr lang="en-US" altLang="en-US" dirty="0"/>
          </a:p>
        </p:txBody>
      </p:sp>
    </p:spTree>
    <p:extLst>
      <p:ext uri="{BB962C8B-B14F-4D97-AF65-F5344CB8AC3E}">
        <p14:creationId xmlns:p14="http://schemas.microsoft.com/office/powerpoint/2010/main" val="107039235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ce">
  <a:themeElements>
    <a:clrScheme name="Custom 3">
      <a:dk1>
        <a:sysClr val="windowText" lastClr="000000"/>
      </a:dk1>
      <a:lt1>
        <a:srgbClr val="595959"/>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27379</TotalTime>
  <Words>936</Words>
  <Application>Microsoft Macintosh PowerPoint</Application>
  <PresentationFormat>Widescreen</PresentationFormat>
  <Paragraphs>202</Paragraphs>
  <Slides>10</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10</vt:i4>
      </vt:variant>
    </vt:vector>
  </HeadingPairs>
  <TitlesOfParts>
    <vt:vector size="17" baseType="lpstr">
      <vt:lpstr>Arial</vt:lpstr>
      <vt:lpstr>Calibri</vt:lpstr>
      <vt:lpstr>Century Gothic</vt:lpstr>
      <vt:lpstr>Wingdings 3</vt:lpstr>
      <vt:lpstr>Custom Design</vt:lpstr>
      <vt:lpstr>1_Custom Design</vt:lpstr>
      <vt:lpstr>Slice</vt:lpstr>
      <vt:lpstr>PowerPoint Presentation</vt:lpstr>
      <vt:lpstr>PowerPoint Presentation</vt:lpstr>
      <vt:lpstr>Fig. 1 - Map of the coast of the western part of the Black Sea indicating the stations considered</vt:lpstr>
      <vt:lpstr> ٭ Note: annual precipitation, annual runoff of the Danube and Dnieper </vt:lpstr>
      <vt:lpstr>Fig. 2 - Time series of annual mean (solid line) and moving average by 5-year (dashed line) values of air temperature (a), precipitation (b), sea level height in Odesa (c) and flow rates of the Danube river (d).</vt:lpstr>
      <vt:lpstr>Fig. 3 - Time series of annual mean (1) and moving average by 5-year data  (2)  A - sea level heights; B - calculated values of land subsidence at stations of the Black Sea </vt:lpstr>
      <vt:lpstr>PowerPoint Presentation</vt:lpstr>
      <vt:lpstr>  Fig. 4 - Time series of annual mean (solid line) and moving average  by 5-year (dashed line)  sea level height on stations: a – La Libertad (Pacific),  b – Balboa (Pacific),  c – Ochakiv (Black Sea),  d – Sevastopol (Black Sea),  e – Tuapse (Black Sea).  </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Olga Andrianova</dc:creator>
  <cp:keywords/>
  <dc:description/>
  <cp:lastModifiedBy>Alex Batyrev</cp:lastModifiedBy>
  <cp:revision>452</cp:revision>
  <cp:lastPrinted>2015-04-28T06:34:19Z</cp:lastPrinted>
  <dcterms:created xsi:type="dcterms:W3CDTF">2013-03-18T11:18:47Z</dcterms:created>
  <dcterms:modified xsi:type="dcterms:W3CDTF">2021-04-28T18:56:56Z</dcterms:modified>
  <cp:category/>
</cp:coreProperties>
</file>