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89" r:id="rId2"/>
    <p:sldMasterId id="2147483654" r:id="rId3"/>
    <p:sldMasterId id="2147483692" r:id="rId4"/>
  </p:sldMasterIdLst>
  <p:notesMasterIdLst>
    <p:notesMasterId r:id="rId25"/>
  </p:notesMasterIdLst>
  <p:sldIdLst>
    <p:sldId id="268" r:id="rId5"/>
    <p:sldId id="257" r:id="rId6"/>
    <p:sldId id="283" r:id="rId7"/>
    <p:sldId id="265" r:id="rId8"/>
    <p:sldId id="276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84" r:id="rId17"/>
    <p:sldId id="282" r:id="rId18"/>
    <p:sldId id="277" r:id="rId19"/>
    <p:sldId id="278" r:id="rId20"/>
    <p:sldId id="279" r:id="rId21"/>
    <p:sldId id="280" r:id="rId22"/>
    <p:sldId id="281" r:id="rId23"/>
    <p:sldId id="267" r:id="rId24"/>
  </p:sldIdLst>
  <p:sldSz cx="9144000" cy="5143500" type="screen16x9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82">
          <p15:clr>
            <a:srgbClr val="A4A3A4"/>
          </p15:clr>
        </p15:guide>
        <p15:guide id="2" orient="horz" pos="626">
          <p15:clr>
            <a:srgbClr val="A4A3A4"/>
          </p15:clr>
        </p15:guide>
        <p15:guide id="3" orient="horz" pos="717">
          <p15:clr>
            <a:srgbClr val="A4A3A4"/>
          </p15:clr>
        </p15:guide>
        <p15:guide id="4" orient="horz" pos="3165">
          <p15:clr>
            <a:srgbClr val="A4A3A4"/>
          </p15:clr>
        </p15:guide>
        <p15:guide id="5" pos="226">
          <p15:clr>
            <a:srgbClr val="A4A3A4"/>
          </p15:clr>
        </p15:guide>
        <p15:guide id="6" pos="5534">
          <p15:clr>
            <a:srgbClr val="A4A3A4"/>
          </p15:clr>
        </p15:guide>
        <p15:guide id="7" pos="2812">
          <p15:clr>
            <a:srgbClr val="A4A3A4"/>
          </p15:clr>
        </p15:guide>
        <p15:guide id="8" pos="2948">
          <p15:clr>
            <a:srgbClr val="A4A3A4"/>
          </p15:clr>
        </p15:guide>
        <p15:guide id="9" pos="1435">
          <p15:clr>
            <a:srgbClr val="A4A3A4"/>
          </p15:clr>
        </p15:guide>
        <p15:guide id="10" pos="4325">
          <p15:clr>
            <a:srgbClr val="A4A3A4"/>
          </p15:clr>
        </p15:guide>
        <p15:guide id="11" pos="4173">
          <p15:clr>
            <a:srgbClr val="A4A3A4"/>
          </p15:clr>
        </p15:guide>
        <p15:guide id="12" pos="1587">
          <p15:clr>
            <a:srgbClr val="A4A3A4"/>
          </p15:clr>
        </p15:guide>
        <p15:guide id="13" pos="117">
          <p15:clr>
            <a:srgbClr val="A4A3A4"/>
          </p15:clr>
        </p15:guide>
        <p15:guide id="14" pos="5651">
          <p15:clr>
            <a:srgbClr val="A4A3A4"/>
          </p15:clr>
        </p15:guide>
        <p15:guide id="15" orient="horz" pos="3026">
          <p15:clr>
            <a:srgbClr val="A4A3A4"/>
          </p15:clr>
        </p15:guide>
        <p15:guide id="16" orient="horz" pos="622">
          <p15:clr>
            <a:srgbClr val="A4A3A4"/>
          </p15:clr>
        </p15:guide>
        <p15:guide id="17" orient="horz" pos="713">
          <p15:clr>
            <a:srgbClr val="A4A3A4"/>
          </p15:clr>
        </p15:guide>
        <p15:guide id="18" orient="horz" pos="3162">
          <p15:clr>
            <a:srgbClr val="A4A3A4"/>
          </p15:clr>
        </p15:guide>
        <p15:guide id="19" orient="horz" pos="872">
          <p15:clr>
            <a:srgbClr val="A4A3A4"/>
          </p15:clr>
        </p15:guide>
        <p15:guide id="20" orient="horz" pos="463">
          <p15:clr>
            <a:srgbClr val="A4A3A4"/>
          </p15:clr>
        </p15:guide>
        <p15:guide id="21" pos="11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A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77321" autoAdjust="0"/>
  </p:normalViewPr>
  <p:slideViewPr>
    <p:cSldViewPr snapToObjects="1" showGuides="1">
      <p:cViewPr varScale="1">
        <p:scale>
          <a:sx n="92" d="100"/>
          <a:sy n="92" d="100"/>
        </p:scale>
        <p:origin x="1374" y="72"/>
      </p:cViewPr>
      <p:guideLst>
        <p:guide orient="horz" pos="2982"/>
        <p:guide orient="horz" pos="626"/>
        <p:guide orient="horz" pos="717"/>
        <p:guide orient="horz" pos="3165"/>
        <p:guide pos="226"/>
        <p:guide pos="5534"/>
        <p:guide pos="2812"/>
        <p:guide pos="2948"/>
        <p:guide pos="1435"/>
        <p:guide pos="4325"/>
        <p:guide pos="4173"/>
        <p:guide pos="1587"/>
        <p:guide pos="117"/>
        <p:guide pos="5651"/>
        <p:guide orient="horz" pos="3026"/>
        <p:guide orient="horz" pos="622"/>
        <p:guide orient="horz" pos="713"/>
        <p:guide orient="horz" pos="3162"/>
        <p:guide orient="horz" pos="872"/>
        <p:guide orient="horz" pos="463"/>
        <p:guide pos="113"/>
      </p:guideLst>
    </p:cSldViewPr>
  </p:slideViewPr>
  <p:notesTextViewPr>
    <p:cViewPr>
      <p:scale>
        <a:sx n="133" d="100"/>
        <a:sy n="133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A6037-A285-4C9E-B04C-6DCA60BD155D}" type="datetimeFigureOut">
              <a:rPr lang="de-DE" smtClean="0"/>
              <a:t>22.03.2021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01BAFD-BDF1-4073-A261-64C06A00B82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5895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Building </a:t>
            </a:r>
            <a:r>
              <a:rPr lang="de-DE" dirty="0" err="1"/>
              <a:t>up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just </a:t>
            </a:r>
            <a:r>
              <a:rPr lang="de-DE" dirty="0" err="1"/>
              <a:t>presented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Christoph </a:t>
            </a:r>
            <a:r>
              <a:rPr lang="de-DE" dirty="0" err="1"/>
              <a:t>Wohner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extended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approach</a:t>
            </a:r>
            <a:r>
              <a:rPr lang="de-DE" dirty="0"/>
              <a:t>. On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account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looked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European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ILTER network, </a:t>
            </a:r>
            <a:r>
              <a:rPr lang="de-DE" dirty="0" err="1"/>
              <a:t>eLTER</a:t>
            </a:r>
            <a:r>
              <a:rPr lang="de-DE" dirty="0"/>
              <a:t>. 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dense</a:t>
            </a:r>
            <a:r>
              <a:rPr lang="de-DE" dirty="0"/>
              <a:t> regional </a:t>
            </a:r>
            <a:r>
              <a:rPr lang="de-DE" dirty="0" err="1"/>
              <a:t>networks</a:t>
            </a:r>
            <a:r>
              <a:rPr lang="de-DE" dirty="0"/>
              <a:t>, and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importantly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infrastrucutre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individual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exists</a:t>
            </a:r>
            <a:r>
              <a:rPr lang="de-DE" dirty="0"/>
              <a:t>. Sites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necessary</a:t>
            </a:r>
            <a:r>
              <a:rPr lang="de-DE" dirty="0"/>
              <a:t> </a:t>
            </a:r>
            <a:r>
              <a:rPr lang="de-DE" dirty="0" err="1"/>
              <a:t>infrastrucutre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conduct</a:t>
            </a:r>
            <a:r>
              <a:rPr lang="de-DE" dirty="0"/>
              <a:t> </a:t>
            </a:r>
            <a:r>
              <a:rPr lang="de-DE" dirty="0" err="1"/>
              <a:t>holistic</a:t>
            </a:r>
            <a:r>
              <a:rPr lang="de-DE" dirty="0"/>
              <a:t>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called</a:t>
            </a:r>
            <a:r>
              <a:rPr lang="de-DE" dirty="0"/>
              <a:t> Master Sites, </a:t>
            </a:r>
            <a:r>
              <a:rPr lang="de-DE" dirty="0" err="1"/>
              <a:t>seen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blue</a:t>
            </a:r>
            <a:r>
              <a:rPr lang="de-DE" dirty="0"/>
              <a:t> </a:t>
            </a:r>
            <a:r>
              <a:rPr lang="de-DE" dirty="0" err="1"/>
              <a:t>dots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goal</a:t>
            </a:r>
            <a:r>
              <a:rPr lang="de-DE" dirty="0"/>
              <a:t> was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an </a:t>
            </a:r>
            <a:r>
              <a:rPr lang="de-DE" dirty="0" err="1"/>
              <a:t>understanding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Master Sites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distributed</a:t>
            </a:r>
            <a:r>
              <a:rPr lang="de-DE" dirty="0"/>
              <a:t> and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suitable</a:t>
            </a:r>
            <a:r>
              <a:rPr lang="de-DE" dirty="0"/>
              <a:t> </a:t>
            </a:r>
            <a:r>
              <a:rPr lang="de-DE" dirty="0" err="1"/>
              <a:t>infrastructurel</a:t>
            </a:r>
            <a:r>
              <a:rPr lang="de-DE" dirty="0"/>
              <a:t> </a:t>
            </a:r>
            <a:r>
              <a:rPr lang="de-DE" dirty="0" err="1"/>
              <a:t>upgrades</a:t>
            </a:r>
            <a:r>
              <a:rPr lang="de-DE" dirty="0"/>
              <a:t> </a:t>
            </a:r>
            <a:r>
              <a:rPr lang="de-DE" dirty="0" err="1"/>
              <a:t>among</a:t>
            </a:r>
            <a:r>
              <a:rPr lang="de-DE" dirty="0"/>
              <a:t> all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, </a:t>
            </a:r>
            <a:r>
              <a:rPr lang="de-DE" dirty="0" err="1"/>
              <a:t>seen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dots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ran </a:t>
            </a:r>
            <a:r>
              <a:rPr lang="de-DE" dirty="0" err="1"/>
              <a:t>two</a:t>
            </a:r>
            <a:r>
              <a:rPr lang="de-DE" dirty="0"/>
              <a:t> different </a:t>
            </a:r>
            <a:r>
              <a:rPr lang="de-DE" dirty="0" err="1"/>
              <a:t>analyses</a:t>
            </a:r>
            <a:r>
              <a:rPr lang="de-DE" dirty="0"/>
              <a:t>. First,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Christoph just </a:t>
            </a:r>
            <a:r>
              <a:rPr lang="de-DE" dirty="0" err="1"/>
              <a:t>introduced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ran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representativity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reference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, </a:t>
            </a:r>
            <a:r>
              <a:rPr lang="de-DE" dirty="0" err="1"/>
              <a:t>seen</a:t>
            </a:r>
            <a:r>
              <a:rPr lang="de-DE" dirty="0"/>
              <a:t> in Figure 2. The </a:t>
            </a:r>
            <a:r>
              <a:rPr lang="de-DE" dirty="0" err="1"/>
              <a:t>resulting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in </a:t>
            </a:r>
            <a:r>
              <a:rPr lang="de-DE" dirty="0" err="1"/>
              <a:t>figure</a:t>
            </a:r>
            <a:r>
              <a:rPr lang="de-DE" dirty="0"/>
              <a:t> 3a.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possible </a:t>
            </a:r>
            <a:r>
              <a:rPr lang="de-DE" dirty="0" err="1"/>
              <a:t>upgrades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lying</a:t>
            </a:r>
            <a:r>
              <a:rPr lang="de-DE" dirty="0"/>
              <a:t> in </a:t>
            </a:r>
            <a:r>
              <a:rPr lang="de-DE" dirty="0" err="1"/>
              <a:t>areas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high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high </a:t>
            </a:r>
            <a:r>
              <a:rPr lang="de-DE" dirty="0" err="1"/>
              <a:t>priority</a:t>
            </a:r>
            <a:r>
              <a:rPr lang="de-DE" dirty="0"/>
              <a:t>. At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 </a:t>
            </a:r>
            <a:r>
              <a:rPr lang="de-DE" dirty="0" err="1"/>
              <a:t>however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a total </a:t>
            </a:r>
            <a:r>
              <a:rPr lang="de-DE" dirty="0" err="1"/>
              <a:t>of</a:t>
            </a:r>
            <a:r>
              <a:rPr lang="de-DE" dirty="0"/>
              <a:t> 72 possible </a:t>
            </a:r>
            <a:r>
              <a:rPr lang="de-DE" dirty="0" err="1"/>
              <a:t>upgrades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realistically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clearly</a:t>
            </a:r>
            <a:r>
              <a:rPr lang="de-DE" dirty="0"/>
              <a:t> </a:t>
            </a:r>
            <a:r>
              <a:rPr lang="de-DE" dirty="0" err="1"/>
              <a:t>define</a:t>
            </a:r>
            <a:r>
              <a:rPr lang="de-DE" dirty="0"/>
              <a:t> </a:t>
            </a:r>
            <a:r>
              <a:rPr lang="de-DE" dirty="0" err="1"/>
              <a:t>recommendations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a </a:t>
            </a:r>
            <a:r>
              <a:rPr lang="de-DE" dirty="0" err="1"/>
              <a:t>second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. This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euclidean</a:t>
            </a:r>
            <a:r>
              <a:rPr lang="de-DE" dirty="0"/>
              <a:t> </a:t>
            </a:r>
            <a:r>
              <a:rPr lang="de-DE" dirty="0" err="1"/>
              <a:t>distance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Master Sites, and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categorized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in </a:t>
            </a:r>
            <a:r>
              <a:rPr lang="de-DE" dirty="0" err="1"/>
              <a:t>figure</a:t>
            </a:r>
            <a:r>
              <a:rPr lang="de-DE" dirty="0"/>
              <a:t> 3b. </a:t>
            </a:r>
            <a:r>
              <a:rPr lang="de-DE" dirty="0" err="1"/>
              <a:t>Ultimately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combined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analyses</a:t>
            </a:r>
            <a:r>
              <a:rPr lang="de-DE" dirty="0"/>
              <a:t> and </a:t>
            </a:r>
            <a:r>
              <a:rPr lang="de-DE" dirty="0" err="1"/>
              <a:t>identified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,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at least high </a:t>
            </a:r>
            <a:r>
              <a:rPr lang="de-DE" dirty="0" err="1"/>
              <a:t>priority</a:t>
            </a:r>
            <a:r>
              <a:rPr lang="de-DE" dirty="0"/>
              <a:t> in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analyses</a:t>
            </a:r>
            <a:r>
              <a:rPr lang="de-DE" dirty="0"/>
              <a:t>. This 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26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arranged</a:t>
            </a:r>
            <a:r>
              <a:rPr lang="de-DE" dirty="0"/>
              <a:t> in ~7 </a:t>
            </a:r>
            <a:r>
              <a:rPr lang="de-DE" dirty="0" err="1"/>
              <a:t>clusters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highest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, </a:t>
            </a:r>
            <a:r>
              <a:rPr lang="de-DE" dirty="0" err="1"/>
              <a:t>seen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black</a:t>
            </a:r>
            <a:r>
              <a:rPr lang="de-DE" dirty="0"/>
              <a:t> </a:t>
            </a:r>
            <a:r>
              <a:rPr lang="de-DE" dirty="0" err="1"/>
              <a:t>crosses</a:t>
            </a:r>
            <a:r>
              <a:rPr lang="de-DE" dirty="0"/>
              <a:t> in </a:t>
            </a:r>
            <a:r>
              <a:rPr lang="de-DE" dirty="0" err="1"/>
              <a:t>figure</a:t>
            </a:r>
            <a:r>
              <a:rPr lang="de-DE" dirty="0"/>
              <a:t> 3. </a:t>
            </a:r>
          </a:p>
          <a:p>
            <a:endParaRPr lang="de-DE" dirty="0"/>
          </a:p>
          <a:p>
            <a:r>
              <a:rPr lang="de-DE" dirty="0" err="1"/>
              <a:t>Concluding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biogeographical</a:t>
            </a:r>
            <a:r>
              <a:rPr lang="de-DE" dirty="0"/>
              <a:t>, </a:t>
            </a:r>
            <a:r>
              <a:rPr lang="de-DE" dirty="0" err="1"/>
              <a:t>socio-economical</a:t>
            </a:r>
            <a:r>
              <a:rPr lang="de-DE" dirty="0"/>
              <a:t> and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gradients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distribution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network </a:t>
            </a:r>
            <a:r>
              <a:rPr lang="de-DE" dirty="0" err="1"/>
              <a:t>allowed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clear</a:t>
            </a:r>
            <a:r>
              <a:rPr lang="de-DE" dirty="0"/>
              <a:t> </a:t>
            </a:r>
            <a:r>
              <a:rPr lang="de-DE" dirty="0" err="1"/>
              <a:t>recommendations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fairly</a:t>
            </a:r>
            <a:r>
              <a:rPr lang="de-DE" dirty="0"/>
              <a:t> </a:t>
            </a:r>
            <a:r>
              <a:rPr lang="de-DE" dirty="0" err="1"/>
              <a:t>dense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network.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3845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Building </a:t>
            </a:r>
            <a:r>
              <a:rPr lang="de-DE" dirty="0" err="1"/>
              <a:t>up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just </a:t>
            </a:r>
            <a:r>
              <a:rPr lang="de-DE" dirty="0" err="1"/>
              <a:t>presented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Christoph </a:t>
            </a:r>
            <a:r>
              <a:rPr lang="de-DE" dirty="0" err="1"/>
              <a:t>Wohner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extended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approach</a:t>
            </a:r>
            <a:r>
              <a:rPr lang="de-DE" dirty="0"/>
              <a:t>. On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account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looked</a:t>
            </a:r>
            <a:r>
              <a:rPr lang="de-DE" dirty="0"/>
              <a:t> at </a:t>
            </a:r>
            <a:r>
              <a:rPr lang="de-DE" dirty="0" err="1"/>
              <a:t>the</a:t>
            </a:r>
            <a:r>
              <a:rPr lang="de-DE" dirty="0"/>
              <a:t> European </a:t>
            </a:r>
            <a:r>
              <a:rPr lang="de-DE" dirty="0" err="1"/>
              <a:t>part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ILTER network, </a:t>
            </a:r>
            <a:r>
              <a:rPr lang="de-DE" dirty="0" err="1"/>
              <a:t>eLTER</a:t>
            </a:r>
            <a:r>
              <a:rPr lang="de-DE" dirty="0"/>
              <a:t>. This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dense</a:t>
            </a:r>
            <a:r>
              <a:rPr lang="de-DE" dirty="0"/>
              <a:t> regional </a:t>
            </a:r>
            <a:r>
              <a:rPr lang="de-DE" dirty="0" err="1"/>
              <a:t>networks</a:t>
            </a:r>
            <a:r>
              <a:rPr lang="de-DE" dirty="0"/>
              <a:t>, and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importantly</a:t>
            </a:r>
            <a:r>
              <a:rPr lang="de-DE" dirty="0"/>
              <a:t> </a:t>
            </a:r>
            <a:r>
              <a:rPr lang="de-DE" dirty="0" err="1"/>
              <a:t>some</a:t>
            </a:r>
            <a:r>
              <a:rPr lang="de-DE" dirty="0"/>
              <a:t> </a:t>
            </a:r>
            <a:r>
              <a:rPr lang="de-DE" dirty="0" err="1"/>
              <a:t>infrastrucutre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individual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exists</a:t>
            </a:r>
            <a:r>
              <a:rPr lang="de-DE" dirty="0"/>
              <a:t>. Sites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necessary</a:t>
            </a:r>
            <a:r>
              <a:rPr lang="de-DE" dirty="0"/>
              <a:t> </a:t>
            </a:r>
            <a:r>
              <a:rPr lang="de-DE" dirty="0" err="1"/>
              <a:t>infrastrucutre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conduct</a:t>
            </a:r>
            <a:r>
              <a:rPr lang="de-DE" dirty="0"/>
              <a:t> </a:t>
            </a:r>
            <a:r>
              <a:rPr lang="de-DE" dirty="0" err="1"/>
              <a:t>holistic</a:t>
            </a:r>
            <a:r>
              <a:rPr lang="de-DE" dirty="0"/>
              <a:t>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called</a:t>
            </a:r>
            <a:r>
              <a:rPr lang="de-DE" dirty="0"/>
              <a:t> Master Sites, </a:t>
            </a:r>
            <a:r>
              <a:rPr lang="de-DE" dirty="0" err="1"/>
              <a:t>seen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blue</a:t>
            </a:r>
            <a:r>
              <a:rPr lang="de-DE" dirty="0"/>
              <a:t> </a:t>
            </a:r>
            <a:r>
              <a:rPr lang="de-DE" dirty="0" err="1"/>
              <a:t>dots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goal</a:t>
            </a:r>
            <a:r>
              <a:rPr lang="de-DE" dirty="0"/>
              <a:t> was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get</a:t>
            </a:r>
            <a:r>
              <a:rPr lang="de-DE" dirty="0"/>
              <a:t> an </a:t>
            </a:r>
            <a:r>
              <a:rPr lang="de-DE" dirty="0" err="1"/>
              <a:t>understanding</a:t>
            </a:r>
            <a:r>
              <a:rPr lang="de-DE" dirty="0"/>
              <a:t> </a:t>
            </a:r>
            <a:r>
              <a:rPr lang="de-DE" dirty="0" err="1"/>
              <a:t>how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Master Sites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distributed</a:t>
            </a:r>
            <a:r>
              <a:rPr lang="de-DE" dirty="0"/>
              <a:t> and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most</a:t>
            </a:r>
            <a:r>
              <a:rPr lang="de-DE" dirty="0"/>
              <a:t> </a:t>
            </a:r>
            <a:r>
              <a:rPr lang="de-DE" dirty="0" err="1"/>
              <a:t>suitable</a:t>
            </a:r>
            <a:r>
              <a:rPr lang="de-DE" dirty="0"/>
              <a:t> </a:t>
            </a:r>
            <a:r>
              <a:rPr lang="de-DE" dirty="0" err="1"/>
              <a:t>infrastructurel</a:t>
            </a:r>
            <a:r>
              <a:rPr lang="de-DE" dirty="0"/>
              <a:t> </a:t>
            </a:r>
            <a:r>
              <a:rPr lang="de-DE" dirty="0" err="1"/>
              <a:t>upgrades</a:t>
            </a:r>
            <a:r>
              <a:rPr lang="de-DE" dirty="0"/>
              <a:t> </a:t>
            </a:r>
            <a:r>
              <a:rPr lang="de-DE" dirty="0" err="1"/>
              <a:t>among</a:t>
            </a:r>
            <a:r>
              <a:rPr lang="de-DE" dirty="0"/>
              <a:t> all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, </a:t>
            </a:r>
            <a:r>
              <a:rPr lang="de-DE" dirty="0" err="1"/>
              <a:t>seen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dots</a:t>
            </a:r>
            <a:r>
              <a:rPr lang="de-DE" dirty="0"/>
              <a:t>.</a:t>
            </a:r>
          </a:p>
          <a:p>
            <a:endParaRPr lang="de-DE" dirty="0"/>
          </a:p>
          <a:p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purpose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ran </a:t>
            </a:r>
            <a:r>
              <a:rPr lang="de-DE" dirty="0" err="1"/>
              <a:t>two</a:t>
            </a:r>
            <a:r>
              <a:rPr lang="de-DE" dirty="0"/>
              <a:t> different </a:t>
            </a:r>
            <a:r>
              <a:rPr lang="de-DE" dirty="0" err="1"/>
              <a:t>analyses</a:t>
            </a:r>
            <a:r>
              <a:rPr lang="de-DE" dirty="0"/>
              <a:t>. First,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what</a:t>
            </a:r>
            <a:r>
              <a:rPr lang="de-DE" dirty="0"/>
              <a:t> Christoph just </a:t>
            </a:r>
            <a:r>
              <a:rPr lang="de-DE" dirty="0" err="1"/>
              <a:t>introduced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ran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representativity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same </a:t>
            </a:r>
            <a:r>
              <a:rPr lang="de-DE" dirty="0" err="1"/>
              <a:t>reference</a:t>
            </a:r>
            <a:r>
              <a:rPr lang="de-DE" dirty="0"/>
              <a:t> </a:t>
            </a:r>
            <a:r>
              <a:rPr lang="de-DE" dirty="0" err="1"/>
              <a:t>parameters</a:t>
            </a:r>
            <a:r>
              <a:rPr lang="de-DE" dirty="0"/>
              <a:t>, </a:t>
            </a:r>
            <a:r>
              <a:rPr lang="de-DE" dirty="0" err="1"/>
              <a:t>seen</a:t>
            </a:r>
            <a:r>
              <a:rPr lang="de-DE" dirty="0"/>
              <a:t> in Figure 2. The </a:t>
            </a:r>
            <a:r>
              <a:rPr lang="de-DE" dirty="0" err="1"/>
              <a:t>resulting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shown</a:t>
            </a:r>
            <a:r>
              <a:rPr lang="de-DE" dirty="0"/>
              <a:t> in </a:t>
            </a:r>
            <a:r>
              <a:rPr lang="de-DE" dirty="0" err="1"/>
              <a:t>figure</a:t>
            </a:r>
            <a:r>
              <a:rPr lang="de-DE" dirty="0"/>
              <a:t> 3a.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 possible </a:t>
            </a:r>
            <a:r>
              <a:rPr lang="de-DE" dirty="0" err="1"/>
              <a:t>upgrades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lying</a:t>
            </a:r>
            <a:r>
              <a:rPr lang="de-DE" dirty="0"/>
              <a:t> in </a:t>
            </a:r>
            <a:r>
              <a:rPr lang="de-DE" dirty="0" err="1"/>
              <a:t>areas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high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high </a:t>
            </a:r>
            <a:r>
              <a:rPr lang="de-DE" dirty="0" err="1"/>
              <a:t>priority</a:t>
            </a:r>
            <a:r>
              <a:rPr lang="de-DE" dirty="0"/>
              <a:t>. At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 </a:t>
            </a:r>
            <a:r>
              <a:rPr lang="de-DE" dirty="0" err="1"/>
              <a:t>however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a total </a:t>
            </a:r>
            <a:r>
              <a:rPr lang="de-DE" dirty="0" err="1"/>
              <a:t>of</a:t>
            </a:r>
            <a:r>
              <a:rPr lang="de-DE" dirty="0"/>
              <a:t> 76 possible </a:t>
            </a:r>
            <a:r>
              <a:rPr lang="de-DE" dirty="0" err="1"/>
              <a:t>upgrades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realistically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clearly</a:t>
            </a:r>
            <a:r>
              <a:rPr lang="de-DE" dirty="0"/>
              <a:t> </a:t>
            </a:r>
            <a:r>
              <a:rPr lang="de-DE" dirty="0" err="1"/>
              <a:t>define</a:t>
            </a:r>
            <a:r>
              <a:rPr lang="de-DE" dirty="0"/>
              <a:t> </a:t>
            </a:r>
            <a:r>
              <a:rPr lang="de-DE" dirty="0" err="1"/>
              <a:t>recommendations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a </a:t>
            </a:r>
            <a:r>
              <a:rPr lang="de-DE" dirty="0" err="1"/>
              <a:t>second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. This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euclidean</a:t>
            </a:r>
            <a:r>
              <a:rPr lang="de-DE" dirty="0"/>
              <a:t> </a:t>
            </a:r>
            <a:r>
              <a:rPr lang="de-DE" dirty="0" err="1"/>
              <a:t>distance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Master Sites, and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categorized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in </a:t>
            </a:r>
            <a:r>
              <a:rPr lang="de-DE" dirty="0" err="1"/>
              <a:t>figure</a:t>
            </a:r>
            <a:r>
              <a:rPr lang="de-DE" dirty="0"/>
              <a:t> 3b. </a:t>
            </a:r>
            <a:r>
              <a:rPr lang="de-DE" dirty="0" err="1"/>
              <a:t>Ultimately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combined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analyses</a:t>
            </a:r>
            <a:r>
              <a:rPr lang="de-DE" dirty="0"/>
              <a:t> and </a:t>
            </a:r>
            <a:r>
              <a:rPr lang="de-DE" dirty="0" err="1"/>
              <a:t>identified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, </a:t>
            </a:r>
            <a:r>
              <a:rPr lang="de-DE" dirty="0" err="1"/>
              <a:t>defined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at least high </a:t>
            </a:r>
            <a:r>
              <a:rPr lang="de-DE" dirty="0" err="1"/>
              <a:t>priority</a:t>
            </a:r>
            <a:r>
              <a:rPr lang="de-DE" dirty="0"/>
              <a:t> in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analyses</a:t>
            </a:r>
            <a:r>
              <a:rPr lang="de-DE" dirty="0"/>
              <a:t>. This 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28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arranged</a:t>
            </a:r>
            <a:r>
              <a:rPr lang="de-DE" dirty="0"/>
              <a:t> in ~7 </a:t>
            </a:r>
            <a:r>
              <a:rPr lang="de-DE" dirty="0" err="1"/>
              <a:t>clusters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highest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, </a:t>
            </a:r>
            <a:r>
              <a:rPr lang="de-DE" dirty="0" err="1"/>
              <a:t>seen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black</a:t>
            </a:r>
            <a:r>
              <a:rPr lang="de-DE" dirty="0"/>
              <a:t> </a:t>
            </a:r>
            <a:r>
              <a:rPr lang="de-DE" dirty="0" err="1"/>
              <a:t>crosses</a:t>
            </a:r>
            <a:r>
              <a:rPr lang="de-DE" dirty="0"/>
              <a:t> in </a:t>
            </a:r>
            <a:r>
              <a:rPr lang="de-DE" dirty="0" err="1"/>
              <a:t>figure</a:t>
            </a:r>
            <a:r>
              <a:rPr lang="de-DE" dirty="0"/>
              <a:t> 3. </a:t>
            </a:r>
          </a:p>
          <a:p>
            <a:endParaRPr lang="de-DE" dirty="0"/>
          </a:p>
          <a:p>
            <a:r>
              <a:rPr lang="de-DE" dirty="0" err="1"/>
              <a:t>Concluding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biogeographical</a:t>
            </a:r>
            <a:r>
              <a:rPr lang="de-DE" dirty="0"/>
              <a:t>, </a:t>
            </a:r>
            <a:r>
              <a:rPr lang="de-DE" dirty="0" err="1"/>
              <a:t>socio-economical</a:t>
            </a:r>
            <a:r>
              <a:rPr lang="de-DE" dirty="0"/>
              <a:t> and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gradients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distribution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network </a:t>
            </a:r>
            <a:r>
              <a:rPr lang="de-DE" dirty="0" err="1"/>
              <a:t>allowed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clear</a:t>
            </a:r>
            <a:r>
              <a:rPr lang="de-DE" dirty="0"/>
              <a:t> </a:t>
            </a:r>
            <a:r>
              <a:rPr lang="de-DE" dirty="0" err="1"/>
              <a:t>recommendations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fairly</a:t>
            </a:r>
            <a:r>
              <a:rPr lang="de-DE" dirty="0"/>
              <a:t> </a:t>
            </a:r>
            <a:r>
              <a:rPr lang="de-DE" dirty="0" err="1"/>
              <a:t>dense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network.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8489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This </a:t>
            </a:r>
            <a:r>
              <a:rPr lang="de-DE" dirty="0" err="1"/>
              <a:t>talk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network.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a </a:t>
            </a:r>
            <a:r>
              <a:rPr lang="de-DE" dirty="0" err="1"/>
              <a:t>map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20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member</a:t>
            </a:r>
            <a:r>
              <a:rPr lang="de-DE" dirty="0"/>
              <a:t> countries </a:t>
            </a:r>
            <a:r>
              <a:rPr lang="de-DE" dirty="0" err="1"/>
              <a:t>seen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pinkish</a:t>
            </a:r>
            <a:r>
              <a:rPr lang="de-DE" dirty="0"/>
              <a:t> </a:t>
            </a:r>
            <a:r>
              <a:rPr lang="de-DE" dirty="0" err="1"/>
              <a:t>color</a:t>
            </a:r>
            <a:r>
              <a:rPr lang="de-DE" dirty="0"/>
              <a:t>, and 70 </a:t>
            </a:r>
            <a:r>
              <a:rPr lang="de-DE" dirty="0" err="1"/>
              <a:t>white</a:t>
            </a:r>
            <a:r>
              <a:rPr lang="de-DE" dirty="0"/>
              <a:t> </a:t>
            </a:r>
            <a:r>
              <a:rPr lang="de-DE" dirty="0" err="1"/>
              <a:t>dots</a:t>
            </a:r>
            <a:r>
              <a:rPr lang="de-DE" dirty="0"/>
              <a:t> </a:t>
            </a:r>
            <a:r>
              <a:rPr lang="de-DE" dirty="0" err="1"/>
              <a:t>representing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necessary</a:t>
            </a:r>
            <a:r>
              <a:rPr lang="de-DE" dirty="0"/>
              <a:t> </a:t>
            </a:r>
            <a:r>
              <a:rPr lang="de-DE" dirty="0" err="1"/>
              <a:t>infrastructure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conduct</a:t>
            </a:r>
            <a:r>
              <a:rPr lang="de-DE" dirty="0"/>
              <a:t> </a:t>
            </a:r>
            <a:r>
              <a:rPr lang="de-DE" dirty="0" err="1"/>
              <a:t>holistic</a:t>
            </a:r>
            <a:r>
              <a:rPr lang="de-DE" dirty="0"/>
              <a:t>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, so </a:t>
            </a:r>
            <a:r>
              <a:rPr lang="de-DE" dirty="0" err="1"/>
              <a:t>called</a:t>
            </a:r>
            <a:r>
              <a:rPr lang="de-DE" dirty="0"/>
              <a:t> Master Sites. </a:t>
            </a:r>
            <a:r>
              <a:rPr lang="de-DE" dirty="0" err="1"/>
              <a:t>Additionally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see</a:t>
            </a:r>
            <a:r>
              <a:rPr lang="de-DE" dirty="0"/>
              <a:t> </a:t>
            </a:r>
            <a:r>
              <a:rPr lang="de-DE" dirty="0" err="1"/>
              <a:t>plenty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blue</a:t>
            </a:r>
            <a:r>
              <a:rPr lang="de-DE" dirty="0"/>
              <a:t> </a:t>
            </a:r>
            <a:r>
              <a:rPr lang="de-DE" dirty="0" err="1"/>
              <a:t>dots</a:t>
            </a:r>
            <a:r>
              <a:rPr lang="de-DE" dirty="0"/>
              <a:t>, </a:t>
            </a:r>
            <a:r>
              <a:rPr lang="de-DE" dirty="0" err="1"/>
              <a:t>representing</a:t>
            </a:r>
            <a:r>
              <a:rPr lang="de-DE" dirty="0"/>
              <a:t> 481 </a:t>
            </a:r>
            <a:r>
              <a:rPr lang="de-DE" dirty="0" err="1"/>
              <a:t>other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do not </a:t>
            </a:r>
            <a:r>
              <a:rPr lang="de-DE" dirty="0" err="1"/>
              <a:t>yet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necessary</a:t>
            </a:r>
            <a:r>
              <a:rPr lang="de-DE" dirty="0"/>
              <a:t> </a:t>
            </a:r>
            <a:r>
              <a:rPr lang="de-DE" dirty="0" err="1"/>
              <a:t>infrastructure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conduct</a:t>
            </a:r>
            <a:r>
              <a:rPr lang="de-DE" dirty="0"/>
              <a:t> </a:t>
            </a:r>
            <a:r>
              <a:rPr lang="de-DE" dirty="0" err="1"/>
              <a:t>holistic</a:t>
            </a:r>
            <a:r>
              <a:rPr lang="de-DE" dirty="0"/>
              <a:t>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research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The </a:t>
            </a:r>
            <a:r>
              <a:rPr lang="de-DE" dirty="0" err="1"/>
              <a:t>research</a:t>
            </a:r>
            <a:r>
              <a:rPr lang="de-DE" dirty="0"/>
              <a:t> </a:t>
            </a:r>
            <a:r>
              <a:rPr lang="de-DE" dirty="0" err="1"/>
              <a:t>question</a:t>
            </a:r>
            <a:r>
              <a:rPr lang="de-DE" dirty="0"/>
              <a:t> </a:t>
            </a:r>
            <a:r>
              <a:rPr lang="de-DE" dirty="0" err="1"/>
              <a:t>thusly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should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Master Sites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best</a:t>
            </a:r>
            <a:r>
              <a:rPr lang="de-DE" dirty="0"/>
              <a:t> </a:t>
            </a:r>
            <a:r>
              <a:rPr lang="de-DE" dirty="0" err="1"/>
              <a:t>develop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network?</a:t>
            </a:r>
          </a:p>
          <a:p>
            <a:endParaRPr lang="de-DE" dirty="0"/>
          </a:p>
          <a:p>
            <a:r>
              <a:rPr lang="de-DE" dirty="0" err="1"/>
              <a:t>We</a:t>
            </a:r>
            <a:r>
              <a:rPr lang="de-DE" dirty="0"/>
              <a:t> ran </a:t>
            </a:r>
            <a:r>
              <a:rPr lang="de-DE" dirty="0" err="1"/>
              <a:t>two</a:t>
            </a:r>
            <a:r>
              <a:rPr lang="de-DE" dirty="0"/>
              <a:t> different </a:t>
            </a:r>
            <a:r>
              <a:rPr lang="de-DE" dirty="0" err="1"/>
              <a:t>analyses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answer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question</a:t>
            </a:r>
            <a:r>
              <a:rPr lang="de-DE" dirty="0"/>
              <a:t>. First, a </a:t>
            </a:r>
            <a:r>
              <a:rPr lang="de-DE" dirty="0" err="1"/>
              <a:t>representativity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 was </a:t>
            </a:r>
            <a:r>
              <a:rPr lang="de-DE" dirty="0" err="1"/>
              <a:t>conducted</a:t>
            </a:r>
            <a:r>
              <a:rPr lang="de-DE" dirty="0"/>
              <a:t>, </a:t>
            </a:r>
            <a:r>
              <a:rPr lang="de-DE" dirty="0" err="1"/>
              <a:t>comparing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distribution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70 Master Sites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biogeographical</a:t>
            </a:r>
            <a:r>
              <a:rPr lang="de-DE" dirty="0"/>
              <a:t>, </a:t>
            </a:r>
            <a:r>
              <a:rPr lang="de-DE" dirty="0" err="1"/>
              <a:t>socio-economic</a:t>
            </a:r>
            <a:r>
              <a:rPr lang="de-DE" dirty="0"/>
              <a:t> and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gradients</a:t>
            </a:r>
            <a:r>
              <a:rPr lang="de-DE" dirty="0"/>
              <a:t>. On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account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depicting</a:t>
            </a:r>
            <a:r>
              <a:rPr lang="de-DE" dirty="0"/>
              <a:t> </a:t>
            </a:r>
            <a:r>
              <a:rPr lang="de-DE" dirty="0" err="1"/>
              <a:t>anthromes</a:t>
            </a:r>
            <a:r>
              <a:rPr lang="de-DE" dirty="0"/>
              <a:t>, </a:t>
            </a:r>
            <a:r>
              <a:rPr lang="de-DE" dirty="0" err="1"/>
              <a:t>biogeographical</a:t>
            </a:r>
            <a:r>
              <a:rPr lang="de-DE" dirty="0"/>
              <a:t> </a:t>
            </a:r>
            <a:r>
              <a:rPr lang="de-DE" dirty="0" err="1"/>
              <a:t>regions</a:t>
            </a:r>
            <a:r>
              <a:rPr lang="de-DE" dirty="0"/>
              <a:t>, </a:t>
            </a:r>
            <a:r>
              <a:rPr lang="de-DE" dirty="0" err="1"/>
              <a:t>bioclimate</a:t>
            </a:r>
            <a:r>
              <a:rPr lang="de-DE" dirty="0"/>
              <a:t>, </a:t>
            </a:r>
            <a:r>
              <a:rPr lang="de-DE" dirty="0" err="1"/>
              <a:t>economic</a:t>
            </a:r>
            <a:r>
              <a:rPr lang="de-DE" dirty="0"/>
              <a:t> </a:t>
            </a:r>
            <a:r>
              <a:rPr lang="de-DE" dirty="0" err="1"/>
              <a:t>density</a:t>
            </a:r>
            <a:r>
              <a:rPr lang="de-DE" dirty="0"/>
              <a:t>, </a:t>
            </a:r>
            <a:r>
              <a:rPr lang="de-DE" dirty="0" err="1"/>
              <a:t>landcover</a:t>
            </a:r>
            <a:r>
              <a:rPr lang="de-DE" dirty="0"/>
              <a:t> and </a:t>
            </a:r>
            <a:r>
              <a:rPr lang="de-DE" dirty="0" err="1"/>
              <a:t>landforms</a:t>
            </a:r>
            <a:r>
              <a:rPr lang="de-DE" dirty="0"/>
              <a:t>. </a:t>
            </a:r>
            <a:r>
              <a:rPr lang="de-DE" dirty="0" err="1"/>
              <a:t>Regarding</a:t>
            </a:r>
            <a:r>
              <a:rPr lang="de-DE" dirty="0"/>
              <a:t> </a:t>
            </a:r>
            <a:r>
              <a:rPr lang="de-DE" dirty="0" err="1"/>
              <a:t>these</a:t>
            </a:r>
            <a:r>
              <a:rPr lang="de-DE" dirty="0"/>
              <a:t> </a:t>
            </a:r>
            <a:r>
              <a:rPr lang="de-DE" dirty="0" err="1"/>
              <a:t>gradients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define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establishment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new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, ranging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</a:t>
            </a:r>
            <a:r>
              <a:rPr lang="de-DE" dirty="0" err="1"/>
              <a:t>low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high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central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. At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stage</a:t>
            </a:r>
            <a:r>
              <a:rPr lang="de-DE" dirty="0"/>
              <a:t>,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identify</a:t>
            </a:r>
            <a:r>
              <a:rPr lang="de-DE" dirty="0"/>
              <a:t> 76 </a:t>
            </a:r>
            <a:r>
              <a:rPr lang="de-DE" dirty="0" err="1"/>
              <a:t>sites</a:t>
            </a:r>
            <a:r>
              <a:rPr lang="de-DE" dirty="0"/>
              <a:t> in </a:t>
            </a:r>
            <a:r>
              <a:rPr lang="de-DE" dirty="0" err="1"/>
              <a:t>regions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high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very</a:t>
            </a:r>
            <a:r>
              <a:rPr lang="de-DE" dirty="0"/>
              <a:t> high </a:t>
            </a:r>
            <a:r>
              <a:rPr lang="de-DE" dirty="0" err="1"/>
              <a:t>priority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So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further</a:t>
            </a:r>
            <a:r>
              <a:rPr lang="de-DE" dirty="0"/>
              <a:t> </a:t>
            </a:r>
            <a:r>
              <a:rPr lang="de-DE" dirty="0" err="1"/>
              <a:t>narrow</a:t>
            </a:r>
            <a:r>
              <a:rPr lang="de-DE" dirty="0"/>
              <a:t> down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recommendations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a </a:t>
            </a:r>
            <a:r>
              <a:rPr lang="de-DE" dirty="0" err="1"/>
              <a:t>second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. This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based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euclidean</a:t>
            </a:r>
            <a:r>
              <a:rPr lang="de-DE" dirty="0"/>
              <a:t> </a:t>
            </a:r>
            <a:r>
              <a:rPr lang="de-DE" dirty="0" err="1"/>
              <a:t>distance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Master Sites, and </a:t>
            </a:r>
            <a:r>
              <a:rPr lang="de-DE" dirty="0" err="1"/>
              <a:t>again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were</a:t>
            </a:r>
            <a:r>
              <a:rPr lang="de-DE" dirty="0"/>
              <a:t> </a:t>
            </a:r>
            <a:r>
              <a:rPr lang="de-DE" dirty="0" err="1"/>
              <a:t>categorized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r>
              <a:rPr lang="de-DE" dirty="0"/>
              <a:t>,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figure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right</a:t>
            </a:r>
            <a:r>
              <a:rPr lang="de-DE" dirty="0"/>
              <a:t>. </a:t>
            </a:r>
            <a:r>
              <a:rPr lang="de-DE" dirty="0" err="1"/>
              <a:t>Ultimately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combined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results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analyses</a:t>
            </a:r>
            <a:r>
              <a:rPr lang="de-DE" dirty="0"/>
              <a:t> and </a:t>
            </a:r>
            <a:r>
              <a:rPr lang="de-DE" dirty="0" err="1"/>
              <a:t>identified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could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 and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at least high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both</a:t>
            </a:r>
            <a:r>
              <a:rPr lang="de-DE" dirty="0"/>
              <a:t> </a:t>
            </a:r>
            <a:r>
              <a:rPr lang="de-DE" dirty="0" err="1"/>
              <a:t>analyses</a:t>
            </a:r>
            <a:r>
              <a:rPr lang="de-DE" dirty="0"/>
              <a:t>. This </a:t>
            </a:r>
            <a:r>
              <a:rPr lang="de-DE" dirty="0" err="1"/>
              <a:t>left</a:t>
            </a:r>
            <a:r>
              <a:rPr lang="de-DE" dirty="0"/>
              <a:t> </a:t>
            </a:r>
            <a:r>
              <a:rPr lang="de-DE" dirty="0" err="1"/>
              <a:t>us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28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arranged</a:t>
            </a:r>
            <a:r>
              <a:rPr lang="de-DE" dirty="0"/>
              <a:t> in ~7 </a:t>
            </a:r>
            <a:r>
              <a:rPr lang="de-DE" dirty="0" err="1"/>
              <a:t>clusters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highest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upgraded</a:t>
            </a:r>
            <a:r>
              <a:rPr lang="de-DE" dirty="0"/>
              <a:t>. </a:t>
            </a:r>
          </a:p>
          <a:p>
            <a:endParaRPr lang="de-DE" dirty="0"/>
          </a:p>
          <a:p>
            <a:r>
              <a:rPr lang="de-DE" dirty="0"/>
              <a:t>Thus, </a:t>
            </a:r>
            <a:r>
              <a:rPr lang="de-DE" dirty="0" err="1"/>
              <a:t>combination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biogeographical</a:t>
            </a:r>
            <a:r>
              <a:rPr lang="de-DE" dirty="0"/>
              <a:t>, </a:t>
            </a:r>
            <a:r>
              <a:rPr lang="de-DE" dirty="0" err="1"/>
              <a:t>socio-economical</a:t>
            </a:r>
            <a:r>
              <a:rPr lang="de-DE" dirty="0"/>
              <a:t> and </a:t>
            </a:r>
            <a:r>
              <a:rPr lang="de-DE" dirty="0" err="1"/>
              <a:t>ecological</a:t>
            </a:r>
            <a:r>
              <a:rPr lang="de-DE" dirty="0"/>
              <a:t> </a:t>
            </a:r>
            <a:r>
              <a:rPr lang="de-DE" dirty="0" err="1"/>
              <a:t>gradients</a:t>
            </a:r>
            <a:r>
              <a:rPr lang="de-DE" dirty="0"/>
              <a:t> and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spatial</a:t>
            </a:r>
            <a:r>
              <a:rPr lang="de-DE" dirty="0"/>
              <a:t> </a:t>
            </a:r>
            <a:r>
              <a:rPr lang="de-DE" dirty="0" err="1"/>
              <a:t>distribution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established</a:t>
            </a:r>
            <a:r>
              <a:rPr lang="de-DE" dirty="0"/>
              <a:t> </a:t>
            </a:r>
            <a:r>
              <a:rPr lang="de-DE" dirty="0" err="1"/>
              <a:t>sites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network </a:t>
            </a:r>
            <a:r>
              <a:rPr lang="de-DE" dirty="0" err="1"/>
              <a:t>allowed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give</a:t>
            </a:r>
            <a:r>
              <a:rPr lang="de-DE" dirty="0"/>
              <a:t> </a:t>
            </a:r>
            <a:r>
              <a:rPr lang="de-DE" dirty="0" err="1"/>
              <a:t>clear</a:t>
            </a:r>
            <a:r>
              <a:rPr lang="de-DE" dirty="0"/>
              <a:t> </a:t>
            </a:r>
            <a:r>
              <a:rPr lang="de-DE" dirty="0" err="1"/>
              <a:t>recommendations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development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already</a:t>
            </a:r>
            <a:r>
              <a:rPr lang="de-DE" dirty="0"/>
              <a:t> </a:t>
            </a:r>
            <a:r>
              <a:rPr lang="de-DE" dirty="0" err="1"/>
              <a:t>fairly</a:t>
            </a:r>
            <a:r>
              <a:rPr lang="de-DE" dirty="0"/>
              <a:t> </a:t>
            </a:r>
            <a:r>
              <a:rPr lang="de-DE" dirty="0" err="1"/>
              <a:t>dense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network.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01BAFD-BDF1-4073-A261-64C06A00B82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0033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5"/>
          <p:cNvSpPr>
            <a:spLocks noGrp="1"/>
          </p:cNvSpPr>
          <p:nvPr>
            <p:ph type="pic" sz="quarter" idx="10" hasCustomPrompt="1"/>
          </p:nvPr>
        </p:nvSpPr>
        <p:spPr>
          <a:xfrm>
            <a:off x="358775" y="1116000"/>
            <a:ext cx="4104000" cy="3672000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-</a:t>
            </a:r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79950" y="1080000"/>
            <a:ext cx="4105275" cy="118813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200"/>
              </a:lnSpc>
              <a:defRPr sz="1800" b="1" cap="none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</a:t>
            </a:r>
            <a:r>
              <a:rPr lang="de-DE" dirty="0" err="1"/>
              <a:t>zweizweilig</a:t>
            </a:r>
            <a:r>
              <a:rPr lang="de-DE" dirty="0"/>
              <a:t> möglich</a:t>
            </a:r>
            <a:br>
              <a:rPr lang="de-DE" dirty="0"/>
            </a:br>
            <a:r>
              <a:rPr lang="de-DE" dirty="0"/>
              <a:t>Eventuelle Subheadline,</a:t>
            </a:r>
            <a:br>
              <a:rPr lang="de-DE" dirty="0"/>
            </a:br>
            <a:r>
              <a:rPr lang="de-DE" dirty="0"/>
              <a:t>ebenfalls zweizeilig möglich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79950" y="2620800"/>
            <a:ext cx="4105275" cy="6925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1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Sprecher*in Prof. Dr. Dr. Mustermann</a:t>
            </a:r>
          </a:p>
          <a:p>
            <a:r>
              <a:rPr lang="de-DE" dirty="0"/>
              <a:t>Sprecher*in Prof. med. Dr. Musterfrau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4701716" y="4716000"/>
            <a:ext cx="1922922" cy="21669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sz="700">
                <a:solidFill>
                  <a:schemeClr val="tx1"/>
                </a:solidFill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e-DE" dirty="0"/>
              <a:t>Bildunterschrift</a:t>
            </a:r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11" name="Datumsplatzhalter 5"/>
          <p:cNvSpPr>
            <a:spLocks noGrp="1"/>
          </p:cNvSpPr>
          <p:nvPr>
            <p:ph type="dt" sz="half" idx="2"/>
          </p:nvPr>
        </p:nvSpPr>
        <p:spPr>
          <a:xfrm>
            <a:off x="4680000" y="3471874"/>
            <a:ext cx="8028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1600"/>
              </a:lnSpc>
              <a:defRPr sz="11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14516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360000" y="1346496"/>
            <a:ext cx="4105275" cy="118813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200"/>
              </a:lnSpc>
              <a:defRPr sz="1800" b="1" cap="none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</a:t>
            </a:r>
            <a:r>
              <a:rPr lang="de-DE" dirty="0" err="1"/>
              <a:t>zweizweilig</a:t>
            </a:r>
            <a:r>
              <a:rPr lang="de-DE" dirty="0"/>
              <a:t> möglich</a:t>
            </a:r>
            <a:br>
              <a:rPr lang="de-DE" dirty="0"/>
            </a:br>
            <a:r>
              <a:rPr lang="de-DE" dirty="0"/>
              <a:t>Eventuelle Subheadline,</a:t>
            </a:r>
            <a:br>
              <a:rPr lang="de-DE" dirty="0"/>
            </a:br>
            <a:r>
              <a:rPr lang="de-DE" dirty="0"/>
              <a:t>ebenfalls zweizeilig möglich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2887296"/>
            <a:ext cx="4105275" cy="6925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1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Sprecher*in Prof. Dr. Dr. Mustermann</a:t>
            </a:r>
          </a:p>
          <a:p>
            <a:r>
              <a:rPr lang="de-DE" dirty="0"/>
              <a:t>Sprecher*in Prof. med. Dr. Musterfrau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12304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/>
              <a:t>www.ufz.de</a:t>
            </a:r>
          </a:p>
        </p:txBody>
      </p:sp>
      <p:sp>
        <p:nvSpPr>
          <p:cNvPr id="5" name="Titel 1"/>
          <p:cNvSpPr>
            <a:spLocks noGrp="1"/>
          </p:cNvSpPr>
          <p:nvPr>
            <p:ph type="ctrTitle" hasCustomPrompt="1"/>
          </p:nvPr>
        </p:nvSpPr>
        <p:spPr>
          <a:xfrm>
            <a:off x="358713" y="1080000"/>
            <a:ext cx="4105275" cy="118813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200"/>
              </a:lnSpc>
              <a:defRPr sz="1800" b="1" cap="none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</a:t>
            </a:r>
            <a:r>
              <a:rPr lang="de-DE" dirty="0" err="1"/>
              <a:t>zweizweilig</a:t>
            </a:r>
            <a:r>
              <a:rPr lang="de-DE" dirty="0"/>
              <a:t> möglich</a:t>
            </a:r>
            <a:br>
              <a:rPr lang="de-DE" dirty="0"/>
            </a:br>
            <a:r>
              <a:rPr lang="de-DE" dirty="0"/>
              <a:t>Eventuelle Subheadline,</a:t>
            </a:r>
            <a:br>
              <a:rPr lang="de-DE" dirty="0"/>
            </a:br>
            <a:r>
              <a:rPr lang="de-DE" dirty="0"/>
              <a:t>ebenfalls zweizeilig möglich</a:t>
            </a:r>
          </a:p>
        </p:txBody>
      </p:sp>
      <p:sp>
        <p:nvSpPr>
          <p:cNvPr id="7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58713" y="2620800"/>
            <a:ext cx="4105275" cy="6925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1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Sprecher*in Prof. Dr. Dr. Mustermann</a:t>
            </a:r>
          </a:p>
          <a:p>
            <a:r>
              <a:rPr lang="de-DE" dirty="0"/>
              <a:t>Sprecher*in Prof. med. Dr. Musterfrau</a:t>
            </a:r>
          </a:p>
        </p:txBody>
      </p:sp>
      <p:sp>
        <p:nvSpPr>
          <p:cNvPr id="8" name="Datumsplatzhalter 5"/>
          <p:cNvSpPr>
            <a:spLocks noGrp="1"/>
          </p:cNvSpPr>
          <p:nvPr>
            <p:ph type="dt" sz="half" idx="2"/>
          </p:nvPr>
        </p:nvSpPr>
        <p:spPr>
          <a:xfrm>
            <a:off x="358763" y="3471874"/>
            <a:ext cx="8028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1600"/>
              </a:lnSpc>
              <a:defRPr sz="11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179388" y="987425"/>
            <a:ext cx="8784000" cy="4032000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1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7061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Voll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/>
              <a:t>www.ufz.de</a:t>
            </a:r>
          </a:p>
        </p:txBody>
      </p:sp>
      <p:sp>
        <p:nvSpPr>
          <p:cNvPr id="11" name="Titel 1"/>
          <p:cNvSpPr>
            <a:spLocks noGrp="1"/>
          </p:cNvSpPr>
          <p:nvPr>
            <p:ph type="ctrTitle" hasCustomPrompt="1"/>
          </p:nvPr>
        </p:nvSpPr>
        <p:spPr>
          <a:xfrm>
            <a:off x="360000" y="1353600"/>
            <a:ext cx="4105275" cy="1188132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algn="l">
              <a:lnSpc>
                <a:spcPts val="2200"/>
              </a:lnSpc>
              <a:defRPr sz="1800" b="1" cap="none" baseline="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Präsentationstitel</a:t>
            </a:r>
            <a:br>
              <a:rPr lang="de-DE" dirty="0"/>
            </a:br>
            <a:r>
              <a:rPr lang="de-DE" dirty="0"/>
              <a:t>auch </a:t>
            </a:r>
            <a:r>
              <a:rPr lang="de-DE" dirty="0" err="1"/>
              <a:t>zweizweilig</a:t>
            </a:r>
            <a:r>
              <a:rPr lang="de-DE" dirty="0"/>
              <a:t> möglich</a:t>
            </a:r>
            <a:br>
              <a:rPr lang="de-DE" dirty="0"/>
            </a:br>
            <a:r>
              <a:rPr lang="de-DE" dirty="0"/>
              <a:t>Eventuelle Subheadline,</a:t>
            </a:r>
            <a:br>
              <a:rPr lang="de-DE" dirty="0"/>
            </a:br>
            <a:r>
              <a:rPr lang="de-DE" dirty="0"/>
              <a:t>ebenfalls zweizeilig möglich</a:t>
            </a: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2894400"/>
            <a:ext cx="4105275" cy="69256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1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Sprecher*in Prof. Dr. Dr. Mustermann</a:t>
            </a:r>
          </a:p>
          <a:p>
            <a:r>
              <a:rPr lang="de-DE" dirty="0"/>
              <a:t>Sprecher*in Prof. med. Dr. Musterfrau</a:t>
            </a:r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>
          <a:xfrm>
            <a:off x="360000" y="3744000"/>
            <a:ext cx="8028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1600"/>
              </a:lnSpc>
              <a:defRPr sz="11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8549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358774" y="1130400"/>
            <a:ext cx="4105275" cy="3590925"/>
          </a:xfrm>
        </p:spPr>
        <p:txBody>
          <a:bodyPr/>
          <a:lstStyle>
            <a:lvl1pPr>
              <a:lnSpc>
                <a:spcPts val="1700"/>
              </a:lnSpc>
              <a:defRPr/>
            </a:lvl1pPr>
            <a:lvl2pPr>
              <a:lnSpc>
                <a:spcPts val="1700"/>
              </a:lnSpc>
              <a:defRPr/>
            </a:lvl2pPr>
            <a:lvl3pPr>
              <a:lnSpc>
                <a:spcPts val="1700"/>
              </a:lnSpc>
              <a:defRPr/>
            </a:lvl3pPr>
            <a:lvl4pPr>
              <a:lnSpc>
                <a:spcPts val="1700"/>
              </a:lnSpc>
              <a:defRPr/>
            </a:lvl4pPr>
            <a:lvl5pPr>
              <a:lnSpc>
                <a:spcPts val="17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3"/>
          </p:nvPr>
        </p:nvSpPr>
        <p:spPr>
          <a:xfrm>
            <a:off x="4679950" y="1130400"/>
            <a:ext cx="4104050" cy="3521744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679950" y="4706143"/>
            <a:ext cx="1944688" cy="169863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700"/>
            </a:lvl1pPr>
          </a:lstStyle>
          <a:p>
            <a:pPr lvl="0"/>
            <a:r>
              <a:rPr lang="de-DE" dirty="0"/>
              <a:t>Bildunterschrift</a:t>
            </a:r>
          </a:p>
        </p:txBody>
      </p:sp>
    </p:spTree>
    <p:extLst>
      <p:ext uri="{BB962C8B-B14F-4D97-AF65-F5344CB8AC3E}">
        <p14:creationId xmlns:p14="http://schemas.microsoft.com/office/powerpoint/2010/main" val="267518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 Text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2"/>
          </p:nvPr>
        </p:nvSpPr>
        <p:spPr>
          <a:xfrm>
            <a:off x="358774" y="1130400"/>
            <a:ext cx="4105275" cy="3590925"/>
          </a:xfrm>
        </p:spPr>
        <p:txBody>
          <a:bodyPr/>
          <a:lstStyle>
            <a:lvl1pPr>
              <a:lnSpc>
                <a:spcPts val="1700"/>
              </a:lnSpc>
              <a:defRPr/>
            </a:lvl1pPr>
            <a:lvl2pPr>
              <a:lnSpc>
                <a:spcPts val="1700"/>
              </a:lnSpc>
              <a:defRPr/>
            </a:lvl2pPr>
            <a:lvl3pPr>
              <a:lnSpc>
                <a:spcPts val="1700"/>
              </a:lnSpc>
              <a:defRPr/>
            </a:lvl3pPr>
            <a:lvl4pPr>
              <a:lnSpc>
                <a:spcPts val="1700"/>
              </a:lnSpc>
              <a:defRPr/>
            </a:lvl4pPr>
            <a:lvl5pPr>
              <a:lnSpc>
                <a:spcPts val="17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/>
              <a:t>Zweite Ebene</a:t>
            </a:r>
            <a:endParaRPr lang="de-DE" dirty="0"/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678725" y="1130400"/>
            <a:ext cx="4105275" cy="3590925"/>
          </a:xfrm>
        </p:spPr>
        <p:txBody>
          <a:bodyPr/>
          <a:lstStyle>
            <a:lvl1pPr>
              <a:lnSpc>
                <a:spcPts val="1700"/>
              </a:lnSpc>
              <a:defRPr/>
            </a:lvl1pPr>
            <a:lvl2pPr>
              <a:lnSpc>
                <a:spcPts val="1700"/>
              </a:lnSpc>
              <a:defRPr/>
            </a:lvl2pPr>
            <a:lvl3pPr>
              <a:lnSpc>
                <a:spcPts val="1700"/>
              </a:lnSpc>
              <a:defRPr/>
            </a:lvl3pPr>
            <a:lvl4pPr>
              <a:lnSpc>
                <a:spcPts val="1700"/>
              </a:lnSpc>
              <a:defRPr/>
            </a:lvl4pPr>
            <a:lvl5pPr>
              <a:lnSpc>
                <a:spcPts val="1700"/>
              </a:lnSpc>
              <a:defRPr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611472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Bild + Bild/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678725" y="1130401"/>
            <a:ext cx="4105275" cy="1441349"/>
          </a:xfrm>
        </p:spPr>
        <p:txBody>
          <a:bodyPr/>
          <a:lstStyle>
            <a:lvl1pPr marL="0" marR="0" indent="0" algn="l" defTabSz="1800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>
                <a:tab pos="180000" algn="l"/>
                <a:tab pos="360000" algn="l"/>
              </a:tabLst>
              <a:defRPr/>
            </a:lvl1pPr>
            <a:lvl2pPr marL="180975" indent="0">
              <a:buNone/>
              <a:defRPr/>
            </a:lvl2pPr>
            <a:lvl3pPr marL="360363" indent="0">
              <a:buNone/>
              <a:defRPr/>
            </a:lvl3pPr>
            <a:lvl4pPr marL="539750" indent="0">
              <a:buNone/>
              <a:defRPr/>
            </a:lvl4pPr>
            <a:lvl5pPr marL="714375" indent="0">
              <a:buNone/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0"/>
            <a:r>
              <a:rPr lang="de-DE"/>
              <a:t>Lorem ipsum dolor sit amet, consectetuer adipiscing elit. Aenean commodo ligula eget dolor. Aenean massa. Cum sociis natoque penatibus et magnis dis parturient montes, nascetur ridiculus mus.</a:t>
            </a:r>
          </a:p>
          <a:p>
            <a:pPr lvl="0"/>
            <a:endParaRPr lang="de-DE"/>
          </a:p>
          <a:p>
            <a:pPr lvl="0"/>
            <a:endParaRPr lang="de-DE" dirty="0"/>
          </a:p>
        </p:txBody>
      </p:sp>
      <p:sp>
        <p:nvSpPr>
          <p:cNvPr id="10" name="Bildplatzhalter 9"/>
          <p:cNvSpPr>
            <a:spLocks noGrp="1"/>
          </p:cNvSpPr>
          <p:nvPr>
            <p:ph type="pic" sz="quarter" idx="14"/>
          </p:nvPr>
        </p:nvSpPr>
        <p:spPr>
          <a:xfrm>
            <a:off x="360000" y="1130399"/>
            <a:ext cx="4104050" cy="1692000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1" name="Bildplatzhalter 9"/>
          <p:cNvSpPr>
            <a:spLocks noGrp="1"/>
          </p:cNvSpPr>
          <p:nvPr>
            <p:ph type="pic" sz="quarter" idx="15"/>
          </p:nvPr>
        </p:nvSpPr>
        <p:spPr>
          <a:xfrm>
            <a:off x="360000" y="2952000"/>
            <a:ext cx="4104050" cy="1692000"/>
          </a:xfr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6" hasCustomPrompt="1"/>
          </p:nvPr>
        </p:nvSpPr>
        <p:spPr>
          <a:xfrm>
            <a:off x="358775" y="4697921"/>
            <a:ext cx="4104000" cy="21408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700"/>
            </a:lvl1pPr>
            <a:lvl2pPr marL="180975" indent="0">
              <a:buNone/>
              <a:defRPr sz="700"/>
            </a:lvl2pPr>
            <a:lvl3pPr marL="360363" indent="0">
              <a:buNone/>
              <a:defRPr sz="700"/>
            </a:lvl3pPr>
            <a:lvl4pPr marL="539750" indent="0">
              <a:buNone/>
              <a:defRPr sz="700"/>
            </a:lvl4pPr>
            <a:lvl5pPr marL="714375" indent="0">
              <a:buNone/>
              <a:defRPr sz="700"/>
            </a:lvl5pPr>
          </a:lstStyle>
          <a:p>
            <a:pPr lvl="0"/>
            <a:r>
              <a:rPr lang="de-DE" dirty="0"/>
              <a:t>Bildunterschrift oben/unten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7"/>
          </p:nvPr>
        </p:nvSpPr>
        <p:spPr>
          <a:xfrm>
            <a:off x="4679193" y="2751770"/>
            <a:ext cx="4105275" cy="1476474"/>
          </a:xfrm>
        </p:spPr>
        <p:txBody>
          <a:bodyPr/>
          <a:lstStyle>
            <a:lvl1pPr marL="0" marR="0" indent="0" algn="l" defTabSz="1800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SzTx/>
              <a:buFont typeface="Wingdings" panose="05000000000000000000" pitchFamily="2" charset="2"/>
              <a:buNone/>
              <a:tabLst>
                <a:tab pos="180000" algn="l"/>
                <a:tab pos="360000" algn="l"/>
              </a:tabLst>
              <a:defRPr/>
            </a:lvl1pPr>
          </a:lstStyle>
          <a:p>
            <a:pPr lvl="0"/>
            <a:r>
              <a:rPr lang="de-DE"/>
              <a:t>Textmasterformat bearbeiten</a:t>
            </a:r>
          </a:p>
          <a:p>
            <a:pPr marL="285750" marR="0" lvl="0" indent="-285750" algn="l" defTabSz="1800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>
                <a:tab pos="180000" algn="l"/>
                <a:tab pos="360000" algn="l"/>
              </a:tabLst>
              <a:defRPr/>
            </a:pPr>
            <a:r>
              <a:rPr lang="de-DE"/>
              <a:t>Lorem ipsum dolor sit amet, consectetuer adipiscing elit. Aenean commodo ligula eget dolor. Aenean massa. </a:t>
            </a:r>
          </a:p>
          <a:p>
            <a:pPr marL="285750" marR="0" lvl="0" indent="-285750" algn="l" defTabSz="180000" rtl="0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1800"/>
              </a:spcAft>
              <a:buClr>
                <a:schemeClr val="tx2"/>
              </a:buClr>
              <a:buSzTx/>
              <a:buFont typeface="Wingdings" panose="05000000000000000000" pitchFamily="2" charset="2"/>
              <a:buChar char="§"/>
              <a:tabLst>
                <a:tab pos="180000" algn="l"/>
                <a:tab pos="360000" algn="l"/>
              </a:tabLst>
              <a:defRPr/>
            </a:pPr>
            <a:r>
              <a:rPr lang="de-DE"/>
              <a:t>Lorem ipsum dolor sit amet, consectetuer adipiscing elit. Aenean commodo ligula eget dolor. Aenean massa. </a:t>
            </a:r>
          </a:p>
        </p:txBody>
      </p:sp>
    </p:spTree>
    <p:extLst>
      <p:ext uri="{BB962C8B-B14F-4D97-AF65-F5344CB8AC3E}">
        <p14:creationId xmlns:p14="http://schemas.microsoft.com/office/powerpoint/2010/main" val="1839589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Text + Bild/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5" name="Bildplatzhalter 9"/>
          <p:cNvSpPr>
            <a:spLocks noGrp="1"/>
          </p:cNvSpPr>
          <p:nvPr>
            <p:ph type="pic" sz="quarter" idx="15"/>
          </p:nvPr>
        </p:nvSpPr>
        <p:spPr>
          <a:xfrm>
            <a:off x="360000" y="2952000"/>
            <a:ext cx="4104050" cy="16920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Bildplatzhalter 9"/>
          <p:cNvSpPr>
            <a:spLocks noGrp="1"/>
          </p:cNvSpPr>
          <p:nvPr>
            <p:ph type="pic" sz="quarter" idx="16"/>
          </p:nvPr>
        </p:nvSpPr>
        <p:spPr>
          <a:xfrm>
            <a:off x="4679950" y="2952592"/>
            <a:ext cx="4104000" cy="1692000"/>
          </a:xfrm>
        </p:spPr>
        <p:txBody>
          <a:bodyPr/>
          <a:lstStyle/>
          <a:p>
            <a:endParaRPr lang="de-DE"/>
          </a:p>
        </p:txBody>
      </p:sp>
      <p:sp>
        <p:nvSpPr>
          <p:cNvPr id="7" name="Textplatzhalter 13"/>
          <p:cNvSpPr>
            <a:spLocks noGrp="1"/>
          </p:cNvSpPr>
          <p:nvPr>
            <p:ph type="body" sz="quarter" idx="17" hasCustomPrompt="1"/>
          </p:nvPr>
        </p:nvSpPr>
        <p:spPr>
          <a:xfrm>
            <a:off x="358775" y="4697921"/>
            <a:ext cx="4104000" cy="21408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700"/>
            </a:lvl1pPr>
            <a:lvl2pPr marL="180975" indent="0">
              <a:buNone/>
              <a:defRPr sz="700"/>
            </a:lvl2pPr>
            <a:lvl3pPr marL="360363" indent="0">
              <a:buNone/>
              <a:defRPr sz="700"/>
            </a:lvl3pPr>
            <a:lvl4pPr marL="539750" indent="0">
              <a:buNone/>
              <a:defRPr sz="700"/>
            </a:lvl4pPr>
            <a:lvl5pPr marL="714375" indent="0">
              <a:buNone/>
              <a:defRPr sz="700"/>
            </a:lvl5pPr>
          </a:lstStyle>
          <a:p>
            <a:pPr lvl="0"/>
            <a:r>
              <a:rPr lang="de-DE" dirty="0"/>
              <a:t>Bildunterschrift oben/unten</a:t>
            </a:r>
          </a:p>
        </p:txBody>
      </p:sp>
      <p:sp>
        <p:nvSpPr>
          <p:cNvPr id="8" name="Textplatzhalter 13"/>
          <p:cNvSpPr>
            <a:spLocks noGrp="1"/>
          </p:cNvSpPr>
          <p:nvPr>
            <p:ph type="body" sz="quarter" idx="18" hasCustomPrompt="1"/>
          </p:nvPr>
        </p:nvSpPr>
        <p:spPr>
          <a:xfrm>
            <a:off x="4690400" y="4698000"/>
            <a:ext cx="1934238" cy="214089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 sz="700"/>
            </a:lvl1pPr>
            <a:lvl2pPr marL="180975" indent="0">
              <a:buNone/>
              <a:defRPr sz="700"/>
            </a:lvl2pPr>
            <a:lvl3pPr marL="360363" indent="0">
              <a:buNone/>
              <a:defRPr sz="700"/>
            </a:lvl3pPr>
            <a:lvl4pPr marL="539750" indent="0">
              <a:buNone/>
              <a:defRPr sz="700"/>
            </a:lvl4pPr>
            <a:lvl5pPr marL="714375" indent="0">
              <a:buNone/>
              <a:defRPr sz="700"/>
            </a:lvl5pPr>
          </a:lstStyle>
          <a:p>
            <a:pPr lvl="0"/>
            <a:r>
              <a:rPr lang="de-DE" dirty="0"/>
              <a:t>Bildunterschrift oben/unten</a:t>
            </a:r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9"/>
          </p:nvPr>
        </p:nvSpPr>
        <p:spPr>
          <a:xfrm>
            <a:off x="358774" y="1138238"/>
            <a:ext cx="6265863" cy="1613532"/>
          </a:xfrm>
        </p:spPr>
        <p:txBody>
          <a:bodyPr/>
          <a:lstStyle>
            <a:lvl1pPr>
              <a:lnSpc>
                <a:spcPts val="1700"/>
              </a:lnSpc>
              <a:defRPr/>
            </a:lvl1pPr>
            <a:lvl2pPr>
              <a:lnSpc>
                <a:spcPts val="1700"/>
              </a:lnSpc>
              <a:defRPr/>
            </a:lvl2pPr>
            <a:lvl3pPr>
              <a:lnSpc>
                <a:spcPts val="1700"/>
              </a:lnSpc>
              <a:defRPr/>
            </a:lvl3pPr>
            <a:lvl4pPr>
              <a:lnSpc>
                <a:spcPts val="1700"/>
              </a:lnSpc>
              <a:defRPr/>
            </a:lvl4pPr>
            <a:lvl5pPr>
              <a:lnSpc>
                <a:spcPts val="1700"/>
              </a:lnSpc>
              <a:defRPr/>
            </a:lvl5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20578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Vol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/>
              <a:t>www.ufz.de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e-DE"/>
              <a:t>Optional: Folientitel einzeilig</a:t>
            </a:r>
          </a:p>
        </p:txBody>
      </p:sp>
      <p:sp>
        <p:nvSpPr>
          <p:cNvPr id="7" name="Bildplatzhalter 5"/>
          <p:cNvSpPr>
            <a:spLocks noGrp="1"/>
          </p:cNvSpPr>
          <p:nvPr>
            <p:ph type="pic" sz="quarter" idx="10"/>
          </p:nvPr>
        </p:nvSpPr>
        <p:spPr>
          <a:xfrm>
            <a:off x="358775" y="735013"/>
            <a:ext cx="8435058" cy="39249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ctr">
              <a:buNone/>
              <a:defRPr sz="11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64660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Voll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 dirty="0"/>
              <a:t>www.ufz.de</a:t>
            </a: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360000" y="735013"/>
            <a:ext cx="4105275" cy="3998911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>
              <a:lnSpc>
                <a:spcPts val="1630"/>
              </a:lnSpc>
              <a:spcBef>
                <a:spcPts val="0"/>
              </a:spcBef>
              <a:buNone/>
              <a:defRPr sz="1400" baseline="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>
              <a:buNone/>
            </a:pPr>
            <a:r>
              <a:rPr lang="de-DE" sz="1400"/>
              <a:t>Fließtext in Arial, 14 Pt, Schwarz. Hervorhebungen erfolgen in der </a:t>
            </a:r>
            <a:r>
              <a:rPr lang="de-DE" sz="1400" b="1"/>
              <a:t>Arial, Fett</a:t>
            </a:r>
            <a:r>
              <a:rPr lang="de-DE" sz="1400"/>
              <a:t>. </a:t>
            </a:r>
          </a:p>
          <a:p>
            <a:pPr marL="0" indent="0">
              <a:buNone/>
            </a:pPr>
            <a:endParaRPr lang="de-DE" sz="1400"/>
          </a:p>
          <a:p>
            <a:pPr marL="0" indent="0">
              <a:buNone/>
            </a:pPr>
            <a:r>
              <a:rPr lang="de-DE" sz="1400"/>
              <a:t>Der Fließtext kann auch in einem zweispaltigen Layout stattfinden. Es können beide Spalten mit Text bespielt werden, oder aber man nutzt eine Spalte für den Einsatz von Bildern oder Infografiken. 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/>
              <a:t>Optional: Folientitel einzeilig</a:t>
            </a:r>
          </a:p>
        </p:txBody>
      </p:sp>
      <p:sp>
        <p:nvSpPr>
          <p:cNvPr id="4" name="Diagrammplatzhalter 3"/>
          <p:cNvSpPr>
            <a:spLocks noGrp="1"/>
          </p:cNvSpPr>
          <p:nvPr>
            <p:ph type="chart" sz="quarter" idx="14"/>
          </p:nvPr>
        </p:nvSpPr>
        <p:spPr>
          <a:xfrm>
            <a:off x="4679950" y="2824163"/>
            <a:ext cx="4248150" cy="18002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Bildplatzhalter 9"/>
          <p:cNvSpPr>
            <a:spLocks noGrp="1"/>
          </p:cNvSpPr>
          <p:nvPr>
            <p:ph type="pic" sz="quarter" idx="15"/>
          </p:nvPr>
        </p:nvSpPr>
        <p:spPr>
          <a:xfrm>
            <a:off x="4687225" y="735013"/>
            <a:ext cx="4283737" cy="1692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11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6065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de-DE" noProof="0"/>
              <a:t>04.09.20XX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de-DE" noProof="0"/>
              <a:t>Präsentationstitel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65A5C87-DF58-40C8-B092-1DE63DB4547E}" type="slidenum">
              <a:rPr lang="de-DE" noProof="0" smtClean="0"/>
              <a:t>‹Nr.›</a:t>
            </a:fld>
            <a:endParaRPr lang="de-DE" noProof="0"/>
          </a:p>
        </p:txBody>
      </p:sp>
    </p:spTree>
    <p:extLst>
      <p:ext uri="{BB962C8B-B14F-4D97-AF65-F5344CB8AC3E}">
        <p14:creationId xmlns:p14="http://schemas.microsoft.com/office/powerpoint/2010/main" val="2275631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8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5003"/>
            <a:ext cx="9144000" cy="36259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31990"/>
            <a:ext cx="9144000" cy="362591"/>
          </a:xfrm>
          <a:prstGeom prst="rect">
            <a:avLst/>
          </a:prstGeom>
        </p:spPr>
      </p:pic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8280412" y="4903200"/>
            <a:ext cx="513420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6958800" y="4903200"/>
            <a:ext cx="655712" cy="146022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www.ufz.de</a:t>
            </a:r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51200"/>
            <a:ext cx="2767590" cy="594361"/>
          </a:xfrm>
          <a:prstGeom prst="rect">
            <a:avLst/>
          </a:prstGeom>
        </p:spPr>
      </p:pic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>
          <a:xfrm>
            <a:off x="203428" y="4515990"/>
            <a:ext cx="8028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lnSpc>
                <a:spcPts val="1600"/>
              </a:lnSpc>
              <a:defRPr sz="1100">
                <a:solidFill>
                  <a:schemeClr val="tx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8" name="Textfeld 7"/>
          <p:cNvSpPr txBox="1"/>
          <p:nvPr userDrawn="1"/>
        </p:nvSpPr>
        <p:spPr>
          <a:xfrm>
            <a:off x="179388" y="1138238"/>
            <a:ext cx="4500500" cy="27699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26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8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8280412" y="4903200"/>
            <a:ext cx="513420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6958800" y="4903200"/>
            <a:ext cx="655712" cy="146022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www.ufz.de</a:t>
            </a:r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151200"/>
            <a:ext cx="2767590" cy="59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903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4731990"/>
            <a:ext cx="9143990" cy="362590"/>
          </a:xfrm>
          <a:prstGeom prst="rect">
            <a:avLst/>
          </a:prstGeom>
        </p:spPr>
      </p:pic>
      <p:sp>
        <p:nvSpPr>
          <p:cNvPr id="4" name="Titelplatzhalter 3"/>
          <p:cNvSpPr>
            <a:spLocks noGrp="1"/>
          </p:cNvSpPr>
          <p:nvPr>
            <p:ph type="title"/>
          </p:nvPr>
        </p:nvSpPr>
        <p:spPr>
          <a:xfrm>
            <a:off x="360000" y="241200"/>
            <a:ext cx="8424000" cy="6599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dirty="0"/>
              <a:t>Folientitel, insgesamt </a:t>
            </a:r>
            <a:r>
              <a:rPr lang="de-DE" dirty="0" err="1"/>
              <a:t>zweizweilig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Entweder </a:t>
            </a:r>
            <a:r>
              <a:rPr lang="de-DE" dirty="0" err="1"/>
              <a:t>zweizweiliger</a:t>
            </a:r>
            <a:r>
              <a:rPr lang="de-DE" dirty="0"/>
              <a:t> Titel oder Titel und Subheadline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8280000" y="4903200"/>
            <a:ext cx="514400" cy="144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EA7858BA-97FF-467B-88B5-B4FF2FCC31FE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idx="1"/>
          </p:nvPr>
        </p:nvSpPr>
        <p:spPr>
          <a:xfrm>
            <a:off x="360000" y="1131590"/>
            <a:ext cx="8424000" cy="36023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3"/>
          </p:nvPr>
        </p:nvSpPr>
        <p:spPr>
          <a:xfrm>
            <a:off x="6958800" y="4903200"/>
            <a:ext cx="655200" cy="1476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de-DE"/>
              <a:t>www.ufz.de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805003"/>
            <a:ext cx="9143990" cy="36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1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9" r:id="rId3"/>
    <p:sldLayoutId id="2147483698" r:id="rId4"/>
  </p:sldLayoutIdLst>
  <p:hf hdr="0" dt="0"/>
  <p:txStyles>
    <p:titleStyle>
      <a:lvl1pPr algn="l" defTabSz="914400" rtl="0" eaLnBrk="1" latinLnBrk="0" hangingPunct="1">
        <a:lnSpc>
          <a:spcPts val="2160"/>
        </a:lnSpc>
        <a:spcBef>
          <a:spcPct val="0"/>
        </a:spcBef>
        <a:buNone/>
        <a:defRPr sz="1800" b="1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180000" rtl="0" eaLnBrk="1" latinLnBrk="0" hangingPunct="1">
        <a:lnSpc>
          <a:spcPts val="1700"/>
        </a:lnSpc>
        <a:spcBef>
          <a:spcPts val="0"/>
        </a:spcBef>
        <a:spcAft>
          <a:spcPts val="1630"/>
        </a:spcAft>
        <a:buClr>
          <a:schemeClr val="tx2"/>
        </a:buClr>
        <a:buFont typeface="Wingdings" panose="05000000000000000000" pitchFamily="2" charset="2"/>
        <a:buChar char="§"/>
        <a:tabLst>
          <a:tab pos="180000" algn="l"/>
          <a:tab pos="360000" algn="l"/>
        </a:tabLst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79388" algn="l" defTabSz="914400" rtl="0" eaLnBrk="1" latinLnBrk="0" hangingPunct="1">
        <a:lnSpc>
          <a:spcPts val="1700"/>
        </a:lnSpc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41338" indent="-180975" algn="l" defTabSz="914400" rtl="0" eaLnBrk="1" latinLnBrk="0" hangingPunct="1">
        <a:lnSpc>
          <a:spcPts val="1700"/>
        </a:lnSpc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75" indent="-174625" algn="l" defTabSz="914400" rtl="0" eaLnBrk="1" latinLnBrk="0" hangingPunct="1">
        <a:lnSpc>
          <a:spcPts val="1700"/>
        </a:lnSpc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25" indent="-285750" algn="l" defTabSz="914400" rtl="0" eaLnBrk="1" latinLnBrk="0" hangingPunct="1">
        <a:lnSpc>
          <a:spcPts val="1700"/>
        </a:lnSpc>
        <a:spcBef>
          <a:spcPct val="20000"/>
        </a:spcBef>
        <a:buClr>
          <a:schemeClr val="tx2"/>
        </a:buClr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iennummernplatzhalter 6"/>
          <p:cNvSpPr>
            <a:spLocks noGrp="1"/>
          </p:cNvSpPr>
          <p:nvPr>
            <p:ph type="sldNum" sz="quarter" idx="4"/>
          </p:nvPr>
        </p:nvSpPr>
        <p:spPr>
          <a:xfrm>
            <a:off x="8280412" y="4903200"/>
            <a:ext cx="513420" cy="14401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7AF9AA50-0486-41C3-8F9C-2E057E6D6925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3"/>
          </p:nvPr>
        </p:nvSpPr>
        <p:spPr>
          <a:xfrm>
            <a:off x="6958800" y="4903200"/>
            <a:ext cx="655712" cy="146022"/>
          </a:xfrm>
          <a:prstGeom prst="rect">
            <a:avLst/>
          </a:prstGeom>
        </p:spPr>
        <p:txBody>
          <a:bodyPr vert="horz" wrap="none" lIns="0" tIns="0" rIns="0" bIns="0" rtlCol="0" anchor="t" anchorCtr="0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de-DE" dirty="0"/>
              <a:t>www.ufz.de</a:t>
            </a: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60000" y="241200"/>
            <a:ext cx="8424000" cy="27832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Optional: Folientitel einzeilig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" y="4731990"/>
            <a:ext cx="9143990" cy="36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532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700" r:id="rId3"/>
  </p:sldLayoutIdLst>
  <p:hf hdr="0" dt="0"/>
  <p:txStyles>
    <p:titleStyle>
      <a:lvl1pPr algn="l" defTabSz="914400" rtl="0" eaLnBrk="1" latinLnBrk="0" hangingPunct="1">
        <a:lnSpc>
          <a:spcPts val="2160"/>
        </a:lnSpc>
        <a:spcBef>
          <a:spcPct val="0"/>
        </a:spcBef>
        <a:buNone/>
        <a:defRPr sz="18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673026-F4E6-4519-BA75-F202EFD3FC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847196" y="4853609"/>
            <a:ext cx="2144404" cy="289890"/>
          </a:xfrm>
        </p:spPr>
        <p:txBody>
          <a:bodyPr/>
          <a:lstStyle/>
          <a:p>
            <a:pPr algn="ctr"/>
            <a:r>
              <a:rPr lang="de-DE" dirty="0"/>
              <a:t>Thomas Ohnemus </a:t>
            </a:r>
            <a:r>
              <a:rPr lang="de-DE" sz="600" dirty="0"/>
              <a:t>(thomas.ohnemus@ufz.de)</a:t>
            </a:r>
          </a:p>
          <a:p>
            <a:pPr algn="ctr"/>
            <a:r>
              <a:rPr lang="de-DE" sz="600" dirty="0">
                <a:solidFill>
                  <a:schemeClr val="accent2">
                    <a:lumMod val="75000"/>
                  </a:schemeClr>
                </a:solidFill>
              </a:rPr>
              <a:t>Hannes Mollenhauer, Michael </a:t>
            </a:r>
            <a:r>
              <a:rPr lang="de-DE" sz="600" dirty="0" err="1">
                <a:solidFill>
                  <a:schemeClr val="accent2">
                    <a:lumMod val="75000"/>
                  </a:schemeClr>
                </a:solidFill>
              </a:rPr>
              <a:t>Mirtl</a:t>
            </a:r>
            <a:r>
              <a:rPr lang="de-DE" sz="600" dirty="0">
                <a:solidFill>
                  <a:schemeClr val="accent2">
                    <a:lumMod val="75000"/>
                  </a:schemeClr>
                </a:solidFill>
              </a:rPr>
              <a:t>, Steffen Zacharias</a:t>
            </a:r>
            <a:endParaRPr lang="de-DE" sz="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B9794AFB-D2B1-4267-A286-21E0C03F1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762" y="183730"/>
            <a:ext cx="6339952" cy="551282"/>
          </a:xfrm>
        </p:spPr>
        <p:txBody>
          <a:bodyPr/>
          <a:lstStyle/>
          <a:p>
            <a:pPr algn="ctr"/>
            <a:r>
              <a:rPr lang="de-DE" sz="2200" dirty="0" err="1"/>
              <a:t>Designing</a:t>
            </a:r>
            <a:r>
              <a:rPr lang="de-DE" sz="2200" dirty="0"/>
              <a:t> </a:t>
            </a:r>
            <a:r>
              <a:rPr lang="de-DE" sz="2200" dirty="0" err="1"/>
              <a:t>the</a:t>
            </a:r>
            <a:r>
              <a:rPr lang="de-DE" sz="2200" dirty="0"/>
              <a:t> </a:t>
            </a:r>
            <a:r>
              <a:rPr lang="de-DE" sz="2200" dirty="0" err="1"/>
              <a:t>eLTER</a:t>
            </a:r>
            <a:r>
              <a:rPr lang="de-DE" sz="2200" dirty="0"/>
              <a:t>* Research Infrastructure</a:t>
            </a:r>
          </a:p>
        </p:txBody>
      </p:sp>
      <p:pic>
        <p:nvPicPr>
          <p:cNvPr id="1026" name="Picture 2" descr="LTER in Europe">
            <a:extLst>
              <a:ext uri="{FF2B5EF4-FFF2-40B4-BE49-F238E27FC236}">
                <a16:creationId xmlns:a16="http://schemas.microsoft.com/office/drawing/2014/main" id="{9DBC8352-31F6-4D42-B87D-D51E1780B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3710" y="4696826"/>
            <a:ext cx="554899" cy="2024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5335CF37-C29F-4DA3-AA00-6BA889AEC724}"/>
              </a:ext>
            </a:extLst>
          </p:cNvPr>
          <p:cNvCxnSpPr/>
          <p:nvPr/>
        </p:nvCxnSpPr>
        <p:spPr>
          <a:xfrm>
            <a:off x="6792537" y="2288229"/>
            <a:ext cx="2283645" cy="0"/>
          </a:xfrm>
          <a:prstGeom prst="line">
            <a:avLst/>
          </a:prstGeom>
          <a:ln w="15875" cap="rnd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5000">
                  <a:schemeClr val="accent1"/>
                </a:gs>
                <a:gs pos="50000">
                  <a:schemeClr val="tx2"/>
                </a:gs>
                <a:gs pos="16825">
                  <a:srgbClr val="4E8DBF"/>
                </a:gs>
                <a:gs pos="6500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Grafik 1027" descr="Ein Bild, das Karte enthält.&#10;&#10;Automatisch generierte Beschreibung">
            <a:extLst>
              <a:ext uri="{FF2B5EF4-FFF2-40B4-BE49-F238E27FC236}">
                <a16:creationId xmlns:a16="http://schemas.microsoft.com/office/drawing/2014/main" id="{DE907ED0-5044-462F-BBBC-5D278C4B24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364" r="10183" b="10000"/>
          <a:stretch/>
        </p:blipFill>
        <p:spPr>
          <a:xfrm>
            <a:off x="85332" y="726015"/>
            <a:ext cx="3265869" cy="3787424"/>
          </a:xfrm>
          <a:prstGeom prst="rect">
            <a:avLst/>
          </a:prstGeom>
        </p:spPr>
      </p:pic>
      <p:pic>
        <p:nvPicPr>
          <p:cNvPr id="1042" name="Grafik 1041" descr="Ein Bild, das Karte enthält.&#10;&#10;Automatisch generierte Beschreibung">
            <a:extLst>
              <a:ext uri="{FF2B5EF4-FFF2-40B4-BE49-F238E27FC236}">
                <a16:creationId xmlns:a16="http://schemas.microsoft.com/office/drawing/2014/main" id="{0416033B-4970-46DD-818A-E3D00E3792E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4289" r="12279" b="19334"/>
          <a:stretch/>
        </p:blipFill>
        <p:spPr>
          <a:xfrm>
            <a:off x="6853062" y="2399687"/>
            <a:ext cx="2223120" cy="2379520"/>
          </a:xfrm>
          <a:prstGeom prst="rect">
            <a:avLst/>
          </a:prstGeom>
        </p:spPr>
      </p:pic>
      <p:pic>
        <p:nvPicPr>
          <p:cNvPr id="1044" name="Grafik 1043" descr="Ein Bild, das Karte enthält.&#10;&#10;Automatisch generierte Beschreibung">
            <a:extLst>
              <a:ext uri="{FF2B5EF4-FFF2-40B4-BE49-F238E27FC236}">
                <a16:creationId xmlns:a16="http://schemas.microsoft.com/office/drawing/2014/main" id="{4023CBCF-13E1-4C00-A897-BADBAABCDD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3562" r="10183" b="26365"/>
          <a:stretch/>
        </p:blipFill>
        <p:spPr>
          <a:xfrm>
            <a:off x="6832162" y="59987"/>
            <a:ext cx="2229205" cy="210906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F22389A2-9FCE-4AB4-93EE-0F3CA66399E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4290" r="12284"/>
          <a:stretch/>
        </p:blipFill>
        <p:spPr>
          <a:xfrm>
            <a:off x="3520059" y="726015"/>
            <a:ext cx="2989654" cy="4131735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9EE4F052-D98D-4E97-9F35-2379125843C3}"/>
              </a:ext>
            </a:extLst>
          </p:cNvPr>
          <p:cNvSpPr txBox="1"/>
          <p:nvPr/>
        </p:nvSpPr>
        <p:spPr>
          <a:xfrm>
            <a:off x="3661540" y="4783841"/>
            <a:ext cx="260912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 err="1"/>
              <a:t>Following</a:t>
            </a:r>
            <a:r>
              <a:rPr lang="de-DE" sz="900" dirty="0"/>
              <a:t> </a:t>
            </a:r>
            <a:r>
              <a:rPr lang="de-DE" sz="900" dirty="0" err="1"/>
              <a:t>Wohner</a:t>
            </a:r>
            <a:r>
              <a:rPr lang="de-DE" sz="900" dirty="0"/>
              <a:t> et al. (In Review)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F6132711-F7ED-4E1C-A8C2-887E30B5ED5C}"/>
              </a:ext>
            </a:extLst>
          </p:cNvPr>
          <p:cNvSpPr/>
          <p:nvPr/>
        </p:nvSpPr>
        <p:spPr>
          <a:xfrm>
            <a:off x="169761" y="748952"/>
            <a:ext cx="524268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14F9D8D3-D318-4933-877A-35642D0BB808}"/>
              </a:ext>
            </a:extLst>
          </p:cNvPr>
          <p:cNvSpPr/>
          <p:nvPr/>
        </p:nvSpPr>
        <p:spPr>
          <a:xfrm>
            <a:off x="3638640" y="748952"/>
            <a:ext cx="524268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B016CF94-B8CB-443F-94BA-3FA6B53AF249}"/>
              </a:ext>
            </a:extLst>
          </p:cNvPr>
          <p:cNvSpPr/>
          <p:nvPr/>
        </p:nvSpPr>
        <p:spPr>
          <a:xfrm>
            <a:off x="6841743" y="2495550"/>
            <a:ext cx="524268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3a</a:t>
            </a: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4FEC2D4B-F2FF-4C8D-917E-1080DE3BFBB4}"/>
              </a:ext>
            </a:extLst>
          </p:cNvPr>
          <p:cNvSpPr/>
          <p:nvPr/>
        </p:nvSpPr>
        <p:spPr>
          <a:xfrm>
            <a:off x="6841743" y="118086"/>
            <a:ext cx="524268" cy="2286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dirty="0">
                <a:solidFill>
                  <a:schemeClr val="accent1">
                    <a:lumMod val="75000"/>
                  </a:schemeClr>
                </a:solidFill>
              </a:rPr>
              <a:t>3b</a:t>
            </a:r>
          </a:p>
        </p:txBody>
      </p:sp>
      <p:cxnSp>
        <p:nvCxnSpPr>
          <p:cNvPr id="18" name="Gerader Verbinder 17">
            <a:extLst>
              <a:ext uri="{FF2B5EF4-FFF2-40B4-BE49-F238E27FC236}">
                <a16:creationId xmlns:a16="http://schemas.microsoft.com/office/drawing/2014/main" id="{9C6A094C-5D8E-484A-9188-CBF9C840BCD9}"/>
              </a:ext>
            </a:extLst>
          </p:cNvPr>
          <p:cNvCxnSpPr>
            <a:cxnSpLocks/>
          </p:cNvCxnSpPr>
          <p:nvPr/>
        </p:nvCxnSpPr>
        <p:spPr>
          <a:xfrm>
            <a:off x="169762" y="514350"/>
            <a:ext cx="6231038" cy="0"/>
          </a:xfrm>
          <a:prstGeom prst="line">
            <a:avLst/>
          </a:prstGeom>
          <a:ln w="15875" cap="rnd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5000">
                  <a:schemeClr val="accent1"/>
                </a:gs>
                <a:gs pos="50000">
                  <a:schemeClr val="tx2"/>
                </a:gs>
                <a:gs pos="16825">
                  <a:srgbClr val="4E8DBF"/>
                </a:gs>
                <a:gs pos="6500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8A3D6466-B123-4D80-9617-61279F166670}"/>
              </a:ext>
            </a:extLst>
          </p:cNvPr>
          <p:cNvSpPr txBox="1"/>
          <p:nvPr/>
        </p:nvSpPr>
        <p:spPr>
          <a:xfrm>
            <a:off x="6647348" y="2724150"/>
            <a:ext cx="400110" cy="1566938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1400" dirty="0" err="1"/>
              <a:t>Priority</a:t>
            </a:r>
            <a:r>
              <a:rPr lang="de-DE" sz="1400" dirty="0"/>
              <a:t> </a:t>
            </a:r>
            <a:r>
              <a:rPr lang="de-DE" sz="1400" dirty="0" err="1"/>
              <a:t>Regions</a:t>
            </a:r>
            <a:endParaRPr lang="de-DE" sz="1400" dirty="0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0797C202-46CE-4D5E-80A7-7FF7018EA891}"/>
              </a:ext>
            </a:extLst>
          </p:cNvPr>
          <p:cNvSpPr txBox="1"/>
          <p:nvPr/>
        </p:nvSpPr>
        <p:spPr>
          <a:xfrm>
            <a:off x="6658929" y="272838"/>
            <a:ext cx="400110" cy="171463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de-DE" sz="1400" dirty="0" err="1"/>
              <a:t>Euclidean</a:t>
            </a:r>
            <a:r>
              <a:rPr lang="de-DE" sz="1400" dirty="0"/>
              <a:t> </a:t>
            </a:r>
            <a:r>
              <a:rPr lang="de-DE" sz="1400" dirty="0" err="1"/>
              <a:t>Priority</a:t>
            </a:r>
            <a:endParaRPr lang="de-DE" sz="1400" dirty="0"/>
          </a:p>
        </p:txBody>
      </p:sp>
      <p:pic>
        <p:nvPicPr>
          <p:cNvPr id="20" name="Grafik 19" descr="Ein Bild, das Karte enthält.&#10;&#10;Automatisch generierte Beschreibung">
            <a:extLst>
              <a:ext uri="{FF2B5EF4-FFF2-40B4-BE49-F238E27FC236}">
                <a16:creationId xmlns:a16="http://schemas.microsoft.com/office/drawing/2014/main" id="{D03D5175-6899-4766-A3F7-8E266184FCC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275" t="84903" r="21183" b="10766"/>
          <a:stretch/>
        </p:blipFill>
        <p:spPr>
          <a:xfrm>
            <a:off x="4741608" y="4235220"/>
            <a:ext cx="1607782" cy="231497"/>
          </a:xfrm>
          <a:prstGeom prst="rect">
            <a:avLst/>
          </a:prstGeom>
        </p:spPr>
      </p:pic>
      <p:sp>
        <p:nvSpPr>
          <p:cNvPr id="21" name="Textfeld 20">
            <a:extLst>
              <a:ext uri="{FF2B5EF4-FFF2-40B4-BE49-F238E27FC236}">
                <a16:creationId xmlns:a16="http://schemas.microsoft.com/office/drawing/2014/main" id="{1F0EA5ED-3DFD-4FD5-B640-A4B588EB4ACA}"/>
              </a:ext>
            </a:extLst>
          </p:cNvPr>
          <p:cNvSpPr txBox="1"/>
          <p:nvPr/>
        </p:nvSpPr>
        <p:spPr>
          <a:xfrm>
            <a:off x="-76200" y="4959311"/>
            <a:ext cx="20849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/>
              <a:t>*</a:t>
            </a:r>
            <a:r>
              <a:rPr lang="de-DE" sz="900" dirty="0" err="1"/>
              <a:t>eLTER</a:t>
            </a:r>
            <a:r>
              <a:rPr lang="de-DE" sz="900" dirty="0"/>
              <a:t> </a:t>
            </a:r>
            <a:r>
              <a:rPr lang="de-DE" sz="900" dirty="0" err="1"/>
              <a:t>data</a:t>
            </a:r>
            <a:r>
              <a:rPr lang="de-DE" sz="900" dirty="0"/>
              <a:t> </a:t>
            </a:r>
            <a:r>
              <a:rPr lang="de-DE" sz="900" dirty="0" err="1"/>
              <a:t>as</a:t>
            </a:r>
            <a:r>
              <a:rPr lang="de-DE" sz="900" dirty="0"/>
              <a:t> </a:t>
            </a:r>
            <a:r>
              <a:rPr lang="de-DE" sz="900" dirty="0" err="1"/>
              <a:t>of</a:t>
            </a:r>
            <a:r>
              <a:rPr lang="de-DE" sz="900" dirty="0"/>
              <a:t> </a:t>
            </a:r>
            <a:r>
              <a:rPr lang="de-DE" sz="900" dirty="0" err="1"/>
              <a:t>October</a:t>
            </a:r>
            <a:r>
              <a:rPr lang="de-DE" sz="900" dirty="0"/>
              <a:t> 2020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D62D9ED-199D-4DD3-8C96-E4128EE95AFB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146" t="17415" r="7316" b="16941"/>
          <a:stretch/>
        </p:blipFill>
        <p:spPr>
          <a:xfrm>
            <a:off x="228599" y="4629150"/>
            <a:ext cx="1256253" cy="27010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9924700-CA1B-4D62-92E3-F0251A3C81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35134" y="-19050"/>
            <a:ext cx="608866" cy="852412"/>
          </a:xfrm>
          <a:prstGeom prst="rect">
            <a:avLst/>
          </a:prstGeom>
        </p:spPr>
      </p:pic>
      <p:sp>
        <p:nvSpPr>
          <p:cNvPr id="24" name="Textfeld 23">
            <a:extLst>
              <a:ext uri="{FF2B5EF4-FFF2-40B4-BE49-F238E27FC236}">
                <a16:creationId xmlns:a16="http://schemas.microsoft.com/office/drawing/2014/main" id="{4126F9D6-4BDD-4029-BD0C-F7EC91608CB5}"/>
              </a:ext>
            </a:extLst>
          </p:cNvPr>
          <p:cNvSpPr txBox="1"/>
          <p:nvPr/>
        </p:nvSpPr>
        <p:spPr>
          <a:xfrm>
            <a:off x="60848" y="480458"/>
            <a:ext cx="34592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900" dirty="0">
                <a:solidFill>
                  <a:srgbClr val="005AA0"/>
                </a:solidFill>
                <a:latin typeface="+mj-lt"/>
              </a:rPr>
              <a:t>EGU General Assembly, 28.04.2021</a:t>
            </a:r>
          </a:p>
        </p:txBody>
      </p:sp>
    </p:spTree>
    <p:extLst>
      <p:ext uri="{BB962C8B-B14F-4D97-AF65-F5344CB8AC3E}">
        <p14:creationId xmlns:p14="http://schemas.microsoft.com/office/powerpoint/2010/main" val="395844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de-DE" dirty="0" err="1"/>
              <a:t>Designing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eLTER</a:t>
            </a:r>
            <a:r>
              <a:rPr lang="de-DE" dirty="0"/>
              <a:t> Research Infrastructure</a:t>
            </a:r>
            <a:br>
              <a:rPr lang="de-DE" dirty="0"/>
            </a:br>
            <a:r>
              <a:rPr lang="de-DE" b="0" dirty="0" err="1"/>
              <a:t>Representativity</a:t>
            </a:r>
            <a:r>
              <a:rPr lang="de-DE" b="0" dirty="0"/>
              <a:t>, </a:t>
            </a:r>
            <a:r>
              <a:rPr lang="de-DE" b="0" dirty="0" err="1"/>
              <a:t>priority</a:t>
            </a:r>
            <a:r>
              <a:rPr lang="de-DE" b="0" dirty="0"/>
              <a:t> </a:t>
            </a:r>
            <a:r>
              <a:rPr lang="de-DE" b="0" dirty="0" err="1"/>
              <a:t>regions</a:t>
            </a:r>
            <a:r>
              <a:rPr lang="de-DE" b="0" dirty="0"/>
              <a:t> and </a:t>
            </a:r>
            <a:r>
              <a:rPr lang="de-DE" b="0" dirty="0" err="1"/>
              <a:t>recommendations</a:t>
            </a:r>
            <a:r>
              <a:rPr lang="de-DE" b="0" dirty="0"/>
              <a:t> </a:t>
            </a:r>
            <a:r>
              <a:rPr lang="de-DE" b="0" dirty="0" err="1"/>
              <a:t>for</a:t>
            </a:r>
            <a:r>
              <a:rPr lang="de-DE" b="0" dirty="0"/>
              <a:t> </a:t>
            </a:r>
            <a:r>
              <a:rPr lang="de-DE" b="0" dirty="0" err="1"/>
              <a:t>development</a:t>
            </a:r>
            <a:endParaRPr lang="de-DE" b="0" dirty="0"/>
          </a:p>
        </p:txBody>
      </p:sp>
      <p:sp>
        <p:nvSpPr>
          <p:cNvPr id="12" name="Untertitel 5"/>
          <p:cNvSpPr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de-DE" dirty="0"/>
              <a:t>Speaker Thomas Ohnemus</a:t>
            </a:r>
          </a:p>
        </p:txBody>
      </p:sp>
      <p:sp>
        <p:nvSpPr>
          <p:cNvPr id="15" name="Fußzeilenplatzhalt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www.ufz.de</a:t>
            </a:r>
          </a:p>
        </p:txBody>
      </p:sp>
      <p:sp>
        <p:nvSpPr>
          <p:cNvPr id="17" name="Datumsplatzhalter 5"/>
          <p:cNvSpPr txBox="1">
            <a:spLocks/>
          </p:cNvSpPr>
          <p:nvPr/>
        </p:nvSpPr>
        <p:spPr>
          <a:xfrm>
            <a:off x="358763" y="3471874"/>
            <a:ext cx="802800" cy="21600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lang="de-DE"/>
            </a:defPPr>
            <a:lvl1pPr marL="0" algn="l" defTabSz="914400" rtl="0" eaLnBrk="1" latinLnBrk="0" hangingPunct="1">
              <a:lnSpc>
                <a:spcPts val="1600"/>
              </a:lnSpc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B1D3B89-47A1-4AA1-BD28-47B3673F5E39}" type="datetimeFigureOut">
              <a:rPr lang="de-DE" smtClean="0"/>
              <a:pPr/>
              <a:t>22.03.2021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69735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673026-F4E6-4519-BA75-F202EFD3FC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847196" y="4853609"/>
            <a:ext cx="2144404" cy="289890"/>
          </a:xfrm>
        </p:spPr>
        <p:txBody>
          <a:bodyPr/>
          <a:lstStyle/>
          <a:p>
            <a:pPr algn="ctr"/>
            <a:r>
              <a:rPr lang="de-DE" dirty="0"/>
              <a:t>Thomas Ohnemus, </a:t>
            </a:r>
          </a:p>
          <a:p>
            <a:r>
              <a:rPr lang="de-DE" sz="700" dirty="0"/>
              <a:t>Hannes Mollenhauer, Michael </a:t>
            </a:r>
            <a:r>
              <a:rPr lang="de-DE" sz="700" dirty="0" err="1"/>
              <a:t>Mirtl</a:t>
            </a:r>
            <a:r>
              <a:rPr lang="de-DE" sz="700" dirty="0"/>
              <a:t>, Steffen Zacharias</a:t>
            </a:r>
            <a:endParaRPr lang="de-DE" dirty="0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B9794AFB-D2B1-4267-A286-21E0C03F1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94277"/>
            <a:ext cx="8424000" cy="640735"/>
          </a:xfrm>
        </p:spPr>
        <p:txBody>
          <a:bodyPr/>
          <a:lstStyle/>
          <a:p>
            <a:r>
              <a:rPr lang="de-DE" sz="2000" dirty="0" err="1"/>
              <a:t>Designing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eLTER</a:t>
            </a:r>
            <a:r>
              <a:rPr lang="de-DE" sz="2000" dirty="0"/>
              <a:t> </a:t>
            </a:r>
            <a:br>
              <a:rPr lang="de-DE" sz="2000" dirty="0"/>
            </a:br>
            <a:r>
              <a:rPr lang="de-DE" sz="2000" dirty="0"/>
              <a:t>Research Infrastructure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BC735326-162D-4526-92BA-F8B1B3E945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23615" r="8443" b="20977"/>
          <a:stretch/>
        </p:blipFill>
        <p:spPr>
          <a:xfrm>
            <a:off x="4140936" y="285600"/>
            <a:ext cx="1534448" cy="325913"/>
          </a:xfrm>
          <a:prstGeom prst="rect">
            <a:avLst/>
          </a:prstGeom>
        </p:spPr>
      </p:pic>
      <p:pic>
        <p:nvPicPr>
          <p:cNvPr id="1026" name="Picture 2" descr="LTER in Europe">
            <a:extLst>
              <a:ext uri="{FF2B5EF4-FFF2-40B4-BE49-F238E27FC236}">
                <a16:creationId xmlns:a16="http://schemas.microsoft.com/office/drawing/2014/main" id="{9DBC8352-31F6-4D42-B87D-D51E1780B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103" y="32974"/>
            <a:ext cx="838200" cy="30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9EE4F052-D98D-4E97-9F35-2379125843C3}"/>
              </a:ext>
            </a:extLst>
          </p:cNvPr>
          <p:cNvSpPr txBox="1"/>
          <p:nvPr/>
        </p:nvSpPr>
        <p:spPr>
          <a:xfrm>
            <a:off x="3955113" y="4453216"/>
            <a:ext cx="175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/>
              <a:t>Wohner</a:t>
            </a:r>
            <a:r>
              <a:rPr lang="de-DE" sz="1000" dirty="0"/>
              <a:t> et al. (In Review)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5335CF37-C29F-4DA3-AA00-6BA889AEC724}"/>
              </a:ext>
            </a:extLst>
          </p:cNvPr>
          <p:cNvCxnSpPr/>
          <p:nvPr/>
        </p:nvCxnSpPr>
        <p:spPr>
          <a:xfrm>
            <a:off x="6707955" y="1993392"/>
            <a:ext cx="2283645" cy="0"/>
          </a:xfrm>
          <a:prstGeom prst="line">
            <a:avLst/>
          </a:prstGeom>
          <a:ln w="15875" cap="rnd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25000">
                  <a:schemeClr val="accent1"/>
                </a:gs>
                <a:gs pos="50000">
                  <a:schemeClr val="tx2"/>
                </a:gs>
                <a:gs pos="16825">
                  <a:srgbClr val="4E8DBF"/>
                </a:gs>
                <a:gs pos="65000">
                  <a:schemeClr val="accent1"/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Grafik 1027" descr="Ein Bild, das Karte enthält.&#10;&#10;Automatisch generierte Beschreibung">
            <a:extLst>
              <a:ext uri="{FF2B5EF4-FFF2-40B4-BE49-F238E27FC236}">
                <a16:creationId xmlns:a16="http://schemas.microsoft.com/office/drawing/2014/main" id="{DE907ED0-5044-462F-BBBC-5D278C4B240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364" r="10183" b="10000"/>
          <a:stretch/>
        </p:blipFill>
        <p:spPr>
          <a:xfrm>
            <a:off x="85332" y="954615"/>
            <a:ext cx="3265869" cy="3787424"/>
          </a:xfrm>
          <a:prstGeom prst="rect">
            <a:avLst/>
          </a:prstGeom>
        </p:spPr>
      </p:pic>
      <p:pic>
        <p:nvPicPr>
          <p:cNvPr id="1042" name="Grafik 1041" descr="Ein Bild, das Karte enthält.&#10;&#10;Automatisch generierte Beschreibung">
            <a:extLst>
              <a:ext uri="{FF2B5EF4-FFF2-40B4-BE49-F238E27FC236}">
                <a16:creationId xmlns:a16="http://schemas.microsoft.com/office/drawing/2014/main" id="{0416033B-4970-46DD-818A-E3D00E3792E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4290" r="12279"/>
          <a:stretch/>
        </p:blipFill>
        <p:spPr>
          <a:xfrm>
            <a:off x="6834906" y="2026650"/>
            <a:ext cx="2004294" cy="2770164"/>
          </a:xfrm>
          <a:prstGeom prst="rect">
            <a:avLst/>
          </a:prstGeom>
        </p:spPr>
      </p:pic>
      <p:pic>
        <p:nvPicPr>
          <p:cNvPr id="1044" name="Grafik 1043" descr="Ein Bild, das Karte enthält.&#10;&#10;Automatisch generierte Beschreibung">
            <a:extLst>
              <a:ext uri="{FF2B5EF4-FFF2-40B4-BE49-F238E27FC236}">
                <a16:creationId xmlns:a16="http://schemas.microsoft.com/office/drawing/2014/main" id="{4023CBCF-13E1-4C00-A897-BADBAABCDD1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3562" r="10183" b="26365"/>
          <a:stretch/>
        </p:blipFill>
        <p:spPr>
          <a:xfrm>
            <a:off x="6832163" y="59987"/>
            <a:ext cx="2009780" cy="1901468"/>
          </a:xfrm>
          <a:prstGeom prst="rect">
            <a:avLst/>
          </a:prstGeom>
        </p:spPr>
      </p:pic>
      <p:pic>
        <p:nvPicPr>
          <p:cNvPr id="1054" name="Grafik 1053" descr="Ein Bild, das Pfeil enthält.&#10;&#10;Automatisch generierte Beschreibung">
            <a:extLst>
              <a:ext uri="{FF2B5EF4-FFF2-40B4-BE49-F238E27FC236}">
                <a16:creationId xmlns:a16="http://schemas.microsoft.com/office/drawing/2014/main" id="{0A1767AF-8A05-4F20-991D-250FA80F0BE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9120" t="2593" r="20768" b="41111"/>
          <a:stretch/>
        </p:blipFill>
        <p:spPr>
          <a:xfrm>
            <a:off x="3594503" y="1123950"/>
            <a:ext cx="2743200" cy="289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0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2230800" cy="278322"/>
          </a:xfrm>
        </p:spPr>
        <p:txBody>
          <a:bodyPr/>
          <a:lstStyle/>
          <a:p>
            <a:r>
              <a:rPr lang="de-DE" dirty="0"/>
              <a:t>Reference Parameters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83DFAEDE-4E78-4163-B9AD-3E51196F42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055" y="0"/>
            <a:ext cx="5117067" cy="4807245"/>
          </a:xfrm>
          <a:prstGeom prst="rect">
            <a:avLst/>
          </a:prstGeom>
        </p:spPr>
      </p:pic>
      <p:pic>
        <p:nvPicPr>
          <p:cNvPr id="27" name="Grafik 26" descr="Ein Bild, das Text enthält.&#10;&#10;Automatisch generierte Beschreibung">
            <a:extLst>
              <a:ext uri="{FF2B5EF4-FFF2-40B4-BE49-F238E27FC236}">
                <a16:creationId xmlns:a16="http://schemas.microsoft.com/office/drawing/2014/main" id="{2DFF39AD-37C6-4FF0-8E03-84B24B6123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" y="1909097"/>
            <a:ext cx="3399313" cy="1325305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CCB102B7-F879-4709-A6EB-4960B407CB7E}"/>
              </a:ext>
            </a:extLst>
          </p:cNvPr>
          <p:cNvSpPr txBox="1"/>
          <p:nvPr/>
        </p:nvSpPr>
        <p:spPr>
          <a:xfrm>
            <a:off x="22123" y="3234402"/>
            <a:ext cx="175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/>
              <a:t>Wohner</a:t>
            </a:r>
            <a:r>
              <a:rPr lang="de-DE" sz="1000" dirty="0"/>
              <a:t> et al. (In Review)</a:t>
            </a:r>
          </a:p>
        </p:txBody>
      </p:sp>
    </p:spTree>
    <p:extLst>
      <p:ext uri="{BB962C8B-B14F-4D97-AF65-F5344CB8AC3E}">
        <p14:creationId xmlns:p14="http://schemas.microsoft.com/office/powerpoint/2010/main" val="2806988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4212000" cy="278322"/>
          </a:xfrm>
        </p:spPr>
        <p:txBody>
          <a:bodyPr/>
          <a:lstStyle/>
          <a:p>
            <a:r>
              <a:rPr lang="de-DE" dirty="0" err="1"/>
              <a:t>Representativity</a:t>
            </a:r>
            <a:r>
              <a:rPr lang="de-DE" dirty="0"/>
              <a:t> &amp; </a:t>
            </a:r>
            <a:r>
              <a:rPr lang="de-DE" dirty="0" err="1"/>
              <a:t>Representedness</a:t>
            </a:r>
            <a:r>
              <a:rPr lang="de-DE" dirty="0"/>
              <a:t>: 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Anthromes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84751FA-5630-459D-9918-38609515A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611501"/>
            <a:ext cx="5486400" cy="3920498"/>
          </a:xfrm>
          <a:prstGeom prst="rect">
            <a:avLst/>
          </a:prstGeom>
        </p:spPr>
      </p:pic>
      <p:pic>
        <p:nvPicPr>
          <p:cNvPr id="13" name="Grafik 12" descr="Ein Bild, das Text enthält.&#10;&#10;Automatisch generierte Beschreibung">
            <a:extLst>
              <a:ext uri="{FF2B5EF4-FFF2-40B4-BE49-F238E27FC236}">
                <a16:creationId xmlns:a16="http://schemas.microsoft.com/office/drawing/2014/main" id="{51B3C40A-8699-41D4-907D-3B6C11F8CB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9097"/>
            <a:ext cx="3399313" cy="1325305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6A5284F-58CC-426A-8AE8-0B40AC53B502}"/>
              </a:ext>
            </a:extLst>
          </p:cNvPr>
          <p:cNvSpPr txBox="1"/>
          <p:nvPr/>
        </p:nvSpPr>
        <p:spPr>
          <a:xfrm>
            <a:off x="22123" y="3234402"/>
            <a:ext cx="175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/>
              <a:t>Wohner</a:t>
            </a:r>
            <a:r>
              <a:rPr lang="de-DE" sz="1000" dirty="0"/>
              <a:t> et al. (In Review)</a:t>
            </a:r>
          </a:p>
        </p:txBody>
      </p:sp>
    </p:spTree>
    <p:extLst>
      <p:ext uri="{BB962C8B-B14F-4D97-AF65-F5344CB8AC3E}">
        <p14:creationId xmlns:p14="http://schemas.microsoft.com/office/powerpoint/2010/main" val="4269509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3CBD45F8-2141-43D8-9160-40366F11E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055" y="0"/>
            <a:ext cx="5117067" cy="4803244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2383200" cy="278322"/>
          </a:xfrm>
        </p:spPr>
        <p:txBody>
          <a:bodyPr/>
          <a:lstStyle/>
          <a:p>
            <a:r>
              <a:rPr lang="de-DE" dirty="0"/>
              <a:t>Geographic </a:t>
            </a:r>
            <a:r>
              <a:rPr lang="de-DE" dirty="0" err="1"/>
              <a:t>Representedness</a:t>
            </a:r>
            <a:endParaRPr lang="de-DE" dirty="0"/>
          </a:p>
        </p:txBody>
      </p:sp>
      <p:pic>
        <p:nvPicPr>
          <p:cNvPr id="6" name="Grafik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F023A04E-D664-4AAD-B9BA-927A628478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909097"/>
            <a:ext cx="3399313" cy="1325305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BE0FA0AC-81B3-4A5F-A7D2-88CF777C0599}"/>
              </a:ext>
            </a:extLst>
          </p:cNvPr>
          <p:cNvSpPr txBox="1"/>
          <p:nvPr/>
        </p:nvSpPr>
        <p:spPr>
          <a:xfrm>
            <a:off x="22123" y="3234402"/>
            <a:ext cx="175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/>
              <a:t>Wohner</a:t>
            </a:r>
            <a:r>
              <a:rPr lang="de-DE" sz="1000" dirty="0"/>
              <a:t> et al. (In Review)</a:t>
            </a:r>
          </a:p>
        </p:txBody>
      </p:sp>
    </p:spTree>
    <p:extLst>
      <p:ext uri="{BB962C8B-B14F-4D97-AF65-F5344CB8AC3E}">
        <p14:creationId xmlns:p14="http://schemas.microsoft.com/office/powerpoint/2010/main" val="3178276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2383200" cy="278322"/>
          </a:xfrm>
        </p:spPr>
        <p:txBody>
          <a:bodyPr/>
          <a:lstStyle/>
          <a:p>
            <a:r>
              <a:rPr lang="de-DE" dirty="0" err="1"/>
              <a:t>Aggregated</a:t>
            </a:r>
            <a:r>
              <a:rPr lang="de-DE" dirty="0"/>
              <a:t> </a:t>
            </a:r>
            <a:r>
              <a:rPr lang="de-DE" dirty="0" err="1"/>
              <a:t>Representedness</a:t>
            </a:r>
            <a:endParaRPr lang="de-DE" dirty="0"/>
          </a:p>
        </p:txBody>
      </p:sp>
      <p:pic>
        <p:nvPicPr>
          <p:cNvPr id="6" name="Bildplatzhalter 5">
            <a:extLst>
              <a:ext uri="{FF2B5EF4-FFF2-40B4-BE49-F238E27FC236}">
                <a16:creationId xmlns:a16="http://schemas.microsoft.com/office/drawing/2014/main" id="{1D509CAE-89AD-41AC-83DE-CCA60D2C3A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97" b="1197"/>
          <a:stretch>
            <a:fillRect/>
          </a:stretch>
        </p:blipFill>
        <p:spPr>
          <a:xfrm>
            <a:off x="2634328" y="405556"/>
            <a:ext cx="6149672" cy="4244611"/>
          </a:xfrm>
          <a:prstGeom prst="rect">
            <a:avLst/>
          </a:prstGeom>
        </p:spPr>
      </p:pic>
      <p:graphicFrame>
        <p:nvGraphicFramePr>
          <p:cNvPr id="8" name="Tabelle 11">
            <a:extLst>
              <a:ext uri="{FF2B5EF4-FFF2-40B4-BE49-F238E27FC236}">
                <a16:creationId xmlns:a16="http://schemas.microsoft.com/office/drawing/2014/main" id="{E82ACE0C-B468-4737-AD32-53B8C738C5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115693"/>
              </p:ext>
            </p:extLst>
          </p:nvPr>
        </p:nvGraphicFramePr>
        <p:xfrm>
          <a:off x="76200" y="1276350"/>
          <a:ext cx="2438400" cy="3054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8711">
                  <a:extLst>
                    <a:ext uri="{9D8B030D-6E8A-4147-A177-3AD203B41FA5}">
                      <a16:colId xmlns:a16="http://schemas.microsoft.com/office/drawing/2014/main" val="1139740313"/>
                    </a:ext>
                  </a:extLst>
                </a:gridCol>
                <a:gridCol w="1579689">
                  <a:extLst>
                    <a:ext uri="{9D8B030D-6E8A-4147-A177-3AD203B41FA5}">
                      <a16:colId xmlns:a16="http://schemas.microsoft.com/office/drawing/2014/main" val="1610550228"/>
                    </a:ext>
                  </a:extLst>
                </a:gridCol>
              </a:tblGrid>
              <a:tr h="905081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err="1"/>
                        <a:t>Priority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/>
                        <a:t>Mean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err="1"/>
                        <a:t>Aggregated</a:t>
                      </a:r>
                      <a:r>
                        <a:rPr lang="de-DE" sz="1200" dirty="0"/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err="1"/>
                        <a:t>Representedness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784135"/>
                  </a:ext>
                </a:extLst>
              </a:tr>
              <a:tr h="37711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Very </a:t>
                      </a:r>
                      <a:r>
                        <a:rPr lang="de-DE" sz="1200" dirty="0" err="1"/>
                        <a:t>low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3.01 </a:t>
                      </a:r>
                      <a:r>
                        <a:rPr lang="de-DE" sz="1200" dirty="0" err="1"/>
                        <a:t>to</a:t>
                      </a:r>
                      <a:r>
                        <a:rPr lang="de-DE" sz="1200" dirty="0"/>
                        <a:t> 6.00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497467"/>
                  </a:ext>
                </a:extLst>
              </a:tr>
              <a:tr h="37711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0 </a:t>
                      </a:r>
                      <a:r>
                        <a:rPr lang="de-DE" sz="1200" dirty="0" err="1"/>
                        <a:t>to</a:t>
                      </a:r>
                      <a:r>
                        <a:rPr lang="de-DE" sz="1200" dirty="0"/>
                        <a:t> 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532632"/>
                  </a:ext>
                </a:extLst>
              </a:tr>
              <a:tr h="37711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-1.99 </a:t>
                      </a:r>
                      <a:r>
                        <a:rPr lang="de-DE" sz="1200" dirty="0" err="1"/>
                        <a:t>to</a:t>
                      </a:r>
                      <a:r>
                        <a:rPr lang="de-DE" sz="1200" dirty="0"/>
                        <a:t> -0.01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340712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-3.99 </a:t>
                      </a:r>
                      <a:r>
                        <a:rPr lang="de-DE" sz="1200" dirty="0" err="1"/>
                        <a:t>to</a:t>
                      </a:r>
                      <a:r>
                        <a:rPr lang="de-DE" sz="1200" dirty="0"/>
                        <a:t> -2.00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43901"/>
                  </a:ext>
                </a:extLst>
              </a:tr>
              <a:tr h="377117">
                <a:tc>
                  <a:txBody>
                    <a:bodyPr/>
                    <a:lstStyle/>
                    <a:p>
                      <a:pPr algn="ctr"/>
                      <a:r>
                        <a:rPr lang="de-DE" sz="1200"/>
                        <a:t>Very high</a:t>
                      </a:r>
                      <a:endParaRPr lang="de-D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/>
                        <a:t>-6.00 </a:t>
                      </a:r>
                      <a:r>
                        <a:rPr lang="de-DE" sz="1200" dirty="0" err="1"/>
                        <a:t>to</a:t>
                      </a:r>
                      <a:r>
                        <a:rPr lang="de-DE" sz="1200" dirty="0"/>
                        <a:t> -4.00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999838"/>
                  </a:ext>
                </a:extLst>
              </a:tr>
            </a:tbl>
          </a:graphicData>
        </a:graphic>
      </p:graphicFrame>
      <p:sp>
        <p:nvSpPr>
          <p:cNvPr id="10" name="Textfeld 9">
            <a:extLst>
              <a:ext uri="{FF2B5EF4-FFF2-40B4-BE49-F238E27FC236}">
                <a16:creationId xmlns:a16="http://schemas.microsoft.com/office/drawing/2014/main" id="{B08330BA-8261-427C-8D14-AF91436098BD}"/>
              </a:ext>
            </a:extLst>
          </p:cNvPr>
          <p:cNvSpPr txBox="1"/>
          <p:nvPr/>
        </p:nvSpPr>
        <p:spPr>
          <a:xfrm>
            <a:off x="22123" y="4330998"/>
            <a:ext cx="175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/>
              <a:t>Wohner</a:t>
            </a:r>
            <a:r>
              <a:rPr lang="de-DE" sz="1000" dirty="0"/>
              <a:t> et al. (In Review)</a:t>
            </a:r>
          </a:p>
        </p:txBody>
      </p:sp>
    </p:spTree>
    <p:extLst>
      <p:ext uri="{BB962C8B-B14F-4D97-AF65-F5344CB8AC3E}">
        <p14:creationId xmlns:p14="http://schemas.microsoft.com/office/powerpoint/2010/main" val="3983122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6A6BD9BD-2D0F-4F41-8E44-839CC687FD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9558" y="810939"/>
            <a:ext cx="2920040" cy="3450438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2535600" cy="278322"/>
          </a:xfrm>
        </p:spPr>
        <p:txBody>
          <a:bodyPr/>
          <a:lstStyle/>
          <a:p>
            <a:r>
              <a:rPr lang="de-DE" dirty="0" err="1"/>
              <a:t>eLTER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96C86EB-DAED-40A2-BEF3-F04E8C153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31849"/>
            <a:ext cx="2461958" cy="3479801"/>
          </a:xfrm>
          <a:prstGeom prst="rect">
            <a:avLst/>
          </a:prstGeom>
          <a:noFill/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491473E2-F93B-421E-82E6-A94447D4B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831849"/>
            <a:ext cx="2461958" cy="3479800"/>
          </a:xfrm>
          <a:prstGeom prst="rect">
            <a:avLst/>
          </a:prstGeom>
          <a:noFill/>
        </p:spPr>
      </p:pic>
      <p:sp>
        <p:nvSpPr>
          <p:cNvPr id="10" name="Pfeil: nach rechts 9">
            <a:extLst>
              <a:ext uri="{FF2B5EF4-FFF2-40B4-BE49-F238E27FC236}">
                <a16:creationId xmlns:a16="http://schemas.microsoft.com/office/drawing/2014/main" id="{CB836291-3FBD-46E8-BB43-286DE8D93A7E}"/>
              </a:ext>
            </a:extLst>
          </p:cNvPr>
          <p:cNvSpPr/>
          <p:nvPr/>
        </p:nvSpPr>
        <p:spPr>
          <a:xfrm>
            <a:off x="2438400" y="2020896"/>
            <a:ext cx="1195608" cy="1101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 err="1"/>
              <a:t>Exclusion</a:t>
            </a:r>
            <a:r>
              <a:rPr lang="de-DE" sz="1200" dirty="0"/>
              <a:t> </a:t>
            </a:r>
            <a:r>
              <a:rPr lang="de-DE" sz="1200" dirty="0" err="1"/>
              <a:t>of</a:t>
            </a:r>
            <a:r>
              <a:rPr lang="de-DE" sz="1200" dirty="0"/>
              <a:t> </a:t>
            </a:r>
            <a:r>
              <a:rPr lang="de-DE" sz="1200" dirty="0" err="1"/>
              <a:t>site</a:t>
            </a:r>
            <a:r>
              <a:rPr lang="de-DE" sz="1200" dirty="0"/>
              <a:t> </a:t>
            </a:r>
            <a:r>
              <a:rPr lang="de-DE" sz="1200" dirty="0" err="1"/>
              <a:t>locations</a:t>
            </a:r>
            <a:endParaRPr lang="de-DE" sz="12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C0265447-60A2-49BE-A347-967E3A94A90B}"/>
              </a:ext>
            </a:extLst>
          </p:cNvPr>
          <p:cNvSpPr/>
          <p:nvPr/>
        </p:nvSpPr>
        <p:spPr>
          <a:xfrm>
            <a:off x="6477000" y="2022275"/>
            <a:ext cx="994746" cy="123527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646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ABB2864F-0A23-4E68-862A-3C6EE98ED1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4153" y="828384"/>
            <a:ext cx="2460328" cy="3479801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DA2846B4-FCFB-4E6A-82F7-E39FF98E62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138" y="828383"/>
            <a:ext cx="2460328" cy="347980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B11A774-0EC9-4425-85A8-70911E62A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828385"/>
            <a:ext cx="2461959" cy="3479801"/>
          </a:xfrm>
          <a:prstGeom prst="rect">
            <a:avLst/>
          </a:prstGeom>
          <a:noFill/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2535600" cy="278322"/>
          </a:xfrm>
        </p:spPr>
        <p:txBody>
          <a:bodyPr/>
          <a:lstStyle/>
          <a:p>
            <a:r>
              <a:rPr lang="de-DE" dirty="0" err="1"/>
              <a:t>eLTER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endParaRPr lang="de-DE" dirty="0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94C2DF89-1A06-443D-90D8-0A08B310CC1B}"/>
              </a:ext>
            </a:extLst>
          </p:cNvPr>
          <p:cNvSpPr/>
          <p:nvPr/>
        </p:nvSpPr>
        <p:spPr>
          <a:xfrm>
            <a:off x="5059054" y="2017432"/>
            <a:ext cx="1494146" cy="1101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5468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3831000" cy="278322"/>
          </a:xfrm>
        </p:spPr>
        <p:txBody>
          <a:bodyPr/>
          <a:lstStyle/>
          <a:p>
            <a:r>
              <a:rPr lang="de-DE" dirty="0" err="1"/>
              <a:t>eLTER</a:t>
            </a:r>
            <a:r>
              <a:rPr lang="de-DE" dirty="0"/>
              <a:t> </a:t>
            </a:r>
            <a:r>
              <a:rPr lang="de-DE" dirty="0" err="1"/>
              <a:t>Euclidean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endParaRPr lang="de-DE" dirty="0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9FDCB9AE-4340-4EC3-8068-557E0B3A33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616300"/>
            <a:ext cx="2972264" cy="4203865"/>
          </a:xfrm>
          <a:prstGeom prst="rect">
            <a:avLst/>
          </a:prstGeom>
        </p:spPr>
      </p:pic>
      <p:graphicFrame>
        <p:nvGraphicFramePr>
          <p:cNvPr id="11" name="Tabelle 11">
            <a:extLst>
              <a:ext uri="{FF2B5EF4-FFF2-40B4-BE49-F238E27FC236}">
                <a16:creationId xmlns:a16="http://schemas.microsoft.com/office/drawing/2014/main" id="{B7C5E8E1-AA38-48C0-BE56-96F739EA64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4037165"/>
              </p:ext>
            </p:extLst>
          </p:nvPr>
        </p:nvGraphicFramePr>
        <p:xfrm>
          <a:off x="4038600" y="1044426"/>
          <a:ext cx="4622268" cy="3054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5567">
                  <a:extLst>
                    <a:ext uri="{9D8B030D-6E8A-4147-A177-3AD203B41FA5}">
                      <a16:colId xmlns:a16="http://schemas.microsoft.com/office/drawing/2014/main" val="1139740313"/>
                    </a:ext>
                  </a:extLst>
                </a:gridCol>
                <a:gridCol w="1155567">
                  <a:extLst>
                    <a:ext uri="{9D8B030D-6E8A-4147-A177-3AD203B41FA5}">
                      <a16:colId xmlns:a16="http://schemas.microsoft.com/office/drawing/2014/main" val="1610550228"/>
                    </a:ext>
                  </a:extLst>
                </a:gridCol>
                <a:gridCol w="1155567">
                  <a:extLst>
                    <a:ext uri="{9D8B030D-6E8A-4147-A177-3AD203B41FA5}">
                      <a16:colId xmlns:a16="http://schemas.microsoft.com/office/drawing/2014/main" val="1500556941"/>
                    </a:ext>
                  </a:extLst>
                </a:gridCol>
                <a:gridCol w="1155567">
                  <a:extLst>
                    <a:ext uri="{9D8B030D-6E8A-4147-A177-3AD203B41FA5}">
                      <a16:colId xmlns:a16="http://schemas.microsoft.com/office/drawing/2014/main" val="2354053309"/>
                    </a:ext>
                  </a:extLst>
                </a:gridCol>
              </a:tblGrid>
              <a:tr h="905081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 err="1"/>
                        <a:t>Priority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err="1"/>
                        <a:t>Scaled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value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Minimum </a:t>
                      </a:r>
                      <a:r>
                        <a:rPr lang="de-DE" sz="1400" dirty="0" err="1"/>
                        <a:t>distance</a:t>
                      </a:r>
                      <a:r>
                        <a:rPr lang="de-DE" sz="1400" dirty="0"/>
                        <a:t> [km]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Maximum </a:t>
                      </a:r>
                      <a:r>
                        <a:rPr lang="de-DE" sz="1400" dirty="0" err="1"/>
                        <a:t>distance</a:t>
                      </a:r>
                      <a:r>
                        <a:rPr lang="de-DE" sz="1400" dirty="0"/>
                        <a:t> [km]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784135"/>
                  </a:ext>
                </a:extLst>
              </a:tr>
              <a:tr h="377117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Very </a:t>
                      </a:r>
                      <a:r>
                        <a:rPr lang="de-DE" sz="1400" dirty="0" err="1"/>
                        <a:t>low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&lt; 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497467"/>
                  </a:ext>
                </a:extLst>
              </a:tr>
              <a:tr h="377117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Low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&lt; 0 </a:t>
                      </a:r>
                      <a:r>
                        <a:rPr lang="de-DE" sz="1400" dirty="0" err="1"/>
                        <a:t>to</a:t>
                      </a:r>
                      <a:r>
                        <a:rPr lang="de-DE" sz="1400" dirty="0"/>
                        <a:t> -0.5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532632"/>
                  </a:ext>
                </a:extLst>
              </a:tr>
              <a:tr h="377117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Medium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0 </a:t>
                      </a:r>
                      <a:r>
                        <a:rPr lang="de-DE" sz="1400" dirty="0" err="1"/>
                        <a:t>to</a:t>
                      </a:r>
                      <a:r>
                        <a:rPr lang="de-DE" sz="1400" dirty="0"/>
                        <a:t> &lt; 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340712"/>
                  </a:ext>
                </a:extLst>
              </a:tr>
              <a:tr h="641099"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0.5 </a:t>
                      </a:r>
                      <a:r>
                        <a:rPr lang="de-DE" sz="1400" dirty="0" err="1"/>
                        <a:t>to</a:t>
                      </a:r>
                      <a:r>
                        <a:rPr lang="de-DE" sz="1400" dirty="0"/>
                        <a:t> &lt; 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506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543901"/>
                  </a:ext>
                </a:extLst>
              </a:tr>
              <a:tr h="377117">
                <a:tc>
                  <a:txBody>
                    <a:bodyPr/>
                    <a:lstStyle/>
                    <a:p>
                      <a:pPr algn="ctr"/>
                      <a:r>
                        <a:rPr lang="de-DE" sz="1400"/>
                        <a:t>Very high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&gt;= 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400" dirty="0"/>
                        <a:t>1949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999838"/>
                  </a:ext>
                </a:extLst>
              </a:tr>
            </a:tbl>
          </a:graphicData>
        </a:graphic>
      </p:graphicFrame>
      <p:sp>
        <p:nvSpPr>
          <p:cNvPr id="12" name="Rechteck 11">
            <a:extLst>
              <a:ext uri="{FF2B5EF4-FFF2-40B4-BE49-F238E27FC236}">
                <a16:creationId xmlns:a16="http://schemas.microsoft.com/office/drawing/2014/main" id="{5E5C9E19-7FEF-406E-9C69-539966652573}"/>
              </a:ext>
            </a:extLst>
          </p:cNvPr>
          <p:cNvSpPr/>
          <p:nvPr/>
        </p:nvSpPr>
        <p:spPr>
          <a:xfrm>
            <a:off x="5264790" y="4099074"/>
            <a:ext cx="216988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de-DE" sz="1200" dirty="0" err="1"/>
              <a:t>Scaled</a:t>
            </a:r>
            <a:r>
              <a:rPr lang="de-DE" sz="1200" dirty="0"/>
              <a:t> </a:t>
            </a:r>
            <a:r>
              <a:rPr lang="de-DE" sz="1200" dirty="0" err="1"/>
              <a:t>value</a:t>
            </a:r>
            <a:r>
              <a:rPr lang="de-DE" sz="1200" dirty="0"/>
              <a:t> = (x – </a:t>
            </a:r>
            <a:r>
              <a:rPr lang="de-DE" sz="1200" dirty="0" err="1"/>
              <a:t>mean</a:t>
            </a:r>
            <a:r>
              <a:rPr lang="de-DE" sz="1200" dirty="0"/>
              <a:t>)/</a:t>
            </a:r>
            <a:r>
              <a:rPr lang="de-DE" sz="1200" dirty="0" err="1"/>
              <a:t>sd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1866823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4308399D-8E43-4A0A-B03A-11B25A899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682" y="995826"/>
            <a:ext cx="3751040" cy="3000409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ABB2864F-0A23-4E68-862A-3C6EE98ED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831458"/>
            <a:ext cx="2460328" cy="3479801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B11A774-0EC9-4425-85A8-70911E62A0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828385"/>
            <a:ext cx="2461959" cy="3479801"/>
          </a:xfrm>
          <a:prstGeom prst="rect">
            <a:avLst/>
          </a:prstGeom>
          <a:noFill/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2535600" cy="278322"/>
          </a:xfrm>
        </p:spPr>
        <p:txBody>
          <a:bodyPr/>
          <a:lstStyle/>
          <a:p>
            <a:r>
              <a:rPr lang="de-DE" dirty="0" err="1"/>
              <a:t>eLTER</a:t>
            </a:r>
            <a:r>
              <a:rPr lang="de-DE" dirty="0"/>
              <a:t> </a:t>
            </a:r>
            <a:r>
              <a:rPr lang="de-DE" dirty="0" err="1"/>
              <a:t>priority</a:t>
            </a:r>
            <a:r>
              <a:rPr lang="de-DE" dirty="0"/>
              <a:t> </a:t>
            </a:r>
            <a:r>
              <a:rPr lang="de-DE" dirty="0" err="1"/>
              <a:t>regions</a:t>
            </a:r>
            <a:endParaRPr lang="de-DE" dirty="0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C1C880C0-1C6D-4C2E-BA93-90FBA18650E9}"/>
              </a:ext>
            </a:extLst>
          </p:cNvPr>
          <p:cNvSpPr/>
          <p:nvPr/>
        </p:nvSpPr>
        <p:spPr>
          <a:xfrm>
            <a:off x="7391400" y="1095340"/>
            <a:ext cx="1067036" cy="1019209"/>
          </a:xfrm>
          <a:prstGeom prst="rect">
            <a:avLst/>
          </a:prstGeom>
          <a:noFill/>
          <a:ln w="57150">
            <a:solidFill>
              <a:srgbClr val="D62F2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9374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673026-F4E6-4519-BA75-F202EFD3FC7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Thomas Ohnemus</a:t>
            </a:r>
            <a:endParaRPr lang="de-DE" dirty="0"/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B9794AFB-D2B1-4267-A286-21E0C03F1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94277"/>
            <a:ext cx="8424000" cy="640735"/>
          </a:xfrm>
        </p:spPr>
        <p:txBody>
          <a:bodyPr/>
          <a:lstStyle/>
          <a:p>
            <a:r>
              <a:rPr lang="de-DE" sz="2000" dirty="0" err="1"/>
              <a:t>Designing</a:t>
            </a:r>
            <a:r>
              <a:rPr lang="de-DE" sz="2000" dirty="0"/>
              <a:t> </a:t>
            </a:r>
            <a:r>
              <a:rPr lang="de-DE" sz="2000" dirty="0" err="1"/>
              <a:t>the</a:t>
            </a:r>
            <a:r>
              <a:rPr lang="de-DE" sz="2000" dirty="0"/>
              <a:t> </a:t>
            </a:r>
            <a:r>
              <a:rPr lang="de-DE" sz="2000" dirty="0" err="1"/>
              <a:t>eLTER</a:t>
            </a:r>
            <a:r>
              <a:rPr lang="de-DE" sz="2000" dirty="0"/>
              <a:t> </a:t>
            </a:r>
            <a:br>
              <a:rPr lang="de-DE" sz="2000" dirty="0"/>
            </a:br>
            <a:r>
              <a:rPr lang="de-DE" sz="2000" dirty="0"/>
              <a:t>Research Infrastructure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92C66882-2553-4BBB-A414-6400A635C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2687" y="735012"/>
            <a:ext cx="2847711" cy="4027702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012F608B-5491-4E61-AD2E-0A722263F9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689" y="735012"/>
            <a:ext cx="2847711" cy="402770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D0B489F0-22C6-456C-AFB8-AA0157B691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717" b="10491"/>
          <a:stretch/>
        </p:blipFill>
        <p:spPr>
          <a:xfrm>
            <a:off x="216580" y="742949"/>
            <a:ext cx="3004539" cy="373075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BC735326-162D-4526-92BA-F8B1B3E945A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6" t="23615" r="8443" b="20977"/>
          <a:stretch/>
        </p:blipFill>
        <p:spPr>
          <a:xfrm>
            <a:off x="7162800" y="325477"/>
            <a:ext cx="1952934" cy="414799"/>
          </a:xfrm>
          <a:prstGeom prst="rect">
            <a:avLst/>
          </a:prstGeom>
        </p:spPr>
      </p:pic>
      <p:pic>
        <p:nvPicPr>
          <p:cNvPr id="1026" name="Picture 2" descr="LTER in Europe">
            <a:extLst>
              <a:ext uri="{FF2B5EF4-FFF2-40B4-BE49-F238E27FC236}">
                <a16:creationId xmlns:a16="http://schemas.microsoft.com/office/drawing/2014/main" id="{9DBC8352-31F6-4D42-B87D-D51E1780BC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989"/>
            <a:ext cx="1066800" cy="389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9EE4F052-D98D-4E97-9F35-2379125843C3}"/>
              </a:ext>
            </a:extLst>
          </p:cNvPr>
          <p:cNvSpPr txBox="1"/>
          <p:nvPr/>
        </p:nvSpPr>
        <p:spPr>
          <a:xfrm>
            <a:off x="3631644" y="4762714"/>
            <a:ext cx="175260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err="1"/>
              <a:t>Wohner</a:t>
            </a:r>
            <a:r>
              <a:rPr lang="de-DE" sz="1000" dirty="0"/>
              <a:t> et al. (In Review)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40DA9B49-9FD3-44D0-8C55-DF487A4AB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9AA50-0486-41C3-8F9C-2E057E6D6925}" type="slidenum">
              <a:rPr lang="de-DE" smtClean="0"/>
              <a:pPr/>
              <a:t>12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52669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3B194A7F-CCD4-46A2-A23C-BACCEBF90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6400" y="1080000"/>
            <a:ext cx="7108825" cy="2253750"/>
          </a:xfrm>
        </p:spPr>
        <p:txBody>
          <a:bodyPr/>
          <a:lstStyle/>
          <a:p>
            <a:br>
              <a:rPr lang="de-DE" sz="3600" dirty="0"/>
            </a:br>
            <a:br>
              <a:rPr lang="de-DE" sz="3600" dirty="0"/>
            </a:br>
            <a:r>
              <a:rPr lang="de-DE" sz="3600" dirty="0"/>
              <a:t>Supplement</a:t>
            </a:r>
            <a:endParaRPr lang="de-DE" dirty="0"/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1C455F8C-5B96-45FF-B492-62452CD91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F9AA50-0486-41C3-8F9C-2E057E6D6925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F0FFE70-EFB0-47C9-8025-7777E63CF78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10008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14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4212000" cy="278322"/>
          </a:xfrm>
        </p:spPr>
        <p:txBody>
          <a:bodyPr/>
          <a:lstStyle/>
          <a:p>
            <a:r>
              <a:rPr lang="de-DE" dirty="0" err="1"/>
              <a:t>Representativity</a:t>
            </a:r>
            <a:r>
              <a:rPr lang="de-DE" dirty="0"/>
              <a:t> &amp; </a:t>
            </a:r>
            <a:r>
              <a:rPr lang="de-DE" dirty="0" err="1"/>
              <a:t>Representedness</a:t>
            </a:r>
            <a:r>
              <a:rPr lang="de-DE" dirty="0"/>
              <a:t>: 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Anthromes</a:t>
            </a:r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E84751FA-5630-459D-9918-38609515A4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11501"/>
            <a:ext cx="5486400" cy="392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890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8DC408D-F557-42C6-A368-0AC34C7CAA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611502"/>
            <a:ext cx="5486400" cy="3920497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4212000" cy="278322"/>
          </a:xfrm>
        </p:spPr>
        <p:txBody>
          <a:bodyPr/>
          <a:lstStyle/>
          <a:p>
            <a:r>
              <a:rPr lang="de-DE" dirty="0" err="1"/>
              <a:t>Representativity</a:t>
            </a:r>
            <a:r>
              <a:rPr lang="de-DE" dirty="0"/>
              <a:t> &amp; </a:t>
            </a:r>
            <a:r>
              <a:rPr lang="de-DE" dirty="0" err="1"/>
              <a:t>Representedness</a:t>
            </a:r>
            <a:r>
              <a:rPr lang="de-DE" dirty="0"/>
              <a:t>: 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Bioclimate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08029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D5FCEFA-A9FF-422E-AE9C-3F1171AC31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2" y="611502"/>
            <a:ext cx="5486398" cy="392049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16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4212000" cy="278322"/>
          </a:xfrm>
        </p:spPr>
        <p:txBody>
          <a:bodyPr/>
          <a:lstStyle/>
          <a:p>
            <a:r>
              <a:rPr lang="de-DE" dirty="0" err="1"/>
              <a:t>Representativity</a:t>
            </a:r>
            <a:r>
              <a:rPr lang="de-DE" dirty="0"/>
              <a:t> &amp; </a:t>
            </a:r>
            <a:r>
              <a:rPr lang="de-DE" dirty="0" err="1"/>
              <a:t>Representedness</a:t>
            </a:r>
            <a:r>
              <a:rPr lang="de-DE" dirty="0"/>
              <a:t>: 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Biogeographical</a:t>
            </a:r>
            <a:br>
              <a:rPr lang="de-DE" dirty="0"/>
            </a:br>
            <a:r>
              <a:rPr lang="de-DE" dirty="0" err="1"/>
              <a:t>Regions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01712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FFFAC007-F677-4AE4-8FEC-A388C88CFA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3" y="611502"/>
            <a:ext cx="5427429" cy="3920496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4212000" cy="278322"/>
          </a:xfrm>
        </p:spPr>
        <p:txBody>
          <a:bodyPr/>
          <a:lstStyle/>
          <a:p>
            <a:r>
              <a:rPr lang="de-DE" dirty="0" err="1"/>
              <a:t>Representativity</a:t>
            </a:r>
            <a:r>
              <a:rPr lang="de-DE" dirty="0"/>
              <a:t> &amp; </a:t>
            </a:r>
            <a:r>
              <a:rPr lang="de-DE" dirty="0" err="1"/>
              <a:t>Representedness</a:t>
            </a:r>
            <a:r>
              <a:rPr lang="de-DE" dirty="0"/>
              <a:t>: 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Economic</a:t>
            </a:r>
            <a:br>
              <a:rPr lang="de-DE" dirty="0"/>
            </a:br>
            <a:r>
              <a:rPr lang="de-DE" dirty="0"/>
              <a:t>Density</a:t>
            </a:r>
          </a:p>
        </p:txBody>
      </p:sp>
    </p:spTree>
    <p:extLst>
      <p:ext uri="{BB962C8B-B14F-4D97-AF65-F5344CB8AC3E}">
        <p14:creationId xmlns:p14="http://schemas.microsoft.com/office/powerpoint/2010/main" val="4096812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A1DB0502-2012-43FA-8611-833DC636C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4122" y="657019"/>
            <a:ext cx="5424971" cy="3874979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18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4212000" cy="278322"/>
          </a:xfrm>
        </p:spPr>
        <p:txBody>
          <a:bodyPr/>
          <a:lstStyle/>
          <a:p>
            <a:r>
              <a:rPr lang="de-DE" dirty="0" err="1"/>
              <a:t>Representativity</a:t>
            </a:r>
            <a:r>
              <a:rPr lang="de-DE" dirty="0"/>
              <a:t> &amp; </a:t>
            </a:r>
            <a:r>
              <a:rPr lang="de-DE" dirty="0" err="1"/>
              <a:t>Representedness</a:t>
            </a:r>
            <a:r>
              <a:rPr lang="de-DE" dirty="0"/>
              <a:t>: </a:t>
            </a:r>
            <a:br>
              <a:rPr lang="de-DE" dirty="0"/>
            </a:br>
            <a:br>
              <a:rPr lang="de-DE" dirty="0"/>
            </a:br>
            <a:r>
              <a:rPr lang="de-DE" dirty="0"/>
              <a:t>Landcover</a:t>
            </a:r>
          </a:p>
        </p:txBody>
      </p:sp>
    </p:spTree>
    <p:extLst>
      <p:ext uri="{BB962C8B-B14F-4D97-AF65-F5344CB8AC3E}">
        <p14:creationId xmlns:p14="http://schemas.microsoft.com/office/powerpoint/2010/main" val="33704060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8F85851-F90A-4AE0-BF88-EFD61014C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392" y="657019"/>
            <a:ext cx="5422701" cy="3874979"/>
          </a:xfrm>
          <a:prstGeom prst="rect">
            <a:avLst/>
          </a:prstGeom>
        </p:spPr>
      </p:pic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7858BA-97FF-467B-88B5-B4FF2FCC31FE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de-DE"/>
              <a:t>www.ufz.de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>
          <a:xfrm>
            <a:off x="360000" y="241200"/>
            <a:ext cx="4212000" cy="278322"/>
          </a:xfrm>
        </p:spPr>
        <p:txBody>
          <a:bodyPr/>
          <a:lstStyle/>
          <a:p>
            <a:r>
              <a:rPr lang="de-DE" dirty="0" err="1"/>
              <a:t>Representativity</a:t>
            </a:r>
            <a:r>
              <a:rPr lang="de-DE" dirty="0"/>
              <a:t> &amp; </a:t>
            </a:r>
            <a:r>
              <a:rPr lang="de-DE" dirty="0" err="1"/>
              <a:t>Representedness</a:t>
            </a:r>
            <a:r>
              <a:rPr lang="de-DE" dirty="0"/>
              <a:t>: </a:t>
            </a:r>
            <a:br>
              <a:rPr lang="de-DE" dirty="0"/>
            </a:br>
            <a:br>
              <a:rPr lang="de-DE" dirty="0"/>
            </a:br>
            <a:r>
              <a:rPr lang="de-DE" dirty="0" err="1"/>
              <a:t>Landforms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265791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" name="Verbinder: gewinkelt 160">
            <a:extLst>
              <a:ext uri="{FF2B5EF4-FFF2-40B4-BE49-F238E27FC236}">
                <a16:creationId xmlns:a16="http://schemas.microsoft.com/office/drawing/2014/main" id="{77F7B9D9-1155-48D7-A783-0BAB272B1D61}"/>
              </a:ext>
            </a:extLst>
          </p:cNvPr>
          <p:cNvCxnSpPr>
            <a:cxnSpLocks/>
            <a:stCxn id="56" idx="3"/>
            <a:endCxn id="148" idx="0"/>
          </p:cNvCxnSpPr>
          <p:nvPr/>
        </p:nvCxnSpPr>
        <p:spPr>
          <a:xfrm>
            <a:off x="7628785" y="3922302"/>
            <a:ext cx="867170" cy="819953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6" name="Gerade Verbindung mit Pfeil 155">
            <a:extLst>
              <a:ext uri="{FF2B5EF4-FFF2-40B4-BE49-F238E27FC236}">
                <a16:creationId xmlns:a16="http://schemas.microsoft.com/office/drawing/2014/main" id="{C0C796C5-8436-40BD-A477-AB95EEE9ACE6}"/>
              </a:ext>
            </a:extLst>
          </p:cNvPr>
          <p:cNvCxnSpPr>
            <a:cxnSpLocks/>
            <a:stCxn id="148" idx="1"/>
            <a:endCxn id="86" idx="3"/>
          </p:cNvCxnSpPr>
          <p:nvPr/>
        </p:nvCxnSpPr>
        <p:spPr>
          <a:xfrm flipH="1">
            <a:off x="6149359" y="4939617"/>
            <a:ext cx="1698551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5" name="Gerade Verbindung mit Pfeil 134">
            <a:extLst>
              <a:ext uri="{FF2B5EF4-FFF2-40B4-BE49-F238E27FC236}">
                <a16:creationId xmlns:a16="http://schemas.microsoft.com/office/drawing/2014/main" id="{F0E4DB9C-516D-4540-98CB-FA1B7F0C7CBE}"/>
              </a:ext>
            </a:extLst>
          </p:cNvPr>
          <p:cNvCxnSpPr>
            <a:cxnSpLocks/>
            <a:stCxn id="86" idx="1"/>
            <a:endCxn id="87" idx="3"/>
          </p:cNvCxnSpPr>
          <p:nvPr/>
        </p:nvCxnSpPr>
        <p:spPr>
          <a:xfrm flipH="1" flipV="1">
            <a:off x="3167293" y="4924275"/>
            <a:ext cx="1685976" cy="153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Gerade Verbindung mit Pfeil 48">
            <a:extLst>
              <a:ext uri="{FF2B5EF4-FFF2-40B4-BE49-F238E27FC236}">
                <a16:creationId xmlns:a16="http://schemas.microsoft.com/office/drawing/2014/main" id="{9537F535-5E35-4B88-8D30-C5200D714664}"/>
              </a:ext>
            </a:extLst>
          </p:cNvPr>
          <p:cNvCxnSpPr>
            <a:cxnSpLocks/>
            <a:stCxn id="16" idx="2"/>
            <a:endCxn id="43" idx="0"/>
          </p:cNvCxnSpPr>
          <p:nvPr/>
        </p:nvCxnSpPr>
        <p:spPr>
          <a:xfrm>
            <a:off x="5494777" y="2166878"/>
            <a:ext cx="3286" cy="30278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6" name="Gerade Verbindung mit Pfeil 45">
            <a:extLst>
              <a:ext uri="{FF2B5EF4-FFF2-40B4-BE49-F238E27FC236}">
                <a16:creationId xmlns:a16="http://schemas.microsoft.com/office/drawing/2014/main" id="{F0A9B53A-38C1-4903-A3A5-2554020A2E84}"/>
              </a:ext>
            </a:extLst>
          </p:cNvPr>
          <p:cNvCxnSpPr>
            <a:cxnSpLocks/>
            <a:stCxn id="28" idx="1"/>
            <a:endCxn id="61" idx="0"/>
          </p:cNvCxnSpPr>
          <p:nvPr/>
        </p:nvCxnSpPr>
        <p:spPr>
          <a:xfrm flipH="1">
            <a:off x="2519230" y="1868520"/>
            <a:ext cx="838340" cy="3526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4" name="Verbinder: gewinkelt 33">
            <a:extLst>
              <a:ext uri="{FF2B5EF4-FFF2-40B4-BE49-F238E27FC236}">
                <a16:creationId xmlns:a16="http://schemas.microsoft.com/office/drawing/2014/main" id="{DA14F315-4C8E-4029-9C1B-EC22BA2EE531}"/>
              </a:ext>
            </a:extLst>
          </p:cNvPr>
          <p:cNvCxnSpPr>
            <a:cxnSpLocks/>
          </p:cNvCxnSpPr>
          <p:nvPr/>
        </p:nvCxnSpPr>
        <p:spPr>
          <a:xfrm rot="16200000" flipH="1">
            <a:off x="2712709" y="376018"/>
            <a:ext cx="1065675" cy="150707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F4F4848D-0F3B-4EBD-856C-AEA7381D2305}"/>
              </a:ext>
            </a:extLst>
          </p:cNvPr>
          <p:cNvCxnSpPr>
            <a:cxnSpLocks/>
            <a:stCxn id="26" idx="2"/>
            <a:endCxn id="28" idx="0"/>
          </p:cNvCxnSpPr>
          <p:nvPr/>
        </p:nvCxnSpPr>
        <p:spPr>
          <a:xfrm flipH="1">
            <a:off x="4005615" y="596717"/>
            <a:ext cx="5" cy="9734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9E276FC4-BC3E-4D10-BE71-5C9A3E7CFB7A}"/>
              </a:ext>
            </a:extLst>
          </p:cNvPr>
          <p:cNvCxnSpPr>
            <a:cxnSpLocks/>
            <a:stCxn id="5" idx="2"/>
            <a:endCxn id="8" idx="0"/>
          </p:cNvCxnSpPr>
          <p:nvPr/>
        </p:nvCxnSpPr>
        <p:spPr>
          <a:xfrm>
            <a:off x="8487637" y="596717"/>
            <a:ext cx="8318" cy="4106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Rechteck 3">
            <a:extLst>
              <a:ext uri="{FF2B5EF4-FFF2-40B4-BE49-F238E27FC236}">
                <a16:creationId xmlns:a16="http://schemas.microsoft.com/office/drawing/2014/main" id="{BA49F016-7634-4391-A8B2-7ED5A8A37192}"/>
              </a:ext>
            </a:extLst>
          </p:cNvPr>
          <p:cNvSpPr/>
          <p:nvPr/>
        </p:nvSpPr>
        <p:spPr>
          <a:xfrm>
            <a:off x="4850018" y="1"/>
            <a:ext cx="1296090" cy="59671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eLTER</a:t>
            </a:r>
            <a:r>
              <a:rPr lang="de-DE" sz="825" dirty="0"/>
              <a:t> </a:t>
            </a:r>
            <a:r>
              <a:rPr lang="de-DE" sz="825" dirty="0" err="1"/>
              <a:t>sites</a:t>
            </a:r>
            <a:r>
              <a:rPr lang="de-DE" sz="825" dirty="0"/>
              <a:t> </a:t>
            </a:r>
          </a:p>
          <a:p>
            <a:pPr algn="ctr"/>
            <a:r>
              <a:rPr lang="de-DE" sz="825" dirty="0" err="1"/>
              <a:t>with</a:t>
            </a:r>
            <a:r>
              <a:rPr lang="de-DE" sz="825" dirty="0"/>
              <a:t> </a:t>
            </a:r>
            <a:r>
              <a:rPr lang="de-DE" sz="825" dirty="0" err="1"/>
              <a:t>complex</a:t>
            </a:r>
            <a:r>
              <a:rPr lang="de-DE" sz="825" dirty="0"/>
              <a:t> </a:t>
            </a:r>
            <a:r>
              <a:rPr lang="de-DE" sz="825" dirty="0" err="1"/>
              <a:t>boundaries</a:t>
            </a:r>
            <a:endParaRPr lang="de-DE" sz="825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49B74AB-044F-4EBB-B013-7996F8844F11}"/>
              </a:ext>
            </a:extLst>
          </p:cNvPr>
          <p:cNvSpPr/>
          <p:nvPr/>
        </p:nvSpPr>
        <p:spPr>
          <a:xfrm>
            <a:off x="7839593" y="0"/>
            <a:ext cx="1296090" cy="59671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eLTER</a:t>
            </a:r>
            <a:r>
              <a:rPr lang="de-DE" sz="825" dirty="0"/>
              <a:t> </a:t>
            </a:r>
            <a:r>
              <a:rPr lang="de-DE" sz="825" dirty="0" err="1"/>
              <a:t>sites</a:t>
            </a:r>
            <a:r>
              <a:rPr lang="de-DE" sz="825" dirty="0"/>
              <a:t> </a:t>
            </a:r>
          </a:p>
          <a:p>
            <a:pPr algn="ctr"/>
            <a:r>
              <a:rPr lang="de-DE" sz="825" dirty="0" err="1"/>
              <a:t>with</a:t>
            </a:r>
            <a:r>
              <a:rPr lang="de-DE" sz="825" dirty="0"/>
              <a:t> </a:t>
            </a:r>
            <a:r>
              <a:rPr lang="de-DE" sz="825" dirty="0" err="1"/>
              <a:t>point</a:t>
            </a:r>
            <a:r>
              <a:rPr lang="de-DE" sz="825" dirty="0"/>
              <a:t> </a:t>
            </a:r>
            <a:r>
              <a:rPr lang="de-DE" sz="825" dirty="0" err="1"/>
              <a:t>representation</a:t>
            </a:r>
            <a:r>
              <a:rPr lang="de-DE" sz="825" dirty="0"/>
              <a:t> and </a:t>
            </a:r>
            <a:r>
              <a:rPr lang="de-DE" sz="825" dirty="0" err="1"/>
              <a:t>size</a:t>
            </a:r>
            <a:r>
              <a:rPr lang="de-DE" sz="825" dirty="0"/>
              <a:t> </a:t>
            </a:r>
            <a:r>
              <a:rPr lang="de-DE" sz="825" dirty="0" err="1"/>
              <a:t>information</a:t>
            </a:r>
            <a:r>
              <a:rPr lang="de-DE" sz="825" dirty="0"/>
              <a:t> 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B63DEA83-B5D8-4132-8074-AA60E49E95F4}"/>
              </a:ext>
            </a:extLst>
          </p:cNvPr>
          <p:cNvSpPr/>
          <p:nvPr/>
        </p:nvSpPr>
        <p:spPr>
          <a:xfrm>
            <a:off x="6347150" y="-1023"/>
            <a:ext cx="1296090" cy="596717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>
                <a:solidFill>
                  <a:schemeClr val="bg1"/>
                </a:solidFill>
              </a:rPr>
              <a:t>eLTER</a:t>
            </a:r>
            <a:r>
              <a:rPr lang="de-DE" sz="825" dirty="0">
                <a:solidFill>
                  <a:schemeClr val="bg1"/>
                </a:solidFill>
              </a:rPr>
              <a:t> </a:t>
            </a:r>
            <a:r>
              <a:rPr lang="de-DE" sz="825" dirty="0" err="1">
                <a:solidFill>
                  <a:schemeClr val="bg1"/>
                </a:solidFill>
              </a:rPr>
              <a:t>sites</a:t>
            </a:r>
            <a:r>
              <a:rPr lang="de-DE" sz="825" dirty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de-DE" sz="825" dirty="0" err="1">
                <a:solidFill>
                  <a:schemeClr val="bg1"/>
                </a:solidFill>
              </a:rPr>
              <a:t>with</a:t>
            </a:r>
            <a:r>
              <a:rPr lang="de-DE" sz="825" dirty="0">
                <a:solidFill>
                  <a:schemeClr val="bg1"/>
                </a:solidFill>
              </a:rPr>
              <a:t> </a:t>
            </a:r>
            <a:r>
              <a:rPr lang="de-DE" sz="825" dirty="0" err="1">
                <a:solidFill>
                  <a:schemeClr val="bg1"/>
                </a:solidFill>
              </a:rPr>
              <a:t>point</a:t>
            </a:r>
            <a:r>
              <a:rPr lang="de-DE" sz="825" dirty="0">
                <a:solidFill>
                  <a:schemeClr val="bg1"/>
                </a:solidFill>
              </a:rPr>
              <a:t> </a:t>
            </a:r>
            <a:r>
              <a:rPr lang="de-DE" sz="825" dirty="0" err="1">
                <a:solidFill>
                  <a:schemeClr val="bg1"/>
                </a:solidFill>
              </a:rPr>
              <a:t>representation</a:t>
            </a:r>
            <a:r>
              <a:rPr lang="de-DE" sz="825" dirty="0">
                <a:solidFill>
                  <a:schemeClr val="bg1"/>
                </a:solidFill>
              </a:rPr>
              <a:t> </a:t>
            </a:r>
            <a:r>
              <a:rPr lang="de-DE" sz="825" dirty="0" err="1">
                <a:solidFill>
                  <a:schemeClr val="bg1"/>
                </a:solidFill>
              </a:rPr>
              <a:t>only</a:t>
            </a:r>
            <a:r>
              <a:rPr lang="de-DE" sz="825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69287F96-61E0-4B0D-9337-EBB7BAE4158A}"/>
              </a:ext>
            </a:extLst>
          </p:cNvPr>
          <p:cNvSpPr/>
          <p:nvPr/>
        </p:nvSpPr>
        <p:spPr>
          <a:xfrm>
            <a:off x="7847910" y="1007369"/>
            <a:ext cx="1296090" cy="59671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eLTER</a:t>
            </a:r>
            <a:r>
              <a:rPr lang="de-DE" sz="825" dirty="0"/>
              <a:t> </a:t>
            </a:r>
            <a:r>
              <a:rPr lang="de-DE" sz="825" dirty="0" err="1"/>
              <a:t>sites</a:t>
            </a:r>
            <a:r>
              <a:rPr lang="de-DE" sz="825" dirty="0"/>
              <a:t> </a:t>
            </a:r>
          </a:p>
          <a:p>
            <a:pPr algn="ctr"/>
            <a:r>
              <a:rPr lang="de-DE" sz="825" dirty="0" err="1"/>
              <a:t>with</a:t>
            </a:r>
            <a:r>
              <a:rPr lang="de-DE" sz="825" dirty="0"/>
              <a:t> </a:t>
            </a:r>
            <a:r>
              <a:rPr lang="de-DE" sz="825" dirty="0" err="1"/>
              <a:t>polygon</a:t>
            </a:r>
            <a:r>
              <a:rPr lang="de-DE" sz="825" dirty="0"/>
              <a:t> </a:t>
            </a:r>
            <a:r>
              <a:rPr lang="de-DE" sz="825" dirty="0" err="1"/>
              <a:t>buffer</a:t>
            </a:r>
            <a:endParaRPr lang="de-DE" sz="825" dirty="0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25F9B5E-489F-43BF-BA0F-67C07E6E98A4}"/>
              </a:ext>
            </a:extLst>
          </p:cNvPr>
          <p:cNvSpPr/>
          <p:nvPr/>
        </p:nvSpPr>
        <p:spPr>
          <a:xfrm>
            <a:off x="4846732" y="1570162"/>
            <a:ext cx="1296090" cy="596717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eLTER</a:t>
            </a:r>
            <a:r>
              <a:rPr lang="de-DE" sz="825" dirty="0"/>
              <a:t> </a:t>
            </a:r>
            <a:r>
              <a:rPr lang="de-DE" sz="825" dirty="0" err="1"/>
              <a:t>dataset</a:t>
            </a:r>
            <a:endParaRPr lang="de-DE" sz="825" dirty="0"/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6892B226-73A3-42D8-83F7-B2AC6B061E28}"/>
              </a:ext>
            </a:extLst>
          </p:cNvPr>
          <p:cNvCxnSpPr>
            <a:stCxn id="4" idx="2"/>
            <a:endCxn id="16" idx="0"/>
          </p:cNvCxnSpPr>
          <p:nvPr/>
        </p:nvCxnSpPr>
        <p:spPr>
          <a:xfrm flipH="1">
            <a:off x="5494777" y="596717"/>
            <a:ext cx="3286" cy="97344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Verbinder: gewinkelt 19">
            <a:extLst>
              <a:ext uri="{FF2B5EF4-FFF2-40B4-BE49-F238E27FC236}">
                <a16:creationId xmlns:a16="http://schemas.microsoft.com/office/drawing/2014/main" id="{5B7CACE1-734A-4A44-89D8-5D23EBA76A45}"/>
              </a:ext>
            </a:extLst>
          </p:cNvPr>
          <p:cNvCxnSpPr>
            <a:stCxn id="8" idx="1"/>
            <a:endCxn id="16" idx="0"/>
          </p:cNvCxnSpPr>
          <p:nvPr/>
        </p:nvCxnSpPr>
        <p:spPr>
          <a:xfrm rot="10800000" flipV="1">
            <a:off x="5494778" y="1305727"/>
            <a:ext cx="2353133" cy="264434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Rechteck 25">
            <a:extLst>
              <a:ext uri="{FF2B5EF4-FFF2-40B4-BE49-F238E27FC236}">
                <a16:creationId xmlns:a16="http://schemas.microsoft.com/office/drawing/2014/main" id="{2A0C2EA8-BDE6-40AA-BCFC-12BB8D545E52}"/>
              </a:ext>
            </a:extLst>
          </p:cNvPr>
          <p:cNvSpPr/>
          <p:nvPr/>
        </p:nvSpPr>
        <p:spPr>
          <a:xfrm>
            <a:off x="3357575" y="0"/>
            <a:ext cx="1296090" cy="59671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/>
              <a:t>Reference global </a:t>
            </a:r>
            <a:r>
              <a:rPr lang="de-DE" sz="825" dirty="0" err="1"/>
              <a:t>parameter</a:t>
            </a:r>
            <a:r>
              <a:rPr lang="de-DE" sz="825" dirty="0"/>
              <a:t> (</a:t>
            </a:r>
            <a:r>
              <a:rPr lang="de-DE" sz="825" dirty="0" err="1"/>
              <a:t>Anthromes</a:t>
            </a:r>
            <a:r>
              <a:rPr lang="de-DE" sz="825" dirty="0"/>
              <a:t>)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06D43888-8A73-486F-84A2-E4E7E49357BF}"/>
              </a:ext>
            </a:extLst>
          </p:cNvPr>
          <p:cNvSpPr/>
          <p:nvPr/>
        </p:nvSpPr>
        <p:spPr>
          <a:xfrm>
            <a:off x="1850497" y="0"/>
            <a:ext cx="1296090" cy="59671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>
                <a:solidFill>
                  <a:schemeClr val="bg1"/>
                </a:solidFill>
              </a:rPr>
              <a:t>Global </a:t>
            </a:r>
            <a:r>
              <a:rPr lang="de-DE" sz="825" dirty="0" err="1">
                <a:solidFill>
                  <a:schemeClr val="bg1"/>
                </a:solidFill>
              </a:rPr>
              <a:t>parameters</a:t>
            </a:r>
            <a:endParaRPr lang="de-DE" sz="825" dirty="0">
              <a:solidFill>
                <a:schemeClr val="bg1"/>
              </a:solidFill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5B0952BA-DFE6-444E-9679-0E574D7F59A5}"/>
              </a:ext>
            </a:extLst>
          </p:cNvPr>
          <p:cNvSpPr/>
          <p:nvPr/>
        </p:nvSpPr>
        <p:spPr>
          <a:xfrm>
            <a:off x="3357569" y="1570162"/>
            <a:ext cx="1296090" cy="59671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Harmonized</a:t>
            </a:r>
            <a:r>
              <a:rPr lang="de-DE" sz="825" dirty="0"/>
              <a:t> global </a:t>
            </a:r>
            <a:r>
              <a:rPr lang="de-DE" sz="825" dirty="0" err="1"/>
              <a:t>parameters</a:t>
            </a:r>
            <a:r>
              <a:rPr lang="de-DE" sz="825" dirty="0"/>
              <a:t> in </a:t>
            </a:r>
            <a:r>
              <a:rPr lang="de-DE" sz="825" dirty="0" err="1"/>
              <a:t>equal</a:t>
            </a:r>
            <a:r>
              <a:rPr lang="de-DE" sz="825" dirty="0"/>
              <a:t>-area Mollweide </a:t>
            </a:r>
            <a:r>
              <a:rPr lang="de-DE" sz="825" dirty="0" err="1"/>
              <a:t>projection</a:t>
            </a:r>
            <a:endParaRPr lang="de-DE" sz="825" dirty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EE523DAD-F51F-44D3-A4F0-7E94459D012D}"/>
              </a:ext>
            </a:extLst>
          </p:cNvPr>
          <p:cNvSpPr/>
          <p:nvPr/>
        </p:nvSpPr>
        <p:spPr>
          <a:xfrm>
            <a:off x="1858628" y="646379"/>
            <a:ext cx="2788533" cy="15566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>
                <a:solidFill>
                  <a:schemeClr val="tx1"/>
                </a:solidFill>
              </a:rPr>
              <a:t>Individual </a:t>
            </a:r>
            <a:r>
              <a:rPr lang="de-DE" sz="825" dirty="0" err="1">
                <a:solidFill>
                  <a:schemeClr val="tx1"/>
                </a:solidFill>
              </a:rPr>
              <a:t>processing</a:t>
            </a:r>
            <a:endParaRPr lang="de-DE" sz="825" dirty="0">
              <a:solidFill>
                <a:schemeClr val="tx1"/>
              </a:solidFill>
            </a:endParaRP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4675FBF-FD8D-4EF1-ACD3-B1029A07D8DF}"/>
              </a:ext>
            </a:extLst>
          </p:cNvPr>
          <p:cNvSpPr/>
          <p:nvPr/>
        </p:nvSpPr>
        <p:spPr>
          <a:xfrm>
            <a:off x="1850496" y="817242"/>
            <a:ext cx="1296090" cy="155665"/>
          </a:xfrm>
          <a:prstGeom prst="ellips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>
                <a:solidFill>
                  <a:schemeClr val="bg1"/>
                </a:solidFill>
              </a:rPr>
              <a:t>Resample</a:t>
            </a:r>
            <a:r>
              <a:rPr lang="de-DE" sz="825" dirty="0">
                <a:solidFill>
                  <a:schemeClr val="bg1"/>
                </a:solidFill>
              </a:rPr>
              <a:t>()</a:t>
            </a:r>
          </a:p>
        </p:txBody>
      </p:sp>
      <p:sp>
        <p:nvSpPr>
          <p:cNvPr id="40" name="Rechteck: abgerundete Ecken 39">
            <a:extLst>
              <a:ext uri="{FF2B5EF4-FFF2-40B4-BE49-F238E27FC236}">
                <a16:creationId xmlns:a16="http://schemas.microsoft.com/office/drawing/2014/main" id="{6EF47197-8846-4791-A4B7-6267C2495954}"/>
              </a:ext>
            </a:extLst>
          </p:cNvPr>
          <p:cNvSpPr/>
          <p:nvPr/>
        </p:nvSpPr>
        <p:spPr>
          <a:xfrm>
            <a:off x="3351039" y="2468759"/>
            <a:ext cx="1296089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/>
              <a:t>Global Distribution</a:t>
            </a: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9F61E74F-3ABD-45B5-944C-D5E5D6C74C6B}"/>
              </a:ext>
            </a:extLst>
          </p:cNvPr>
          <p:cNvSpPr/>
          <p:nvPr/>
        </p:nvSpPr>
        <p:spPr>
          <a:xfrm>
            <a:off x="3351038" y="2221052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freq</a:t>
            </a:r>
            <a:r>
              <a:rPr lang="de-DE" sz="825" dirty="0"/>
              <a:t>()</a:t>
            </a: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41E6F9B4-03D0-41A8-B30C-81EF41630468}"/>
              </a:ext>
            </a:extLst>
          </p:cNvPr>
          <p:cNvSpPr/>
          <p:nvPr/>
        </p:nvSpPr>
        <p:spPr>
          <a:xfrm>
            <a:off x="4848002" y="2221053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extract</a:t>
            </a:r>
            <a:r>
              <a:rPr lang="de-DE" sz="825" dirty="0"/>
              <a:t>()</a:t>
            </a:r>
          </a:p>
        </p:txBody>
      </p:sp>
      <p:sp>
        <p:nvSpPr>
          <p:cNvPr id="43" name="Rechteck: abgerundete Ecken 42">
            <a:extLst>
              <a:ext uri="{FF2B5EF4-FFF2-40B4-BE49-F238E27FC236}">
                <a16:creationId xmlns:a16="http://schemas.microsoft.com/office/drawing/2014/main" id="{6246F917-B571-4C5C-9837-19917B3EDB9D}"/>
              </a:ext>
            </a:extLst>
          </p:cNvPr>
          <p:cNvSpPr/>
          <p:nvPr/>
        </p:nvSpPr>
        <p:spPr>
          <a:xfrm>
            <a:off x="4850018" y="2469667"/>
            <a:ext cx="1296090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/>
              <a:t>Distribution on </a:t>
            </a:r>
            <a:r>
              <a:rPr lang="de-DE" sz="825" dirty="0" err="1"/>
              <a:t>eLTER</a:t>
            </a:r>
            <a:r>
              <a:rPr lang="de-DE" sz="825" dirty="0"/>
              <a:t> </a:t>
            </a:r>
            <a:r>
              <a:rPr lang="de-DE" sz="825" dirty="0" err="1"/>
              <a:t>sites</a:t>
            </a:r>
            <a:endParaRPr lang="de-DE" sz="825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11C7EECF-27CE-4BC0-AB27-D01870BEA043}"/>
              </a:ext>
            </a:extLst>
          </p:cNvPr>
          <p:cNvSpPr/>
          <p:nvPr/>
        </p:nvSpPr>
        <p:spPr>
          <a:xfrm>
            <a:off x="4120130" y="3001991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chisq</a:t>
            </a:r>
            <a:r>
              <a:rPr lang="de-DE" sz="825" dirty="0"/>
              <a:t>()</a:t>
            </a:r>
          </a:p>
        </p:txBody>
      </p:sp>
      <p:sp>
        <p:nvSpPr>
          <p:cNvPr id="52" name="Rechteck: abgerundete Ecken 51">
            <a:extLst>
              <a:ext uri="{FF2B5EF4-FFF2-40B4-BE49-F238E27FC236}">
                <a16:creationId xmlns:a16="http://schemas.microsoft.com/office/drawing/2014/main" id="{FF8EFF55-6897-4D99-8149-0AF44CE78B71}"/>
              </a:ext>
            </a:extLst>
          </p:cNvPr>
          <p:cNvSpPr/>
          <p:nvPr/>
        </p:nvSpPr>
        <p:spPr>
          <a:xfrm>
            <a:off x="1866753" y="2882461"/>
            <a:ext cx="1296089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Representativity</a:t>
            </a:r>
            <a:endParaRPr lang="de-DE" sz="825" dirty="0"/>
          </a:p>
        </p:txBody>
      </p:sp>
      <p:sp>
        <p:nvSpPr>
          <p:cNvPr id="53" name="Rechteck: abgerundete Ecken 52">
            <a:extLst>
              <a:ext uri="{FF2B5EF4-FFF2-40B4-BE49-F238E27FC236}">
                <a16:creationId xmlns:a16="http://schemas.microsoft.com/office/drawing/2014/main" id="{D396DEED-E873-46A0-9E1A-C03F6B6B15CB}"/>
              </a:ext>
            </a:extLst>
          </p:cNvPr>
          <p:cNvSpPr/>
          <p:nvPr/>
        </p:nvSpPr>
        <p:spPr>
          <a:xfrm>
            <a:off x="3351039" y="3292303"/>
            <a:ext cx="1296089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Observed</a:t>
            </a:r>
            <a:r>
              <a:rPr lang="de-DE" sz="825" dirty="0"/>
              <a:t> </a:t>
            </a:r>
            <a:r>
              <a:rPr lang="de-DE" sz="825" dirty="0" err="1"/>
              <a:t>cell</a:t>
            </a:r>
            <a:r>
              <a:rPr lang="de-DE" sz="825" dirty="0"/>
              <a:t> </a:t>
            </a:r>
            <a:r>
              <a:rPr lang="de-DE" sz="825" dirty="0" err="1"/>
              <a:t>count</a:t>
            </a:r>
            <a:r>
              <a:rPr lang="de-DE" sz="825" dirty="0"/>
              <a:t> on </a:t>
            </a:r>
            <a:r>
              <a:rPr lang="de-DE" sz="825" dirty="0" err="1"/>
              <a:t>eLTER</a:t>
            </a:r>
            <a:r>
              <a:rPr lang="de-DE" sz="825" dirty="0"/>
              <a:t> </a:t>
            </a:r>
            <a:r>
              <a:rPr lang="de-DE" sz="825" dirty="0" err="1"/>
              <a:t>sites</a:t>
            </a:r>
            <a:endParaRPr lang="de-DE" sz="825" dirty="0"/>
          </a:p>
        </p:txBody>
      </p:sp>
      <p:sp>
        <p:nvSpPr>
          <p:cNvPr id="54" name="Rechteck: abgerundete Ecken 53">
            <a:extLst>
              <a:ext uri="{FF2B5EF4-FFF2-40B4-BE49-F238E27FC236}">
                <a16:creationId xmlns:a16="http://schemas.microsoft.com/office/drawing/2014/main" id="{95E85678-78AE-401A-89A8-F04A5D7A9880}"/>
              </a:ext>
            </a:extLst>
          </p:cNvPr>
          <p:cNvSpPr/>
          <p:nvPr/>
        </p:nvSpPr>
        <p:spPr>
          <a:xfrm>
            <a:off x="4850018" y="3292303"/>
            <a:ext cx="1296090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Expected</a:t>
            </a:r>
            <a:r>
              <a:rPr lang="de-DE" sz="825" dirty="0"/>
              <a:t> </a:t>
            </a:r>
            <a:r>
              <a:rPr lang="de-DE" sz="825" dirty="0" err="1"/>
              <a:t>cell</a:t>
            </a:r>
            <a:r>
              <a:rPr lang="de-DE" sz="825" dirty="0"/>
              <a:t> </a:t>
            </a:r>
            <a:r>
              <a:rPr lang="de-DE" sz="825" dirty="0" err="1"/>
              <a:t>count</a:t>
            </a:r>
            <a:r>
              <a:rPr lang="de-DE" sz="825" dirty="0"/>
              <a:t> on </a:t>
            </a:r>
            <a:r>
              <a:rPr lang="de-DE" sz="825" dirty="0" err="1"/>
              <a:t>eLTER</a:t>
            </a:r>
            <a:r>
              <a:rPr lang="de-DE" sz="825" dirty="0"/>
              <a:t> </a:t>
            </a:r>
            <a:r>
              <a:rPr lang="de-DE" sz="825" dirty="0" err="1"/>
              <a:t>sites</a:t>
            </a:r>
            <a:endParaRPr lang="de-DE" sz="825" dirty="0"/>
          </a:p>
        </p:txBody>
      </p:sp>
      <p:sp>
        <p:nvSpPr>
          <p:cNvPr id="55" name="Ellipse 54">
            <a:extLst>
              <a:ext uri="{FF2B5EF4-FFF2-40B4-BE49-F238E27FC236}">
                <a16:creationId xmlns:a16="http://schemas.microsoft.com/office/drawing/2014/main" id="{A3A8B18A-621C-4CA5-B632-990F06A066F6}"/>
              </a:ext>
            </a:extLst>
          </p:cNvPr>
          <p:cNvSpPr/>
          <p:nvPr/>
        </p:nvSpPr>
        <p:spPr>
          <a:xfrm>
            <a:off x="4120130" y="3844470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chisq</a:t>
            </a:r>
            <a:r>
              <a:rPr lang="de-DE" sz="825" dirty="0"/>
              <a:t>()</a:t>
            </a:r>
          </a:p>
        </p:txBody>
      </p:sp>
      <p:sp>
        <p:nvSpPr>
          <p:cNvPr id="56" name="Rechteck: abgerundete Ecken 55">
            <a:extLst>
              <a:ext uri="{FF2B5EF4-FFF2-40B4-BE49-F238E27FC236}">
                <a16:creationId xmlns:a16="http://schemas.microsoft.com/office/drawing/2014/main" id="{F11F572F-EB73-4A9F-85C7-5E0B92A3B66A}"/>
              </a:ext>
            </a:extLst>
          </p:cNvPr>
          <p:cNvSpPr/>
          <p:nvPr/>
        </p:nvSpPr>
        <p:spPr>
          <a:xfrm>
            <a:off x="6332695" y="3724939"/>
            <a:ext cx="1296089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/>
              <a:t>Geographic </a:t>
            </a:r>
            <a:r>
              <a:rPr lang="de-DE" sz="825" dirty="0" err="1"/>
              <a:t>Representedness</a:t>
            </a:r>
            <a:endParaRPr lang="de-DE" sz="825" dirty="0"/>
          </a:p>
        </p:txBody>
      </p:sp>
      <p:cxnSp>
        <p:nvCxnSpPr>
          <p:cNvPr id="62" name="Gerade Verbindung mit Pfeil 61">
            <a:extLst>
              <a:ext uri="{FF2B5EF4-FFF2-40B4-BE49-F238E27FC236}">
                <a16:creationId xmlns:a16="http://schemas.microsoft.com/office/drawing/2014/main" id="{DFF6CAC6-6B03-4B00-A0D0-CA508F8D7112}"/>
              </a:ext>
            </a:extLst>
          </p:cNvPr>
          <p:cNvCxnSpPr>
            <a:cxnSpLocks/>
            <a:stCxn id="40" idx="2"/>
            <a:endCxn id="45" idx="1"/>
          </p:cNvCxnSpPr>
          <p:nvPr/>
        </p:nvCxnSpPr>
        <p:spPr>
          <a:xfrm>
            <a:off x="3999084" y="2863483"/>
            <a:ext cx="310855" cy="16130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Gerade Verbindung mit Pfeil 64">
            <a:extLst>
              <a:ext uri="{FF2B5EF4-FFF2-40B4-BE49-F238E27FC236}">
                <a16:creationId xmlns:a16="http://schemas.microsoft.com/office/drawing/2014/main" id="{1735AAE2-F5AB-4191-8DC2-19D4E3DC9B57}"/>
              </a:ext>
            </a:extLst>
          </p:cNvPr>
          <p:cNvCxnSpPr>
            <a:cxnSpLocks/>
            <a:stCxn id="43" idx="2"/>
            <a:endCxn id="45" idx="7"/>
          </p:cNvCxnSpPr>
          <p:nvPr/>
        </p:nvCxnSpPr>
        <p:spPr>
          <a:xfrm flipH="1">
            <a:off x="5226413" y="2864391"/>
            <a:ext cx="271650" cy="1603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8" name="Gerade Verbindung mit Pfeil 67">
            <a:extLst>
              <a:ext uri="{FF2B5EF4-FFF2-40B4-BE49-F238E27FC236}">
                <a16:creationId xmlns:a16="http://schemas.microsoft.com/office/drawing/2014/main" id="{2961C49C-0FD9-4947-8A9E-C43602F81093}"/>
              </a:ext>
            </a:extLst>
          </p:cNvPr>
          <p:cNvCxnSpPr>
            <a:cxnSpLocks/>
            <a:stCxn id="45" idx="2"/>
            <a:endCxn id="52" idx="3"/>
          </p:cNvCxnSpPr>
          <p:nvPr/>
        </p:nvCxnSpPr>
        <p:spPr>
          <a:xfrm flipH="1" flipV="1">
            <a:off x="3162842" y="3079823"/>
            <a:ext cx="957289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1" name="Gerade Verbindung mit Pfeil 70">
            <a:extLst>
              <a:ext uri="{FF2B5EF4-FFF2-40B4-BE49-F238E27FC236}">
                <a16:creationId xmlns:a16="http://schemas.microsoft.com/office/drawing/2014/main" id="{3D53E2E1-E1C2-436F-B511-948BB197FD58}"/>
              </a:ext>
            </a:extLst>
          </p:cNvPr>
          <p:cNvCxnSpPr>
            <a:cxnSpLocks/>
            <a:stCxn id="45" idx="3"/>
            <a:endCxn id="53" idx="0"/>
          </p:cNvCxnSpPr>
          <p:nvPr/>
        </p:nvCxnSpPr>
        <p:spPr>
          <a:xfrm flipH="1">
            <a:off x="3999084" y="3134859"/>
            <a:ext cx="310855" cy="1574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4" name="Gerade Verbindung mit Pfeil 73">
            <a:extLst>
              <a:ext uri="{FF2B5EF4-FFF2-40B4-BE49-F238E27FC236}">
                <a16:creationId xmlns:a16="http://schemas.microsoft.com/office/drawing/2014/main" id="{F2F5B378-6371-4245-8AD6-D41523AEA282}"/>
              </a:ext>
            </a:extLst>
          </p:cNvPr>
          <p:cNvCxnSpPr>
            <a:cxnSpLocks/>
            <a:stCxn id="45" idx="5"/>
            <a:endCxn id="54" idx="0"/>
          </p:cNvCxnSpPr>
          <p:nvPr/>
        </p:nvCxnSpPr>
        <p:spPr>
          <a:xfrm>
            <a:off x="5226413" y="3134859"/>
            <a:ext cx="271650" cy="15744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7" name="Gerade Verbindung mit Pfeil 76">
            <a:extLst>
              <a:ext uri="{FF2B5EF4-FFF2-40B4-BE49-F238E27FC236}">
                <a16:creationId xmlns:a16="http://schemas.microsoft.com/office/drawing/2014/main" id="{6F690E21-03CD-4D83-AFB3-462326739B69}"/>
              </a:ext>
            </a:extLst>
          </p:cNvPr>
          <p:cNvCxnSpPr>
            <a:cxnSpLocks/>
            <a:stCxn id="53" idx="2"/>
            <a:endCxn id="55" idx="1"/>
          </p:cNvCxnSpPr>
          <p:nvPr/>
        </p:nvCxnSpPr>
        <p:spPr>
          <a:xfrm>
            <a:off x="3999084" y="3687027"/>
            <a:ext cx="310855" cy="1802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0" name="Gerade Verbindung mit Pfeil 79">
            <a:extLst>
              <a:ext uri="{FF2B5EF4-FFF2-40B4-BE49-F238E27FC236}">
                <a16:creationId xmlns:a16="http://schemas.microsoft.com/office/drawing/2014/main" id="{E341FF3E-D9DF-4F45-BAD5-A3B72C6C0ABD}"/>
              </a:ext>
            </a:extLst>
          </p:cNvPr>
          <p:cNvCxnSpPr>
            <a:cxnSpLocks/>
            <a:stCxn id="54" idx="2"/>
            <a:endCxn id="55" idx="7"/>
          </p:cNvCxnSpPr>
          <p:nvPr/>
        </p:nvCxnSpPr>
        <p:spPr>
          <a:xfrm flipH="1">
            <a:off x="5226413" y="3687027"/>
            <a:ext cx="271650" cy="18023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3" name="Gerade Verbindung mit Pfeil 82">
            <a:extLst>
              <a:ext uri="{FF2B5EF4-FFF2-40B4-BE49-F238E27FC236}">
                <a16:creationId xmlns:a16="http://schemas.microsoft.com/office/drawing/2014/main" id="{0C6BE24D-0DF9-4CD6-9AF8-65E9C74059F7}"/>
              </a:ext>
            </a:extLst>
          </p:cNvPr>
          <p:cNvCxnSpPr>
            <a:cxnSpLocks/>
            <a:stCxn id="55" idx="6"/>
            <a:endCxn id="56" idx="1"/>
          </p:cNvCxnSpPr>
          <p:nvPr/>
        </p:nvCxnSpPr>
        <p:spPr>
          <a:xfrm flipV="1">
            <a:off x="5416220" y="3922302"/>
            <a:ext cx="916475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6" name="Rechteck: abgerundete Ecken 85">
            <a:extLst>
              <a:ext uri="{FF2B5EF4-FFF2-40B4-BE49-F238E27FC236}">
                <a16:creationId xmlns:a16="http://schemas.microsoft.com/office/drawing/2014/main" id="{68175D74-DEDC-4A0D-9A12-7C5A1E4A2906}"/>
              </a:ext>
            </a:extLst>
          </p:cNvPr>
          <p:cNvSpPr/>
          <p:nvPr/>
        </p:nvSpPr>
        <p:spPr>
          <a:xfrm>
            <a:off x="4853269" y="4742255"/>
            <a:ext cx="1296089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Aggregated</a:t>
            </a:r>
            <a:r>
              <a:rPr lang="de-DE" sz="825" dirty="0"/>
              <a:t> </a:t>
            </a:r>
            <a:r>
              <a:rPr lang="de-DE" sz="825" dirty="0" err="1"/>
              <a:t>Representedness</a:t>
            </a:r>
            <a:endParaRPr lang="de-DE" sz="825" dirty="0"/>
          </a:p>
        </p:txBody>
      </p:sp>
      <p:sp>
        <p:nvSpPr>
          <p:cNvPr id="87" name="Rechteck: abgerundete Ecken 86">
            <a:extLst>
              <a:ext uri="{FF2B5EF4-FFF2-40B4-BE49-F238E27FC236}">
                <a16:creationId xmlns:a16="http://schemas.microsoft.com/office/drawing/2014/main" id="{A294A898-417F-4882-9D32-417E6A7C70D3}"/>
              </a:ext>
            </a:extLst>
          </p:cNvPr>
          <p:cNvSpPr/>
          <p:nvPr/>
        </p:nvSpPr>
        <p:spPr>
          <a:xfrm>
            <a:off x="1871204" y="4726913"/>
            <a:ext cx="1296089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Priority</a:t>
            </a:r>
            <a:r>
              <a:rPr lang="de-DE" sz="825" dirty="0"/>
              <a:t> </a:t>
            </a:r>
            <a:r>
              <a:rPr lang="de-DE" sz="825" dirty="0" err="1"/>
              <a:t>Regions</a:t>
            </a:r>
            <a:endParaRPr lang="de-DE" sz="825" dirty="0"/>
          </a:p>
        </p:txBody>
      </p:sp>
      <p:sp>
        <p:nvSpPr>
          <p:cNvPr id="90" name="Ellipse 89">
            <a:extLst>
              <a:ext uri="{FF2B5EF4-FFF2-40B4-BE49-F238E27FC236}">
                <a16:creationId xmlns:a16="http://schemas.microsoft.com/office/drawing/2014/main" id="{A5660FFD-4E55-490F-BBA2-0B8D39042707}"/>
              </a:ext>
            </a:extLst>
          </p:cNvPr>
          <p:cNvSpPr/>
          <p:nvPr/>
        </p:nvSpPr>
        <p:spPr>
          <a:xfrm>
            <a:off x="6332694" y="4861784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raster</a:t>
            </a:r>
            <a:r>
              <a:rPr lang="de-DE" sz="825" dirty="0"/>
              <a:t> </a:t>
            </a:r>
            <a:r>
              <a:rPr lang="de-DE" sz="825" dirty="0" err="1"/>
              <a:t>math</a:t>
            </a:r>
            <a:endParaRPr lang="de-DE" sz="825" dirty="0"/>
          </a:p>
        </p:txBody>
      </p:sp>
      <p:sp>
        <p:nvSpPr>
          <p:cNvPr id="129" name="Ellipse 128">
            <a:extLst>
              <a:ext uri="{FF2B5EF4-FFF2-40B4-BE49-F238E27FC236}">
                <a16:creationId xmlns:a16="http://schemas.microsoft.com/office/drawing/2014/main" id="{0B5F78F7-1E2E-4313-9624-734D95CA437C}"/>
              </a:ext>
            </a:extLst>
          </p:cNvPr>
          <p:cNvSpPr/>
          <p:nvPr/>
        </p:nvSpPr>
        <p:spPr>
          <a:xfrm>
            <a:off x="3355949" y="4768611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make_grid</a:t>
            </a:r>
            <a:r>
              <a:rPr lang="de-DE" sz="825" dirty="0"/>
              <a:t>()</a:t>
            </a:r>
          </a:p>
        </p:txBody>
      </p:sp>
      <p:sp>
        <p:nvSpPr>
          <p:cNvPr id="134" name="Ellipse 133">
            <a:extLst>
              <a:ext uri="{FF2B5EF4-FFF2-40B4-BE49-F238E27FC236}">
                <a16:creationId xmlns:a16="http://schemas.microsoft.com/office/drawing/2014/main" id="{7E60A76B-6014-442C-82F1-9E038069ADCE}"/>
              </a:ext>
            </a:extLst>
          </p:cNvPr>
          <p:cNvSpPr/>
          <p:nvPr/>
        </p:nvSpPr>
        <p:spPr>
          <a:xfrm>
            <a:off x="3362236" y="4932060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extract</a:t>
            </a:r>
            <a:r>
              <a:rPr lang="de-DE" sz="825" dirty="0"/>
              <a:t>()</a:t>
            </a:r>
          </a:p>
        </p:txBody>
      </p:sp>
      <p:sp>
        <p:nvSpPr>
          <p:cNvPr id="138" name="Rechteck 137">
            <a:extLst>
              <a:ext uri="{FF2B5EF4-FFF2-40B4-BE49-F238E27FC236}">
                <a16:creationId xmlns:a16="http://schemas.microsoft.com/office/drawing/2014/main" id="{6D04432F-AE8D-4287-AC79-67352462C54E}"/>
              </a:ext>
            </a:extLst>
          </p:cNvPr>
          <p:cNvSpPr/>
          <p:nvPr/>
        </p:nvSpPr>
        <p:spPr>
          <a:xfrm>
            <a:off x="7614216" y="2493325"/>
            <a:ext cx="1529784" cy="961178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DE" sz="1050" dirty="0" err="1">
                <a:solidFill>
                  <a:schemeClr val="tx1"/>
                </a:solidFill>
              </a:rPr>
              <a:t>Geoprocessing</a:t>
            </a:r>
            <a:r>
              <a:rPr lang="de-DE" sz="1050" dirty="0">
                <a:solidFill>
                  <a:schemeClr val="tx1"/>
                </a:solidFill>
              </a:rPr>
              <a:t> and </a:t>
            </a:r>
            <a:r>
              <a:rPr lang="de-DE" sz="1050" dirty="0" err="1">
                <a:solidFill>
                  <a:schemeClr val="tx1"/>
                </a:solidFill>
              </a:rPr>
              <a:t>analyses</a:t>
            </a:r>
            <a:r>
              <a:rPr lang="de-DE" sz="1050" dirty="0">
                <a:solidFill>
                  <a:schemeClr val="tx1"/>
                </a:solidFill>
              </a:rPr>
              <a:t> </a:t>
            </a:r>
            <a:r>
              <a:rPr lang="de-DE" sz="1050" dirty="0" err="1">
                <a:solidFill>
                  <a:schemeClr val="tx1"/>
                </a:solidFill>
              </a:rPr>
              <a:t>conducted</a:t>
            </a:r>
            <a:r>
              <a:rPr lang="de-DE" sz="1050" dirty="0">
                <a:solidFill>
                  <a:schemeClr val="tx1"/>
                </a:solidFill>
              </a:rPr>
              <a:t> in…</a:t>
            </a:r>
          </a:p>
          <a:p>
            <a:pPr algn="ctr"/>
            <a:endParaRPr lang="de-DE" sz="1350" dirty="0">
              <a:solidFill>
                <a:schemeClr val="tx1"/>
              </a:solidFill>
            </a:endParaRPr>
          </a:p>
        </p:txBody>
      </p:sp>
      <p:sp>
        <p:nvSpPr>
          <p:cNvPr id="140" name="Ellipse 139">
            <a:extLst>
              <a:ext uri="{FF2B5EF4-FFF2-40B4-BE49-F238E27FC236}">
                <a16:creationId xmlns:a16="http://schemas.microsoft.com/office/drawing/2014/main" id="{9F1A0CD6-B317-4A58-951E-6790E29C6EB1}"/>
              </a:ext>
            </a:extLst>
          </p:cNvPr>
          <p:cNvSpPr/>
          <p:nvPr/>
        </p:nvSpPr>
        <p:spPr>
          <a:xfrm>
            <a:off x="7731063" y="3252087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/>
              <a:t>R v. 3.6.0</a:t>
            </a:r>
          </a:p>
        </p:txBody>
      </p:sp>
      <p:sp>
        <p:nvSpPr>
          <p:cNvPr id="141" name="Ellipse 140">
            <a:extLst>
              <a:ext uri="{FF2B5EF4-FFF2-40B4-BE49-F238E27FC236}">
                <a16:creationId xmlns:a16="http://schemas.microsoft.com/office/drawing/2014/main" id="{F8ABB040-8C8E-47AF-80A6-A1F703E57969}"/>
              </a:ext>
            </a:extLst>
          </p:cNvPr>
          <p:cNvSpPr/>
          <p:nvPr/>
        </p:nvSpPr>
        <p:spPr>
          <a:xfrm>
            <a:off x="6348964" y="2218131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weighting</a:t>
            </a:r>
            <a:endParaRPr lang="de-DE" sz="825" dirty="0"/>
          </a:p>
        </p:txBody>
      </p:sp>
      <p:sp>
        <p:nvSpPr>
          <p:cNvPr id="146" name="Ellipse 145">
            <a:extLst>
              <a:ext uri="{FF2B5EF4-FFF2-40B4-BE49-F238E27FC236}">
                <a16:creationId xmlns:a16="http://schemas.microsoft.com/office/drawing/2014/main" id="{F67EFF98-B9F8-4C8D-90D0-30BF89955287}"/>
              </a:ext>
            </a:extLst>
          </p:cNvPr>
          <p:cNvSpPr/>
          <p:nvPr/>
        </p:nvSpPr>
        <p:spPr>
          <a:xfrm>
            <a:off x="7847910" y="3844496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reclassify</a:t>
            </a:r>
            <a:r>
              <a:rPr lang="de-DE" sz="825" dirty="0"/>
              <a:t>()</a:t>
            </a:r>
          </a:p>
        </p:txBody>
      </p:sp>
      <p:sp>
        <p:nvSpPr>
          <p:cNvPr id="148" name="Rechteck: abgerundete Ecken 147">
            <a:extLst>
              <a:ext uri="{FF2B5EF4-FFF2-40B4-BE49-F238E27FC236}">
                <a16:creationId xmlns:a16="http://schemas.microsoft.com/office/drawing/2014/main" id="{D15D0D5B-8BE9-44A4-A2BB-58E43FBAAE24}"/>
              </a:ext>
            </a:extLst>
          </p:cNvPr>
          <p:cNvSpPr/>
          <p:nvPr/>
        </p:nvSpPr>
        <p:spPr>
          <a:xfrm>
            <a:off x="7847910" y="4742255"/>
            <a:ext cx="1296089" cy="394724"/>
          </a:xfrm>
          <a:prstGeom prst="round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/>
              <a:t>Geographic </a:t>
            </a:r>
            <a:r>
              <a:rPr lang="de-DE" sz="825" dirty="0" err="1"/>
              <a:t>Representedness</a:t>
            </a:r>
            <a:r>
              <a:rPr lang="de-DE" sz="825" dirty="0"/>
              <a:t> Raster</a:t>
            </a:r>
          </a:p>
        </p:txBody>
      </p:sp>
      <p:cxnSp>
        <p:nvCxnSpPr>
          <p:cNvPr id="168" name="Verbinder: gewinkelt 167">
            <a:extLst>
              <a:ext uri="{FF2B5EF4-FFF2-40B4-BE49-F238E27FC236}">
                <a16:creationId xmlns:a16="http://schemas.microsoft.com/office/drawing/2014/main" id="{52580901-3014-4685-9B1C-E01D2C6A8EA5}"/>
              </a:ext>
            </a:extLst>
          </p:cNvPr>
          <p:cNvCxnSpPr>
            <a:cxnSpLocks/>
            <a:stCxn id="141" idx="4"/>
            <a:endCxn id="43" idx="3"/>
          </p:cNvCxnSpPr>
          <p:nvPr/>
        </p:nvCxnSpPr>
        <p:spPr>
          <a:xfrm rot="5400000">
            <a:off x="6424942" y="2094963"/>
            <a:ext cx="293234" cy="850901"/>
          </a:xfrm>
          <a:prstGeom prst="bentConnector2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9" name="Verbinder: gewinkelt 178">
            <a:extLst>
              <a:ext uri="{FF2B5EF4-FFF2-40B4-BE49-F238E27FC236}">
                <a16:creationId xmlns:a16="http://schemas.microsoft.com/office/drawing/2014/main" id="{A2DB6F75-DEA1-4874-A255-7CE316AFB330}"/>
              </a:ext>
            </a:extLst>
          </p:cNvPr>
          <p:cNvCxnSpPr>
            <a:stCxn id="16" idx="3"/>
            <a:endCxn id="141" idx="0"/>
          </p:cNvCxnSpPr>
          <p:nvPr/>
        </p:nvCxnSpPr>
        <p:spPr>
          <a:xfrm>
            <a:off x="6142822" y="1868520"/>
            <a:ext cx="854187" cy="349611"/>
          </a:xfrm>
          <a:prstGeom prst="bentConnector2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17001D3D-7CDA-4ECC-B367-C82481FF2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159402-0561-4FA5-8D14-FF81A18EB9D7}" type="slidenum">
              <a:rPr lang="de-DE" smtClean="0"/>
              <a:t>20</a:t>
            </a:fld>
            <a:endParaRPr lang="de-DE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D253FD45-FD29-466F-AC33-591F5E3D260E}"/>
              </a:ext>
            </a:extLst>
          </p:cNvPr>
          <p:cNvSpPr/>
          <p:nvPr/>
        </p:nvSpPr>
        <p:spPr>
          <a:xfrm>
            <a:off x="7839593" y="724211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buffer</a:t>
            </a:r>
            <a:r>
              <a:rPr lang="de-DE" sz="825" dirty="0"/>
              <a:t>()</a:t>
            </a:r>
          </a:p>
        </p:txBody>
      </p:sp>
      <p:sp>
        <p:nvSpPr>
          <p:cNvPr id="61" name="Ellipse 60">
            <a:extLst>
              <a:ext uri="{FF2B5EF4-FFF2-40B4-BE49-F238E27FC236}">
                <a16:creationId xmlns:a16="http://schemas.microsoft.com/office/drawing/2014/main" id="{0978686B-DF87-47F8-9F54-2976CCA58C6D}"/>
              </a:ext>
            </a:extLst>
          </p:cNvPr>
          <p:cNvSpPr/>
          <p:nvPr/>
        </p:nvSpPr>
        <p:spPr>
          <a:xfrm>
            <a:off x="1871185" y="2221159"/>
            <a:ext cx="1296090" cy="155665"/>
          </a:xfrm>
          <a:prstGeom prst="ellipse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disaggregate</a:t>
            </a:r>
            <a:r>
              <a:rPr lang="de-DE" sz="825" dirty="0"/>
              <a:t>()</a:t>
            </a:r>
          </a:p>
        </p:txBody>
      </p:sp>
      <p:cxnSp>
        <p:nvCxnSpPr>
          <p:cNvPr id="63" name="Gerade Verbindung mit Pfeil 62">
            <a:extLst>
              <a:ext uri="{FF2B5EF4-FFF2-40B4-BE49-F238E27FC236}">
                <a16:creationId xmlns:a16="http://schemas.microsoft.com/office/drawing/2014/main" id="{B8E2F038-CB94-4461-B3E9-F244D254D56B}"/>
              </a:ext>
            </a:extLst>
          </p:cNvPr>
          <p:cNvCxnSpPr>
            <a:cxnSpLocks/>
            <a:stCxn id="61" idx="6"/>
            <a:endCxn id="41" idx="2"/>
          </p:cNvCxnSpPr>
          <p:nvPr/>
        </p:nvCxnSpPr>
        <p:spPr>
          <a:xfrm flipV="1">
            <a:off x="3167275" y="2298885"/>
            <a:ext cx="183763" cy="10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Gerade Verbindung mit Pfeil 66">
            <a:extLst>
              <a:ext uri="{FF2B5EF4-FFF2-40B4-BE49-F238E27FC236}">
                <a16:creationId xmlns:a16="http://schemas.microsoft.com/office/drawing/2014/main" id="{57EE1B3B-3C78-49CE-B7FC-D4AEF6948619}"/>
              </a:ext>
            </a:extLst>
          </p:cNvPr>
          <p:cNvCxnSpPr>
            <a:cxnSpLocks/>
            <a:stCxn id="41" idx="4"/>
            <a:endCxn id="40" idx="0"/>
          </p:cNvCxnSpPr>
          <p:nvPr/>
        </p:nvCxnSpPr>
        <p:spPr>
          <a:xfrm>
            <a:off x="3999083" y="2376717"/>
            <a:ext cx="1" cy="9204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6" name="Gerade Verbindung mit Pfeil 75">
            <a:extLst>
              <a:ext uri="{FF2B5EF4-FFF2-40B4-BE49-F238E27FC236}">
                <a16:creationId xmlns:a16="http://schemas.microsoft.com/office/drawing/2014/main" id="{D81D7568-5ADE-4CDD-85A3-D4CEF31F53D2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6995194" y="595694"/>
            <a:ext cx="8318" cy="71852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9" name="Rechteck 78">
            <a:extLst>
              <a:ext uri="{FF2B5EF4-FFF2-40B4-BE49-F238E27FC236}">
                <a16:creationId xmlns:a16="http://schemas.microsoft.com/office/drawing/2014/main" id="{3C92C153-4219-4E9F-8D01-AFB997446EB2}"/>
              </a:ext>
            </a:extLst>
          </p:cNvPr>
          <p:cNvSpPr/>
          <p:nvPr/>
        </p:nvSpPr>
        <p:spPr>
          <a:xfrm>
            <a:off x="6342445" y="4151534"/>
            <a:ext cx="1296090" cy="59671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825" dirty="0" err="1"/>
              <a:t>Harmonized</a:t>
            </a:r>
            <a:r>
              <a:rPr lang="de-DE" sz="825" dirty="0"/>
              <a:t> global </a:t>
            </a:r>
            <a:r>
              <a:rPr lang="de-DE" sz="825" dirty="0" err="1"/>
              <a:t>parameters</a:t>
            </a:r>
            <a:r>
              <a:rPr lang="de-DE" sz="825" dirty="0"/>
              <a:t> in </a:t>
            </a:r>
            <a:r>
              <a:rPr lang="de-DE" sz="825" dirty="0" err="1"/>
              <a:t>equal</a:t>
            </a:r>
            <a:r>
              <a:rPr lang="de-DE" sz="825" dirty="0"/>
              <a:t>-area Mollweide </a:t>
            </a:r>
            <a:r>
              <a:rPr lang="de-DE" sz="825" dirty="0" err="1"/>
              <a:t>projection</a:t>
            </a:r>
            <a:endParaRPr lang="de-DE" sz="825" dirty="0"/>
          </a:p>
        </p:txBody>
      </p:sp>
      <p:cxnSp>
        <p:nvCxnSpPr>
          <p:cNvPr id="81" name="Gerade Verbindung mit Pfeil 80">
            <a:extLst>
              <a:ext uri="{FF2B5EF4-FFF2-40B4-BE49-F238E27FC236}">
                <a16:creationId xmlns:a16="http://schemas.microsoft.com/office/drawing/2014/main" id="{9A283742-A565-4B21-9985-6A46AB703D58}"/>
              </a:ext>
            </a:extLst>
          </p:cNvPr>
          <p:cNvCxnSpPr>
            <a:cxnSpLocks/>
            <a:stCxn id="79" idx="3"/>
            <a:endCxn id="146" idx="4"/>
          </p:cNvCxnSpPr>
          <p:nvPr/>
        </p:nvCxnSpPr>
        <p:spPr>
          <a:xfrm flipV="1">
            <a:off x="7638535" y="4000161"/>
            <a:ext cx="857420" cy="4497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4662649"/>
      </p:ext>
    </p:extLst>
  </p:cSld>
  <p:clrMapOvr>
    <a:masterClrMapping/>
  </p:clrMapOvr>
</p:sld>
</file>

<file path=ppt/theme/theme1.xml><?xml version="1.0" encoding="utf-8"?>
<a:theme xmlns:a="http://schemas.openxmlformats.org/drawingml/2006/main" name="Titelfolie">
  <a:themeElements>
    <a:clrScheme name="UFZ-PPT">
      <a:dk1>
        <a:srgbClr val="38382F"/>
      </a:dk1>
      <a:lt1>
        <a:sysClr val="window" lastClr="FFFFFF"/>
      </a:lt1>
      <a:dk2>
        <a:srgbClr val="005AA0"/>
      </a:dk2>
      <a:lt2>
        <a:srgbClr val="FFFFFF"/>
      </a:lt2>
      <a:accent1>
        <a:srgbClr val="88AE33"/>
      </a:accent1>
      <a:accent2>
        <a:srgbClr val="44AADD"/>
      </a:accent2>
      <a:accent3>
        <a:srgbClr val="A40228"/>
      </a:accent3>
      <a:accent4>
        <a:srgbClr val="008877"/>
      </a:accent4>
      <a:accent5>
        <a:srgbClr val="E6AE13"/>
      </a:accent5>
      <a:accent6>
        <a:srgbClr val="69217C"/>
      </a:accent6>
      <a:hlink>
        <a:srgbClr val="70705E"/>
      </a:hlink>
      <a:folHlink>
        <a:srgbClr val="70705E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itelfolie Vollbild">
  <a:themeElements>
    <a:clrScheme name="UFZ-PPT">
      <a:dk1>
        <a:srgbClr val="38382F"/>
      </a:dk1>
      <a:lt1>
        <a:sysClr val="window" lastClr="FFFFFF"/>
      </a:lt1>
      <a:dk2>
        <a:srgbClr val="005AA0"/>
      </a:dk2>
      <a:lt2>
        <a:srgbClr val="FFFFFF"/>
      </a:lt2>
      <a:accent1>
        <a:srgbClr val="88AE33"/>
      </a:accent1>
      <a:accent2>
        <a:srgbClr val="44AADD"/>
      </a:accent2>
      <a:accent3>
        <a:srgbClr val="A40228"/>
      </a:accent3>
      <a:accent4>
        <a:srgbClr val="008877"/>
      </a:accent4>
      <a:accent5>
        <a:srgbClr val="E6AE13"/>
      </a:accent5>
      <a:accent6>
        <a:srgbClr val="69217C"/>
      </a:accent6>
      <a:hlink>
        <a:srgbClr val="70705E"/>
      </a:hlink>
      <a:folHlink>
        <a:srgbClr val="70705E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aster: Inhaltsfolien">
  <a:themeElements>
    <a:clrScheme name="Benutzerdefiniert 1">
      <a:dk1>
        <a:srgbClr val="38382F"/>
      </a:dk1>
      <a:lt1>
        <a:sysClr val="window" lastClr="FFFFFF"/>
      </a:lt1>
      <a:dk2>
        <a:srgbClr val="005AA0"/>
      </a:dk2>
      <a:lt2>
        <a:srgbClr val="FFFFFF"/>
      </a:lt2>
      <a:accent1>
        <a:srgbClr val="005AA0"/>
      </a:accent1>
      <a:accent2>
        <a:srgbClr val="44AADD"/>
      </a:accent2>
      <a:accent3>
        <a:srgbClr val="A40228"/>
      </a:accent3>
      <a:accent4>
        <a:srgbClr val="008877"/>
      </a:accent4>
      <a:accent5>
        <a:srgbClr val="E6AE13"/>
      </a:accent5>
      <a:accent6>
        <a:srgbClr val="69217C"/>
      </a:accent6>
      <a:hlink>
        <a:srgbClr val="70705E"/>
      </a:hlink>
      <a:folHlink>
        <a:srgbClr val="70705E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Inhalt Vollbild">
  <a:themeElements>
    <a:clrScheme name="Benutzerdefiniert 1">
      <a:dk1>
        <a:srgbClr val="38382F"/>
      </a:dk1>
      <a:lt1>
        <a:sysClr val="window" lastClr="FFFFFF"/>
      </a:lt1>
      <a:dk2>
        <a:srgbClr val="005AA0"/>
      </a:dk2>
      <a:lt2>
        <a:srgbClr val="FFFFFF"/>
      </a:lt2>
      <a:accent1>
        <a:srgbClr val="005AA0"/>
      </a:accent1>
      <a:accent2>
        <a:srgbClr val="44AADD"/>
      </a:accent2>
      <a:accent3>
        <a:srgbClr val="A40228"/>
      </a:accent3>
      <a:accent4>
        <a:srgbClr val="008877"/>
      </a:accent4>
      <a:accent5>
        <a:srgbClr val="E6AE13"/>
      </a:accent5>
      <a:accent6>
        <a:srgbClr val="69217C"/>
      </a:accent6>
      <a:hlink>
        <a:srgbClr val="70705E"/>
      </a:hlink>
      <a:folHlink>
        <a:srgbClr val="70705E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UFZ_Template</Template>
  <TotalTime>0</TotalTime>
  <Words>1537</Words>
  <Application>Microsoft Office PowerPoint</Application>
  <PresentationFormat>Bildschirmpräsentation (16:9)</PresentationFormat>
  <Paragraphs>182</Paragraphs>
  <Slides>20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4</vt:i4>
      </vt:variant>
      <vt:variant>
        <vt:lpstr>Folientitel</vt:lpstr>
      </vt:variant>
      <vt:variant>
        <vt:i4>20</vt:i4>
      </vt:variant>
    </vt:vector>
  </HeadingPairs>
  <TitlesOfParts>
    <vt:vector size="27" baseType="lpstr">
      <vt:lpstr>Arial</vt:lpstr>
      <vt:lpstr>Calibri</vt:lpstr>
      <vt:lpstr>Wingdings</vt:lpstr>
      <vt:lpstr>Titelfolie</vt:lpstr>
      <vt:lpstr>Titelfolie Vollbild</vt:lpstr>
      <vt:lpstr>Master: Inhaltsfolien</vt:lpstr>
      <vt:lpstr>Inhalt Vollbild</vt:lpstr>
      <vt:lpstr>Designing the eLTER* Research Infrastructure</vt:lpstr>
      <vt:lpstr>Designing the eLTER Research Infrastructure Representativity, priority regions and recommendations for development</vt:lpstr>
      <vt:lpstr>Designing the eLTER  Research Infrastructure</vt:lpstr>
      <vt:lpstr>Reference Parameters</vt:lpstr>
      <vt:lpstr>Representativity &amp; Representedness:   Anthromes</vt:lpstr>
      <vt:lpstr>Geographic Representedness</vt:lpstr>
      <vt:lpstr>Aggregated Representedness</vt:lpstr>
      <vt:lpstr>eLTER priority regions</vt:lpstr>
      <vt:lpstr>eLTER priority regions</vt:lpstr>
      <vt:lpstr>eLTER Euclidean priority regions</vt:lpstr>
      <vt:lpstr>eLTER priority regions</vt:lpstr>
      <vt:lpstr>Designing the eLTER  Research Infrastructure</vt:lpstr>
      <vt:lpstr>  Supplement</vt:lpstr>
      <vt:lpstr>Representativity &amp; Representedness:   Anthromes</vt:lpstr>
      <vt:lpstr>Representativity &amp; Representedness:   Bioclimate</vt:lpstr>
      <vt:lpstr>Representativity &amp; Representedness:   Biogeographical Regions</vt:lpstr>
      <vt:lpstr>Representativity &amp; Representedness:   Economic Density</vt:lpstr>
      <vt:lpstr>Representativity &amp; Representedness:   Landcover</vt:lpstr>
      <vt:lpstr>Representativity &amp; Representedness:   Landforms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Titelfolie Version 1 in 18 Pt, Arial, Fett Eventuelle Subheadline in 18 Pt, Arial ebenfalls zweizeilig möglich</dc:title>
  <dc:creator>Thomas Ohnemus</dc:creator>
  <cp:lastModifiedBy>Thomas Ohnemus</cp:lastModifiedBy>
  <cp:revision>155</cp:revision>
  <cp:lastPrinted>2019-09-18T10:47:10Z</cp:lastPrinted>
  <dcterms:created xsi:type="dcterms:W3CDTF">2021-01-20T11:03:13Z</dcterms:created>
  <dcterms:modified xsi:type="dcterms:W3CDTF">2021-03-23T08:57:03Z</dcterms:modified>
</cp:coreProperties>
</file>