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64" r:id="rId2"/>
    <p:sldId id="555" r:id="rId3"/>
    <p:sldId id="572" r:id="rId4"/>
    <p:sldId id="615" r:id="rId5"/>
    <p:sldId id="499" r:id="rId6"/>
    <p:sldId id="556" r:id="rId7"/>
    <p:sldId id="616" r:id="rId8"/>
    <p:sldId id="614" r:id="rId9"/>
    <p:sldId id="626" r:id="rId10"/>
    <p:sldId id="625" r:id="rId11"/>
    <p:sldId id="617" r:id="rId12"/>
    <p:sldId id="622" r:id="rId13"/>
    <p:sldId id="618" r:id="rId14"/>
    <p:sldId id="620" r:id="rId15"/>
    <p:sldId id="621" r:id="rId16"/>
    <p:sldId id="623" r:id="rId17"/>
    <p:sldId id="624" r:id="rId18"/>
  </p:sldIdLst>
  <p:sldSz cx="9144000" cy="6858000" type="screen4x3"/>
  <p:notesSz cx="7099300" cy="10234613"/>
  <p:embeddedFontLst>
    <p:embeddedFont>
      <p:font typeface="Arial Unicode MS" panose="020B0604020202020204" pitchFamily="34" charset="-128"/>
      <p:regular r:id="rId21"/>
    </p:embeddedFont>
    <p:embeddedFont>
      <p:font typeface="TUM Neue Helvetica 55 Regular" panose="020B0604020202020204" pitchFamily="34" charset="0"/>
      <p:regular r:id="rId22"/>
      <p:bold r:id="rId23"/>
      <p:italic r:id="rId24"/>
      <p:boldItalic r:id="rId25"/>
    </p:embeddedFont>
  </p:embeddedFontLst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UM Neue Helvetica 55 Regular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pace" initials="e" lastIdx="13" clrIdx="0">
    <p:extLst>
      <p:ext uri="{19B8F6BF-5375-455C-9EA6-DF929625EA0E}">
        <p15:presenceInfo xmlns:p15="http://schemas.microsoft.com/office/powerpoint/2012/main" userId="espac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A6FF"/>
    <a:srgbClr val="75C1FF"/>
    <a:srgbClr val="FFCC99"/>
    <a:srgbClr val="0065B6"/>
    <a:srgbClr val="66CCFF"/>
    <a:srgbClr val="00FF00"/>
    <a:srgbClr val="FFFFCC"/>
    <a:srgbClr val="CCFFFF"/>
    <a:srgbClr val="CC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77491" autoAdjust="0"/>
  </p:normalViewPr>
  <p:slideViewPr>
    <p:cSldViewPr snapToGrid="0">
      <p:cViewPr varScale="1">
        <p:scale>
          <a:sx n="71" d="100"/>
          <a:sy n="71" d="100"/>
        </p:scale>
        <p:origin x="21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08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3474" y="-594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25875" y="190123"/>
            <a:ext cx="3497062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338461" y="190123"/>
            <a:ext cx="2208671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1FC5FBC-5A02-4238-BACA-31088E5340A4}" type="datetime1">
              <a:rPr lang="de-DE" smtClean="0"/>
              <a:t>29.04.2021</a:t>
            </a:fld>
            <a:endParaRPr lang="de-DE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22882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937" y="9722882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fld id="{71039442-8017-4107-AF00-36210200B03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7072803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937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862BADCB-3A5F-4950-87E8-1B49DDC9D144}" type="datetime1">
              <a:rPr lang="de-DE" smtClean="0"/>
              <a:t>29.04.2021</a:t>
            </a:fld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574" y="4861442"/>
            <a:ext cx="5206154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 Mastertextformat bearbeiten</a:t>
            </a:r>
          </a:p>
          <a:p>
            <a:pPr lvl="1"/>
            <a:r>
              <a:rPr lang="de-DE" noProof="0" smtClean="0"/>
              <a:t> 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22882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937" y="9722882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smtClean="0"/>
            </a:lvl1pPr>
          </a:lstStyle>
          <a:p>
            <a:pPr>
              <a:defRPr/>
            </a:pPr>
            <a:fld id="{5A231203-92D5-453A-AE43-C77D913CA5C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617019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buSzPct val="75000"/>
      <a:buFont typeface="Wingdings" panose="05000000000000000000" pitchFamily="2" charset="2"/>
      <a:buChar char="r"/>
      <a:defRPr sz="1200" kern="1200">
        <a:solidFill>
          <a:schemeClr val="tx1"/>
        </a:solidFill>
        <a:latin typeface="TUM Neue Helvetica 55 Regular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buChar char="•"/>
      <a:defRPr sz="1200" kern="1200">
        <a:solidFill>
          <a:schemeClr val="tx1"/>
        </a:solidFill>
        <a:latin typeface="TUM Neue Helvetica 55 Regular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M Neue Helvetica 55 Regular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M Neue Helvetica 55 Regular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M Neue Helvetica 55 Regular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dirty="0" smtClean="0"/>
          </a:p>
        </p:txBody>
      </p:sp>
      <p:sp>
        <p:nvSpPr>
          <p:cNvPr id="6148" name="Datumsplatzhalter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1pPr>
            <a:lvl2pPr marL="769993" indent="-29615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2pPr>
            <a:lvl3pPr marL="1184605" indent="-23692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3pPr>
            <a:lvl4pPr marL="1658447" indent="-23692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4pPr>
            <a:lvl5pPr marL="2132289" indent="-23692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5pPr>
            <a:lvl6pPr marL="2606131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6pPr>
            <a:lvl7pPr marL="3079974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7pPr>
            <a:lvl8pPr marL="3553816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8pPr>
            <a:lvl9pPr marL="4027658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52371EA-199D-415A-9197-0F5750091C30}" type="datetime1">
              <a:rPr lang="de-DE" smtClean="0"/>
              <a:t>29.04.2021</a:t>
            </a:fld>
            <a:endParaRPr lang="de-DE" dirty="0" smtClean="0"/>
          </a:p>
        </p:txBody>
      </p:sp>
      <p:sp>
        <p:nvSpPr>
          <p:cNvPr id="6149" name="Foliennummernplatzhalt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1pPr>
            <a:lvl2pPr marL="769993" indent="-29615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2pPr>
            <a:lvl3pPr marL="1184605" indent="-23692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3pPr>
            <a:lvl4pPr marL="1658447" indent="-23692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4pPr>
            <a:lvl5pPr marL="2132289" indent="-236921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5pPr>
            <a:lvl6pPr marL="2606131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6pPr>
            <a:lvl7pPr marL="3079974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7pPr>
            <a:lvl8pPr marL="3553816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8pPr>
            <a:lvl9pPr marL="4027658" indent="-236921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2D4C630-B3E4-4920-A204-81DE8F9A8A49}" type="slidenum">
              <a:rPr lang="de-DE"/>
              <a:pPr>
                <a:spcBef>
                  <a:spcPct val="0"/>
                </a:spcBef>
              </a:pPr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15337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78E4EF46-5D1B-49BA-A398-BE02C34DF232}" type="datetime1">
              <a:rPr lang="de-DE" smtClean="0"/>
              <a:t>29.04.2021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A231203-92D5-453A-AE43-C77D913CA5C7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9161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862BADCB-3A5F-4950-87E8-1B49DDC9D144}" type="datetime1">
              <a:rPr lang="de-DE" smtClean="0"/>
              <a:t>29.04.2021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A231203-92D5-453A-AE43-C77D913CA5C7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9636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862BADCB-3A5F-4950-87E8-1B49DDC9D144}" type="datetime1">
              <a:rPr lang="de-DE" smtClean="0"/>
              <a:t>29.04.2021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A231203-92D5-453A-AE43-C77D913CA5C7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3606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Bei Bender:</a:t>
            </a:r>
            <a:r>
              <a:rPr lang="de-DE" baseline="0" dirty="0" smtClean="0"/>
              <a:t> Drift vorhanden -&gt; optimalere Abdeckung</a:t>
            </a:r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862BADCB-3A5F-4950-87E8-1B49DDC9D144}" type="datetime1">
              <a:rPr lang="de-DE" smtClean="0"/>
              <a:t>29.04.2021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A231203-92D5-453A-AE43-C77D913CA5C7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1162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862BADCB-3A5F-4950-87E8-1B49DDC9D144}" type="datetime1">
              <a:rPr lang="de-DE" smtClean="0"/>
              <a:t>29.04.2021</a:t>
            </a:fld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A231203-92D5-453A-AE43-C77D913CA5C7}" type="slidenum">
              <a:rPr lang="de-DE" smtClean="0"/>
              <a:pPr>
                <a:defRPr/>
              </a:pPr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2573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415925" y="449263"/>
            <a:ext cx="2438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1pPr>
            <a:lvl2pPr marL="742950" indent="-285750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2pPr>
            <a:lvl3pPr marL="1143000" indent="-228600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3pPr>
            <a:lvl4pPr marL="1600200" indent="-228600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4pPr>
            <a:lvl5pPr marL="2057400" indent="-228600">
              <a:spcBef>
                <a:spcPct val="50000"/>
              </a:spcBef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UM Neue Helvetica 55 Regular" panose="020B0604020202020204" pitchFamily="34" charset="0"/>
              </a:defRPr>
            </a:lvl9pPr>
          </a:lstStyle>
          <a:p>
            <a:r>
              <a:rPr lang="de-DE" sz="1200" dirty="0">
                <a:solidFill>
                  <a:schemeClr val="accent2"/>
                </a:solidFill>
              </a:rPr>
              <a:t>Technische Universität München</a:t>
            </a:r>
          </a:p>
        </p:txBody>
      </p:sp>
      <p:pic>
        <p:nvPicPr>
          <p:cNvPr id="7" name="Grafik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513" y="303213"/>
            <a:ext cx="617537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ine 22"/>
          <p:cNvSpPr>
            <a:spLocks noChangeShapeType="1"/>
          </p:cNvSpPr>
          <p:nvPr userDrawn="1"/>
        </p:nvSpPr>
        <p:spPr bwMode="auto">
          <a:xfrm>
            <a:off x="0" y="685800"/>
            <a:ext cx="9144000" cy="0"/>
          </a:xfrm>
          <a:prstGeom prst="line">
            <a:avLst/>
          </a:prstGeom>
          <a:noFill/>
          <a:ln w="9525">
            <a:solidFill>
              <a:srgbClr val="0065B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9" name="Line 23"/>
          <p:cNvSpPr>
            <a:spLocks noChangeShapeType="1"/>
          </p:cNvSpPr>
          <p:nvPr userDrawn="1"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9525">
            <a:solidFill>
              <a:srgbClr val="0065B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08000" y="1828800"/>
            <a:ext cx="8128000" cy="1295400"/>
          </a:xfrm>
        </p:spPr>
        <p:txBody>
          <a:bodyPr lIns="91440" rIns="91440" bIns="45720"/>
          <a:lstStyle>
            <a:lvl1pPr algn="ctr">
              <a:defRPr sz="280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08000" y="3429000"/>
            <a:ext cx="81280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Master-Untertitelformat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66716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 err="1" smtClean="0"/>
              <a:t>Titelmasterformat</a:t>
            </a:r>
            <a:r>
              <a:rPr lang="en-US" noProof="0" dirty="0" smtClean="0"/>
              <a:t> </a:t>
            </a:r>
            <a:r>
              <a:rPr lang="en-US" noProof="0" dirty="0" err="1" smtClean="0"/>
              <a:t>durch</a:t>
            </a:r>
            <a:r>
              <a:rPr lang="en-US" noProof="0" dirty="0" smtClean="0"/>
              <a:t> </a:t>
            </a:r>
            <a:r>
              <a:rPr lang="en-US" noProof="0" dirty="0" err="1" smtClean="0"/>
              <a:t>Klicken</a:t>
            </a:r>
            <a:r>
              <a:rPr lang="en-US" noProof="0" dirty="0" smtClean="0"/>
              <a:t> </a:t>
            </a:r>
            <a:r>
              <a:rPr lang="en-US" noProof="0" dirty="0" err="1" smtClean="0"/>
              <a:t>bearbeiten</a:t>
            </a:r>
            <a:endParaRPr lang="en-US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 dirty="0" err="1" smtClean="0"/>
              <a:t>Textmasterformate</a:t>
            </a:r>
            <a:r>
              <a:rPr lang="en-US" noProof="0" dirty="0" smtClean="0"/>
              <a:t> </a:t>
            </a:r>
            <a:r>
              <a:rPr lang="en-US" noProof="0" dirty="0" err="1" smtClean="0"/>
              <a:t>durch</a:t>
            </a:r>
            <a:r>
              <a:rPr lang="en-US" noProof="0" dirty="0" smtClean="0"/>
              <a:t> </a:t>
            </a:r>
            <a:r>
              <a:rPr lang="en-US" noProof="0" dirty="0" err="1" smtClean="0"/>
              <a:t>Klicken</a:t>
            </a:r>
            <a:r>
              <a:rPr lang="en-US" noProof="0" dirty="0" smtClean="0"/>
              <a:t> </a:t>
            </a:r>
            <a:r>
              <a:rPr lang="en-US" noProof="0" dirty="0" err="1" smtClean="0"/>
              <a:t>bearbeiten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Zweite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Dritte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Vierte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Fünfte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EGU 2021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8673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825" y="82550"/>
            <a:ext cx="725011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0" bIns="180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8000" y="914400"/>
            <a:ext cx="8128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29588" y="6401618"/>
            <a:ext cx="525462" cy="276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000" smtClean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‹Nr.›</a:t>
            </a:fld>
            <a:endParaRPr lang="de-DE"/>
          </a:p>
        </p:txBody>
      </p:sp>
      <p:pic>
        <p:nvPicPr>
          <p:cNvPr id="3" name="Grafik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513" y="303213"/>
            <a:ext cx="617537" cy="35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Line 22"/>
          <p:cNvSpPr>
            <a:spLocks noChangeShapeType="1"/>
          </p:cNvSpPr>
          <p:nvPr userDrawn="1"/>
        </p:nvSpPr>
        <p:spPr bwMode="auto">
          <a:xfrm>
            <a:off x="0" y="685800"/>
            <a:ext cx="9144000" cy="0"/>
          </a:xfrm>
          <a:prstGeom prst="line">
            <a:avLst/>
          </a:prstGeom>
          <a:noFill/>
          <a:ln w="9525">
            <a:solidFill>
              <a:srgbClr val="0065B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033" name="Line 23"/>
          <p:cNvSpPr>
            <a:spLocks noChangeShapeType="1"/>
          </p:cNvSpPr>
          <p:nvPr userDrawn="1"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9525">
            <a:solidFill>
              <a:srgbClr val="0065B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2"/>
          </p:nvPr>
        </p:nvSpPr>
        <p:spPr>
          <a:xfrm>
            <a:off x="1653114" y="6405325"/>
            <a:ext cx="1005418" cy="273048"/>
          </a:xfrm>
          <a:prstGeom prst="rect">
            <a:avLst/>
          </a:prstGeom>
        </p:spPr>
        <p:txBody>
          <a:bodyPr/>
          <a:lstStyle>
            <a:lvl1pPr>
              <a:defRPr lang="de-DE" sz="1000" kern="1200" smtClean="0">
                <a:solidFill>
                  <a:schemeClr val="bg1">
                    <a:lumMod val="65000"/>
                  </a:schemeClr>
                </a:solidFill>
                <a:latin typeface="TUM Neue Helvetica 55 Regular" panose="020B0604020202020204" pitchFamily="34" charset="0"/>
                <a:ea typeface="+mn-ea"/>
                <a:cs typeface="+mn-cs"/>
              </a:defRPr>
            </a:lvl1pPr>
          </a:lstStyle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2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870195" y="6414849"/>
            <a:ext cx="5098147" cy="26352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6414849"/>
            <a:ext cx="838200" cy="2952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889" r:id="rId2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TUM Neue Helvetica 55 Regular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75000"/>
        <a:buFont typeface="Wingdings" panose="05000000000000000000" pitchFamily="2" charset="2"/>
        <a:buChar char="r"/>
        <a:defRPr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5000"/>
        <a:buFont typeface="Wingdings" panose="05000000000000000000" pitchFamily="2" charset="2"/>
        <a:buChar char="¦"/>
        <a:defRPr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1600">
          <a:solidFill>
            <a:schemeClr val="tx2"/>
          </a:solidFill>
          <a:latin typeface="+mn-lt"/>
        </a:defRPr>
      </a:lvl3pPr>
      <a:lvl4pPr marL="1562100" indent="-2286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"/>
        <a:defRPr sz="1600">
          <a:solidFill>
            <a:schemeClr val="tx2"/>
          </a:solidFill>
          <a:latin typeface="+mn-lt"/>
        </a:defRPr>
      </a:lvl4pPr>
      <a:lvl5pPr marL="1981200" indent="-228600" algn="l" rtl="0" eaLnBrk="0" fontAlgn="base" hangingPunct="0">
        <a:spcBef>
          <a:spcPct val="20000"/>
        </a:spcBef>
        <a:spcAft>
          <a:spcPct val="0"/>
        </a:spcAft>
        <a:buFont typeface="Arial Unicode MS" panose="020B0604020202020204" pitchFamily="34" charset="-128"/>
        <a:buChar char="▶"/>
        <a:defRPr sz="1600">
          <a:solidFill>
            <a:schemeClr val="tx2"/>
          </a:solidFill>
          <a:latin typeface="+mn-lt"/>
        </a:defRPr>
      </a:lvl5pPr>
      <a:lvl6pPr marL="2438400" indent="-228600" algn="l" rtl="0" fontAlgn="base">
        <a:spcBef>
          <a:spcPct val="20000"/>
        </a:spcBef>
        <a:spcAft>
          <a:spcPct val="0"/>
        </a:spcAft>
        <a:buFont typeface="Arial Unicode MS" pitchFamily="34" charset="-128"/>
        <a:buChar char="▶"/>
        <a:defRPr sz="1600">
          <a:solidFill>
            <a:schemeClr val="tx2"/>
          </a:solidFill>
          <a:latin typeface="+mn-lt"/>
        </a:defRPr>
      </a:lvl6pPr>
      <a:lvl7pPr marL="2895600" indent="-228600" algn="l" rtl="0" fontAlgn="base">
        <a:spcBef>
          <a:spcPct val="20000"/>
        </a:spcBef>
        <a:spcAft>
          <a:spcPct val="0"/>
        </a:spcAft>
        <a:buFont typeface="Arial Unicode MS" pitchFamily="34" charset="-128"/>
        <a:buChar char="▶"/>
        <a:defRPr sz="1600">
          <a:solidFill>
            <a:schemeClr val="tx2"/>
          </a:solidFill>
          <a:latin typeface="+mn-lt"/>
        </a:defRPr>
      </a:lvl7pPr>
      <a:lvl8pPr marL="3352800" indent="-228600" algn="l" rtl="0" fontAlgn="base">
        <a:spcBef>
          <a:spcPct val="20000"/>
        </a:spcBef>
        <a:spcAft>
          <a:spcPct val="0"/>
        </a:spcAft>
        <a:buFont typeface="Arial Unicode MS" pitchFamily="34" charset="-128"/>
        <a:buChar char="▶"/>
        <a:defRPr sz="1600">
          <a:solidFill>
            <a:schemeClr val="tx2"/>
          </a:solidFill>
          <a:latin typeface="+mn-lt"/>
        </a:defRPr>
      </a:lvl8pPr>
      <a:lvl9pPr marL="3810000" indent="-228600" algn="l" rtl="0" fontAlgn="base">
        <a:spcBef>
          <a:spcPct val="20000"/>
        </a:spcBef>
        <a:spcAft>
          <a:spcPct val="0"/>
        </a:spcAft>
        <a:buFont typeface="Arial Unicode MS" pitchFamily="34" charset="-128"/>
        <a:buChar char="▶"/>
        <a:defRPr sz="1600">
          <a:solidFill>
            <a:schemeClr val="tx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4.png"/><Relationship Id="rId2" Type="http://schemas.openxmlformats.org/officeDocument/2006/relationships/audio" Target="../media/media6.m4a"/><Relationship Id="rId16" Type="http://schemas.openxmlformats.org/officeDocument/2006/relationships/image" Target="../media/image24.png"/><Relationship Id="rId1" Type="http://schemas.microsoft.com/office/2007/relationships/media" Target="../media/media6.m4a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3.png"/><Relationship Id="rId5" Type="http://schemas.openxmlformats.org/officeDocument/2006/relationships/image" Target="../media/image13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4.png"/><Relationship Id="rId4" Type="http://schemas.openxmlformats.org/officeDocument/2006/relationships/image" Target="../media/image31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4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4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3.m4a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7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3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4.png"/><Relationship Id="rId5" Type="http://schemas.openxmlformats.org/officeDocument/2006/relationships/image" Target="../media/image39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4.png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08000" y="860072"/>
            <a:ext cx="8128000" cy="1295400"/>
          </a:xfrm>
        </p:spPr>
        <p:txBody>
          <a:bodyPr/>
          <a:lstStyle/>
          <a:p>
            <a:pPr fontAlgn="ctr"/>
            <a:r>
              <a:rPr lang="en-US" dirty="0">
                <a:effectLst/>
              </a:rPr>
              <a:t>Simulation study on gravity field </a:t>
            </a:r>
            <a:r>
              <a:rPr lang="en-US" dirty="0" smtClean="0">
                <a:effectLst/>
              </a:rPr>
              <a:t>determination </a:t>
            </a:r>
            <a:r>
              <a:rPr lang="en-US" dirty="0">
                <a:effectLst/>
              </a:rPr>
              <a:t>with small satellites in NGGM</a:t>
            </a:r>
            <a:endParaRPr lang="de-DE" dirty="0">
              <a:effectLst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508000" y="2260776"/>
            <a:ext cx="8128000" cy="1752600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  <a:p>
            <a:endParaRPr lang="en-US" dirty="0"/>
          </a:p>
          <a:p>
            <a:r>
              <a:rPr lang="en-US" dirty="0" smtClean="0"/>
              <a:t>Nikolas </a:t>
            </a:r>
            <a:r>
              <a:rPr lang="en-US" dirty="0" err="1" smtClean="0"/>
              <a:t>Pfaffenzeller</a:t>
            </a:r>
            <a:r>
              <a:rPr lang="en-US" dirty="0" smtClean="0"/>
              <a:t>, Roland Pail (Technical University of Munich)</a:t>
            </a:r>
            <a:endParaRPr lang="en-US" dirty="0"/>
          </a:p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" y="6413146"/>
            <a:ext cx="838200" cy="295275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6"/>
          <a:srcRect l="2271"/>
          <a:stretch/>
        </p:blipFill>
        <p:spPr>
          <a:xfrm>
            <a:off x="3543388" y="3621968"/>
            <a:ext cx="2057223" cy="2647950"/>
          </a:xfrm>
          <a:prstGeom prst="rect">
            <a:avLst/>
          </a:prstGeom>
        </p:spPr>
      </p:pic>
      <p:pic>
        <p:nvPicPr>
          <p:cNvPr id="8" name="Overview slid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07999" y="49459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08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Motivation</a:t>
            </a: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 smtClean="0"/>
              <a:t>Aspects</a:t>
            </a:r>
            <a:r>
              <a:rPr lang="de-DE" dirty="0" smtClean="0"/>
              <a:t> in NGGMs </a:t>
            </a:r>
            <a:r>
              <a:rPr lang="de-DE" dirty="0" err="1" smtClean="0"/>
              <a:t>consideration</a:t>
            </a:r>
            <a:r>
              <a:rPr lang="de-DE" dirty="0" smtClean="0"/>
              <a:t>:  </a:t>
            </a:r>
          </a:p>
          <a:p>
            <a:pPr lvl="1"/>
            <a:r>
              <a:rPr lang="de-DE" dirty="0" err="1" smtClean="0"/>
              <a:t>increase</a:t>
            </a:r>
            <a:r>
              <a:rPr lang="de-DE" dirty="0" smtClean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 smtClean="0"/>
              <a:t>spatio</a:t>
            </a:r>
            <a:r>
              <a:rPr lang="de-DE" dirty="0" smtClean="0"/>
              <a:t>-temporal </a:t>
            </a:r>
            <a:r>
              <a:rPr lang="de-DE" dirty="0" err="1" smtClean="0"/>
              <a:t>resolution</a:t>
            </a:r>
            <a:endParaRPr lang="de-DE" dirty="0" smtClean="0"/>
          </a:p>
          <a:p>
            <a:pPr lvl="1"/>
            <a:r>
              <a:rPr lang="de-DE" dirty="0" err="1" smtClean="0"/>
              <a:t>reduction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/>
              <a:t>temporal </a:t>
            </a:r>
            <a:r>
              <a:rPr lang="de-DE" dirty="0" err="1" smtClean="0"/>
              <a:t>aliasing</a:t>
            </a:r>
            <a:endParaRPr lang="de-DE" dirty="0" smtClean="0"/>
          </a:p>
          <a:p>
            <a:pPr lvl="1"/>
            <a:r>
              <a:rPr lang="de-DE" dirty="0" err="1" smtClean="0"/>
              <a:t>Acceptable</a:t>
            </a:r>
            <a:r>
              <a:rPr lang="de-DE" dirty="0" smtClean="0"/>
              <a:t> </a:t>
            </a:r>
            <a:r>
              <a:rPr lang="de-DE" dirty="0" err="1" smtClean="0"/>
              <a:t>cost</a:t>
            </a:r>
            <a:r>
              <a:rPr lang="de-DE" dirty="0" smtClean="0"/>
              <a:t> </a:t>
            </a:r>
            <a:r>
              <a:rPr lang="de-DE" dirty="0" err="1" smtClean="0"/>
              <a:t>effort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dedicated</a:t>
            </a:r>
            <a:r>
              <a:rPr lang="de-DE" dirty="0" smtClean="0"/>
              <a:t> </a:t>
            </a:r>
            <a:r>
              <a:rPr lang="de-DE" dirty="0" err="1" smtClean="0"/>
              <a:t>mission</a:t>
            </a:r>
            <a:endParaRPr lang="de-DE" dirty="0"/>
          </a:p>
          <a:p>
            <a:endParaRPr lang="de-DE" dirty="0" smtClean="0"/>
          </a:p>
          <a:p>
            <a:pPr marL="0" indent="0">
              <a:buNone/>
            </a:pPr>
            <a:r>
              <a:rPr lang="de-DE" dirty="0" err="1" smtClean="0"/>
              <a:t>Possible</a:t>
            </a:r>
            <a:r>
              <a:rPr lang="de-DE" dirty="0" smtClean="0"/>
              <a:t> </a:t>
            </a:r>
            <a:r>
              <a:rPr lang="de-DE" dirty="0" err="1" smtClean="0"/>
              <a:t>concept</a:t>
            </a:r>
            <a:r>
              <a:rPr lang="de-DE" dirty="0" smtClean="0"/>
              <a:t>: multi-</a:t>
            </a:r>
            <a:r>
              <a:rPr lang="de-DE" dirty="0" err="1" smtClean="0"/>
              <a:t>constellations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small</a:t>
            </a:r>
            <a:r>
              <a:rPr lang="de-DE" dirty="0" smtClean="0"/>
              <a:t> </a:t>
            </a:r>
            <a:r>
              <a:rPr lang="de-DE" dirty="0" err="1" smtClean="0"/>
              <a:t>satellites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smtClean="0"/>
              <a:t>(DFG Project „</a:t>
            </a:r>
            <a:r>
              <a:rPr lang="de-DE" dirty="0" err="1" smtClean="0"/>
              <a:t>CubeGrav</a:t>
            </a:r>
            <a:r>
              <a:rPr lang="de-DE" dirty="0" smtClean="0"/>
              <a:t>“</a:t>
            </a:r>
            <a:r>
              <a:rPr lang="de-DE" dirty="0" smtClean="0">
                <a:solidFill>
                  <a:schemeClr val="tx1"/>
                </a:solidFill>
              </a:rPr>
              <a:t>)</a:t>
            </a:r>
            <a:endParaRPr lang="de-DE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 err="1" smtClean="0"/>
              <a:t>Miniaturization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satellites</a:t>
            </a:r>
            <a:r>
              <a:rPr lang="de-DE" dirty="0" smtClean="0"/>
              <a:t> 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(</a:t>
            </a:r>
            <a:r>
              <a:rPr lang="de-DE" dirty="0" err="1" smtClean="0"/>
              <a:t>gravity</a:t>
            </a:r>
            <a:r>
              <a:rPr lang="de-DE" dirty="0" smtClean="0"/>
              <a:t>-relevant) </a:t>
            </a:r>
            <a:r>
              <a:rPr lang="de-DE" dirty="0" err="1" smtClean="0"/>
              <a:t>instrument</a:t>
            </a:r>
            <a:r>
              <a:rPr lang="de-DE" dirty="0" smtClean="0"/>
              <a:t> </a:t>
            </a:r>
            <a:r>
              <a:rPr lang="de-DE" dirty="0" err="1" smtClean="0"/>
              <a:t>components</a:t>
            </a:r>
            <a:r>
              <a:rPr lang="de-DE" dirty="0" smtClean="0"/>
              <a:t> </a:t>
            </a:r>
            <a:r>
              <a:rPr lang="de-DE" dirty="0" err="1" smtClean="0"/>
              <a:t>necessary</a:t>
            </a:r>
            <a:r>
              <a:rPr lang="de-DE" dirty="0" smtClean="0"/>
              <a:t> </a:t>
            </a:r>
            <a:br>
              <a:rPr lang="de-DE" dirty="0" smtClean="0"/>
            </a:br>
            <a:endParaRPr lang="de-DE" dirty="0" smtClean="0"/>
          </a:p>
          <a:p>
            <a:pPr marL="0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 err="1">
                <a:sym typeface="Wingdings" panose="05000000000000000000" pitchFamily="2" charset="2"/>
              </a:rPr>
              <a:t>What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is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the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impact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of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instrument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errors</a:t>
            </a:r>
            <a:r>
              <a:rPr lang="de-DE" dirty="0">
                <a:sym typeface="Wingdings" panose="05000000000000000000" pitchFamily="2" charset="2"/>
              </a:rPr>
              <a:t> on</a:t>
            </a:r>
            <a:br>
              <a:rPr lang="de-DE" dirty="0">
                <a:sym typeface="Wingdings" panose="05000000000000000000" pitchFamily="2" charset="2"/>
              </a:rPr>
            </a:br>
            <a:r>
              <a:rPr lang="de-DE" dirty="0">
                <a:sym typeface="Wingdings" panose="05000000000000000000" pitchFamily="2" charset="2"/>
              </a:rPr>
              <a:t>     </a:t>
            </a:r>
            <a:r>
              <a:rPr lang="de-DE" dirty="0" err="1">
                <a:sym typeface="Wingdings" panose="05000000000000000000" pitchFamily="2" charset="2"/>
              </a:rPr>
              <a:t>gravity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field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solutions</a:t>
            </a:r>
            <a:r>
              <a:rPr lang="de-DE" dirty="0">
                <a:sym typeface="Wingdings" panose="05000000000000000000" pitchFamily="2" charset="2"/>
              </a:rPr>
              <a:t>? </a:t>
            </a:r>
            <a:endParaRPr lang="de-DE" dirty="0" smtClean="0"/>
          </a:p>
          <a:p>
            <a:pPr marL="0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 err="1" smtClean="0">
                <a:sym typeface="Wingdings" panose="05000000000000000000" pitchFamily="2" charset="2"/>
              </a:rPr>
              <a:t>What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is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the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impact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of</a:t>
            </a:r>
            <a:r>
              <a:rPr lang="de-DE" dirty="0" smtClean="0">
                <a:sym typeface="Wingdings" panose="05000000000000000000" pitchFamily="2" charset="2"/>
              </a:rPr>
              <a:t> different </a:t>
            </a:r>
            <a:r>
              <a:rPr lang="de-DE" dirty="0" err="1" smtClean="0">
                <a:sym typeface="Wingdings" panose="05000000000000000000" pitchFamily="2" charset="2"/>
              </a:rPr>
              <a:t>satellite</a:t>
            </a:r>
            <a:r>
              <a:rPr lang="de-DE" dirty="0" smtClean="0">
                <a:sym typeface="Wingdings" panose="05000000000000000000" pitchFamily="2" charset="2"/>
              </a:rPr>
              <a:t/>
            </a:r>
            <a:br>
              <a:rPr lang="de-DE" dirty="0" smtClean="0">
                <a:sym typeface="Wingdings" panose="05000000000000000000" pitchFamily="2" charset="2"/>
              </a:rPr>
            </a:br>
            <a:r>
              <a:rPr lang="de-DE" dirty="0" smtClean="0">
                <a:sym typeface="Wingdings" panose="05000000000000000000" pitchFamily="2" charset="2"/>
              </a:rPr>
              <a:t>     </a:t>
            </a:r>
            <a:r>
              <a:rPr lang="de-DE" dirty="0" err="1" smtClean="0">
                <a:sym typeface="Wingdings" panose="05000000000000000000" pitchFamily="2" charset="2"/>
              </a:rPr>
              <a:t>formations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and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constellations</a:t>
            </a:r>
            <a:r>
              <a:rPr lang="de-DE" dirty="0" smtClean="0">
                <a:sym typeface="Wingdings" panose="05000000000000000000" pitchFamily="2" charset="2"/>
              </a:rPr>
              <a:t> on </a:t>
            </a:r>
            <a:br>
              <a:rPr lang="de-DE" dirty="0" smtClean="0">
                <a:sym typeface="Wingdings" panose="05000000000000000000" pitchFamily="2" charset="2"/>
              </a:rPr>
            </a:br>
            <a:r>
              <a:rPr lang="de-DE" dirty="0" smtClean="0">
                <a:sym typeface="Wingdings" panose="05000000000000000000" pitchFamily="2" charset="2"/>
              </a:rPr>
              <a:t>     </a:t>
            </a:r>
            <a:r>
              <a:rPr lang="de-DE" dirty="0" err="1" smtClean="0">
                <a:sym typeface="Wingdings" panose="05000000000000000000" pitchFamily="2" charset="2"/>
              </a:rPr>
              <a:t>gravity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field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solutions</a:t>
            </a:r>
            <a:r>
              <a:rPr lang="de-DE" dirty="0" smtClean="0">
                <a:sym typeface="Wingdings" panose="05000000000000000000" pitchFamily="2" charset="2"/>
              </a:rPr>
              <a:t>?</a:t>
            </a:r>
          </a:p>
          <a:p>
            <a:pPr marL="0" indent="0">
              <a:buNone/>
            </a:pPr>
            <a:endParaRPr lang="de-DE" dirty="0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4065" y="1083733"/>
            <a:ext cx="2470985" cy="124522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2687" y="4164338"/>
            <a:ext cx="2156901" cy="1617676"/>
          </a:xfrm>
          <a:prstGeom prst="rect">
            <a:avLst/>
          </a:prstGeom>
        </p:spPr>
      </p:pic>
      <p:pic>
        <p:nvPicPr>
          <p:cNvPr id="8" name="Motivation 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51137" y="26370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12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24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Simulation </a:t>
            </a:r>
            <a:r>
              <a:rPr lang="de-DE" dirty="0" err="1" smtClean="0"/>
              <a:t>environment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  <p:sp>
        <p:nvSpPr>
          <p:cNvPr id="9" name="Inhaltsplatzhalter 2"/>
          <p:cNvSpPr txBox="1">
            <a:spLocks/>
          </p:cNvSpPr>
          <p:nvPr/>
        </p:nvSpPr>
        <p:spPr bwMode="auto">
          <a:xfrm>
            <a:off x="6460836" y="1951359"/>
            <a:ext cx="2105120" cy="3740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r>
              <a:rPr lang="en-US" kern="0" dirty="0" smtClean="0"/>
              <a:t>Inter-satellite ranging: </a:t>
            </a:r>
            <a:br>
              <a:rPr lang="en-US" kern="0" dirty="0" smtClean="0"/>
            </a:br>
            <a:r>
              <a:rPr lang="en-US" kern="0" dirty="0" smtClean="0"/>
              <a:t>Laser Ranging Interferometer </a:t>
            </a:r>
            <a:br>
              <a:rPr lang="en-US" kern="0" dirty="0" smtClean="0"/>
            </a:br>
            <a:endParaRPr lang="en-US" kern="0" dirty="0" smtClean="0"/>
          </a:p>
          <a:p>
            <a:r>
              <a:rPr lang="en-US" kern="0" dirty="0" smtClean="0"/>
              <a:t>State-of-the art in NGGM concepts like MAGIC Project</a:t>
            </a:r>
            <a:br>
              <a:rPr lang="en-US" kern="0" dirty="0" smtClean="0"/>
            </a:br>
            <a:r>
              <a:rPr lang="en-US" kern="0" dirty="0" smtClean="0"/>
              <a:t>(</a:t>
            </a:r>
            <a:r>
              <a:rPr lang="en-US" kern="0" dirty="0" err="1" smtClean="0"/>
              <a:t>Haagmans</a:t>
            </a:r>
            <a:r>
              <a:rPr lang="en-US" kern="0" dirty="0" smtClean="0"/>
              <a:t> et al. 2020)</a:t>
            </a:r>
          </a:p>
          <a:p>
            <a:endParaRPr lang="en-US" kern="0" dirty="0"/>
          </a:p>
          <a:p>
            <a:r>
              <a:rPr lang="en-US" kern="0" dirty="0" smtClean="0"/>
              <a:t>Used in all investigated scenarios </a:t>
            </a:r>
          </a:p>
        </p:txBody>
      </p:sp>
      <p:sp>
        <p:nvSpPr>
          <p:cNvPr id="12" name="Inhaltsplatzhalter 2"/>
          <p:cNvSpPr txBox="1">
            <a:spLocks/>
          </p:cNvSpPr>
          <p:nvPr/>
        </p:nvSpPr>
        <p:spPr bwMode="auto">
          <a:xfrm>
            <a:off x="509440" y="887937"/>
            <a:ext cx="8056516" cy="1300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kern="0" dirty="0" smtClean="0"/>
              <a:t>Gravity Field processing:</a:t>
            </a:r>
          </a:p>
          <a:p>
            <a:r>
              <a:rPr lang="en-US" kern="0" dirty="0" smtClean="0"/>
              <a:t>Full scale numerical closed loop simulations</a:t>
            </a:r>
          </a:p>
          <a:p>
            <a:r>
              <a:rPr lang="en-US" kern="0" dirty="0" smtClean="0"/>
              <a:t>Simulated instrument errors </a:t>
            </a:r>
          </a:p>
        </p:txBody>
      </p:sp>
      <p:sp>
        <p:nvSpPr>
          <p:cNvPr id="10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5" y="2620326"/>
            <a:ext cx="6277014" cy="3071814"/>
          </a:xfrm>
          <a:prstGeom prst="rect">
            <a:avLst/>
          </a:prstGeom>
        </p:spPr>
      </p:pic>
      <p:pic>
        <p:nvPicPr>
          <p:cNvPr id="5" name="simulation env 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08596" y="9102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34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0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Accelerometer</a:t>
            </a:r>
            <a:r>
              <a:rPr lang="de-DE" dirty="0" smtClean="0"/>
              <a:t> Performance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  <p:sp>
        <p:nvSpPr>
          <p:cNvPr id="10" name="Inhaltsplatzhalter 2"/>
          <p:cNvSpPr txBox="1">
            <a:spLocks/>
          </p:cNvSpPr>
          <p:nvPr/>
        </p:nvSpPr>
        <p:spPr bwMode="auto">
          <a:xfrm>
            <a:off x="4921246" y="3643010"/>
            <a:ext cx="3644710" cy="2529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r>
              <a:rPr lang="en-US" kern="0" dirty="0" smtClean="0"/>
              <a:t>Electrostatic Accelerometer with state-of-the art NGGM performance </a:t>
            </a:r>
            <a:br>
              <a:rPr lang="en-US" kern="0" dirty="0" smtClean="0"/>
            </a:br>
            <a:r>
              <a:rPr lang="en-US" kern="0" dirty="0" smtClean="0"/>
              <a:t>(</a:t>
            </a:r>
            <a:r>
              <a:rPr lang="en-US" kern="0" dirty="0" err="1" smtClean="0"/>
              <a:t>Haagmans</a:t>
            </a:r>
            <a:r>
              <a:rPr lang="en-US" kern="0" dirty="0" smtClean="0"/>
              <a:t> et al. 2020)</a:t>
            </a:r>
          </a:p>
          <a:p>
            <a:r>
              <a:rPr lang="en-US" kern="0" dirty="0" smtClean="0"/>
              <a:t>MEMS accelerometer </a:t>
            </a:r>
            <a:br>
              <a:rPr lang="en-US" kern="0" dirty="0" smtClean="0"/>
            </a:br>
            <a:r>
              <a:rPr lang="en-US" kern="0" dirty="0" smtClean="0"/>
              <a:t>(Wu et al. 2020)</a:t>
            </a:r>
          </a:p>
          <a:p>
            <a:r>
              <a:rPr lang="en-US" kern="0" dirty="0" err="1" smtClean="0"/>
              <a:t>Optomechanical</a:t>
            </a:r>
            <a:r>
              <a:rPr lang="en-US" kern="0" dirty="0" smtClean="0"/>
              <a:t> accelerometer </a:t>
            </a:r>
            <a:br>
              <a:rPr lang="en-US" kern="0" dirty="0" smtClean="0"/>
            </a:br>
            <a:r>
              <a:rPr lang="en-US" kern="0" dirty="0" smtClean="0"/>
              <a:t>(Hines et al. 2020)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2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" r="7570"/>
          <a:stretch/>
        </p:blipFill>
        <p:spPr>
          <a:xfrm>
            <a:off x="0" y="740583"/>
            <a:ext cx="4503531" cy="2520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" r="7547"/>
          <a:stretch/>
        </p:blipFill>
        <p:spPr>
          <a:xfrm>
            <a:off x="4564175" y="740583"/>
            <a:ext cx="4503420" cy="2520000"/>
          </a:xfrm>
          <a:prstGeom prst="rect">
            <a:avLst/>
          </a:prstGeom>
        </p:spPr>
      </p:pic>
      <p:pic>
        <p:nvPicPr>
          <p:cNvPr id="14" name="Inhaltsplatzhalter 13"/>
          <p:cNvPicPr>
            <a:picLocks noGrp="1" noChangeAspect="1"/>
          </p:cNvPicPr>
          <p:nvPr>
            <p:ph idx="1"/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7" r="7594"/>
          <a:stretch/>
        </p:blipFill>
        <p:spPr>
          <a:xfrm>
            <a:off x="37895" y="3571100"/>
            <a:ext cx="4526280" cy="2520000"/>
          </a:xfrm>
        </p:spPr>
      </p:pic>
      <p:pic>
        <p:nvPicPr>
          <p:cNvPr id="15" name="accelerometer 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24788" y="49076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1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97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Simulations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Investigation </a:t>
            </a:r>
            <a:r>
              <a:rPr lang="en-GB" dirty="0" smtClean="0"/>
              <a:t>period</a:t>
            </a:r>
            <a:r>
              <a:rPr lang="de-DE" dirty="0" smtClean="0"/>
              <a:t>: </a:t>
            </a:r>
            <a:r>
              <a:rPr lang="de-DE" dirty="0"/>
              <a:t>1 </a:t>
            </a:r>
            <a:r>
              <a:rPr lang="en-GB" dirty="0" smtClean="0"/>
              <a:t>month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Variation of the</a:t>
            </a:r>
          </a:p>
          <a:p>
            <a:r>
              <a:rPr lang="en-US" dirty="0" smtClean="0"/>
              <a:t>Number of satellites </a:t>
            </a:r>
            <a:endParaRPr lang="en-US" dirty="0"/>
          </a:p>
          <a:p>
            <a:r>
              <a:rPr lang="en-US" dirty="0" smtClean="0"/>
              <a:t>Number of inter-satellite links (single, multi ISL)</a:t>
            </a:r>
          </a:p>
          <a:p>
            <a:r>
              <a:rPr lang="en-US" dirty="0" smtClean="0"/>
              <a:t>Instrument performance (noise level)</a:t>
            </a:r>
          </a:p>
          <a:p>
            <a:r>
              <a:rPr lang="en-US" dirty="0" smtClean="0"/>
              <a:t>Orbit parameters</a:t>
            </a:r>
          </a:p>
          <a:p>
            <a:r>
              <a:rPr lang="en-US" dirty="0" smtClean="0"/>
              <a:t>Solution approach (Co-Parametrization of short periodic </a:t>
            </a:r>
            <a:br>
              <a:rPr lang="en-US" dirty="0" smtClean="0"/>
            </a:br>
            <a:r>
              <a:rPr lang="en-US" dirty="0" smtClean="0"/>
              <a:t>temporal gravity fields = “Wiese”) Wiese et al. 2011</a:t>
            </a:r>
            <a:endParaRPr lang="en-US" dirty="0"/>
          </a:p>
          <a:p>
            <a:pPr marL="0" indent="0">
              <a:buNone/>
            </a:pPr>
            <a:r>
              <a:rPr lang="de-DE" dirty="0" smtClean="0"/>
              <a:t>Single inter-</a:t>
            </a:r>
            <a:r>
              <a:rPr lang="en-GB" dirty="0" smtClean="0"/>
              <a:t>satellite</a:t>
            </a:r>
            <a:r>
              <a:rPr lang="de-DE" dirty="0" smtClean="0"/>
              <a:t> </a:t>
            </a:r>
            <a:r>
              <a:rPr lang="de-DE" dirty="0"/>
              <a:t>links </a:t>
            </a:r>
            <a:r>
              <a:rPr lang="de-DE" dirty="0" smtClean="0"/>
              <a:t>= links </a:t>
            </a:r>
            <a:r>
              <a:rPr lang="en-GB" dirty="0" smtClean="0"/>
              <a:t>between</a:t>
            </a:r>
            <a:r>
              <a:rPr lang="de-DE" dirty="0" smtClean="0"/>
              <a:t> </a:t>
            </a:r>
            <a:r>
              <a:rPr lang="en-GB" dirty="0" smtClean="0"/>
              <a:t>adjacent</a:t>
            </a:r>
            <a:r>
              <a:rPr lang="de-DE" dirty="0" smtClean="0"/>
              <a:t> </a:t>
            </a:r>
            <a:r>
              <a:rPr lang="en-GB" dirty="0" smtClean="0"/>
              <a:t>satellites</a:t>
            </a:r>
            <a:r>
              <a:rPr lang="de-DE" dirty="0" smtClean="0"/>
              <a:t> (</a:t>
            </a:r>
            <a:r>
              <a:rPr lang="de-DE" dirty="0"/>
              <a:t>1-2, 2-3, </a:t>
            </a:r>
            <a:r>
              <a:rPr lang="de-DE" dirty="0" smtClean="0"/>
              <a:t>…)</a:t>
            </a:r>
            <a:br>
              <a:rPr lang="de-DE" dirty="0" smtClean="0"/>
            </a:br>
            <a:r>
              <a:rPr lang="de-DE" dirty="0" smtClean="0"/>
              <a:t>Multi   </a:t>
            </a:r>
            <a:r>
              <a:rPr lang="en-US" dirty="0" smtClean="0"/>
              <a:t>inter-satellite </a:t>
            </a:r>
            <a:r>
              <a:rPr lang="en-US" dirty="0"/>
              <a:t>links</a:t>
            </a:r>
            <a:r>
              <a:rPr lang="de-DE" dirty="0"/>
              <a:t> </a:t>
            </a:r>
            <a:r>
              <a:rPr lang="de-DE" dirty="0" smtClean="0"/>
              <a:t>= links </a:t>
            </a:r>
            <a:r>
              <a:rPr lang="de-DE" dirty="0" err="1"/>
              <a:t>from</a:t>
            </a:r>
            <a:r>
              <a:rPr lang="de-DE" dirty="0"/>
              <a:t> </a:t>
            </a:r>
            <a:r>
              <a:rPr lang="de-DE" dirty="0" err="1"/>
              <a:t>each</a:t>
            </a:r>
            <a:r>
              <a:rPr lang="de-DE" dirty="0"/>
              <a:t> </a:t>
            </a:r>
            <a:r>
              <a:rPr lang="de-DE" dirty="0" err="1"/>
              <a:t>respective</a:t>
            </a:r>
            <a:r>
              <a:rPr lang="de-DE" dirty="0"/>
              <a:t> </a:t>
            </a:r>
            <a:r>
              <a:rPr lang="de-DE" dirty="0" err="1"/>
              <a:t>satellite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all </a:t>
            </a:r>
            <a:r>
              <a:rPr lang="de-DE" dirty="0" err="1"/>
              <a:t>other</a:t>
            </a:r>
            <a:r>
              <a:rPr lang="de-DE" dirty="0"/>
              <a:t> </a:t>
            </a:r>
            <a:r>
              <a:rPr lang="de-DE" dirty="0" err="1" smtClean="0"/>
              <a:t>satellites</a:t>
            </a:r>
            <a:endParaRPr lang="de-DE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Temporal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aliasing models</a:t>
            </a:r>
          </a:p>
          <a:p>
            <a:pPr marL="0" indent="0">
              <a:buNone/>
            </a:pPr>
            <a:r>
              <a:rPr lang="de-DE" dirty="0" smtClean="0"/>
              <a:t>HIS </a:t>
            </a:r>
            <a:r>
              <a:rPr lang="de-DE" dirty="0" err="1" smtClean="0"/>
              <a:t>signal</a:t>
            </a:r>
            <a:r>
              <a:rPr lang="de-DE" dirty="0" smtClean="0"/>
              <a:t> + </a:t>
            </a:r>
            <a:r>
              <a:rPr lang="de-DE" dirty="0" err="1" smtClean="0"/>
              <a:t>errors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AO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difference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two</a:t>
            </a:r>
            <a:r>
              <a:rPr lang="de-DE" dirty="0" smtClean="0"/>
              <a:t> </a:t>
            </a:r>
            <a:r>
              <a:rPr lang="de-DE" dirty="0" err="1" smtClean="0"/>
              <a:t>ocean</a:t>
            </a:r>
            <a:r>
              <a:rPr lang="de-DE" dirty="0" smtClean="0"/>
              <a:t> </a:t>
            </a:r>
            <a:r>
              <a:rPr lang="de-DE" dirty="0" err="1" smtClean="0"/>
              <a:t>tide</a:t>
            </a:r>
            <a:r>
              <a:rPr lang="de-DE" dirty="0" smtClean="0"/>
              <a:t> </a:t>
            </a:r>
            <a:r>
              <a:rPr lang="de-DE" dirty="0" err="1" smtClean="0"/>
              <a:t>models</a:t>
            </a:r>
            <a:r>
              <a:rPr lang="de-DE" dirty="0"/>
              <a:t> (FES2004 – EOT08a</a:t>
            </a:r>
            <a:r>
              <a:rPr lang="de-DE" dirty="0" smtClean="0"/>
              <a:t>)  </a:t>
            </a:r>
            <a:r>
              <a:rPr lang="de-DE" dirty="0" err="1" smtClean="0"/>
              <a:t>used</a:t>
            </a:r>
            <a:r>
              <a:rPr lang="de-DE" dirty="0" smtClean="0"/>
              <a:t> </a:t>
            </a:r>
            <a:r>
              <a:rPr lang="de-DE" dirty="0" err="1" smtClean="0"/>
              <a:t>as</a:t>
            </a:r>
            <a:r>
              <a:rPr lang="de-DE" dirty="0" smtClean="0"/>
              <a:t> </a:t>
            </a:r>
            <a:r>
              <a:rPr lang="de-DE" dirty="0" err="1" smtClean="0"/>
              <a:t>errors</a:t>
            </a:r>
            <a:endParaRPr lang="de-DE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6104" y="4592752"/>
            <a:ext cx="1716215" cy="442734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2179" y="3320448"/>
            <a:ext cx="1784064" cy="551719"/>
          </a:xfrm>
          <a:prstGeom prst="rect">
            <a:avLst/>
          </a:prstGeom>
        </p:spPr>
      </p:pic>
      <p:sp>
        <p:nvSpPr>
          <p:cNvPr id="10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simulations 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30240" y="13525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0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3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Configurations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967459"/>
              </p:ext>
            </p:extLst>
          </p:nvPr>
        </p:nvGraphicFramePr>
        <p:xfrm>
          <a:off x="178903" y="860440"/>
          <a:ext cx="5548124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703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870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8703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8703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case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Altitude</a:t>
                      </a:r>
                      <a:r>
                        <a:rPr lang="de-DE" dirty="0" smtClean="0"/>
                        <a:t> [km]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Inclination</a:t>
                      </a:r>
                      <a:r>
                        <a:rPr lang="de-DE" dirty="0" smtClean="0"/>
                        <a:t/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[°]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Inital</a:t>
                      </a:r>
                      <a:r>
                        <a:rPr lang="de-DE" dirty="0" smtClean="0"/>
                        <a:t> </a:t>
                      </a:r>
                      <a:r>
                        <a:rPr lang="de-DE" dirty="0" err="1" smtClean="0"/>
                        <a:t>condition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de-D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439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89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baseline="0" dirty="0" smtClean="0"/>
                    </a:p>
                    <a:p>
                      <a:endParaRPr lang="de-DE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334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344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89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70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baseline="0" dirty="0" smtClean="0"/>
                    </a:p>
                    <a:p>
                      <a:endParaRPr lang="de-DE" baseline="0" dirty="0" smtClean="0"/>
                    </a:p>
                    <a:p>
                      <a:endParaRPr lang="de-DE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439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410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89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70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439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410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89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70</a:t>
                      </a:r>
                    </a:p>
                    <a:p>
                      <a:pPr algn="ctr"/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370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407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445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89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80</a:t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70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2" name="Grafik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013" y="4335467"/>
            <a:ext cx="835249" cy="637200"/>
          </a:xfrm>
          <a:prstGeom prst="rect">
            <a:avLst/>
          </a:prstGeom>
        </p:spPr>
      </p:pic>
      <p:pic>
        <p:nvPicPr>
          <p:cNvPr id="18" name="Grafik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3344" y="2459164"/>
            <a:ext cx="936000" cy="822659"/>
          </a:xfrm>
          <a:prstGeom prst="rect">
            <a:avLst/>
          </a:prstGeom>
        </p:spPr>
      </p:pic>
      <p:pic>
        <p:nvPicPr>
          <p:cNvPr id="24" name="Grafik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8520" y="4239673"/>
            <a:ext cx="936000" cy="828787"/>
          </a:xfrm>
          <a:prstGeom prst="rect">
            <a:avLst/>
          </a:prstGeom>
        </p:spPr>
      </p:pic>
      <p:sp>
        <p:nvSpPr>
          <p:cNvPr id="27" name="Inhaltsplatzhalter 2"/>
          <p:cNvSpPr>
            <a:spLocks noGrp="1"/>
          </p:cNvSpPr>
          <p:nvPr>
            <p:ph idx="1"/>
          </p:nvPr>
        </p:nvSpPr>
        <p:spPr>
          <a:xfrm>
            <a:off x="5747510" y="914400"/>
            <a:ext cx="2888489" cy="5257800"/>
          </a:xfrm>
        </p:spPr>
        <p:txBody>
          <a:bodyPr/>
          <a:lstStyle/>
          <a:p>
            <a:pPr marL="0" indent="0">
              <a:buNone/>
            </a:pPr>
            <a:endParaRPr lang="de-DE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DE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DE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de-DE" dirty="0" smtClean="0">
                <a:sym typeface="Wingdings" panose="05000000000000000000" pitchFamily="2" charset="2"/>
              </a:rPr>
              <a:t>X… </a:t>
            </a:r>
            <a:r>
              <a:rPr lang="de-DE" dirty="0" err="1" smtClean="0">
                <a:sym typeface="Wingdings" panose="05000000000000000000" pitchFamily="2" charset="2"/>
              </a:rPr>
              <a:t>number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of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satellite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br>
              <a:rPr lang="de-DE" dirty="0" smtClean="0">
                <a:sym typeface="Wingdings" panose="05000000000000000000" pitchFamily="2" charset="2"/>
              </a:rPr>
            </a:br>
            <a:r>
              <a:rPr lang="de-DE" dirty="0" smtClean="0">
                <a:sym typeface="Wingdings" panose="05000000000000000000" pitchFamily="2" charset="2"/>
              </a:rPr>
              <a:t>       </a:t>
            </a:r>
            <a:r>
              <a:rPr lang="de-DE" dirty="0" err="1" smtClean="0">
                <a:sym typeface="Wingdings" panose="05000000000000000000" pitchFamily="2" charset="2"/>
              </a:rPr>
              <a:t>pairs</a:t>
            </a:r>
            <a:r>
              <a:rPr lang="de-DE" dirty="0" smtClean="0">
                <a:sym typeface="Wingdings" panose="05000000000000000000" pitchFamily="2" charset="2"/>
              </a:rPr>
              <a:t> / </a:t>
            </a:r>
            <a:r>
              <a:rPr lang="de-DE" dirty="0" err="1" smtClean="0">
                <a:sym typeface="Wingdings" panose="05000000000000000000" pitchFamily="2" charset="2"/>
              </a:rPr>
              <a:t>satellites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br>
              <a:rPr lang="de-DE" dirty="0" smtClean="0">
                <a:sym typeface="Wingdings" panose="05000000000000000000" pitchFamily="2" charset="2"/>
              </a:rPr>
            </a:br>
            <a:r>
              <a:rPr lang="de-DE" dirty="0" smtClean="0">
                <a:sym typeface="Wingdings" panose="05000000000000000000" pitchFamily="2" charset="2"/>
              </a:rPr>
              <a:t>       </a:t>
            </a:r>
            <a:r>
              <a:rPr lang="de-DE" dirty="0" err="1" smtClean="0">
                <a:sym typeface="Wingdings" panose="05000000000000000000" pitchFamily="2" charset="2"/>
              </a:rPr>
              <a:t>forming</a:t>
            </a:r>
            <a:r>
              <a:rPr lang="de-DE" dirty="0" smtClean="0">
                <a:sym typeface="Wingdings" panose="05000000000000000000" pitchFamily="2" charset="2"/>
              </a:rPr>
              <a:t> a </a:t>
            </a:r>
            <a:r>
              <a:rPr lang="de-DE" dirty="0" err="1" smtClean="0">
                <a:sym typeface="Wingdings" panose="05000000000000000000" pitchFamily="2" charset="2"/>
              </a:rPr>
              <a:t>chain</a:t>
            </a:r>
            <a:r>
              <a:rPr lang="de-DE" dirty="0" smtClean="0">
                <a:sym typeface="Wingdings" panose="05000000000000000000" pitchFamily="2" charset="2"/>
              </a:rPr>
              <a:t>  per    </a:t>
            </a:r>
            <a:br>
              <a:rPr lang="de-DE" dirty="0" smtClean="0">
                <a:sym typeface="Wingdings" panose="05000000000000000000" pitchFamily="2" charset="2"/>
              </a:rPr>
            </a:br>
            <a:r>
              <a:rPr lang="de-DE" dirty="0" smtClean="0">
                <a:sym typeface="Wingdings" panose="05000000000000000000" pitchFamily="2" charset="2"/>
              </a:rPr>
              <a:t>       </a:t>
            </a:r>
            <a:r>
              <a:rPr lang="de-DE" dirty="0" err="1" smtClean="0">
                <a:sym typeface="Wingdings" panose="05000000000000000000" pitchFamily="2" charset="2"/>
              </a:rPr>
              <a:t>orbit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br>
              <a:rPr lang="de-DE" dirty="0" smtClean="0">
                <a:sym typeface="Wingdings" panose="05000000000000000000" pitchFamily="2" charset="2"/>
              </a:rPr>
            </a:br>
            <a:r>
              <a:rPr lang="de-DE" dirty="0" smtClean="0">
                <a:sym typeface="Wingdings" panose="05000000000000000000" pitchFamily="2" charset="2"/>
              </a:rPr>
              <a:t>       </a:t>
            </a:r>
            <a:r>
              <a:rPr lang="de-DE" dirty="0" err="1" smtClean="0">
                <a:sym typeface="Wingdings" panose="05000000000000000000" pitchFamily="2" charset="2"/>
              </a:rPr>
              <a:t>forming</a:t>
            </a:r>
            <a:r>
              <a:rPr lang="de-DE" dirty="0" smtClean="0">
                <a:sym typeface="Wingdings" panose="05000000000000000000" pitchFamily="2" charset="2"/>
              </a:rPr>
              <a:t> a </a:t>
            </a:r>
            <a:r>
              <a:rPr lang="de-DE" dirty="0" err="1" smtClean="0">
                <a:sym typeface="Wingdings" panose="05000000000000000000" pitchFamily="2" charset="2"/>
              </a:rPr>
              <a:t>chain</a:t>
            </a:r>
            <a:r>
              <a:rPr lang="de-DE" dirty="0" smtClean="0">
                <a:sym typeface="Wingdings" panose="05000000000000000000" pitchFamily="2" charset="2"/>
              </a:rPr>
              <a:t/>
            </a:r>
            <a:br>
              <a:rPr lang="de-DE" dirty="0" smtClean="0">
                <a:sym typeface="Wingdings" panose="05000000000000000000" pitchFamily="2" charset="2"/>
              </a:rPr>
            </a:br>
            <a:r>
              <a:rPr lang="de-DE" dirty="0" smtClean="0">
                <a:sym typeface="Wingdings" panose="05000000000000000000" pitchFamily="2" charset="2"/>
              </a:rPr>
              <a:t>Y… </a:t>
            </a:r>
            <a:r>
              <a:rPr lang="de-DE" dirty="0" err="1" smtClean="0">
                <a:sym typeface="Wingdings" panose="05000000000000000000" pitchFamily="2" charset="2"/>
              </a:rPr>
              <a:t>number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of</a:t>
            </a:r>
            <a:r>
              <a:rPr lang="de-DE" dirty="0" smtClean="0">
                <a:sym typeface="Wingdings" panose="05000000000000000000" pitchFamily="2" charset="2"/>
              </a:rPr>
              <a:t> </a:t>
            </a:r>
            <a:r>
              <a:rPr lang="de-DE" dirty="0" err="1" smtClean="0">
                <a:sym typeface="Wingdings" panose="05000000000000000000" pitchFamily="2" charset="2"/>
              </a:rPr>
              <a:t>orbits</a:t>
            </a:r>
            <a:endParaRPr lang="de-DE" dirty="0"/>
          </a:p>
          <a:p>
            <a:pPr marL="0" indent="0">
              <a:buNone/>
            </a:pPr>
            <a:r>
              <a:rPr lang="de-DE" dirty="0">
                <a:sym typeface="Wingdings" panose="05000000000000000000" pitchFamily="2" charset="2"/>
              </a:rPr>
              <a:t>Z… </a:t>
            </a:r>
            <a:r>
              <a:rPr lang="de-DE" dirty="0" err="1">
                <a:sym typeface="Wingdings" panose="05000000000000000000" pitchFamily="2" charset="2"/>
              </a:rPr>
              <a:t>number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of</a:t>
            </a:r>
            <a:r>
              <a:rPr lang="de-DE" dirty="0">
                <a:sym typeface="Wingdings" panose="05000000000000000000" pitchFamily="2" charset="2"/>
              </a:rPr>
              <a:t> </a:t>
            </a:r>
            <a:r>
              <a:rPr lang="de-DE" dirty="0" err="1">
                <a:sym typeface="Wingdings" panose="05000000000000000000" pitchFamily="2" charset="2"/>
              </a:rPr>
              <a:t>chains</a:t>
            </a:r>
            <a:r>
              <a:rPr lang="de-DE" dirty="0">
                <a:sym typeface="Wingdings" panose="05000000000000000000" pitchFamily="2" charset="2"/>
              </a:rPr>
              <a:t> per</a:t>
            </a:r>
            <a:br>
              <a:rPr lang="de-DE" dirty="0">
                <a:sym typeface="Wingdings" panose="05000000000000000000" pitchFamily="2" charset="2"/>
              </a:rPr>
            </a:br>
            <a:r>
              <a:rPr lang="de-DE" dirty="0">
                <a:sym typeface="Wingdings" panose="05000000000000000000" pitchFamily="2" charset="2"/>
              </a:rPr>
              <a:t>       </a:t>
            </a:r>
            <a:r>
              <a:rPr lang="de-DE" dirty="0" err="1">
                <a:sym typeface="Wingdings" panose="05000000000000000000" pitchFamily="2" charset="2"/>
              </a:rPr>
              <a:t>orbit</a:t>
            </a:r>
            <a:r>
              <a:rPr lang="de-DE" dirty="0">
                <a:sym typeface="Wingdings" panose="05000000000000000000" pitchFamily="2" charset="2"/>
              </a:rPr>
              <a:t> </a:t>
            </a:r>
            <a:endParaRPr lang="de-DE" dirty="0"/>
          </a:p>
          <a:p>
            <a:endParaRPr lang="de-DE" dirty="0"/>
          </a:p>
          <a:p>
            <a:r>
              <a:rPr lang="de-DE" dirty="0" smtClean="0"/>
              <a:t>Repeat </a:t>
            </a:r>
            <a:r>
              <a:rPr lang="de-DE" dirty="0" err="1" smtClean="0"/>
              <a:t>cycle</a:t>
            </a:r>
            <a:r>
              <a:rPr lang="de-DE" dirty="0" smtClean="0"/>
              <a:t>: 17 </a:t>
            </a:r>
            <a:r>
              <a:rPr lang="de-DE" dirty="0" err="1" smtClean="0"/>
              <a:t>days</a:t>
            </a:r>
            <a:endParaRPr lang="de-DE" dirty="0"/>
          </a:p>
          <a:p>
            <a:r>
              <a:rPr lang="de-DE" dirty="0" smtClean="0"/>
              <a:t>Inter-</a:t>
            </a:r>
            <a:r>
              <a:rPr lang="de-DE" dirty="0" err="1" smtClean="0"/>
              <a:t>satellite</a:t>
            </a:r>
            <a:r>
              <a:rPr lang="de-DE" dirty="0" smtClean="0"/>
              <a:t> </a:t>
            </a:r>
            <a:r>
              <a:rPr lang="de-DE" dirty="0" err="1" smtClean="0"/>
              <a:t>distance</a:t>
            </a:r>
            <a:r>
              <a:rPr lang="de-DE" dirty="0" smtClean="0"/>
              <a:t>: </a:t>
            </a:r>
            <a:br>
              <a:rPr lang="de-DE" dirty="0" smtClean="0"/>
            </a:br>
            <a:r>
              <a:rPr lang="de-DE" dirty="0" smtClean="0"/>
              <a:t>~ 200 km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Single </a:t>
            </a:r>
            <a:r>
              <a:rPr lang="de-DE" dirty="0" err="1" smtClean="0">
                <a:solidFill>
                  <a:schemeClr val="tx1"/>
                </a:solidFill>
              </a:rPr>
              <a:t>and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mutli</a:t>
            </a:r>
            <a:r>
              <a:rPr lang="de-DE" dirty="0" smtClean="0">
                <a:solidFill>
                  <a:schemeClr val="tx1"/>
                </a:solidFill>
              </a:rPr>
              <a:t/>
            </a:r>
            <a:br>
              <a:rPr lang="de-DE" dirty="0" smtClean="0">
                <a:solidFill>
                  <a:schemeClr val="tx1"/>
                </a:solidFill>
              </a:rPr>
            </a:br>
            <a:r>
              <a:rPr lang="de-DE" dirty="0" smtClean="0">
                <a:solidFill>
                  <a:schemeClr val="tx1"/>
                </a:solidFill>
              </a:rPr>
              <a:t>inter-</a:t>
            </a:r>
            <a:r>
              <a:rPr lang="de-DE" dirty="0" err="1" smtClean="0">
                <a:solidFill>
                  <a:schemeClr val="tx1"/>
                </a:solidFill>
              </a:rPr>
              <a:t>satellite</a:t>
            </a:r>
            <a:r>
              <a:rPr lang="de-DE" dirty="0" smtClean="0">
                <a:solidFill>
                  <a:schemeClr val="tx1"/>
                </a:solidFill>
              </a:rPr>
              <a:t> links</a:t>
            </a:r>
            <a:endParaRPr lang="de-DE" dirty="0">
              <a:solidFill>
                <a:schemeClr val="tx1"/>
              </a:solidFill>
            </a:endParaRPr>
          </a:p>
          <a:p>
            <a:endParaRPr lang="de-DE" dirty="0">
              <a:sym typeface="Wingdings" panose="05000000000000000000" pitchFamily="2" charset="2"/>
            </a:endParaRPr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5200" y="1066868"/>
            <a:ext cx="834029" cy="596925"/>
          </a:xfrm>
          <a:prstGeom prst="rect">
            <a:avLst/>
          </a:prstGeom>
        </p:spPr>
      </p:pic>
      <p:pic>
        <p:nvPicPr>
          <p:cNvPr id="20" name="Grafik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3696" y="5175515"/>
            <a:ext cx="936000" cy="828675"/>
          </a:xfrm>
          <a:prstGeom prst="rect">
            <a:avLst/>
          </a:prstGeom>
        </p:spPr>
      </p:pic>
      <p:pic>
        <p:nvPicPr>
          <p:cNvPr id="21" name="Grafik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9977" y="5225987"/>
            <a:ext cx="935320" cy="864000"/>
          </a:xfrm>
          <a:prstGeom prst="rect">
            <a:avLst/>
          </a:prstGeom>
        </p:spPr>
      </p:pic>
      <p:pic>
        <p:nvPicPr>
          <p:cNvPr id="22" name="Grafik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48990" y="860440"/>
            <a:ext cx="1097247" cy="993453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63344" y="3357642"/>
            <a:ext cx="941176" cy="858167"/>
          </a:xfrm>
          <a:prstGeom prst="rect">
            <a:avLst/>
          </a:prstGeom>
        </p:spPr>
      </p:pic>
      <p:pic>
        <p:nvPicPr>
          <p:cNvPr id="25" name="Grafik 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0325" y="2552684"/>
            <a:ext cx="834937" cy="635620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0013" y="3466480"/>
            <a:ext cx="835249" cy="640492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0013" y="1631395"/>
            <a:ext cx="835249" cy="640492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57986" y="1550619"/>
            <a:ext cx="941358" cy="824400"/>
          </a:xfrm>
          <a:prstGeom prst="rect">
            <a:avLst/>
          </a:prstGeom>
        </p:spPr>
      </p:pic>
      <p:sp>
        <p:nvSpPr>
          <p:cNvPr id="23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2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3" name="Configuration 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2506980" y="1666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55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Configurations</a:t>
            </a:r>
            <a:r>
              <a:rPr lang="de-DE" dirty="0" smtClean="0"/>
              <a:t>	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435734" y="914400"/>
            <a:ext cx="2200266" cy="5257800"/>
          </a:xfrm>
        </p:spPr>
        <p:txBody>
          <a:bodyPr/>
          <a:lstStyle/>
          <a:p>
            <a:pPr marL="0" indent="0">
              <a:buNone/>
            </a:pPr>
            <a:r>
              <a:rPr lang="de-DE" dirty="0" smtClean="0"/>
              <a:t>Impact </a:t>
            </a:r>
            <a:r>
              <a:rPr lang="de-DE" dirty="0" err="1" smtClean="0"/>
              <a:t>analysis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18 polar </a:t>
            </a:r>
            <a:r>
              <a:rPr lang="de-DE" dirty="0" err="1" smtClean="0"/>
              <a:t>satellite</a:t>
            </a:r>
            <a:r>
              <a:rPr lang="de-DE" dirty="0" smtClean="0"/>
              <a:t> </a:t>
            </a:r>
            <a:r>
              <a:rPr lang="de-DE" dirty="0" err="1" smtClean="0"/>
              <a:t>pairs</a:t>
            </a:r>
            <a:r>
              <a:rPr lang="de-DE" dirty="0" smtClean="0"/>
              <a:t> </a:t>
            </a:r>
            <a:r>
              <a:rPr lang="de-DE" dirty="0" err="1" smtClean="0"/>
              <a:t>distribiuted</a:t>
            </a:r>
            <a:r>
              <a:rPr lang="de-DE" dirty="0" smtClean="0"/>
              <a:t> on</a:t>
            </a:r>
          </a:p>
          <a:p>
            <a:endParaRPr lang="de-DE" dirty="0"/>
          </a:p>
          <a:p>
            <a:endParaRPr lang="de-DE" dirty="0" smtClean="0"/>
          </a:p>
          <a:p>
            <a:r>
              <a:rPr lang="de-DE" dirty="0" err="1" smtClean="0"/>
              <a:t>One</a:t>
            </a:r>
            <a:r>
              <a:rPr lang="de-DE" dirty="0" smtClean="0"/>
              <a:t> </a:t>
            </a:r>
            <a:r>
              <a:rPr lang="de-DE" dirty="0" err="1" smtClean="0"/>
              <a:t>orbit</a:t>
            </a:r>
            <a:r>
              <a:rPr lang="de-DE" dirty="0" smtClean="0"/>
              <a:t> plane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r>
              <a:rPr lang="de-DE" dirty="0" err="1" smtClean="0"/>
              <a:t>Various</a:t>
            </a:r>
            <a:r>
              <a:rPr lang="de-DE" dirty="0" smtClean="0"/>
              <a:t> </a:t>
            </a:r>
            <a:r>
              <a:rPr lang="de-DE" dirty="0" err="1" smtClean="0"/>
              <a:t>orbit</a:t>
            </a:r>
            <a:r>
              <a:rPr lang="de-DE" dirty="0" smtClean="0"/>
              <a:t> planes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800778"/>
              </p:ext>
            </p:extLst>
          </p:nvPr>
        </p:nvGraphicFramePr>
        <p:xfrm>
          <a:off x="550119" y="934798"/>
          <a:ext cx="5885615" cy="45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44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744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3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20480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case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Altitude</a:t>
                      </a:r>
                      <a:r>
                        <a:rPr lang="de-DE" dirty="0" smtClean="0"/>
                        <a:t> [km]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Inclination</a:t>
                      </a:r>
                      <a:r>
                        <a:rPr lang="de-DE" dirty="0" smtClean="0"/>
                        <a:t/>
                      </a:r>
                      <a:br>
                        <a:rPr lang="de-DE" dirty="0" smtClean="0"/>
                      </a:br>
                      <a:r>
                        <a:rPr lang="de-DE" dirty="0" smtClean="0"/>
                        <a:t>[°]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err="1" smtClean="0"/>
                        <a:t>Inital</a:t>
                      </a:r>
                      <a:r>
                        <a:rPr lang="de-DE" dirty="0" smtClean="0"/>
                        <a:t> </a:t>
                      </a:r>
                      <a:r>
                        <a:rPr lang="de-DE" dirty="0" err="1" smtClean="0"/>
                        <a:t>condition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08000">
                <a:tc>
                  <a:txBody>
                    <a:bodyPr/>
                    <a:lstStyle/>
                    <a:p>
                      <a:endParaRPr lang="de-D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r>
                        <a:rPr lang="de-DE" dirty="0" smtClean="0"/>
                        <a:t>439 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r>
                        <a:rPr lang="de-DE" dirty="0" smtClean="0"/>
                        <a:t>89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baseline="0" dirty="0" smtClean="0"/>
                    </a:p>
                    <a:p>
                      <a:endParaRPr lang="de-DE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0800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r>
                        <a:rPr lang="de-DE" dirty="0" smtClean="0"/>
                        <a:t>439 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endParaRPr lang="de-DE" dirty="0" smtClean="0"/>
                    </a:p>
                    <a:p>
                      <a:pPr algn="ctr"/>
                      <a:r>
                        <a:rPr lang="de-DE" dirty="0" smtClean="0"/>
                        <a:t>89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baseline="0" dirty="0" smtClean="0"/>
                    </a:p>
                    <a:p>
                      <a:endParaRPr lang="de-DE" baseline="0" dirty="0" smtClean="0"/>
                    </a:p>
                    <a:p>
                      <a:endParaRPr lang="de-DE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Grafi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49" y="2246985"/>
            <a:ext cx="835249" cy="637200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848" y="4169098"/>
            <a:ext cx="835249" cy="635621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03" t="13628" r="31160" b="14386"/>
          <a:stretch/>
        </p:blipFill>
        <p:spPr>
          <a:xfrm>
            <a:off x="4442115" y="3586909"/>
            <a:ext cx="1791417" cy="18000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4" t="18590" r="34675" b="15819"/>
          <a:stretch/>
        </p:blipFill>
        <p:spPr>
          <a:xfrm>
            <a:off x="4442115" y="1665585"/>
            <a:ext cx="1633545" cy="1800000"/>
          </a:xfrm>
          <a:prstGeom prst="rect">
            <a:avLst/>
          </a:prstGeom>
        </p:spPr>
      </p:pic>
      <p:sp>
        <p:nvSpPr>
          <p:cNvPr id="13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4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Configurations 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90601" y="51503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9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3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2"/>
          <p:cNvSpPr txBox="1">
            <a:spLocks/>
          </p:cNvSpPr>
          <p:nvPr/>
        </p:nvSpPr>
        <p:spPr bwMode="auto">
          <a:xfrm>
            <a:off x="508000" y="914400"/>
            <a:ext cx="8128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r>
              <a:rPr lang="de-DE" kern="0" dirty="0" smtClean="0"/>
              <a:t>MEMS </a:t>
            </a:r>
            <a:r>
              <a:rPr lang="de-DE" kern="0" dirty="0" err="1" smtClean="0"/>
              <a:t>noise</a:t>
            </a:r>
            <a:r>
              <a:rPr lang="de-DE" kern="0" dirty="0" smtClean="0"/>
              <a:t> </a:t>
            </a:r>
            <a:r>
              <a:rPr lang="de-DE" kern="0" dirty="0" err="1" smtClean="0"/>
              <a:t>dominates</a:t>
            </a:r>
            <a:r>
              <a:rPr lang="de-DE" kern="0" dirty="0" smtClean="0"/>
              <a:t> </a:t>
            </a:r>
            <a:r>
              <a:rPr lang="de-DE" kern="0" dirty="0" err="1" smtClean="0"/>
              <a:t>the</a:t>
            </a:r>
            <a:r>
              <a:rPr lang="de-DE" kern="0" dirty="0" smtClean="0"/>
              <a:t> </a:t>
            </a:r>
            <a:r>
              <a:rPr lang="de-DE" kern="0" dirty="0" err="1" smtClean="0"/>
              <a:t>gravity</a:t>
            </a:r>
            <a:r>
              <a:rPr lang="de-DE" kern="0" dirty="0" smtClean="0"/>
              <a:t> </a:t>
            </a:r>
            <a:r>
              <a:rPr lang="de-DE" kern="0" dirty="0" err="1" smtClean="0"/>
              <a:t>solution</a:t>
            </a:r>
            <a:r>
              <a:rPr lang="de-DE" kern="0" dirty="0" smtClean="0"/>
              <a:t> </a:t>
            </a:r>
            <a:r>
              <a:rPr lang="de-DE" kern="0" dirty="0" err="1" smtClean="0"/>
              <a:t>whereas</a:t>
            </a:r>
            <a:r>
              <a:rPr lang="de-DE" kern="0" dirty="0" smtClean="0"/>
              <a:t> </a:t>
            </a:r>
            <a:r>
              <a:rPr lang="de-DE" kern="0" dirty="0" err="1" smtClean="0"/>
              <a:t>the</a:t>
            </a:r>
            <a:r>
              <a:rPr lang="de-DE" kern="0" dirty="0" smtClean="0"/>
              <a:t> temporal </a:t>
            </a:r>
            <a:r>
              <a:rPr lang="de-DE" kern="0" dirty="0" err="1" smtClean="0"/>
              <a:t>signal</a:t>
            </a:r>
            <a:r>
              <a:rPr lang="de-DE" kern="0" dirty="0" smtClean="0"/>
              <a:t> </a:t>
            </a:r>
            <a:r>
              <a:rPr lang="de-DE" kern="0" dirty="0" err="1" smtClean="0"/>
              <a:t>can</a:t>
            </a:r>
            <a:r>
              <a:rPr lang="de-DE" kern="0" dirty="0" smtClean="0"/>
              <a:t> </a:t>
            </a:r>
            <a:r>
              <a:rPr lang="de-DE" kern="0" dirty="0" err="1" smtClean="0"/>
              <a:t>be</a:t>
            </a:r>
            <a:r>
              <a:rPr lang="de-DE" kern="0" dirty="0" smtClean="0"/>
              <a:t> </a:t>
            </a:r>
            <a:r>
              <a:rPr lang="de-DE" kern="0" dirty="0" err="1" smtClean="0"/>
              <a:t>detected</a:t>
            </a:r>
            <a:r>
              <a:rPr lang="de-DE" kern="0" dirty="0" smtClean="0"/>
              <a:t> </a:t>
            </a:r>
            <a:r>
              <a:rPr lang="de-DE" kern="0" dirty="0" err="1" smtClean="0"/>
              <a:t>when</a:t>
            </a:r>
            <a:r>
              <a:rPr lang="de-DE" kern="0" dirty="0" smtClean="0"/>
              <a:t> </a:t>
            </a:r>
            <a:r>
              <a:rPr lang="de-DE" kern="0" dirty="0" err="1" smtClean="0"/>
              <a:t>using</a:t>
            </a:r>
            <a:r>
              <a:rPr lang="de-DE" kern="0" dirty="0" smtClean="0"/>
              <a:t> </a:t>
            </a:r>
            <a:r>
              <a:rPr lang="de-DE" kern="0" dirty="0" err="1" smtClean="0"/>
              <a:t>the</a:t>
            </a:r>
            <a:r>
              <a:rPr lang="de-DE" kern="0" dirty="0" smtClean="0"/>
              <a:t> </a:t>
            </a:r>
            <a:r>
              <a:rPr lang="de-DE" kern="0" dirty="0" err="1" smtClean="0"/>
              <a:t>electrostatic</a:t>
            </a:r>
            <a:r>
              <a:rPr lang="de-DE" kern="0" dirty="0" smtClean="0"/>
              <a:t> </a:t>
            </a:r>
            <a:r>
              <a:rPr lang="de-DE" kern="0" dirty="0" err="1" smtClean="0"/>
              <a:t>or</a:t>
            </a:r>
            <a:r>
              <a:rPr lang="de-DE" kern="0" dirty="0" smtClean="0"/>
              <a:t> </a:t>
            </a:r>
            <a:r>
              <a:rPr lang="de-DE" kern="0" dirty="0" err="1" smtClean="0"/>
              <a:t>optomechanical</a:t>
            </a:r>
            <a:r>
              <a:rPr lang="de-DE" kern="0" dirty="0" smtClean="0"/>
              <a:t> </a:t>
            </a:r>
            <a:r>
              <a:rPr lang="de-DE" kern="0" dirty="0" err="1" smtClean="0"/>
              <a:t>accelerometer</a:t>
            </a:r>
            <a:r>
              <a:rPr lang="de-DE" kern="0" dirty="0" smtClean="0"/>
              <a:t> </a:t>
            </a:r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simulation</a:t>
            </a:r>
            <a:r>
              <a:rPr lang="de-DE" dirty="0"/>
              <a:t> </a:t>
            </a:r>
            <a:r>
              <a:rPr lang="de-DE" dirty="0" err="1"/>
              <a:t>results</a:t>
            </a:r>
            <a:r>
              <a:rPr lang="de-DE" dirty="0"/>
              <a:t> – </a:t>
            </a:r>
            <a:r>
              <a:rPr lang="de-DE" dirty="0" err="1"/>
              <a:t>impact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different </a:t>
            </a:r>
            <a:r>
              <a:rPr lang="de-DE" dirty="0" err="1"/>
              <a:t>instrument</a:t>
            </a:r>
            <a:r>
              <a:rPr lang="de-DE" dirty="0"/>
              <a:t> </a:t>
            </a:r>
            <a:r>
              <a:rPr lang="de-DE" dirty="0" err="1"/>
              <a:t>noise</a:t>
            </a:r>
            <a:r>
              <a:rPr lang="de-DE" dirty="0"/>
              <a:t> </a:t>
            </a:r>
            <a:r>
              <a:rPr lang="de-DE" dirty="0" err="1"/>
              <a:t>level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  <p:sp>
        <p:nvSpPr>
          <p:cNvPr id="9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692150"/>
            <a:ext cx="8128000" cy="3977640"/>
          </a:xfrm>
        </p:spPr>
      </p:pic>
      <p:pic>
        <p:nvPicPr>
          <p:cNvPr id="5" name="results 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1000" y="41748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955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simulation</a:t>
            </a:r>
            <a:r>
              <a:rPr lang="de-DE" dirty="0"/>
              <a:t> </a:t>
            </a:r>
            <a:r>
              <a:rPr lang="de-DE" dirty="0" err="1"/>
              <a:t>results</a:t>
            </a:r>
            <a:r>
              <a:rPr lang="de-DE" dirty="0"/>
              <a:t> – </a:t>
            </a:r>
            <a:r>
              <a:rPr lang="de-DE" dirty="0" err="1"/>
              <a:t>impact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different </a:t>
            </a:r>
            <a:r>
              <a:rPr lang="de-DE" dirty="0" err="1"/>
              <a:t>instrument</a:t>
            </a:r>
            <a:r>
              <a:rPr lang="de-DE" dirty="0"/>
              <a:t> </a:t>
            </a:r>
            <a:r>
              <a:rPr lang="de-DE" dirty="0" err="1"/>
              <a:t>noise</a:t>
            </a:r>
            <a:r>
              <a:rPr lang="de-DE" dirty="0"/>
              <a:t> </a:t>
            </a:r>
            <a:r>
              <a:rPr lang="de-DE" dirty="0" err="1"/>
              <a:t>level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April 30, 2021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EGU 2021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9</a:t>
            </a:fld>
            <a:endParaRPr lang="de-DE"/>
          </a:p>
        </p:txBody>
      </p:sp>
      <p:sp>
        <p:nvSpPr>
          <p:cNvPr id="8" name="Inhaltsplatzhalter 2"/>
          <p:cNvSpPr txBox="1">
            <a:spLocks/>
          </p:cNvSpPr>
          <p:nvPr/>
        </p:nvSpPr>
        <p:spPr bwMode="auto">
          <a:xfrm>
            <a:off x="508000" y="914400"/>
            <a:ext cx="8128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r>
              <a:rPr lang="de-DE" kern="0" dirty="0" smtClean="0"/>
              <a:t>Detail </a:t>
            </a:r>
            <a:r>
              <a:rPr lang="de-DE" kern="0" dirty="0" err="1" smtClean="0"/>
              <a:t>view</a:t>
            </a:r>
            <a:r>
              <a:rPr lang="de-DE" kern="0" dirty="0" smtClean="0"/>
              <a:t> </a:t>
            </a:r>
            <a:r>
              <a:rPr lang="de-DE" kern="0" dirty="0" err="1" smtClean="0"/>
              <a:t>without</a:t>
            </a:r>
            <a:r>
              <a:rPr lang="de-DE" kern="0" dirty="0" smtClean="0"/>
              <a:t> MEMS </a:t>
            </a:r>
            <a:r>
              <a:rPr lang="de-DE" kern="0" dirty="0" err="1" smtClean="0"/>
              <a:t>sensor</a:t>
            </a:r>
            <a:r>
              <a:rPr lang="de-DE" kern="0" dirty="0" smtClean="0"/>
              <a:t> : </a:t>
            </a:r>
            <a:r>
              <a:rPr lang="de-DE" kern="0" dirty="0" err="1" smtClean="0"/>
              <a:t>overall</a:t>
            </a:r>
            <a:r>
              <a:rPr lang="de-DE" kern="0" dirty="0" smtClean="0"/>
              <a:t> </a:t>
            </a:r>
            <a:r>
              <a:rPr lang="de-DE" kern="0" dirty="0" err="1" smtClean="0"/>
              <a:t>performance</a:t>
            </a:r>
            <a:r>
              <a:rPr lang="de-DE" kern="0" dirty="0" smtClean="0"/>
              <a:t> </a:t>
            </a:r>
            <a:r>
              <a:rPr lang="de-DE" kern="0" dirty="0" err="1" smtClean="0"/>
              <a:t>of</a:t>
            </a:r>
            <a:r>
              <a:rPr lang="de-DE" kern="0" dirty="0" smtClean="0"/>
              <a:t> </a:t>
            </a:r>
            <a:r>
              <a:rPr lang="de-DE" kern="0" dirty="0" err="1" smtClean="0"/>
              <a:t>optomechanical</a:t>
            </a:r>
            <a:r>
              <a:rPr lang="de-DE" kern="0" dirty="0" smtClean="0"/>
              <a:t> </a:t>
            </a:r>
            <a:r>
              <a:rPr lang="de-DE" kern="0" dirty="0" err="1" smtClean="0"/>
              <a:t>accelerometer</a:t>
            </a:r>
            <a:r>
              <a:rPr lang="de-DE" kern="0" dirty="0" smtClean="0"/>
              <a:t> </a:t>
            </a:r>
            <a:r>
              <a:rPr lang="de-DE" kern="0" dirty="0" err="1" smtClean="0"/>
              <a:t>comparable</a:t>
            </a:r>
            <a:r>
              <a:rPr lang="de-DE" kern="0" dirty="0" smtClean="0"/>
              <a:t> </a:t>
            </a:r>
            <a:r>
              <a:rPr lang="de-DE" kern="0" dirty="0" err="1" smtClean="0"/>
              <a:t>to</a:t>
            </a:r>
            <a:r>
              <a:rPr lang="de-DE" kern="0" dirty="0" smtClean="0"/>
              <a:t> </a:t>
            </a:r>
            <a:r>
              <a:rPr lang="de-DE" kern="0" dirty="0" err="1" smtClean="0"/>
              <a:t>electrostatic</a:t>
            </a:r>
            <a:r>
              <a:rPr lang="de-DE" kern="0" dirty="0" smtClean="0"/>
              <a:t> </a:t>
            </a:r>
            <a:r>
              <a:rPr lang="de-DE" kern="0" dirty="0" err="1" smtClean="0"/>
              <a:t>accelerometer</a:t>
            </a:r>
            <a:r>
              <a:rPr lang="de-DE" kern="0" dirty="0" smtClean="0"/>
              <a:t>, in </a:t>
            </a:r>
            <a:r>
              <a:rPr lang="de-DE" kern="0" dirty="0" err="1" smtClean="0"/>
              <a:t>particular</a:t>
            </a:r>
            <a:r>
              <a:rPr lang="de-DE" kern="0" dirty="0" smtClean="0"/>
              <a:t> </a:t>
            </a:r>
            <a:r>
              <a:rPr lang="de-DE" kern="0" dirty="0" err="1" smtClean="0"/>
              <a:t>for</a:t>
            </a:r>
            <a:r>
              <a:rPr lang="de-DE" kern="0" dirty="0" smtClean="0"/>
              <a:t> Bender </a:t>
            </a:r>
            <a:r>
              <a:rPr lang="de-DE" kern="0" dirty="0" err="1" smtClean="0"/>
              <a:t>constellation</a:t>
            </a:r>
            <a:endParaRPr lang="de-DE" kern="0" dirty="0"/>
          </a:p>
          <a:p>
            <a:r>
              <a:rPr lang="de-DE" kern="0" dirty="0" smtClean="0"/>
              <a:t>Degradation in </a:t>
            </a:r>
            <a:r>
              <a:rPr lang="de-DE" kern="0" dirty="0" err="1" smtClean="0"/>
              <a:t>scenarios</a:t>
            </a:r>
            <a:r>
              <a:rPr lang="de-DE" kern="0" dirty="0" smtClean="0"/>
              <a:t> </a:t>
            </a:r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692150"/>
            <a:ext cx="8128736" cy="397800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7301" y="5764191"/>
            <a:ext cx="471892" cy="360000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8381" y="5764191"/>
            <a:ext cx="469467" cy="360000"/>
          </a:xfrm>
          <a:prstGeom prst="rect">
            <a:avLst/>
          </a:prstGeom>
        </p:spPr>
      </p:pic>
      <p:pic>
        <p:nvPicPr>
          <p:cNvPr id="12" name="results 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02386" y="41752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07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2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394" y="692148"/>
            <a:ext cx="3337826" cy="2700000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9" y="692149"/>
            <a:ext cx="3328179" cy="2700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Comparison</a:t>
            </a:r>
            <a:r>
              <a:rPr lang="de-DE" dirty="0" smtClean="0"/>
              <a:t> SH </a:t>
            </a:r>
            <a:r>
              <a:rPr lang="de-DE" dirty="0" err="1" smtClean="0"/>
              <a:t>coefficients</a:t>
            </a:r>
            <a:r>
              <a:rPr lang="de-DE" dirty="0" smtClean="0"/>
              <a:t> </a:t>
            </a:r>
            <a:r>
              <a:rPr lang="de-DE" dirty="0" err="1" smtClean="0"/>
              <a:t>electrostatic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optomechanical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err="1" smtClean="0"/>
              <a:t>accelerometer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10</a:t>
            </a:fld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577" y="3548737"/>
            <a:ext cx="3329089" cy="2700000"/>
          </a:xfrm>
          <a:prstGeom prst="rect">
            <a:avLst/>
          </a:prstGeom>
        </p:spPr>
      </p:pic>
      <p:sp>
        <p:nvSpPr>
          <p:cNvPr id="11" name="Inhaltsplatzhalter 2"/>
          <p:cNvSpPr txBox="1">
            <a:spLocks/>
          </p:cNvSpPr>
          <p:nvPr/>
        </p:nvSpPr>
        <p:spPr bwMode="auto">
          <a:xfrm>
            <a:off x="6689754" y="914400"/>
            <a:ext cx="1946245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de-DE" kern="0" dirty="0" err="1" smtClean="0"/>
              <a:t>Lower</a:t>
            </a:r>
            <a:r>
              <a:rPr lang="de-DE" kern="0" dirty="0" smtClean="0"/>
              <a:t>  </a:t>
            </a:r>
            <a:r>
              <a:rPr lang="de-DE" kern="0" dirty="0" err="1" smtClean="0"/>
              <a:t>performance</a:t>
            </a:r>
            <a:r>
              <a:rPr lang="de-DE" kern="0" dirty="0" smtClean="0"/>
              <a:t> </a:t>
            </a:r>
            <a:r>
              <a:rPr lang="de-DE" kern="0" dirty="0" err="1" smtClean="0"/>
              <a:t>of</a:t>
            </a:r>
            <a:r>
              <a:rPr lang="de-DE" kern="0" dirty="0" smtClean="0"/>
              <a:t> </a:t>
            </a:r>
            <a:r>
              <a:rPr lang="de-DE" kern="0" dirty="0" err="1" smtClean="0"/>
              <a:t>optomechanical</a:t>
            </a:r>
            <a:r>
              <a:rPr lang="de-DE" kern="0" dirty="0" smtClean="0"/>
              <a:t> </a:t>
            </a:r>
            <a:r>
              <a:rPr lang="de-DE" kern="0" dirty="0" err="1" smtClean="0"/>
              <a:t>accelerometer</a:t>
            </a:r>
            <a:r>
              <a:rPr lang="de-DE" kern="0" dirty="0" smtClean="0"/>
              <a:t> </a:t>
            </a:r>
          </a:p>
          <a:p>
            <a:pPr marL="0" indent="0">
              <a:buNone/>
            </a:pPr>
            <a:r>
              <a:rPr lang="de-DE" kern="0" dirty="0" smtClean="0">
                <a:sym typeface="Wingdings" panose="05000000000000000000" pitchFamily="2" charset="2"/>
              </a:rPr>
              <a:t> Impact on </a:t>
            </a:r>
            <a:r>
              <a:rPr lang="de-DE" kern="0" dirty="0" err="1" smtClean="0">
                <a:sym typeface="Wingdings" panose="05000000000000000000" pitchFamily="2" charset="2"/>
              </a:rPr>
              <a:t>sectorial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r>
              <a:rPr lang="de-DE" kern="0" dirty="0" err="1" smtClean="0">
                <a:sym typeface="Wingdings" panose="05000000000000000000" pitchFamily="2" charset="2"/>
              </a:rPr>
              <a:t>coefficients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r>
              <a:rPr lang="de-DE" kern="0" dirty="0" err="1" smtClean="0">
                <a:sym typeface="Wingdings" panose="05000000000000000000" pitchFamily="2" charset="2"/>
              </a:rPr>
              <a:t>and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r>
              <a:rPr lang="de-DE" kern="0" dirty="0" err="1" smtClean="0">
                <a:sym typeface="Wingdings" panose="05000000000000000000" pitchFamily="2" charset="2"/>
              </a:rPr>
              <a:t>striping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r>
              <a:rPr lang="de-DE" kern="0" dirty="0" err="1" smtClean="0">
                <a:sym typeface="Wingdings" panose="05000000000000000000" pitchFamily="2" charset="2"/>
              </a:rPr>
              <a:t>pattern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</a:p>
          <a:p>
            <a:pPr>
              <a:buFont typeface="Wingdings" panose="05000000000000000000" pitchFamily="2" charset="2"/>
              <a:buChar char="à"/>
            </a:pPr>
            <a:endParaRPr lang="de-DE" kern="0" dirty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à"/>
            </a:pPr>
            <a:endParaRPr lang="de-DE" kern="0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de-DE" kern="0" dirty="0" smtClean="0">
                <a:sym typeface="Wingdings" panose="05000000000000000000" pitchFamily="2" charset="2"/>
              </a:rPr>
              <a:t> Impact on </a:t>
            </a:r>
            <a:r>
              <a:rPr lang="de-DE" kern="0" dirty="0" err="1" smtClean="0">
                <a:sym typeface="Wingdings" panose="05000000000000000000" pitchFamily="2" charset="2"/>
              </a:rPr>
              <a:t>higher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r>
              <a:rPr lang="de-DE" kern="0" dirty="0" err="1" smtClean="0">
                <a:sym typeface="Wingdings" panose="05000000000000000000" pitchFamily="2" charset="2"/>
              </a:rPr>
              <a:t>degree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r>
              <a:rPr lang="de-DE" kern="0" dirty="0" err="1" smtClean="0">
                <a:sym typeface="Wingdings" panose="05000000000000000000" pitchFamily="2" charset="2"/>
              </a:rPr>
              <a:t>and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r>
              <a:rPr lang="de-DE" kern="0" dirty="0" err="1" smtClean="0">
                <a:sym typeface="Wingdings" panose="05000000000000000000" pitchFamily="2" charset="2"/>
              </a:rPr>
              <a:t>order</a:t>
            </a:r>
            <a:r>
              <a:rPr lang="de-DE" kern="0" dirty="0" smtClean="0">
                <a:sym typeface="Wingdings" panose="05000000000000000000" pitchFamily="2" charset="2"/>
              </a:rPr>
              <a:t> </a:t>
            </a:r>
            <a:br>
              <a:rPr lang="de-DE" kern="0" dirty="0" smtClean="0">
                <a:sym typeface="Wingdings" panose="05000000000000000000" pitchFamily="2" charset="2"/>
              </a:rPr>
            </a:br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/>
          </a:p>
        </p:txBody>
      </p:sp>
      <p:pic>
        <p:nvPicPr>
          <p:cNvPr id="13" name="Inhaltsplatzhalter 12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9" y="3548737"/>
            <a:ext cx="3332995" cy="2700000"/>
          </a:xfr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7323" y="981504"/>
            <a:ext cx="835249" cy="640492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6931" y="992934"/>
            <a:ext cx="835249" cy="640492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4615" y="3841383"/>
            <a:ext cx="835249" cy="637200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75501" y="3826375"/>
            <a:ext cx="835249" cy="637200"/>
          </a:xfrm>
          <a:prstGeom prst="rect">
            <a:avLst/>
          </a:prstGeom>
        </p:spPr>
      </p:pic>
      <p:sp>
        <p:nvSpPr>
          <p:cNvPr id="18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9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5" name="results slid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145338" y="51358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8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17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Simulation </a:t>
            </a:r>
            <a:r>
              <a:rPr lang="de-DE" dirty="0" err="1" smtClean="0"/>
              <a:t>result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 smtClean="0"/>
          </a:p>
          <a:p>
            <a:r>
              <a:rPr lang="de-DE" dirty="0" err="1" smtClean="0"/>
              <a:t>Observations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inclined</a:t>
            </a:r>
            <a:r>
              <a:rPr lang="de-DE" dirty="0" smtClean="0"/>
              <a:t> </a:t>
            </a:r>
            <a:r>
              <a:rPr lang="de-DE" dirty="0" err="1" smtClean="0"/>
              <a:t>orbits</a:t>
            </a:r>
            <a:r>
              <a:rPr lang="de-DE" dirty="0" smtClean="0"/>
              <a:t> essential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improved</a:t>
            </a:r>
            <a:r>
              <a:rPr lang="de-DE" dirty="0" smtClean="0"/>
              <a:t> </a:t>
            </a:r>
            <a:r>
              <a:rPr lang="de-DE" dirty="0" err="1" smtClean="0"/>
              <a:t>performance</a:t>
            </a:r>
            <a:r>
              <a:rPr lang="de-DE" dirty="0" smtClean="0"/>
              <a:t> </a:t>
            </a:r>
          </a:p>
          <a:p>
            <a:r>
              <a:rPr lang="de-DE" dirty="0" err="1" smtClean="0"/>
              <a:t>Benefit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multiple </a:t>
            </a:r>
            <a:r>
              <a:rPr lang="de-DE" dirty="0" err="1" smtClean="0"/>
              <a:t>satellite</a:t>
            </a:r>
            <a:r>
              <a:rPr lang="de-DE" dirty="0" smtClean="0"/>
              <a:t> </a:t>
            </a:r>
            <a:r>
              <a:rPr lang="de-DE" dirty="0" err="1" smtClean="0"/>
              <a:t>pairs</a:t>
            </a:r>
            <a:r>
              <a:rPr lang="de-DE" dirty="0" smtClean="0"/>
              <a:t> on </a:t>
            </a:r>
            <a:r>
              <a:rPr lang="de-DE" dirty="0" err="1" smtClean="0"/>
              <a:t>either</a:t>
            </a:r>
            <a:r>
              <a:rPr lang="de-DE" dirty="0" smtClean="0"/>
              <a:t> </a:t>
            </a:r>
            <a:r>
              <a:rPr lang="de-DE" dirty="0" err="1" smtClean="0"/>
              <a:t>one</a:t>
            </a:r>
            <a:r>
              <a:rPr lang="de-DE" dirty="0" smtClean="0"/>
              <a:t> </a:t>
            </a:r>
            <a:r>
              <a:rPr lang="de-DE" dirty="0" err="1" smtClean="0"/>
              <a:t>or</a:t>
            </a:r>
            <a:r>
              <a:rPr lang="de-DE" dirty="0" smtClean="0"/>
              <a:t> </a:t>
            </a:r>
            <a:r>
              <a:rPr lang="de-DE" dirty="0" err="1" smtClean="0"/>
              <a:t>several</a:t>
            </a:r>
            <a:r>
              <a:rPr lang="de-DE" dirty="0" smtClean="0"/>
              <a:t> </a:t>
            </a:r>
            <a:r>
              <a:rPr lang="de-DE" dirty="0" err="1" smtClean="0"/>
              <a:t>orbit</a:t>
            </a:r>
            <a:r>
              <a:rPr lang="de-DE" dirty="0" smtClean="0"/>
              <a:t> planes </a:t>
            </a:r>
            <a:r>
              <a:rPr lang="de-DE" dirty="0" err="1" smtClean="0"/>
              <a:t>lower</a:t>
            </a:r>
            <a:r>
              <a:rPr lang="de-DE" dirty="0" smtClean="0"/>
              <a:t> </a:t>
            </a:r>
            <a:r>
              <a:rPr lang="de-DE" dirty="0" err="1" smtClean="0"/>
              <a:t>than</a:t>
            </a:r>
            <a:r>
              <a:rPr lang="de-DE" dirty="0" smtClean="0"/>
              <a:t> </a:t>
            </a:r>
            <a:r>
              <a:rPr lang="de-DE" dirty="0" err="1" smtClean="0"/>
              <a:t>observation</a:t>
            </a:r>
            <a:r>
              <a:rPr lang="de-DE" dirty="0" smtClean="0"/>
              <a:t> </a:t>
            </a:r>
            <a:r>
              <a:rPr lang="de-DE" dirty="0" err="1" smtClean="0"/>
              <a:t>from</a:t>
            </a:r>
            <a:r>
              <a:rPr lang="de-DE" dirty="0" smtClean="0"/>
              <a:t> </a:t>
            </a:r>
            <a:r>
              <a:rPr lang="de-DE" dirty="0" err="1" smtClean="0"/>
              <a:t>inclined</a:t>
            </a:r>
            <a:r>
              <a:rPr lang="de-DE" dirty="0" smtClean="0"/>
              <a:t> </a:t>
            </a:r>
            <a:r>
              <a:rPr lang="de-DE" dirty="0" err="1" smtClean="0"/>
              <a:t>orbits</a:t>
            </a:r>
            <a:endParaRPr lang="de-DE" dirty="0" smtClean="0"/>
          </a:p>
          <a:p>
            <a:r>
              <a:rPr lang="de-DE" dirty="0" smtClean="0"/>
              <a:t>Multiple </a:t>
            </a:r>
            <a:r>
              <a:rPr lang="de-DE" dirty="0" err="1" smtClean="0"/>
              <a:t>satellites</a:t>
            </a:r>
            <a:r>
              <a:rPr lang="de-DE" dirty="0" smtClean="0"/>
              <a:t> links </a:t>
            </a:r>
            <a:r>
              <a:rPr lang="de-DE" dirty="0" err="1" smtClean="0"/>
              <a:t>increase</a:t>
            </a:r>
            <a:r>
              <a:rPr lang="de-DE" dirty="0" smtClean="0"/>
              <a:t> </a:t>
            </a:r>
            <a:r>
              <a:rPr lang="de-DE" dirty="0" err="1" smtClean="0"/>
              <a:t>only</a:t>
            </a:r>
            <a:r>
              <a:rPr lang="de-DE" dirty="0" smtClean="0"/>
              <a:t> </a:t>
            </a:r>
            <a:r>
              <a:rPr lang="de-DE" dirty="0" err="1" smtClean="0"/>
              <a:t>redundancy</a:t>
            </a:r>
            <a:r>
              <a:rPr lang="de-DE" dirty="0" smtClean="0"/>
              <a:t>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  <p:sp>
        <p:nvSpPr>
          <p:cNvPr id="9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692150"/>
            <a:ext cx="8128736" cy="3978000"/>
          </a:xfrm>
          <a:prstGeom prst="rect">
            <a:avLst/>
          </a:prstGeom>
        </p:spPr>
      </p:pic>
      <p:pic>
        <p:nvPicPr>
          <p:cNvPr id="5" name="results slid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2386" y="41752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5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5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Simulation </a:t>
            </a:r>
            <a:r>
              <a:rPr lang="de-DE" dirty="0" err="1" smtClean="0"/>
              <a:t>Results</a:t>
            </a:r>
            <a:r>
              <a:rPr lang="de-DE" dirty="0" smtClean="0"/>
              <a:t> – </a:t>
            </a:r>
            <a:r>
              <a:rPr lang="de-DE" dirty="0" smtClean="0"/>
              <a:t>Co-</a:t>
            </a:r>
            <a:r>
              <a:rPr lang="de-DE" dirty="0" err="1" smtClean="0"/>
              <a:t>Estimation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2 </a:t>
            </a:r>
            <a:r>
              <a:rPr lang="de-DE" dirty="0" smtClean="0"/>
              <a:t>d </a:t>
            </a:r>
            <a:r>
              <a:rPr lang="de-DE" dirty="0" err="1" smtClean="0"/>
              <a:t>gravity</a:t>
            </a:r>
            <a:r>
              <a:rPr lang="de-DE" dirty="0" smtClean="0"/>
              <a:t> </a:t>
            </a:r>
            <a:r>
              <a:rPr lang="de-DE" dirty="0" err="1" smtClean="0"/>
              <a:t>field</a:t>
            </a:r>
            <a:r>
              <a:rPr lang="de-DE" dirty="0" smtClean="0"/>
              <a:t> </a:t>
            </a:r>
            <a:r>
              <a:rPr lang="de-DE" dirty="0" err="1" smtClean="0"/>
              <a:t>solutions</a:t>
            </a:r>
            <a:r>
              <a:rPr lang="de-DE" dirty="0" smtClean="0"/>
              <a:t> 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12</a:t>
            </a:fld>
            <a:endParaRPr lang="de-DE"/>
          </a:p>
        </p:txBody>
      </p:sp>
      <p:sp>
        <p:nvSpPr>
          <p:cNvPr id="8" name="Inhaltsplatzhalter 2"/>
          <p:cNvSpPr txBox="1">
            <a:spLocks/>
          </p:cNvSpPr>
          <p:nvPr/>
        </p:nvSpPr>
        <p:spPr bwMode="auto">
          <a:xfrm>
            <a:off x="508000" y="914400"/>
            <a:ext cx="8128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r>
              <a:rPr lang="de-DE" kern="0" dirty="0" smtClean="0"/>
              <a:t>All </a:t>
            </a:r>
            <a:r>
              <a:rPr lang="de-DE" kern="0" dirty="0" err="1" smtClean="0"/>
              <a:t>scenarios</a:t>
            </a:r>
            <a:r>
              <a:rPr lang="de-DE" kern="0" dirty="0" smtClean="0"/>
              <a:t> </a:t>
            </a:r>
            <a:r>
              <a:rPr lang="de-DE" kern="0" dirty="0" err="1" smtClean="0"/>
              <a:t>are</a:t>
            </a:r>
            <a:r>
              <a:rPr lang="de-DE" kern="0" dirty="0" smtClean="0"/>
              <a:t> </a:t>
            </a:r>
            <a:r>
              <a:rPr lang="de-DE" kern="0" dirty="0" err="1" smtClean="0"/>
              <a:t>able</a:t>
            </a:r>
            <a:r>
              <a:rPr lang="de-DE" kern="0" dirty="0" smtClean="0"/>
              <a:t> </a:t>
            </a:r>
            <a:r>
              <a:rPr lang="de-DE" kern="0" dirty="0" err="1" smtClean="0"/>
              <a:t>to</a:t>
            </a:r>
            <a:r>
              <a:rPr lang="de-DE" kern="0" dirty="0" smtClean="0"/>
              <a:t> </a:t>
            </a:r>
            <a:r>
              <a:rPr lang="de-DE" kern="0" dirty="0" err="1" smtClean="0"/>
              <a:t>resovle</a:t>
            </a:r>
            <a:r>
              <a:rPr lang="de-DE" kern="0" dirty="0" smtClean="0"/>
              <a:t> </a:t>
            </a:r>
            <a:r>
              <a:rPr lang="de-DE" kern="0" dirty="0" err="1" smtClean="0"/>
              <a:t>two-daily</a:t>
            </a:r>
            <a:r>
              <a:rPr lang="de-DE" kern="0" dirty="0" smtClean="0"/>
              <a:t> </a:t>
            </a:r>
            <a:r>
              <a:rPr lang="de-DE" kern="0" dirty="0" err="1" smtClean="0"/>
              <a:t>gravity</a:t>
            </a:r>
            <a:r>
              <a:rPr lang="de-DE" kern="0" dirty="0" smtClean="0"/>
              <a:t> </a:t>
            </a:r>
            <a:r>
              <a:rPr lang="de-DE" kern="0" dirty="0" err="1" smtClean="0"/>
              <a:t>fields</a:t>
            </a:r>
            <a:r>
              <a:rPr lang="de-DE" kern="0" dirty="0" smtClean="0"/>
              <a:t> </a:t>
            </a:r>
          </a:p>
          <a:p>
            <a:r>
              <a:rPr lang="de-DE" kern="0" dirty="0" err="1" smtClean="0"/>
              <a:t>Observations</a:t>
            </a:r>
            <a:r>
              <a:rPr lang="de-DE" kern="0" dirty="0" smtClean="0"/>
              <a:t> </a:t>
            </a:r>
            <a:r>
              <a:rPr lang="de-DE" kern="0" dirty="0" err="1" smtClean="0"/>
              <a:t>from</a:t>
            </a:r>
            <a:r>
              <a:rPr lang="de-DE" kern="0" dirty="0" smtClean="0"/>
              <a:t> </a:t>
            </a:r>
            <a:r>
              <a:rPr lang="de-DE" kern="0" dirty="0" err="1" smtClean="0"/>
              <a:t>inclined</a:t>
            </a:r>
            <a:r>
              <a:rPr lang="de-DE" kern="0" dirty="0" smtClean="0"/>
              <a:t> </a:t>
            </a:r>
            <a:r>
              <a:rPr lang="de-DE" kern="0" dirty="0" err="1" smtClean="0"/>
              <a:t>orbits</a:t>
            </a:r>
            <a:r>
              <a:rPr lang="de-DE" kern="0" dirty="0" smtClean="0"/>
              <a:t> </a:t>
            </a:r>
            <a:r>
              <a:rPr lang="de-DE" kern="0" dirty="0" err="1" smtClean="0"/>
              <a:t>and</a:t>
            </a:r>
            <a:r>
              <a:rPr lang="de-DE" kern="0" dirty="0" smtClean="0"/>
              <a:t> </a:t>
            </a:r>
            <a:r>
              <a:rPr lang="de-DE" kern="0" dirty="0" err="1" smtClean="0"/>
              <a:t>simultaneously</a:t>
            </a:r>
            <a:r>
              <a:rPr lang="de-DE" kern="0" dirty="0" smtClean="0"/>
              <a:t> a </a:t>
            </a:r>
            <a:r>
              <a:rPr lang="de-DE" kern="0" dirty="0" err="1" smtClean="0"/>
              <a:t>higher</a:t>
            </a:r>
            <a:r>
              <a:rPr lang="de-DE" kern="0" dirty="0" smtClean="0"/>
              <a:t> </a:t>
            </a:r>
            <a:r>
              <a:rPr lang="de-DE" kern="0" dirty="0" err="1" smtClean="0"/>
              <a:t>amount</a:t>
            </a:r>
            <a:r>
              <a:rPr lang="de-DE" kern="0" dirty="0" smtClean="0"/>
              <a:t> </a:t>
            </a:r>
            <a:r>
              <a:rPr lang="de-DE" kern="0" dirty="0" err="1" smtClean="0"/>
              <a:t>of</a:t>
            </a:r>
            <a:r>
              <a:rPr lang="de-DE" kern="0" dirty="0" smtClean="0"/>
              <a:t> </a:t>
            </a:r>
            <a:r>
              <a:rPr lang="de-DE" kern="0" dirty="0" err="1" smtClean="0"/>
              <a:t>satellites</a:t>
            </a:r>
            <a:r>
              <a:rPr lang="de-DE" kern="0" dirty="0" smtClean="0"/>
              <a:t> (</a:t>
            </a:r>
            <a:r>
              <a:rPr lang="de-DE" kern="0" dirty="0" err="1" smtClean="0"/>
              <a:t>pairs</a:t>
            </a:r>
            <a:r>
              <a:rPr lang="de-DE" kern="0" dirty="0" smtClean="0"/>
              <a:t>) </a:t>
            </a:r>
            <a:r>
              <a:rPr lang="de-DE" kern="0" dirty="0" err="1" smtClean="0"/>
              <a:t>perform</a:t>
            </a:r>
            <a:r>
              <a:rPr lang="de-DE" kern="0" dirty="0" smtClean="0"/>
              <a:t> </a:t>
            </a:r>
            <a:r>
              <a:rPr lang="de-DE" kern="0" dirty="0" err="1" smtClean="0"/>
              <a:t>the</a:t>
            </a:r>
            <a:r>
              <a:rPr lang="de-DE" kern="0" dirty="0" smtClean="0"/>
              <a:t> </a:t>
            </a:r>
            <a:r>
              <a:rPr lang="de-DE" kern="0" dirty="0" err="1" smtClean="0"/>
              <a:t>best</a:t>
            </a:r>
            <a:r>
              <a:rPr lang="de-DE" kern="0" dirty="0" smtClean="0"/>
              <a:t> </a:t>
            </a:r>
            <a:endParaRPr lang="de-DE" kern="0" dirty="0"/>
          </a:p>
        </p:txBody>
      </p:sp>
      <p:sp>
        <p:nvSpPr>
          <p:cNvPr id="10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692150"/>
            <a:ext cx="8128000" cy="3977640"/>
          </a:xfrm>
        </p:spPr>
      </p:pic>
      <p:pic>
        <p:nvPicPr>
          <p:cNvPr id="5" name="results slid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4825" y="41748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6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6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Simulation </a:t>
            </a:r>
            <a:r>
              <a:rPr lang="de-DE" dirty="0" err="1"/>
              <a:t>Results</a:t>
            </a:r>
            <a:r>
              <a:rPr lang="de-DE" dirty="0"/>
              <a:t> – </a:t>
            </a:r>
            <a:r>
              <a:rPr lang="de-DE" dirty="0"/>
              <a:t>Co-</a:t>
            </a:r>
            <a:r>
              <a:rPr lang="de-DE" dirty="0" err="1"/>
              <a:t>Estimation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1</a:t>
            </a:r>
            <a:r>
              <a:rPr lang="de-DE" dirty="0" smtClean="0"/>
              <a:t> </a:t>
            </a:r>
            <a:r>
              <a:rPr lang="de-DE" dirty="0"/>
              <a:t>d </a:t>
            </a:r>
            <a:r>
              <a:rPr lang="de-DE" dirty="0" err="1"/>
              <a:t>gravity</a:t>
            </a:r>
            <a:r>
              <a:rPr lang="de-DE" dirty="0"/>
              <a:t> </a:t>
            </a:r>
            <a:r>
              <a:rPr lang="de-DE" dirty="0" err="1"/>
              <a:t>field</a:t>
            </a:r>
            <a:r>
              <a:rPr lang="de-DE" dirty="0"/>
              <a:t> </a:t>
            </a:r>
            <a:r>
              <a:rPr lang="de-DE" dirty="0" err="1"/>
              <a:t>solutions</a:t>
            </a:r>
            <a:r>
              <a:rPr lang="de-DE" dirty="0"/>
              <a:t> 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13</a:t>
            </a:fld>
            <a:endParaRPr lang="de-DE"/>
          </a:p>
        </p:txBody>
      </p:sp>
      <p:sp>
        <p:nvSpPr>
          <p:cNvPr id="9" name="Inhaltsplatzhalter 2"/>
          <p:cNvSpPr txBox="1">
            <a:spLocks/>
          </p:cNvSpPr>
          <p:nvPr/>
        </p:nvSpPr>
        <p:spPr bwMode="auto">
          <a:xfrm>
            <a:off x="508000" y="914400"/>
            <a:ext cx="8128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r>
              <a:rPr lang="de-DE" kern="0" dirty="0" smtClean="0"/>
              <a:t>Performance </a:t>
            </a:r>
            <a:r>
              <a:rPr lang="de-DE" kern="0" dirty="0" err="1" smtClean="0"/>
              <a:t>degradation</a:t>
            </a:r>
            <a:r>
              <a:rPr lang="de-DE" kern="0" dirty="0" smtClean="0"/>
              <a:t> </a:t>
            </a:r>
            <a:r>
              <a:rPr lang="de-DE" kern="0" dirty="0" err="1" smtClean="0"/>
              <a:t>of</a:t>
            </a:r>
            <a:r>
              <a:rPr lang="de-DE" kern="0" dirty="0" smtClean="0"/>
              <a:t> all </a:t>
            </a:r>
            <a:r>
              <a:rPr lang="de-DE" kern="0" dirty="0" err="1" smtClean="0"/>
              <a:t>scenarions</a:t>
            </a:r>
            <a:r>
              <a:rPr lang="de-DE" kern="0" dirty="0" smtClean="0"/>
              <a:t> </a:t>
            </a:r>
            <a:r>
              <a:rPr lang="de-DE" kern="0" dirty="0" err="1" smtClean="0"/>
              <a:t>except</a:t>
            </a:r>
            <a:r>
              <a:rPr lang="de-DE" kern="0" dirty="0" smtClean="0"/>
              <a:t> </a:t>
            </a:r>
            <a:r>
              <a:rPr lang="de-DE" kern="0" dirty="0" err="1" smtClean="0"/>
              <a:t>for</a:t>
            </a:r>
            <a:r>
              <a:rPr lang="de-DE" kern="0" dirty="0" smtClean="0"/>
              <a:t>           </a:t>
            </a:r>
            <a:r>
              <a:rPr lang="de-DE" kern="0" dirty="0" err="1" smtClean="0"/>
              <a:t>when</a:t>
            </a:r>
            <a:r>
              <a:rPr lang="de-DE" kern="0" dirty="0" smtClean="0"/>
              <a:t> </a:t>
            </a:r>
            <a:r>
              <a:rPr lang="de-DE" kern="0" dirty="0" err="1" smtClean="0"/>
              <a:t>estimating</a:t>
            </a:r>
            <a:r>
              <a:rPr lang="de-DE" kern="0" dirty="0" smtClean="0"/>
              <a:t> </a:t>
            </a:r>
            <a:r>
              <a:rPr lang="de-DE" kern="0" dirty="0" err="1" smtClean="0"/>
              <a:t>daily</a:t>
            </a:r>
            <a:r>
              <a:rPr lang="de-DE" kern="0" dirty="0" smtClean="0"/>
              <a:t> </a:t>
            </a:r>
            <a:r>
              <a:rPr lang="de-DE" kern="0" dirty="0" err="1" smtClean="0"/>
              <a:t>gravity</a:t>
            </a:r>
            <a:r>
              <a:rPr lang="de-DE" kern="0" dirty="0" smtClean="0"/>
              <a:t> </a:t>
            </a:r>
            <a:r>
              <a:rPr lang="de-DE" kern="0" dirty="0" err="1" smtClean="0"/>
              <a:t>field</a:t>
            </a:r>
            <a:r>
              <a:rPr lang="de-DE" kern="0" dirty="0" smtClean="0"/>
              <a:t> </a:t>
            </a:r>
            <a:r>
              <a:rPr lang="de-DE" kern="0" dirty="0" err="1" smtClean="0"/>
              <a:t>estimates</a:t>
            </a:r>
            <a:r>
              <a:rPr lang="de-DE" kern="0" dirty="0" smtClean="0"/>
              <a:t> (same d/o </a:t>
            </a:r>
            <a:r>
              <a:rPr lang="de-DE" kern="0" dirty="0" err="1" smtClean="0"/>
              <a:t>than</a:t>
            </a:r>
            <a:r>
              <a:rPr lang="de-DE" kern="0" dirty="0" smtClean="0"/>
              <a:t> </a:t>
            </a:r>
            <a:r>
              <a:rPr lang="de-DE" kern="0" dirty="0" err="1" smtClean="0"/>
              <a:t>for</a:t>
            </a:r>
            <a:r>
              <a:rPr lang="de-DE" kern="0" dirty="0" smtClean="0"/>
              <a:t> </a:t>
            </a:r>
            <a:r>
              <a:rPr lang="de-DE" kern="0" dirty="0" err="1" smtClean="0"/>
              <a:t>two</a:t>
            </a:r>
            <a:r>
              <a:rPr lang="de-DE" kern="0" dirty="0"/>
              <a:t> </a:t>
            </a:r>
            <a:r>
              <a:rPr lang="de-DE" kern="0" dirty="0" err="1" smtClean="0"/>
              <a:t>daily</a:t>
            </a:r>
            <a:r>
              <a:rPr lang="de-DE" kern="0" dirty="0" smtClean="0"/>
              <a:t> </a:t>
            </a:r>
            <a:r>
              <a:rPr lang="de-DE" kern="0" dirty="0" err="1" smtClean="0"/>
              <a:t>solutions</a:t>
            </a:r>
            <a:r>
              <a:rPr lang="de-DE" kern="0" dirty="0" smtClean="0"/>
              <a:t>)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512" y="4788037"/>
            <a:ext cx="553126" cy="421972"/>
          </a:xfrm>
          <a:prstGeom prst="rect">
            <a:avLst/>
          </a:prstGeom>
        </p:spPr>
      </p:pic>
      <p:sp>
        <p:nvSpPr>
          <p:cNvPr id="11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2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695688"/>
            <a:ext cx="8128000" cy="3977640"/>
          </a:xfrm>
        </p:spPr>
      </p:pic>
      <p:pic>
        <p:nvPicPr>
          <p:cNvPr id="5" name="results slide 1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4292.426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8000" y="41784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59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825" y="82550"/>
            <a:ext cx="7463517" cy="609600"/>
          </a:xfrm>
        </p:spPr>
        <p:txBody>
          <a:bodyPr/>
          <a:lstStyle/>
          <a:p>
            <a:r>
              <a:rPr lang="de-DE" dirty="0"/>
              <a:t>Simulation </a:t>
            </a:r>
            <a:r>
              <a:rPr lang="de-DE" dirty="0" err="1"/>
              <a:t>Results</a:t>
            </a:r>
            <a:r>
              <a:rPr lang="de-DE" dirty="0"/>
              <a:t> – </a:t>
            </a:r>
            <a:r>
              <a:rPr lang="de-DE" dirty="0"/>
              <a:t>Co-</a:t>
            </a:r>
            <a:r>
              <a:rPr lang="de-DE" dirty="0" err="1"/>
              <a:t>Estimation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smtClean="0"/>
              <a:t>0.5 </a:t>
            </a:r>
            <a:r>
              <a:rPr lang="de-DE" dirty="0"/>
              <a:t>d </a:t>
            </a:r>
            <a:r>
              <a:rPr lang="de-DE" dirty="0" err="1"/>
              <a:t>gravity</a:t>
            </a:r>
            <a:r>
              <a:rPr lang="de-DE" dirty="0"/>
              <a:t> </a:t>
            </a:r>
            <a:r>
              <a:rPr lang="de-DE" dirty="0" err="1"/>
              <a:t>field</a:t>
            </a:r>
            <a:r>
              <a:rPr lang="de-DE" dirty="0"/>
              <a:t> </a:t>
            </a:r>
            <a:r>
              <a:rPr lang="de-DE" dirty="0" err="1"/>
              <a:t>solutions</a:t>
            </a:r>
            <a:r>
              <a:rPr lang="de-DE" dirty="0"/>
              <a:t> 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14</a:t>
            </a:fld>
            <a:endParaRPr lang="de-DE"/>
          </a:p>
        </p:txBody>
      </p:sp>
      <p:sp>
        <p:nvSpPr>
          <p:cNvPr id="9" name="Inhaltsplatzhalter 2"/>
          <p:cNvSpPr txBox="1">
            <a:spLocks/>
          </p:cNvSpPr>
          <p:nvPr/>
        </p:nvSpPr>
        <p:spPr bwMode="auto">
          <a:xfrm>
            <a:off x="508000" y="914400"/>
            <a:ext cx="8128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r>
              <a:rPr lang="de-DE" kern="0" dirty="0" smtClean="0"/>
              <a:t>Co-</a:t>
            </a:r>
            <a:r>
              <a:rPr lang="de-DE" kern="0" dirty="0" err="1" smtClean="0"/>
              <a:t>parametrization</a:t>
            </a:r>
            <a:r>
              <a:rPr lang="de-DE" kern="0" dirty="0" smtClean="0"/>
              <a:t> </a:t>
            </a:r>
            <a:r>
              <a:rPr lang="de-DE" kern="0" dirty="0" err="1" smtClean="0"/>
              <a:t>of</a:t>
            </a:r>
            <a:r>
              <a:rPr lang="de-DE" kern="0" dirty="0" smtClean="0"/>
              <a:t> half-</a:t>
            </a:r>
            <a:r>
              <a:rPr lang="de-DE" kern="0" dirty="0" err="1" smtClean="0"/>
              <a:t>daily</a:t>
            </a:r>
            <a:r>
              <a:rPr lang="de-DE" kern="0" dirty="0" smtClean="0"/>
              <a:t> </a:t>
            </a:r>
            <a:r>
              <a:rPr lang="de-DE" kern="0" dirty="0" err="1" smtClean="0"/>
              <a:t>estimates</a:t>
            </a:r>
            <a:r>
              <a:rPr lang="de-DE" kern="0" dirty="0" smtClean="0"/>
              <a:t> </a:t>
            </a:r>
            <a:r>
              <a:rPr lang="de-DE" kern="0" dirty="0" err="1" smtClean="0"/>
              <a:t>improves</a:t>
            </a:r>
            <a:r>
              <a:rPr lang="de-DE" kern="0" dirty="0" smtClean="0"/>
              <a:t> </a:t>
            </a:r>
            <a:r>
              <a:rPr lang="de-DE" kern="0" dirty="0" err="1" smtClean="0"/>
              <a:t>overall</a:t>
            </a:r>
            <a:r>
              <a:rPr lang="de-DE" kern="0" dirty="0" smtClean="0"/>
              <a:t> </a:t>
            </a:r>
            <a:r>
              <a:rPr lang="de-DE" kern="0" dirty="0" err="1" smtClean="0"/>
              <a:t>solutions</a:t>
            </a:r>
            <a:r>
              <a:rPr lang="de-DE" kern="0" dirty="0" smtClean="0"/>
              <a:t> </a:t>
            </a:r>
            <a:r>
              <a:rPr lang="de-DE" kern="0" dirty="0" err="1" smtClean="0"/>
              <a:t>when</a:t>
            </a:r>
            <a:r>
              <a:rPr lang="de-DE" kern="0" dirty="0" smtClean="0"/>
              <a:t> </a:t>
            </a:r>
            <a:r>
              <a:rPr lang="de-DE" kern="0" dirty="0" err="1" smtClean="0"/>
              <a:t>having</a:t>
            </a:r>
            <a:r>
              <a:rPr lang="de-DE" kern="0" dirty="0" smtClean="0"/>
              <a:t> </a:t>
            </a:r>
            <a:r>
              <a:rPr lang="de-DE" kern="0" dirty="0" err="1" smtClean="0"/>
              <a:t>sufficient</a:t>
            </a:r>
            <a:r>
              <a:rPr lang="de-DE" kern="0" dirty="0" smtClean="0"/>
              <a:t> </a:t>
            </a:r>
            <a:r>
              <a:rPr lang="de-DE" kern="0" dirty="0" err="1" smtClean="0"/>
              <a:t>observations</a:t>
            </a:r>
            <a:r>
              <a:rPr lang="de-DE" kern="0" dirty="0" smtClean="0"/>
              <a:t>, </a:t>
            </a:r>
            <a:r>
              <a:rPr lang="de-DE" kern="0" dirty="0" err="1" smtClean="0"/>
              <a:t>meaning</a:t>
            </a:r>
            <a:r>
              <a:rPr lang="de-DE" kern="0" dirty="0" smtClean="0"/>
              <a:t> </a:t>
            </a:r>
            <a:r>
              <a:rPr lang="de-DE" kern="0" dirty="0" err="1" smtClean="0"/>
              <a:t>scenarios</a:t>
            </a:r>
            <a:endParaRPr lang="de-DE" kern="0" dirty="0"/>
          </a:p>
          <a:p>
            <a:pPr marL="0" indent="0">
              <a:buNone/>
            </a:pPr>
            <a:r>
              <a:rPr lang="de-DE" kern="0" dirty="0" smtClean="0"/>
              <a:t> 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4217" y="5223277"/>
            <a:ext cx="471892" cy="360000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2667" y="5223277"/>
            <a:ext cx="468925" cy="360000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666" y="5221177"/>
            <a:ext cx="471892" cy="36000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03633" y="5225133"/>
            <a:ext cx="389717" cy="360000"/>
          </a:xfrm>
          <a:prstGeom prst="rect">
            <a:avLst/>
          </a:prstGeom>
        </p:spPr>
      </p:pic>
      <p:sp>
        <p:nvSpPr>
          <p:cNvPr id="14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692150"/>
            <a:ext cx="8128000" cy="3977640"/>
          </a:xfrm>
        </p:spPr>
      </p:pic>
      <p:pic>
        <p:nvPicPr>
          <p:cNvPr id="7" name="results slide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04825" y="41815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09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50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825" y="82550"/>
            <a:ext cx="7624763" cy="609600"/>
          </a:xfrm>
        </p:spPr>
        <p:txBody>
          <a:bodyPr/>
          <a:lstStyle/>
          <a:p>
            <a:r>
              <a:rPr lang="de-DE" dirty="0"/>
              <a:t>Simulation </a:t>
            </a:r>
            <a:r>
              <a:rPr lang="de-DE" dirty="0" err="1"/>
              <a:t>Results</a:t>
            </a:r>
            <a:r>
              <a:rPr lang="de-DE" dirty="0"/>
              <a:t> – </a:t>
            </a:r>
            <a:r>
              <a:rPr lang="de-DE" dirty="0"/>
              <a:t>Co-</a:t>
            </a:r>
            <a:r>
              <a:rPr lang="de-DE" dirty="0" err="1"/>
              <a:t>Estimation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smtClean="0"/>
              <a:t>0.25 </a:t>
            </a:r>
            <a:r>
              <a:rPr lang="de-DE" dirty="0"/>
              <a:t>d </a:t>
            </a:r>
            <a:r>
              <a:rPr lang="de-DE" dirty="0" err="1"/>
              <a:t>gravity</a:t>
            </a:r>
            <a:r>
              <a:rPr lang="de-DE" dirty="0"/>
              <a:t> </a:t>
            </a:r>
            <a:r>
              <a:rPr lang="de-DE" dirty="0" err="1"/>
              <a:t>field</a:t>
            </a:r>
            <a:r>
              <a:rPr lang="de-DE" dirty="0"/>
              <a:t> </a:t>
            </a:r>
            <a:r>
              <a:rPr lang="de-DE" dirty="0" err="1"/>
              <a:t>solutions</a:t>
            </a:r>
            <a:r>
              <a:rPr lang="de-DE" dirty="0"/>
              <a:t> 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15</a:t>
            </a:fld>
            <a:endParaRPr lang="de-DE"/>
          </a:p>
        </p:txBody>
      </p:sp>
      <p:sp>
        <p:nvSpPr>
          <p:cNvPr id="9" name="Inhaltsplatzhalter 2"/>
          <p:cNvSpPr txBox="1">
            <a:spLocks/>
          </p:cNvSpPr>
          <p:nvPr/>
        </p:nvSpPr>
        <p:spPr bwMode="auto">
          <a:xfrm>
            <a:off x="508000" y="914400"/>
            <a:ext cx="8128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r"/>
              <a:defRPr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anose="05000000000000000000" pitchFamily="2" charset="2"/>
              <a:buChar char="¦"/>
              <a:defRPr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+mn-lt"/>
              </a:defRPr>
            </a:lvl3pPr>
            <a:lvl4pPr marL="15621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"/>
              <a:defRPr sz="1600">
                <a:solidFill>
                  <a:schemeClr val="tx2"/>
                </a:solidFill>
                <a:latin typeface="+mn-lt"/>
              </a:defRPr>
            </a:lvl4pPr>
            <a:lvl5pPr marL="1981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 Unicode MS" panose="020B0604020202020204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5pPr>
            <a:lvl6pPr marL="24384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6pPr>
            <a:lvl7pPr marL="28956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7pPr>
            <a:lvl8pPr marL="33528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8pPr>
            <a:lvl9pPr marL="3810000" indent="-228600" algn="l" rtl="0" fontAlgn="base">
              <a:spcBef>
                <a:spcPct val="20000"/>
              </a:spcBef>
              <a:spcAft>
                <a:spcPct val="0"/>
              </a:spcAft>
              <a:buFont typeface="Arial Unicode MS" pitchFamily="34" charset="-128"/>
              <a:buChar char="▶"/>
              <a:defRPr sz="1600">
                <a:solidFill>
                  <a:schemeClr val="tx2"/>
                </a:solidFill>
                <a:latin typeface="+mn-lt"/>
              </a:defRPr>
            </a:lvl9pPr>
          </a:lstStyle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endParaRPr lang="de-DE" kern="0" dirty="0" smtClean="0"/>
          </a:p>
          <a:p>
            <a:r>
              <a:rPr lang="de-DE" kern="0" dirty="0" err="1" smtClean="0"/>
              <a:t>Only</a:t>
            </a:r>
            <a:r>
              <a:rPr lang="de-DE" kern="0" dirty="0" smtClean="0"/>
              <a:t> </a:t>
            </a:r>
            <a:r>
              <a:rPr lang="de-DE" kern="0" dirty="0" err="1" smtClean="0"/>
              <a:t>scenario</a:t>
            </a:r>
            <a:r>
              <a:rPr lang="de-DE" kern="0" dirty="0" smtClean="0"/>
              <a:t>          </a:t>
            </a:r>
            <a:r>
              <a:rPr lang="de-DE" kern="0" dirty="0" err="1" smtClean="0"/>
              <a:t>is</a:t>
            </a:r>
            <a:r>
              <a:rPr lang="de-DE" kern="0" dirty="0" smtClean="0"/>
              <a:t> </a:t>
            </a:r>
            <a:r>
              <a:rPr lang="de-DE" kern="0" dirty="0" err="1" smtClean="0"/>
              <a:t>able</a:t>
            </a:r>
            <a:r>
              <a:rPr lang="de-DE" kern="0" dirty="0" smtClean="0"/>
              <a:t> </a:t>
            </a:r>
            <a:r>
              <a:rPr lang="de-DE" kern="0" dirty="0" err="1" smtClean="0"/>
              <a:t>to</a:t>
            </a:r>
            <a:r>
              <a:rPr lang="de-DE" kern="0" dirty="0" smtClean="0"/>
              <a:t> </a:t>
            </a:r>
            <a:r>
              <a:rPr lang="de-DE" kern="0" dirty="0" err="1" smtClean="0"/>
              <a:t>resolve</a:t>
            </a:r>
            <a:r>
              <a:rPr lang="de-DE" kern="0" dirty="0" smtClean="0"/>
              <a:t> </a:t>
            </a:r>
            <a:r>
              <a:rPr lang="de-DE" kern="0" dirty="0" err="1" smtClean="0"/>
              <a:t>quarter</a:t>
            </a:r>
            <a:r>
              <a:rPr lang="de-DE" kern="0" dirty="0" smtClean="0"/>
              <a:t> </a:t>
            </a:r>
            <a:r>
              <a:rPr lang="de-DE" kern="0" dirty="0" err="1" smtClean="0"/>
              <a:t>daily</a:t>
            </a:r>
            <a:r>
              <a:rPr lang="de-DE" kern="0" dirty="0" smtClean="0"/>
              <a:t> </a:t>
            </a:r>
            <a:r>
              <a:rPr lang="de-DE" kern="0" dirty="0" err="1" smtClean="0"/>
              <a:t>gravity</a:t>
            </a:r>
            <a:r>
              <a:rPr lang="de-DE" kern="0" dirty="0" smtClean="0"/>
              <a:t> </a:t>
            </a:r>
            <a:r>
              <a:rPr lang="de-DE" kern="0" dirty="0" err="1" smtClean="0"/>
              <a:t>fields</a:t>
            </a:r>
            <a:r>
              <a:rPr lang="de-DE" kern="0" dirty="0" smtClean="0"/>
              <a:t> </a:t>
            </a:r>
            <a:r>
              <a:rPr lang="de-DE" kern="0" dirty="0" err="1" smtClean="0"/>
              <a:t>and</a:t>
            </a:r>
            <a:r>
              <a:rPr lang="de-DE" kern="0" dirty="0" smtClean="0"/>
              <a:t> </a:t>
            </a:r>
            <a:r>
              <a:rPr lang="de-DE" kern="0" dirty="0" err="1" smtClean="0"/>
              <a:t>keep</a:t>
            </a:r>
            <a:r>
              <a:rPr lang="de-DE" kern="0" dirty="0" smtClean="0"/>
              <a:t> </a:t>
            </a:r>
            <a:r>
              <a:rPr lang="de-DE" kern="0" dirty="0" err="1" smtClean="0"/>
              <a:t>the</a:t>
            </a:r>
            <a:r>
              <a:rPr lang="de-DE" kern="0" dirty="0" smtClean="0"/>
              <a:t> </a:t>
            </a:r>
            <a:r>
              <a:rPr lang="de-DE" kern="0" dirty="0" err="1" smtClean="0"/>
              <a:t>overall</a:t>
            </a:r>
            <a:r>
              <a:rPr lang="de-DE" kern="0" dirty="0" smtClean="0"/>
              <a:t> </a:t>
            </a:r>
            <a:r>
              <a:rPr lang="de-DE" kern="0" dirty="0" err="1" smtClean="0"/>
              <a:t>solution</a:t>
            </a:r>
            <a:r>
              <a:rPr lang="de-DE" kern="0" dirty="0" smtClean="0"/>
              <a:t> </a:t>
            </a:r>
            <a:r>
              <a:rPr lang="de-DE" kern="0" dirty="0" err="1" smtClean="0"/>
              <a:t>stable</a:t>
            </a:r>
            <a:r>
              <a:rPr lang="de-DE" kern="0" dirty="0" smtClean="0"/>
              <a:t> </a:t>
            </a:r>
          </a:p>
          <a:p>
            <a:r>
              <a:rPr lang="de-DE" kern="0" dirty="0" smtClean="0"/>
              <a:t>Low </a:t>
            </a:r>
            <a:r>
              <a:rPr lang="de-DE" kern="0" dirty="0" err="1" smtClean="0"/>
              <a:t>performance</a:t>
            </a:r>
            <a:r>
              <a:rPr lang="de-DE" kern="0" dirty="0" smtClean="0"/>
              <a:t> </a:t>
            </a:r>
            <a:r>
              <a:rPr lang="de-DE" kern="0" dirty="0" err="1" smtClean="0"/>
              <a:t>of</a:t>
            </a:r>
            <a:r>
              <a:rPr lang="de-DE" kern="0" dirty="0" smtClean="0"/>
              <a:t> </a:t>
            </a:r>
            <a:r>
              <a:rPr lang="de-DE" kern="0" dirty="0" err="1" smtClean="0"/>
              <a:t>remaining</a:t>
            </a:r>
            <a:r>
              <a:rPr lang="de-DE" kern="0" dirty="0" smtClean="0"/>
              <a:t> </a:t>
            </a:r>
            <a:r>
              <a:rPr lang="de-DE" kern="0" dirty="0" err="1" smtClean="0"/>
              <a:t>configurations</a:t>
            </a:r>
            <a:r>
              <a:rPr lang="de-DE" kern="0" dirty="0" smtClean="0"/>
              <a:t> in </a:t>
            </a:r>
            <a:r>
              <a:rPr lang="de-DE" kern="0" dirty="0" err="1" smtClean="0"/>
              <a:t>low</a:t>
            </a:r>
            <a:r>
              <a:rPr lang="de-DE" kern="0" dirty="0" smtClean="0"/>
              <a:t> d/o but </a:t>
            </a:r>
            <a:r>
              <a:rPr lang="de-DE" kern="0" dirty="0" err="1" smtClean="0"/>
              <a:t>stable</a:t>
            </a:r>
            <a:r>
              <a:rPr lang="de-DE" kern="0" dirty="0" smtClean="0"/>
              <a:t> </a:t>
            </a:r>
            <a:r>
              <a:rPr lang="de-DE" kern="0" dirty="0" err="1" smtClean="0"/>
              <a:t>behaviour</a:t>
            </a:r>
            <a:r>
              <a:rPr lang="de-DE" kern="0" dirty="0" smtClean="0"/>
              <a:t> in d/o </a:t>
            </a:r>
            <a:r>
              <a:rPr lang="de-DE" kern="0" dirty="0" err="1" smtClean="0"/>
              <a:t>above</a:t>
            </a:r>
            <a:r>
              <a:rPr lang="de-DE" kern="0" dirty="0" smtClean="0"/>
              <a:t> </a:t>
            </a:r>
            <a:r>
              <a:rPr lang="de-DE" kern="0" dirty="0" err="1" smtClean="0"/>
              <a:t>co-parametrization</a:t>
            </a:r>
            <a:r>
              <a:rPr lang="de-DE" kern="0" dirty="0" smtClean="0"/>
              <a:t> </a:t>
            </a:r>
            <a:r>
              <a:rPr lang="de-DE" kern="0" dirty="0" err="1" smtClean="0"/>
              <a:t>limit</a:t>
            </a:r>
            <a:endParaRPr lang="de-DE" kern="0" dirty="0"/>
          </a:p>
          <a:p>
            <a:pPr marL="0" indent="0">
              <a:buNone/>
            </a:pPr>
            <a:r>
              <a:rPr lang="de-DE" kern="0" dirty="0" smtClean="0"/>
              <a:t> 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154" y="4794595"/>
            <a:ext cx="548755" cy="417600"/>
          </a:xfrm>
          <a:prstGeom prst="rect">
            <a:avLst/>
          </a:prstGeom>
        </p:spPr>
      </p:pic>
      <p:sp>
        <p:nvSpPr>
          <p:cNvPr id="11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2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702246"/>
            <a:ext cx="8128000" cy="3977640"/>
          </a:xfrm>
        </p:spPr>
      </p:pic>
      <p:pic>
        <p:nvPicPr>
          <p:cNvPr id="5" name="results slide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4825" y="41916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6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0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Conclusions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08000" y="857955"/>
            <a:ext cx="8128000" cy="52578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 dirty="0" smtClean="0"/>
              <a:t>Co-</a:t>
            </a:r>
            <a:r>
              <a:rPr lang="de-DE" dirty="0" err="1" smtClean="0"/>
              <a:t>estimation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short</a:t>
            </a:r>
            <a:r>
              <a:rPr lang="de-DE" dirty="0" smtClean="0"/>
              <a:t> </a:t>
            </a:r>
            <a:r>
              <a:rPr lang="de-DE" dirty="0" err="1" smtClean="0"/>
              <a:t>periodic</a:t>
            </a:r>
            <a:r>
              <a:rPr lang="de-DE" dirty="0" smtClean="0"/>
              <a:t> </a:t>
            </a:r>
            <a:r>
              <a:rPr lang="de-DE" dirty="0" err="1" smtClean="0"/>
              <a:t>gravity</a:t>
            </a:r>
            <a:r>
              <a:rPr lang="de-DE" dirty="0" smtClean="0"/>
              <a:t> </a:t>
            </a:r>
            <a:r>
              <a:rPr lang="de-DE" dirty="0" err="1" smtClean="0"/>
              <a:t>fields</a:t>
            </a:r>
            <a:r>
              <a:rPr lang="de-DE" dirty="0" smtClean="0"/>
              <a:t> down </a:t>
            </a:r>
            <a:r>
              <a:rPr lang="de-DE" dirty="0" err="1" smtClean="0"/>
              <a:t>to</a:t>
            </a:r>
            <a:r>
              <a:rPr lang="de-DE" dirty="0" smtClean="0"/>
              <a:t> 0.25 d </a:t>
            </a:r>
            <a:r>
              <a:rPr lang="de-DE" dirty="0" err="1" smtClean="0">
                <a:solidFill>
                  <a:schemeClr val="tx1"/>
                </a:solidFill>
              </a:rPr>
              <a:t>possible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for</a:t>
            </a:r>
            <a:r>
              <a:rPr lang="de-DE" dirty="0" smtClean="0">
                <a:solidFill>
                  <a:schemeClr val="tx1"/>
                </a:solidFill>
              </a:rPr>
              <a:t> multi-</a:t>
            </a:r>
            <a:r>
              <a:rPr lang="de-DE" dirty="0" err="1" smtClean="0">
                <a:solidFill>
                  <a:schemeClr val="tx1"/>
                </a:solidFill>
              </a:rPr>
              <a:t>satellite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constellations</a:t>
            </a:r>
            <a:r>
              <a:rPr lang="de-DE" dirty="0">
                <a:solidFill>
                  <a:schemeClr val="tx1"/>
                </a:solidFill>
              </a:rPr>
              <a:t> </a:t>
            </a:r>
            <a:endParaRPr lang="de-DE" dirty="0" smtClean="0">
              <a:solidFill>
                <a:schemeClr val="tx1"/>
              </a:solidFill>
            </a:endParaRPr>
          </a:p>
          <a:p>
            <a:pPr>
              <a:spcAft>
                <a:spcPts val="600"/>
              </a:spcAft>
            </a:pPr>
            <a:r>
              <a:rPr lang="de-DE" dirty="0" err="1" smtClean="0"/>
              <a:t>Miniaturized</a:t>
            </a:r>
            <a:r>
              <a:rPr lang="de-DE" dirty="0" smtClean="0"/>
              <a:t> </a:t>
            </a:r>
            <a:r>
              <a:rPr lang="de-DE" dirty="0" err="1" smtClean="0"/>
              <a:t>optomechanical</a:t>
            </a:r>
            <a:r>
              <a:rPr lang="de-DE" dirty="0" smtClean="0"/>
              <a:t> </a:t>
            </a:r>
            <a:r>
              <a:rPr lang="de-DE" dirty="0" err="1" smtClean="0"/>
              <a:t>accelerometer</a:t>
            </a:r>
            <a:r>
              <a:rPr lang="de-DE" dirty="0"/>
              <a:t> </a:t>
            </a:r>
            <a:r>
              <a:rPr lang="de-DE" dirty="0" err="1" smtClean="0"/>
              <a:t>suitable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a potential </a:t>
            </a:r>
            <a:r>
              <a:rPr lang="de-DE" dirty="0" err="1" smtClean="0"/>
              <a:t>CubeSat</a:t>
            </a:r>
            <a:r>
              <a:rPr lang="de-DE" dirty="0" smtClean="0"/>
              <a:t> </a:t>
            </a:r>
            <a:r>
              <a:rPr lang="de-DE" dirty="0" err="1" smtClean="0"/>
              <a:t>gravity</a:t>
            </a:r>
            <a:r>
              <a:rPr lang="de-DE" dirty="0" smtClean="0"/>
              <a:t> </a:t>
            </a:r>
            <a:r>
              <a:rPr lang="de-DE" dirty="0" err="1" smtClean="0"/>
              <a:t>mission</a:t>
            </a:r>
            <a:r>
              <a:rPr lang="de-DE" dirty="0"/>
              <a:t> </a:t>
            </a:r>
            <a:r>
              <a:rPr lang="de-DE" dirty="0" err="1" smtClean="0"/>
              <a:t>whereas</a:t>
            </a:r>
            <a:r>
              <a:rPr lang="de-DE" dirty="0"/>
              <a:t> </a:t>
            </a:r>
            <a:r>
              <a:rPr lang="de-DE" dirty="0" err="1" smtClean="0"/>
              <a:t>performance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presented</a:t>
            </a:r>
            <a:r>
              <a:rPr lang="de-DE" dirty="0" smtClean="0"/>
              <a:t> MEMS </a:t>
            </a:r>
            <a:r>
              <a:rPr lang="de-DE" dirty="0" err="1" smtClean="0"/>
              <a:t>sensor</a:t>
            </a:r>
            <a:r>
              <a:rPr lang="de-DE" dirty="0" smtClean="0"/>
              <a:t> </a:t>
            </a:r>
            <a:r>
              <a:rPr lang="de-DE" dirty="0" err="1" smtClean="0"/>
              <a:t>too</a:t>
            </a:r>
            <a:r>
              <a:rPr lang="de-DE" dirty="0" smtClean="0"/>
              <a:t> </a:t>
            </a:r>
            <a:r>
              <a:rPr lang="de-DE" dirty="0" err="1" smtClean="0"/>
              <a:t>low</a:t>
            </a:r>
            <a:endParaRPr lang="de-DE" dirty="0" smtClean="0"/>
          </a:p>
          <a:p>
            <a:pPr>
              <a:spcAft>
                <a:spcPts val="600"/>
              </a:spcAft>
            </a:pPr>
            <a:r>
              <a:rPr lang="de-DE" dirty="0" err="1" smtClean="0"/>
              <a:t>Importance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different </a:t>
            </a:r>
            <a:r>
              <a:rPr lang="de-DE" dirty="0" err="1" smtClean="0"/>
              <a:t>criteria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smtClean="0"/>
              <a:t> NGGMs:</a:t>
            </a:r>
            <a:endParaRPr lang="de-DE" dirty="0"/>
          </a:p>
          <a:p>
            <a:pPr lvl="1">
              <a:spcAft>
                <a:spcPts val="600"/>
              </a:spcAft>
            </a:pPr>
            <a:r>
              <a:rPr lang="de-DE" dirty="0" err="1" smtClean="0"/>
              <a:t>Observations</a:t>
            </a:r>
            <a:r>
              <a:rPr lang="de-DE" dirty="0" smtClean="0"/>
              <a:t> </a:t>
            </a:r>
            <a:r>
              <a:rPr lang="de-DE" dirty="0" err="1"/>
              <a:t>from</a:t>
            </a:r>
            <a:r>
              <a:rPr lang="de-DE" dirty="0"/>
              <a:t> different </a:t>
            </a:r>
            <a:r>
              <a:rPr lang="de-DE" dirty="0" err="1"/>
              <a:t>inclined</a:t>
            </a:r>
            <a:r>
              <a:rPr lang="de-DE" dirty="0"/>
              <a:t> </a:t>
            </a:r>
            <a:r>
              <a:rPr lang="de-DE" dirty="0" err="1" smtClean="0"/>
              <a:t>orbits</a:t>
            </a:r>
            <a:r>
              <a:rPr lang="de-DE" dirty="0" smtClean="0"/>
              <a:t> </a:t>
            </a:r>
          </a:p>
          <a:p>
            <a:pPr lvl="1">
              <a:spcAft>
                <a:spcPts val="600"/>
              </a:spcAft>
            </a:pPr>
            <a:r>
              <a:rPr lang="de-DE" dirty="0" err="1" smtClean="0"/>
              <a:t>Spatial</a:t>
            </a:r>
            <a:r>
              <a:rPr lang="de-DE" dirty="0" smtClean="0"/>
              <a:t> </a:t>
            </a:r>
            <a:r>
              <a:rPr lang="de-DE" dirty="0" err="1"/>
              <a:t>distribution</a:t>
            </a:r>
            <a:r>
              <a:rPr lang="de-DE" dirty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satellites</a:t>
            </a:r>
            <a:endParaRPr lang="de-DE" dirty="0" smtClean="0"/>
          </a:p>
          <a:p>
            <a:pPr lvl="1">
              <a:spcAft>
                <a:spcPts val="600"/>
              </a:spcAft>
            </a:pPr>
            <a:r>
              <a:rPr lang="de-DE" dirty="0" err="1" smtClean="0"/>
              <a:t>Amount</a:t>
            </a:r>
            <a:r>
              <a:rPr lang="de-DE" dirty="0" smtClean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satellite</a:t>
            </a:r>
            <a:r>
              <a:rPr lang="de-DE" dirty="0"/>
              <a:t> </a:t>
            </a:r>
            <a:r>
              <a:rPr lang="de-DE" dirty="0" err="1"/>
              <a:t>pairs</a:t>
            </a:r>
            <a:r>
              <a:rPr lang="de-DE" dirty="0"/>
              <a:t> </a:t>
            </a:r>
            <a:endParaRPr lang="de-DE" dirty="0" smtClean="0"/>
          </a:p>
          <a:p>
            <a:pPr lvl="1">
              <a:spcAft>
                <a:spcPts val="600"/>
              </a:spcAft>
            </a:pPr>
            <a:r>
              <a:rPr lang="de-DE" dirty="0" err="1" smtClean="0"/>
              <a:t>Amount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inter-</a:t>
            </a:r>
            <a:r>
              <a:rPr lang="de-DE" dirty="0" err="1" smtClean="0"/>
              <a:t>satellite</a:t>
            </a:r>
            <a:r>
              <a:rPr lang="de-DE" dirty="0" smtClean="0"/>
              <a:t> links </a:t>
            </a:r>
            <a:endParaRPr lang="de-DE" dirty="0"/>
          </a:p>
          <a:p>
            <a:pPr>
              <a:spcAft>
                <a:spcPts val="600"/>
              </a:spcAft>
            </a:pPr>
            <a:r>
              <a:rPr lang="de-DE" dirty="0" smtClean="0"/>
              <a:t>Further </a:t>
            </a:r>
            <a:r>
              <a:rPr lang="de-DE" dirty="0" err="1"/>
              <a:t>investigations</a:t>
            </a:r>
            <a:r>
              <a:rPr lang="de-DE" dirty="0" smtClean="0"/>
              <a:t>:</a:t>
            </a:r>
          </a:p>
          <a:p>
            <a:pPr lvl="1">
              <a:spcAft>
                <a:spcPts val="600"/>
              </a:spcAft>
            </a:pPr>
            <a:r>
              <a:rPr lang="de-DE" dirty="0" smtClean="0">
                <a:solidFill>
                  <a:schemeClr val="tx1"/>
                </a:solidFill>
              </a:rPr>
              <a:t>Shorter-term </a:t>
            </a:r>
            <a:r>
              <a:rPr lang="de-DE" dirty="0" err="1" smtClean="0">
                <a:solidFill>
                  <a:schemeClr val="tx1"/>
                </a:solidFill>
              </a:rPr>
              <a:t>gravity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field</a:t>
            </a:r>
            <a:r>
              <a:rPr lang="de-DE" dirty="0" smtClean="0">
                <a:solidFill>
                  <a:schemeClr val="tx1"/>
                </a:solidFill>
              </a:rPr>
              <a:t> </a:t>
            </a:r>
            <a:r>
              <a:rPr lang="de-DE" dirty="0" err="1" smtClean="0">
                <a:solidFill>
                  <a:schemeClr val="tx1"/>
                </a:solidFill>
              </a:rPr>
              <a:t>parametrization</a:t>
            </a:r>
            <a:r>
              <a:rPr lang="de-DE" dirty="0" smtClean="0">
                <a:solidFill>
                  <a:schemeClr val="tx1"/>
                </a:solidFill>
              </a:rPr>
              <a:t> (6 </a:t>
            </a:r>
            <a:r>
              <a:rPr lang="de-DE" dirty="0" err="1" smtClean="0">
                <a:solidFill>
                  <a:schemeClr val="tx1"/>
                </a:solidFill>
              </a:rPr>
              <a:t>hours</a:t>
            </a:r>
            <a:r>
              <a:rPr lang="de-DE" dirty="0" smtClean="0">
                <a:solidFill>
                  <a:schemeClr val="tx1"/>
                </a:solidFill>
              </a:rPr>
              <a:t>, …) </a:t>
            </a:r>
          </a:p>
          <a:p>
            <a:pPr lvl="1">
              <a:spcAft>
                <a:spcPts val="600"/>
              </a:spcAft>
            </a:pPr>
            <a:r>
              <a:rPr lang="de-DE" dirty="0">
                <a:solidFill>
                  <a:schemeClr val="tx1"/>
                </a:solidFill>
              </a:rPr>
              <a:t>C</a:t>
            </a:r>
            <a:r>
              <a:rPr lang="de-DE" dirty="0" smtClean="0">
                <a:solidFill>
                  <a:schemeClr val="tx1"/>
                </a:solidFill>
              </a:rPr>
              <a:t>o-</a:t>
            </a:r>
            <a:r>
              <a:rPr lang="de-DE" dirty="0" err="1" smtClean="0">
                <a:solidFill>
                  <a:schemeClr val="tx1"/>
                </a:solidFill>
              </a:rPr>
              <a:t>p</a:t>
            </a:r>
            <a:r>
              <a:rPr lang="de-DE" dirty="0" err="1" smtClean="0"/>
              <a:t>arameterization</a:t>
            </a:r>
            <a:r>
              <a:rPr lang="de-DE" dirty="0" smtClean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ocean</a:t>
            </a:r>
            <a:r>
              <a:rPr lang="de-DE" dirty="0"/>
              <a:t> </a:t>
            </a:r>
            <a:r>
              <a:rPr lang="de-DE" dirty="0" err="1"/>
              <a:t>tides</a:t>
            </a:r>
            <a:r>
              <a:rPr lang="de-DE" dirty="0"/>
              <a:t> </a:t>
            </a:r>
            <a:r>
              <a:rPr lang="de-DE" dirty="0">
                <a:sym typeface="Symbol" panose="05050102010706020507" pitchFamily="18" charset="2"/>
              </a:rPr>
              <a:t> high potential due </a:t>
            </a:r>
            <a:r>
              <a:rPr lang="de-DE" dirty="0" err="1">
                <a:sym typeface="Symbol" panose="05050102010706020507" pitchFamily="18" charset="2"/>
              </a:rPr>
              <a:t>to</a:t>
            </a:r>
            <a:r>
              <a:rPr lang="de-DE" dirty="0">
                <a:sym typeface="Symbol" panose="05050102010706020507" pitchFamily="18" charset="2"/>
              </a:rPr>
              <a:t> multiple </a:t>
            </a:r>
            <a:r>
              <a:rPr lang="de-DE" dirty="0" err="1">
                <a:sym typeface="Symbol" panose="05050102010706020507" pitchFamily="18" charset="2"/>
              </a:rPr>
              <a:t>satellites</a:t>
            </a:r>
            <a:r>
              <a:rPr lang="de-DE" dirty="0">
                <a:sym typeface="Symbol" panose="05050102010706020507" pitchFamily="18" charset="2"/>
              </a:rPr>
              <a:t> </a:t>
            </a:r>
            <a:r>
              <a:rPr lang="de-DE" dirty="0" err="1">
                <a:sym typeface="Symbol" panose="05050102010706020507" pitchFamily="18" charset="2"/>
              </a:rPr>
              <a:t>and</a:t>
            </a:r>
            <a:r>
              <a:rPr lang="de-DE" dirty="0">
                <a:sym typeface="Symbol" panose="05050102010706020507" pitchFamily="18" charset="2"/>
              </a:rPr>
              <a:t> </a:t>
            </a:r>
            <a:r>
              <a:rPr lang="de-DE" dirty="0" err="1">
                <a:sym typeface="Symbol" panose="05050102010706020507" pitchFamily="18" charset="2"/>
              </a:rPr>
              <a:t>increased</a:t>
            </a:r>
            <a:r>
              <a:rPr lang="de-DE" dirty="0">
                <a:sym typeface="Symbol" panose="05050102010706020507" pitchFamily="18" charset="2"/>
              </a:rPr>
              <a:t> temporal </a:t>
            </a:r>
            <a:r>
              <a:rPr lang="de-DE" dirty="0" err="1">
                <a:sym typeface="Symbol" panose="05050102010706020507" pitchFamily="18" charset="2"/>
              </a:rPr>
              <a:t>resolution</a:t>
            </a:r>
            <a:r>
              <a:rPr lang="de-DE" dirty="0"/>
              <a:t> </a:t>
            </a:r>
            <a:endParaRPr lang="de-DE" dirty="0" smtClean="0"/>
          </a:p>
          <a:p>
            <a:pPr lvl="1">
              <a:spcAft>
                <a:spcPts val="600"/>
              </a:spcAft>
            </a:pPr>
            <a:r>
              <a:rPr lang="de-DE" dirty="0" smtClean="0"/>
              <a:t>Orbit </a:t>
            </a:r>
            <a:r>
              <a:rPr lang="de-DE" dirty="0" err="1" smtClean="0"/>
              <a:t>Constellation</a:t>
            </a:r>
            <a:r>
              <a:rPr lang="de-DE" dirty="0" smtClean="0"/>
              <a:t> </a:t>
            </a:r>
            <a:r>
              <a:rPr lang="de-DE" dirty="0" err="1" smtClean="0"/>
              <a:t>regarding</a:t>
            </a:r>
            <a:r>
              <a:rPr lang="de-DE" dirty="0" smtClean="0"/>
              <a:t> </a:t>
            </a:r>
            <a:r>
              <a:rPr lang="de-DE" dirty="0"/>
              <a:t>o</a:t>
            </a:r>
            <a:r>
              <a:rPr lang="de-DE" dirty="0" smtClean="0"/>
              <a:t>ptimal </a:t>
            </a:r>
            <a:r>
              <a:rPr lang="de-DE" dirty="0" err="1" smtClean="0"/>
              <a:t>ground</a:t>
            </a:r>
            <a:r>
              <a:rPr lang="de-DE" dirty="0" smtClean="0"/>
              <a:t> </a:t>
            </a:r>
            <a:r>
              <a:rPr lang="de-DE" dirty="0" err="1" smtClean="0"/>
              <a:t>track</a:t>
            </a:r>
            <a:r>
              <a:rPr lang="de-DE" dirty="0" smtClean="0"/>
              <a:t> </a:t>
            </a:r>
            <a:r>
              <a:rPr lang="de-DE" dirty="0" err="1" smtClean="0"/>
              <a:t>coverage</a:t>
            </a:r>
            <a:r>
              <a:rPr lang="de-DE" dirty="0" smtClean="0"/>
              <a:t> </a:t>
            </a:r>
            <a:endParaRPr lang="de-DE" dirty="0"/>
          </a:p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16</a:t>
            </a:fld>
            <a:endParaRPr lang="de-DE"/>
          </a:p>
        </p:txBody>
      </p:sp>
      <p:sp>
        <p:nvSpPr>
          <p:cNvPr id="8" name="Nach links gekrümmter Pfeil 7"/>
          <p:cNvSpPr/>
          <p:nvPr/>
        </p:nvSpPr>
        <p:spPr bwMode="auto">
          <a:xfrm>
            <a:off x="5226756" y="3104444"/>
            <a:ext cx="530577" cy="406400"/>
          </a:xfrm>
          <a:prstGeom prst="curvedLef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UM Neue Helvetica 55 Regular" pitchFamily="34" charset="0"/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1120" y="2546526"/>
            <a:ext cx="707222" cy="2109258"/>
          </a:xfrm>
          <a:prstGeom prst="rect">
            <a:avLst/>
          </a:prstGeom>
        </p:spPr>
      </p:pic>
      <p:sp>
        <p:nvSpPr>
          <p:cNvPr id="9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  <p:pic>
        <p:nvPicPr>
          <p:cNvPr id="4" name="Conclusions slide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94827" y="36766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5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1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References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DFG Project “CubeSat-</a:t>
            </a:r>
            <a:r>
              <a:rPr lang="en-US" dirty="0" err="1" smtClean="0">
                <a:solidFill>
                  <a:schemeClr val="tx1"/>
                </a:solidFill>
              </a:rPr>
              <a:t>Netzwerke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für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geodätische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Erdbeobachtung</a:t>
            </a:r>
            <a:r>
              <a:rPr lang="en-US" dirty="0" smtClean="0">
                <a:solidFill>
                  <a:schemeClr val="tx1"/>
                </a:solidFill>
              </a:rPr>
              <a:t> am </a:t>
            </a:r>
            <a:r>
              <a:rPr lang="en-US" dirty="0" err="1" smtClean="0">
                <a:solidFill>
                  <a:schemeClr val="tx1"/>
                </a:solidFill>
              </a:rPr>
              <a:t>Beispiel</a:t>
            </a:r>
            <a:r>
              <a:rPr lang="en-US" dirty="0" smtClean="0">
                <a:solidFill>
                  <a:schemeClr val="tx1"/>
                </a:solidFill>
              </a:rPr>
              <a:t> der </a:t>
            </a:r>
            <a:r>
              <a:rPr lang="en-US" dirty="0" err="1" smtClean="0">
                <a:solidFill>
                  <a:schemeClr val="tx1"/>
                </a:solidFill>
              </a:rPr>
              <a:t>Schwerefeldbestimmung</a:t>
            </a:r>
            <a:r>
              <a:rPr lang="en-US" dirty="0" smtClean="0">
                <a:solidFill>
                  <a:schemeClr val="tx1"/>
                </a:solidFill>
              </a:rPr>
              <a:t>” (</a:t>
            </a:r>
            <a:r>
              <a:rPr lang="en-US" dirty="0" err="1" smtClean="0">
                <a:solidFill>
                  <a:schemeClr val="tx1"/>
                </a:solidFill>
              </a:rPr>
              <a:t>CubeGrav</a:t>
            </a:r>
            <a:r>
              <a:rPr lang="en-US" dirty="0" smtClean="0">
                <a:solidFill>
                  <a:schemeClr val="tx1"/>
                </a:solidFill>
              </a:rPr>
              <a:t>) 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Haagman</a:t>
            </a:r>
            <a:r>
              <a:rPr lang="en-US" dirty="0" smtClean="0">
                <a:solidFill>
                  <a:schemeClr val="tx1"/>
                </a:solidFill>
              </a:rPr>
              <a:t>, R &amp; </a:t>
            </a:r>
            <a:r>
              <a:rPr lang="en-US" dirty="0" err="1" smtClean="0">
                <a:solidFill>
                  <a:schemeClr val="tx1"/>
                </a:solidFill>
              </a:rPr>
              <a:t>Tsaoussi</a:t>
            </a:r>
            <a:r>
              <a:rPr lang="en-US" dirty="0" smtClean="0">
                <a:solidFill>
                  <a:schemeClr val="tx1"/>
                </a:solidFill>
              </a:rPr>
              <a:t>, L &amp; </a:t>
            </a:r>
            <a:r>
              <a:rPr lang="en-US" dirty="0" err="1" smtClean="0">
                <a:solidFill>
                  <a:schemeClr val="tx1"/>
                </a:solidFill>
              </a:rPr>
              <a:t>Massotti</a:t>
            </a:r>
            <a:r>
              <a:rPr lang="en-US" dirty="0" smtClean="0">
                <a:solidFill>
                  <a:schemeClr val="tx1"/>
                </a:solidFill>
              </a:rPr>
              <a:t>, L &amp; March, G &amp; Dara, I, Next Generation Gravity Mission as a Mass-change And Geosciences International Constellation (MAGIC) Mission Requirements Document </a:t>
            </a:r>
          </a:p>
          <a:p>
            <a:r>
              <a:rPr lang="en-US" dirty="0">
                <a:solidFill>
                  <a:schemeClr val="tx1"/>
                </a:solidFill>
              </a:rPr>
              <a:t>Wiese, D. &amp; </a:t>
            </a:r>
            <a:r>
              <a:rPr lang="en-US" dirty="0" err="1">
                <a:solidFill>
                  <a:schemeClr val="tx1"/>
                </a:solidFill>
              </a:rPr>
              <a:t>Visser</a:t>
            </a:r>
            <a:r>
              <a:rPr lang="en-US" dirty="0">
                <a:solidFill>
                  <a:schemeClr val="tx1"/>
                </a:solidFill>
              </a:rPr>
              <a:t>, Pieter &amp; </a:t>
            </a:r>
            <a:r>
              <a:rPr lang="en-US" dirty="0" err="1">
                <a:solidFill>
                  <a:schemeClr val="tx1"/>
                </a:solidFill>
              </a:rPr>
              <a:t>Nerem</a:t>
            </a:r>
            <a:r>
              <a:rPr lang="en-US" dirty="0">
                <a:solidFill>
                  <a:schemeClr val="tx1"/>
                </a:solidFill>
              </a:rPr>
              <a:t>, Robert. (2011). Estimating low resolution gravity fields at short time intervals to reduce temporal aliasing errors. Advances in Space Research - ADV SPACE RES. 48. 1094-1107. 10.1016/j.asr.2011.05.027. 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A</a:t>
            </a:r>
            <a:r>
              <a:rPr lang="en-US" dirty="0">
                <a:solidFill>
                  <a:schemeClr val="tx1"/>
                </a:solidFill>
              </a:rPr>
              <a:t>. Hines, L. Richardson, H. Wisniewski, and F. Guzman, "</a:t>
            </a:r>
            <a:r>
              <a:rPr lang="en-US" dirty="0" err="1">
                <a:solidFill>
                  <a:schemeClr val="tx1"/>
                </a:solidFill>
              </a:rPr>
              <a:t>Optomechanical</a:t>
            </a:r>
            <a:r>
              <a:rPr lang="en-US" dirty="0">
                <a:solidFill>
                  <a:schemeClr val="tx1"/>
                </a:solidFill>
              </a:rPr>
              <a:t> inertial sensors," Appl. Opt.  59, G167-G174 (2020). 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de-DE" dirty="0"/>
              <a:t>W. Wu </a:t>
            </a:r>
            <a:r>
              <a:rPr lang="de-DE" i="1" dirty="0"/>
              <a:t>et al</a:t>
            </a:r>
            <a:r>
              <a:rPr lang="de-DE" dirty="0"/>
              <a:t>., "Measurement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Tidal</a:t>
            </a:r>
            <a:r>
              <a:rPr lang="de-DE" dirty="0"/>
              <a:t> </a:t>
            </a:r>
            <a:r>
              <a:rPr lang="de-DE" dirty="0" err="1"/>
              <a:t>Tilt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a </a:t>
            </a:r>
            <a:r>
              <a:rPr lang="de-DE" dirty="0" err="1"/>
              <a:t>Micromechanical</a:t>
            </a:r>
            <a:r>
              <a:rPr lang="de-DE" dirty="0"/>
              <a:t> </a:t>
            </a:r>
            <a:r>
              <a:rPr lang="de-DE" dirty="0" err="1"/>
              <a:t>Inertial</a:t>
            </a:r>
            <a:r>
              <a:rPr lang="de-DE" dirty="0"/>
              <a:t> Sensor </a:t>
            </a:r>
            <a:r>
              <a:rPr lang="de-DE" dirty="0" err="1"/>
              <a:t>Employing</a:t>
            </a:r>
            <a:r>
              <a:rPr lang="de-DE" dirty="0"/>
              <a:t> Quasi-Zero- </a:t>
            </a:r>
            <a:r>
              <a:rPr lang="de-DE" dirty="0" err="1"/>
              <a:t>Stiffness</a:t>
            </a:r>
            <a:r>
              <a:rPr lang="de-DE" dirty="0"/>
              <a:t> </a:t>
            </a:r>
            <a:r>
              <a:rPr lang="de-DE" dirty="0" err="1"/>
              <a:t>Mechanism</a:t>
            </a:r>
            <a:r>
              <a:rPr lang="de-DE" dirty="0"/>
              <a:t>," in </a:t>
            </a:r>
            <a:r>
              <a:rPr lang="de-DE" i="1" dirty="0"/>
              <a:t>Journal </a:t>
            </a:r>
            <a:r>
              <a:rPr lang="de-DE" i="1" dirty="0" err="1"/>
              <a:t>of</a:t>
            </a:r>
            <a:r>
              <a:rPr lang="de-DE" i="1" dirty="0"/>
              <a:t> </a:t>
            </a:r>
            <a:r>
              <a:rPr lang="de-DE" i="1" dirty="0" err="1"/>
              <a:t>Microelectromechanical</a:t>
            </a:r>
            <a:r>
              <a:rPr lang="de-DE" i="1" dirty="0"/>
              <a:t> Systems</a:t>
            </a:r>
            <a:r>
              <a:rPr lang="de-DE" dirty="0"/>
              <a:t>, vol. 29, </a:t>
            </a:r>
            <a:r>
              <a:rPr lang="de-DE" dirty="0" err="1"/>
              <a:t>no</a:t>
            </a:r>
            <a:r>
              <a:rPr lang="de-DE" dirty="0"/>
              <a:t>. 5, pp. 1322-1331, </a:t>
            </a:r>
            <a:r>
              <a:rPr lang="de-DE" dirty="0" err="1"/>
              <a:t>Oct</a:t>
            </a:r>
            <a:r>
              <a:rPr lang="de-DE" dirty="0"/>
              <a:t>. 2020, </a:t>
            </a:r>
            <a:r>
              <a:rPr lang="de-DE" dirty="0" err="1"/>
              <a:t>doi</a:t>
            </a:r>
            <a:r>
              <a:rPr lang="de-DE" dirty="0"/>
              <a:t>: 10.1109/JMEMS.2020.3001928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9F858-11A7-417E-AE81-6976B638A147}" type="slidenum">
              <a:rPr lang="de-DE" smtClean="0"/>
              <a:pPr>
                <a:defRPr/>
              </a:pPr>
              <a:t>17</a:t>
            </a:fld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>
          <a:xfrm>
            <a:off x="1653114" y="6405325"/>
            <a:ext cx="1005418" cy="273048"/>
          </a:xfrm>
        </p:spPr>
        <p:txBody>
          <a:bodyPr/>
          <a:lstStyle/>
          <a:p>
            <a:r>
              <a:rPr lang="de-DE" dirty="0" smtClean="0"/>
              <a:t>April 30, 2021</a:t>
            </a:r>
            <a:endParaRPr lang="de-DE" dirty="0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906682" y="6414849"/>
            <a:ext cx="3061660" cy="263524"/>
          </a:xfrm>
        </p:spPr>
        <p:txBody>
          <a:bodyPr/>
          <a:lstStyle/>
          <a:p>
            <a:r>
              <a:rPr lang="en-US" dirty="0" smtClean="0"/>
              <a:t>EGU 2021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8958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m_fpf_stilla">
  <a:themeElements>
    <a:clrScheme name="">
      <a:dk1>
        <a:srgbClr val="333333"/>
      </a:dk1>
      <a:lt1>
        <a:srgbClr val="FFFFFF"/>
      </a:lt1>
      <a:dk2>
        <a:srgbClr val="333333"/>
      </a:dk2>
      <a:lt2>
        <a:srgbClr val="808080"/>
      </a:lt2>
      <a:accent1>
        <a:srgbClr val="CCCCCC"/>
      </a:accent1>
      <a:accent2>
        <a:srgbClr val="074FB0"/>
      </a:accent2>
      <a:accent3>
        <a:srgbClr val="FFFFFF"/>
      </a:accent3>
      <a:accent4>
        <a:srgbClr val="2A2A2A"/>
      </a:accent4>
      <a:accent5>
        <a:srgbClr val="E2E2E2"/>
      </a:accent5>
      <a:accent6>
        <a:srgbClr val="06479F"/>
      </a:accent6>
      <a:hlink>
        <a:srgbClr val="E53418"/>
      </a:hlink>
      <a:folHlink>
        <a:srgbClr val="CA213F"/>
      </a:folHlink>
    </a:clrScheme>
    <a:fontScheme name="tum_fpf_stilla">
      <a:majorFont>
        <a:latin typeface="TUM Neue Helvetica 55 Regular"/>
        <a:ea typeface=""/>
        <a:cs typeface=""/>
      </a:majorFont>
      <a:minorFont>
        <a:latin typeface="TUM Neue Helvetica 55 Regular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UM Neue Helvetica 55 Regular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UM Neue Helvetica 55 Regular" pitchFamily="34" charset="0"/>
          </a:defRPr>
        </a:defPPr>
      </a:lstStyle>
    </a:lnDef>
  </a:objectDefaults>
  <a:extraClrSchemeLst>
    <a:extraClrScheme>
      <a:clrScheme name="tum_fpf_still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m_fpf_still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m_fpf_still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m_fpf_still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m_fpf_still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um_fpf_still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m_fpf_still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m_fpf_still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m_fpf_still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m_fpf_still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m_fpf_still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um_fpf_still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831</Words>
  <Application>Microsoft Office PowerPoint</Application>
  <PresentationFormat>Bildschirmpräsentation (4:3)</PresentationFormat>
  <Paragraphs>350</Paragraphs>
  <Slides>17</Slides>
  <Notes>6</Notes>
  <HiddenSlides>0</HiddenSlides>
  <MMClips>16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2" baseType="lpstr">
      <vt:lpstr>Wingdings</vt:lpstr>
      <vt:lpstr>Arial Unicode MS</vt:lpstr>
      <vt:lpstr>Symbol</vt:lpstr>
      <vt:lpstr>TUM Neue Helvetica 55 Regular</vt:lpstr>
      <vt:lpstr>tum_fpf_stilla</vt:lpstr>
      <vt:lpstr>Simulation study on gravity field determination with small satellites in NGGM</vt:lpstr>
      <vt:lpstr>Motivation</vt:lpstr>
      <vt:lpstr>Simulation environment</vt:lpstr>
      <vt:lpstr>Accelerometer Performance</vt:lpstr>
      <vt:lpstr>Simulations</vt:lpstr>
      <vt:lpstr>Configurations</vt:lpstr>
      <vt:lpstr>Configurations </vt:lpstr>
      <vt:lpstr>simulation results – impact of different instrument noise level</vt:lpstr>
      <vt:lpstr>simulation results – impact of different instrument noise level</vt:lpstr>
      <vt:lpstr>Comparison SH coefficients electrostatic and optomechanical accelerometer</vt:lpstr>
      <vt:lpstr>Simulation result</vt:lpstr>
      <vt:lpstr>Simulation Results – Co-Estimation of 2 d gravity field solutions </vt:lpstr>
      <vt:lpstr>Simulation Results – Co-Estimation of 1 d gravity field solutions </vt:lpstr>
      <vt:lpstr>Simulation Results – Co-Estimation of 0.5 d gravity field solutions </vt:lpstr>
      <vt:lpstr>Simulation Results – Co-Estimation of 0.25 d gravity field solutions </vt:lpstr>
      <vt:lpstr>Conclusions</vt:lpstr>
      <vt:lpstr>References</vt:lpstr>
    </vt:vector>
  </TitlesOfParts>
  <Manager>Prof. Dr. U. Stilla</Manager>
  <Company>TUM - Photogrammetry &amp; Remote Sensing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Dorota</dc:creator>
  <cp:lastModifiedBy>espace</cp:lastModifiedBy>
  <cp:revision>1151</cp:revision>
  <cp:lastPrinted>2017-10-17T13:24:43Z</cp:lastPrinted>
  <dcterms:created xsi:type="dcterms:W3CDTF">2007-03-06T12:07:54Z</dcterms:created>
  <dcterms:modified xsi:type="dcterms:W3CDTF">2021-04-29T09:07:55Z</dcterms:modified>
</cp:coreProperties>
</file>