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7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8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74" r:id="rId3"/>
    <p:sldMasterId id="2147483749" r:id="rId4"/>
    <p:sldMasterId id="2147483760" r:id="rId5"/>
    <p:sldMasterId id="2147483804" r:id="rId6"/>
    <p:sldMasterId id="2147483925" r:id="rId7"/>
    <p:sldMasterId id="2147483931" r:id="rId8"/>
    <p:sldMasterId id="2147483937" r:id="rId9"/>
    <p:sldMasterId id="2147483949" r:id="rId10"/>
  </p:sldMasterIdLst>
  <p:notesMasterIdLst>
    <p:notesMasterId r:id="rId24"/>
  </p:notesMasterIdLst>
  <p:handoutMasterIdLst>
    <p:handoutMasterId r:id="rId25"/>
  </p:handoutMasterIdLst>
  <p:sldIdLst>
    <p:sldId id="505" r:id="rId11"/>
    <p:sldId id="431" r:id="rId12"/>
    <p:sldId id="3240" r:id="rId13"/>
    <p:sldId id="541" r:id="rId14"/>
    <p:sldId id="545" r:id="rId15"/>
    <p:sldId id="593" r:id="rId16"/>
    <p:sldId id="1072" r:id="rId17"/>
    <p:sldId id="518" r:id="rId18"/>
    <p:sldId id="731" r:id="rId19"/>
    <p:sldId id="1199" r:id="rId20"/>
    <p:sldId id="690" r:id="rId21"/>
    <p:sldId id="1194" r:id="rId22"/>
    <p:sldId id="1300" r:id="rId23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8000"/>
    <a:srgbClr val="CC66FF"/>
    <a:srgbClr val="CCECFF"/>
    <a:srgbClr val="0051BA"/>
    <a:srgbClr val="008000"/>
    <a:srgbClr val="99CC00"/>
    <a:srgbClr val="FFCCFF"/>
    <a:srgbClr val="CC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755" autoAdjust="0"/>
  </p:normalViewPr>
  <p:slideViewPr>
    <p:cSldViewPr>
      <p:cViewPr varScale="1">
        <p:scale>
          <a:sx n="76" d="100"/>
          <a:sy n="76" d="100"/>
        </p:scale>
        <p:origin x="916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116"/>
    </p:cViewPr>
  </p:sorterViewPr>
  <p:notesViewPr>
    <p:cSldViewPr>
      <p:cViewPr varScale="1">
        <p:scale>
          <a:sx n="67" d="100"/>
          <a:sy n="67" d="100"/>
        </p:scale>
        <p:origin x="3072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50375" cy="4973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221" y="2"/>
            <a:ext cx="2950374" cy="4973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9780383D-6A25-4B16-9CB0-799AD0F23BDD}" type="datetimeFigureOut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40374"/>
            <a:ext cx="2950375" cy="4973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221" y="9440374"/>
            <a:ext cx="2950374" cy="4973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A0AC515F-6CD5-4346-AFA8-8B19560AF08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5404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9787" cy="4969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40" y="1"/>
            <a:ext cx="2949787" cy="4969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5132A028-EB12-403E-A6FC-C9FD3B80869B}" type="datetimeFigureOut">
              <a:rPr kumimoji="1" lang="ja-JP" altLang="en-US" smtClean="0"/>
              <a:pPr/>
              <a:t>2021/4/9</a:t>
            </a:fld>
            <a:endParaRPr kumimoji="1" lang="ja-JP" altLang="en-US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1"/>
          </a:xfrm>
          <a:prstGeom prst="rect">
            <a:avLst/>
          </a:prstGeom>
        </p:spPr>
        <p:txBody>
          <a:bodyPr vert="horz" lIns="92236" tIns="46118" rIns="92236" bIns="46118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3" y="9440647"/>
            <a:ext cx="2949787" cy="4969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40" y="9440647"/>
            <a:ext cx="2949787" cy="4969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3A815D16-EE25-4589-ABB3-DCE026C7188F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82643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ノート プレースホル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ja-JP" dirty="0"/>
          </a:p>
        </p:txBody>
      </p:sp>
      <p:sp>
        <p:nvSpPr>
          <p:cNvPr id="6042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F421EB01-35AB-43B4-846F-3350C6617FBC}" type="slidenum">
              <a:rPr lang="ja-JP" altLang="en-US" smtClean="0">
                <a:solidFill>
                  <a:srgbClr val="000000"/>
                </a:solidFill>
              </a:rPr>
              <a:pPr/>
              <a:t>1</a:t>
            </a:fld>
            <a:endParaRPr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05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5988" y="744538"/>
            <a:ext cx="4975225" cy="3730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ja-JP" dirty="0"/>
              <a:t>ALOS-2 carries L-band Synthetic Aperture Radar called PALSAR-2. </a:t>
            </a:r>
          </a:p>
          <a:p>
            <a:pPr eaLnBrk="1" hangingPunct="1">
              <a:spcBef>
                <a:spcPct val="0"/>
              </a:spcBef>
            </a:pPr>
            <a:r>
              <a:rPr lang="en-US" altLang="ja-JP" dirty="0"/>
              <a:t>The local sun time is at noon in order to complement other SAR satellites which are in dawn-dusk orbits.</a:t>
            </a:r>
            <a:r>
              <a:rPr lang="ja-JP" altLang="en-US" dirty="0"/>
              <a:t>　</a:t>
            </a:r>
            <a:r>
              <a:rPr lang="en-US" altLang="ja-JP" dirty="0"/>
              <a:t>The revisit time is shortened from that of ALOS and the orbit is controlled within 500m tube for interferometry.</a:t>
            </a:r>
            <a:endParaRPr lang="ja-JP" altLang="en-US" dirty="0"/>
          </a:p>
          <a:p>
            <a:pPr eaLnBrk="1" hangingPunct="1">
              <a:spcBef>
                <a:spcPct val="0"/>
              </a:spcBef>
            </a:pPr>
            <a:r>
              <a:rPr lang="en-US" altLang="ja-JP" dirty="0"/>
              <a:t>The observation data is transmitted either directly to a ground station via X-band at 800Mbps or through inter-satellite communication via Ka-band at 278Mbps.</a:t>
            </a:r>
          </a:p>
          <a:p>
            <a:pPr eaLnBrk="1" hangingPunct="1">
              <a:spcBef>
                <a:spcPct val="0"/>
              </a:spcBef>
            </a:pPr>
            <a:r>
              <a:rPr lang="en-US" altLang="ja-JP" dirty="0"/>
              <a:t>ALOS-2 will contribute to Disaster monitoring, Land monitoring, Agricultural monitoring, Natural Resource Exploration and Global Forest monitoring as ALOS did.</a:t>
            </a:r>
          </a:p>
          <a:p>
            <a:pPr eaLnBrk="1" hangingPunct="1">
              <a:spcBef>
                <a:spcPct val="0"/>
              </a:spcBef>
            </a:pPr>
            <a:r>
              <a:rPr lang="en-US" altLang="ja-JP" dirty="0"/>
              <a:t>And potential use such as maritime safety will be expected.</a:t>
            </a:r>
            <a:endParaRPr lang="ja-JP" altLang="en-US" dirty="0"/>
          </a:p>
        </p:txBody>
      </p:sp>
      <p:sp>
        <p:nvSpPr>
          <p:cNvPr id="75780" name="スライド番号プレースホルダ 3"/>
          <p:cNvSpPr>
            <a:spLocks noGrp="1"/>
          </p:cNvSpPr>
          <p:nvPr>
            <p:ph type="sldNum" sz="quarter" idx="5"/>
          </p:nvPr>
        </p:nvSpPr>
        <p:spPr>
          <a:xfrm>
            <a:off x="3855221" y="9440374"/>
            <a:ext cx="2950374" cy="4973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27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C41046-2FD6-4A91-A8B9-E450CD351C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27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127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530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11523" indent="-273663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094651" indent="-21893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32512" indent="-21893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1970372" indent="-21893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408232" indent="-21893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846093" indent="-21893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283953" indent="-21893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721814" indent="-21893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5AC25E-61AF-4A4C-8F0C-D2A89B1E42F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933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33450" y="749300"/>
            <a:ext cx="5011738" cy="375761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>
          <a:xfrm>
            <a:off x="3896108" y="9510245"/>
            <a:ext cx="2981665" cy="501047"/>
          </a:xfrm>
          <a:prstGeom prst="rect">
            <a:avLst/>
          </a:prstGeom>
        </p:spPr>
        <p:txBody>
          <a:bodyPr lIns="93038" tIns="46519" rIns="93038" bIns="46519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0D3B8-5711-4388-8973-16BACF2CDA1B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290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62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50CD0E-633C-4FF9-9C26-7B63C7870DB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5423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endParaRPr kumimoji="1" lang="en-US" altLang="ja-JP" sz="1200" dirty="0">
              <a:latin typeface="Arial" panose="020B0604020202020204" pitchFamily="34" charset="0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50CD0E-633C-4FF9-9C26-7B63C7870DB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159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50CD0E-633C-4FF9-9C26-7B63C7870DB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658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50CD0E-633C-4FF9-9C26-7B63C7870DB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368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unic.or.jp/" TargetMode="External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unic.or.jp/" TargetMode="External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unic.or.jp/" TargetMode="External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unic.or.jp/" TargetMode="External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73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3ED4AD79-C3D1-46D5-982C-9C6E1838EF21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90CBCE6E-AD8A-4CF4-9CB1-D57F3371BB4F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079F90B5-07E2-48A7-BFC7-12C1188C2E53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45C5693E-C544-437B-91D9-A65B26428679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CD5645FA-BBC3-4C23-935F-B35E2B9DC0BB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C5C52848-3B58-4218-AB2F-A85A42192315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593DC522-FCA4-4EC8-BAD3-512F0B12632A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C84D51F4-A2C9-4F40-A296-14B76455D29F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2FEDE7E0-5007-4BA2-85F3-339AD666CFC8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BF2FDD9C-DB6C-4414-B773-8A7F68D1E963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86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86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0" y="6492923"/>
            <a:ext cx="2133600" cy="365125"/>
          </a:xfrm>
          <a:prstGeom prst="rect">
            <a:avLst/>
          </a:prstGeom>
        </p:spPr>
        <p:txBody>
          <a:bodyPr/>
          <a:lstStyle/>
          <a:p>
            <a:fld id="{4E0EEA88-2AE8-4D26-92D8-182AA58D1720}" type="datetime1">
              <a:rPr kumimoji="1" lang="ja-JP" altLang="en-US" smtClean="0"/>
              <a:t>2021/4/9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ogo_D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BFC"/>
              </a:clrFrom>
              <a:clrTo>
                <a:srgbClr val="FDFB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26" y="141288"/>
            <a:ext cx="205105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07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3100" y="123666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8407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81186" y="3403648"/>
            <a:ext cx="5781675" cy="2581275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2E741113-0BB6-4EB0-821B-B3F4E392F15C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AB0ED31-4123-4676-8099-B0D6AF3FF897}" type="slidenum">
              <a:rPr lang="ja-JP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E8FAC-84AA-4938-B2F2-81C8869AFD23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4823A-88F0-4CB2-AAAF-1E153A6FA8F4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4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5B388-C6D4-40E6-8F27-E249C3B833E4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84824-EB77-4D5B-B41B-D57DEEBD7575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5FB3B-3ABD-440E-BB5B-B23EB07422CF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749A1-60E0-467F-882A-DE67F12976DC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C0788-03EC-45A9-BD8A-E8DA7D00E616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8F3BA-2272-4E18-B1B2-26F707CE7459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39DDB-7D3D-4812-B417-8FF741B99BEF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8B05C-7714-4955-8BB7-9A2B5AA4FD47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4F3D8-2C99-4D8B-B095-94EFE28290AC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D683B-3983-4A25-922D-FDE06EF276BC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1" y="27309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303B8-09CC-4CD7-9205-D706F8B2E461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D6908-F62A-48F6-BF62-052B21CE5302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A2C11-8DFF-44DC-8FAB-78505B678462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48B90-33E3-44C2-B1D2-FB0261294D4E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2F90F-3D33-4012-AF97-1826DB299210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B15E2-CDF4-459E-9030-29AE712D1ADD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9400"/>
            <a:ext cx="2057400" cy="58166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9400"/>
            <a:ext cx="6019800" cy="58166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A77CEB-9DC0-450D-8A9B-C7DFC83380CA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098AC-AC42-45E9-BAF0-F2B1262356BD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457200" y="274686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33FD652-93F7-4C57-99A4-CE50194FBB3E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5BB88BA-125A-4040-961A-B8860148069E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417512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457200" y="836613"/>
            <a:ext cx="8229600" cy="5289550"/>
          </a:xfrm>
          <a:prstGeom prst="rect">
            <a:avLst/>
          </a:prstGeom>
        </p:spPr>
        <p:txBody>
          <a:bodyPr/>
          <a:lstStyle/>
          <a:p>
            <a:pPr lvl="0"/>
            <a:endParaRPr lang="ja-JP" alt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9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706FC-E921-41BF-818A-E887B78A4509}" type="datetime1">
              <a:rPr lang="ja-JP" altLang="en-US" smtClean="0">
                <a:solidFill>
                  <a:srgbClr val="000000"/>
                </a:solidFill>
              </a:rPr>
              <a:t>2021/4/9</a:t>
            </a:fld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98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C67E0-43C1-4FFF-B1E6-91EFF4967C69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7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E255E-F275-446D-9460-1BABD65E207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1211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85EE4-70D9-418B-9C4D-014F1465AC5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285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5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2160-EFA0-434C-B468-024D6E493F5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6622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FCF5E-65C5-45CD-AD8A-C81FA776BEA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501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FEB8F-02D8-4735-B582-B4E52CB5C7A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9470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9E5D-0BE7-4CA6-9087-82158ABD36C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2479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FB78-677B-4E88-8046-142EE2489CB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38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2" y="2731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C354-64ED-4ECA-BC31-F55A630367A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0358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E779-D9E9-4243-881B-34847B33FE8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78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7E98-89D6-4129-B62F-1715480761D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428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8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8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CECA2-9943-49CA-BC6B-D18CD6F2EB5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3898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4"/>
          <p:cNvSpPr>
            <a:spLocks noGrp="1"/>
          </p:cNvSpPr>
          <p:nvPr>
            <p:ph type="sldNum" sz="quarter" idx="10"/>
          </p:nvPr>
        </p:nvSpPr>
        <p:spPr>
          <a:xfrm>
            <a:off x="7010400" y="649293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2D1E36AC-E29D-403A-A5D0-9286AA00F863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1398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1"/>
          <p:cNvSpPr/>
          <p:nvPr/>
        </p:nvSpPr>
        <p:spPr>
          <a:xfrm>
            <a:off x="228601" y="163513"/>
            <a:ext cx="8697058" cy="1320800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4" name="グループ化 12"/>
          <p:cNvGrpSpPr>
            <a:grpSpLocks/>
          </p:cNvGrpSpPr>
          <p:nvPr userDrawn="1"/>
        </p:nvGrpSpPr>
        <p:grpSpPr bwMode="auto">
          <a:xfrm>
            <a:off x="1861038" y="163514"/>
            <a:ext cx="7064620" cy="687387"/>
            <a:chOff x="1876211" y="190530"/>
            <a:chExt cx="7064526" cy="686972"/>
          </a:xfrm>
        </p:grpSpPr>
        <p:sp>
          <p:nvSpPr>
            <p:cNvPr id="5" name="Freeform 14"/>
            <p:cNvSpPr>
              <a:spLocks/>
            </p:cNvSpPr>
            <p:nvPr/>
          </p:nvSpPr>
          <p:spPr bwMode="hidden">
            <a:xfrm>
              <a:off x="6064126" y="304761"/>
              <a:ext cx="2876611" cy="29351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6" name="Freeform 18"/>
            <p:cNvSpPr>
              <a:spLocks/>
            </p:cNvSpPr>
            <p:nvPr/>
          </p:nvSpPr>
          <p:spPr bwMode="hidden">
            <a:xfrm>
              <a:off x="1876211" y="190530"/>
              <a:ext cx="7064526" cy="68697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7" name="Freeform 22"/>
            <p:cNvSpPr>
              <a:spLocks/>
            </p:cNvSpPr>
            <p:nvPr/>
          </p:nvSpPr>
          <p:spPr bwMode="hidden">
            <a:xfrm>
              <a:off x="2846195" y="257165"/>
              <a:ext cx="5467467" cy="620337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8" name="Freeform 26"/>
            <p:cNvSpPr>
              <a:spLocks/>
            </p:cNvSpPr>
            <p:nvPr/>
          </p:nvSpPr>
          <p:spPr bwMode="hidden">
            <a:xfrm>
              <a:off x="5635491" y="276203"/>
              <a:ext cx="3305246" cy="515626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</p:grp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34463" y="728663"/>
            <a:ext cx="8723435" cy="831850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srgbClr val="000000"/>
              </a:solidFill>
            </a:endParaRPr>
          </a:p>
        </p:txBody>
      </p:sp>
      <p:pic>
        <p:nvPicPr>
          <p:cNvPr id="10" name="Picture 8" descr="国際連合広報センタ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60" b="-4425"/>
          <a:stretch>
            <a:fillRect/>
          </a:stretch>
        </p:blipFill>
        <p:spPr bwMode="auto">
          <a:xfrm>
            <a:off x="178777" y="6248400"/>
            <a:ext cx="5334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JAXA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98" y="6237331"/>
            <a:ext cx="78837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コンテンツ プレースホルダー 15"/>
          <p:cNvSpPr>
            <a:spLocks noGrp="1"/>
          </p:cNvSpPr>
          <p:nvPr>
            <p:ph sz="quarter" idx="13"/>
          </p:nvPr>
        </p:nvSpPr>
        <p:spPr>
          <a:xfrm>
            <a:off x="420147" y="1145169"/>
            <a:ext cx="8313365" cy="4772013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045F0-AAF3-41BA-87E4-486BA08E3BE9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193431" y="6092825"/>
            <a:ext cx="3786554" cy="679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95B5D-0537-4B48-A6EC-4DFDD4AB0DDB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301225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1"/>
          <p:cNvSpPr/>
          <p:nvPr/>
        </p:nvSpPr>
        <p:spPr>
          <a:xfrm>
            <a:off x="228601" y="163513"/>
            <a:ext cx="8697058" cy="1320800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4" name="グループ化 12"/>
          <p:cNvGrpSpPr>
            <a:grpSpLocks/>
          </p:cNvGrpSpPr>
          <p:nvPr userDrawn="1"/>
        </p:nvGrpSpPr>
        <p:grpSpPr bwMode="auto">
          <a:xfrm>
            <a:off x="1861038" y="163514"/>
            <a:ext cx="7064620" cy="687387"/>
            <a:chOff x="1876211" y="190530"/>
            <a:chExt cx="7064526" cy="686972"/>
          </a:xfrm>
        </p:grpSpPr>
        <p:sp>
          <p:nvSpPr>
            <p:cNvPr id="5" name="Freeform 14"/>
            <p:cNvSpPr>
              <a:spLocks/>
            </p:cNvSpPr>
            <p:nvPr/>
          </p:nvSpPr>
          <p:spPr bwMode="hidden">
            <a:xfrm>
              <a:off x="6064126" y="304761"/>
              <a:ext cx="2876611" cy="29351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6" name="Freeform 18"/>
            <p:cNvSpPr>
              <a:spLocks/>
            </p:cNvSpPr>
            <p:nvPr/>
          </p:nvSpPr>
          <p:spPr bwMode="hidden">
            <a:xfrm>
              <a:off x="1876211" y="190530"/>
              <a:ext cx="7064526" cy="68697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7" name="Freeform 22"/>
            <p:cNvSpPr>
              <a:spLocks/>
            </p:cNvSpPr>
            <p:nvPr/>
          </p:nvSpPr>
          <p:spPr bwMode="hidden">
            <a:xfrm>
              <a:off x="2846195" y="257165"/>
              <a:ext cx="5467467" cy="620337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8" name="Freeform 26"/>
            <p:cNvSpPr>
              <a:spLocks/>
            </p:cNvSpPr>
            <p:nvPr/>
          </p:nvSpPr>
          <p:spPr bwMode="hidden">
            <a:xfrm>
              <a:off x="5635491" y="276203"/>
              <a:ext cx="3305246" cy="515626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</p:grp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34463" y="728663"/>
            <a:ext cx="8723435" cy="831850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srgbClr val="000000"/>
              </a:solidFill>
            </a:endParaRPr>
          </a:p>
        </p:txBody>
      </p:sp>
      <p:pic>
        <p:nvPicPr>
          <p:cNvPr id="10" name="Picture 8" descr="国際連合広報センター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60" b="-4425"/>
          <a:stretch>
            <a:fillRect/>
          </a:stretch>
        </p:blipFill>
        <p:spPr bwMode="auto">
          <a:xfrm>
            <a:off x="178777" y="6248400"/>
            <a:ext cx="5334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JAXA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92" y="6237319"/>
            <a:ext cx="788377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コンテンツ プレースホルダー 15"/>
          <p:cNvSpPr>
            <a:spLocks noGrp="1"/>
          </p:cNvSpPr>
          <p:nvPr>
            <p:ph sz="quarter" idx="13"/>
          </p:nvPr>
        </p:nvSpPr>
        <p:spPr>
          <a:xfrm>
            <a:off x="420141" y="1145169"/>
            <a:ext cx="8313365" cy="4772013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80CA2-A363-473E-B28B-15AB50B18464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5"/>
          </p:nvPr>
        </p:nvSpPr>
        <p:spPr>
          <a:xfrm>
            <a:off x="193431" y="6092825"/>
            <a:ext cx="3786554" cy="679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9B7A7-692B-4AD3-8A0B-66BEDE5ECD0B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410993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12"/>
          <p:cNvGrpSpPr>
            <a:grpSpLocks/>
          </p:cNvGrpSpPr>
          <p:nvPr userDrawn="1"/>
        </p:nvGrpSpPr>
        <p:grpSpPr bwMode="auto">
          <a:xfrm>
            <a:off x="1861038" y="163514"/>
            <a:ext cx="7064620" cy="687387"/>
            <a:chOff x="1876211" y="190530"/>
            <a:chExt cx="7064526" cy="686972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6064126" y="304761"/>
              <a:ext cx="2876611" cy="29351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1876211" y="190530"/>
              <a:ext cx="7064526" cy="68697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2846195" y="257165"/>
              <a:ext cx="5467467" cy="620337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5635491" y="276203"/>
              <a:ext cx="3305246" cy="515626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 dirty="0">
                <a:solidFill>
                  <a:srgbClr val="000000"/>
                </a:solidFill>
              </a:endParaRPr>
            </a:p>
          </p:txBody>
        </p:sp>
      </p:grpSp>
      <p:sp useBgFill="1">
        <p:nvSpPr>
          <p:cNvPr id="8" name="Freeform 10"/>
          <p:cNvSpPr>
            <a:spLocks/>
          </p:cNvSpPr>
          <p:nvPr/>
        </p:nvSpPr>
        <p:spPr bwMode="hidden">
          <a:xfrm>
            <a:off x="234463" y="728663"/>
            <a:ext cx="8723435" cy="831850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 dirty="0">
              <a:solidFill>
                <a:srgbClr val="000000"/>
              </a:solidFill>
            </a:endParaRPr>
          </a:p>
        </p:txBody>
      </p:sp>
      <p:sp>
        <p:nvSpPr>
          <p:cNvPr id="16" name="コンテンツ プレースホルダー 15"/>
          <p:cNvSpPr>
            <a:spLocks noGrp="1"/>
          </p:cNvSpPr>
          <p:nvPr>
            <p:ph sz="quarter" idx="13"/>
          </p:nvPr>
        </p:nvSpPr>
        <p:spPr>
          <a:xfrm>
            <a:off x="420142" y="1145169"/>
            <a:ext cx="8313365" cy="4772013"/>
          </a:xfr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31A4B-DF00-4C2F-8B79-E6EAB3970B85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972226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463" y="117475"/>
            <a:ext cx="241141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8" descr="geogla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8" y="36513"/>
            <a:ext cx="19796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275" y="3862388"/>
            <a:ext cx="5329238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8" y="476250"/>
            <a:ext cx="1827212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70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B453B-6054-4013-A2CC-5F8D92A968FC}" type="slidenum">
              <a:rPr lang="en-US" altLang="en-US"/>
              <a:pPr>
                <a:defRPr/>
              </a:pPr>
              <a:t>‹#›</a:t>
            </a:fld>
            <a:r>
              <a:rPr lang="en-US" altLang="en-US" dirty="0"/>
              <a:t> / 10</a:t>
            </a:r>
          </a:p>
        </p:txBody>
      </p:sp>
    </p:spTree>
    <p:extLst>
      <p:ext uri="{BB962C8B-B14F-4D97-AF65-F5344CB8AC3E}">
        <p14:creationId xmlns:p14="http://schemas.microsoft.com/office/powerpoint/2010/main" val="35825596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7CD42-EF21-42E4-8B4F-CDC2A4822F91}" type="datetime1">
              <a:rPr lang="ja-JP" altLang="en-US" smtClean="0"/>
              <a:t>2021/4/9</a:t>
            </a:fld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1AD1A-41E7-4FFC-B326-9F70D5FED6C6}" type="slidenum">
              <a:rPr lang="en-US" altLang="en-US"/>
              <a:pPr>
                <a:defRPr/>
              </a:pPr>
              <a:t>‹#›</a:t>
            </a:fld>
            <a:r>
              <a:rPr lang="en-US" altLang="en-US" dirty="0"/>
              <a:t> / 10</a:t>
            </a:r>
          </a:p>
        </p:txBody>
      </p:sp>
    </p:spTree>
    <p:extLst>
      <p:ext uri="{BB962C8B-B14F-4D97-AF65-F5344CB8AC3E}">
        <p14:creationId xmlns:p14="http://schemas.microsoft.com/office/powerpoint/2010/main" val="26776680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720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A12F1-DE6D-4EB1-9640-C00C93FB3822}" type="datetime1">
              <a:rPr lang="ja-JP" altLang="en-US" smtClean="0"/>
              <a:t>2021/4/9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BFEDA-6CFB-4225-8FA8-1194BE676D32}" type="slidenum">
              <a:rPr lang="en-US" altLang="en-US"/>
              <a:pPr>
                <a:defRPr/>
              </a:pPr>
              <a:t>‹#›</a:t>
            </a:fld>
            <a:r>
              <a:rPr lang="en-US" altLang="en-US" dirty="0"/>
              <a:t> / 10</a:t>
            </a:r>
          </a:p>
        </p:txBody>
      </p:sp>
    </p:spTree>
    <p:extLst>
      <p:ext uri="{BB962C8B-B14F-4D97-AF65-F5344CB8AC3E}">
        <p14:creationId xmlns:p14="http://schemas.microsoft.com/office/powerpoint/2010/main" val="30776396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E241B-8FC6-429D-84BD-FB1E3EC02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DBB5C-1FBB-436C-9A1A-4A7DB5F9D879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EF9FA-23B5-460F-A9B4-107A4486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A5BFD-8CD3-4681-85FD-B0806220C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9328D-4DC2-4904-B6AD-63B55DF983D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308283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1">
            <a:extLst>
              <a:ext uri="{FF2B5EF4-FFF2-40B4-BE49-F238E27FC236}">
                <a16:creationId xmlns:a16="http://schemas.microsoft.com/office/drawing/2014/main" id="{A24DBF3A-D9D6-4896-9697-0F35CDCA729D}"/>
              </a:ext>
            </a:extLst>
          </p:cNvPr>
          <p:cNvSpPr/>
          <p:nvPr/>
        </p:nvSpPr>
        <p:spPr>
          <a:xfrm>
            <a:off x="247651" y="163513"/>
            <a:ext cx="9420957" cy="1320800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62" dirty="0">
              <a:solidFill>
                <a:srgbClr val="FFFFFF"/>
              </a:solidFill>
            </a:endParaRPr>
          </a:p>
        </p:txBody>
      </p:sp>
      <p:grpSp>
        <p:nvGrpSpPr>
          <p:cNvPr id="4" name="グループ化 12">
            <a:extLst>
              <a:ext uri="{FF2B5EF4-FFF2-40B4-BE49-F238E27FC236}">
                <a16:creationId xmlns:a16="http://schemas.microsoft.com/office/drawing/2014/main" id="{B3FB16DF-339E-4E23-B115-BA9AC64CC8E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014905" y="163514"/>
            <a:ext cx="7653703" cy="687387"/>
            <a:chOff x="1876211" y="190530"/>
            <a:chExt cx="7064526" cy="686972"/>
          </a:xfrm>
        </p:grpSpPr>
        <p:sp>
          <p:nvSpPr>
            <p:cNvPr id="5" name="Freeform 14">
              <a:extLst>
                <a:ext uri="{FF2B5EF4-FFF2-40B4-BE49-F238E27FC236}">
                  <a16:creationId xmlns:a16="http://schemas.microsoft.com/office/drawing/2014/main" id="{FE0C1BD9-0FA6-4C5F-8D26-493D7B3FCD2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064126" y="304761"/>
              <a:ext cx="2876611" cy="29351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id="{B66CEAE6-9CA6-49A5-A4D0-99719FFCD3B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876211" y="190530"/>
              <a:ext cx="7064526" cy="686972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6F701992-9192-43D5-8676-00777EFD6F8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846195" y="257165"/>
              <a:ext cx="5467467" cy="620337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8" name="Freeform 26">
              <a:extLst>
                <a:ext uri="{FF2B5EF4-FFF2-40B4-BE49-F238E27FC236}">
                  <a16:creationId xmlns:a16="http://schemas.microsoft.com/office/drawing/2014/main" id="{3EF9DBD4-246F-42A6-B3F3-7FD81F4ED37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35491" y="276203"/>
              <a:ext cx="3305246" cy="515626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</p:grpSp>
      <p:sp useBgFill="1">
        <p:nvSpPr>
          <p:cNvPr id="9" name="Freeform 10">
            <a:extLst>
              <a:ext uri="{FF2B5EF4-FFF2-40B4-BE49-F238E27FC236}">
                <a16:creationId xmlns:a16="http://schemas.microsoft.com/office/drawing/2014/main" id="{DEB46301-3582-4F7C-8A87-A76DF5BCAE7F}"/>
              </a:ext>
            </a:extLst>
          </p:cNvPr>
          <p:cNvSpPr>
            <a:spLocks/>
          </p:cNvSpPr>
          <p:nvPr/>
        </p:nvSpPr>
        <p:spPr bwMode="hidden">
          <a:xfrm>
            <a:off x="254977" y="728663"/>
            <a:ext cx="9450266" cy="831850"/>
          </a:xfrm>
          <a:custGeom>
            <a:avLst/>
            <a:gdLst>
              <a:gd name="T0" fmla="*/ 2147483646 w 8196"/>
              <a:gd name="T1" fmla="*/ 2147483646 h 1192"/>
              <a:gd name="T2" fmla="*/ 2147483646 w 8196"/>
              <a:gd name="T3" fmla="*/ 2147483646 h 1192"/>
              <a:gd name="T4" fmla="*/ 2147483646 w 8196"/>
              <a:gd name="T5" fmla="*/ 2147483646 h 1192"/>
              <a:gd name="T6" fmla="*/ 2147483646 w 8196"/>
              <a:gd name="T7" fmla="*/ 2147483646 h 1192"/>
              <a:gd name="T8" fmla="*/ 2147483646 w 8196"/>
              <a:gd name="T9" fmla="*/ 2147483646 h 1192"/>
              <a:gd name="T10" fmla="*/ 2147483646 w 8196"/>
              <a:gd name="T11" fmla="*/ 2147483646 h 1192"/>
              <a:gd name="T12" fmla="*/ 2147483646 w 8196"/>
              <a:gd name="T13" fmla="*/ 2147483646 h 1192"/>
              <a:gd name="T14" fmla="*/ 2147483646 w 8196"/>
              <a:gd name="T15" fmla="*/ 2147483646 h 1192"/>
              <a:gd name="T16" fmla="*/ 2147483646 w 8196"/>
              <a:gd name="T17" fmla="*/ 2147483646 h 1192"/>
              <a:gd name="T18" fmla="*/ 2147483646 w 8196"/>
              <a:gd name="T19" fmla="*/ 2147483646 h 1192"/>
              <a:gd name="T20" fmla="*/ 2147483646 w 8196"/>
              <a:gd name="T21" fmla="*/ 2147483646 h 1192"/>
              <a:gd name="T22" fmla="*/ 2147483646 w 8196"/>
              <a:gd name="T23" fmla="*/ 2147483646 h 1192"/>
              <a:gd name="T24" fmla="*/ 2147483646 w 8196"/>
              <a:gd name="T25" fmla="*/ 2147483646 h 1192"/>
              <a:gd name="T26" fmla="*/ 2147483646 w 8196"/>
              <a:gd name="T27" fmla="*/ 2147483646 h 1192"/>
              <a:gd name="T28" fmla="*/ 2147483646 w 8196"/>
              <a:gd name="T29" fmla="*/ 2147483646 h 1192"/>
              <a:gd name="T30" fmla="*/ 2147483646 w 8196"/>
              <a:gd name="T31" fmla="*/ 2147483646 h 1192"/>
              <a:gd name="T32" fmla="*/ 2147483646 w 8196"/>
              <a:gd name="T33" fmla="*/ 2147483646 h 1192"/>
              <a:gd name="T34" fmla="*/ 2147483646 w 8196"/>
              <a:gd name="T35" fmla="*/ 2147483646 h 1192"/>
              <a:gd name="T36" fmla="*/ 2147483646 w 8196"/>
              <a:gd name="T37" fmla="*/ 2147483646 h 1192"/>
              <a:gd name="T38" fmla="*/ 2147483646 w 8196"/>
              <a:gd name="T39" fmla="*/ 2147483646 h 1192"/>
              <a:gd name="T40" fmla="*/ 2147483646 w 8196"/>
              <a:gd name="T41" fmla="*/ 2147483646 h 1192"/>
              <a:gd name="T42" fmla="*/ 2147483646 w 8196"/>
              <a:gd name="T43" fmla="*/ 2147483646 h 1192"/>
              <a:gd name="T44" fmla="*/ 2147483646 w 8196"/>
              <a:gd name="T45" fmla="*/ 0 h 1192"/>
              <a:gd name="T46" fmla="*/ 2147483646 w 8196"/>
              <a:gd name="T47" fmla="*/ 2147483646 h 1192"/>
              <a:gd name="T48" fmla="*/ 2147483646 w 8196"/>
              <a:gd name="T49" fmla="*/ 2147483646 h 1192"/>
              <a:gd name="T50" fmla="*/ 2147483646 w 8196"/>
              <a:gd name="T51" fmla="*/ 2147483646 h 1192"/>
              <a:gd name="T52" fmla="*/ 2147483646 w 8196"/>
              <a:gd name="T53" fmla="*/ 2147483646 h 1192"/>
              <a:gd name="T54" fmla="*/ 2147483646 w 8196"/>
              <a:gd name="T55" fmla="*/ 2147483646 h 1192"/>
              <a:gd name="T56" fmla="*/ 2147483646 w 8196"/>
              <a:gd name="T57" fmla="*/ 2147483646 h 1192"/>
              <a:gd name="T58" fmla="*/ 2147483646 w 8196"/>
              <a:gd name="T59" fmla="*/ 2147483646 h 1192"/>
              <a:gd name="T60" fmla="*/ 2147483646 w 8196"/>
              <a:gd name="T61" fmla="*/ 2147483646 h 1192"/>
              <a:gd name="T62" fmla="*/ 0 w 8196"/>
              <a:gd name="T63" fmla="*/ 2147483646 h 1192"/>
              <a:gd name="T64" fmla="*/ 2147483646 w 8196"/>
              <a:gd name="T65" fmla="*/ 2147483646 h 1192"/>
              <a:gd name="T66" fmla="*/ 2147483646 w 8196"/>
              <a:gd name="T67" fmla="*/ 2147483646 h 1192"/>
              <a:gd name="T68" fmla="*/ 2147483646 w 8196"/>
              <a:gd name="T69" fmla="*/ 2147483646 h 1192"/>
              <a:gd name="T70" fmla="*/ 2147483646 w 8196"/>
              <a:gd name="T71" fmla="*/ 2147483646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sz="1662"/>
          </a:p>
        </p:txBody>
      </p:sp>
      <p:pic>
        <p:nvPicPr>
          <p:cNvPr id="10" name="Picture 8" descr="国際連合広報センター">
            <a:hlinkClick r:id="rId2"/>
            <a:extLst>
              <a:ext uri="{FF2B5EF4-FFF2-40B4-BE49-F238E27FC236}">
                <a16:creationId xmlns:a16="http://schemas.microsoft.com/office/drawing/2014/main" id="{1F85615B-BA3D-4DEB-B736-6E18CBFA5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60" b="-4425"/>
          <a:stretch>
            <a:fillRect/>
          </a:stretch>
        </p:blipFill>
        <p:spPr bwMode="auto">
          <a:xfrm>
            <a:off x="194897" y="6248400"/>
            <a:ext cx="577362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JAXA LOGO">
            <a:extLst>
              <a:ext uri="{FF2B5EF4-FFF2-40B4-BE49-F238E27FC236}">
                <a16:creationId xmlns:a16="http://schemas.microsoft.com/office/drawing/2014/main" id="{BC9E47AA-7B34-4288-B184-841D883CE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59" y="6237289"/>
            <a:ext cx="852854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コンテンツ プレースホルダー 15"/>
          <p:cNvSpPr>
            <a:spLocks noGrp="1"/>
          </p:cNvSpPr>
          <p:nvPr>
            <p:ph sz="quarter" idx="13"/>
          </p:nvPr>
        </p:nvSpPr>
        <p:spPr>
          <a:xfrm>
            <a:off x="455111" y="1145169"/>
            <a:ext cx="9006145" cy="4772013"/>
          </a:xfrm>
        </p:spPr>
        <p:txBody>
          <a:bodyPr/>
          <a:lstStyle>
            <a:lvl1pPr marL="0" indent="0">
              <a:buNone/>
              <a:defRPr sz="1662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0DE0CF53-AFD8-47A2-BB4A-A1F02F1658A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EDB65-CB92-4D7A-BF45-B9B5CC676FBC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D8D2F2B6-F5FE-45E4-B1D6-C6FC3437115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9551" y="6092825"/>
            <a:ext cx="4101611" cy="679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9C3AB50-E9AF-45E9-B460-D5D86414A3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F6DA8-F59C-49D9-8CCC-7D3FB390E41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929557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6" y="2130548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AFE0B7-974D-4C9B-B3B5-93E431FD4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584D3"/>
                </a:solidFill>
              </a:defRPr>
            </a:lvl1pPr>
          </a:lstStyle>
          <a:p>
            <a:pPr>
              <a:defRPr/>
            </a:pPr>
            <a:fld id="{01D2F24D-731C-4C53-8847-F00A3D93ECB1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88F95A-225C-49B4-B89F-F9B276801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F88618-BC3B-41DF-A65D-59E9F32AC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fld id="{21C2EC23-EE62-4242-A6C6-546D3F0EFBC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435110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12">
            <a:extLst>
              <a:ext uri="{FF2B5EF4-FFF2-40B4-BE49-F238E27FC236}">
                <a16:creationId xmlns:a16="http://schemas.microsoft.com/office/drawing/2014/main" id="{D0896AE5-1B0A-4F52-BA1D-D3B4B9CBCA2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014905" y="163514"/>
            <a:ext cx="7653703" cy="687387"/>
            <a:chOff x="1876211" y="190530"/>
            <a:chExt cx="7064526" cy="686972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2473E666-69E0-4703-98BC-F2CF0F8C32D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064126" y="304761"/>
              <a:ext cx="2876611" cy="29351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35438D2C-ED59-4DAA-B95D-B776C22B5F2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876211" y="190530"/>
              <a:ext cx="7064526" cy="686972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FFEEDE86-3BBD-4B03-B19A-8BA3B5446C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846195" y="257165"/>
              <a:ext cx="5467467" cy="620337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642681D4-E0D3-4229-8947-089E1957FDD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35491" y="276203"/>
              <a:ext cx="3305246" cy="515626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</p:grpSp>
      <p:sp useBgFill="1">
        <p:nvSpPr>
          <p:cNvPr id="8" name="Freeform 10">
            <a:extLst>
              <a:ext uri="{FF2B5EF4-FFF2-40B4-BE49-F238E27FC236}">
                <a16:creationId xmlns:a16="http://schemas.microsoft.com/office/drawing/2014/main" id="{0D89EA11-9283-4BE8-BB1B-ABD7DB6D6B91}"/>
              </a:ext>
            </a:extLst>
          </p:cNvPr>
          <p:cNvSpPr>
            <a:spLocks/>
          </p:cNvSpPr>
          <p:nvPr/>
        </p:nvSpPr>
        <p:spPr bwMode="hidden">
          <a:xfrm>
            <a:off x="254977" y="728663"/>
            <a:ext cx="9450266" cy="831850"/>
          </a:xfrm>
          <a:custGeom>
            <a:avLst/>
            <a:gdLst>
              <a:gd name="T0" fmla="*/ 2147483646 w 8196"/>
              <a:gd name="T1" fmla="*/ 2147483646 h 1192"/>
              <a:gd name="T2" fmla="*/ 2147483646 w 8196"/>
              <a:gd name="T3" fmla="*/ 2147483646 h 1192"/>
              <a:gd name="T4" fmla="*/ 2147483646 w 8196"/>
              <a:gd name="T5" fmla="*/ 2147483646 h 1192"/>
              <a:gd name="T6" fmla="*/ 2147483646 w 8196"/>
              <a:gd name="T7" fmla="*/ 2147483646 h 1192"/>
              <a:gd name="T8" fmla="*/ 2147483646 w 8196"/>
              <a:gd name="T9" fmla="*/ 2147483646 h 1192"/>
              <a:gd name="T10" fmla="*/ 2147483646 w 8196"/>
              <a:gd name="T11" fmla="*/ 2147483646 h 1192"/>
              <a:gd name="T12" fmla="*/ 2147483646 w 8196"/>
              <a:gd name="T13" fmla="*/ 2147483646 h 1192"/>
              <a:gd name="T14" fmla="*/ 2147483646 w 8196"/>
              <a:gd name="T15" fmla="*/ 2147483646 h 1192"/>
              <a:gd name="T16" fmla="*/ 2147483646 w 8196"/>
              <a:gd name="T17" fmla="*/ 2147483646 h 1192"/>
              <a:gd name="T18" fmla="*/ 2147483646 w 8196"/>
              <a:gd name="T19" fmla="*/ 2147483646 h 1192"/>
              <a:gd name="T20" fmla="*/ 2147483646 w 8196"/>
              <a:gd name="T21" fmla="*/ 2147483646 h 1192"/>
              <a:gd name="T22" fmla="*/ 2147483646 w 8196"/>
              <a:gd name="T23" fmla="*/ 2147483646 h 1192"/>
              <a:gd name="T24" fmla="*/ 2147483646 w 8196"/>
              <a:gd name="T25" fmla="*/ 2147483646 h 1192"/>
              <a:gd name="T26" fmla="*/ 2147483646 w 8196"/>
              <a:gd name="T27" fmla="*/ 2147483646 h 1192"/>
              <a:gd name="T28" fmla="*/ 2147483646 w 8196"/>
              <a:gd name="T29" fmla="*/ 2147483646 h 1192"/>
              <a:gd name="T30" fmla="*/ 2147483646 w 8196"/>
              <a:gd name="T31" fmla="*/ 2147483646 h 1192"/>
              <a:gd name="T32" fmla="*/ 2147483646 w 8196"/>
              <a:gd name="T33" fmla="*/ 2147483646 h 1192"/>
              <a:gd name="T34" fmla="*/ 2147483646 w 8196"/>
              <a:gd name="T35" fmla="*/ 2147483646 h 1192"/>
              <a:gd name="T36" fmla="*/ 2147483646 w 8196"/>
              <a:gd name="T37" fmla="*/ 2147483646 h 1192"/>
              <a:gd name="T38" fmla="*/ 2147483646 w 8196"/>
              <a:gd name="T39" fmla="*/ 2147483646 h 1192"/>
              <a:gd name="T40" fmla="*/ 2147483646 w 8196"/>
              <a:gd name="T41" fmla="*/ 2147483646 h 1192"/>
              <a:gd name="T42" fmla="*/ 2147483646 w 8196"/>
              <a:gd name="T43" fmla="*/ 2147483646 h 1192"/>
              <a:gd name="T44" fmla="*/ 2147483646 w 8196"/>
              <a:gd name="T45" fmla="*/ 0 h 1192"/>
              <a:gd name="T46" fmla="*/ 2147483646 w 8196"/>
              <a:gd name="T47" fmla="*/ 2147483646 h 1192"/>
              <a:gd name="T48" fmla="*/ 2147483646 w 8196"/>
              <a:gd name="T49" fmla="*/ 2147483646 h 1192"/>
              <a:gd name="T50" fmla="*/ 2147483646 w 8196"/>
              <a:gd name="T51" fmla="*/ 2147483646 h 1192"/>
              <a:gd name="T52" fmla="*/ 2147483646 w 8196"/>
              <a:gd name="T53" fmla="*/ 2147483646 h 1192"/>
              <a:gd name="T54" fmla="*/ 2147483646 w 8196"/>
              <a:gd name="T55" fmla="*/ 2147483646 h 1192"/>
              <a:gd name="T56" fmla="*/ 2147483646 w 8196"/>
              <a:gd name="T57" fmla="*/ 2147483646 h 1192"/>
              <a:gd name="T58" fmla="*/ 2147483646 w 8196"/>
              <a:gd name="T59" fmla="*/ 2147483646 h 1192"/>
              <a:gd name="T60" fmla="*/ 2147483646 w 8196"/>
              <a:gd name="T61" fmla="*/ 2147483646 h 1192"/>
              <a:gd name="T62" fmla="*/ 0 w 8196"/>
              <a:gd name="T63" fmla="*/ 2147483646 h 1192"/>
              <a:gd name="T64" fmla="*/ 2147483646 w 8196"/>
              <a:gd name="T65" fmla="*/ 2147483646 h 1192"/>
              <a:gd name="T66" fmla="*/ 2147483646 w 8196"/>
              <a:gd name="T67" fmla="*/ 2147483646 h 1192"/>
              <a:gd name="T68" fmla="*/ 2147483646 w 8196"/>
              <a:gd name="T69" fmla="*/ 2147483646 h 1192"/>
              <a:gd name="T70" fmla="*/ 2147483646 w 8196"/>
              <a:gd name="T71" fmla="*/ 2147483646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sz="1662"/>
          </a:p>
        </p:txBody>
      </p:sp>
      <p:sp>
        <p:nvSpPr>
          <p:cNvPr id="16" name="コンテンツ プレースホルダー 15"/>
          <p:cNvSpPr>
            <a:spLocks noGrp="1"/>
          </p:cNvSpPr>
          <p:nvPr>
            <p:ph sz="quarter" idx="13"/>
          </p:nvPr>
        </p:nvSpPr>
        <p:spPr>
          <a:xfrm>
            <a:off x="455111" y="1145169"/>
            <a:ext cx="9006145" cy="4772013"/>
          </a:xfrm>
        </p:spPr>
        <p:txBody>
          <a:bodyPr/>
          <a:lstStyle>
            <a:lvl1pPr marL="0" indent="0">
              <a:buNone/>
              <a:defRPr sz="1662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E468171-D68B-48A2-B093-A56C9B388F8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0D022-1745-4CD5-A339-E3F6D4DE37F4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9180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E241B-8FC6-429D-84BD-FB1E3EC02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5C620-8D6C-4156-9825-48EC14178BA2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EF9FA-23B5-460F-A9B4-107A4486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A5BFD-8CD3-4681-85FD-B0806220C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9328D-4DC2-4904-B6AD-63B55DF983D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330357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98049B-216B-440D-A429-28FC66301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3E913-B240-4355-90CC-3C209BCF6506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5966B4-F306-4D39-AECF-E3454BFF5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DF7D3C-CC9C-420E-A68C-495A6B1D7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A3A14-0F70-4B88-856D-54DA989C02A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294586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1">
            <a:extLst>
              <a:ext uri="{FF2B5EF4-FFF2-40B4-BE49-F238E27FC236}">
                <a16:creationId xmlns:a16="http://schemas.microsoft.com/office/drawing/2014/main" id="{A24DBF3A-D9D6-4896-9697-0F35CDCA729D}"/>
              </a:ext>
            </a:extLst>
          </p:cNvPr>
          <p:cNvSpPr/>
          <p:nvPr/>
        </p:nvSpPr>
        <p:spPr>
          <a:xfrm>
            <a:off x="247651" y="163513"/>
            <a:ext cx="9420957" cy="1320800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62" dirty="0">
              <a:solidFill>
                <a:srgbClr val="FFFFFF"/>
              </a:solidFill>
            </a:endParaRPr>
          </a:p>
        </p:txBody>
      </p:sp>
      <p:grpSp>
        <p:nvGrpSpPr>
          <p:cNvPr id="4" name="グループ化 12">
            <a:extLst>
              <a:ext uri="{FF2B5EF4-FFF2-40B4-BE49-F238E27FC236}">
                <a16:creationId xmlns:a16="http://schemas.microsoft.com/office/drawing/2014/main" id="{B3FB16DF-339E-4E23-B115-BA9AC64CC8E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014905" y="163514"/>
            <a:ext cx="7653703" cy="687387"/>
            <a:chOff x="1876211" y="190530"/>
            <a:chExt cx="7064526" cy="686972"/>
          </a:xfrm>
        </p:grpSpPr>
        <p:sp>
          <p:nvSpPr>
            <p:cNvPr id="5" name="Freeform 14">
              <a:extLst>
                <a:ext uri="{FF2B5EF4-FFF2-40B4-BE49-F238E27FC236}">
                  <a16:creationId xmlns:a16="http://schemas.microsoft.com/office/drawing/2014/main" id="{FE0C1BD9-0FA6-4C5F-8D26-493D7B3FCD2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064126" y="304761"/>
              <a:ext cx="2876611" cy="29351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id="{B66CEAE6-9CA6-49A5-A4D0-99719FFCD3B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876211" y="190530"/>
              <a:ext cx="7064526" cy="686972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7" name="Freeform 22">
              <a:extLst>
                <a:ext uri="{FF2B5EF4-FFF2-40B4-BE49-F238E27FC236}">
                  <a16:creationId xmlns:a16="http://schemas.microsoft.com/office/drawing/2014/main" id="{6F701992-9192-43D5-8676-00777EFD6F8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846195" y="257165"/>
              <a:ext cx="5467467" cy="620337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8" name="Freeform 26">
              <a:extLst>
                <a:ext uri="{FF2B5EF4-FFF2-40B4-BE49-F238E27FC236}">
                  <a16:creationId xmlns:a16="http://schemas.microsoft.com/office/drawing/2014/main" id="{3EF9DBD4-246F-42A6-B3F3-7FD81F4ED37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35491" y="276203"/>
              <a:ext cx="3305246" cy="515626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</p:grpSp>
      <p:sp useBgFill="1">
        <p:nvSpPr>
          <p:cNvPr id="9" name="Freeform 10">
            <a:extLst>
              <a:ext uri="{FF2B5EF4-FFF2-40B4-BE49-F238E27FC236}">
                <a16:creationId xmlns:a16="http://schemas.microsoft.com/office/drawing/2014/main" id="{DEB46301-3582-4F7C-8A87-A76DF5BCAE7F}"/>
              </a:ext>
            </a:extLst>
          </p:cNvPr>
          <p:cNvSpPr>
            <a:spLocks/>
          </p:cNvSpPr>
          <p:nvPr/>
        </p:nvSpPr>
        <p:spPr bwMode="hidden">
          <a:xfrm>
            <a:off x="254977" y="728663"/>
            <a:ext cx="9450266" cy="831850"/>
          </a:xfrm>
          <a:custGeom>
            <a:avLst/>
            <a:gdLst>
              <a:gd name="T0" fmla="*/ 2147483646 w 8196"/>
              <a:gd name="T1" fmla="*/ 2147483646 h 1192"/>
              <a:gd name="T2" fmla="*/ 2147483646 w 8196"/>
              <a:gd name="T3" fmla="*/ 2147483646 h 1192"/>
              <a:gd name="T4" fmla="*/ 2147483646 w 8196"/>
              <a:gd name="T5" fmla="*/ 2147483646 h 1192"/>
              <a:gd name="T6" fmla="*/ 2147483646 w 8196"/>
              <a:gd name="T7" fmla="*/ 2147483646 h 1192"/>
              <a:gd name="T8" fmla="*/ 2147483646 w 8196"/>
              <a:gd name="T9" fmla="*/ 2147483646 h 1192"/>
              <a:gd name="T10" fmla="*/ 2147483646 w 8196"/>
              <a:gd name="T11" fmla="*/ 2147483646 h 1192"/>
              <a:gd name="T12" fmla="*/ 2147483646 w 8196"/>
              <a:gd name="T13" fmla="*/ 2147483646 h 1192"/>
              <a:gd name="T14" fmla="*/ 2147483646 w 8196"/>
              <a:gd name="T15" fmla="*/ 2147483646 h 1192"/>
              <a:gd name="T16" fmla="*/ 2147483646 w 8196"/>
              <a:gd name="T17" fmla="*/ 2147483646 h 1192"/>
              <a:gd name="T18" fmla="*/ 2147483646 w 8196"/>
              <a:gd name="T19" fmla="*/ 2147483646 h 1192"/>
              <a:gd name="T20" fmla="*/ 2147483646 w 8196"/>
              <a:gd name="T21" fmla="*/ 2147483646 h 1192"/>
              <a:gd name="T22" fmla="*/ 2147483646 w 8196"/>
              <a:gd name="T23" fmla="*/ 2147483646 h 1192"/>
              <a:gd name="T24" fmla="*/ 2147483646 w 8196"/>
              <a:gd name="T25" fmla="*/ 2147483646 h 1192"/>
              <a:gd name="T26" fmla="*/ 2147483646 w 8196"/>
              <a:gd name="T27" fmla="*/ 2147483646 h 1192"/>
              <a:gd name="T28" fmla="*/ 2147483646 w 8196"/>
              <a:gd name="T29" fmla="*/ 2147483646 h 1192"/>
              <a:gd name="T30" fmla="*/ 2147483646 w 8196"/>
              <a:gd name="T31" fmla="*/ 2147483646 h 1192"/>
              <a:gd name="T32" fmla="*/ 2147483646 w 8196"/>
              <a:gd name="T33" fmla="*/ 2147483646 h 1192"/>
              <a:gd name="T34" fmla="*/ 2147483646 w 8196"/>
              <a:gd name="T35" fmla="*/ 2147483646 h 1192"/>
              <a:gd name="T36" fmla="*/ 2147483646 w 8196"/>
              <a:gd name="T37" fmla="*/ 2147483646 h 1192"/>
              <a:gd name="T38" fmla="*/ 2147483646 w 8196"/>
              <a:gd name="T39" fmla="*/ 2147483646 h 1192"/>
              <a:gd name="T40" fmla="*/ 2147483646 w 8196"/>
              <a:gd name="T41" fmla="*/ 2147483646 h 1192"/>
              <a:gd name="T42" fmla="*/ 2147483646 w 8196"/>
              <a:gd name="T43" fmla="*/ 2147483646 h 1192"/>
              <a:gd name="T44" fmla="*/ 2147483646 w 8196"/>
              <a:gd name="T45" fmla="*/ 0 h 1192"/>
              <a:gd name="T46" fmla="*/ 2147483646 w 8196"/>
              <a:gd name="T47" fmla="*/ 2147483646 h 1192"/>
              <a:gd name="T48" fmla="*/ 2147483646 w 8196"/>
              <a:gd name="T49" fmla="*/ 2147483646 h 1192"/>
              <a:gd name="T50" fmla="*/ 2147483646 w 8196"/>
              <a:gd name="T51" fmla="*/ 2147483646 h 1192"/>
              <a:gd name="T52" fmla="*/ 2147483646 w 8196"/>
              <a:gd name="T53" fmla="*/ 2147483646 h 1192"/>
              <a:gd name="T54" fmla="*/ 2147483646 w 8196"/>
              <a:gd name="T55" fmla="*/ 2147483646 h 1192"/>
              <a:gd name="T56" fmla="*/ 2147483646 w 8196"/>
              <a:gd name="T57" fmla="*/ 2147483646 h 1192"/>
              <a:gd name="T58" fmla="*/ 2147483646 w 8196"/>
              <a:gd name="T59" fmla="*/ 2147483646 h 1192"/>
              <a:gd name="T60" fmla="*/ 2147483646 w 8196"/>
              <a:gd name="T61" fmla="*/ 2147483646 h 1192"/>
              <a:gd name="T62" fmla="*/ 0 w 8196"/>
              <a:gd name="T63" fmla="*/ 2147483646 h 1192"/>
              <a:gd name="T64" fmla="*/ 2147483646 w 8196"/>
              <a:gd name="T65" fmla="*/ 2147483646 h 1192"/>
              <a:gd name="T66" fmla="*/ 2147483646 w 8196"/>
              <a:gd name="T67" fmla="*/ 2147483646 h 1192"/>
              <a:gd name="T68" fmla="*/ 2147483646 w 8196"/>
              <a:gd name="T69" fmla="*/ 2147483646 h 1192"/>
              <a:gd name="T70" fmla="*/ 2147483646 w 8196"/>
              <a:gd name="T71" fmla="*/ 2147483646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sz="1662"/>
          </a:p>
        </p:txBody>
      </p:sp>
      <p:pic>
        <p:nvPicPr>
          <p:cNvPr id="10" name="Picture 8" descr="国際連合広報センター">
            <a:hlinkClick r:id="rId2"/>
            <a:extLst>
              <a:ext uri="{FF2B5EF4-FFF2-40B4-BE49-F238E27FC236}">
                <a16:creationId xmlns:a16="http://schemas.microsoft.com/office/drawing/2014/main" id="{1F85615B-BA3D-4DEB-B736-6E18CBFA5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60" b="-4425"/>
          <a:stretch>
            <a:fillRect/>
          </a:stretch>
        </p:blipFill>
        <p:spPr bwMode="auto">
          <a:xfrm>
            <a:off x="194897" y="6248400"/>
            <a:ext cx="577362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JAXA LOGO">
            <a:extLst>
              <a:ext uri="{FF2B5EF4-FFF2-40B4-BE49-F238E27FC236}">
                <a16:creationId xmlns:a16="http://schemas.microsoft.com/office/drawing/2014/main" id="{BC9E47AA-7B34-4288-B184-841D883CE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59" y="6237289"/>
            <a:ext cx="852854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コンテンツ プレースホルダー 15"/>
          <p:cNvSpPr>
            <a:spLocks noGrp="1"/>
          </p:cNvSpPr>
          <p:nvPr>
            <p:ph sz="quarter" idx="13"/>
          </p:nvPr>
        </p:nvSpPr>
        <p:spPr>
          <a:xfrm>
            <a:off x="455111" y="1145169"/>
            <a:ext cx="9006145" cy="4772013"/>
          </a:xfrm>
        </p:spPr>
        <p:txBody>
          <a:bodyPr/>
          <a:lstStyle>
            <a:lvl1pPr marL="0" indent="0">
              <a:buNone/>
              <a:defRPr sz="1662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0DE0CF53-AFD8-47A2-BB4A-A1F02F1658A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943E7-9A97-4B31-BCA0-C8B47998D793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D8D2F2B6-F5FE-45E4-B1D6-C6FC3437115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9551" y="6092825"/>
            <a:ext cx="4101611" cy="679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9C3AB50-E9AF-45E9-B460-D5D86414A3B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F6DA8-F59C-49D9-8CCC-7D3FB390E416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055072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6" y="2130548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AFE0B7-974D-4C9B-B3B5-93E431FD4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584D3"/>
                </a:solidFill>
              </a:defRPr>
            </a:lvl1pPr>
          </a:lstStyle>
          <a:p>
            <a:pPr>
              <a:defRPr/>
            </a:pPr>
            <a:fld id="{155E76A2-D659-4C3C-BF1C-1A40C5E5D985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88F95A-225C-49B4-B89F-F9B276801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F88618-BC3B-41DF-A65D-59E9F32AC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73E87"/>
                </a:solidFill>
              </a:defRPr>
            </a:lvl1pPr>
          </a:lstStyle>
          <a:p>
            <a:pPr>
              <a:defRPr/>
            </a:pPr>
            <a:fld id="{21C2EC23-EE62-4242-A6C6-546D3F0EFBC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38964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12">
            <a:extLst>
              <a:ext uri="{FF2B5EF4-FFF2-40B4-BE49-F238E27FC236}">
                <a16:creationId xmlns:a16="http://schemas.microsoft.com/office/drawing/2014/main" id="{D0896AE5-1B0A-4F52-BA1D-D3B4B9CBCA2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014905" y="163514"/>
            <a:ext cx="7653703" cy="687387"/>
            <a:chOff x="1876211" y="190530"/>
            <a:chExt cx="7064526" cy="686972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2473E666-69E0-4703-98BC-F2CF0F8C32D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064126" y="304761"/>
              <a:ext cx="2876611" cy="29351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35438D2C-ED59-4DAA-B95D-B776C22B5F2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876211" y="190530"/>
              <a:ext cx="7064526" cy="686972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FFEEDE86-3BBD-4B03-B19A-8BA3B5446C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846195" y="257165"/>
              <a:ext cx="5467467" cy="620337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642681D4-E0D3-4229-8947-089E1957FDD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35491" y="276203"/>
              <a:ext cx="3305246" cy="515626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 sz="1662"/>
            </a:p>
          </p:txBody>
        </p:sp>
      </p:grpSp>
      <p:sp useBgFill="1">
        <p:nvSpPr>
          <p:cNvPr id="8" name="Freeform 10">
            <a:extLst>
              <a:ext uri="{FF2B5EF4-FFF2-40B4-BE49-F238E27FC236}">
                <a16:creationId xmlns:a16="http://schemas.microsoft.com/office/drawing/2014/main" id="{0D89EA11-9283-4BE8-BB1B-ABD7DB6D6B91}"/>
              </a:ext>
            </a:extLst>
          </p:cNvPr>
          <p:cNvSpPr>
            <a:spLocks/>
          </p:cNvSpPr>
          <p:nvPr/>
        </p:nvSpPr>
        <p:spPr bwMode="hidden">
          <a:xfrm>
            <a:off x="254977" y="728663"/>
            <a:ext cx="9450266" cy="831850"/>
          </a:xfrm>
          <a:custGeom>
            <a:avLst/>
            <a:gdLst>
              <a:gd name="T0" fmla="*/ 2147483646 w 8196"/>
              <a:gd name="T1" fmla="*/ 2147483646 h 1192"/>
              <a:gd name="T2" fmla="*/ 2147483646 w 8196"/>
              <a:gd name="T3" fmla="*/ 2147483646 h 1192"/>
              <a:gd name="T4" fmla="*/ 2147483646 w 8196"/>
              <a:gd name="T5" fmla="*/ 2147483646 h 1192"/>
              <a:gd name="T6" fmla="*/ 2147483646 w 8196"/>
              <a:gd name="T7" fmla="*/ 2147483646 h 1192"/>
              <a:gd name="T8" fmla="*/ 2147483646 w 8196"/>
              <a:gd name="T9" fmla="*/ 2147483646 h 1192"/>
              <a:gd name="T10" fmla="*/ 2147483646 w 8196"/>
              <a:gd name="T11" fmla="*/ 2147483646 h 1192"/>
              <a:gd name="T12" fmla="*/ 2147483646 w 8196"/>
              <a:gd name="T13" fmla="*/ 2147483646 h 1192"/>
              <a:gd name="T14" fmla="*/ 2147483646 w 8196"/>
              <a:gd name="T15" fmla="*/ 2147483646 h 1192"/>
              <a:gd name="T16" fmla="*/ 2147483646 w 8196"/>
              <a:gd name="T17" fmla="*/ 2147483646 h 1192"/>
              <a:gd name="T18" fmla="*/ 2147483646 w 8196"/>
              <a:gd name="T19" fmla="*/ 2147483646 h 1192"/>
              <a:gd name="T20" fmla="*/ 2147483646 w 8196"/>
              <a:gd name="T21" fmla="*/ 2147483646 h 1192"/>
              <a:gd name="T22" fmla="*/ 2147483646 w 8196"/>
              <a:gd name="T23" fmla="*/ 2147483646 h 1192"/>
              <a:gd name="T24" fmla="*/ 2147483646 w 8196"/>
              <a:gd name="T25" fmla="*/ 2147483646 h 1192"/>
              <a:gd name="T26" fmla="*/ 2147483646 w 8196"/>
              <a:gd name="T27" fmla="*/ 2147483646 h 1192"/>
              <a:gd name="T28" fmla="*/ 2147483646 w 8196"/>
              <a:gd name="T29" fmla="*/ 2147483646 h 1192"/>
              <a:gd name="T30" fmla="*/ 2147483646 w 8196"/>
              <a:gd name="T31" fmla="*/ 2147483646 h 1192"/>
              <a:gd name="T32" fmla="*/ 2147483646 w 8196"/>
              <a:gd name="T33" fmla="*/ 2147483646 h 1192"/>
              <a:gd name="T34" fmla="*/ 2147483646 w 8196"/>
              <a:gd name="T35" fmla="*/ 2147483646 h 1192"/>
              <a:gd name="T36" fmla="*/ 2147483646 w 8196"/>
              <a:gd name="T37" fmla="*/ 2147483646 h 1192"/>
              <a:gd name="T38" fmla="*/ 2147483646 w 8196"/>
              <a:gd name="T39" fmla="*/ 2147483646 h 1192"/>
              <a:gd name="T40" fmla="*/ 2147483646 w 8196"/>
              <a:gd name="T41" fmla="*/ 2147483646 h 1192"/>
              <a:gd name="T42" fmla="*/ 2147483646 w 8196"/>
              <a:gd name="T43" fmla="*/ 2147483646 h 1192"/>
              <a:gd name="T44" fmla="*/ 2147483646 w 8196"/>
              <a:gd name="T45" fmla="*/ 0 h 1192"/>
              <a:gd name="T46" fmla="*/ 2147483646 w 8196"/>
              <a:gd name="T47" fmla="*/ 2147483646 h 1192"/>
              <a:gd name="T48" fmla="*/ 2147483646 w 8196"/>
              <a:gd name="T49" fmla="*/ 2147483646 h 1192"/>
              <a:gd name="T50" fmla="*/ 2147483646 w 8196"/>
              <a:gd name="T51" fmla="*/ 2147483646 h 1192"/>
              <a:gd name="T52" fmla="*/ 2147483646 w 8196"/>
              <a:gd name="T53" fmla="*/ 2147483646 h 1192"/>
              <a:gd name="T54" fmla="*/ 2147483646 w 8196"/>
              <a:gd name="T55" fmla="*/ 2147483646 h 1192"/>
              <a:gd name="T56" fmla="*/ 2147483646 w 8196"/>
              <a:gd name="T57" fmla="*/ 2147483646 h 1192"/>
              <a:gd name="T58" fmla="*/ 2147483646 w 8196"/>
              <a:gd name="T59" fmla="*/ 2147483646 h 1192"/>
              <a:gd name="T60" fmla="*/ 2147483646 w 8196"/>
              <a:gd name="T61" fmla="*/ 2147483646 h 1192"/>
              <a:gd name="T62" fmla="*/ 0 w 8196"/>
              <a:gd name="T63" fmla="*/ 2147483646 h 1192"/>
              <a:gd name="T64" fmla="*/ 2147483646 w 8196"/>
              <a:gd name="T65" fmla="*/ 2147483646 h 1192"/>
              <a:gd name="T66" fmla="*/ 2147483646 w 8196"/>
              <a:gd name="T67" fmla="*/ 2147483646 h 1192"/>
              <a:gd name="T68" fmla="*/ 2147483646 w 8196"/>
              <a:gd name="T69" fmla="*/ 2147483646 h 1192"/>
              <a:gd name="T70" fmla="*/ 2147483646 w 8196"/>
              <a:gd name="T71" fmla="*/ 2147483646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sz="1662"/>
          </a:p>
        </p:txBody>
      </p:sp>
      <p:sp>
        <p:nvSpPr>
          <p:cNvPr id="16" name="コンテンツ プレースホルダー 15"/>
          <p:cNvSpPr>
            <a:spLocks noGrp="1"/>
          </p:cNvSpPr>
          <p:nvPr>
            <p:ph sz="quarter" idx="13"/>
          </p:nvPr>
        </p:nvSpPr>
        <p:spPr>
          <a:xfrm>
            <a:off x="455111" y="1145169"/>
            <a:ext cx="9006145" cy="4772013"/>
          </a:xfrm>
        </p:spPr>
        <p:txBody>
          <a:bodyPr/>
          <a:lstStyle>
            <a:lvl1pPr marL="0" indent="0">
              <a:buNone/>
              <a:defRPr sz="1662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E468171-D68B-48A2-B093-A56C9B388F8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0D022-1745-4CD5-A339-E3F6D4DE37F4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106000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8F6BA5-91CE-46B5-B7D5-A42456CD2AAB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224CAF-0242-4F67-9B34-0DBE29C69B20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4C43793-8E24-4919-A194-96A47E019787}"/>
              </a:ext>
            </a:extLst>
          </p:cNvPr>
          <p:cNvSpPr/>
          <p:nvPr userDrawn="1"/>
        </p:nvSpPr>
        <p:spPr>
          <a:xfrm>
            <a:off x="0" y="3186113"/>
            <a:ext cx="9144000" cy="4445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35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D61F00-C73A-4E8B-80EB-C117E425F2FC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C38B77-350B-4033-A646-6EAACEE6E440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17F4B1F-2D8A-43F1-BA2A-1D1AC85F01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FA30BC2-59B0-401F-A3F1-DA51CFCB4C2F}"/>
              </a:ext>
            </a:extLst>
          </p:cNvPr>
          <p:cNvSpPr/>
          <p:nvPr userDrawn="1"/>
        </p:nvSpPr>
        <p:spPr>
          <a:xfrm>
            <a:off x="0" y="647700"/>
            <a:ext cx="9144000" cy="4445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505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B9223D-AA7B-4DA0-BA63-C9F1EC86A2BF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440144-9EA5-428D-A25F-98A9008B532F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34510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8677D6-16F2-4AC0-9474-F11B6B0075C3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A27279-0C82-4510-8721-723C53E40843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pic>
        <p:nvPicPr>
          <p:cNvPr id="8" name="図 6">
            <a:extLst>
              <a:ext uri="{FF2B5EF4-FFF2-40B4-BE49-F238E27FC236}">
                <a16:creationId xmlns:a16="http://schemas.microsoft.com/office/drawing/2014/main" id="{ED69246E-20A4-47AE-A792-A6B86F944C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5652A30-8590-4F83-AD0D-273D512CE353}"/>
              </a:ext>
            </a:extLst>
          </p:cNvPr>
          <p:cNvSpPr/>
          <p:nvPr userDrawn="1"/>
        </p:nvSpPr>
        <p:spPr>
          <a:xfrm>
            <a:off x="0" y="549275"/>
            <a:ext cx="9144000" cy="4445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079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4F09C1-518C-4A74-8DD3-EE4A35253CF5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C7083-B9CB-454D-B88B-ECAECD00AC20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2652F24-9DD9-467C-BA9B-4B7FF2775E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A517C3B-BBA0-4E9A-BC8F-8766EA1D5A17}"/>
              </a:ext>
            </a:extLst>
          </p:cNvPr>
          <p:cNvSpPr/>
          <p:nvPr userDrawn="1"/>
        </p:nvSpPr>
        <p:spPr>
          <a:xfrm>
            <a:off x="0" y="549275"/>
            <a:ext cx="9144000" cy="4445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9746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B4BF2C-D5CD-426E-B324-5BE6C921CFD5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39522-645C-4CEE-A509-6305820F044C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950F57B4-18A0-458D-8DE9-72DD850B85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5630807-7115-4C22-844E-0965341CA06D}"/>
              </a:ext>
            </a:extLst>
          </p:cNvPr>
          <p:cNvSpPr/>
          <p:nvPr userDrawn="1"/>
        </p:nvSpPr>
        <p:spPr>
          <a:xfrm>
            <a:off x="0" y="83661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210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F82D9F-FAAF-4CC5-BDCA-8D4090CE1DEB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7D17DB-083F-4208-B281-2BF505C2ACDD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pic>
        <p:nvPicPr>
          <p:cNvPr id="5" name="図 6">
            <a:extLst>
              <a:ext uri="{FF2B5EF4-FFF2-40B4-BE49-F238E27FC236}">
                <a16:creationId xmlns:a16="http://schemas.microsoft.com/office/drawing/2014/main" id="{D0974DDA-D102-48BC-BF99-2FC3068876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D428886-ECC3-4A90-A495-FDE43877D742}"/>
              </a:ext>
            </a:extLst>
          </p:cNvPr>
          <p:cNvSpPr/>
          <p:nvPr userDrawn="1"/>
        </p:nvSpPr>
        <p:spPr>
          <a:xfrm>
            <a:off x="0" y="549275"/>
            <a:ext cx="9144000" cy="4445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1540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4A7572-5818-4866-8AF0-9ADD66B6E485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3780C3-D929-45D5-9A97-485FB168B91D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71662527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4A7572-5818-4866-8AF0-9ADD66B6E485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3780C3-D929-45D5-9A97-485FB168B91D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36538673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4A7572-5818-4866-8AF0-9ADD66B6E485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3780C3-D929-45D5-9A97-485FB168B91D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86929538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4A7572-5818-4866-8AF0-9ADD66B6E485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3780C3-D929-45D5-9A97-485FB168B91D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48359827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12EB2D-6235-49A4-ADCE-6EEB032C7BEA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224CAF-0242-4F67-9B34-0DBE29C69B20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4C43793-8E24-4919-A194-96A47E019787}"/>
              </a:ext>
            </a:extLst>
          </p:cNvPr>
          <p:cNvSpPr/>
          <p:nvPr userDrawn="1"/>
        </p:nvSpPr>
        <p:spPr>
          <a:xfrm>
            <a:off x="0" y="3186113"/>
            <a:ext cx="9144000" cy="4445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2611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673EE7-924B-4D0B-9851-36F44A54C939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C38B77-350B-4033-A646-6EAACEE6E440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17F4B1F-2D8A-43F1-BA2A-1D1AC85F01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FA30BC2-59B0-401F-A3F1-DA51CFCB4C2F}"/>
              </a:ext>
            </a:extLst>
          </p:cNvPr>
          <p:cNvSpPr/>
          <p:nvPr userDrawn="1"/>
        </p:nvSpPr>
        <p:spPr>
          <a:xfrm>
            <a:off x="0" y="647700"/>
            <a:ext cx="9144000" cy="4445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0420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735744-614A-4D52-AE57-AA76BD118793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440144-9EA5-428D-A25F-98A9008B532F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196693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866C54-CC9E-4ACB-AA41-95B2A4F40354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A27279-0C82-4510-8721-723C53E40843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pic>
        <p:nvPicPr>
          <p:cNvPr id="8" name="図 6">
            <a:extLst>
              <a:ext uri="{FF2B5EF4-FFF2-40B4-BE49-F238E27FC236}">
                <a16:creationId xmlns:a16="http://schemas.microsoft.com/office/drawing/2014/main" id="{ED69246E-20A4-47AE-A792-A6B86F944C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5652A30-8590-4F83-AD0D-273D512CE353}"/>
              </a:ext>
            </a:extLst>
          </p:cNvPr>
          <p:cNvSpPr/>
          <p:nvPr userDrawn="1"/>
        </p:nvSpPr>
        <p:spPr>
          <a:xfrm>
            <a:off x="0" y="549275"/>
            <a:ext cx="9144000" cy="4445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759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71F784-A507-4AE9-BD5A-03418F4DFDEC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C7083-B9CB-454D-B88B-ECAECD00AC20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2652F24-9DD9-467C-BA9B-4B7FF2775E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A517C3B-BBA0-4E9A-BC8F-8766EA1D5A17}"/>
              </a:ext>
            </a:extLst>
          </p:cNvPr>
          <p:cNvSpPr/>
          <p:nvPr userDrawn="1"/>
        </p:nvSpPr>
        <p:spPr>
          <a:xfrm>
            <a:off x="0" y="549275"/>
            <a:ext cx="9144000" cy="4445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2383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A6E1B1-59D4-4003-AFD1-BA63BE200327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39522-645C-4CEE-A509-6305820F044C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950F57B4-18A0-458D-8DE9-72DD850B85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5630807-7115-4C22-844E-0965341CA06D}"/>
              </a:ext>
            </a:extLst>
          </p:cNvPr>
          <p:cNvSpPr/>
          <p:nvPr userDrawn="1"/>
        </p:nvSpPr>
        <p:spPr>
          <a:xfrm>
            <a:off x="0" y="836613"/>
            <a:ext cx="9144000" cy="460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3261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CA05C0-89BE-4E79-940D-262479FBDB0A}" type="datetime1">
              <a:rPr lang="ja-JP" altLang="en-US" smtClean="0"/>
              <a:t>2021/4/9</a:t>
            </a:fld>
            <a:endParaRPr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7D17DB-083F-4208-B281-2BF505C2ACDD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  <p:pic>
        <p:nvPicPr>
          <p:cNvPr id="5" name="図 6">
            <a:extLst>
              <a:ext uri="{FF2B5EF4-FFF2-40B4-BE49-F238E27FC236}">
                <a16:creationId xmlns:a16="http://schemas.microsoft.com/office/drawing/2014/main" id="{D0974DDA-D102-48BC-BF99-2FC3068876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D428886-ECC3-4A90-A495-FDE43877D742}"/>
              </a:ext>
            </a:extLst>
          </p:cNvPr>
          <p:cNvSpPr/>
          <p:nvPr userDrawn="1"/>
        </p:nvSpPr>
        <p:spPr>
          <a:xfrm>
            <a:off x="0" y="549275"/>
            <a:ext cx="9144000" cy="4445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6745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45C163-026A-4B11-9973-C7458B6CE6DA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3780C3-D929-45D5-9A97-485FB168B91D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458348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F21A7C-D2CF-447B-B985-839108AA3F2C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3780C3-D929-45D5-9A97-485FB168B91D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304657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BF55F9-764B-4D01-8C7E-64D92CFB3A1A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3780C3-D929-45D5-9A97-485FB168B91D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288936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9B3C63-53C1-4414-9F1C-5ED16A5816D9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3780C3-D929-45D5-9A97-485FB168B91D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6154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5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4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/>
          <p:cNvGrpSpPr/>
          <p:nvPr userDrawn="1"/>
        </p:nvGrpSpPr>
        <p:grpSpPr>
          <a:xfrm>
            <a:off x="64408" y="6093360"/>
            <a:ext cx="979200" cy="576000"/>
            <a:chOff x="-1332656" y="4725144"/>
            <a:chExt cx="979200" cy="576000"/>
          </a:xfrm>
        </p:grpSpPr>
        <p:pic>
          <p:nvPicPr>
            <p:cNvPr id="11" name="Picture 1" descr="C:\Documents and Settings\10025\デスクトップ\Stationary\Logo_1_planet_blue.jpg"/>
            <p:cNvPicPr>
              <a:picLocks noChangeAspect="1" noChangeArrowheads="1"/>
            </p:cNvPicPr>
            <p:nvPr userDrawn="1"/>
          </p:nvPicPr>
          <p:blipFill>
            <a:blip r:embed="rId13" cstate="print">
              <a:clrChange>
                <a:clrFrom>
                  <a:srgbClr val="FDFBFC"/>
                </a:clrFrom>
                <a:clrTo>
                  <a:srgbClr val="FDFBFC">
                    <a:alpha val="0"/>
                  </a:srgbClr>
                </a:clrTo>
              </a:clrChange>
              <a:lum/>
            </a:blip>
            <a:srcRect/>
            <a:stretch>
              <a:fillRect/>
            </a:stretch>
          </p:blipFill>
          <p:spPr bwMode="auto">
            <a:xfrm>
              <a:off x="-1332656" y="4725144"/>
              <a:ext cx="979200" cy="576000"/>
            </a:xfrm>
            <a:prstGeom prst="rect">
              <a:avLst/>
            </a:prstGeom>
            <a:noFill/>
          </p:spPr>
        </p:pic>
        <p:sp>
          <p:nvSpPr>
            <p:cNvPr id="13" name="正方形/長方形 12"/>
            <p:cNvSpPr/>
            <p:nvPr userDrawn="1"/>
          </p:nvSpPr>
          <p:spPr>
            <a:xfrm>
              <a:off x="-1332656" y="4725144"/>
              <a:ext cx="979200" cy="576000"/>
            </a:xfrm>
            <a:prstGeom prst="rect">
              <a:avLst/>
            </a:prstGeom>
            <a:gradFill>
              <a:gsLst>
                <a:gs pos="0">
                  <a:schemeClr val="bg1">
                    <a:alpha val="57000"/>
                  </a:schemeClr>
                </a:gs>
                <a:gs pos="25000">
                  <a:schemeClr val="bg1">
                    <a:alpha val="70000"/>
                  </a:schemeClr>
                </a:gs>
                <a:gs pos="50000">
                  <a:schemeClr val="bg1">
                    <a:alpha val="1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1026" name="Picture 2" descr="C:\Documents and Settings\10025\デスクトップ\Stationary\Logo_A_planet_blue.JPG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DFBFC"/>
              </a:clrFrom>
              <a:clrTo>
                <a:srgbClr val="FDFBFC">
                  <a:alpha val="0"/>
                </a:srgbClr>
              </a:clrTo>
            </a:clrChange>
            <a:lum/>
          </a:blip>
          <a:srcRect l="5458" t="7701" r="51071" b="3788"/>
          <a:stretch>
            <a:fillRect/>
          </a:stretch>
        </p:blipFill>
        <p:spPr bwMode="auto">
          <a:xfrm rot="180000">
            <a:off x="7648257" y="-90362"/>
            <a:ext cx="1472839" cy="1764000"/>
          </a:xfrm>
          <a:prstGeom prst="rect">
            <a:avLst/>
          </a:prstGeom>
          <a:noFill/>
        </p:spPr>
      </p:pic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31840" y="649292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10400" y="649292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75559-32F5-4657-8849-F5E88CA749E1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12" name="正方形/長方形 11"/>
          <p:cNvSpPr/>
          <p:nvPr userDrawn="1"/>
        </p:nvSpPr>
        <p:spPr>
          <a:xfrm rot="180000">
            <a:off x="7681168" y="478227"/>
            <a:ext cx="1440000" cy="1222531"/>
          </a:xfrm>
          <a:prstGeom prst="rect">
            <a:avLst/>
          </a:prstGeom>
          <a:gradFill>
            <a:gsLst>
              <a:gs pos="78000">
                <a:schemeClr val="bg1">
                  <a:alpha val="85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548680"/>
            <a:ext cx="9144000" cy="36000"/>
          </a:xfrm>
          <a:prstGeom prst="rect">
            <a:avLst/>
          </a:prstGeom>
          <a:gradFill flip="none" rotWithShape="1">
            <a:gsLst>
              <a:gs pos="50000">
                <a:srgbClr val="0051BA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027" name="Picture 3" descr="C:\Documents and Settings\10025\デスクトップ\Stationary\LogotypeJ_1_.glay.jpg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0605" y="6570000"/>
            <a:ext cx="1613107" cy="216000"/>
          </a:xfrm>
          <a:prstGeom prst="rect">
            <a:avLst/>
          </a:prstGeom>
          <a:noFill/>
        </p:spPr>
      </p:pic>
      <p:sp>
        <p:nvSpPr>
          <p:cNvPr id="15" name="正方形/長方形 14"/>
          <p:cNvSpPr/>
          <p:nvPr userDrawn="1"/>
        </p:nvSpPr>
        <p:spPr>
          <a:xfrm rot="10800000">
            <a:off x="0" y="6489343"/>
            <a:ext cx="9144000" cy="36000"/>
          </a:xfrm>
          <a:prstGeom prst="rect">
            <a:avLst/>
          </a:prstGeom>
          <a:gradFill flip="none" rotWithShape="1">
            <a:gsLst>
              <a:gs pos="50000">
                <a:srgbClr val="0051BA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9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39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ClrTx/>
              <a:buSzTx/>
              <a:buFontTx/>
              <a:buNone/>
              <a:defRPr sz="1400" b="0" dirty="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823E99DB-3FAB-4B11-93DA-06AC33406E17}" type="datetime1">
              <a:rPr kumimoji="0" lang="ja-JP" altLang="en-US" smtClean="0">
                <a:solidFill>
                  <a:srgbClr val="000000"/>
                </a:solidFill>
              </a:rPr>
              <a:t>2021/4/9</a:t>
            </a:fld>
            <a:endParaRPr kumimoji="0" lang="en-US" altLang="ja-JP" dirty="0">
              <a:solidFill>
                <a:srgbClr val="000000"/>
              </a:solidFill>
            </a:endParaRPr>
          </a:p>
        </p:txBody>
      </p:sp>
      <p:sp>
        <p:nvSpPr>
          <p:cNvPr id="839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400" b="0" dirty="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kumimoji="0" lang="en-US" altLang="ja-JP" dirty="0">
              <a:solidFill>
                <a:srgbClr val="000000"/>
              </a:solidFill>
            </a:endParaRPr>
          </a:p>
        </p:txBody>
      </p:sp>
      <p:sp>
        <p:nvSpPr>
          <p:cNvPr id="839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89800" y="6451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800" b="0">
                <a:solidFill>
                  <a:srgbClr val="000066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71D25E7A-B786-4E31-B9A4-580DE4902946}" type="slidenum">
              <a:rPr kumimoji="0" lang="ja-JP" altLang="en-US"/>
              <a:pPr fontAlgn="base">
                <a:spcAft>
                  <a:spcPct val="0"/>
                </a:spcAft>
                <a:defRPr/>
              </a:pPr>
              <a:t>‹#›</a:t>
            </a:fld>
            <a:endParaRPr kumimoji="0"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v"/>
        <a:defRPr kumimoji="1"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0000"/>
        <a:buFont typeface="Wingdings" pitchFamily="2" charset="2"/>
        <a:buChar char="u"/>
        <a:defRPr kumimoji="1"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v"/>
        <a:defRPr kumimoji="1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A78B1-8AEB-4D22-90FF-007F3BBE5614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2021/4/9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4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15716-AE8A-4D7E-8D2E-B6320C3FAE34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01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9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71" tIns="45404" rIns="90871" bIns="454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71" tIns="45404" rIns="90871" bIns="454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39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>
              <a:defRPr kumimoji="0"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373A61-A4E7-49C6-B036-D96CACF4A8C9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839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altLang="ja-JP" dirty="0"/>
          </a:p>
        </p:txBody>
      </p:sp>
      <p:sp>
        <p:nvSpPr>
          <p:cNvPr id="839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90289" y="6451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 algn="r">
              <a:defRPr kumimoji="0">
                <a:solidFill>
                  <a:srgbClr val="00006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42B66D-1F7B-40A4-815B-759429D36283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" y="87313"/>
            <a:ext cx="1269023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707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5pPr>
      <a:lvl6pPr marL="454356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6pPr>
      <a:lvl7pPr marL="908712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7pPr>
      <a:lvl8pPr marL="1363066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8pPr>
      <a:lvl9pPr marL="1817362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25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v"/>
        <a:defRPr kumimoji="1" sz="2800">
          <a:solidFill>
            <a:schemeClr val="tx1"/>
          </a:solidFill>
          <a:latin typeface="+mn-lt"/>
          <a:ea typeface="+mn-ea"/>
          <a:cs typeface="+mn-cs"/>
        </a:defRPr>
      </a:lvl2pPr>
      <a:lvl3pPr marL="1135063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0000"/>
        <a:buFont typeface="Wingdings" pitchFamily="2" charset="2"/>
        <a:buChar char="u"/>
        <a:defRPr kumimoji="1" sz="2400">
          <a:solidFill>
            <a:schemeClr val="tx1"/>
          </a:solidFill>
          <a:latin typeface="+mn-lt"/>
          <a:ea typeface="+mn-ea"/>
          <a:cs typeface="+mn-cs"/>
        </a:defRPr>
      </a:lvl3pPr>
      <a:lvl4pPr marL="1589088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v"/>
        <a:defRPr kumimoji="1" sz="2000">
          <a:solidFill>
            <a:schemeClr val="tx1"/>
          </a:solidFill>
          <a:latin typeface="+mn-lt"/>
          <a:ea typeface="+mn-ea"/>
          <a:cs typeface="+mn-cs"/>
        </a:defRPr>
      </a:lvl4pPr>
      <a:lvl5pPr marL="2043113" indent="-227013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5pPr>
      <a:lvl6pPr marL="2498752" indent="-227177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6pPr>
      <a:lvl7pPr marL="2953068" indent="-227177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7pPr>
      <a:lvl8pPr marL="3407370" indent="-227177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8pPr>
      <a:lvl9pPr marL="3861664" indent="-227177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356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8712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066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7362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1628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5925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0244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4560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9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71" tIns="45404" rIns="90871" bIns="454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71" tIns="45404" rIns="90871" bIns="454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39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>
              <a:defRPr kumimoji="0"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2C2238-CB70-4574-B89B-90C1BEF147A2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839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kumimoji="0" sz="1400" b="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altLang="ja-JP" dirty="0"/>
          </a:p>
        </p:txBody>
      </p:sp>
      <p:sp>
        <p:nvSpPr>
          <p:cNvPr id="839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90289" y="6451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 algn="r">
              <a:defRPr kumimoji="0">
                <a:solidFill>
                  <a:srgbClr val="000066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B117AE-3F6D-48B8-A3D5-BCD3D29ABF00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ja-JP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6" y="260351"/>
            <a:ext cx="6477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5pPr>
      <a:lvl6pPr marL="454356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6pPr>
      <a:lvl7pPr marL="908712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7pPr>
      <a:lvl8pPr marL="1363066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8pPr>
      <a:lvl9pPr marL="1817362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2825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v"/>
        <a:defRPr kumimoji="1" sz="2800">
          <a:solidFill>
            <a:schemeClr val="tx1"/>
          </a:solidFill>
          <a:latin typeface="+mn-lt"/>
          <a:ea typeface="+mn-ea"/>
          <a:cs typeface="+mn-cs"/>
        </a:defRPr>
      </a:lvl2pPr>
      <a:lvl3pPr marL="1135063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0000"/>
        <a:buFont typeface="Wingdings" pitchFamily="2" charset="2"/>
        <a:buChar char="u"/>
        <a:defRPr kumimoji="1" sz="2400">
          <a:solidFill>
            <a:schemeClr val="tx1"/>
          </a:solidFill>
          <a:latin typeface="+mn-lt"/>
          <a:ea typeface="+mn-ea"/>
          <a:cs typeface="+mn-cs"/>
        </a:defRPr>
      </a:lvl3pPr>
      <a:lvl4pPr marL="1589088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v"/>
        <a:defRPr kumimoji="1" sz="2000">
          <a:solidFill>
            <a:schemeClr val="tx1"/>
          </a:solidFill>
          <a:latin typeface="+mn-lt"/>
          <a:ea typeface="+mn-ea"/>
          <a:cs typeface="+mn-cs"/>
        </a:defRPr>
      </a:lvl4pPr>
      <a:lvl5pPr marL="2043113" indent="-227013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5pPr>
      <a:lvl6pPr marL="2498752" indent="-227177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6pPr>
      <a:lvl7pPr marL="2953068" indent="-227177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7pPr>
      <a:lvl8pPr marL="3407370" indent="-227177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8pPr>
      <a:lvl9pPr marL="3861664" indent="-227177" algn="l" rtl="0" fontAlgn="base">
        <a:spcBef>
          <a:spcPct val="20000"/>
        </a:spcBef>
        <a:spcAft>
          <a:spcPct val="0"/>
        </a:spcAft>
        <a:buSzPct val="80000"/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356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8712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066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7362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1628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5925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0244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4560" algn="l" defTabSz="908712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549275"/>
            <a:ext cx="8229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Cliquez pour modifier le style du titre</a:t>
            </a:r>
            <a:endParaRPr lang="en-US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686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Cliquez pour modifier les styles du texte du masque</a:t>
            </a:r>
          </a:p>
          <a:p>
            <a:pPr lvl="1"/>
            <a:r>
              <a:rPr lang="fr-FR" altLang="en-US"/>
              <a:t>Deuxième niveau</a:t>
            </a:r>
          </a:p>
          <a:p>
            <a:pPr lvl="2"/>
            <a:r>
              <a:rPr lang="fr-FR" altLang="en-US"/>
              <a:t>Troisième niveau</a:t>
            </a:r>
          </a:p>
          <a:p>
            <a:pPr lvl="3"/>
            <a:r>
              <a:rPr lang="fr-FR" altLang="en-US"/>
              <a:t>Quatrième niveau</a:t>
            </a:r>
          </a:p>
          <a:p>
            <a:pPr lvl="4"/>
            <a:r>
              <a:rPr lang="fr-FR" altLang="en-US"/>
              <a:t>Cinquième niveau</a:t>
            </a:r>
            <a:endParaRPr lang="en-US" altLang="en-US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0A3A37-EF0B-4DA0-A4B5-D7EA35BB45D4}" type="datetime1">
              <a:rPr kumimoji="0" lang="ja-JP" altLang="en-US" smtClean="0">
                <a:solidFill>
                  <a:srgbClr val="000000"/>
                </a:solidFill>
                <a:ea typeface="ＭＳ Ｐゴシック" pitchFamily="50" charset="-128"/>
                <a:sym typeface="Helvetica"/>
              </a:rPr>
              <a:t>2021/4/9</a:t>
            </a:fld>
            <a:endParaRPr kumimoji="0" lang="en-US" altLang="en-US" dirty="0">
              <a:solidFill>
                <a:srgbClr val="000000"/>
              </a:solidFill>
              <a:ea typeface="ＭＳ Ｐゴシック" pitchFamily="50" charset="-128"/>
              <a:sym typeface="Helvetica"/>
            </a:endParaRP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en-US" dirty="0">
              <a:solidFill>
                <a:srgbClr val="000000"/>
              </a:solidFill>
              <a:ea typeface="ＭＳ Ｐゴシック" pitchFamily="50" charset="-128"/>
              <a:sym typeface="Helvetica"/>
            </a:endParaRP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45438" y="6400800"/>
            <a:ext cx="1019175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FD8D5A-649E-404E-95D4-2FE2A8A8B102}" type="slidenum">
              <a:rPr kumimoji="0" lang="en-US" altLang="en-US">
                <a:solidFill>
                  <a:srgbClr val="000000"/>
                </a:solidFill>
                <a:sym typeface="Helvetica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kumimoji="0" lang="en-US" altLang="en-US" dirty="0">
                <a:solidFill>
                  <a:srgbClr val="000000"/>
                </a:solidFill>
                <a:sym typeface="Helvetica"/>
              </a:rPr>
              <a:t> / 10</a:t>
            </a:r>
          </a:p>
        </p:txBody>
      </p:sp>
      <p:pic>
        <p:nvPicPr>
          <p:cNvPr id="1031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463" y="117475"/>
            <a:ext cx="241141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Image 8" descr="geoglam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8" y="36513"/>
            <a:ext cx="19796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906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FAA"/>
          </a:solidFill>
          <a:latin typeface="Arial Narrow" pitchFamily="34" charset="0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FAA"/>
          </a:solidFill>
          <a:latin typeface="Arial Narrow" pitchFamily="34" charset="0"/>
          <a:ea typeface="ＭＳ Ｐゴシック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FAA"/>
          </a:solidFill>
          <a:latin typeface="Arial Narrow" pitchFamily="34" charset="0"/>
          <a:ea typeface="ＭＳ Ｐゴシック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FAA"/>
          </a:solidFill>
          <a:latin typeface="Arial Narrow" pitchFamily="34" charset="0"/>
          <a:ea typeface="ＭＳ Ｐゴシック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FAA"/>
          </a:solidFill>
          <a:latin typeface="Arial Narrow" pitchFamily="34" charset="0"/>
          <a:ea typeface="ＭＳ Ｐゴシック" charset="-128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5FAA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5FAA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5FAA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5FAA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rgbClr val="005FAA"/>
          </a:solidFill>
          <a:latin typeface="Arial Narrow" pitchFamily="34" charset="0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0066FF"/>
          </a:solidFill>
          <a:latin typeface="Arial Narrow" pitchFamily="34" charset="0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 i="1">
          <a:solidFill>
            <a:srgbClr val="0066FF"/>
          </a:solidFill>
          <a:latin typeface="Arial Narrow" pitchFamily="34" charset="0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b="1">
          <a:solidFill>
            <a:srgbClr val="005FAA"/>
          </a:solidFill>
          <a:latin typeface="Arial Narrow" pitchFamily="34" charset="0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b="1">
          <a:solidFill>
            <a:srgbClr val="005FAA"/>
          </a:solidFill>
          <a:latin typeface="Arial Narrow" pitchFamily="34" charset="0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005FAA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005FAA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005FAA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005FAA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10AFBA3-38AE-4A4B-82B5-FB55BB1AC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9400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71" tIns="45404" rIns="90871" bIns="454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D3D5E87-6270-48EA-92F7-7D239A04A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71" tIns="45404" rIns="90871" bIns="454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39684" name="Rectangle 4">
            <a:extLst>
              <a:ext uri="{FF2B5EF4-FFF2-40B4-BE49-F238E27FC236}">
                <a16:creationId xmlns:a16="http://schemas.microsoft.com/office/drawing/2014/main" id="{C050BE06-CCEB-46FB-91DD-D6AD836E50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8400"/>
            <a:ext cx="2063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92">
                <a:solidFill>
                  <a:srgbClr val="000000"/>
                </a:solidFill>
                <a:latin typeface="Times New Roman" panose="02020603050405020304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8B703C09-847F-425D-8956-0F477756A1AE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839685" name="Rectangle 5">
            <a:extLst>
              <a:ext uri="{FF2B5EF4-FFF2-40B4-BE49-F238E27FC236}">
                <a16:creationId xmlns:a16="http://schemas.microsoft.com/office/drawing/2014/main" id="{EB569A96-CA54-4048-96F9-24CFA40A1D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5039" y="6248400"/>
            <a:ext cx="313592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kumimoji="0" sz="1292" b="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39686" name="Rectangle 6">
            <a:extLst>
              <a:ext uri="{FF2B5EF4-FFF2-40B4-BE49-F238E27FC236}">
                <a16:creationId xmlns:a16="http://schemas.microsoft.com/office/drawing/2014/main" id="{95F86C8D-BA0D-4C51-8219-FFA209963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96959" y="6451600"/>
            <a:ext cx="206472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5349F04-B9CE-442D-B325-A728FBF585F3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pic>
        <p:nvPicPr>
          <p:cNvPr id="2055" name="Picture 7">
            <a:extLst>
              <a:ext uri="{FF2B5EF4-FFF2-40B4-BE49-F238E27FC236}">
                <a16:creationId xmlns:a16="http://schemas.microsoft.com/office/drawing/2014/main" id="{D2160BF8-4622-447E-A27F-9B811576F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27" y="260351"/>
            <a:ext cx="701919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574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8" r:id="rId2"/>
    <p:sldLayoutId id="2147483929" r:id="rId3"/>
    <p:sldLayoutId id="2147483930" r:id="rId4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5pPr>
      <a:lvl6pPr marL="419416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6pPr>
      <a:lvl7pPr marL="838832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7pPr>
      <a:lvl8pPr marL="1258246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8pPr>
      <a:lvl9pPr marL="1677607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9pPr>
    </p:titleStyle>
    <p:bodyStyle>
      <a:lvl1pPr marL="313600" indent="-313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kumimoji="1" sz="2954">
          <a:solidFill>
            <a:schemeClr val="tx1"/>
          </a:solidFill>
          <a:latin typeface="+mn-lt"/>
          <a:ea typeface="+mn-ea"/>
          <a:cs typeface="+mn-cs"/>
        </a:defRPr>
      </a:lvl1pPr>
      <a:lvl2pPr marL="681421" indent="-26084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v"/>
        <a:defRPr kumimoji="1" sz="2585">
          <a:solidFill>
            <a:schemeClr val="tx1"/>
          </a:solidFill>
          <a:latin typeface="+mn-lt"/>
          <a:ea typeface="Arial" charset="0"/>
          <a:cs typeface="+mn-cs"/>
        </a:defRPr>
      </a:lvl2pPr>
      <a:lvl3pPr marL="1047777" indent="-209556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0000"/>
        <a:buFont typeface="Wingdings" panose="05000000000000000000" pitchFamily="2" charset="2"/>
        <a:buChar char="u"/>
        <a:defRPr kumimoji="1" sz="2215">
          <a:solidFill>
            <a:schemeClr val="tx1"/>
          </a:solidFill>
          <a:latin typeface="+mn-lt"/>
          <a:ea typeface="Arial" charset="0"/>
          <a:cs typeface="+mn-cs"/>
        </a:defRPr>
      </a:lvl3pPr>
      <a:lvl4pPr marL="1466887" indent="-209556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anose="05000000000000000000" pitchFamily="2" charset="2"/>
        <a:buChar char="v"/>
        <a:defRPr kumimoji="1" sz="1846">
          <a:solidFill>
            <a:schemeClr val="tx1"/>
          </a:solidFill>
          <a:latin typeface="+mn-lt"/>
          <a:ea typeface="Arial" charset="0"/>
          <a:cs typeface="+mn-cs"/>
        </a:defRPr>
      </a:lvl4pPr>
      <a:lvl5pPr marL="1885998" indent="-209556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defRPr kumimoji="1" sz="1846">
          <a:solidFill>
            <a:schemeClr val="tx1"/>
          </a:solidFill>
          <a:latin typeface="+mn-lt"/>
          <a:ea typeface="Arial" charset="0"/>
          <a:cs typeface="+mn-cs"/>
        </a:defRPr>
      </a:lvl5pPr>
      <a:lvl6pPr marL="2306598" indent="-209707" algn="l" rtl="0" fontAlgn="base">
        <a:spcBef>
          <a:spcPct val="20000"/>
        </a:spcBef>
        <a:spcAft>
          <a:spcPct val="0"/>
        </a:spcAft>
        <a:buSzPct val="80000"/>
        <a:buChar char="•"/>
        <a:defRPr kumimoji="1" sz="1846">
          <a:solidFill>
            <a:schemeClr val="tx1"/>
          </a:solidFill>
          <a:latin typeface="+mn-lt"/>
          <a:ea typeface="+mn-ea"/>
          <a:cs typeface="+mn-cs"/>
        </a:defRPr>
      </a:lvl6pPr>
      <a:lvl7pPr marL="2725977" indent="-209707" algn="l" rtl="0" fontAlgn="base">
        <a:spcBef>
          <a:spcPct val="20000"/>
        </a:spcBef>
        <a:spcAft>
          <a:spcPct val="0"/>
        </a:spcAft>
        <a:buSzPct val="80000"/>
        <a:buChar char="•"/>
        <a:defRPr kumimoji="1" sz="1846">
          <a:solidFill>
            <a:schemeClr val="tx1"/>
          </a:solidFill>
          <a:latin typeface="+mn-lt"/>
          <a:ea typeface="+mn-ea"/>
          <a:cs typeface="+mn-cs"/>
        </a:defRPr>
      </a:lvl7pPr>
      <a:lvl8pPr marL="3145343" indent="-209707" algn="l" rtl="0" fontAlgn="base">
        <a:spcBef>
          <a:spcPct val="20000"/>
        </a:spcBef>
        <a:spcAft>
          <a:spcPct val="0"/>
        </a:spcAft>
        <a:buSzPct val="80000"/>
        <a:buChar char="•"/>
        <a:defRPr kumimoji="1" sz="1846">
          <a:solidFill>
            <a:schemeClr val="tx1"/>
          </a:solidFill>
          <a:latin typeface="+mn-lt"/>
          <a:ea typeface="+mn-ea"/>
          <a:cs typeface="+mn-cs"/>
        </a:defRPr>
      </a:lvl8pPr>
      <a:lvl9pPr marL="3564702" indent="-209707" algn="l" rtl="0" fontAlgn="base">
        <a:spcBef>
          <a:spcPct val="20000"/>
        </a:spcBef>
        <a:spcAft>
          <a:spcPct val="0"/>
        </a:spcAft>
        <a:buSzPct val="80000"/>
        <a:buChar char="•"/>
        <a:defRPr kumimoji="1" sz="1846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19416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38832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58246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77607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096940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16301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35683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55062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10AFBA3-38AE-4A4B-82B5-FB55BB1AC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9400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71" tIns="45404" rIns="90871" bIns="454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D3D5E87-6270-48EA-92F7-7D239A04A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71" tIns="45404" rIns="90871" bIns="454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39684" name="Rectangle 4">
            <a:extLst>
              <a:ext uri="{FF2B5EF4-FFF2-40B4-BE49-F238E27FC236}">
                <a16:creationId xmlns:a16="http://schemas.microsoft.com/office/drawing/2014/main" id="{C050BE06-CCEB-46FB-91DD-D6AD836E50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8400"/>
            <a:ext cx="2063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92">
                <a:solidFill>
                  <a:srgbClr val="000000"/>
                </a:solidFill>
                <a:latin typeface="Times New Roman" panose="02020603050405020304" pitchFamily="18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CEC3A1AE-1E8A-4BD8-96BE-3A26FBF4FDBE}" type="datetime1">
              <a:rPr lang="ja-JP" altLang="en-US" smtClean="0"/>
              <a:t>2021/4/9</a:t>
            </a:fld>
            <a:endParaRPr lang="en-US" altLang="ja-JP" dirty="0"/>
          </a:p>
        </p:txBody>
      </p:sp>
      <p:sp>
        <p:nvSpPr>
          <p:cNvPr id="839685" name="Rectangle 5">
            <a:extLst>
              <a:ext uri="{FF2B5EF4-FFF2-40B4-BE49-F238E27FC236}">
                <a16:creationId xmlns:a16="http://schemas.microsoft.com/office/drawing/2014/main" id="{EB569A96-CA54-4048-96F9-24CFA40A1D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5039" y="6248400"/>
            <a:ext cx="313592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kumimoji="0" sz="1292" b="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39686" name="Rectangle 6">
            <a:extLst>
              <a:ext uri="{FF2B5EF4-FFF2-40B4-BE49-F238E27FC236}">
                <a16:creationId xmlns:a16="http://schemas.microsoft.com/office/drawing/2014/main" id="{95F86C8D-BA0D-4C51-8219-FFA209963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96959" y="6451600"/>
            <a:ext cx="206472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871" tIns="45404" rIns="90871" bIns="454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E5349F04-B9CE-442D-B325-A728FBF585F3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  <p:pic>
        <p:nvPicPr>
          <p:cNvPr id="2055" name="Picture 7">
            <a:extLst>
              <a:ext uri="{FF2B5EF4-FFF2-40B4-BE49-F238E27FC236}">
                <a16:creationId xmlns:a16="http://schemas.microsoft.com/office/drawing/2014/main" id="{D2160BF8-4622-447E-A27F-9B811576F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27" y="260351"/>
            <a:ext cx="701919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86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</p:sldLayoutIdLst>
  <p:transition spd="med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5pPr>
      <a:lvl6pPr marL="419416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6pPr>
      <a:lvl7pPr marL="838832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7pPr>
      <a:lvl8pPr marL="1258246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8pPr>
      <a:lvl9pPr marL="1677607" algn="ctr" rtl="0" fontAlgn="base">
        <a:spcBef>
          <a:spcPct val="0"/>
        </a:spcBef>
        <a:spcAft>
          <a:spcPct val="0"/>
        </a:spcAft>
        <a:defRPr kumimoji="1" sz="4062">
          <a:solidFill>
            <a:schemeClr val="tx2"/>
          </a:solidFill>
          <a:latin typeface="Arial" charset="0"/>
          <a:ea typeface="ＭＳ Ｐゴシック" pitchFamily="50" charset="-128"/>
          <a:cs typeface="Arial" charset="0"/>
        </a:defRPr>
      </a:lvl9pPr>
    </p:titleStyle>
    <p:bodyStyle>
      <a:lvl1pPr marL="313600" indent="-313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u"/>
        <a:defRPr kumimoji="1" sz="2954">
          <a:solidFill>
            <a:schemeClr val="tx1"/>
          </a:solidFill>
          <a:latin typeface="+mn-lt"/>
          <a:ea typeface="+mn-ea"/>
          <a:cs typeface="+mn-cs"/>
        </a:defRPr>
      </a:lvl1pPr>
      <a:lvl2pPr marL="681421" indent="-26084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v"/>
        <a:defRPr kumimoji="1" sz="2585">
          <a:solidFill>
            <a:schemeClr val="tx1"/>
          </a:solidFill>
          <a:latin typeface="+mn-lt"/>
          <a:ea typeface="Arial" charset="0"/>
          <a:cs typeface="+mn-cs"/>
        </a:defRPr>
      </a:lvl2pPr>
      <a:lvl3pPr marL="1047777" indent="-209556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40000"/>
        <a:buFont typeface="Wingdings" panose="05000000000000000000" pitchFamily="2" charset="2"/>
        <a:buChar char="u"/>
        <a:defRPr kumimoji="1" sz="2215">
          <a:solidFill>
            <a:schemeClr val="tx1"/>
          </a:solidFill>
          <a:latin typeface="+mn-lt"/>
          <a:ea typeface="Arial" charset="0"/>
          <a:cs typeface="+mn-cs"/>
        </a:defRPr>
      </a:lvl3pPr>
      <a:lvl4pPr marL="1466887" indent="-209556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anose="05000000000000000000" pitchFamily="2" charset="2"/>
        <a:buChar char="v"/>
        <a:defRPr kumimoji="1" sz="1846">
          <a:solidFill>
            <a:schemeClr val="tx1"/>
          </a:solidFill>
          <a:latin typeface="+mn-lt"/>
          <a:ea typeface="Arial" charset="0"/>
          <a:cs typeface="+mn-cs"/>
        </a:defRPr>
      </a:lvl4pPr>
      <a:lvl5pPr marL="1885998" indent="-209556" algn="l" rtl="0" eaLnBrk="0" fontAlgn="base" hangingPunct="0">
        <a:spcBef>
          <a:spcPct val="20000"/>
        </a:spcBef>
        <a:spcAft>
          <a:spcPct val="0"/>
        </a:spcAft>
        <a:buSzPct val="80000"/>
        <a:buChar char="•"/>
        <a:defRPr kumimoji="1" sz="1846">
          <a:solidFill>
            <a:schemeClr val="tx1"/>
          </a:solidFill>
          <a:latin typeface="+mn-lt"/>
          <a:ea typeface="Arial" charset="0"/>
          <a:cs typeface="+mn-cs"/>
        </a:defRPr>
      </a:lvl5pPr>
      <a:lvl6pPr marL="2306598" indent="-209707" algn="l" rtl="0" fontAlgn="base">
        <a:spcBef>
          <a:spcPct val="20000"/>
        </a:spcBef>
        <a:spcAft>
          <a:spcPct val="0"/>
        </a:spcAft>
        <a:buSzPct val="80000"/>
        <a:buChar char="•"/>
        <a:defRPr kumimoji="1" sz="1846">
          <a:solidFill>
            <a:schemeClr val="tx1"/>
          </a:solidFill>
          <a:latin typeface="+mn-lt"/>
          <a:ea typeface="+mn-ea"/>
          <a:cs typeface="+mn-cs"/>
        </a:defRPr>
      </a:lvl6pPr>
      <a:lvl7pPr marL="2725977" indent="-209707" algn="l" rtl="0" fontAlgn="base">
        <a:spcBef>
          <a:spcPct val="20000"/>
        </a:spcBef>
        <a:spcAft>
          <a:spcPct val="0"/>
        </a:spcAft>
        <a:buSzPct val="80000"/>
        <a:buChar char="•"/>
        <a:defRPr kumimoji="1" sz="1846">
          <a:solidFill>
            <a:schemeClr val="tx1"/>
          </a:solidFill>
          <a:latin typeface="+mn-lt"/>
          <a:ea typeface="+mn-ea"/>
          <a:cs typeface="+mn-cs"/>
        </a:defRPr>
      </a:lvl7pPr>
      <a:lvl8pPr marL="3145343" indent="-209707" algn="l" rtl="0" fontAlgn="base">
        <a:spcBef>
          <a:spcPct val="20000"/>
        </a:spcBef>
        <a:spcAft>
          <a:spcPct val="0"/>
        </a:spcAft>
        <a:buSzPct val="80000"/>
        <a:buChar char="•"/>
        <a:defRPr kumimoji="1" sz="1846">
          <a:solidFill>
            <a:schemeClr val="tx1"/>
          </a:solidFill>
          <a:latin typeface="+mn-lt"/>
          <a:ea typeface="+mn-ea"/>
          <a:cs typeface="+mn-cs"/>
        </a:defRPr>
      </a:lvl8pPr>
      <a:lvl9pPr marL="3564702" indent="-209707" algn="l" rtl="0" fontAlgn="base">
        <a:spcBef>
          <a:spcPct val="20000"/>
        </a:spcBef>
        <a:spcAft>
          <a:spcPct val="0"/>
        </a:spcAft>
        <a:buSzPct val="80000"/>
        <a:buChar char="•"/>
        <a:defRPr kumimoji="1" sz="1846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19416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38832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58246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77607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096940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16301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35683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55062" algn="l" defTabSz="838832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図 8">
            <a:extLst>
              <a:ext uri="{FF2B5EF4-FFF2-40B4-BE49-F238E27FC236}">
                <a16:creationId xmlns:a16="http://schemas.microsoft.com/office/drawing/2014/main" id="{581DC4F9-5E08-4073-B21E-1E97862D4B1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54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6B572-BF33-42C3-93E1-433FBA970CC3}" type="datetime1">
              <a:rPr lang="ja-JP" altLang="en-US" smtClean="0"/>
              <a:t>2021/4/9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164BF-D67A-46C0-81D2-5BAF67C00C8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図 8">
            <a:extLst>
              <a:ext uri="{FF2B5EF4-FFF2-40B4-BE49-F238E27FC236}">
                <a16:creationId xmlns:a16="http://schemas.microsoft.com/office/drawing/2014/main" id="{581DC4F9-5E08-4073-B21E-1E97862D4B1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806" y="2"/>
            <a:ext cx="107119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682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8.jpeg"/><Relationship Id="rId4" Type="http://schemas.openxmlformats.org/officeDocument/2006/relationships/image" Target="../media/image23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emf"/><Relationship Id="rId7" Type="http://schemas.openxmlformats.org/officeDocument/2006/relationships/image" Target="../media/image3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3" y="265235"/>
            <a:ext cx="1761392" cy="633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サブタイトル 5"/>
          <p:cNvSpPr>
            <a:spLocks noGrp="1"/>
          </p:cNvSpPr>
          <p:nvPr>
            <p:ph type="subTitle" idx="1"/>
          </p:nvPr>
        </p:nvSpPr>
        <p:spPr>
          <a:xfrm>
            <a:off x="2074324" y="3279516"/>
            <a:ext cx="7145215" cy="29073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ja-JP" sz="4400" b="1" dirty="0">
                <a:solidFill>
                  <a:srgbClr val="000090"/>
                </a:solidFill>
                <a:latin typeface="+mj-lt"/>
                <a:ea typeface="+mj-ea"/>
              </a:rPr>
              <a:t>Shin-ichi Sobue</a:t>
            </a:r>
          </a:p>
          <a:p>
            <a:pPr>
              <a:defRPr/>
            </a:pPr>
            <a:r>
              <a:rPr lang="en-US" altLang="ja-JP" sz="2600" b="1" dirty="0">
                <a:solidFill>
                  <a:srgbClr val="000090"/>
                </a:solidFill>
                <a:latin typeface="+mj-lt"/>
                <a:ea typeface="+mj-ea"/>
              </a:rPr>
              <a:t>Sobue.shinichi@jaxa.jp</a:t>
            </a:r>
          </a:p>
          <a:p>
            <a:pPr>
              <a:defRPr/>
            </a:pPr>
            <a:r>
              <a:rPr lang="en-US" altLang="ja-JP" sz="2600" b="1" dirty="0">
                <a:solidFill>
                  <a:srgbClr val="000090"/>
                </a:solidFill>
                <a:latin typeface="+mj-lt"/>
                <a:ea typeface="+mj-ea"/>
              </a:rPr>
              <a:t>ALOS-2 Project manager</a:t>
            </a:r>
          </a:p>
          <a:p>
            <a:pPr>
              <a:defRPr/>
            </a:pPr>
            <a:r>
              <a:rPr lang="en-US" altLang="ja-JP" sz="2600" b="1" dirty="0">
                <a:solidFill>
                  <a:srgbClr val="000090"/>
                </a:solidFill>
                <a:latin typeface="+mj-lt"/>
                <a:ea typeface="+mj-ea"/>
              </a:rPr>
              <a:t>Japan Aerospace Exploration Agency (JAXA)</a:t>
            </a:r>
          </a:p>
          <a:p>
            <a:pPr>
              <a:defRPr/>
            </a:pPr>
            <a:r>
              <a:rPr lang="en-US" altLang="ja-JP" sz="2600" dirty="0">
                <a:solidFill>
                  <a:srgbClr val="000090"/>
                </a:solidFill>
              </a:rPr>
              <a:t>April</a:t>
            </a:r>
            <a:r>
              <a:rPr lang="ja-JP" altLang="en-US" sz="2600" dirty="0">
                <a:solidFill>
                  <a:srgbClr val="000090"/>
                </a:solidFill>
              </a:rPr>
              <a:t> </a:t>
            </a:r>
            <a:r>
              <a:rPr lang="en-US" altLang="ja-JP" sz="2600" dirty="0">
                <a:solidFill>
                  <a:srgbClr val="000090"/>
                </a:solidFill>
              </a:rPr>
              <a:t>29, 2021</a:t>
            </a:r>
            <a:endParaRPr lang="en-US" altLang="ja-JP" sz="2600" dirty="0">
              <a:solidFill>
                <a:srgbClr val="000090"/>
              </a:solidFill>
              <a:latin typeface="+mj-lt"/>
              <a:ea typeface="+mj-ea"/>
            </a:endParaRPr>
          </a:p>
          <a:p>
            <a:pPr>
              <a:defRPr/>
            </a:pPr>
            <a:endParaRPr lang="ja-JP" altLang="en-US" sz="5262" dirty="0">
              <a:solidFill>
                <a:srgbClr val="000090"/>
              </a:solidFill>
              <a:latin typeface="+mj-lt"/>
              <a:ea typeface="+mj-ea"/>
            </a:endParaRPr>
          </a:p>
        </p:txBody>
      </p:sp>
      <p:pic>
        <p:nvPicPr>
          <p:cNvPr id="59397" name="Picture 10" descr="A2_1_blue_gl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05" y="304800"/>
            <a:ext cx="1660280" cy="104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タイトル 5">
            <a:extLst>
              <a:ext uri="{FF2B5EF4-FFF2-40B4-BE49-F238E27FC236}">
                <a16:creationId xmlns:a16="http://schemas.microsoft.com/office/drawing/2014/main" id="{BA0B70A7-B4CB-47F5-8BAE-BBB6F50C8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9792" y="991147"/>
            <a:ext cx="5112568" cy="1596319"/>
          </a:xfrm>
        </p:spPr>
        <p:txBody>
          <a:bodyPr/>
          <a:lstStyle/>
          <a:p>
            <a:r>
              <a:rPr lang="en-US" altLang="ja-JP" dirty="0"/>
              <a:t>Japan’s </a:t>
            </a:r>
            <a:br>
              <a:rPr lang="en-US" altLang="ja-JP" dirty="0"/>
            </a:br>
            <a:r>
              <a:rPr lang="en-US" altLang="ja-JP" dirty="0"/>
              <a:t>L-SAR missions 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8021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sldNum" sz="quarter" idx="12"/>
          </p:nvPr>
        </p:nvSpPr>
        <p:spPr>
          <a:extLst>
            <a:ext uri="{C572A759-6A51-4108-AA02-DFA0A04FC94B}"/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A711D-4275-4E2C-900C-C90EA49AD094}" type="slidenum">
              <a:rPr kumimoji="1" lang="ja-JP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ＭＳ Ｐゴシック" pitchFamily="50" charset="-128"/>
              <a:cs typeface="+mn-cs"/>
            </a:endParaRPr>
          </a:p>
        </p:txBody>
      </p:sp>
      <p:sp>
        <p:nvSpPr>
          <p:cNvPr id="126" name="Shape 126"/>
          <p:cNvSpPr>
            <a:spLocks noGrp="1"/>
          </p:cNvSpPr>
          <p:nvPr>
            <p:ph type="title" idx="4294967295"/>
          </p:nvPr>
        </p:nvSpPr>
        <p:spPr>
          <a:xfrm>
            <a:off x="0" y="-19050"/>
            <a:ext cx="7920038" cy="606425"/>
          </a:xfrm>
        </p:spPr>
        <p:txBody>
          <a:bodyPr/>
          <a:lstStyle>
            <a:lvl1pPr marL="39687" marR="0" defTabSz="914400">
              <a:defRPr sz="2600" b="1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800" dirty="0"/>
              <a:t>Japanese </a:t>
            </a:r>
            <a:r>
              <a:rPr lang="en-US" sz="2800" dirty="0"/>
              <a:t>L-band </a:t>
            </a:r>
            <a:r>
              <a:rPr sz="2800" dirty="0"/>
              <a:t>SAR Satellites</a:t>
            </a:r>
            <a:r>
              <a:rPr lang="ja-JP" altLang="en-US" sz="2800" dirty="0"/>
              <a:t> </a:t>
            </a:r>
            <a:r>
              <a:rPr lang="en-US" altLang="ja-JP" sz="2800" dirty="0"/>
              <a:t>–</a:t>
            </a:r>
            <a:r>
              <a:rPr lang="ja-JP" altLang="en-US" sz="2800" dirty="0"/>
              <a:t> </a:t>
            </a:r>
            <a:r>
              <a:rPr lang="en-US" altLang="ja-JP" sz="2800" dirty="0"/>
              <a:t>25-year Legacy</a:t>
            </a:r>
            <a:endParaRPr sz="2800" dirty="0"/>
          </a:p>
        </p:txBody>
      </p:sp>
      <p:sp>
        <p:nvSpPr>
          <p:cNvPr id="129" name="Shape 129"/>
          <p:cNvSpPr/>
          <p:nvPr/>
        </p:nvSpPr>
        <p:spPr>
          <a:xfrm>
            <a:off x="3293509" y="545085"/>
            <a:ext cx="2557097" cy="431800"/>
          </a:xfrm>
          <a:prstGeom prst="rect">
            <a:avLst/>
          </a:prstGeom>
          <a:solidFill>
            <a:schemeClr val="bg1"/>
          </a:solidFill>
          <a:extLst>
            <a:ext uri="{C572A759-6A51-4108-AA02-DFA0A04FC94B}"/>
          </a:extLst>
        </p:spPr>
        <p:txBody>
          <a:bodyPr lIns="0" tIns="0" rIns="0" bIns="0"/>
          <a:lstStyle>
            <a:lvl1pPr marL="39687" algn="ctr" defTabSz="914400">
              <a:buClr>
                <a:srgbClr val="000000"/>
              </a:buClr>
              <a:buFont typeface="Calibri"/>
              <a:defRPr sz="2800" b="1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marL="39687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+mn-cs"/>
                <a:sym typeface="Calibri"/>
              </a:rPr>
              <a:t>ALOS</a:t>
            </a:r>
            <a:endParaRPr kumimoji="0" lang="en-US" altLang="ja-JP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0000"/>
                </a:solidFill>
              </a:uFill>
              <a:latin typeface="Calibri"/>
              <a:ea typeface="ＭＳ Ｐゴシック" panose="020B0600070205080204" pitchFamily="50" charset="-128"/>
              <a:cs typeface="+mn-cs"/>
              <a:sym typeface="Calibri"/>
            </a:endParaRPr>
          </a:p>
          <a:p>
            <a:pPr marL="39687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Calibri"/>
              </a:rPr>
              <a:t>(2006-2011)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0000"/>
                </a:solidFill>
              </a:uFill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6309258" y="549302"/>
            <a:ext cx="2557096" cy="431800"/>
          </a:xfrm>
          <a:prstGeom prst="rect">
            <a:avLst/>
          </a:prstGeom>
          <a:solidFill>
            <a:schemeClr val="bg1"/>
          </a:solidFill>
          <a:extLst>
            <a:ext uri="{C572A759-6A51-4108-AA02-DFA0A04FC94B}"/>
          </a:extLst>
        </p:spPr>
        <p:txBody>
          <a:bodyPr lIns="0" tIns="0" rIns="0" bIns="0"/>
          <a:lstStyle>
            <a:lvl1pPr marL="39687" algn="ctr" defTabSz="914400">
              <a:buClr>
                <a:srgbClr val="000000"/>
              </a:buClr>
              <a:buFont typeface="Calibri"/>
              <a:defRPr sz="2800" b="1">
                <a:solidFill>
                  <a:srgbClr val="EE2442"/>
                </a:solidFill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marL="39687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+mn-cs"/>
                <a:sym typeface="Calibri"/>
              </a:rPr>
              <a:t>ALOS-2</a:t>
            </a:r>
            <a:endParaRPr kumimoji="0" lang="en-US" altLang="ja-JP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>
                <a:solidFill>
                  <a:srgbClr val="000000"/>
                </a:solidFill>
              </a:uFill>
              <a:latin typeface="Calibri"/>
              <a:ea typeface="ＭＳ Ｐゴシック" panose="020B0600070205080204" pitchFamily="50" charset="-128"/>
              <a:cs typeface="+mn-cs"/>
              <a:sym typeface="Calibri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None/>
              <a:tabLst/>
              <a:defRPr/>
            </a:pP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Calibri"/>
              </a:rPr>
              <a:t>(2014-</a:t>
            </a:r>
            <a:r>
              <a:rPr kumimoji="0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Calibri"/>
              </a:rPr>
              <a:t>　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Calibri"/>
              </a:rPr>
              <a:t>)</a:t>
            </a:r>
            <a:endParaRPr kumimoji="0" lang="en-US" altLang="ja-JP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  <a:sym typeface="Calibri"/>
            </a:endParaRPr>
          </a:p>
          <a:p>
            <a:pPr marL="39687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endParaRPr kumimoji="0" lang="en-US" altLang="ja-JP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>
                <a:solidFill>
                  <a:srgbClr val="000000"/>
                </a:solidFill>
              </a:uFill>
              <a:latin typeface="Calibri"/>
              <a:ea typeface="ＭＳ Ｐゴシック" panose="020B0600070205080204" pitchFamily="50" charset="-128"/>
              <a:cs typeface="+mn-cs"/>
              <a:sym typeface="Calibri"/>
            </a:endParaRPr>
          </a:p>
          <a:p>
            <a:pPr marL="39687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>
                <a:solidFill>
                  <a:srgbClr val="000000"/>
                </a:solidFill>
              </a:uFill>
              <a:latin typeface="Calibri"/>
              <a:ea typeface="+mn-ea"/>
              <a:cs typeface="+mn-cs"/>
              <a:sym typeface="Calibri"/>
            </a:endParaRPr>
          </a:p>
        </p:txBody>
      </p:sp>
      <p:sp>
        <p:nvSpPr>
          <p:cNvPr id="131" name="Shape 131"/>
          <p:cNvSpPr/>
          <p:nvPr/>
        </p:nvSpPr>
        <p:spPr>
          <a:xfrm>
            <a:off x="340896" y="581213"/>
            <a:ext cx="2558562" cy="391606"/>
          </a:xfrm>
          <a:prstGeom prst="rect">
            <a:avLst/>
          </a:prstGeom>
          <a:solidFill>
            <a:schemeClr val="bg1"/>
          </a:solidFill>
          <a:extLst>
            <a:ext uri="{C572A759-6A51-4108-AA02-DFA0A04FC94B}"/>
          </a:extLst>
        </p:spPr>
        <p:txBody>
          <a:bodyPr lIns="0" tIns="0" rIns="0" bIns="0"/>
          <a:lstStyle>
            <a:lvl1pPr marL="39687" algn="ctr" defTabSz="914400">
              <a:buClr>
                <a:srgbClr val="000000"/>
              </a:buClr>
              <a:buFont typeface="Calibri"/>
              <a:defRPr sz="2800" b="1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 marL="39687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r>
              <a:rPr kumimoji="0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+mn-cs"/>
                <a:sym typeface="Calibri"/>
              </a:rPr>
              <a:t>JERS-1</a:t>
            </a:r>
            <a:endParaRPr kumimoji="0" lang="en-US" altLang="ja-JP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0000"/>
                </a:solidFill>
              </a:uFill>
              <a:latin typeface="Calibri"/>
              <a:ea typeface="ＭＳ Ｐゴシック" panose="020B0600070205080204" pitchFamily="50" charset="-128"/>
              <a:cs typeface="+mn-cs"/>
              <a:sym typeface="Calibri"/>
            </a:endParaRPr>
          </a:p>
          <a:p>
            <a:pPr marL="39687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ＭＳ Ｐゴシック" panose="020B0600070205080204" pitchFamily="50" charset="-128"/>
                <a:cs typeface="+mn-cs"/>
                <a:sym typeface="Calibri"/>
              </a:rPr>
              <a:t>(1992-1998)</a:t>
            </a:r>
            <a:br>
              <a:rPr kumimoji="0" lang="en-US" altLang="ja-JP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ＭＳ Ｐゴシック" panose="020B0600070205080204" pitchFamily="50" charset="-128"/>
                <a:cs typeface="+mn-cs"/>
                <a:sym typeface="Calibri"/>
              </a:rPr>
            </a:br>
            <a:endParaRPr kumimoji="0" lang="en-US" altLang="ja-JP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0000"/>
                </a:solidFill>
              </a:uFill>
              <a:latin typeface="Calibri"/>
              <a:ea typeface="ＭＳ Ｐゴシック" panose="020B0600070205080204" pitchFamily="50" charset="-128"/>
              <a:cs typeface="+mn-cs"/>
              <a:sym typeface="Calibri"/>
            </a:endParaRPr>
          </a:p>
          <a:p>
            <a:pPr marL="39687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r>
              <a:rPr kumimoji="0" lang="ja-JP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ＭＳ Ｐゴシック" panose="020B0600070205080204" pitchFamily="50" charset="-128"/>
                <a:cs typeface="+mn-cs"/>
                <a:sym typeface="Calibri"/>
              </a:rPr>
              <a:t> </a:t>
            </a:r>
            <a:endParaRPr kumimoji="0" lang="en-US" altLang="ja-JP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0000"/>
                </a:solidFill>
              </a:uFill>
              <a:latin typeface="Calibri"/>
              <a:ea typeface="ＭＳ Ｐゴシック" panose="020B0600070205080204" pitchFamily="50" charset="-128"/>
              <a:cs typeface="+mn-cs"/>
              <a:sym typeface="Calibri"/>
            </a:endParaRPr>
          </a:p>
          <a:p>
            <a:pPr marL="39687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Calibri"/>
              <a:buNone/>
              <a:tabLst/>
              <a:defRPr/>
            </a:pP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000000"/>
                </a:solidFill>
              </a:uFill>
              <a:latin typeface="Calibri"/>
              <a:ea typeface="+mn-ea"/>
              <a:cs typeface="+mn-cs"/>
              <a:sym typeface="Calibri"/>
            </a:endParaRPr>
          </a:p>
        </p:txBody>
      </p:sp>
      <p:pic>
        <p:nvPicPr>
          <p:cNvPr id="139272" name="pasted-image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86" y="4625840"/>
            <a:ext cx="2435842" cy="1787143"/>
          </a:xfrm>
          <a:prstGeom prst="rect">
            <a:avLst/>
          </a:prstGeom>
          <a:noFill/>
          <a:ln w="12700">
            <a:solidFill>
              <a:srgbClr val="00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273" name="pasted-imag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876" y="4609255"/>
            <a:ext cx="2383137" cy="1791263"/>
          </a:xfrm>
          <a:prstGeom prst="rect">
            <a:avLst/>
          </a:prstGeom>
          <a:noFill/>
          <a:ln w="12700">
            <a:solidFill>
              <a:srgbClr val="00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274" name="pasted-image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161" y="4621720"/>
            <a:ext cx="2429303" cy="1720886"/>
          </a:xfrm>
          <a:prstGeom prst="rect">
            <a:avLst/>
          </a:prstGeom>
          <a:noFill/>
          <a:ln w="12700">
            <a:solidFill>
              <a:srgbClr val="00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6FB4C08-FE3B-4133-999D-5C8F8145D7E4}"/>
              </a:ext>
            </a:extLst>
          </p:cNvPr>
          <p:cNvGrpSpPr/>
          <p:nvPr/>
        </p:nvGrpSpPr>
        <p:grpSpPr>
          <a:xfrm>
            <a:off x="161926" y="6349764"/>
            <a:ext cx="8802562" cy="495771"/>
            <a:chOff x="161926" y="6349764"/>
            <a:chExt cx="8802562" cy="495771"/>
          </a:xfrm>
        </p:grpSpPr>
        <p:sp>
          <p:nvSpPr>
            <p:cNvPr id="2" name="矢印: 右 1">
              <a:extLst>
                <a:ext uri="{FF2B5EF4-FFF2-40B4-BE49-F238E27FC236}">
                  <a16:creationId xmlns:a16="http://schemas.microsoft.com/office/drawing/2014/main" id="{62411ED6-D156-487A-A9E2-C30770DB3F78}"/>
                </a:ext>
              </a:extLst>
            </p:cNvPr>
            <p:cNvSpPr/>
            <p:nvPr/>
          </p:nvSpPr>
          <p:spPr>
            <a:xfrm>
              <a:off x="161926" y="6349764"/>
              <a:ext cx="8802562" cy="495771"/>
            </a:xfrm>
            <a:prstGeom prst="rightArrow">
              <a:avLst/>
            </a:prstGeom>
            <a:gradFill flip="none" rotWithShape="1">
              <a:gsLst>
                <a:gs pos="0">
                  <a:srgbClr val="FFFF00"/>
                </a:gs>
                <a:gs pos="100000">
                  <a:srgbClr val="FF80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rgbClr val="FFC0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85789803-FBE9-4588-9C7E-0718C0BD091B}"/>
                </a:ext>
              </a:extLst>
            </p:cNvPr>
            <p:cNvSpPr txBox="1"/>
            <p:nvPr/>
          </p:nvSpPr>
          <p:spPr>
            <a:xfrm>
              <a:off x="2483768" y="6412983"/>
              <a:ext cx="43368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Improvement</a:t>
              </a: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 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of</a:t>
              </a: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 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Data</a:t>
              </a: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 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Acquisition</a:t>
              </a:r>
              <a:r>
                <a: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 </a:t>
              </a:r>
              <a:r>
                <a: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rPr>
                <a:t>Abilities</a:t>
              </a: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FA1B136D-F72C-4753-B36E-0321F5CF9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96752"/>
            <a:ext cx="9144000" cy="3412503"/>
          </a:xfrm>
          <a:prstGeom prst="rect">
            <a:avLst/>
          </a:prstGeom>
        </p:spPr>
      </p:pic>
      <p:sp>
        <p:nvSpPr>
          <p:cNvPr id="135" name="Shape 135"/>
          <p:cNvSpPr/>
          <p:nvPr/>
        </p:nvSpPr>
        <p:spPr>
          <a:xfrm>
            <a:off x="6094535" y="545085"/>
            <a:ext cx="2990850" cy="5867898"/>
          </a:xfrm>
          <a:prstGeom prst="rect">
            <a:avLst/>
          </a:prstGeom>
          <a:ln w="63500">
            <a:solidFill>
              <a:srgbClr val="EE2442"/>
            </a:solidFill>
            <a:prstDash val="sysDot"/>
            <a:miter lim="400000"/>
          </a:ln>
        </p:spPr>
        <p:txBody>
          <a:bodyPr lIns="50800" tIns="50800" rIns="50800" bIns="50800" anchor="ctr"/>
          <a:lstStyle>
            <a:lvl1pPr defTabSz="584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defTabSz="584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defTabSz="584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defTabSz="584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defTabSz="5842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0" marR="0" lvl="0" indent="0" algn="ctr" defTabSz="584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ja-JP" altLang="ja-JP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pitchFamily="34" charset="0"/>
              <a:ea typeface="ＭＳ Ｐゴシック" pitchFamily="50" charset="-128"/>
              <a:cs typeface="+mn-cs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261921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733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 descr="\\Earthquake.s.tksc.in-jaxa\計画決定以降\16_広報・メディア\ミッションマーク・ロゴマーク\ロゴマーク\JAXA_ALOS2ロゴデータ\ALOS2_1C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323" y="286118"/>
            <a:ext cx="1625467" cy="486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4236439" y="3266983"/>
          <a:ext cx="4745375" cy="3291840"/>
        </p:xfrm>
        <a:graphic>
          <a:graphicData uri="http://schemas.openxmlformats.org/drawingml/2006/table">
            <a:tbl>
              <a:tblPr/>
              <a:tblGrid>
                <a:gridCol w="1166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9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Application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Disaster, Land, Agriculture,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Natural Resources, Sea Ice &amp; Maritime Safety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L-band SAR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(PALSAR-2)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Stripmap: 3 to 10m res., 50 to 70 km swath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ScanSAR: 100m res., 350km/490km swath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Spotlight: 1×3m res., 25km swath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Orbit 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Sun-synchronous orbit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Altitude: 628km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Local sun time : 12:00 +/- 15min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Revisit: 14days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Orbit control: </a:t>
                      </a:r>
                      <a:r>
                        <a:rPr kumimoji="1" lang="ja-JP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≦</a:t>
                      </a: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+/-500m 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Life time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5 years (target: 7 years) 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Launch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May 24, 2014; H-IIA launch vehicle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Downlink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X-band: 800Mbps(16QAM)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400/200Mbps(QPSK)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Ka-band: 278Mbps (Data Relay)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Experimental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Instrument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Compact InfraRed Camera (CIRC)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33400" algn="l"/>
                          <a:tab pos="2698750" algn="ctr"/>
                          <a:tab pos="5399088" algn="r"/>
                        </a:tabLst>
                      </a:pPr>
                      <a:r>
                        <a:rPr kumimoji="1" lang="en-US" altLang="ja-JP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ＭＳ 明朝" pitchFamily="17" charset="-128"/>
                          <a:cs typeface="Tahoma" pitchFamily="34" charset="0"/>
                        </a:rPr>
                        <a:t>Space-based Automatic Identification System Experiment 2 (SPAISE2)</a:t>
                      </a:r>
                      <a:endParaRPr kumimoji="1" lang="ja-JP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ＭＳ 明朝" pitchFamily="17" charset="-128"/>
                        <a:cs typeface="Tahoma" pitchFamily="34" charset="0"/>
                      </a:endParaRP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タイトル 1">
            <a:extLst>
              <a:ext uri="{FF2B5EF4-FFF2-40B4-BE49-F238E27FC236}">
                <a16:creationId xmlns:a16="http://schemas.microsoft.com/office/drawing/2014/main" id="{318645D6-A475-405E-829B-0F0F0C438244}"/>
              </a:ext>
            </a:extLst>
          </p:cNvPr>
          <p:cNvSpPr txBox="1">
            <a:spLocks/>
          </p:cNvSpPr>
          <p:nvPr/>
        </p:nvSpPr>
        <p:spPr>
          <a:xfrm>
            <a:off x="0" y="772172"/>
            <a:ext cx="5301611" cy="584416"/>
          </a:xfrm>
          <a:prstGeom prst="rect">
            <a:avLst/>
          </a:prstGeom>
        </p:spPr>
        <p:txBody>
          <a:bodyPr anchor="ctr"/>
          <a:lstStyle>
            <a:lvl1pPr algn="r">
              <a:defRPr sz="28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1pPr>
            <a:lvl2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2pPr>
            <a:lvl3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3pPr>
            <a:lvl4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4pPr>
            <a:lvl5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5pPr>
            <a:lvl6pPr indent="4572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6pPr>
            <a:lvl7pPr indent="9144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7pPr>
            <a:lvl8pPr indent="13716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8pPr>
            <a:lvl9pPr indent="18288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9pPr>
          </a:lstStyle>
          <a:p>
            <a:pPr algn="ctr" defTabSz="342891">
              <a:defRPr/>
            </a:pPr>
            <a:r>
              <a:rPr lang="en-US" altLang="ja-JP" sz="2667" b="1" dirty="0">
                <a:solidFill>
                  <a:prstClr val="whit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Advanced Land Observing Satellite-2 </a:t>
            </a:r>
            <a:endParaRPr lang="ja-JP" altLang="en-US" sz="2667" b="1" dirty="0">
              <a:solidFill>
                <a:prstClr val="white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18597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055" y="2412024"/>
            <a:ext cx="880697" cy="40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1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521" y="2055936"/>
            <a:ext cx="880696" cy="40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1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263" y="2272812"/>
            <a:ext cx="876300" cy="398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847" y="2756389"/>
            <a:ext cx="876300" cy="398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4" name="グループ化 251"/>
          <p:cNvGrpSpPr>
            <a:grpSpLocks/>
          </p:cNvGrpSpPr>
          <p:nvPr/>
        </p:nvGrpSpPr>
        <p:grpSpPr bwMode="auto">
          <a:xfrm>
            <a:off x="371491" y="1375997"/>
            <a:ext cx="8132641" cy="4378782"/>
            <a:chOff x="460945" y="1123950"/>
            <a:chExt cx="8132563" cy="4743547"/>
          </a:xfrm>
        </p:grpSpPr>
        <p:grpSp>
          <p:nvGrpSpPr>
            <p:cNvPr id="21518" name="グループ化 201"/>
            <p:cNvGrpSpPr>
              <a:grpSpLocks/>
            </p:cNvGrpSpPr>
            <p:nvPr/>
          </p:nvGrpSpPr>
          <p:grpSpPr bwMode="auto">
            <a:xfrm>
              <a:off x="5135564" y="1481133"/>
              <a:ext cx="1136649" cy="1257303"/>
              <a:chOff x="6464301" y="3195633"/>
              <a:chExt cx="1136649" cy="1257303"/>
            </a:xfrm>
          </p:grpSpPr>
          <p:sp>
            <p:nvSpPr>
              <p:cNvPr id="21647" name="Freeform 1095"/>
              <p:cNvSpPr>
                <a:spLocks noChangeAspect="1"/>
              </p:cNvSpPr>
              <p:nvPr/>
            </p:nvSpPr>
            <p:spPr bwMode="auto">
              <a:xfrm>
                <a:off x="6637341" y="3397250"/>
                <a:ext cx="215105" cy="126484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B0F0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48" name="Freeform 1095"/>
              <p:cNvSpPr>
                <a:spLocks noChangeAspect="1"/>
              </p:cNvSpPr>
              <p:nvPr/>
            </p:nvSpPr>
            <p:spPr bwMode="auto">
              <a:xfrm>
                <a:off x="6802435" y="3600450"/>
                <a:ext cx="215105" cy="126484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B0F0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49" name="Freeform 1095"/>
              <p:cNvSpPr>
                <a:spLocks noChangeAspect="1"/>
              </p:cNvSpPr>
              <p:nvPr/>
            </p:nvSpPr>
            <p:spPr bwMode="auto">
              <a:xfrm>
                <a:off x="6992939" y="3841750"/>
                <a:ext cx="215105" cy="126484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B0F0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50" name="Line 1097"/>
              <p:cNvSpPr>
                <a:spLocks noChangeShapeType="1"/>
              </p:cNvSpPr>
              <p:nvPr/>
            </p:nvSpPr>
            <p:spPr bwMode="auto">
              <a:xfrm flipH="1" flipV="1">
                <a:off x="6464301" y="3205158"/>
                <a:ext cx="995362" cy="12477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51" name="Line 1097"/>
              <p:cNvSpPr>
                <a:spLocks noChangeShapeType="1"/>
              </p:cNvSpPr>
              <p:nvPr/>
            </p:nvSpPr>
            <p:spPr bwMode="auto">
              <a:xfrm flipH="1" flipV="1">
                <a:off x="6616700" y="3195633"/>
                <a:ext cx="984250" cy="12334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52" name="Freeform 1095"/>
              <p:cNvSpPr>
                <a:spLocks noChangeAspect="1"/>
              </p:cNvSpPr>
              <p:nvPr/>
            </p:nvSpPr>
            <p:spPr bwMode="auto">
              <a:xfrm>
                <a:off x="7221539" y="4127501"/>
                <a:ext cx="215105" cy="126484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B0F0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p:grpSp>
        <p:grpSp>
          <p:nvGrpSpPr>
            <p:cNvPr id="21519" name="グループ化 183"/>
            <p:cNvGrpSpPr>
              <a:grpSpLocks/>
            </p:cNvGrpSpPr>
            <p:nvPr/>
          </p:nvGrpSpPr>
          <p:grpSpPr bwMode="auto">
            <a:xfrm>
              <a:off x="3652839" y="1724025"/>
              <a:ext cx="1525586" cy="1359694"/>
              <a:chOff x="4951414" y="3441700"/>
              <a:chExt cx="1525586" cy="1359694"/>
            </a:xfrm>
          </p:grpSpPr>
          <p:sp>
            <p:nvSpPr>
              <p:cNvPr id="21642" name="Freeform 1095"/>
              <p:cNvSpPr>
                <a:spLocks/>
              </p:cNvSpPr>
              <p:nvPr/>
            </p:nvSpPr>
            <p:spPr bwMode="auto">
              <a:xfrm>
                <a:off x="4951414" y="3441700"/>
                <a:ext cx="820736" cy="482600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00FF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43" name="Line 1097"/>
              <p:cNvSpPr>
                <a:spLocks noChangeShapeType="1"/>
              </p:cNvSpPr>
              <p:nvPr/>
            </p:nvSpPr>
            <p:spPr bwMode="auto">
              <a:xfrm flipH="1" flipV="1">
                <a:off x="5240338" y="3914772"/>
                <a:ext cx="689768" cy="8866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44" name="Freeform 1095"/>
              <p:cNvSpPr>
                <a:spLocks/>
              </p:cNvSpPr>
              <p:nvPr/>
            </p:nvSpPr>
            <p:spPr bwMode="auto">
              <a:xfrm>
                <a:off x="5332414" y="3917950"/>
                <a:ext cx="820736" cy="482600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00FF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45" name="Freeform 1095"/>
              <p:cNvSpPr>
                <a:spLocks/>
              </p:cNvSpPr>
              <p:nvPr/>
            </p:nvSpPr>
            <p:spPr bwMode="auto">
              <a:xfrm>
                <a:off x="5640389" y="4314825"/>
                <a:ext cx="820736" cy="482600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00FF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46" name="Line 1097"/>
              <p:cNvSpPr>
                <a:spLocks noChangeShapeType="1"/>
              </p:cNvSpPr>
              <p:nvPr/>
            </p:nvSpPr>
            <p:spPr bwMode="auto">
              <a:xfrm flipH="1" flipV="1">
                <a:off x="5772150" y="3797299"/>
                <a:ext cx="704850" cy="8953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p:grpSp>
        <p:grpSp>
          <p:nvGrpSpPr>
            <p:cNvPr id="21520" name="グループ化 172"/>
            <p:cNvGrpSpPr>
              <a:grpSpLocks/>
            </p:cNvGrpSpPr>
            <p:nvPr/>
          </p:nvGrpSpPr>
          <p:grpSpPr bwMode="auto">
            <a:xfrm>
              <a:off x="2179640" y="2117725"/>
              <a:ext cx="1265234" cy="1298574"/>
              <a:chOff x="3494090" y="3832225"/>
              <a:chExt cx="1265234" cy="1298574"/>
            </a:xfrm>
          </p:grpSpPr>
          <p:sp>
            <p:nvSpPr>
              <p:cNvPr id="21637" name="Line 1117"/>
              <p:cNvSpPr>
                <a:spLocks noChangeShapeType="1"/>
              </p:cNvSpPr>
              <p:nvPr/>
            </p:nvSpPr>
            <p:spPr bwMode="auto">
              <a:xfrm flipH="1" flipV="1">
                <a:off x="3781422" y="3838571"/>
                <a:ext cx="977902" cy="12287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38" name="Freeform 1095"/>
              <p:cNvSpPr>
                <a:spLocks noChangeAspect="1"/>
              </p:cNvSpPr>
              <p:nvPr/>
            </p:nvSpPr>
            <p:spPr bwMode="auto">
              <a:xfrm>
                <a:off x="3494090" y="3832225"/>
                <a:ext cx="430210" cy="252968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92D050">
                  <a:alpha val="36862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39" name="Freeform 1095"/>
              <p:cNvSpPr>
                <a:spLocks noChangeAspect="1"/>
              </p:cNvSpPr>
              <p:nvPr/>
            </p:nvSpPr>
            <p:spPr bwMode="auto">
              <a:xfrm>
                <a:off x="3843340" y="4267200"/>
                <a:ext cx="430210" cy="252968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92D050">
                  <a:alpha val="3803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40" name="Freeform 1095"/>
              <p:cNvSpPr>
                <a:spLocks noChangeAspect="1"/>
              </p:cNvSpPr>
              <p:nvPr/>
            </p:nvSpPr>
            <p:spPr bwMode="auto">
              <a:xfrm>
                <a:off x="4141790" y="4641850"/>
                <a:ext cx="430210" cy="252968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92D050">
                  <a:alpha val="36862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41" name="Line 1117"/>
              <p:cNvSpPr>
                <a:spLocks noChangeShapeType="1"/>
              </p:cNvSpPr>
              <p:nvPr/>
            </p:nvSpPr>
            <p:spPr bwMode="auto">
              <a:xfrm flipH="1" flipV="1">
                <a:off x="3641722" y="4076696"/>
                <a:ext cx="841377" cy="10541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p:grpSp>
        <p:sp>
          <p:nvSpPr>
            <p:cNvPr id="21521" name="Rectangle 990"/>
            <p:cNvSpPr>
              <a:spLocks noChangeArrowheads="1"/>
            </p:cNvSpPr>
            <p:nvPr/>
          </p:nvSpPr>
          <p:spPr bwMode="auto">
            <a:xfrm>
              <a:off x="3044826" y="3816351"/>
              <a:ext cx="1284287" cy="198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21522" name="Line 1015"/>
            <p:cNvSpPr>
              <a:spLocks noChangeShapeType="1"/>
            </p:cNvSpPr>
            <p:nvPr/>
          </p:nvSpPr>
          <p:spPr bwMode="auto">
            <a:xfrm>
              <a:off x="2049463" y="3294061"/>
              <a:ext cx="1173162" cy="21224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23" name="Line 1016"/>
            <p:cNvSpPr>
              <a:spLocks noChangeShapeType="1"/>
            </p:cNvSpPr>
            <p:nvPr/>
          </p:nvSpPr>
          <p:spPr bwMode="auto">
            <a:xfrm flipV="1">
              <a:off x="2459038" y="4244976"/>
              <a:ext cx="5956300" cy="13414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24" name="Line 1018"/>
            <p:cNvSpPr>
              <a:spLocks noChangeShapeType="1"/>
            </p:cNvSpPr>
            <p:nvPr/>
          </p:nvSpPr>
          <p:spPr bwMode="auto">
            <a:xfrm>
              <a:off x="866776" y="2476500"/>
              <a:ext cx="1182688" cy="814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25" name="Line 1019"/>
            <p:cNvSpPr>
              <a:spLocks noChangeShapeType="1"/>
            </p:cNvSpPr>
            <p:nvPr/>
          </p:nvSpPr>
          <p:spPr bwMode="auto">
            <a:xfrm flipH="1">
              <a:off x="1881187" y="3289300"/>
              <a:ext cx="163513" cy="415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26" name="Rectangle 1022"/>
            <p:cNvSpPr>
              <a:spLocks noChangeArrowheads="1"/>
            </p:cNvSpPr>
            <p:nvPr/>
          </p:nvSpPr>
          <p:spPr bwMode="auto">
            <a:xfrm>
              <a:off x="4359276" y="3768726"/>
              <a:ext cx="338137" cy="196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21527" name="Text Box 1053"/>
            <p:cNvSpPr txBox="1">
              <a:spLocks noChangeArrowheads="1"/>
            </p:cNvSpPr>
            <p:nvPr/>
          </p:nvSpPr>
          <p:spPr bwMode="auto">
            <a:xfrm>
              <a:off x="2949576" y="4738689"/>
              <a:ext cx="445544" cy="265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0282" tIns="30141" rIns="60282" bIns="30141">
              <a:spAutoFit/>
            </a:bodyPr>
            <a:lstStyle>
              <a:lvl1pPr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6524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Times New Roman" pitchFamily="18" charset="0"/>
                </a:rPr>
                <a:t>70°</a:t>
              </a:r>
            </a:p>
          </p:txBody>
        </p:sp>
        <p:sp>
          <p:nvSpPr>
            <p:cNvPr id="21528" name="Text Box 1054"/>
            <p:cNvSpPr txBox="1">
              <a:spLocks noChangeArrowheads="1"/>
            </p:cNvSpPr>
            <p:nvPr/>
          </p:nvSpPr>
          <p:spPr bwMode="auto">
            <a:xfrm>
              <a:off x="1901826" y="3682999"/>
              <a:ext cx="360586" cy="265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0282" tIns="30141" rIns="60282" bIns="30141">
              <a:spAutoFit/>
            </a:bodyPr>
            <a:lstStyle>
              <a:lvl1pPr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6524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Times New Roman" pitchFamily="18" charset="0"/>
                </a:rPr>
                <a:t>8°</a:t>
              </a:r>
            </a:p>
          </p:txBody>
        </p:sp>
        <p:sp>
          <p:nvSpPr>
            <p:cNvPr id="21529" name="Rectangle 1055"/>
            <p:cNvSpPr>
              <a:spLocks noChangeArrowheads="1"/>
            </p:cNvSpPr>
            <p:nvPr/>
          </p:nvSpPr>
          <p:spPr bwMode="auto">
            <a:xfrm>
              <a:off x="6270352" y="3832594"/>
              <a:ext cx="682872" cy="40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6524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350 km</a:t>
              </a:r>
            </a:p>
            <a:p>
              <a:pPr marL="0" marR="0" lvl="0" indent="0" algn="l" defTabSz="6524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or 490 km</a:t>
              </a:r>
            </a:p>
          </p:txBody>
        </p:sp>
        <p:sp>
          <p:nvSpPr>
            <p:cNvPr id="21530" name="Line 1056"/>
            <p:cNvSpPr>
              <a:spLocks noChangeShapeType="1"/>
            </p:cNvSpPr>
            <p:nvPr/>
          </p:nvSpPr>
          <p:spPr bwMode="auto">
            <a:xfrm flipV="1">
              <a:off x="6097589" y="4162424"/>
              <a:ext cx="550861" cy="125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grpSp>
          <p:nvGrpSpPr>
            <p:cNvPr id="21531" name="Group 1067"/>
            <p:cNvGrpSpPr>
              <a:grpSpLocks/>
            </p:cNvGrpSpPr>
            <p:nvPr/>
          </p:nvGrpSpPr>
          <p:grpSpPr bwMode="auto">
            <a:xfrm>
              <a:off x="3378201" y="3067078"/>
              <a:ext cx="7937" cy="563569"/>
              <a:chOff x="4790" y="1707"/>
              <a:chExt cx="7" cy="423"/>
            </a:xfrm>
          </p:grpSpPr>
          <p:sp>
            <p:nvSpPr>
              <p:cNvPr id="21629" name="Rectangle 1068"/>
              <p:cNvSpPr>
                <a:spLocks noChangeArrowheads="1"/>
              </p:cNvSpPr>
              <p:nvPr/>
            </p:nvSpPr>
            <p:spPr bwMode="auto">
              <a:xfrm>
                <a:off x="4790" y="1707"/>
                <a:ext cx="7" cy="32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30" name="Rectangle 1069"/>
              <p:cNvSpPr>
                <a:spLocks noChangeArrowheads="1"/>
              </p:cNvSpPr>
              <p:nvPr/>
            </p:nvSpPr>
            <p:spPr bwMode="auto">
              <a:xfrm>
                <a:off x="4790" y="1768"/>
                <a:ext cx="7" cy="28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31" name="Rectangle 1070"/>
              <p:cNvSpPr>
                <a:spLocks noChangeArrowheads="1"/>
              </p:cNvSpPr>
              <p:nvPr/>
            </p:nvSpPr>
            <p:spPr bwMode="auto">
              <a:xfrm>
                <a:off x="4790" y="1820"/>
                <a:ext cx="7" cy="32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32" name="Rectangle 1071"/>
              <p:cNvSpPr>
                <a:spLocks noChangeArrowheads="1"/>
              </p:cNvSpPr>
              <p:nvPr/>
            </p:nvSpPr>
            <p:spPr bwMode="auto">
              <a:xfrm>
                <a:off x="4790" y="1879"/>
                <a:ext cx="7" cy="30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33" name="Rectangle 1072"/>
              <p:cNvSpPr>
                <a:spLocks noChangeArrowheads="1"/>
              </p:cNvSpPr>
              <p:nvPr/>
            </p:nvSpPr>
            <p:spPr bwMode="auto">
              <a:xfrm>
                <a:off x="4790" y="1936"/>
                <a:ext cx="7" cy="30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34" name="Rectangle 1073"/>
              <p:cNvSpPr>
                <a:spLocks noChangeArrowheads="1"/>
              </p:cNvSpPr>
              <p:nvPr/>
            </p:nvSpPr>
            <p:spPr bwMode="auto">
              <a:xfrm>
                <a:off x="4790" y="1992"/>
                <a:ext cx="7" cy="26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35" name="Rectangle 1074"/>
              <p:cNvSpPr>
                <a:spLocks noChangeArrowheads="1"/>
              </p:cNvSpPr>
              <p:nvPr/>
            </p:nvSpPr>
            <p:spPr bwMode="auto">
              <a:xfrm>
                <a:off x="4790" y="2049"/>
                <a:ext cx="7" cy="26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36" name="Rectangle 1075"/>
              <p:cNvSpPr>
                <a:spLocks noChangeArrowheads="1"/>
              </p:cNvSpPr>
              <p:nvPr/>
            </p:nvSpPr>
            <p:spPr bwMode="auto">
              <a:xfrm>
                <a:off x="4790" y="2106"/>
                <a:ext cx="7" cy="24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</p:grpSp>
        <p:sp>
          <p:nvSpPr>
            <p:cNvPr id="21532" name="Line 1076"/>
            <p:cNvSpPr>
              <a:spLocks noChangeShapeType="1"/>
            </p:cNvSpPr>
            <p:nvPr/>
          </p:nvSpPr>
          <p:spPr bwMode="auto">
            <a:xfrm>
              <a:off x="5700713" y="2535237"/>
              <a:ext cx="1042988" cy="9286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33" name="Rectangle 1077"/>
            <p:cNvSpPr>
              <a:spLocks noChangeArrowheads="1"/>
            </p:cNvSpPr>
            <p:nvPr/>
          </p:nvSpPr>
          <p:spPr bwMode="auto">
            <a:xfrm>
              <a:off x="6958013" y="3263900"/>
              <a:ext cx="956984" cy="20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6524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25 km x 25km</a:t>
              </a:r>
              <a:endPara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21534" name="Line 1078"/>
            <p:cNvSpPr>
              <a:spLocks noChangeShapeType="1"/>
            </p:cNvSpPr>
            <p:nvPr/>
          </p:nvSpPr>
          <p:spPr bwMode="auto">
            <a:xfrm>
              <a:off x="6267451" y="2362200"/>
              <a:ext cx="471487" cy="11064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35" name="Line 1079"/>
            <p:cNvSpPr>
              <a:spLocks noChangeShapeType="1"/>
            </p:cNvSpPr>
            <p:nvPr/>
          </p:nvSpPr>
          <p:spPr bwMode="auto">
            <a:xfrm flipH="1">
              <a:off x="6743701" y="2276475"/>
              <a:ext cx="80962" cy="11953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36" name="Line 1080"/>
            <p:cNvSpPr>
              <a:spLocks noChangeShapeType="1"/>
            </p:cNvSpPr>
            <p:nvPr/>
          </p:nvSpPr>
          <p:spPr bwMode="auto">
            <a:xfrm>
              <a:off x="4137026" y="4044951"/>
              <a:ext cx="147637" cy="16986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 type="none" w="sm" len="med"/>
              <a:tailEnd type="stealth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grpSp>
          <p:nvGrpSpPr>
            <p:cNvPr id="21537" name="Group 1081"/>
            <p:cNvGrpSpPr>
              <a:grpSpLocks/>
            </p:cNvGrpSpPr>
            <p:nvPr/>
          </p:nvGrpSpPr>
          <p:grpSpPr bwMode="auto">
            <a:xfrm>
              <a:off x="6262688" y="2408245"/>
              <a:ext cx="6350" cy="566740"/>
              <a:chOff x="4788" y="1705"/>
              <a:chExt cx="8" cy="425"/>
            </a:xfrm>
          </p:grpSpPr>
          <p:sp>
            <p:nvSpPr>
              <p:cNvPr id="21621" name="Rectangle 1082"/>
              <p:cNvSpPr>
                <a:spLocks noChangeArrowheads="1"/>
              </p:cNvSpPr>
              <p:nvPr/>
            </p:nvSpPr>
            <p:spPr bwMode="auto">
              <a:xfrm>
                <a:off x="4788" y="1705"/>
                <a:ext cx="8" cy="2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22" name="Rectangle 1083"/>
              <p:cNvSpPr>
                <a:spLocks noChangeArrowheads="1"/>
              </p:cNvSpPr>
              <p:nvPr/>
            </p:nvSpPr>
            <p:spPr bwMode="auto">
              <a:xfrm>
                <a:off x="4788" y="1762"/>
                <a:ext cx="8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23" name="Rectangle 1084"/>
              <p:cNvSpPr>
                <a:spLocks noChangeArrowheads="1"/>
              </p:cNvSpPr>
              <p:nvPr/>
            </p:nvSpPr>
            <p:spPr bwMode="auto">
              <a:xfrm>
                <a:off x="4788" y="1819"/>
                <a:ext cx="8" cy="3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24" name="Rectangle 1085"/>
              <p:cNvSpPr>
                <a:spLocks noChangeArrowheads="1"/>
              </p:cNvSpPr>
              <p:nvPr/>
            </p:nvSpPr>
            <p:spPr bwMode="auto">
              <a:xfrm>
                <a:off x="4788" y="1875"/>
                <a:ext cx="8" cy="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25" name="Rectangle 1086"/>
              <p:cNvSpPr>
                <a:spLocks noChangeArrowheads="1"/>
              </p:cNvSpPr>
              <p:nvPr/>
            </p:nvSpPr>
            <p:spPr bwMode="auto">
              <a:xfrm>
                <a:off x="4788" y="1934"/>
                <a:ext cx="8" cy="2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26" name="Rectangle 1087"/>
              <p:cNvSpPr>
                <a:spLocks noChangeArrowheads="1"/>
              </p:cNvSpPr>
              <p:nvPr/>
            </p:nvSpPr>
            <p:spPr bwMode="auto">
              <a:xfrm>
                <a:off x="4788" y="1991"/>
                <a:ext cx="8" cy="3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27" name="Rectangle 1088"/>
              <p:cNvSpPr>
                <a:spLocks noChangeArrowheads="1"/>
              </p:cNvSpPr>
              <p:nvPr/>
            </p:nvSpPr>
            <p:spPr bwMode="auto">
              <a:xfrm>
                <a:off x="4788" y="2045"/>
                <a:ext cx="8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628" name="Rectangle 1089"/>
              <p:cNvSpPr>
                <a:spLocks noChangeArrowheads="1"/>
              </p:cNvSpPr>
              <p:nvPr/>
            </p:nvSpPr>
            <p:spPr bwMode="auto">
              <a:xfrm>
                <a:off x="4788" y="2106"/>
                <a:ext cx="8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</p:grpSp>
        <p:sp>
          <p:nvSpPr>
            <p:cNvPr id="21538" name="Text Box 1091"/>
            <p:cNvSpPr txBox="1">
              <a:spLocks noChangeArrowheads="1"/>
            </p:cNvSpPr>
            <p:nvPr/>
          </p:nvSpPr>
          <p:spPr bwMode="auto">
            <a:xfrm>
              <a:off x="907077" y="2159137"/>
              <a:ext cx="445544" cy="265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0282" tIns="30141" rIns="60282" bIns="30141">
              <a:spAutoFit/>
            </a:bodyPr>
            <a:lstStyle>
              <a:lvl1pPr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6524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Times New Roman" pitchFamily="18" charset="0"/>
                </a:rPr>
                <a:t>70°</a:t>
              </a:r>
            </a:p>
          </p:txBody>
        </p:sp>
        <p:sp>
          <p:nvSpPr>
            <p:cNvPr id="21539" name="Freeform 1092"/>
            <p:cNvSpPr>
              <a:spLocks/>
            </p:cNvSpPr>
            <p:nvPr/>
          </p:nvSpPr>
          <p:spPr bwMode="auto">
            <a:xfrm>
              <a:off x="873126" y="2316162"/>
              <a:ext cx="100012" cy="228600"/>
            </a:xfrm>
            <a:custGeom>
              <a:avLst/>
              <a:gdLst>
                <a:gd name="T0" fmla="*/ 0 w 96"/>
                <a:gd name="T1" fmla="*/ 0 h 200"/>
                <a:gd name="T2" fmla="*/ 2147483647 w 96"/>
                <a:gd name="T3" fmla="*/ 2147483647 h 200"/>
                <a:gd name="T4" fmla="*/ 0 60000 65536"/>
                <a:gd name="T5" fmla="*/ 0 60000 65536"/>
                <a:gd name="T6" fmla="*/ 0 w 96"/>
                <a:gd name="T7" fmla="*/ 0 h 200"/>
                <a:gd name="T8" fmla="*/ 96 w 96"/>
                <a:gd name="T9" fmla="*/ 200 h 20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6" h="200">
                  <a:moveTo>
                    <a:pt x="0" y="0"/>
                  </a:moveTo>
                  <a:cubicBezTo>
                    <a:pt x="70" y="23"/>
                    <a:pt x="96" y="132"/>
                    <a:pt x="96" y="2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40" name="Line 1096"/>
            <p:cNvSpPr>
              <a:spLocks noChangeShapeType="1"/>
            </p:cNvSpPr>
            <p:nvPr/>
          </p:nvSpPr>
          <p:spPr bwMode="auto">
            <a:xfrm>
              <a:off x="4441826" y="4406901"/>
              <a:ext cx="146050" cy="168275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 type="stealth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41" name="Line 1100"/>
            <p:cNvSpPr>
              <a:spLocks noChangeShapeType="1"/>
            </p:cNvSpPr>
            <p:nvPr/>
          </p:nvSpPr>
          <p:spPr bwMode="auto">
            <a:xfrm flipH="1" flipV="1">
              <a:off x="5992812" y="3875086"/>
              <a:ext cx="300037" cy="3698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42" name="Line 1118"/>
            <p:cNvSpPr>
              <a:spLocks noChangeShapeType="1"/>
            </p:cNvSpPr>
            <p:nvPr/>
          </p:nvSpPr>
          <p:spPr bwMode="auto">
            <a:xfrm flipV="1">
              <a:off x="3997325" y="4356100"/>
              <a:ext cx="666750" cy="165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43" name="Line 1119"/>
            <p:cNvSpPr>
              <a:spLocks noChangeShapeType="1"/>
            </p:cNvSpPr>
            <p:nvPr/>
          </p:nvSpPr>
          <p:spPr bwMode="auto">
            <a:xfrm flipV="1">
              <a:off x="3844925" y="4190999"/>
              <a:ext cx="590550" cy="1476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44" name="Line 1121"/>
            <p:cNvSpPr>
              <a:spLocks noChangeShapeType="1"/>
            </p:cNvSpPr>
            <p:nvPr/>
          </p:nvSpPr>
          <p:spPr bwMode="auto">
            <a:xfrm flipH="1" flipV="1">
              <a:off x="866774" y="2476499"/>
              <a:ext cx="1007269" cy="1228725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60" name="Rectangle 1126"/>
            <p:cNvSpPr>
              <a:spLocks noChangeArrowheads="1"/>
            </p:cNvSpPr>
            <p:nvPr/>
          </p:nvSpPr>
          <p:spPr bwMode="auto">
            <a:xfrm>
              <a:off x="4411561" y="4190913"/>
              <a:ext cx="858706" cy="200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0" marR="0" lvl="0" indent="0" algn="l" defTabSz="602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50" charset="-128"/>
                  <a:cs typeface="Arial" pitchFamily="34" charset="0"/>
                </a:rPr>
                <a:t>50 or 70km</a:t>
              </a:r>
              <a:endPara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anose="020B0600070205080204" pitchFamily="50" charset="-128"/>
                <a:cs typeface="Arial" pitchFamily="34" charset="0"/>
              </a:endParaRPr>
            </a:p>
          </p:txBody>
        </p:sp>
        <p:sp>
          <p:nvSpPr>
            <p:cNvPr id="21546" name="Text Box 1131"/>
            <p:cNvSpPr txBox="1">
              <a:spLocks noChangeArrowheads="1"/>
            </p:cNvSpPr>
            <p:nvPr/>
          </p:nvSpPr>
          <p:spPr bwMode="auto">
            <a:xfrm>
              <a:off x="1713287" y="4824414"/>
              <a:ext cx="1120402" cy="41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0282" tIns="30141" rIns="60282" bIns="30141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Observable area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Approx.</a:t>
              </a:r>
              <a:r>
                <a:rPr kumimoji="1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 </a:t>
              </a:r>
              <a:r>
                <a:rPr kumimoji="1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1160km</a:t>
              </a:r>
            </a:p>
          </p:txBody>
        </p:sp>
        <p:sp>
          <p:nvSpPr>
            <p:cNvPr id="21547" name="Rectangle 1144"/>
            <p:cNvSpPr>
              <a:spLocks noChangeArrowheads="1"/>
            </p:cNvSpPr>
            <p:nvPr/>
          </p:nvSpPr>
          <p:spPr bwMode="auto">
            <a:xfrm>
              <a:off x="5442261" y="4891089"/>
              <a:ext cx="1653866" cy="20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ScanSAR</a:t>
              </a:r>
              <a:endPara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21548" name="Rectangle 1145"/>
            <p:cNvSpPr>
              <a:spLocks noChangeArrowheads="1"/>
            </p:cNvSpPr>
            <p:nvPr/>
          </p:nvSpPr>
          <p:spPr bwMode="auto">
            <a:xfrm>
              <a:off x="6918424" y="4525919"/>
              <a:ext cx="1643062" cy="20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Times New Roman" pitchFamily="18" charset="0"/>
                </a:rPr>
                <a:t>Spotlight</a:t>
              </a:r>
            </a:p>
          </p:txBody>
        </p:sp>
        <p:sp>
          <p:nvSpPr>
            <p:cNvPr id="21549" name="Rectangle 1146"/>
            <p:cNvSpPr>
              <a:spLocks noChangeArrowheads="1"/>
            </p:cNvSpPr>
            <p:nvPr/>
          </p:nvSpPr>
          <p:spPr bwMode="auto">
            <a:xfrm>
              <a:off x="4039734" y="5220153"/>
              <a:ext cx="1438275" cy="20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Times New Roman" pitchFamily="18" charset="0"/>
                </a:rPr>
                <a:t>Strip map</a:t>
              </a:r>
            </a:p>
          </p:txBody>
        </p:sp>
        <p:sp>
          <p:nvSpPr>
            <p:cNvPr id="80" name="円弧 79"/>
            <p:cNvSpPr/>
            <p:nvPr/>
          </p:nvSpPr>
          <p:spPr bwMode="auto">
            <a:xfrm rot="19723340">
              <a:off x="2094813" y="3760713"/>
              <a:ext cx="227133" cy="263518"/>
            </a:xfrm>
            <a:prstGeom prst="arc">
              <a:avLst>
                <a:gd name="adj1" fmla="val 16200000"/>
                <a:gd name="adj2" fmla="val 1899114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81" name="円弧 80"/>
            <p:cNvSpPr/>
            <p:nvPr/>
          </p:nvSpPr>
          <p:spPr bwMode="auto">
            <a:xfrm rot="19135530">
              <a:off x="3031184" y="5029090"/>
              <a:ext cx="224201" cy="265105"/>
            </a:xfrm>
            <a:prstGeom prst="arc">
              <a:avLst>
                <a:gd name="adj1" fmla="val 15669876"/>
                <a:gd name="adj2" fmla="val 201283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52" name="Line 1016"/>
            <p:cNvSpPr>
              <a:spLocks noChangeShapeType="1"/>
            </p:cNvSpPr>
            <p:nvPr/>
          </p:nvSpPr>
          <p:spPr bwMode="auto">
            <a:xfrm flipV="1">
              <a:off x="695325" y="1123950"/>
              <a:ext cx="6143625" cy="14049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53" name="Line 1016"/>
            <p:cNvSpPr>
              <a:spLocks noChangeShapeType="1"/>
            </p:cNvSpPr>
            <p:nvPr/>
          </p:nvSpPr>
          <p:spPr bwMode="auto">
            <a:xfrm flipV="1">
              <a:off x="1581150" y="2603500"/>
              <a:ext cx="6343650" cy="1435099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91" name="円弧 90"/>
            <p:cNvSpPr/>
            <p:nvPr/>
          </p:nvSpPr>
          <p:spPr bwMode="auto">
            <a:xfrm rot="1255271">
              <a:off x="1816393" y="3386073"/>
              <a:ext cx="225667" cy="263518"/>
            </a:xfrm>
            <a:prstGeom prst="arc">
              <a:avLst>
                <a:gd name="adj1" fmla="val 13735950"/>
                <a:gd name="adj2" fmla="val 16894039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grpSp>
          <p:nvGrpSpPr>
            <p:cNvPr id="21555" name="グループ化 155"/>
            <p:cNvGrpSpPr>
              <a:grpSpLocks/>
            </p:cNvGrpSpPr>
            <p:nvPr/>
          </p:nvGrpSpPr>
          <p:grpSpPr bwMode="auto">
            <a:xfrm>
              <a:off x="3201988" y="5010150"/>
              <a:ext cx="123825" cy="404813"/>
              <a:chOff x="2840038" y="4410075"/>
              <a:chExt cx="123825" cy="404813"/>
            </a:xfrm>
          </p:grpSpPr>
          <p:cxnSp>
            <p:nvCxnSpPr>
              <p:cNvPr id="82" name="直線コネクタ 81"/>
              <p:cNvCxnSpPr/>
              <p:nvPr/>
            </p:nvCxnSpPr>
            <p:spPr bwMode="auto">
              <a:xfrm rot="16200000" flipV="1">
                <a:off x="2645608" y="4605038"/>
                <a:ext cx="404801" cy="14654"/>
              </a:xfrm>
              <a:prstGeom prst="line">
                <a:avLst/>
              </a:prstGeom>
              <a:ln cmpd="sng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線コネクタ 93"/>
              <p:cNvCxnSpPr/>
              <p:nvPr/>
            </p:nvCxnSpPr>
            <p:spPr bwMode="auto">
              <a:xfrm flipV="1">
                <a:off x="2848009" y="4679833"/>
                <a:ext cx="115764" cy="2698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線コネクタ 94"/>
              <p:cNvCxnSpPr/>
              <p:nvPr/>
            </p:nvCxnSpPr>
            <p:spPr bwMode="auto">
              <a:xfrm rot="5400000">
                <a:off x="2907173" y="4730692"/>
                <a:ext cx="100010" cy="146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7" name="直線コネクタ 96"/>
            <p:cNvCxnSpPr>
              <a:stCxn id="21524" idx="1"/>
              <a:endCxn id="21563" idx="1"/>
            </p:cNvCxnSpPr>
            <p:nvPr/>
          </p:nvCxnSpPr>
          <p:spPr bwMode="auto">
            <a:xfrm rot="16200000" flipH="1">
              <a:off x="1686166" y="3654047"/>
              <a:ext cx="890563" cy="1641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コネクタ 97"/>
            <p:cNvCxnSpPr>
              <a:stCxn id="21544" idx="0"/>
            </p:cNvCxnSpPr>
            <p:nvPr/>
          </p:nvCxnSpPr>
          <p:spPr bwMode="auto">
            <a:xfrm rot="5400000" flipH="1" flipV="1">
              <a:off x="1685794" y="3507148"/>
              <a:ext cx="385752" cy="1025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線コネクタ 98"/>
            <p:cNvCxnSpPr/>
            <p:nvPr/>
          </p:nvCxnSpPr>
          <p:spPr bwMode="auto">
            <a:xfrm rot="5400000" flipH="1" flipV="1">
              <a:off x="665594" y="2264841"/>
              <a:ext cx="412738" cy="732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559" name="グループ化 148"/>
            <p:cNvGrpSpPr>
              <a:grpSpLocks/>
            </p:cNvGrpSpPr>
            <p:nvPr/>
          </p:nvGrpSpPr>
          <p:grpSpPr bwMode="auto">
            <a:xfrm>
              <a:off x="754063" y="2376487"/>
              <a:ext cx="120650" cy="122237"/>
              <a:chOff x="1058863" y="2771775"/>
              <a:chExt cx="120650" cy="122237"/>
            </a:xfrm>
          </p:grpSpPr>
          <p:cxnSp>
            <p:nvCxnSpPr>
              <p:cNvPr id="100" name="直線コネクタ 99"/>
              <p:cNvCxnSpPr/>
              <p:nvPr/>
            </p:nvCxnSpPr>
            <p:spPr bwMode="auto">
              <a:xfrm flipV="1">
                <a:off x="1063196" y="2771740"/>
                <a:ext cx="115764" cy="269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直線コネクタ 100"/>
              <p:cNvCxnSpPr/>
              <p:nvPr/>
            </p:nvCxnSpPr>
            <p:spPr bwMode="auto">
              <a:xfrm rot="5400000">
                <a:off x="1009527" y="2843237"/>
                <a:ext cx="100011" cy="146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60" name="Text Box 1054"/>
            <p:cNvSpPr txBox="1">
              <a:spLocks noChangeArrowheads="1"/>
            </p:cNvSpPr>
            <p:nvPr/>
          </p:nvSpPr>
          <p:spPr bwMode="auto">
            <a:xfrm>
              <a:off x="1654176" y="3340125"/>
              <a:ext cx="360586" cy="2659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0282" tIns="30141" rIns="60282" bIns="30141">
              <a:spAutoFit/>
            </a:bodyPr>
            <a:lstStyle>
              <a:lvl1pPr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defTabSz="652463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652463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6524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Times New Roman" pitchFamily="18" charset="0"/>
                </a:rPr>
                <a:t>8°</a:t>
              </a:r>
            </a:p>
          </p:txBody>
        </p:sp>
        <p:sp>
          <p:nvSpPr>
            <p:cNvPr id="103" name="平行四辺形 102"/>
            <p:cNvSpPr/>
            <p:nvPr/>
          </p:nvSpPr>
          <p:spPr bwMode="auto">
            <a:xfrm rot="20834488" flipH="1">
              <a:off x="1724075" y="3065407"/>
              <a:ext cx="6025597" cy="541323"/>
            </a:xfrm>
            <a:prstGeom prst="parallelogram">
              <a:avLst>
                <a:gd name="adj" fmla="val 39127"/>
              </a:avLst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62" name="正方形/長方形 243"/>
            <p:cNvSpPr>
              <a:spLocks noChangeArrowheads="1"/>
            </p:cNvSpPr>
            <p:nvPr/>
          </p:nvSpPr>
          <p:spPr bwMode="auto">
            <a:xfrm>
              <a:off x="6990670" y="5067300"/>
              <a:ext cx="1602838" cy="800197"/>
            </a:xfrm>
            <a:prstGeom prst="rect">
              <a:avLst/>
            </a:prstGeom>
            <a:noFill/>
            <a:ln w="25400">
              <a:solidFill>
                <a:srgbClr val="00B0F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Newly added observation mode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for ALOS-2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sp>
          <p:nvSpPr>
            <p:cNvPr id="21563" name="Line 1121"/>
            <p:cNvSpPr>
              <a:spLocks noChangeShapeType="1"/>
            </p:cNvSpPr>
            <p:nvPr/>
          </p:nvSpPr>
          <p:spPr bwMode="auto">
            <a:xfrm flipH="1" flipV="1">
              <a:off x="2212974" y="4181474"/>
              <a:ext cx="1007269" cy="1228725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cxnSp>
          <p:nvCxnSpPr>
            <p:cNvPr id="160" name="直線コネクタ 159"/>
            <p:cNvCxnSpPr/>
            <p:nvPr/>
          </p:nvCxnSpPr>
          <p:spPr bwMode="auto">
            <a:xfrm rot="5400000" flipH="1" flipV="1">
              <a:off x="2002988" y="3946201"/>
              <a:ext cx="463537" cy="1318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565" name="グループ化 171"/>
            <p:cNvGrpSpPr>
              <a:grpSpLocks/>
            </p:cNvGrpSpPr>
            <p:nvPr/>
          </p:nvGrpSpPr>
          <p:grpSpPr bwMode="auto">
            <a:xfrm>
              <a:off x="3494090" y="3832225"/>
              <a:ext cx="1265234" cy="1298574"/>
              <a:chOff x="3494090" y="3832225"/>
              <a:chExt cx="1265234" cy="1298574"/>
            </a:xfrm>
          </p:grpSpPr>
          <p:sp>
            <p:nvSpPr>
              <p:cNvPr id="21611" name="Line 1117"/>
              <p:cNvSpPr>
                <a:spLocks noChangeShapeType="1"/>
              </p:cNvSpPr>
              <p:nvPr/>
            </p:nvSpPr>
            <p:spPr bwMode="auto">
              <a:xfrm flipH="1" flipV="1">
                <a:off x="3781422" y="3838571"/>
                <a:ext cx="977902" cy="12287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12" name="Freeform 1095"/>
              <p:cNvSpPr>
                <a:spLocks noChangeAspect="1"/>
              </p:cNvSpPr>
              <p:nvPr/>
            </p:nvSpPr>
            <p:spPr bwMode="auto">
              <a:xfrm>
                <a:off x="3494090" y="3832225"/>
                <a:ext cx="430210" cy="252968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92D050">
                  <a:alpha val="36862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13" name="Freeform 1095"/>
              <p:cNvSpPr>
                <a:spLocks noChangeAspect="1"/>
              </p:cNvSpPr>
              <p:nvPr/>
            </p:nvSpPr>
            <p:spPr bwMode="auto">
              <a:xfrm>
                <a:off x="3843340" y="4267200"/>
                <a:ext cx="430210" cy="252968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92D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14" name="Freeform 1095"/>
              <p:cNvSpPr>
                <a:spLocks noChangeAspect="1"/>
              </p:cNvSpPr>
              <p:nvPr/>
            </p:nvSpPr>
            <p:spPr bwMode="auto">
              <a:xfrm>
                <a:off x="4141790" y="4641850"/>
                <a:ext cx="430210" cy="252968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92D050">
                  <a:alpha val="36862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15" name="Line 1117"/>
              <p:cNvSpPr>
                <a:spLocks noChangeShapeType="1"/>
              </p:cNvSpPr>
              <p:nvPr/>
            </p:nvSpPr>
            <p:spPr bwMode="auto">
              <a:xfrm flipH="1" flipV="1">
                <a:off x="3641722" y="4076696"/>
                <a:ext cx="841377" cy="10541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p:grpSp>
        <p:grpSp>
          <p:nvGrpSpPr>
            <p:cNvPr id="21566" name="グループ化 182"/>
            <p:cNvGrpSpPr>
              <a:grpSpLocks/>
            </p:cNvGrpSpPr>
            <p:nvPr/>
          </p:nvGrpSpPr>
          <p:grpSpPr bwMode="auto">
            <a:xfrm>
              <a:off x="4951414" y="3441700"/>
              <a:ext cx="1525586" cy="1384299"/>
              <a:chOff x="4951414" y="3441700"/>
              <a:chExt cx="1525586" cy="1384299"/>
            </a:xfrm>
          </p:grpSpPr>
          <p:sp>
            <p:nvSpPr>
              <p:cNvPr id="21606" name="Freeform 1095"/>
              <p:cNvSpPr>
                <a:spLocks/>
              </p:cNvSpPr>
              <p:nvPr/>
            </p:nvSpPr>
            <p:spPr bwMode="auto">
              <a:xfrm>
                <a:off x="4951414" y="3441700"/>
                <a:ext cx="820736" cy="482600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00FF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07" name="Line 1097"/>
              <p:cNvSpPr>
                <a:spLocks noChangeShapeType="1"/>
              </p:cNvSpPr>
              <p:nvPr/>
            </p:nvSpPr>
            <p:spPr bwMode="auto">
              <a:xfrm flipH="1" flipV="1">
                <a:off x="5240338" y="3914772"/>
                <a:ext cx="709612" cy="911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08" name="Freeform 1095"/>
              <p:cNvSpPr>
                <a:spLocks/>
              </p:cNvSpPr>
              <p:nvPr/>
            </p:nvSpPr>
            <p:spPr bwMode="auto">
              <a:xfrm>
                <a:off x="5332414" y="3917950"/>
                <a:ext cx="820736" cy="482600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09" name="Freeform 1095"/>
              <p:cNvSpPr>
                <a:spLocks/>
              </p:cNvSpPr>
              <p:nvPr/>
            </p:nvSpPr>
            <p:spPr bwMode="auto">
              <a:xfrm>
                <a:off x="5649914" y="4324350"/>
                <a:ext cx="820736" cy="482600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00FF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10" name="Line 1097"/>
              <p:cNvSpPr>
                <a:spLocks noChangeShapeType="1"/>
              </p:cNvSpPr>
              <p:nvPr/>
            </p:nvSpPr>
            <p:spPr bwMode="auto">
              <a:xfrm flipH="1" flipV="1">
                <a:off x="5772150" y="3797299"/>
                <a:ext cx="704850" cy="8953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p:grpSp>
        <p:sp>
          <p:nvSpPr>
            <p:cNvPr id="21567" name="Line 1056"/>
            <p:cNvSpPr>
              <a:spLocks noChangeShapeType="1"/>
            </p:cNvSpPr>
            <p:nvPr/>
          </p:nvSpPr>
          <p:spPr bwMode="auto">
            <a:xfrm flipV="1">
              <a:off x="5862639" y="3790949"/>
              <a:ext cx="550861" cy="125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68" name="Line 1099"/>
            <p:cNvSpPr>
              <a:spLocks noChangeShapeType="1"/>
            </p:cNvSpPr>
            <p:nvPr/>
          </p:nvSpPr>
          <p:spPr bwMode="auto">
            <a:xfrm>
              <a:off x="4930776" y="2647950"/>
              <a:ext cx="803274" cy="1504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69" name="Freeform 1095"/>
            <p:cNvSpPr>
              <a:spLocks noChangeAspect="1"/>
            </p:cNvSpPr>
            <p:nvPr/>
          </p:nvSpPr>
          <p:spPr bwMode="auto">
            <a:xfrm>
              <a:off x="5343301" y="4017735"/>
              <a:ext cx="164147" cy="96520"/>
            </a:xfrm>
            <a:custGeom>
              <a:avLst/>
              <a:gdLst>
                <a:gd name="T0" fmla="*/ 2147483647 w 593"/>
                <a:gd name="T1" fmla="*/ 2147483647 h 278"/>
                <a:gd name="T2" fmla="*/ 2147483647 w 593"/>
                <a:gd name="T3" fmla="*/ 2147483647 h 278"/>
                <a:gd name="T4" fmla="*/ 2147483647 w 593"/>
                <a:gd name="T5" fmla="*/ 2147483647 h 278"/>
                <a:gd name="T6" fmla="*/ 2147483647 w 593"/>
                <a:gd name="T7" fmla="*/ 0 h 278"/>
                <a:gd name="T8" fmla="*/ 0 w 593"/>
                <a:gd name="T9" fmla="*/ 2147483647 h 278"/>
                <a:gd name="T10" fmla="*/ 2147483647 w 593"/>
                <a:gd name="T11" fmla="*/ 2147483647 h 2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3"/>
                <a:gd name="T19" fmla="*/ 0 h 278"/>
                <a:gd name="T20" fmla="*/ 593 w 593"/>
                <a:gd name="T21" fmla="*/ 278 h 2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3" h="278">
                  <a:moveTo>
                    <a:pt x="21" y="91"/>
                  </a:moveTo>
                  <a:lnTo>
                    <a:pt x="207" y="278"/>
                  </a:lnTo>
                  <a:lnTo>
                    <a:pt x="593" y="204"/>
                  </a:lnTo>
                  <a:lnTo>
                    <a:pt x="384" y="0"/>
                  </a:lnTo>
                  <a:lnTo>
                    <a:pt x="0" y="72"/>
                  </a:lnTo>
                  <a:lnTo>
                    <a:pt x="21" y="91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70" name="Freeform 1095"/>
            <p:cNvSpPr>
              <a:spLocks noChangeAspect="1"/>
            </p:cNvSpPr>
            <p:nvPr/>
          </p:nvSpPr>
          <p:spPr bwMode="auto">
            <a:xfrm>
              <a:off x="5508401" y="4062185"/>
              <a:ext cx="164147" cy="96520"/>
            </a:xfrm>
            <a:custGeom>
              <a:avLst/>
              <a:gdLst>
                <a:gd name="T0" fmla="*/ 2147483647 w 593"/>
                <a:gd name="T1" fmla="*/ 2147483647 h 278"/>
                <a:gd name="T2" fmla="*/ 2147483647 w 593"/>
                <a:gd name="T3" fmla="*/ 2147483647 h 278"/>
                <a:gd name="T4" fmla="*/ 2147483647 w 593"/>
                <a:gd name="T5" fmla="*/ 2147483647 h 278"/>
                <a:gd name="T6" fmla="*/ 2147483647 w 593"/>
                <a:gd name="T7" fmla="*/ 0 h 278"/>
                <a:gd name="T8" fmla="*/ 0 w 593"/>
                <a:gd name="T9" fmla="*/ 2147483647 h 278"/>
                <a:gd name="T10" fmla="*/ 2147483647 w 593"/>
                <a:gd name="T11" fmla="*/ 2147483647 h 2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3"/>
                <a:gd name="T19" fmla="*/ 0 h 278"/>
                <a:gd name="T20" fmla="*/ 593 w 593"/>
                <a:gd name="T21" fmla="*/ 278 h 2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3" h="278">
                  <a:moveTo>
                    <a:pt x="21" y="91"/>
                  </a:moveTo>
                  <a:lnTo>
                    <a:pt x="207" y="278"/>
                  </a:lnTo>
                  <a:lnTo>
                    <a:pt x="593" y="204"/>
                  </a:lnTo>
                  <a:lnTo>
                    <a:pt x="384" y="0"/>
                  </a:lnTo>
                  <a:lnTo>
                    <a:pt x="0" y="72"/>
                  </a:lnTo>
                  <a:lnTo>
                    <a:pt x="21" y="91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71" name="Freeform 1095"/>
            <p:cNvSpPr>
              <a:spLocks noChangeAspect="1"/>
            </p:cNvSpPr>
            <p:nvPr/>
          </p:nvSpPr>
          <p:spPr bwMode="auto">
            <a:xfrm>
              <a:off x="5660801" y="4112985"/>
              <a:ext cx="164147" cy="96520"/>
            </a:xfrm>
            <a:custGeom>
              <a:avLst/>
              <a:gdLst>
                <a:gd name="T0" fmla="*/ 2147483647 w 593"/>
                <a:gd name="T1" fmla="*/ 2147483647 h 278"/>
                <a:gd name="T2" fmla="*/ 2147483647 w 593"/>
                <a:gd name="T3" fmla="*/ 2147483647 h 278"/>
                <a:gd name="T4" fmla="*/ 2147483647 w 593"/>
                <a:gd name="T5" fmla="*/ 2147483647 h 278"/>
                <a:gd name="T6" fmla="*/ 2147483647 w 593"/>
                <a:gd name="T7" fmla="*/ 0 h 278"/>
                <a:gd name="T8" fmla="*/ 0 w 593"/>
                <a:gd name="T9" fmla="*/ 2147483647 h 278"/>
                <a:gd name="T10" fmla="*/ 2147483647 w 593"/>
                <a:gd name="T11" fmla="*/ 2147483647 h 2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3"/>
                <a:gd name="T19" fmla="*/ 0 h 278"/>
                <a:gd name="T20" fmla="*/ 593 w 593"/>
                <a:gd name="T21" fmla="*/ 278 h 2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3" h="278">
                  <a:moveTo>
                    <a:pt x="21" y="91"/>
                  </a:moveTo>
                  <a:lnTo>
                    <a:pt x="207" y="278"/>
                  </a:lnTo>
                  <a:lnTo>
                    <a:pt x="593" y="204"/>
                  </a:lnTo>
                  <a:lnTo>
                    <a:pt x="384" y="0"/>
                  </a:lnTo>
                  <a:lnTo>
                    <a:pt x="0" y="72"/>
                  </a:lnTo>
                  <a:lnTo>
                    <a:pt x="21" y="91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72" name="Freeform 1095"/>
            <p:cNvSpPr>
              <a:spLocks noChangeAspect="1"/>
            </p:cNvSpPr>
            <p:nvPr/>
          </p:nvSpPr>
          <p:spPr bwMode="auto">
            <a:xfrm>
              <a:off x="5819551" y="4163785"/>
              <a:ext cx="164147" cy="96520"/>
            </a:xfrm>
            <a:custGeom>
              <a:avLst/>
              <a:gdLst>
                <a:gd name="T0" fmla="*/ 2147483647 w 593"/>
                <a:gd name="T1" fmla="*/ 2147483647 h 278"/>
                <a:gd name="T2" fmla="*/ 2147483647 w 593"/>
                <a:gd name="T3" fmla="*/ 2147483647 h 278"/>
                <a:gd name="T4" fmla="*/ 2147483647 w 593"/>
                <a:gd name="T5" fmla="*/ 2147483647 h 278"/>
                <a:gd name="T6" fmla="*/ 2147483647 w 593"/>
                <a:gd name="T7" fmla="*/ 0 h 278"/>
                <a:gd name="T8" fmla="*/ 0 w 593"/>
                <a:gd name="T9" fmla="*/ 2147483647 h 278"/>
                <a:gd name="T10" fmla="*/ 2147483647 w 593"/>
                <a:gd name="T11" fmla="*/ 2147483647 h 2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3"/>
                <a:gd name="T19" fmla="*/ 0 h 278"/>
                <a:gd name="T20" fmla="*/ 593 w 593"/>
                <a:gd name="T21" fmla="*/ 278 h 2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3" h="278">
                  <a:moveTo>
                    <a:pt x="21" y="91"/>
                  </a:moveTo>
                  <a:lnTo>
                    <a:pt x="207" y="278"/>
                  </a:lnTo>
                  <a:lnTo>
                    <a:pt x="593" y="204"/>
                  </a:lnTo>
                  <a:lnTo>
                    <a:pt x="384" y="0"/>
                  </a:lnTo>
                  <a:lnTo>
                    <a:pt x="0" y="72"/>
                  </a:lnTo>
                  <a:lnTo>
                    <a:pt x="21" y="91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73" name="Freeform 1095"/>
            <p:cNvSpPr>
              <a:spLocks noChangeAspect="1"/>
            </p:cNvSpPr>
            <p:nvPr/>
          </p:nvSpPr>
          <p:spPr bwMode="auto">
            <a:xfrm>
              <a:off x="5981477" y="4197122"/>
              <a:ext cx="164147" cy="96520"/>
            </a:xfrm>
            <a:custGeom>
              <a:avLst/>
              <a:gdLst>
                <a:gd name="T0" fmla="*/ 2147483647 w 593"/>
                <a:gd name="T1" fmla="*/ 2147483647 h 278"/>
                <a:gd name="T2" fmla="*/ 2147483647 w 593"/>
                <a:gd name="T3" fmla="*/ 2147483647 h 278"/>
                <a:gd name="T4" fmla="*/ 2147483647 w 593"/>
                <a:gd name="T5" fmla="*/ 2147483647 h 278"/>
                <a:gd name="T6" fmla="*/ 2147483647 w 593"/>
                <a:gd name="T7" fmla="*/ 0 h 278"/>
                <a:gd name="T8" fmla="*/ 0 w 593"/>
                <a:gd name="T9" fmla="*/ 2147483647 h 278"/>
                <a:gd name="T10" fmla="*/ 2147483647 w 593"/>
                <a:gd name="T11" fmla="*/ 2147483647 h 2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3"/>
                <a:gd name="T19" fmla="*/ 0 h 278"/>
                <a:gd name="T20" fmla="*/ 593 w 593"/>
                <a:gd name="T21" fmla="*/ 278 h 2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3" h="278">
                  <a:moveTo>
                    <a:pt x="21" y="91"/>
                  </a:moveTo>
                  <a:lnTo>
                    <a:pt x="207" y="278"/>
                  </a:lnTo>
                  <a:lnTo>
                    <a:pt x="593" y="204"/>
                  </a:lnTo>
                  <a:lnTo>
                    <a:pt x="384" y="0"/>
                  </a:lnTo>
                  <a:lnTo>
                    <a:pt x="0" y="72"/>
                  </a:lnTo>
                  <a:lnTo>
                    <a:pt x="21" y="91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1574" name="Line 1099"/>
            <p:cNvSpPr>
              <a:spLocks noChangeShapeType="1"/>
            </p:cNvSpPr>
            <p:nvPr/>
          </p:nvSpPr>
          <p:spPr bwMode="auto">
            <a:xfrm>
              <a:off x="3390900" y="3009899"/>
              <a:ext cx="666750" cy="1400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  <p:grpSp>
          <p:nvGrpSpPr>
            <p:cNvPr id="21575" name="グループ化 200"/>
            <p:cNvGrpSpPr>
              <a:grpSpLocks/>
            </p:cNvGrpSpPr>
            <p:nvPr/>
          </p:nvGrpSpPr>
          <p:grpSpPr bwMode="auto">
            <a:xfrm>
              <a:off x="6464301" y="3195633"/>
              <a:ext cx="1136649" cy="1257303"/>
              <a:chOff x="6464301" y="3195633"/>
              <a:chExt cx="1136649" cy="1257303"/>
            </a:xfrm>
          </p:grpSpPr>
          <p:sp>
            <p:nvSpPr>
              <p:cNvPr id="21600" name="Freeform 1095"/>
              <p:cNvSpPr>
                <a:spLocks noChangeAspect="1"/>
              </p:cNvSpPr>
              <p:nvPr/>
            </p:nvSpPr>
            <p:spPr bwMode="auto">
              <a:xfrm>
                <a:off x="6637341" y="3397250"/>
                <a:ext cx="215105" cy="126484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01" name="Freeform 1095"/>
              <p:cNvSpPr>
                <a:spLocks noChangeAspect="1"/>
              </p:cNvSpPr>
              <p:nvPr/>
            </p:nvSpPr>
            <p:spPr bwMode="auto">
              <a:xfrm>
                <a:off x="6802435" y="3600450"/>
                <a:ext cx="215105" cy="126484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B0F0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02" name="Freeform 1095"/>
              <p:cNvSpPr>
                <a:spLocks noChangeAspect="1"/>
              </p:cNvSpPr>
              <p:nvPr/>
            </p:nvSpPr>
            <p:spPr bwMode="auto">
              <a:xfrm>
                <a:off x="6992939" y="3841750"/>
                <a:ext cx="215105" cy="126484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B0F0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03" name="Line 1097"/>
              <p:cNvSpPr>
                <a:spLocks noChangeShapeType="1"/>
              </p:cNvSpPr>
              <p:nvPr/>
            </p:nvSpPr>
            <p:spPr bwMode="auto">
              <a:xfrm flipH="1" flipV="1">
                <a:off x="6464301" y="3205158"/>
                <a:ext cx="995362" cy="12477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04" name="Line 1097"/>
              <p:cNvSpPr>
                <a:spLocks noChangeShapeType="1"/>
              </p:cNvSpPr>
              <p:nvPr/>
            </p:nvSpPr>
            <p:spPr bwMode="auto">
              <a:xfrm flipH="1" flipV="1">
                <a:off x="6616700" y="3195633"/>
                <a:ext cx="984250" cy="12334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1605" name="Freeform 1095"/>
              <p:cNvSpPr>
                <a:spLocks noChangeAspect="1"/>
              </p:cNvSpPr>
              <p:nvPr/>
            </p:nvSpPr>
            <p:spPr bwMode="auto">
              <a:xfrm>
                <a:off x="7221539" y="4127501"/>
                <a:ext cx="215105" cy="126484"/>
              </a:xfrm>
              <a:custGeom>
                <a:avLst/>
                <a:gdLst>
                  <a:gd name="T0" fmla="*/ 2147483647 w 593"/>
                  <a:gd name="T1" fmla="*/ 2147483647 h 278"/>
                  <a:gd name="T2" fmla="*/ 2147483647 w 593"/>
                  <a:gd name="T3" fmla="*/ 2147483647 h 278"/>
                  <a:gd name="T4" fmla="*/ 2147483647 w 593"/>
                  <a:gd name="T5" fmla="*/ 2147483647 h 278"/>
                  <a:gd name="T6" fmla="*/ 2147483647 w 593"/>
                  <a:gd name="T7" fmla="*/ 0 h 278"/>
                  <a:gd name="T8" fmla="*/ 0 w 593"/>
                  <a:gd name="T9" fmla="*/ 2147483647 h 278"/>
                  <a:gd name="T10" fmla="*/ 2147483647 w 593"/>
                  <a:gd name="T11" fmla="*/ 2147483647 h 27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3"/>
                  <a:gd name="T19" fmla="*/ 0 h 278"/>
                  <a:gd name="T20" fmla="*/ 593 w 593"/>
                  <a:gd name="T21" fmla="*/ 278 h 27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3" h="278">
                    <a:moveTo>
                      <a:pt x="21" y="91"/>
                    </a:moveTo>
                    <a:lnTo>
                      <a:pt x="207" y="278"/>
                    </a:lnTo>
                    <a:lnTo>
                      <a:pt x="593" y="204"/>
                    </a:lnTo>
                    <a:lnTo>
                      <a:pt x="384" y="0"/>
                    </a:lnTo>
                    <a:lnTo>
                      <a:pt x="0" y="72"/>
                    </a:lnTo>
                    <a:lnTo>
                      <a:pt x="21" y="91"/>
                    </a:lnTo>
                    <a:close/>
                  </a:path>
                </a:pathLst>
              </a:custGeom>
              <a:solidFill>
                <a:srgbClr val="00B0F0">
                  <a:alpha val="39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p:grpSp>
        <p:sp>
          <p:nvSpPr>
            <p:cNvPr id="21576" name="テキスト ボックス 127"/>
            <p:cNvSpPr txBox="1">
              <a:spLocks noChangeArrowheads="1"/>
            </p:cNvSpPr>
            <p:nvPr/>
          </p:nvSpPr>
          <p:spPr bwMode="auto">
            <a:xfrm>
              <a:off x="7192283" y="1656897"/>
              <a:ext cx="1378891" cy="333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Flight Direction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endParaRPr>
            </a:p>
          </p:txBody>
        </p:sp>
        <p:grpSp>
          <p:nvGrpSpPr>
            <p:cNvPr id="21577" name="Group 1067"/>
            <p:cNvGrpSpPr>
              <a:grpSpLocks/>
            </p:cNvGrpSpPr>
            <p:nvPr/>
          </p:nvGrpSpPr>
          <p:grpSpPr bwMode="auto">
            <a:xfrm>
              <a:off x="4930776" y="2705128"/>
              <a:ext cx="7937" cy="563569"/>
              <a:chOff x="4790" y="1707"/>
              <a:chExt cx="7" cy="423"/>
            </a:xfrm>
          </p:grpSpPr>
          <p:sp>
            <p:nvSpPr>
              <p:cNvPr id="21592" name="Rectangle 1068"/>
              <p:cNvSpPr>
                <a:spLocks noChangeArrowheads="1"/>
              </p:cNvSpPr>
              <p:nvPr/>
            </p:nvSpPr>
            <p:spPr bwMode="auto">
              <a:xfrm>
                <a:off x="4790" y="1707"/>
                <a:ext cx="7" cy="32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93" name="Rectangle 1069"/>
              <p:cNvSpPr>
                <a:spLocks noChangeArrowheads="1"/>
              </p:cNvSpPr>
              <p:nvPr/>
            </p:nvSpPr>
            <p:spPr bwMode="auto">
              <a:xfrm>
                <a:off x="4790" y="1768"/>
                <a:ext cx="7" cy="28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94" name="Rectangle 1070"/>
              <p:cNvSpPr>
                <a:spLocks noChangeArrowheads="1"/>
              </p:cNvSpPr>
              <p:nvPr/>
            </p:nvSpPr>
            <p:spPr bwMode="auto">
              <a:xfrm>
                <a:off x="4790" y="1820"/>
                <a:ext cx="7" cy="32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95" name="Rectangle 1071"/>
              <p:cNvSpPr>
                <a:spLocks noChangeArrowheads="1"/>
              </p:cNvSpPr>
              <p:nvPr/>
            </p:nvSpPr>
            <p:spPr bwMode="auto">
              <a:xfrm>
                <a:off x="4790" y="1879"/>
                <a:ext cx="7" cy="30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96" name="Rectangle 1072"/>
              <p:cNvSpPr>
                <a:spLocks noChangeArrowheads="1"/>
              </p:cNvSpPr>
              <p:nvPr/>
            </p:nvSpPr>
            <p:spPr bwMode="auto">
              <a:xfrm>
                <a:off x="4790" y="1936"/>
                <a:ext cx="7" cy="30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97" name="Rectangle 1073"/>
              <p:cNvSpPr>
                <a:spLocks noChangeArrowheads="1"/>
              </p:cNvSpPr>
              <p:nvPr/>
            </p:nvSpPr>
            <p:spPr bwMode="auto">
              <a:xfrm>
                <a:off x="4790" y="1992"/>
                <a:ext cx="7" cy="26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98" name="Rectangle 1074"/>
              <p:cNvSpPr>
                <a:spLocks noChangeArrowheads="1"/>
              </p:cNvSpPr>
              <p:nvPr/>
            </p:nvSpPr>
            <p:spPr bwMode="auto">
              <a:xfrm>
                <a:off x="4790" y="2049"/>
                <a:ext cx="7" cy="26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99" name="Rectangle 1075"/>
              <p:cNvSpPr>
                <a:spLocks noChangeArrowheads="1"/>
              </p:cNvSpPr>
              <p:nvPr/>
            </p:nvSpPr>
            <p:spPr bwMode="auto">
              <a:xfrm>
                <a:off x="4790" y="2106"/>
                <a:ext cx="7" cy="24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</p:grpSp>
        <p:grpSp>
          <p:nvGrpSpPr>
            <p:cNvPr id="21578" name="Group 1067"/>
            <p:cNvGrpSpPr>
              <a:grpSpLocks/>
            </p:cNvGrpSpPr>
            <p:nvPr/>
          </p:nvGrpSpPr>
          <p:grpSpPr bwMode="auto">
            <a:xfrm>
              <a:off x="6264276" y="2409853"/>
              <a:ext cx="7937" cy="563569"/>
              <a:chOff x="4790" y="1707"/>
              <a:chExt cx="7" cy="423"/>
            </a:xfrm>
          </p:grpSpPr>
          <p:sp>
            <p:nvSpPr>
              <p:cNvPr id="21584" name="Rectangle 1068"/>
              <p:cNvSpPr>
                <a:spLocks noChangeArrowheads="1"/>
              </p:cNvSpPr>
              <p:nvPr/>
            </p:nvSpPr>
            <p:spPr bwMode="auto">
              <a:xfrm>
                <a:off x="4790" y="1707"/>
                <a:ext cx="7" cy="32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85" name="Rectangle 1069"/>
              <p:cNvSpPr>
                <a:spLocks noChangeArrowheads="1"/>
              </p:cNvSpPr>
              <p:nvPr/>
            </p:nvSpPr>
            <p:spPr bwMode="auto">
              <a:xfrm>
                <a:off x="4790" y="1768"/>
                <a:ext cx="7" cy="28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86" name="Rectangle 1070"/>
              <p:cNvSpPr>
                <a:spLocks noChangeArrowheads="1"/>
              </p:cNvSpPr>
              <p:nvPr/>
            </p:nvSpPr>
            <p:spPr bwMode="auto">
              <a:xfrm>
                <a:off x="4790" y="1820"/>
                <a:ext cx="7" cy="32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87" name="Rectangle 1071"/>
              <p:cNvSpPr>
                <a:spLocks noChangeArrowheads="1"/>
              </p:cNvSpPr>
              <p:nvPr/>
            </p:nvSpPr>
            <p:spPr bwMode="auto">
              <a:xfrm>
                <a:off x="4790" y="1879"/>
                <a:ext cx="7" cy="30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88" name="Rectangle 1072"/>
              <p:cNvSpPr>
                <a:spLocks noChangeArrowheads="1"/>
              </p:cNvSpPr>
              <p:nvPr/>
            </p:nvSpPr>
            <p:spPr bwMode="auto">
              <a:xfrm>
                <a:off x="4790" y="1936"/>
                <a:ext cx="7" cy="30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89" name="Rectangle 1073"/>
              <p:cNvSpPr>
                <a:spLocks noChangeArrowheads="1"/>
              </p:cNvSpPr>
              <p:nvPr/>
            </p:nvSpPr>
            <p:spPr bwMode="auto">
              <a:xfrm>
                <a:off x="4790" y="1992"/>
                <a:ext cx="7" cy="26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90" name="Rectangle 1074"/>
              <p:cNvSpPr>
                <a:spLocks noChangeArrowheads="1"/>
              </p:cNvSpPr>
              <p:nvPr/>
            </p:nvSpPr>
            <p:spPr bwMode="auto">
              <a:xfrm>
                <a:off x="4790" y="2049"/>
                <a:ext cx="7" cy="26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  <p:sp>
            <p:nvSpPr>
              <p:cNvPr id="21591" name="Rectangle 1075"/>
              <p:cNvSpPr>
                <a:spLocks noChangeArrowheads="1"/>
              </p:cNvSpPr>
              <p:nvPr/>
            </p:nvSpPr>
            <p:spPr bwMode="auto">
              <a:xfrm>
                <a:off x="4790" y="2106"/>
                <a:ext cx="7" cy="24"/>
              </a:xfrm>
              <a:prstGeom prst="rect">
                <a:avLst/>
              </a:prstGeom>
              <a:solidFill>
                <a:srgbClr val="000000"/>
              </a:solidFill>
              <a:ln w="6350">
                <a:solidFill>
                  <a:schemeClr val="tx1"/>
                </a:solidFill>
                <a:prstDash val="sysDash"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endParaRPr>
              </a:p>
            </p:txBody>
          </p:sp>
        </p:grpSp>
        <p:cxnSp>
          <p:nvCxnSpPr>
            <p:cNvPr id="239" name="直線矢印コネクタ 238"/>
            <p:cNvCxnSpPr/>
            <p:nvPr/>
          </p:nvCxnSpPr>
          <p:spPr>
            <a:xfrm rot="16200000" flipH="1">
              <a:off x="1457380" y="3809922"/>
              <a:ext cx="247643" cy="17144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線コネクタ 242"/>
            <p:cNvCxnSpPr/>
            <p:nvPr/>
          </p:nvCxnSpPr>
          <p:spPr>
            <a:xfrm rot="10800000" flipV="1">
              <a:off x="1732867" y="4209963"/>
              <a:ext cx="353153" cy="85723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直線矢印コネクタ 249"/>
            <p:cNvCxnSpPr/>
            <p:nvPr/>
          </p:nvCxnSpPr>
          <p:spPr>
            <a:xfrm rot="16200000" flipH="1">
              <a:off x="1781226" y="4314733"/>
              <a:ext cx="247643" cy="171449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82" name="Text Box 1131"/>
            <p:cNvSpPr txBox="1">
              <a:spLocks noChangeArrowheads="1"/>
            </p:cNvSpPr>
            <p:nvPr/>
          </p:nvSpPr>
          <p:spPr bwMode="auto">
            <a:xfrm>
              <a:off x="460945" y="4113213"/>
              <a:ext cx="1384896" cy="41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0282" tIns="30141" rIns="60282" bIns="30141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Non-observable area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  <a:cs typeface="+mn-cs"/>
                </a:rPr>
                <a:t>Approx. 80km</a:t>
              </a:r>
            </a:p>
          </p:txBody>
        </p:sp>
        <p:sp>
          <p:nvSpPr>
            <p:cNvPr id="21583" name="Line 891"/>
            <p:cNvSpPr>
              <a:spLocks noChangeShapeType="1"/>
            </p:cNvSpPr>
            <p:nvPr/>
          </p:nvSpPr>
          <p:spPr bwMode="auto">
            <a:xfrm flipV="1">
              <a:off x="1409813" y="2057399"/>
              <a:ext cx="6245936" cy="1388467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21515" name="テキスト ボックス 127"/>
          <p:cNvSpPr txBox="1">
            <a:spLocks noChangeArrowheads="1"/>
          </p:cNvSpPr>
          <p:nvPr/>
        </p:nvSpPr>
        <p:spPr bwMode="auto">
          <a:xfrm>
            <a:off x="7751143" y="2614246"/>
            <a:ext cx="1029897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Nadir Track</a:t>
            </a:r>
            <a:endParaRPr kumimoji="1" lang="ja-JP" altLang="en-US" sz="129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cxnSp>
        <p:nvCxnSpPr>
          <p:cNvPr id="156" name="直線矢印コネクタ 155"/>
          <p:cNvCxnSpPr/>
          <p:nvPr/>
        </p:nvCxnSpPr>
        <p:spPr>
          <a:xfrm flipV="1">
            <a:off x="5768478" y="2416420"/>
            <a:ext cx="562708" cy="118696"/>
          </a:xfrm>
          <a:prstGeom prst="straightConnector1">
            <a:avLst/>
          </a:prstGeom>
          <a:ln w="25400"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7" name="テキスト ボックス 158"/>
          <p:cNvSpPr txBox="1">
            <a:spLocks noChangeArrowheads="1"/>
          </p:cNvSpPr>
          <p:nvPr/>
        </p:nvSpPr>
        <p:spPr bwMode="auto">
          <a:xfrm>
            <a:off x="2627436" y="5849453"/>
            <a:ext cx="43932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Right &amp; Left Looking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Wide Incidence Angle: 8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～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70°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C0C1E7-7724-4210-ACF8-E30BECC43A04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>
          <a:xfrm>
            <a:off x="0" y="85725"/>
            <a:ext cx="7920038" cy="606425"/>
          </a:xfrm>
        </p:spPr>
        <p:txBody>
          <a:bodyPr/>
          <a:lstStyle/>
          <a:p>
            <a:r>
              <a:rPr lang="en-US" altLang="ja-JP" sz="3200" b="1" dirty="0"/>
              <a:t>ALOS-2 Observation Modes</a:t>
            </a:r>
            <a:endParaRPr kumimoji="1" lang="ja-JP" altLang="en-US" sz="3200" b="1" dirty="0"/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0B55C36D-747C-4CED-B6D0-598636832816}"/>
              </a:ext>
            </a:extLst>
          </p:cNvPr>
          <p:cNvSpPr/>
          <p:nvPr/>
        </p:nvSpPr>
        <p:spPr>
          <a:xfrm rot="16200000">
            <a:off x="7566543" y="4757726"/>
            <a:ext cx="269054" cy="12860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28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5B766AC0-523E-4BFA-89C9-AB557A1C56E6}"/>
              </a:ext>
            </a:extLst>
          </p:cNvPr>
          <p:cNvSpPr/>
          <p:nvPr/>
        </p:nvSpPr>
        <p:spPr>
          <a:xfrm>
            <a:off x="6138440" y="645257"/>
            <a:ext cx="2460616" cy="291449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ja-JP" altLang="en-US" sz="2400">
              <a:solidFill>
                <a:prstClr val="white"/>
              </a:solidFill>
              <a:latin typeface="Calibri" panose="020F0502020204030204"/>
              <a:ea typeface="游ゴシック" panose="020B0400000000000000" pitchFamily="50" charset="-128"/>
            </a:endParaRP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5EEB17B7-D122-4A13-AFDE-D9FF2EBCF450}"/>
              </a:ext>
            </a:extLst>
          </p:cNvPr>
          <p:cNvSpPr/>
          <p:nvPr/>
        </p:nvSpPr>
        <p:spPr>
          <a:xfrm>
            <a:off x="4155310" y="3706743"/>
            <a:ext cx="4443745" cy="2831651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ja-JP" altLang="en-US" sz="2400">
              <a:solidFill>
                <a:prstClr val="white"/>
              </a:solidFill>
              <a:latin typeface="Calibri" panose="020F0502020204030204"/>
              <a:ea typeface="游ゴシック" panose="020B0400000000000000" pitchFamily="50" charset="-128"/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1B953E1A-9004-47A9-AE6C-9E7EEF451534}"/>
              </a:ext>
            </a:extLst>
          </p:cNvPr>
          <p:cNvSpPr/>
          <p:nvPr/>
        </p:nvSpPr>
        <p:spPr>
          <a:xfrm>
            <a:off x="25143" y="3726958"/>
            <a:ext cx="4054471" cy="281143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ja-JP" altLang="en-US" sz="2400">
              <a:solidFill>
                <a:prstClr val="white"/>
              </a:solidFill>
              <a:latin typeface="Calibri" panose="020F0502020204030204"/>
              <a:ea typeface="游ゴシック" panose="020B0400000000000000" pitchFamily="50" charset="-128"/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041BA3CB-B282-405A-A0C2-F536DFD23584}"/>
              </a:ext>
            </a:extLst>
          </p:cNvPr>
          <p:cNvSpPr/>
          <p:nvPr/>
        </p:nvSpPr>
        <p:spPr>
          <a:xfrm>
            <a:off x="0" y="732737"/>
            <a:ext cx="6062003" cy="29028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ja-JP" altLang="en-US" sz="2400">
              <a:solidFill>
                <a:prstClr val="white"/>
              </a:solidFill>
              <a:latin typeface="Calibri" panose="020F0502020204030204"/>
              <a:ea typeface="游ゴシック" panose="020B0400000000000000" pitchFamily="50" charset="-128"/>
            </a:endParaRPr>
          </a:p>
        </p:txBody>
      </p:sp>
      <p:sp>
        <p:nvSpPr>
          <p:cNvPr id="24" name="スライド番号プレースホルダ 3"/>
          <p:cNvSpPr txBox="1">
            <a:spLocks/>
          </p:cNvSpPr>
          <p:nvPr/>
        </p:nvSpPr>
        <p:spPr>
          <a:xfrm>
            <a:off x="8752405" y="6703816"/>
            <a:ext cx="391595" cy="154185"/>
          </a:xfrm>
          <a:prstGeom prst="rect">
            <a:avLst/>
          </a:prstGeom>
        </p:spPr>
        <p:txBody>
          <a:bodyPr vert="horz" wrap="square" lIns="63305" tIns="31652" rIns="63305" bIns="31652" numCol="1" anchor="ctr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accent2"/>
                </a:solidFill>
                <a:latin typeface="ＭＳ Ｐゴシック" pitchFamily="50" charset="-128"/>
                <a:ea typeface="ＭＳ Ｐゴシック" pitchFamily="50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1400" b="1" kern="1200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1400" b="1" kern="1200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1400" b="1" kern="1200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1400" b="1" kern="1200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1400" b="1" kern="1200">
                <a:solidFill>
                  <a:schemeClr val="accent2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defTabSz="685783">
              <a:defRPr/>
            </a:pPr>
            <a:fld id="{1E861118-D4C2-4B9B-B840-FFC4721AB545}" type="slidenum">
              <a:rPr lang="en-US" altLang="ja-JP" sz="831">
                <a:solidFill>
                  <a:prstClr val="black"/>
                </a:solidFill>
                <a:latin typeface="Calibri" panose="020F0502020204030204" pitchFamily="34" charset="0"/>
              </a:rPr>
              <a:pPr defTabSz="685783">
                <a:defRPr/>
              </a:pPr>
              <a:t>5</a:t>
            </a:fld>
            <a:endParaRPr lang="en-US" altLang="ja-JP" sz="83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2" descr="図4：PALSAR-2による鹿児島県桜島周辺の干渉画像 (前：2015年7月6日昼、後：8月17日昼)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62586" y="1598649"/>
            <a:ext cx="2004095" cy="179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43" y="1634633"/>
            <a:ext cx="2004095" cy="1762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0" name="Picture 6" descr="図1: (左上) 2009年/PALSARの全球モザイク画像、(右上) 2009年/PALSARの森林・非森林マップ、(左下) 2015年/PALSAR-2の全球モザイク画像、(右下) 2015年/PALSAR-2の森林・非森林マップ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2307" y="4191933"/>
            <a:ext cx="3904045" cy="193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www1.kaiho.mlit.go.jp/KAN1/drift_ice/alos/2016/alos2_160319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5725" y="4269274"/>
            <a:ext cx="1889387" cy="189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図1:2010年5月24日1時20分(日本時間)に陸域観測技術衛星「だいち」(ALOS)搭載Lバンド合成開口レーダ(PALSAR;パルサー)により観測されたメキシコ湾オイル流出状況。×印は新規海底油田の爆発地点を示す。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60682" y="4269274"/>
            <a:ext cx="2099631" cy="192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50992" y="1499175"/>
            <a:ext cx="1919008" cy="1892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679910" y="1052455"/>
            <a:ext cx="12897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spcAft>
                <a:spcPts val="416"/>
              </a:spcAft>
            </a:pPr>
            <a:r>
              <a:rPr lang="en-US" altLang="ja-JP" sz="160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  <a:cs typeface="Arial" panose="020B0604020202020204" pitchFamily="34" charset="0"/>
              </a:rPr>
              <a:t>Earthquake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129355" y="3976668"/>
            <a:ext cx="12897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spcAft>
                <a:spcPts val="416"/>
              </a:spcAft>
            </a:pPr>
            <a:r>
              <a:rPr lang="en-US" altLang="ja-JP" sz="160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  <a:cs typeface="Arial" panose="020B0604020202020204" pitchFamily="34" charset="0"/>
              </a:rPr>
              <a:t>Ice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803479" y="839347"/>
            <a:ext cx="21478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spcAft>
                <a:spcPts val="416"/>
              </a:spcAft>
            </a:pPr>
            <a:r>
              <a:rPr lang="en-US" altLang="ja-JP" sz="1600" b="1">
                <a:solidFill>
                  <a:srgbClr val="39639D"/>
                </a:solidFill>
                <a:latin typeface="Calibri"/>
                <a:ea typeface="ＭＳ Ｐゴシック" panose="020B0600070205080204" pitchFamily="50" charset="-128"/>
                <a:cs typeface="Arial" panose="020B0604020202020204" pitchFamily="34" charset="0"/>
              </a:rPr>
              <a:t>Disaster monitoring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4517" y="3682358"/>
            <a:ext cx="3909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spcAft>
                <a:spcPts val="416"/>
              </a:spcAft>
            </a:pPr>
            <a:r>
              <a:rPr lang="en-US" altLang="ja-JP" sz="1600" b="1" dirty="0">
                <a:solidFill>
                  <a:srgbClr val="39639D"/>
                </a:solidFill>
                <a:latin typeface="Calibri"/>
                <a:ea typeface="ＭＳ Ｐゴシック" panose="020B0600070205080204" pitchFamily="50" charset="-128"/>
                <a:cs typeface="Arial" panose="020B0604020202020204" pitchFamily="34" charset="0"/>
              </a:rPr>
              <a:t>Environment and land management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266178" y="1067527"/>
            <a:ext cx="12897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spcAft>
                <a:spcPts val="416"/>
              </a:spcAft>
            </a:pPr>
            <a:r>
              <a:rPr lang="en-US" altLang="ja-JP" sz="160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  <a:cs typeface="Arial" panose="020B0604020202020204" pitchFamily="34" charset="0"/>
              </a:rPr>
              <a:t>Volcano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624530" y="3869572"/>
            <a:ext cx="2504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spcAft>
                <a:spcPts val="416"/>
              </a:spcAft>
            </a:pPr>
            <a:r>
              <a:rPr lang="en-US" altLang="ja-JP" sz="160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  <a:cs typeface="Arial" panose="020B0604020202020204" pitchFamily="34" charset="0"/>
              </a:rPr>
              <a:t>Forest and wetland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332026" y="732737"/>
            <a:ext cx="1723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/>
            <a:r>
              <a:rPr lang="en-US" altLang="ja-JP" sz="1600" b="1" dirty="0">
                <a:solidFill>
                  <a:srgbClr val="39639D"/>
                </a:solidFill>
                <a:latin typeface="Calibri"/>
                <a:ea typeface="ＭＳ Ｐゴシック" panose="020B0600070205080204" pitchFamily="50" charset="-128"/>
                <a:cs typeface="Arial" panose="020B0604020202020204" pitchFamily="34" charset="0"/>
              </a:rPr>
              <a:t>Agriculture &amp; natural resources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101974" y="3635564"/>
            <a:ext cx="1399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/>
            <a:r>
              <a:rPr lang="en-US" altLang="ja-JP" sz="1600" b="1" dirty="0">
                <a:solidFill>
                  <a:srgbClr val="39639D"/>
                </a:solidFill>
                <a:latin typeface="Calibri"/>
                <a:ea typeface="ＭＳ Ｐゴシック" panose="020B0600070205080204" pitchFamily="50" charset="-128"/>
                <a:cs typeface="Arial" panose="020B0604020202020204" pitchFamily="34" charset="0"/>
              </a:rPr>
              <a:t>Ocean</a:t>
            </a:r>
          </a:p>
        </p:txBody>
      </p:sp>
      <p:pic>
        <p:nvPicPr>
          <p:cNvPr id="22" name="Picture 13" descr="図7: 「だいち2号」搭載PALSAR-2観測画像による2016年1月16日の浸水域の推定図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9355" y="1583362"/>
            <a:ext cx="1806037" cy="181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3713331" y="1070807"/>
            <a:ext cx="12897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spcAft>
                <a:spcPts val="416"/>
              </a:spcAft>
            </a:pPr>
            <a:r>
              <a:rPr lang="en-US" altLang="ja-JP" sz="160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  <a:cs typeface="Arial" panose="020B0604020202020204" pitchFamily="34" charset="0"/>
              </a:rPr>
              <a:t>Flooding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21BFD46-6FAF-4108-A264-241B3BE3C39F}"/>
              </a:ext>
            </a:extLst>
          </p:cNvPr>
          <p:cNvSpPr/>
          <p:nvPr/>
        </p:nvSpPr>
        <p:spPr>
          <a:xfrm>
            <a:off x="289022" y="39867"/>
            <a:ext cx="3744487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2667" b="1" dirty="0">
                <a:solidFill>
                  <a:prstClr val="black"/>
                </a:solidFill>
                <a:latin typeface="Calibri Light" panose="020F0302020204030204" pitchFamily="34" charset="0"/>
                <a:ea typeface="Tahoma" panose="020B0604030504040204" pitchFamily="34" charset="0"/>
                <a:cs typeface="Calibri Light" panose="020F0302020204030204" pitchFamily="34" charset="0"/>
              </a:rPr>
              <a:t>ALOS-2 Mission Objectives</a:t>
            </a:r>
            <a:endParaRPr kumimoji="0" lang="ja-JP" altLang="en-US" sz="2667" b="1" dirty="0">
              <a:solidFill>
                <a:prstClr val="black"/>
              </a:solidFill>
              <a:latin typeface="Calibri Light" panose="020F0302020204030204" pitchFamily="34" charset="0"/>
              <a:ea typeface="游ゴシック" panose="020B0400000000000000" pitchFamily="50" charset="-128"/>
              <a:cs typeface="Calibri Light" panose="020F030202020403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DE53B69-7D95-46EF-895B-599C731A67E7}"/>
              </a:ext>
            </a:extLst>
          </p:cNvPr>
          <p:cNvSpPr txBox="1"/>
          <p:nvPr/>
        </p:nvSpPr>
        <p:spPr>
          <a:xfrm>
            <a:off x="6155006" y="3899942"/>
            <a:ext cx="12897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783">
              <a:spcAft>
                <a:spcPts val="416"/>
              </a:spcAft>
            </a:pPr>
            <a:r>
              <a:rPr lang="en-US" altLang="ja-JP" sz="160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  <a:cs typeface="Arial" panose="020B0604020202020204" pitchFamily="34" charset="0"/>
              </a:rPr>
              <a:t>Oil Spill</a:t>
            </a:r>
          </a:p>
        </p:txBody>
      </p:sp>
    </p:spTree>
    <p:extLst>
      <p:ext uri="{BB962C8B-B14F-4D97-AF65-F5344CB8AC3E}">
        <p14:creationId xmlns:p14="http://schemas.microsoft.com/office/powerpoint/2010/main" val="2534236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08A771F-9D64-482A-B011-C96DF2A13F82}"/>
              </a:ext>
            </a:extLst>
          </p:cNvPr>
          <p:cNvSpPr/>
          <p:nvPr/>
        </p:nvSpPr>
        <p:spPr>
          <a:xfrm>
            <a:off x="0" y="1620037"/>
            <a:ext cx="9144000" cy="4373987"/>
          </a:xfrm>
          <a:prstGeom prst="rect">
            <a:avLst/>
          </a:prstGeom>
          <a:solidFill>
            <a:srgbClr val="FFFFFF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2400">
              <a:solidFill>
                <a:prstClr val="black"/>
              </a:solidFill>
              <a:latin typeface="Roboto Light"/>
              <a:ea typeface="游ゴシック" panose="020B0400000000000000" pitchFamily="50" charset="-128"/>
            </a:endParaRP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F43089A3-B8D4-44F9-AD1A-2A53808D3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3763" y="2241977"/>
            <a:ext cx="4280391" cy="2193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タイトル 6">
            <a:extLst>
              <a:ext uri="{FF2B5EF4-FFF2-40B4-BE49-F238E27FC236}">
                <a16:creationId xmlns:a16="http://schemas.microsoft.com/office/drawing/2014/main" id="{FF9DF114-3981-482E-A27A-D24414E4A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743" y="79097"/>
            <a:ext cx="7886700" cy="601940"/>
          </a:xfrm>
        </p:spPr>
        <p:txBody>
          <a:bodyPr>
            <a:noAutofit/>
          </a:bodyPr>
          <a:lstStyle/>
          <a:p>
            <a:r>
              <a:rPr lang="en-US" altLang="ja-JP" sz="3733" b="1" dirty="0">
                <a:latin typeface="Calibri Light" panose="020F0302020204030204" pitchFamily="34" charset="0"/>
                <a:ea typeface="ＭＳ Ｐゴシック" panose="020B0600070205080204" pitchFamily="50" charset="-128"/>
                <a:cs typeface="Calibri Light" panose="020F0302020204030204" pitchFamily="34" charset="0"/>
              </a:rPr>
              <a:t>Monitoring Deforestation</a:t>
            </a:r>
            <a:endParaRPr lang="ja-JP" altLang="en-US" sz="3733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1B9E3DC-FDF7-41EA-92EB-F665247CD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6969" y="6516696"/>
            <a:ext cx="2057400" cy="365125"/>
          </a:xfrm>
        </p:spPr>
        <p:txBody>
          <a:bodyPr/>
          <a:lstStyle/>
          <a:p>
            <a:pPr defTabSz="633047" fontAlgn="base">
              <a:spcBef>
                <a:spcPct val="0"/>
              </a:spcBef>
              <a:spcAft>
                <a:spcPct val="0"/>
              </a:spcAft>
              <a:defRPr/>
            </a:pPr>
            <a:fld id="{037D17DB-083F-4208-B281-2BF505C2ACDD}" type="slidenum">
              <a:rPr lang="ja-JP" altLang="en-US" sz="90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pPr defTabSz="633047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ja-JP" altLang="en-US" sz="900" dirty="0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467D794-3B08-42EE-8BFA-2024FC1EC00F}"/>
              </a:ext>
            </a:extLst>
          </p:cNvPr>
          <p:cNvSpPr/>
          <p:nvPr/>
        </p:nvSpPr>
        <p:spPr>
          <a:xfrm>
            <a:off x="254105" y="2373329"/>
            <a:ext cx="3269355" cy="16673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33047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1247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  <p:cxnSp>
        <p:nvCxnSpPr>
          <p:cNvPr id="4" name="コネクタ: カギ線 3">
            <a:extLst>
              <a:ext uri="{FF2B5EF4-FFF2-40B4-BE49-F238E27FC236}">
                <a16:creationId xmlns:a16="http://schemas.microsoft.com/office/drawing/2014/main" id="{8EC8A5B2-F4C1-4730-9B3F-214B709A957B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3607" y="4030346"/>
            <a:ext cx="430949" cy="283047"/>
          </a:xfrm>
          <a:prstGeom prst="bentConnector3">
            <a:avLst>
              <a:gd name="adj1" fmla="val 50000"/>
            </a:avLst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>
            <a:extLst>
              <a:ext uri="{FF2B5EF4-FFF2-40B4-BE49-F238E27FC236}">
                <a16:creationId xmlns:a16="http://schemas.microsoft.com/office/drawing/2014/main" id="{77C382DC-3B12-497C-89B5-078BAB97B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913" y="2007233"/>
            <a:ext cx="1140964" cy="35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CDD72FD-AA73-42D1-8CCE-7191DDF37E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912" y="2479862"/>
            <a:ext cx="3048115" cy="1436375"/>
          </a:xfrm>
          <a:prstGeom prst="rect">
            <a:avLst/>
          </a:prstGeom>
          <a:ln w="12700">
            <a:noFill/>
          </a:ln>
          <a:effectLst/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394C2C8-778D-4F33-B9EB-54CEF441B4E4}"/>
              </a:ext>
            </a:extLst>
          </p:cNvPr>
          <p:cNvSpPr/>
          <p:nvPr/>
        </p:nvSpPr>
        <p:spPr>
          <a:xfrm>
            <a:off x="1451888" y="1819243"/>
            <a:ext cx="53927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3304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400" b="1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JJ-FAST</a:t>
            </a:r>
            <a:r>
              <a:rPr lang="ja-JP" altLang="en-US" sz="1400" b="1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 </a:t>
            </a:r>
            <a:r>
              <a:rPr lang="en-US" altLang="ja-JP" sz="1400" b="1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website </a:t>
            </a:r>
            <a:r>
              <a:rPr lang="ja-JP" altLang="en-US" sz="1400" b="1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（</a:t>
            </a:r>
            <a:r>
              <a:rPr lang="en-US" altLang="ja-JP" sz="1400" b="1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http://www.eorc.jaxa.jp/jjfast//jj_index.html</a:t>
            </a:r>
            <a:r>
              <a:rPr lang="ja-JP" altLang="en-US" sz="1400" b="1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）</a:t>
            </a:r>
            <a:endParaRPr lang="en-US" altLang="ja-JP" sz="1400" b="1" dirty="0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FF5768B-080C-4002-BB48-6DE27A2C233F}"/>
              </a:ext>
            </a:extLst>
          </p:cNvPr>
          <p:cNvSpPr/>
          <p:nvPr/>
        </p:nvSpPr>
        <p:spPr>
          <a:xfrm>
            <a:off x="291670" y="3491612"/>
            <a:ext cx="687503" cy="46480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33047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1247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FCEFF0B0-5371-4FBC-B5FB-D5628A998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209" y="4428306"/>
            <a:ext cx="2421835" cy="1146589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A112BC1-7682-4E0F-9AFB-DC1319334290}"/>
              </a:ext>
            </a:extLst>
          </p:cNvPr>
          <p:cNvSpPr txBox="1"/>
          <p:nvPr/>
        </p:nvSpPr>
        <p:spPr>
          <a:xfrm>
            <a:off x="5790382" y="4843477"/>
            <a:ext cx="3223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2400" dirty="0">
                <a:solidFill>
                  <a:prstClr val="black"/>
                </a:solidFill>
                <a:latin typeface="Verdana" pitchFamily="34" charset="0"/>
                <a:ea typeface="ＭＳ Ｐゴシック" panose="020B0600070205080204" pitchFamily="50" charset="-128"/>
              </a:rPr>
              <a:t>Monitoring forests in  77</a:t>
            </a:r>
            <a:r>
              <a:rPr lang="ja-JP" altLang="en-US" sz="2400" dirty="0">
                <a:solidFill>
                  <a:prstClr val="black"/>
                </a:solidFill>
                <a:latin typeface="Verdana" pitchFamily="34" charset="0"/>
                <a:ea typeface="ＭＳ Ｐゴシック" panose="020B0600070205080204" pitchFamily="50" charset="-128"/>
              </a:rPr>
              <a:t> </a:t>
            </a:r>
            <a:r>
              <a:rPr lang="en-US" altLang="ja-JP" sz="2400" dirty="0">
                <a:solidFill>
                  <a:prstClr val="black"/>
                </a:solidFill>
                <a:latin typeface="Verdana" pitchFamily="34" charset="0"/>
                <a:ea typeface="ＭＳ Ｐゴシック" panose="020B0600070205080204" pitchFamily="50" charset="-128"/>
              </a:rPr>
              <a:t>countries</a:t>
            </a:r>
            <a:endParaRPr lang="ja-JP" altLang="en-US" sz="2400" dirty="0">
              <a:solidFill>
                <a:prstClr val="black"/>
              </a:solidFill>
              <a:latin typeface="Verdana" pitchFamily="34" charset="0"/>
              <a:ea typeface="ＭＳ Ｐゴシック" panose="020B0600070205080204" pitchFamily="50" charset="-128"/>
            </a:endParaRPr>
          </a:p>
        </p:txBody>
      </p:sp>
      <p:graphicFrame>
        <p:nvGraphicFramePr>
          <p:cNvPr id="24" name="表 23">
            <a:extLst>
              <a:ext uri="{FF2B5EF4-FFF2-40B4-BE49-F238E27FC236}">
                <a16:creationId xmlns:a16="http://schemas.microsoft.com/office/drawing/2014/main" id="{7FACAA87-2B0D-4943-830B-42C9B04C4F28}"/>
              </a:ext>
            </a:extLst>
          </p:cNvPr>
          <p:cNvGraphicFramePr>
            <a:graphicFrameLocks noGrp="1"/>
          </p:cNvGraphicFramePr>
          <p:nvPr/>
        </p:nvGraphicFramePr>
        <p:xfrm>
          <a:off x="2722721" y="4519412"/>
          <a:ext cx="3209434" cy="1146590"/>
        </p:xfrm>
        <a:graphic>
          <a:graphicData uri="http://schemas.openxmlformats.org/drawingml/2006/table">
            <a:tbl>
              <a:tblPr bandRow="1"/>
              <a:tblGrid>
                <a:gridCol w="978485">
                  <a:extLst>
                    <a:ext uri="{9D8B030D-6E8A-4147-A177-3AD203B41FA5}">
                      <a16:colId xmlns:a16="http://schemas.microsoft.com/office/drawing/2014/main" val="3767812054"/>
                    </a:ext>
                  </a:extLst>
                </a:gridCol>
                <a:gridCol w="2230949">
                  <a:extLst>
                    <a:ext uri="{9D8B030D-6E8A-4147-A177-3AD203B41FA5}">
                      <a16:colId xmlns:a16="http://schemas.microsoft.com/office/drawing/2014/main" val="3648521535"/>
                    </a:ext>
                  </a:extLst>
                </a:gridCol>
              </a:tblGrid>
              <a:tr h="440639">
                <a:tc>
                  <a:txBody>
                    <a:bodyPr/>
                    <a:lstStyle>
                      <a:lvl1pPr marL="0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08188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81637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224565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632753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040941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449129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85731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265506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08000">
                        <a:lnSpc>
                          <a:spcPct val="120000"/>
                        </a:lnSpc>
                      </a:pPr>
                      <a:r>
                        <a:rPr kumimoji="1" lang="en-US" altLang="ja-JP" sz="900" b="1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Data source</a:t>
                      </a:r>
                      <a:endParaRPr kumimoji="1" lang="ja-JP" altLang="en-US" sz="9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メイリオ" panose="020B0604030504040204" pitchFamily="50" charset="-128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08188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81637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224565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632753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040941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449129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85731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265506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08000">
                        <a:lnSpc>
                          <a:spcPct val="120000"/>
                        </a:lnSpc>
                      </a:pPr>
                      <a:r>
                        <a:rPr kumimoji="1" lang="en-US" altLang="ja-JP" sz="900" b="0" dirty="0">
                          <a:solidFill>
                            <a:srgbClr val="0000F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ALOS-2/PALSAR-2</a:t>
                      </a:r>
                      <a:r>
                        <a:rPr kumimoji="1" lang="ja-JP" altLang="en-US" sz="900" b="0" dirty="0">
                          <a:latin typeface="Tahoma" panose="020B0604030504040204" pitchFamily="34" charset="0"/>
                          <a:ea typeface="メイリオ" panose="020B0604030504040204" pitchFamily="50" charset="-128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1" lang="en-US" altLang="ja-JP" sz="9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kumimoji="1" lang="en-US" altLang="ja-JP" sz="900" b="0" dirty="0" err="1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ScanSAR</a:t>
                      </a:r>
                      <a:r>
                        <a:rPr kumimoji="1" lang="en-US" altLang="ja-JP" sz="9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mode)</a:t>
                      </a:r>
                      <a:endParaRPr kumimoji="1" lang="ja-JP" altLang="en-US" sz="900" b="0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メイリオ" panose="020B0604030504040204" pitchFamily="50" charset="-128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074017"/>
                  </a:ext>
                </a:extLst>
              </a:tr>
              <a:tr h="440639">
                <a:tc>
                  <a:txBody>
                    <a:bodyPr/>
                    <a:lstStyle>
                      <a:lvl1pPr marL="0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08188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81637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224565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632753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040941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449129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85731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265506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08000">
                        <a:lnSpc>
                          <a:spcPct val="120000"/>
                        </a:lnSpc>
                      </a:pPr>
                      <a:r>
                        <a:rPr kumimoji="1" lang="en-US" altLang="ja-JP" sz="900" b="1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Target area</a:t>
                      </a:r>
                      <a:endParaRPr kumimoji="1" lang="ja-JP" altLang="en-US" sz="9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メイリオ" panose="020B0604030504040204" pitchFamily="50" charset="-128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08188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81637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224565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632753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040941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449129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85731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265506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08000">
                        <a:lnSpc>
                          <a:spcPct val="120000"/>
                        </a:lnSpc>
                      </a:pPr>
                      <a:r>
                        <a:rPr kumimoji="1" lang="en-US" altLang="ja-JP" sz="900" b="0" dirty="0">
                          <a:solidFill>
                            <a:srgbClr val="0000F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 countries</a:t>
                      </a:r>
                      <a:endParaRPr kumimoji="1" lang="ja-JP" altLang="en-US" sz="900" b="0" dirty="0">
                        <a:latin typeface="Tahoma" panose="020B0604030504040204" pitchFamily="34" charset="0"/>
                        <a:ea typeface="メイリオ" panose="020B0604030504040204" pitchFamily="50" charset="-128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832707"/>
                  </a:ext>
                </a:extLst>
              </a:tr>
              <a:tr h="265312">
                <a:tc>
                  <a:txBody>
                    <a:bodyPr/>
                    <a:lstStyle>
                      <a:lvl1pPr marL="0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08188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81637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224565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632753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040941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449129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85731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265506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08000">
                        <a:lnSpc>
                          <a:spcPct val="120000"/>
                        </a:lnSpc>
                      </a:pPr>
                      <a:r>
                        <a:rPr kumimoji="1" lang="en-US" altLang="ja-JP" sz="900" b="1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Update</a:t>
                      </a:r>
                      <a:endParaRPr kumimoji="1" lang="ja-JP" altLang="en-US" sz="900" b="1" dirty="0">
                        <a:solidFill>
                          <a:schemeClr val="tx2"/>
                        </a:solidFill>
                        <a:latin typeface="Tahoma" panose="020B0604030504040204" pitchFamily="34" charset="0"/>
                        <a:ea typeface="メイリオ" panose="020B0604030504040204" pitchFamily="50" charset="-128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08188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81637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224565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632753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040941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449129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857317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265506" algn="l" defTabSz="816377" rtl="0" eaLnBrk="1" latinLnBrk="0" hangingPunct="1">
                        <a:defRPr kumimoji="1" sz="16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08000">
                        <a:lnSpc>
                          <a:spcPct val="120000"/>
                        </a:lnSpc>
                      </a:pPr>
                      <a:r>
                        <a:rPr kumimoji="1" lang="en-US" altLang="ja-JP" sz="900" b="0" dirty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Every</a:t>
                      </a:r>
                      <a:r>
                        <a:rPr kumimoji="1" lang="en-US" altLang="ja-JP" sz="900" b="0" dirty="0">
                          <a:solidFill>
                            <a:srgbClr val="0000F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1.5 months</a:t>
                      </a:r>
                      <a:endParaRPr kumimoji="1" lang="ja-JP" altLang="en-US" sz="900" b="0" dirty="0">
                        <a:latin typeface="Tahoma" panose="020B0604030504040204" pitchFamily="34" charset="0"/>
                        <a:ea typeface="メイリオ" panose="020B0604030504040204" pitchFamily="50" charset="-128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ross"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844432"/>
                  </a:ext>
                </a:extLst>
              </a:tr>
            </a:tbl>
          </a:graphicData>
        </a:graphic>
      </p:graphicFrame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DA0825-7395-4501-B875-031F18E0BBA0}"/>
              </a:ext>
            </a:extLst>
          </p:cNvPr>
          <p:cNvSpPr txBox="1"/>
          <p:nvPr/>
        </p:nvSpPr>
        <p:spPr>
          <a:xfrm>
            <a:off x="132003" y="809642"/>
            <a:ext cx="8788148" cy="830997"/>
          </a:xfrm>
          <a:prstGeom prst="rect">
            <a:avLst/>
          </a:prstGeom>
          <a:gradFill rotWithShape="1">
            <a:gsLst>
              <a:gs pos="0">
                <a:srgbClr val="000000">
                  <a:tint val="50000"/>
                  <a:satMod val="300000"/>
                </a:srgbClr>
              </a:gs>
              <a:gs pos="35000">
                <a:srgbClr val="000000">
                  <a:tint val="37000"/>
                  <a:satMod val="300000"/>
                </a:srgbClr>
              </a:gs>
              <a:gs pos="100000">
                <a:srgbClr val="000000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kumimoji="0" lang="en-US" altLang="ja-JP" sz="2400" kern="0" dirty="0">
                <a:solidFill>
                  <a:srgbClr val="FF0000"/>
                </a:solidFill>
                <a:latin typeface="Cooper Black" panose="0208090404030B020404" pitchFamily="18" charset="0"/>
                <a:ea typeface="ＭＳ Ｐゴシック"/>
              </a:rPr>
              <a:t>J</a:t>
            </a:r>
            <a:r>
              <a:rPr kumimoji="0" lang="en-US" altLang="ja-JP" sz="2400" kern="0" dirty="0">
                <a:solidFill>
                  <a:srgbClr val="000000"/>
                </a:solidFill>
                <a:latin typeface="Cooper Black" panose="0208090404030B020404" pitchFamily="18" charset="0"/>
                <a:ea typeface="ＭＳ Ｐゴシック"/>
              </a:rPr>
              <a:t>ICA-</a:t>
            </a:r>
            <a:r>
              <a:rPr kumimoji="0" lang="en-US" altLang="ja-JP" sz="2400" kern="0" dirty="0">
                <a:solidFill>
                  <a:srgbClr val="FF0000"/>
                </a:solidFill>
                <a:latin typeface="Cooper Black" panose="0208090404030B020404" pitchFamily="18" charset="0"/>
                <a:ea typeface="ＭＳ Ｐゴシック"/>
              </a:rPr>
              <a:t>J</a:t>
            </a:r>
            <a:r>
              <a:rPr kumimoji="0" lang="en-US" altLang="ja-JP" sz="2400" kern="0" dirty="0">
                <a:solidFill>
                  <a:srgbClr val="000000"/>
                </a:solidFill>
                <a:latin typeface="Cooper Black" panose="0208090404030B020404" pitchFamily="18" charset="0"/>
                <a:ea typeface="ＭＳ Ｐゴシック"/>
              </a:rPr>
              <a:t>AXA </a:t>
            </a:r>
            <a:r>
              <a:rPr kumimoji="0" lang="en-US" altLang="ja-JP" sz="2400" kern="0" dirty="0">
                <a:solidFill>
                  <a:srgbClr val="FF0000"/>
                </a:solidFill>
                <a:latin typeface="Cooper Black" panose="0208090404030B020404" pitchFamily="18" charset="0"/>
                <a:ea typeface="ＭＳ Ｐゴシック"/>
              </a:rPr>
              <a:t>F</a:t>
            </a:r>
            <a:r>
              <a:rPr kumimoji="0" lang="en-US" altLang="ja-JP" sz="2400" kern="0" dirty="0">
                <a:solidFill>
                  <a:srgbClr val="000000"/>
                </a:solidFill>
                <a:latin typeface="Cooper Black" panose="0208090404030B020404" pitchFamily="18" charset="0"/>
                <a:ea typeface="ＭＳ Ｐゴシック"/>
              </a:rPr>
              <a:t>orest E</a:t>
            </a:r>
            <a:r>
              <a:rPr kumimoji="0" lang="en-US" altLang="ja-JP" sz="2400" kern="0" dirty="0">
                <a:solidFill>
                  <a:srgbClr val="FF0000"/>
                </a:solidFill>
                <a:latin typeface="Cooper Black" panose="0208090404030B020404" pitchFamily="18" charset="0"/>
                <a:ea typeface="ＭＳ Ｐゴシック"/>
              </a:rPr>
              <a:t>a</a:t>
            </a:r>
            <a:r>
              <a:rPr kumimoji="0" lang="en-US" altLang="ja-JP" sz="2400" kern="0" dirty="0">
                <a:solidFill>
                  <a:srgbClr val="000000"/>
                </a:solidFill>
                <a:latin typeface="Cooper Black" panose="0208090404030B020404" pitchFamily="18" charset="0"/>
                <a:ea typeface="ＭＳ Ｐゴシック"/>
              </a:rPr>
              <a:t>rly W</a:t>
            </a:r>
            <a:r>
              <a:rPr kumimoji="0" lang="en-US" altLang="ja-JP" sz="2400" kern="0" dirty="0">
                <a:solidFill>
                  <a:srgbClr val="FF0000"/>
                </a:solidFill>
                <a:latin typeface="Cooper Black" panose="0208090404030B020404" pitchFamily="18" charset="0"/>
                <a:ea typeface="ＭＳ Ｐゴシック"/>
              </a:rPr>
              <a:t>a</a:t>
            </a:r>
            <a:r>
              <a:rPr kumimoji="0" lang="en-US" altLang="ja-JP" sz="2400" kern="0" dirty="0">
                <a:solidFill>
                  <a:srgbClr val="000000"/>
                </a:solidFill>
                <a:latin typeface="Cooper Black" panose="0208090404030B020404" pitchFamily="18" charset="0"/>
                <a:ea typeface="ＭＳ Ｐゴシック"/>
              </a:rPr>
              <a:t>rning </a:t>
            </a:r>
            <a:r>
              <a:rPr kumimoji="0" lang="en-US" altLang="ja-JP" sz="2400" kern="0" dirty="0">
                <a:solidFill>
                  <a:srgbClr val="FF0000"/>
                </a:solidFill>
                <a:latin typeface="Cooper Black" panose="0208090404030B020404" pitchFamily="18" charset="0"/>
                <a:ea typeface="ＭＳ Ｐゴシック"/>
              </a:rPr>
              <a:t>S</a:t>
            </a:r>
            <a:r>
              <a:rPr kumimoji="0" lang="en-US" altLang="ja-JP" sz="2400" kern="0" dirty="0">
                <a:solidFill>
                  <a:srgbClr val="000000"/>
                </a:solidFill>
                <a:latin typeface="Cooper Black" panose="0208090404030B020404" pitchFamily="18" charset="0"/>
                <a:ea typeface="ＭＳ Ｐゴシック"/>
              </a:rPr>
              <a:t>ystem in the </a:t>
            </a:r>
            <a:r>
              <a:rPr kumimoji="0" lang="en-US" altLang="ja-JP" sz="2400" kern="0" dirty="0">
                <a:solidFill>
                  <a:srgbClr val="FF0000"/>
                </a:solidFill>
                <a:latin typeface="Cooper Black" panose="0208090404030B020404" pitchFamily="18" charset="0"/>
                <a:ea typeface="ＭＳ Ｐゴシック"/>
              </a:rPr>
              <a:t>T</a:t>
            </a:r>
            <a:r>
              <a:rPr kumimoji="0" lang="en-US" altLang="ja-JP" sz="2400" kern="0" dirty="0">
                <a:solidFill>
                  <a:srgbClr val="000000"/>
                </a:solidFill>
                <a:latin typeface="Cooper Black" panose="0208090404030B020404" pitchFamily="18" charset="0"/>
                <a:ea typeface="ＭＳ Ｐゴシック"/>
              </a:rPr>
              <a:t>ropics (</a:t>
            </a:r>
            <a:r>
              <a:rPr kumimoji="0" lang="en-US" altLang="ja-JP" sz="2400" i="1" kern="0" dirty="0">
                <a:solidFill>
                  <a:srgbClr val="000000"/>
                </a:solidFill>
                <a:latin typeface="Cooper Black" panose="0208090404030B020404" pitchFamily="18" charset="0"/>
                <a:ea typeface="ＭＳ Ｐゴシック"/>
              </a:rPr>
              <a:t>JJ-FAST</a:t>
            </a:r>
            <a:r>
              <a:rPr kumimoji="0" lang="en-US" altLang="ja-JP" sz="2400" kern="0" dirty="0">
                <a:solidFill>
                  <a:srgbClr val="000000"/>
                </a:solidFill>
                <a:latin typeface="Cooper Black" panose="0208090404030B020404" pitchFamily="18" charset="0"/>
                <a:ea typeface="ＭＳ Ｐゴシック"/>
              </a:rPr>
              <a:t>)</a:t>
            </a:r>
            <a:endParaRPr kumimoji="0" lang="ja-JP" altLang="en-US" sz="2400" kern="0" dirty="0">
              <a:solidFill>
                <a:srgbClr val="000000"/>
              </a:solidFill>
              <a:latin typeface="Cooper Black" panose="0208090404030B020404" pitchFamily="18" charset="0"/>
              <a:ea typeface="ＭＳ Ｐゴシック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4EFD758-0445-4839-AD9B-DCF32A160C85}"/>
              </a:ext>
            </a:extLst>
          </p:cNvPr>
          <p:cNvSpPr/>
          <p:nvPr/>
        </p:nvSpPr>
        <p:spPr>
          <a:xfrm>
            <a:off x="129631" y="5602318"/>
            <a:ext cx="2592188" cy="984885"/>
          </a:xfrm>
          <a:prstGeom prst="rect">
            <a:avLst/>
          </a:prstGeom>
          <a:solidFill>
            <a:srgbClr val="000000">
              <a:alpha val="37000"/>
            </a:srgb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 sz="1400">
              <a:solidFill>
                <a:prstClr val="black"/>
              </a:solidFill>
              <a:latin typeface="Roboto Light"/>
              <a:ea typeface="游ゴシック" panose="020B04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A90A570-A003-44A3-9D91-3F6DCE22A626}"/>
              </a:ext>
            </a:extLst>
          </p:cNvPr>
          <p:cNvSpPr txBox="1"/>
          <p:nvPr/>
        </p:nvSpPr>
        <p:spPr>
          <a:xfrm>
            <a:off x="66068" y="5671955"/>
            <a:ext cx="2484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3304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400" b="1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Red</a:t>
            </a:r>
            <a:r>
              <a:rPr lang="en-US" altLang="ja-JP" sz="140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 indicates the latest Deforest Point</a:t>
            </a:r>
          </a:p>
          <a:p>
            <a:pPr defTabSz="63304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400" b="1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Yellow</a:t>
            </a:r>
            <a:r>
              <a:rPr lang="en-US" altLang="ja-JP" sz="140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 indicates all Deforest Point 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05ED2F3C-6DE2-4978-AA62-E8E72E05AC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4446" y="1334184"/>
            <a:ext cx="749708" cy="31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19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6B4949-5FCC-484C-B9BB-F47377FBF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981" y="58626"/>
            <a:ext cx="6687128" cy="720725"/>
          </a:xfrm>
        </p:spPr>
        <p:txBody>
          <a:bodyPr/>
          <a:lstStyle/>
          <a:p>
            <a:pPr algn="ctr"/>
            <a:r>
              <a:rPr lang="en-US" altLang="ja-JP" sz="2667" dirty="0"/>
              <a:t>CEOS 2019 VNSC chair initiative</a:t>
            </a:r>
            <a:endParaRPr lang="ja-JP" altLang="en-US" sz="2667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4D32D8F-8D42-4E46-A1B1-9AFB36E70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9" y="567821"/>
            <a:ext cx="4560507" cy="342038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F275EC4-8373-47DC-A2C2-C4FA83E921F9}"/>
              </a:ext>
            </a:extLst>
          </p:cNvPr>
          <p:cNvSpPr txBox="1"/>
          <p:nvPr/>
        </p:nvSpPr>
        <p:spPr>
          <a:xfrm>
            <a:off x="6935460" y="3886317"/>
            <a:ext cx="2195736" cy="3027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defRPr/>
            </a:pPr>
            <a:r>
              <a:rPr lang="en-US" altLang="ja-JP" sz="1467" kern="0" dirty="0">
                <a:solidFill>
                  <a:srgbClr val="002569"/>
                </a:solidFill>
                <a:latin typeface="Avenir Roman"/>
              </a:rPr>
              <a:t>Cross comparison among rice crop growth map of Mekong region by VNSC, JAXA and GEORICE by ALOS-2 and S1 in cooperation with respecting countries (space agencies and ministries of agriculture) under APRSAF SAFE and other regional framework</a:t>
            </a:r>
          </a:p>
          <a:p>
            <a:pPr defTabSz="457189">
              <a:defRPr/>
            </a:pPr>
            <a:r>
              <a:rPr lang="en-US" altLang="ja-JP" sz="1467" kern="0" dirty="0">
                <a:solidFill>
                  <a:srgbClr val="FF0000"/>
                </a:solidFill>
                <a:latin typeface="Avenir Roman"/>
              </a:rPr>
              <a:t>-&gt; Continue to support CEOS 2020 chair activities</a:t>
            </a:r>
            <a:endParaRPr lang="ja-JP" altLang="en-US" sz="1467" kern="0" dirty="0">
              <a:solidFill>
                <a:srgbClr val="FF0000"/>
              </a:solidFill>
              <a:latin typeface="Avenir Roman"/>
            </a:endParaRPr>
          </a:p>
        </p:txBody>
      </p:sp>
      <p:pic>
        <p:nvPicPr>
          <p:cNvPr id="1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6" r="20477" b="11369"/>
          <a:stretch>
            <a:fillRect/>
          </a:stretch>
        </p:blipFill>
        <p:spPr>
          <a:xfrm>
            <a:off x="6984268" y="3860431"/>
            <a:ext cx="2195736" cy="2844000"/>
          </a:xfrm>
          <a:noFill/>
        </p:spPr>
      </p:pic>
      <p:sp>
        <p:nvSpPr>
          <p:cNvPr id="21" name="ZoneTexte 17">
            <a:extLst>
              <a:ext uri="{FF2B5EF4-FFF2-40B4-BE49-F238E27FC236}">
                <a16:creationId xmlns:a16="http://schemas.microsoft.com/office/drawing/2014/main" id="{DA2EFBBF-D8E7-4673-9ACD-0C81AFE39BB7}"/>
              </a:ext>
            </a:extLst>
          </p:cNvPr>
          <p:cNvSpPr txBox="1"/>
          <p:nvPr/>
        </p:nvSpPr>
        <p:spPr>
          <a:xfrm>
            <a:off x="6029587" y="1460803"/>
            <a:ext cx="10567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fr-FR" sz="1000" b="1" kern="0" dirty="0">
                <a:solidFill>
                  <a:prstClr val="white"/>
                </a:solidFill>
                <a:latin typeface="Avenir Roman"/>
              </a:rPr>
              <a:t>ALOS-2/INAHOR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13B24D5-D0DA-4F75-BDD0-BA8C365C79CA}"/>
              </a:ext>
            </a:extLst>
          </p:cNvPr>
          <p:cNvSpPr/>
          <p:nvPr/>
        </p:nvSpPr>
        <p:spPr>
          <a:xfrm>
            <a:off x="-85916" y="3860431"/>
            <a:ext cx="4572000" cy="30323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891" indent="-342891" algn="just" defTabSz="457189">
              <a:spcBef>
                <a:spcPts val="600"/>
              </a:spcBef>
              <a:buFont typeface="+mj-lt"/>
              <a:buAutoNum type="arabicPeriod"/>
              <a:tabLst>
                <a:tab pos="355591" algn="l"/>
                <a:tab pos="711182" algn="l"/>
                <a:tab pos="1066773" algn="l"/>
                <a:tab pos="1422364" algn="l"/>
                <a:tab pos="1777956" algn="l"/>
                <a:tab pos="2133547" algn="l"/>
                <a:tab pos="2489138" algn="l"/>
                <a:tab pos="2844729" algn="l"/>
                <a:tab pos="3200320" algn="l"/>
                <a:tab pos="3555911" algn="l"/>
                <a:tab pos="3911502" algn="l"/>
                <a:tab pos="4267093" algn="l"/>
              </a:tabLst>
              <a:defRPr/>
            </a:pPr>
            <a:r>
              <a:rPr lang="en-US" altLang="ja-JP" sz="1467" kern="0" dirty="0">
                <a:solidFill>
                  <a:srgbClr val="002569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 Bold"/>
              </a:rPr>
              <a:t>Rice crop maps </a:t>
            </a:r>
            <a:r>
              <a:rPr lang="en-US" altLang="ja-JP" sz="1467" kern="0" dirty="0">
                <a:solidFill>
                  <a:srgbClr val="00256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(crop season product) </a:t>
            </a:r>
            <a:r>
              <a:rPr lang="en-US" altLang="ja-JP" sz="1467" kern="0" dirty="0">
                <a:solidFill>
                  <a:srgbClr val="002569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 Bold"/>
              </a:rPr>
              <a:t>of the Mekong area (Cambodia, Laos, Thailand, Vietnam) linked with ESA </a:t>
            </a:r>
            <a:r>
              <a:rPr lang="en-US" altLang="ja-JP" sz="1467" kern="0" dirty="0" err="1">
                <a:solidFill>
                  <a:srgbClr val="002569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 Bold"/>
              </a:rPr>
              <a:t>GEORice</a:t>
            </a:r>
            <a:r>
              <a:rPr lang="en-GB" altLang="ja-JP" sz="1467" kern="0" dirty="0">
                <a:solidFill>
                  <a:srgbClr val="002569"/>
                </a:solidFill>
                <a:latin typeface="Helvetica" panose="020B0604020202020204" pitchFamily="34" charset="0"/>
                <a:cs typeface="Helvetica" panose="020B0604020202020204" pitchFamily="34" charset="0"/>
                <a:sym typeface="Arial Bold"/>
              </a:rPr>
              <a:t>, JAXA and GEO GEOGLAM Asia Rice team</a:t>
            </a:r>
            <a:endParaRPr lang="en-US" altLang="ja-JP" sz="1467" kern="0" dirty="0">
              <a:solidFill>
                <a:srgbClr val="002569"/>
              </a:solidFill>
              <a:ea typeface="Times New Roman" panose="02020603050405020304" pitchFamily="18" charset="0"/>
            </a:endParaRPr>
          </a:p>
          <a:p>
            <a:pPr marL="342891" indent="-342891" algn="just" defTabSz="457189">
              <a:spcBef>
                <a:spcPts val="600"/>
              </a:spcBef>
              <a:buFont typeface="+mj-lt"/>
              <a:buAutoNum type="arabicPeriod"/>
              <a:tabLst>
                <a:tab pos="355591" algn="l"/>
                <a:tab pos="711182" algn="l"/>
                <a:tab pos="1066773" algn="l"/>
                <a:tab pos="1422364" algn="l"/>
                <a:tab pos="1777956" algn="l"/>
                <a:tab pos="2133547" algn="l"/>
                <a:tab pos="2489138" algn="l"/>
                <a:tab pos="2844729" algn="l"/>
                <a:tab pos="3200320" algn="l"/>
                <a:tab pos="3555911" algn="l"/>
                <a:tab pos="3911502" algn="l"/>
                <a:tab pos="4267093" algn="l"/>
              </a:tabLst>
              <a:defRPr/>
            </a:pPr>
            <a:r>
              <a:rPr lang="en-US" altLang="ja-JP" sz="1467" kern="0" dirty="0">
                <a:solidFill>
                  <a:srgbClr val="00256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Rice Phenology / Growth Stage (monthly product) of the Mekong Delta and Red River Delta, Vietnam.</a:t>
            </a:r>
          </a:p>
          <a:p>
            <a:pPr marL="342891" indent="-342891" algn="just" defTabSz="457189">
              <a:spcBef>
                <a:spcPts val="600"/>
              </a:spcBef>
              <a:buFont typeface="+mj-lt"/>
              <a:buAutoNum type="arabicPeriod"/>
              <a:tabLst>
                <a:tab pos="355591" algn="l"/>
                <a:tab pos="711182" algn="l"/>
                <a:tab pos="1066773" algn="l"/>
                <a:tab pos="1422364" algn="l"/>
                <a:tab pos="1777956" algn="l"/>
                <a:tab pos="2133547" algn="l"/>
                <a:tab pos="2489138" algn="l"/>
                <a:tab pos="2844729" algn="l"/>
                <a:tab pos="3200320" algn="l"/>
                <a:tab pos="3555911" algn="l"/>
                <a:tab pos="3911502" algn="l"/>
                <a:tab pos="4267093" algn="l"/>
              </a:tabLst>
              <a:defRPr/>
            </a:pPr>
            <a:r>
              <a:rPr lang="en-US" altLang="ja-JP" sz="1467" kern="0" dirty="0">
                <a:solidFill>
                  <a:srgbClr val="00256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Rice Crop Production / Yield Estimation (crop season product) of prov</a:t>
            </a:r>
            <a:r>
              <a:rPr lang="en-US" altLang="ja-JP" sz="1467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inces in the Mekong Delta and Red River Delta, Vietnam.</a:t>
            </a:r>
          </a:p>
          <a:p>
            <a:pPr marL="342891" indent="-342891" algn="just" defTabSz="457189">
              <a:spcBef>
                <a:spcPts val="600"/>
              </a:spcBef>
              <a:buFont typeface="+mj-lt"/>
              <a:buAutoNum type="arabicPeriod"/>
              <a:tabLst>
                <a:tab pos="355591" algn="l"/>
                <a:tab pos="711182" algn="l"/>
                <a:tab pos="1066773" algn="l"/>
                <a:tab pos="1422364" algn="l"/>
                <a:tab pos="1777956" algn="l"/>
                <a:tab pos="2133547" algn="l"/>
                <a:tab pos="2489138" algn="l"/>
                <a:tab pos="2844729" algn="l"/>
                <a:tab pos="3200320" algn="l"/>
                <a:tab pos="3555911" algn="l"/>
                <a:tab pos="3911502" algn="l"/>
                <a:tab pos="4267093" algn="l"/>
              </a:tabLst>
              <a:defRPr/>
            </a:pPr>
            <a:r>
              <a:rPr lang="en-US" altLang="ja-JP" sz="1467" kern="0" dirty="0">
                <a:solidFill>
                  <a:srgbClr val="00206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Continued development of GEOGLAM National Crop Monitor with NASA Harvest.</a:t>
            </a:r>
            <a:endParaRPr lang="ja-JP" altLang="en-US" sz="1467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1784C85-CA87-4EDD-AE2B-72CB46C5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50600" y="6581002"/>
            <a:ext cx="1905000" cy="276999"/>
          </a:xfrm>
        </p:spPr>
        <p:txBody>
          <a:bodyPr/>
          <a:lstStyle/>
          <a:p>
            <a:pPr>
              <a:defRPr/>
            </a:pPr>
            <a:fld id="{1AB293B6-B977-4FB7-B2E1-AAC0D66E7AF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3" name="ZoneTexte 17">
            <a:extLst>
              <a:ext uri="{FF2B5EF4-FFF2-40B4-BE49-F238E27FC236}">
                <a16:creationId xmlns:a16="http://schemas.microsoft.com/office/drawing/2014/main" id="{DBBFF917-388A-42E8-BEE4-98DE4E4AA06B}"/>
              </a:ext>
            </a:extLst>
          </p:cNvPr>
          <p:cNvSpPr txBox="1"/>
          <p:nvPr/>
        </p:nvSpPr>
        <p:spPr>
          <a:xfrm>
            <a:off x="8259491" y="3166366"/>
            <a:ext cx="6511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fr-FR" altLang="ja-JP" sz="1000" b="1" kern="0" dirty="0">
                <a:solidFill>
                  <a:schemeClr val="bg1"/>
                </a:solidFill>
                <a:latin typeface="Avenir Roman"/>
              </a:rPr>
              <a:t>GEORICE</a:t>
            </a:r>
          </a:p>
        </p:txBody>
      </p:sp>
      <p:pic>
        <p:nvPicPr>
          <p:cNvPr id="14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16BA8C25-CF43-4E2A-A61F-68F34A465E8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7315"/>
          <a:stretch/>
        </p:blipFill>
        <p:spPr>
          <a:xfrm>
            <a:off x="4556977" y="4175419"/>
            <a:ext cx="2390859" cy="2661456"/>
          </a:xfrm>
          <a:prstGeom prst="rect">
            <a:avLst/>
          </a:prstGeom>
        </p:spPr>
      </p:pic>
      <p:sp>
        <p:nvSpPr>
          <p:cNvPr id="15" name="ZoneTexte 17">
            <a:extLst>
              <a:ext uri="{FF2B5EF4-FFF2-40B4-BE49-F238E27FC236}">
                <a16:creationId xmlns:a16="http://schemas.microsoft.com/office/drawing/2014/main" id="{25044CBC-6F94-4CD3-8745-07EBDE258641}"/>
              </a:ext>
            </a:extLst>
          </p:cNvPr>
          <p:cNvSpPr txBox="1"/>
          <p:nvPr/>
        </p:nvSpPr>
        <p:spPr>
          <a:xfrm>
            <a:off x="5758283" y="4260090"/>
            <a:ext cx="961688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defTabSz="457200">
              <a:defRPr>
                <a:solidFill>
                  <a:srgbClr val="002569"/>
                </a:solidFill>
              </a:defRPr>
            </a:lvl1pPr>
            <a:lvl2pPr indent="457200" defTabSz="457200">
              <a:defRPr>
                <a:solidFill>
                  <a:srgbClr val="002569"/>
                </a:solidFill>
              </a:defRPr>
            </a:lvl2pPr>
            <a:lvl3pPr indent="914400" defTabSz="457200">
              <a:defRPr>
                <a:solidFill>
                  <a:srgbClr val="002569"/>
                </a:solidFill>
              </a:defRPr>
            </a:lvl3pPr>
            <a:lvl4pPr indent="1371600" defTabSz="457200">
              <a:defRPr>
                <a:solidFill>
                  <a:srgbClr val="002569"/>
                </a:solidFill>
              </a:defRPr>
            </a:lvl4pPr>
            <a:lvl5pPr indent="1828800" defTabSz="457200">
              <a:defRPr>
                <a:solidFill>
                  <a:srgbClr val="002569"/>
                </a:solidFill>
              </a:defRPr>
            </a:lvl5pPr>
            <a:lvl6pPr indent="2286000" defTabSz="457200">
              <a:defRPr>
                <a:solidFill>
                  <a:srgbClr val="002569"/>
                </a:solidFill>
              </a:defRPr>
            </a:lvl6pPr>
            <a:lvl7pPr indent="2743200" defTabSz="457200">
              <a:defRPr>
                <a:solidFill>
                  <a:srgbClr val="002569"/>
                </a:solidFill>
              </a:defRPr>
            </a:lvl7pPr>
            <a:lvl8pPr indent="3200400" defTabSz="457200">
              <a:defRPr>
                <a:solidFill>
                  <a:srgbClr val="002569"/>
                </a:solidFill>
              </a:defRPr>
            </a:lvl8pPr>
            <a:lvl9pPr indent="3657600" defTabSz="457200">
              <a:defRPr>
                <a:solidFill>
                  <a:srgbClr val="002569"/>
                </a:solidFill>
              </a:defRPr>
            </a:lvl9pPr>
          </a:lstStyle>
          <a:p>
            <a:r>
              <a:rPr lang="fr-FR" sz="1067" b="1" dirty="0">
                <a:solidFill>
                  <a:srgbClr val="0000FF"/>
                </a:solidFill>
              </a:rPr>
              <a:t>VNSC/S1</a:t>
            </a:r>
          </a:p>
        </p:txBody>
      </p:sp>
      <p:pic>
        <p:nvPicPr>
          <p:cNvPr id="20" name="Picture 2" descr="https://vnsc.org.vn/wp-content/uploads/VNSC-Logo.png">
            <a:extLst>
              <a:ext uri="{FF2B5EF4-FFF2-40B4-BE49-F238E27FC236}">
                <a16:creationId xmlns:a16="http://schemas.microsoft.com/office/drawing/2014/main" id="{07EC2D02-1912-43EE-B4F6-20E9AF619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62308" y="6302061"/>
            <a:ext cx="981056" cy="428348"/>
          </a:xfrm>
          <a:prstGeom prst="rect">
            <a:avLst/>
          </a:prstGeom>
          <a:noFill/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066AE2FA-55B8-4AD8-A1D4-4E3AC231235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76531" y="1172870"/>
            <a:ext cx="2005653" cy="2955173"/>
          </a:xfrm>
          <a:prstGeom prst="rect">
            <a:avLst/>
          </a:prstGeom>
        </p:spPr>
      </p:pic>
      <p:sp>
        <p:nvSpPr>
          <p:cNvPr id="23" name="ZoneTexte 17">
            <a:extLst>
              <a:ext uri="{FF2B5EF4-FFF2-40B4-BE49-F238E27FC236}">
                <a16:creationId xmlns:a16="http://schemas.microsoft.com/office/drawing/2014/main" id="{0047327E-E6B6-4E01-A1BD-5F587BFD679F}"/>
              </a:ext>
            </a:extLst>
          </p:cNvPr>
          <p:cNvSpPr txBox="1"/>
          <p:nvPr/>
        </p:nvSpPr>
        <p:spPr>
          <a:xfrm>
            <a:off x="5755830" y="1158731"/>
            <a:ext cx="1001332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defTabSz="457200">
              <a:defRPr>
                <a:solidFill>
                  <a:srgbClr val="002569"/>
                </a:solidFill>
              </a:defRPr>
            </a:lvl1pPr>
            <a:lvl2pPr indent="457200" defTabSz="457200">
              <a:defRPr>
                <a:solidFill>
                  <a:srgbClr val="002569"/>
                </a:solidFill>
              </a:defRPr>
            </a:lvl2pPr>
            <a:lvl3pPr indent="914400" defTabSz="457200">
              <a:defRPr>
                <a:solidFill>
                  <a:srgbClr val="002569"/>
                </a:solidFill>
              </a:defRPr>
            </a:lvl3pPr>
            <a:lvl4pPr indent="1371600" defTabSz="457200">
              <a:defRPr>
                <a:solidFill>
                  <a:srgbClr val="002569"/>
                </a:solidFill>
              </a:defRPr>
            </a:lvl4pPr>
            <a:lvl5pPr indent="1828800" defTabSz="457200">
              <a:defRPr>
                <a:solidFill>
                  <a:srgbClr val="002569"/>
                </a:solidFill>
              </a:defRPr>
            </a:lvl5pPr>
            <a:lvl6pPr indent="2286000" defTabSz="457200">
              <a:defRPr>
                <a:solidFill>
                  <a:srgbClr val="002569"/>
                </a:solidFill>
              </a:defRPr>
            </a:lvl6pPr>
            <a:lvl7pPr indent="2743200" defTabSz="457200">
              <a:defRPr>
                <a:solidFill>
                  <a:srgbClr val="002569"/>
                </a:solidFill>
              </a:defRPr>
            </a:lvl7pPr>
            <a:lvl8pPr indent="3200400" defTabSz="457200">
              <a:defRPr>
                <a:solidFill>
                  <a:srgbClr val="002569"/>
                </a:solidFill>
              </a:defRPr>
            </a:lvl8pPr>
            <a:lvl9pPr indent="3657600" defTabSz="457200">
              <a:defRPr>
                <a:solidFill>
                  <a:srgbClr val="002569"/>
                </a:solidFill>
              </a:defRPr>
            </a:lvl9pPr>
          </a:lstStyle>
          <a:p>
            <a:r>
              <a:rPr lang="fr-FR" sz="1067" b="1" dirty="0">
                <a:solidFill>
                  <a:schemeClr val="bg1"/>
                </a:solidFill>
              </a:rPr>
              <a:t>ALOS-2/ INAHOR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BEE16FD8-8BC0-4D0B-BC07-04470F6D2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6" r="20477"/>
          <a:stretch>
            <a:fillRect/>
          </a:stretch>
        </p:blipFill>
        <p:spPr>
          <a:xfrm>
            <a:off x="6864568" y="1179782"/>
            <a:ext cx="1940555" cy="2730349"/>
          </a:xfrm>
          <a:prstGeom prst="rect">
            <a:avLst/>
          </a:prstGeom>
          <a:noFill/>
        </p:spPr>
      </p:pic>
      <p:sp>
        <p:nvSpPr>
          <p:cNvPr id="27" name="ZoneTexte 17">
            <a:extLst>
              <a:ext uri="{FF2B5EF4-FFF2-40B4-BE49-F238E27FC236}">
                <a16:creationId xmlns:a16="http://schemas.microsoft.com/office/drawing/2014/main" id="{9386BAE2-DAD8-4AD7-8B2B-889BA2F4BE19}"/>
              </a:ext>
            </a:extLst>
          </p:cNvPr>
          <p:cNvSpPr txBox="1"/>
          <p:nvPr/>
        </p:nvSpPr>
        <p:spPr>
          <a:xfrm>
            <a:off x="6804161" y="1132405"/>
            <a:ext cx="1001332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defTabSz="457200">
              <a:defRPr>
                <a:solidFill>
                  <a:srgbClr val="002569"/>
                </a:solidFill>
              </a:defRPr>
            </a:lvl1pPr>
            <a:lvl2pPr indent="457200" defTabSz="457200">
              <a:defRPr>
                <a:solidFill>
                  <a:srgbClr val="002569"/>
                </a:solidFill>
              </a:defRPr>
            </a:lvl2pPr>
            <a:lvl3pPr indent="914400" defTabSz="457200">
              <a:defRPr>
                <a:solidFill>
                  <a:srgbClr val="002569"/>
                </a:solidFill>
              </a:defRPr>
            </a:lvl3pPr>
            <a:lvl4pPr indent="1371600" defTabSz="457200">
              <a:defRPr>
                <a:solidFill>
                  <a:srgbClr val="002569"/>
                </a:solidFill>
              </a:defRPr>
            </a:lvl4pPr>
            <a:lvl5pPr indent="1828800" defTabSz="457200">
              <a:defRPr>
                <a:solidFill>
                  <a:srgbClr val="002569"/>
                </a:solidFill>
              </a:defRPr>
            </a:lvl5pPr>
            <a:lvl6pPr indent="2286000" defTabSz="457200">
              <a:defRPr>
                <a:solidFill>
                  <a:srgbClr val="002569"/>
                </a:solidFill>
              </a:defRPr>
            </a:lvl6pPr>
            <a:lvl7pPr indent="2743200" defTabSz="457200">
              <a:defRPr>
                <a:solidFill>
                  <a:srgbClr val="002569"/>
                </a:solidFill>
              </a:defRPr>
            </a:lvl7pPr>
            <a:lvl8pPr indent="3200400" defTabSz="457200">
              <a:defRPr>
                <a:solidFill>
                  <a:srgbClr val="002569"/>
                </a:solidFill>
              </a:defRPr>
            </a:lvl8pPr>
            <a:lvl9pPr indent="3657600" defTabSz="457200">
              <a:defRPr>
                <a:solidFill>
                  <a:srgbClr val="002569"/>
                </a:solidFill>
              </a:defRPr>
            </a:lvl9pPr>
          </a:lstStyle>
          <a:p>
            <a:r>
              <a:rPr lang="fr-FR" sz="1067" b="1" dirty="0">
                <a:solidFill>
                  <a:srgbClr val="0000FF"/>
                </a:solidFill>
              </a:rPr>
              <a:t>GEORICE /S1</a:t>
            </a:r>
          </a:p>
        </p:txBody>
      </p:sp>
      <p:pic>
        <p:nvPicPr>
          <p:cNvPr id="28" name="Picture 5">
            <a:extLst>
              <a:ext uri="{FF2B5EF4-FFF2-40B4-BE49-F238E27FC236}">
                <a16:creationId xmlns:a16="http://schemas.microsoft.com/office/drawing/2014/main" id="{2D04BE3C-FF90-4C6B-9562-ABEEFD2BD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55954" y="3603621"/>
            <a:ext cx="649925" cy="41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Image 0" descr="cesbio_logo.jpg">
            <a:extLst>
              <a:ext uri="{FF2B5EF4-FFF2-40B4-BE49-F238E27FC236}">
                <a16:creationId xmlns:a16="http://schemas.microsoft.com/office/drawing/2014/main" id="{B364A54A-C231-48B4-98B8-4DF7F3754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879" y="3595789"/>
            <a:ext cx="540136" cy="34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302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6AEB45-459A-408C-B9D6-7EE13B40F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3200" dirty="0"/>
              <a:t>Continuous Observations by ALOS Series</a:t>
            </a:r>
            <a:endParaRPr kumimoji="1" lang="ja-JP" altLang="en-US" sz="3200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129B49A-ABF0-4FB0-86C9-36C67EEB9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39522-645C-4CEE-A509-6305820F044C}" type="slidenum">
              <a:rPr lang="ja-JP" altLang="en-US" smtClean="0"/>
              <a:pPr>
                <a:defRPr/>
              </a:pPr>
              <a:t>8</a:t>
            </a:fld>
            <a:endParaRPr lang="ja-JP" altLang="en-US" dirty="0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4A7D8931-A033-43F8-A8C4-0915ED4656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3823"/>
              </p:ext>
            </p:extLst>
          </p:nvPr>
        </p:nvGraphicFramePr>
        <p:xfrm>
          <a:off x="107504" y="2654801"/>
          <a:ext cx="8432935" cy="3812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055">
                  <a:extLst>
                    <a:ext uri="{9D8B030D-6E8A-4147-A177-3AD203B41FA5}">
                      <a16:colId xmlns:a16="http://schemas.microsoft.com/office/drawing/2014/main" val="2240953760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2813528403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1733541761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1323906062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63700179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1002291336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1564916256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2241141360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3144566402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88730570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1362429730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13640682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3744246004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1717558228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753045643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3914316130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1254798702"/>
                    </a:ext>
                  </a:extLst>
                </a:gridCol>
              </a:tblGrid>
              <a:tr h="48616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JFY</a:t>
                      </a:r>
                    </a:p>
                    <a:p>
                      <a:pPr algn="ctr"/>
                      <a:r>
                        <a:rPr kumimoji="1" lang="en-US" altLang="ja-JP" sz="1200" dirty="0"/>
                        <a:t>2014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2015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2016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2017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2018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2019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2020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2021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2022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2023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2024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2025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2026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2027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2028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2029</a:t>
                      </a:r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en-US" altLang="ja-JP" sz="1200" dirty="0"/>
                        <a:t>2030</a:t>
                      </a:r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237384"/>
                  </a:ext>
                </a:extLst>
              </a:tr>
              <a:tr h="3326527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endParaRPr kumimoji="1" lang="en-US" altLang="ja-JP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337110"/>
                  </a:ext>
                </a:extLst>
              </a:tr>
            </a:tbl>
          </a:graphicData>
        </a:graphic>
      </p:graphicFrame>
      <p:sp>
        <p:nvSpPr>
          <p:cNvPr id="5" name="二等辺三角形 4">
            <a:extLst>
              <a:ext uri="{FF2B5EF4-FFF2-40B4-BE49-F238E27FC236}">
                <a16:creationId xmlns:a16="http://schemas.microsoft.com/office/drawing/2014/main" id="{EF885B0D-5A4A-434A-B47B-D05B0FF8EA39}"/>
              </a:ext>
            </a:extLst>
          </p:cNvPr>
          <p:cNvSpPr/>
          <p:nvPr/>
        </p:nvSpPr>
        <p:spPr>
          <a:xfrm>
            <a:off x="180038" y="3356992"/>
            <a:ext cx="144016" cy="14401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1F51E34-09CA-4590-8263-49250C858FC8}"/>
              </a:ext>
            </a:extLst>
          </p:cNvPr>
          <p:cNvSpPr/>
          <p:nvPr/>
        </p:nvSpPr>
        <p:spPr>
          <a:xfrm>
            <a:off x="2758943" y="3579765"/>
            <a:ext cx="2447746" cy="137267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AABCEAA-9B70-4704-9370-EF7284CC79D2}"/>
              </a:ext>
            </a:extLst>
          </p:cNvPr>
          <p:cNvSpPr/>
          <p:nvPr/>
        </p:nvSpPr>
        <p:spPr>
          <a:xfrm>
            <a:off x="3801235" y="4436338"/>
            <a:ext cx="3960440" cy="1486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2023F43-A8CA-4D1B-BE06-BC7ACC7277C3}"/>
              </a:ext>
            </a:extLst>
          </p:cNvPr>
          <p:cNvSpPr/>
          <p:nvPr/>
        </p:nvSpPr>
        <p:spPr>
          <a:xfrm>
            <a:off x="4306231" y="5484759"/>
            <a:ext cx="3960440" cy="14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371E5E2-B99A-45B9-B929-A5D5E0E4DB7C}"/>
              </a:ext>
            </a:extLst>
          </p:cNvPr>
          <p:cNvSpPr/>
          <p:nvPr/>
        </p:nvSpPr>
        <p:spPr>
          <a:xfrm>
            <a:off x="8166302" y="6009759"/>
            <a:ext cx="858021" cy="1486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C4D5A76-5A78-4BC1-A27E-18740855D0CD}"/>
              </a:ext>
            </a:extLst>
          </p:cNvPr>
          <p:cNvSpPr/>
          <p:nvPr/>
        </p:nvSpPr>
        <p:spPr>
          <a:xfrm>
            <a:off x="7668344" y="4854862"/>
            <a:ext cx="1322276" cy="148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1E94E24-54BA-4D61-85EE-A03C4704F780}"/>
              </a:ext>
            </a:extLst>
          </p:cNvPr>
          <p:cNvSpPr txBox="1"/>
          <p:nvPr/>
        </p:nvSpPr>
        <p:spPr>
          <a:xfrm>
            <a:off x="558285" y="3254576"/>
            <a:ext cx="1637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ALOS-2</a:t>
            </a:r>
            <a:r>
              <a:rPr lang="ja-JP" altLang="en-US" b="1" dirty="0"/>
              <a:t> </a:t>
            </a:r>
            <a:r>
              <a:rPr lang="en-US" altLang="ja-JP" b="1" dirty="0"/>
              <a:t>(L-SAR)</a:t>
            </a:r>
            <a:endParaRPr kumimoji="1" lang="ja-JP" altLang="en-US" b="1" dirty="0"/>
          </a:p>
        </p:txBody>
      </p:sp>
      <p:pic>
        <p:nvPicPr>
          <p:cNvPr id="20" name="Picture 2" descr="F:\Resources\ALOS2\新CG\2_leaflet_small.png">
            <a:extLst>
              <a:ext uri="{FF2B5EF4-FFF2-40B4-BE49-F238E27FC236}">
                <a16:creationId xmlns:a16="http://schemas.microsoft.com/office/drawing/2014/main" id="{71F0FBA9-4311-471F-82B6-453C265F6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0313" y="3066659"/>
            <a:ext cx="1202644" cy="662924"/>
          </a:xfrm>
          <a:prstGeom prst="rect">
            <a:avLst/>
          </a:prstGeom>
          <a:noFill/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4A5A275-CC3E-4AFB-AB2F-6F677C88E5F4}"/>
              </a:ext>
            </a:extLst>
          </p:cNvPr>
          <p:cNvSpPr txBox="1"/>
          <p:nvPr/>
        </p:nvSpPr>
        <p:spPr>
          <a:xfrm>
            <a:off x="7010400" y="4564249"/>
            <a:ext cx="18534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ALOS-3</a:t>
            </a:r>
            <a:r>
              <a:rPr lang="ja-JP" altLang="en-US" sz="1400" dirty="0"/>
              <a:t> </a:t>
            </a:r>
            <a:r>
              <a:rPr lang="en-US" altLang="ja-JP" sz="1400" dirty="0"/>
              <a:t>Follow-on</a:t>
            </a:r>
          </a:p>
          <a:p>
            <a:endParaRPr kumimoji="1" lang="en-US" altLang="ja-JP" sz="1400" dirty="0"/>
          </a:p>
          <a:p>
            <a:r>
              <a:rPr kumimoji="1" lang="en-US" altLang="ja-JP" sz="1400" dirty="0"/>
              <a:t>(Under Consideration)</a:t>
            </a:r>
            <a:endParaRPr kumimoji="1" lang="ja-JP" altLang="en-US" sz="14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3659CEC-84FD-4A12-9F86-9B362A23A003}"/>
              </a:ext>
            </a:extLst>
          </p:cNvPr>
          <p:cNvSpPr txBox="1"/>
          <p:nvPr/>
        </p:nvSpPr>
        <p:spPr>
          <a:xfrm>
            <a:off x="7010399" y="5741472"/>
            <a:ext cx="18534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ALOS-4</a:t>
            </a:r>
            <a:r>
              <a:rPr lang="ja-JP" altLang="en-US" sz="1400" dirty="0"/>
              <a:t> </a:t>
            </a:r>
            <a:r>
              <a:rPr lang="en-US" altLang="ja-JP" sz="1400" dirty="0"/>
              <a:t>Follow-on</a:t>
            </a:r>
          </a:p>
          <a:p>
            <a:endParaRPr lang="en-US" altLang="ja-JP" sz="1400" dirty="0"/>
          </a:p>
          <a:p>
            <a:r>
              <a:rPr lang="en-US" altLang="ja-JP" sz="1400" dirty="0"/>
              <a:t>(Under Consideration)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D6E85AD-EE6D-46FD-A440-2B3A575F01B4}"/>
              </a:ext>
            </a:extLst>
          </p:cNvPr>
          <p:cNvSpPr txBox="1"/>
          <p:nvPr/>
        </p:nvSpPr>
        <p:spPr>
          <a:xfrm>
            <a:off x="3835101" y="4535160"/>
            <a:ext cx="2530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Mission Operation (7 years)</a:t>
            </a:r>
            <a:endParaRPr kumimoji="1" lang="ja-JP" altLang="en-US" sz="16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58930A9-CE65-425C-AFFF-D90761126567}"/>
              </a:ext>
            </a:extLst>
          </p:cNvPr>
          <p:cNvSpPr txBox="1"/>
          <p:nvPr/>
        </p:nvSpPr>
        <p:spPr>
          <a:xfrm>
            <a:off x="3837183" y="5641073"/>
            <a:ext cx="2679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Mission Operation (7 years)</a:t>
            </a:r>
            <a:endParaRPr kumimoji="1" lang="ja-JP" altLang="en-US" sz="16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0991221-1C11-4048-B988-FE68658619B9}"/>
              </a:ext>
            </a:extLst>
          </p:cNvPr>
          <p:cNvSpPr txBox="1"/>
          <p:nvPr/>
        </p:nvSpPr>
        <p:spPr>
          <a:xfrm>
            <a:off x="3264821" y="3730260"/>
            <a:ext cx="2245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Post-mission Operation</a:t>
            </a:r>
            <a:endParaRPr kumimoji="1" lang="ja-JP" altLang="en-US" sz="1600" dirty="0"/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F6DB52AF-3119-4513-A9ED-B23194EB3690}"/>
              </a:ext>
            </a:extLst>
          </p:cNvPr>
          <p:cNvCxnSpPr/>
          <p:nvPr/>
        </p:nvCxnSpPr>
        <p:spPr>
          <a:xfrm>
            <a:off x="3763392" y="3166462"/>
            <a:ext cx="6938" cy="3331278"/>
          </a:xfrm>
          <a:prstGeom prst="line">
            <a:avLst/>
          </a:prstGeom>
          <a:ln w="444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E0D6CDC-0EB0-4EB5-93EC-5492B8076E5C}"/>
              </a:ext>
            </a:extLst>
          </p:cNvPr>
          <p:cNvSpPr txBox="1"/>
          <p:nvPr/>
        </p:nvSpPr>
        <p:spPr>
          <a:xfrm>
            <a:off x="-79044" y="3673152"/>
            <a:ext cx="829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Launch</a:t>
            </a:r>
            <a:endParaRPr kumimoji="1" lang="ja-JP" altLang="en-US" sz="1400" dirty="0"/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225E24F4-A544-4A94-991D-B622E72041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3" y="4081309"/>
            <a:ext cx="1163337" cy="775242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49387F13-7BEF-4065-AB64-62651D02CA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04" y="5089314"/>
            <a:ext cx="1247358" cy="831738"/>
          </a:xfrm>
          <a:prstGeom prst="rect">
            <a:avLst/>
          </a:prstGeom>
        </p:spPr>
      </p:pic>
      <p:sp>
        <p:nvSpPr>
          <p:cNvPr id="34" name="Rectangle 12">
            <a:extLst>
              <a:ext uri="{FF2B5EF4-FFF2-40B4-BE49-F238E27FC236}">
                <a16:creationId xmlns:a16="http://schemas.microsoft.com/office/drawing/2014/main" id="{762D9415-9278-4CF5-AE3E-B62A0C600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960613"/>
            <a:ext cx="8839841" cy="15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9388" indent="-179388" eaLnBrk="0" hangingPunct="0">
              <a:spcBef>
                <a:spcPct val="20000"/>
              </a:spcBef>
              <a:buFont typeface="Arial" pitchFamily="34" charset="0"/>
              <a:buChar char="•"/>
              <a:defRPr kumimoji="1" sz="28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defRPr>
            </a:lvl9pPr>
          </a:lstStyle>
          <a:p>
            <a:pPr marR="0" lvl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en-US" altLang="ja-JP" sz="1800" b="0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Assurance of </a:t>
            </a:r>
            <a:r>
              <a:rPr kumimoji="1" lang="en-US" altLang="ja-JP" sz="18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safety and security of citizens</a:t>
            </a:r>
            <a:r>
              <a:rPr kumimoji="1" lang="en-US" altLang="ja-JP" sz="18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,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 </a:t>
            </a:r>
            <a:r>
              <a:rPr kumimoji="1" lang="en-US" altLang="ja-JP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i.e.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 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disasters monitoring and management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, land deformation monitoring, national developing management, foods and natural resources, environmental issues in global etc. </a:t>
            </a:r>
          </a:p>
          <a:p>
            <a:pPr marR="0" lvl="0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Enhancement of commercial use of Earth observation data, </a:t>
            </a:r>
            <a:r>
              <a:rPr kumimoji="1" lang="en-US" altLang="ja-JP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i.e.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 </a:t>
            </a:r>
            <a:r>
              <a:rPr kumimoji="1" lang="en-US" altLang="ja-JP" sz="18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National Spatial Data infrastructure (NSDI)</a:t>
            </a:r>
            <a:r>
              <a:rPr kumimoji="1" lang="en-US" altLang="ja-JP" sz="1800" b="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 and </a:t>
            </a:r>
            <a:r>
              <a:rPr kumimoji="1" lang="en-US" altLang="ja-JP" sz="18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</a:rPr>
              <a:t>new applications. </a:t>
            </a:r>
            <a:endParaRPr kumimoji="1" lang="ja-JP" altLang="en-US" sz="1800" b="0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ＭＳ Ｐゴシック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FC2AB2F-CC0D-44EF-9B29-B1B4A7C6D5D4}"/>
              </a:ext>
            </a:extLst>
          </p:cNvPr>
          <p:cNvSpPr/>
          <p:nvPr/>
        </p:nvSpPr>
        <p:spPr>
          <a:xfrm>
            <a:off x="324054" y="3573016"/>
            <a:ext cx="2447746" cy="14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4916D1E-8F32-49F3-8742-EB450A9AA4F0}"/>
              </a:ext>
            </a:extLst>
          </p:cNvPr>
          <p:cNvSpPr txBox="1"/>
          <p:nvPr/>
        </p:nvSpPr>
        <p:spPr>
          <a:xfrm>
            <a:off x="659162" y="3681571"/>
            <a:ext cx="21286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ja-JP" sz="1600" dirty="0"/>
              <a:t>Mission Operation</a:t>
            </a:r>
            <a:r>
              <a:rPr lang="ja-JP" altLang="en-US" sz="1600" dirty="0"/>
              <a:t> </a:t>
            </a:r>
            <a:endParaRPr lang="en-US" altLang="ja-JP" sz="1600" dirty="0"/>
          </a:p>
          <a:p>
            <a:pPr>
              <a:lnSpc>
                <a:spcPts val="1500"/>
              </a:lnSpc>
            </a:pPr>
            <a:r>
              <a:rPr lang="en-US" altLang="ja-JP" sz="1600" dirty="0"/>
              <a:t>(5 years)</a:t>
            </a:r>
            <a:endParaRPr kumimoji="1" lang="en-US" altLang="ja-JP" sz="16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3F0BDCB-588C-4E60-8739-2DB5FA40F7E2}"/>
              </a:ext>
            </a:extLst>
          </p:cNvPr>
          <p:cNvSpPr/>
          <p:nvPr/>
        </p:nvSpPr>
        <p:spPr>
          <a:xfrm>
            <a:off x="1260157" y="4441527"/>
            <a:ext cx="2735779" cy="159919"/>
          </a:xfrm>
          <a:prstGeom prst="rect">
            <a:avLst/>
          </a:prstGeom>
          <a:pattFill prst="pct50">
            <a:fgClr>
              <a:schemeClr val="accent3">
                <a:lumMod val="75000"/>
              </a:schemeClr>
            </a:fgClr>
            <a:bgClr>
              <a:schemeClr val="bg1"/>
            </a:bgClr>
          </a:pattFill>
          <a:ln w="127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40EBC37-7EA1-4EE2-A341-36CE598C3DC9}"/>
              </a:ext>
            </a:extLst>
          </p:cNvPr>
          <p:cNvSpPr/>
          <p:nvPr/>
        </p:nvSpPr>
        <p:spPr>
          <a:xfrm>
            <a:off x="2582120" y="5494105"/>
            <a:ext cx="1718070" cy="129908"/>
          </a:xfrm>
          <a:prstGeom prst="rect">
            <a:avLst/>
          </a:prstGeom>
          <a:pattFill prst="pct50">
            <a:fgClr>
              <a:schemeClr val="accent1"/>
            </a:fgClr>
            <a:bgClr>
              <a:schemeClr val="bg1"/>
            </a:bgClr>
          </a:pattFill>
          <a:ln w="12700">
            <a:solidFill>
              <a:srgbClr val="0051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0E4906-4E66-4E44-9B60-37C96E3C3D03}"/>
              </a:ext>
            </a:extLst>
          </p:cNvPr>
          <p:cNvSpPr txBox="1"/>
          <p:nvPr/>
        </p:nvSpPr>
        <p:spPr>
          <a:xfrm>
            <a:off x="1134349" y="4077072"/>
            <a:ext cx="185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ALOS-3</a:t>
            </a:r>
            <a:r>
              <a:rPr lang="ja-JP" altLang="en-US" b="1" dirty="0"/>
              <a:t> </a:t>
            </a:r>
            <a:r>
              <a:rPr lang="en-US" altLang="ja-JP" b="1" dirty="0"/>
              <a:t>(Optical)</a:t>
            </a:r>
            <a:endParaRPr kumimoji="1" lang="ja-JP" altLang="en-US" b="1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F5C3A8F-0EC8-4DD7-8E71-DF5ED10FB89F}"/>
              </a:ext>
            </a:extLst>
          </p:cNvPr>
          <p:cNvSpPr txBox="1"/>
          <p:nvPr/>
        </p:nvSpPr>
        <p:spPr>
          <a:xfrm>
            <a:off x="1547927" y="5170209"/>
            <a:ext cx="185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ALOS-4</a:t>
            </a:r>
            <a:r>
              <a:rPr lang="ja-JP" altLang="en-US" b="1" dirty="0"/>
              <a:t> </a:t>
            </a:r>
            <a:r>
              <a:rPr lang="en-US" altLang="ja-JP" b="1" dirty="0"/>
              <a:t>(L-SAR)</a:t>
            </a:r>
            <a:endParaRPr kumimoji="1" lang="ja-JP" altLang="en-US" b="1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5D7E38A-E671-436F-A872-20334493548B}"/>
              </a:ext>
            </a:extLst>
          </p:cNvPr>
          <p:cNvSpPr txBox="1"/>
          <p:nvPr/>
        </p:nvSpPr>
        <p:spPr>
          <a:xfrm>
            <a:off x="1683665" y="4511701"/>
            <a:ext cx="1727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Development</a:t>
            </a:r>
            <a:endParaRPr kumimoji="1" lang="ja-JP" altLang="en-US" sz="16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33E2B12-61B6-48EF-B01C-758FD077E38D}"/>
              </a:ext>
            </a:extLst>
          </p:cNvPr>
          <p:cNvSpPr txBox="1"/>
          <p:nvPr/>
        </p:nvSpPr>
        <p:spPr>
          <a:xfrm>
            <a:off x="1740326" y="5617190"/>
            <a:ext cx="1727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Development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670715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 descr="テーブル, 座る, 作品, スライス が含まれている画像&#10;&#10;自動的に生成された説明">
            <a:extLst>
              <a:ext uri="{FF2B5EF4-FFF2-40B4-BE49-F238E27FC236}">
                <a16:creationId xmlns:a16="http://schemas.microsoft.com/office/drawing/2014/main" id="{90E0D8F4-B67D-40D5-B8E8-BEB62E701C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5" b="16791"/>
          <a:stretch/>
        </p:blipFill>
        <p:spPr>
          <a:xfrm>
            <a:off x="0" y="2528727"/>
            <a:ext cx="4492553" cy="2005864"/>
          </a:xfrm>
          <a:prstGeom prst="rect">
            <a:avLst/>
          </a:prstGeom>
        </p:spPr>
      </p:pic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863754"/>
              </p:ext>
            </p:extLst>
          </p:nvPr>
        </p:nvGraphicFramePr>
        <p:xfrm>
          <a:off x="4481665" y="1626179"/>
          <a:ext cx="4382748" cy="3985708"/>
        </p:xfrm>
        <a:graphic>
          <a:graphicData uri="http://schemas.openxmlformats.org/drawingml/2006/table">
            <a:tbl>
              <a:tblPr firstCol="1" bandRow="1">
                <a:tableStyleId>{5940675A-B579-460E-94D1-54222C63F5DA}</a:tableStyleId>
              </a:tblPr>
              <a:tblGrid>
                <a:gridCol w="1097417">
                  <a:extLst>
                    <a:ext uri="{9D8B030D-6E8A-4147-A177-3AD203B41FA5}">
                      <a16:colId xmlns:a16="http://schemas.microsoft.com/office/drawing/2014/main" val="3112007793"/>
                    </a:ext>
                  </a:extLst>
                </a:gridCol>
                <a:gridCol w="3285331">
                  <a:extLst>
                    <a:ext uri="{9D8B030D-6E8A-4147-A177-3AD203B41FA5}">
                      <a16:colId xmlns:a16="http://schemas.microsoft.com/office/drawing/2014/main" val="2198697746"/>
                    </a:ext>
                  </a:extLst>
                </a:gridCol>
              </a:tblGrid>
              <a:tr h="3189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altLang="ja-JP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Launch</a:t>
                      </a:r>
                      <a:r>
                        <a:rPr lang="en-US" altLang="ja-JP" sz="12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 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altLang="ja-JP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JFY</a:t>
                      </a:r>
                      <a:r>
                        <a:rPr lang="en-US" altLang="ja-JP" sz="12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2022~ by H3 launch vehicle</a:t>
                      </a:r>
                      <a:endParaRPr lang="ja-JP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87121844"/>
                  </a:ext>
                </a:extLst>
              </a:tr>
              <a:tr h="13487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Orbit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b="1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 orbit as ALOS-2</a:t>
                      </a:r>
                      <a:endParaRPr lang="ja-JP" sz="1200" b="1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Sun-synchronous sub-recurrent orbit</a:t>
                      </a:r>
                      <a:endParaRPr lang="ja-JP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Altitude: 628 km</a:t>
                      </a:r>
                      <a:endParaRPr lang="ja-JP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Inclination angle: 97.9 degree</a:t>
                      </a:r>
                      <a:endParaRPr lang="ja-JP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 sun time at descending: 12:00 ± 15 min. </a:t>
                      </a:r>
                      <a:endParaRPr lang="ja-JP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Revisit time: 14 day (15-3/14 rev/day)</a:t>
                      </a:r>
                      <a:endParaRPr lang="ja-JP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6583885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Lifetime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years</a:t>
                      </a:r>
                      <a:endParaRPr lang="ja-JP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48838019"/>
                  </a:ext>
                </a:extLst>
              </a:tr>
              <a:tr h="3369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altLang="ja-JP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Size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X 10.0 m x Y 20.0 m x Z 6.4 m</a:t>
                      </a:r>
                      <a:endParaRPr lang="ja-JP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327917672"/>
                  </a:ext>
                </a:extLst>
              </a:tr>
              <a:tr h="3369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Satellite Mass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altLang="ja-JP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~2,990 kg</a:t>
                      </a:r>
                      <a:endParaRPr lang="ja-JP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688929584"/>
                  </a:ext>
                </a:extLst>
              </a:tr>
              <a:tr h="2996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Downlink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1.8/3.6 Gbps (Ka-band)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47659256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Instruments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PALSAR-3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(Phased Array type L-band Synthetic Aperture Radar-3)</a:t>
                      </a:r>
                      <a:endParaRPr lang="ja-JP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82563" indent="-182563"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SPAISE3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(SPace based AIS Experiment 3)</a:t>
                      </a:r>
                      <a:endParaRPr lang="ja-JP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1481004"/>
                  </a:ext>
                </a:extLst>
              </a:tr>
              <a:tr h="4757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altLang="ja-JP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Prime contractor</a:t>
                      </a:r>
                      <a:endParaRPr lang="ja-JP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altLang="ja-JP" sz="1200" dirty="0"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Arial" panose="020B0604020202020204" pitchFamily="34" charset="0"/>
                        </a:rPr>
                        <a:t>Mitsubishi Electric Corporation</a:t>
                      </a:r>
                      <a:endParaRPr lang="ja-JP" sz="1200" dirty="0"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767772904"/>
                  </a:ext>
                </a:extLst>
              </a:tr>
            </a:tbl>
          </a:graphicData>
        </a:graphic>
      </p:graphicFrame>
      <p:cxnSp>
        <p:nvCxnSpPr>
          <p:cNvPr id="10" name="直線コネクタ 9"/>
          <p:cNvCxnSpPr>
            <a:cxnSpLocks/>
          </p:cNvCxnSpPr>
          <p:nvPr/>
        </p:nvCxnSpPr>
        <p:spPr bwMode="auto">
          <a:xfrm flipH="1">
            <a:off x="1281568" y="3857065"/>
            <a:ext cx="483125" cy="333233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 bwMode="auto">
          <a:xfrm>
            <a:off x="415918" y="4207342"/>
            <a:ext cx="17916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defTabSz="685800">
              <a:buSzPct val="100000"/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PALSAR-3 antenna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FB45344B-3A8A-4B02-93B2-1C43F4F25DE8}"/>
              </a:ext>
            </a:extLst>
          </p:cNvPr>
          <p:cNvCxnSpPr>
            <a:cxnSpLocks/>
          </p:cNvCxnSpPr>
          <p:nvPr/>
        </p:nvCxnSpPr>
        <p:spPr bwMode="auto">
          <a:xfrm>
            <a:off x="2641750" y="3990608"/>
            <a:ext cx="811417" cy="716013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1D372E8-D182-4B9A-BD71-F3FC0E55C36B}"/>
              </a:ext>
            </a:extLst>
          </p:cNvPr>
          <p:cNvSpPr txBox="1"/>
          <p:nvPr/>
        </p:nvSpPr>
        <p:spPr bwMode="auto">
          <a:xfrm>
            <a:off x="3415754" y="4641839"/>
            <a:ext cx="9645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defTabSz="685800">
              <a:buSzPct val="100000"/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Ka-band DT</a:t>
            </a:r>
            <a:r>
              <a:rPr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antenna</a:t>
            </a: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6E2D55AB-2CD7-4564-B00E-BFDC02149C24}"/>
              </a:ext>
            </a:extLst>
          </p:cNvPr>
          <p:cNvCxnSpPr>
            <a:cxnSpLocks/>
          </p:cNvCxnSpPr>
          <p:nvPr/>
        </p:nvCxnSpPr>
        <p:spPr bwMode="auto">
          <a:xfrm>
            <a:off x="3240357" y="3760561"/>
            <a:ext cx="314124" cy="226568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525290E-492B-4119-8E3D-016966EDA0E6}"/>
              </a:ext>
            </a:extLst>
          </p:cNvPr>
          <p:cNvSpPr txBox="1"/>
          <p:nvPr/>
        </p:nvSpPr>
        <p:spPr bwMode="auto">
          <a:xfrm>
            <a:off x="3546417" y="3930343"/>
            <a:ext cx="8633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defTabSz="685800">
              <a:buSzPct val="100000"/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SPAISE3</a:t>
            </a:r>
          </a:p>
          <a:p>
            <a:pPr defTabSz="685800">
              <a:buSzPct val="100000"/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antenna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8B69102-515F-4F69-8F02-30520F6CA6C4}"/>
              </a:ext>
            </a:extLst>
          </p:cNvPr>
          <p:cNvSpPr txBox="1"/>
          <p:nvPr/>
        </p:nvSpPr>
        <p:spPr bwMode="auto">
          <a:xfrm>
            <a:off x="1634069" y="1969860"/>
            <a:ext cx="13993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defTabSz="685800">
              <a:buSzPct val="100000"/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Solar array paddle</a:t>
            </a:r>
          </a:p>
        </p:txBody>
      </p: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CBA9E412-F4F8-4932-997B-63ECF9338D2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94175" y="2127347"/>
            <a:ext cx="601301" cy="687818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FBD1C558-AB27-41F3-B641-25CB1DE600D6}"/>
              </a:ext>
            </a:extLst>
          </p:cNvPr>
          <p:cNvCxnSpPr>
            <a:cxnSpLocks/>
          </p:cNvCxnSpPr>
          <p:nvPr/>
        </p:nvCxnSpPr>
        <p:spPr bwMode="auto">
          <a:xfrm flipV="1">
            <a:off x="942720" y="2178187"/>
            <a:ext cx="677698" cy="636978"/>
          </a:xfrm>
          <a:prstGeom prst="line">
            <a:avLst/>
          </a:prstGeom>
          <a:ln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タイトル 3">
            <a:extLst>
              <a:ext uri="{FF2B5EF4-FFF2-40B4-BE49-F238E27FC236}">
                <a16:creationId xmlns:a16="http://schemas.microsoft.com/office/drawing/2014/main" id="{91265494-A6EB-4F74-89F5-8FF113CB5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4480" y="0"/>
            <a:ext cx="5589519" cy="5400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ALOS-4 Overview</a:t>
            </a:r>
            <a:endParaRPr kumimoji="1" lang="ja-JP" altLang="en-US" dirty="0"/>
          </a:p>
        </p:txBody>
      </p: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EA5DD8B4-21A7-49FD-9F87-FCEB4BB26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137ACB00-385E-427C-A182-A40990D92640}" type="slidenum">
              <a:rPr lang="ja-JP" altLang="en-US">
                <a:solidFill>
                  <a:schemeClr val="tx1"/>
                </a:solidFill>
              </a:rPr>
              <a:pPr defTabSz="685800">
                <a:defRPr/>
              </a:pPr>
              <a:t>9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C392C3BB-CF33-45BB-A790-3A7E9312B1EE}"/>
              </a:ext>
            </a:extLst>
          </p:cNvPr>
          <p:cNvCxnSpPr>
            <a:cxnSpLocks/>
          </p:cNvCxnSpPr>
          <p:nvPr/>
        </p:nvCxnSpPr>
        <p:spPr>
          <a:xfrm flipH="1">
            <a:off x="3526519" y="1900567"/>
            <a:ext cx="681359" cy="45815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8373BB11-EB33-4E40-B887-A96E70D59670}"/>
              </a:ext>
            </a:extLst>
          </p:cNvPr>
          <p:cNvCxnSpPr>
            <a:cxnSpLocks/>
          </p:cNvCxnSpPr>
          <p:nvPr/>
        </p:nvCxnSpPr>
        <p:spPr>
          <a:xfrm>
            <a:off x="3888741" y="1660986"/>
            <a:ext cx="1" cy="583361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F57D88C0-6259-475D-89E0-9EEE246A140C}"/>
              </a:ext>
            </a:extLst>
          </p:cNvPr>
          <p:cNvCxnSpPr>
            <a:cxnSpLocks/>
          </p:cNvCxnSpPr>
          <p:nvPr/>
        </p:nvCxnSpPr>
        <p:spPr>
          <a:xfrm flipH="1" flipV="1">
            <a:off x="3711587" y="1678611"/>
            <a:ext cx="374207" cy="494407"/>
          </a:xfrm>
          <a:prstGeom prst="straightConnector1">
            <a:avLst/>
          </a:prstGeom>
          <a:ln w="19050">
            <a:headEnd type="arrow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B3A0D29-8743-45DF-BA1B-E6986723F550}"/>
              </a:ext>
            </a:extLst>
          </p:cNvPr>
          <p:cNvSpPr txBox="1"/>
          <p:nvPr/>
        </p:nvSpPr>
        <p:spPr>
          <a:xfrm>
            <a:off x="3453166" y="1721372"/>
            <a:ext cx="2744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E3CB4C5-75B8-47B7-8574-E6A46B29BB0F}"/>
              </a:ext>
            </a:extLst>
          </p:cNvPr>
          <p:cNvSpPr txBox="1"/>
          <p:nvPr/>
        </p:nvSpPr>
        <p:spPr>
          <a:xfrm>
            <a:off x="4034279" y="1982741"/>
            <a:ext cx="2744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7A250EF-E0BF-45B3-B281-08BD65F687B1}"/>
              </a:ext>
            </a:extLst>
          </p:cNvPr>
          <p:cNvSpPr txBox="1"/>
          <p:nvPr/>
        </p:nvSpPr>
        <p:spPr>
          <a:xfrm>
            <a:off x="3677168" y="2103352"/>
            <a:ext cx="2664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ja-JP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77D139F2-F52C-4CDC-A5FF-92D1CA8BF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22" y="34934"/>
            <a:ext cx="2582416" cy="90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86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F9688A-DE8B-454B-A845-890502849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ALOS-4 Mission Objectives</a:t>
            </a: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F6FCD0E-2A19-46B8-A386-A20288C6D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094451"/>
            <a:ext cx="8424936" cy="4839816"/>
          </a:xfrm>
        </p:spPr>
        <p:txBody>
          <a:bodyPr>
            <a:norm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en-US" altLang="ja-JP" sz="2400" b="1" u="sng" dirty="0">
                <a:latin typeface="Arial" panose="020B0604020202020204" pitchFamily="34" charset="0"/>
              </a:rPr>
              <a:t>Precise monitoring</a:t>
            </a:r>
            <a:r>
              <a:rPr lang="en-US" altLang="ja-JP" sz="2400" dirty="0">
                <a:latin typeface="Arial" panose="020B0604020202020204" pitchFamily="34" charset="0"/>
              </a:rPr>
              <a:t> of land deformation and subsidence using</a:t>
            </a:r>
            <a:r>
              <a:rPr lang="en-US" altLang="ja-JP" sz="2400" b="1" u="sng" dirty="0">
                <a:latin typeface="Arial" panose="020B0604020202020204" pitchFamily="34" charset="0"/>
              </a:rPr>
              <a:t> InSAR</a:t>
            </a:r>
          </a:p>
          <a:p>
            <a:pPr marL="257175" indent="-257175">
              <a:buFont typeface="+mj-lt"/>
              <a:buAutoNum type="arabicPeriod"/>
            </a:pPr>
            <a:endParaRPr lang="en-US" altLang="ja-JP" sz="2400" dirty="0">
              <a:latin typeface="Arial" panose="020B0604020202020204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en-US" altLang="ja-JP" sz="2400" b="1" u="sng" dirty="0">
                <a:latin typeface="Arial" panose="020B0604020202020204" pitchFamily="34" charset="0"/>
              </a:rPr>
              <a:t>Continuation</a:t>
            </a:r>
            <a:r>
              <a:rPr lang="en-US" altLang="ja-JP" sz="2400" dirty="0">
                <a:latin typeface="Arial" panose="020B0604020202020204" pitchFamily="34" charset="0"/>
              </a:rPr>
              <a:t> and </a:t>
            </a:r>
            <a:r>
              <a:rPr lang="en-US" altLang="ja-JP" sz="2400" b="1" u="sng" dirty="0">
                <a:latin typeface="Arial" panose="020B0604020202020204" pitchFamily="34" charset="0"/>
              </a:rPr>
              <a:t>enhancement</a:t>
            </a:r>
            <a:r>
              <a:rPr lang="en-US" altLang="ja-JP" sz="2400" dirty="0">
                <a:latin typeface="Arial" panose="020B0604020202020204" pitchFamily="34" charset="0"/>
              </a:rPr>
              <a:t> of </a:t>
            </a:r>
            <a:r>
              <a:rPr lang="en-US" altLang="ja-JP" sz="2400" b="1" u="sng" dirty="0">
                <a:latin typeface="Arial" panose="020B0604020202020204" pitchFamily="34" charset="0"/>
              </a:rPr>
              <a:t>ALOS-2 mission</a:t>
            </a:r>
            <a:r>
              <a:rPr lang="en-US" altLang="ja-JP" sz="2400" dirty="0">
                <a:latin typeface="Arial" panose="020B0604020202020204" pitchFamily="34" charset="0"/>
              </a:rPr>
              <a:t> (all-weather disaster monitoring and forest monitoring, etc.)</a:t>
            </a:r>
          </a:p>
          <a:p>
            <a:pPr marL="257175" indent="-257175">
              <a:buFont typeface="+mj-lt"/>
              <a:buAutoNum type="arabicPeriod"/>
            </a:pPr>
            <a:endParaRPr lang="en-US" altLang="ja-JP" sz="2400" dirty="0">
              <a:latin typeface="Arial" panose="020B0604020202020204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en-US" altLang="ja-JP" sz="2400" dirty="0">
                <a:latin typeface="Arial" panose="020B0604020202020204" pitchFamily="34" charset="0"/>
              </a:rPr>
              <a:t>Exploring </a:t>
            </a:r>
            <a:r>
              <a:rPr lang="en-US" altLang="ja-JP" sz="2400" b="1" u="sng" dirty="0">
                <a:latin typeface="Arial" panose="020B0604020202020204" pitchFamily="34" charset="0"/>
              </a:rPr>
              <a:t>new applications</a:t>
            </a:r>
            <a:r>
              <a:rPr lang="en-US" altLang="ja-JP" sz="2400" dirty="0">
                <a:latin typeface="Arial" panose="020B0604020202020204" pitchFamily="34" charset="0"/>
              </a:rPr>
              <a:t> such as large infrastructure monitoring using </a:t>
            </a:r>
            <a:r>
              <a:rPr lang="en-US" altLang="ja-JP" sz="2400" b="1" u="sng" dirty="0">
                <a:latin typeface="Arial" panose="020B0604020202020204" pitchFamily="34" charset="0"/>
              </a:rPr>
              <a:t>InSAR time series analysis</a:t>
            </a:r>
          </a:p>
          <a:p>
            <a:pPr marL="257175" indent="-257175">
              <a:buFont typeface="+mj-lt"/>
              <a:buAutoNum type="arabicPeriod"/>
            </a:pPr>
            <a:endParaRPr lang="en-US" altLang="ja-JP" sz="2400" dirty="0">
              <a:latin typeface="Arial" panose="020B0604020202020204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en-US" altLang="ja-JP" sz="2400" b="1" u="sng" dirty="0">
                <a:latin typeface="Arial" panose="020B0604020202020204" pitchFamily="34" charset="0"/>
              </a:rPr>
              <a:t>Marine monitoring</a:t>
            </a:r>
            <a:r>
              <a:rPr lang="en-US" altLang="ja-JP" sz="2400" dirty="0">
                <a:latin typeface="Arial" panose="020B0604020202020204" pitchFamily="34" charset="0"/>
              </a:rPr>
              <a:t> by </a:t>
            </a:r>
            <a:r>
              <a:rPr lang="en-US" altLang="ja-JP" sz="2400" b="1" u="sng" dirty="0">
                <a:latin typeface="Arial" panose="020B0604020202020204" pitchFamily="34" charset="0"/>
              </a:rPr>
              <a:t>SAR</a:t>
            </a:r>
            <a:r>
              <a:rPr lang="en-US" altLang="ja-JP" sz="2400" dirty="0">
                <a:latin typeface="Arial" panose="020B0604020202020204" pitchFamily="34" charset="0"/>
              </a:rPr>
              <a:t> and Automatic Identification System for ships (</a:t>
            </a:r>
            <a:r>
              <a:rPr lang="en-US" altLang="ja-JP" sz="2400" b="1" u="sng" dirty="0">
                <a:latin typeface="Arial" panose="020B0604020202020204" pitchFamily="34" charset="0"/>
              </a:rPr>
              <a:t>AIS</a:t>
            </a:r>
            <a:r>
              <a:rPr lang="en-US" altLang="ja-JP" sz="2400" dirty="0">
                <a:latin typeface="Arial" panose="020B0604020202020204" pitchFamily="34" charset="0"/>
              </a:rPr>
              <a:t>)</a:t>
            </a:r>
            <a:endParaRPr lang="ja-JP" altLang="en-US" sz="2400" dirty="0">
              <a:latin typeface="Arial" panose="020B0604020202020204" pitchFamily="34" charset="0"/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CDF8403-59EF-4571-A238-2DAAAE24A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137ACB00-385E-427C-A182-A40990D92640}" type="slidenum">
              <a:rPr lang="ja-JP" altLang="en-US">
                <a:solidFill>
                  <a:srgbClr val="FFFFFF"/>
                </a:solidFill>
              </a:rPr>
              <a:pPr defTabSz="685800">
                <a:defRPr/>
              </a:pPr>
              <a:t>10</a:t>
            </a:fld>
            <a:endParaRPr lang="en-US" altLang="ja-JP" dirty="0">
              <a:solidFill>
                <a:srgbClr val="FFFFFF"/>
              </a:solidFill>
            </a:endParaRPr>
          </a:p>
        </p:txBody>
      </p:sp>
      <p:sp>
        <p:nvSpPr>
          <p:cNvPr id="6" name="スライド番号プレースホルダー 11">
            <a:extLst>
              <a:ext uri="{FF2B5EF4-FFF2-40B4-BE49-F238E27FC236}">
                <a16:creationId xmlns:a16="http://schemas.microsoft.com/office/drawing/2014/main" id="{906345BF-55C7-4913-9DC9-356AF8AF83A4}"/>
              </a:ext>
            </a:extLst>
          </p:cNvPr>
          <p:cNvSpPr txBox="1">
            <a:spLocks/>
          </p:cNvSpPr>
          <p:nvPr/>
        </p:nvSpPr>
        <p:spPr>
          <a:xfrm>
            <a:off x="7010400" y="64887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fld id="{137ACB00-385E-427C-A182-A40990D92640}" type="slidenum">
              <a:rPr lang="ja-JP" altLang="en-US" smtClean="0">
                <a:solidFill>
                  <a:schemeClr val="tx1"/>
                </a:solidFill>
              </a:rPr>
              <a:pPr defTabSz="685800">
                <a:defRPr/>
              </a:pPr>
              <a:t>10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ECE05E06-D687-42B8-8FD7-8B3064A05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4156"/>
            <a:ext cx="2179838" cy="76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81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B7B2A7-FDBD-406C-9D6D-88C528F5ED28}"/>
              </a:ext>
            </a:extLst>
          </p:cNvPr>
          <p:cNvSpPr/>
          <p:nvPr/>
        </p:nvSpPr>
        <p:spPr>
          <a:xfrm>
            <a:off x="105809" y="1638300"/>
            <a:ext cx="8975129" cy="3964106"/>
          </a:xfrm>
          <a:prstGeom prst="rect">
            <a:avLst/>
          </a:prstGeom>
          <a:solidFill>
            <a:srgbClr val="FFFFFF"/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ja-JP" altLang="en-US" sz="1350">
              <a:solidFill>
                <a:srgbClr val="FFFFFF"/>
              </a:solidFill>
              <a:latin typeface="Roboto Light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8A4224E4-F91F-4756-96DE-E251EF996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33" y="2318775"/>
            <a:ext cx="6707882" cy="33154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207F52A1-FECD-44D9-86B0-7D128B813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PALSAR-3 Observation mode</a:t>
            </a:r>
            <a:endParaRPr kumimoji="1" lang="ja-JP" altLang="en-US" dirty="0"/>
          </a:p>
        </p:txBody>
      </p:sp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073DC6AC-4B72-4ADE-BC96-4DE3827B6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1046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6" name="スライド番号プレースホルダー 25">
            <a:extLst>
              <a:ext uri="{FF2B5EF4-FFF2-40B4-BE49-F238E27FC236}">
                <a16:creationId xmlns:a16="http://schemas.microsoft.com/office/drawing/2014/main" id="{B382A0A5-E66B-4BCC-8825-B49767456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137ACB00-385E-427C-A182-A40990D92640}" type="slidenum">
              <a:rPr lang="ja-JP" altLang="en-US"/>
              <a:pPr defTabSz="685800">
                <a:defRPr/>
              </a:pPr>
              <a:t>11</a:t>
            </a:fld>
            <a:endParaRPr lang="en-US" altLang="ja-JP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656082-1A81-43DF-B6D4-FED5FF7E19A3}"/>
              </a:ext>
            </a:extLst>
          </p:cNvPr>
          <p:cNvSpPr txBox="1"/>
          <p:nvPr/>
        </p:nvSpPr>
        <p:spPr>
          <a:xfrm>
            <a:off x="6105274" y="3125215"/>
            <a:ext cx="2932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en-US" altLang="ja-JP" sz="1500" b="1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Swath width of PALSAR-3/2</a:t>
            </a:r>
            <a:endParaRPr lang="ja-JP" altLang="en-US" sz="1500" b="1" dirty="0">
              <a:solidFill>
                <a:srgbClr val="3F3F3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A3964521-335D-4A80-BD6B-4DFC47860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137708"/>
              </p:ext>
            </p:extLst>
          </p:nvPr>
        </p:nvGraphicFramePr>
        <p:xfrm>
          <a:off x="5700778" y="4517114"/>
          <a:ext cx="3443222" cy="1778265"/>
        </p:xfrm>
        <a:graphic>
          <a:graphicData uri="http://schemas.openxmlformats.org/drawingml/2006/table">
            <a:tbl>
              <a:tblPr firstRow="1">
                <a:tableStyleId>{00A15C55-8517-42AA-B614-E9B94910E393}</a:tableStyleId>
              </a:tblPr>
              <a:tblGrid>
                <a:gridCol w="1091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795">
                  <a:extLst>
                    <a:ext uri="{9D8B030D-6E8A-4147-A177-3AD203B41FA5}">
                      <a16:colId xmlns:a16="http://schemas.microsoft.com/office/drawing/2014/main" val="108315260"/>
                    </a:ext>
                  </a:extLst>
                </a:gridCol>
              </a:tblGrid>
              <a:tr h="2905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Modes</a:t>
                      </a:r>
                      <a:endParaRPr kumimoji="1" lang="ja-JP" altLang="en-US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PALSAR-3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PALSAR-2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9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Stripmap</a:t>
                      </a: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(res. 3/6/10 m)</a:t>
                      </a:r>
                      <a:endParaRPr kumimoji="1" lang="ja-JP" altLang="en-US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</a:pPr>
                      <a:r>
                        <a:rPr kumimoji="1" lang="en-US" altLang="ja-JP" sz="1200" b="1" u="sng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100-</a:t>
                      </a:r>
                      <a:r>
                        <a:rPr kumimoji="1" lang="en-US" altLang="ja-JP" sz="1200" b="1" u="sng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km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88900" algn="ctr">
                        <a:spcBef>
                          <a:spcPts val="0"/>
                        </a:spcBef>
                      </a:pPr>
                      <a:r>
                        <a:rPr kumimoji="1" lang="en-US" altLang="ja-JP" sz="1200" u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30-7</a:t>
                      </a:r>
                      <a:r>
                        <a:rPr kumimoji="1" lang="en-US" altLang="ja-JP" sz="1200" u="none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km</a:t>
                      </a:r>
                      <a:endParaRPr kumimoji="1" lang="en-US" altLang="ja-JP" sz="1200" b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9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ScanSAR</a:t>
                      </a: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(res. 25m*)</a:t>
                      </a:r>
                      <a:endParaRPr kumimoji="1" lang="ja-JP" altLang="en-US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</a:pPr>
                      <a:r>
                        <a:rPr kumimoji="1" lang="en-US" altLang="ja-JP" sz="1200" b="1" u="sng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 km</a:t>
                      </a:r>
                      <a:endParaRPr kumimoji="1" lang="en-US" altLang="ja-JP" sz="800" b="1" u="sng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8900" algn="ctr">
                        <a:spcBef>
                          <a:spcPts val="0"/>
                        </a:spcBef>
                      </a:pPr>
                      <a:r>
                        <a:rPr kumimoji="1" lang="en-US" altLang="ja-JP" sz="1200" u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350-490</a:t>
                      </a:r>
                      <a:r>
                        <a:rPr kumimoji="1" lang="en-US" altLang="ja-JP" sz="1200" u="none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km</a:t>
                      </a:r>
                      <a:endParaRPr kumimoji="1" lang="en-US" altLang="ja-JP" sz="1200" b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449872"/>
                  </a:ext>
                </a:extLst>
              </a:tr>
              <a:tr h="49591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Spotlight</a:t>
                      </a:r>
                    </a:p>
                    <a:p>
                      <a:pPr algn="ctr"/>
                      <a:r>
                        <a:rPr kumimoji="1" lang="en-US" altLang="ja-JP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(res. 1 x 3 m)</a:t>
                      </a:r>
                      <a:endParaRPr kumimoji="1" lang="ja-JP" altLang="en-US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u="sng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35km×35km</a:t>
                      </a:r>
                      <a:r>
                        <a:rPr kumimoji="1" lang="ja-JP" altLang="en-US" sz="1200" b="1" u="none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88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u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1" lang="en-US" altLang="ja-JP" sz="1200" u="none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5km×25km</a:t>
                      </a:r>
                      <a:r>
                        <a:rPr kumimoji="1" lang="ja-JP" altLang="en-US" sz="1200" u="none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　</a:t>
                      </a:r>
                      <a:endParaRPr kumimoji="1" lang="ja-JP" altLang="en-US" sz="1200" b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105527"/>
                  </a:ext>
                </a:extLst>
              </a:tr>
            </a:tbl>
          </a:graphicData>
        </a:graphic>
      </p:graphicFrame>
      <p:sp>
        <p:nvSpPr>
          <p:cNvPr id="12" name="矢印: 右 11">
            <a:extLst>
              <a:ext uri="{FF2B5EF4-FFF2-40B4-BE49-F238E27FC236}">
                <a16:creationId xmlns:a16="http://schemas.microsoft.com/office/drawing/2014/main" id="{51818D09-3E43-49C8-81B5-4EAD7D484FBE}"/>
              </a:ext>
            </a:extLst>
          </p:cNvPr>
          <p:cNvSpPr/>
          <p:nvPr/>
        </p:nvSpPr>
        <p:spPr>
          <a:xfrm flipH="1">
            <a:off x="7866433" y="5292777"/>
            <a:ext cx="156734" cy="537180"/>
          </a:xfrm>
          <a:prstGeom prst="rightArrow">
            <a:avLst>
              <a:gd name="adj1" fmla="val 50000"/>
              <a:gd name="adj2" fmla="val 6214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ja-JP" altLang="en-US" sz="1350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ABAE976E-34DB-48FE-89D9-91757D70C13F}"/>
              </a:ext>
            </a:extLst>
          </p:cNvPr>
          <p:cNvSpPr/>
          <p:nvPr/>
        </p:nvSpPr>
        <p:spPr>
          <a:xfrm flipH="1">
            <a:off x="7883811" y="5786915"/>
            <a:ext cx="159876" cy="537180"/>
          </a:xfrm>
          <a:prstGeom prst="rightArrow">
            <a:avLst>
              <a:gd name="adj1" fmla="val 50000"/>
              <a:gd name="adj2" fmla="val 6214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ja-JP" altLang="en-US" sz="1350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4DD3EB15-9A55-4860-A407-6EFA0825E14F}"/>
              </a:ext>
            </a:extLst>
          </p:cNvPr>
          <p:cNvSpPr/>
          <p:nvPr/>
        </p:nvSpPr>
        <p:spPr>
          <a:xfrm flipH="1">
            <a:off x="7883811" y="4774025"/>
            <a:ext cx="159876" cy="537180"/>
          </a:xfrm>
          <a:prstGeom prst="rightArrow">
            <a:avLst>
              <a:gd name="adj1" fmla="val 50000"/>
              <a:gd name="adj2" fmla="val 6214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ja-JP" altLang="en-US" sz="1350">
              <a:solidFill>
                <a:srgbClr val="FFFFFF"/>
              </a:solidFill>
              <a:latin typeface="Roboto Light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90AEA9-EAC8-4E03-8A87-49BCCDFD0B50}"/>
              </a:ext>
            </a:extLst>
          </p:cNvPr>
          <p:cNvSpPr txBox="1"/>
          <p:nvPr/>
        </p:nvSpPr>
        <p:spPr>
          <a:xfrm>
            <a:off x="6754695" y="6282881"/>
            <a:ext cx="9709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ja-JP" sz="1050" dirty="0">
                <a:solidFill>
                  <a:srgbClr val="3F3F3F">
                    <a:lumMod val="50000"/>
                  </a:srgbClr>
                </a:solidFill>
                <a:latin typeface="Roboto Light"/>
              </a:rPr>
              <a:t>*single look</a:t>
            </a:r>
            <a:endParaRPr lang="ja-JP" altLang="en-US" sz="1050" dirty="0">
              <a:solidFill>
                <a:srgbClr val="3F3F3F">
                  <a:lumMod val="50000"/>
                </a:srgbClr>
              </a:solidFill>
              <a:latin typeface="Roboto Light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29F52C9-DBDA-4BD9-8FB9-8BCF2F35FB65}"/>
              </a:ext>
            </a:extLst>
          </p:cNvPr>
          <p:cNvSpPr txBox="1"/>
          <p:nvPr/>
        </p:nvSpPr>
        <p:spPr>
          <a:xfrm>
            <a:off x="1199200" y="5167232"/>
            <a:ext cx="1015002" cy="37288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algn="ctr" defTabSz="685800"/>
            <a:r>
              <a:rPr lang="en-US" altLang="ja-JP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ja-JP" altLang="en-US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observation</a:t>
            </a:r>
          </a:p>
          <a:p>
            <a:pPr algn="ctr" defTabSz="685800"/>
            <a:r>
              <a:rPr lang="en-US" altLang="ja-JP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Maximum :1160km</a:t>
            </a:r>
            <a:endParaRPr lang="ja-JP" altLang="en-US" sz="900" dirty="0">
              <a:solidFill>
                <a:srgbClr val="3F3F3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F88FF08-D175-4FF2-AF82-57CF698A9C1B}"/>
              </a:ext>
            </a:extLst>
          </p:cNvPr>
          <p:cNvSpPr txBox="1"/>
          <p:nvPr/>
        </p:nvSpPr>
        <p:spPr>
          <a:xfrm>
            <a:off x="302947" y="4533814"/>
            <a:ext cx="1015002" cy="372887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algn="ctr" defTabSz="685800"/>
            <a:r>
              <a:rPr lang="en-US" altLang="ja-JP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</a:t>
            </a:r>
            <a:r>
              <a:rPr lang="ja-JP" altLang="en-US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observation</a:t>
            </a:r>
          </a:p>
          <a:p>
            <a:pPr algn="ctr" defTabSz="685800"/>
            <a:r>
              <a:rPr lang="en-US" altLang="ja-JP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Maximum : 1160km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C7AD4D8-B9E9-4ED2-81DB-B0C307DE2A01}"/>
              </a:ext>
            </a:extLst>
          </p:cNvPr>
          <p:cNvSpPr txBox="1"/>
          <p:nvPr/>
        </p:nvSpPr>
        <p:spPr>
          <a:xfrm>
            <a:off x="5562973" y="2574830"/>
            <a:ext cx="1015002" cy="23261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algn="ctr" defTabSz="685800"/>
            <a:r>
              <a:rPr lang="en-US" altLang="ja-JP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Azimuth direction</a:t>
            </a:r>
            <a:endParaRPr lang="ja-JP" altLang="en-US" sz="900" dirty="0">
              <a:solidFill>
                <a:srgbClr val="3F3F3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A4AB97B-3CD8-4CDF-B17F-B5151C074BB2}"/>
              </a:ext>
            </a:extLst>
          </p:cNvPr>
          <p:cNvSpPr txBox="1"/>
          <p:nvPr/>
        </p:nvSpPr>
        <p:spPr>
          <a:xfrm>
            <a:off x="5565975" y="3248540"/>
            <a:ext cx="394515" cy="12812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algn="ctr" defTabSz="685800"/>
            <a:r>
              <a:rPr lang="en-US" altLang="ja-JP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deg</a:t>
            </a:r>
            <a:endParaRPr lang="ja-JP" altLang="en-US" sz="900" dirty="0">
              <a:solidFill>
                <a:srgbClr val="3F3F3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47BA3E-B86F-436E-8658-F5BBFF8151A2}"/>
              </a:ext>
            </a:extLst>
          </p:cNvPr>
          <p:cNvSpPr txBox="1"/>
          <p:nvPr/>
        </p:nvSpPr>
        <p:spPr>
          <a:xfrm>
            <a:off x="6324225" y="3679309"/>
            <a:ext cx="507501" cy="12812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algn="ctr" defTabSz="685800"/>
            <a:r>
              <a:rPr lang="en-US" altLang="ja-JP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deg</a:t>
            </a:r>
            <a:endParaRPr lang="ja-JP" altLang="en-US" sz="900" dirty="0">
              <a:solidFill>
                <a:srgbClr val="3F3F3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A428443-8B3A-49D8-872A-290B15099772}"/>
              </a:ext>
            </a:extLst>
          </p:cNvPr>
          <p:cNvSpPr txBox="1"/>
          <p:nvPr/>
        </p:nvSpPr>
        <p:spPr>
          <a:xfrm>
            <a:off x="5497704" y="3567749"/>
            <a:ext cx="699473" cy="128121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algn="ctr" defTabSz="685800"/>
            <a:r>
              <a:rPr lang="en-US" altLang="ja-JP" sz="90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– 56 deg</a:t>
            </a:r>
            <a:endParaRPr lang="ja-JP" altLang="en-US" sz="900" dirty="0">
              <a:solidFill>
                <a:srgbClr val="3F3F3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072C71-9155-4F04-BFC6-EDF340E05C43}"/>
              </a:ext>
            </a:extLst>
          </p:cNvPr>
          <p:cNvSpPr txBox="1"/>
          <p:nvPr/>
        </p:nvSpPr>
        <p:spPr>
          <a:xfrm>
            <a:off x="639901" y="3110040"/>
            <a:ext cx="1291590" cy="585830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 defTabSz="685800"/>
            <a:r>
              <a:rPr lang="en-US" altLang="ja-JP" sz="135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Spotlight</a:t>
            </a:r>
            <a:endParaRPr lang="ja-JP" altLang="en-US" sz="1350" dirty="0">
              <a:solidFill>
                <a:srgbClr val="3F3F3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461C86D-871E-47FF-9254-D8C3C04FC09F}"/>
              </a:ext>
            </a:extLst>
          </p:cNvPr>
          <p:cNvSpPr txBox="1"/>
          <p:nvPr/>
        </p:nvSpPr>
        <p:spPr>
          <a:xfrm>
            <a:off x="2000777" y="2707765"/>
            <a:ext cx="1199444" cy="520201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algn="ctr" defTabSz="685800"/>
            <a:r>
              <a:rPr lang="en-US" altLang="ja-JP" sz="135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ScanSAR</a:t>
            </a:r>
            <a:endParaRPr lang="ja-JP" altLang="en-US" sz="1350" dirty="0">
              <a:solidFill>
                <a:srgbClr val="3F3F3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76CD126-2991-49FB-BCCD-0C03F73E457E}"/>
              </a:ext>
            </a:extLst>
          </p:cNvPr>
          <p:cNvSpPr txBox="1"/>
          <p:nvPr/>
        </p:nvSpPr>
        <p:spPr>
          <a:xfrm>
            <a:off x="3283945" y="2304386"/>
            <a:ext cx="1102711" cy="467686"/>
          </a:xfrm>
          <a:prstGeom prst="rect">
            <a:avLst/>
          </a:prstGeom>
          <a:solidFill>
            <a:srgbClr val="FFFFFF"/>
          </a:solidFill>
          <a:ln w="38100">
            <a:solidFill>
              <a:srgbClr val="99CC00"/>
            </a:solidFill>
          </a:ln>
        </p:spPr>
        <p:txBody>
          <a:bodyPr wrap="square" rtlCol="0" anchor="ctr">
            <a:noAutofit/>
          </a:bodyPr>
          <a:lstStyle/>
          <a:p>
            <a:pPr algn="ctr" defTabSz="685800"/>
            <a:r>
              <a:rPr lang="en-US" altLang="ja-JP" sz="1350" dirty="0">
                <a:solidFill>
                  <a:srgbClr val="3F3F3F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Stripmap</a:t>
            </a:r>
            <a:endParaRPr lang="ja-JP" altLang="en-US" sz="1350" dirty="0">
              <a:solidFill>
                <a:srgbClr val="3F3F3F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DBBD9A0C-F485-471E-8A3E-28A4DC99C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4156"/>
            <a:ext cx="2179838" cy="76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22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0683C6-D423-4D6D-A752-1FA01880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3300" dirty="0"/>
              <a:t>ALOS-4 Mission Objectives</a:t>
            </a:r>
            <a:endParaRPr lang="ja-JP" altLang="en-US" sz="3300" dirty="0"/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D47E666-9224-40AC-9EC3-7D8B581D1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350" y="799766"/>
            <a:ext cx="8291264" cy="4857409"/>
          </a:xfrm>
          <a:ln>
            <a:solidFill>
              <a:schemeClr val="bg2"/>
            </a:solidFill>
          </a:ln>
        </p:spPr>
        <p:txBody>
          <a:bodyPr vert="horz" lIns="27000" tIns="27000" rIns="27000" bIns="27000" rtlCol="0" anchor="t">
            <a:noAutofit/>
          </a:bodyPr>
          <a:lstStyle/>
          <a:p>
            <a:r>
              <a:rPr lang="en-US" altLang="ja-JP" sz="2400" b="1" u="sng" dirty="0">
                <a:latin typeface="Arial" panose="020B0604020202020204" pitchFamily="34" charset="0"/>
              </a:rPr>
              <a:t>Precise monitoring</a:t>
            </a:r>
            <a:r>
              <a:rPr lang="en-US" altLang="ja-JP" sz="2400" dirty="0">
                <a:latin typeface="Arial" panose="020B0604020202020204" pitchFamily="34" charset="0"/>
              </a:rPr>
              <a:t> of land deformation and subsidence using </a:t>
            </a:r>
            <a:r>
              <a:rPr lang="en-US" altLang="ja-JP" sz="2400" b="1" u="sng" dirty="0">
                <a:latin typeface="Arial" panose="020B0604020202020204" pitchFamily="34" charset="0"/>
              </a:rPr>
              <a:t>InSAR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942825-6F9B-4EC5-98EE-4DC855F9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387164BF-D67A-46C0-81D2-5BAF67C00C80}" type="slidenum">
              <a:rPr lang="en-US"/>
              <a:pPr defTabSz="685800"/>
              <a:t>12</a:t>
            </a:fld>
            <a:endParaRPr 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C12BC88-980D-422E-8489-4B01FFD7639C}"/>
              </a:ext>
            </a:extLst>
          </p:cNvPr>
          <p:cNvSpPr txBox="1"/>
          <p:nvPr/>
        </p:nvSpPr>
        <p:spPr bwMode="auto">
          <a:xfrm>
            <a:off x="4347458" y="1936733"/>
            <a:ext cx="4559927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342900" indent="-342900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</a:pPr>
            <a:r>
              <a:rPr kumimoji="0" lang="en-US" altLang="ja-JP" dirty="0">
                <a:latin typeface="Arial" panose="020B0604020202020204" pitchFamily="34" charset="0"/>
                <a:ea typeface="MS UI Gothic" panose="020B0600070205080204" pitchFamily="50" charset="-128"/>
                <a:cs typeface="Arial" panose="020B0604020202020204" pitchFamily="34" charset="0"/>
              </a:rPr>
              <a:t>More</a:t>
            </a:r>
            <a:r>
              <a:rPr kumimoji="0" lang="ja-JP" altLang="en-US" dirty="0">
                <a:latin typeface="Arial" panose="020B0604020202020204" pitchFamily="34" charset="0"/>
                <a:ea typeface="MS UI Gothic" panose="020B0600070205080204" pitchFamily="50" charset="-128"/>
                <a:cs typeface="Arial" panose="020B0604020202020204" pitchFamily="34" charset="0"/>
              </a:rPr>
              <a:t> </a:t>
            </a:r>
            <a:r>
              <a:rPr kumimoji="0" lang="en-US" altLang="ja-JP" dirty="0">
                <a:latin typeface="Arial" panose="020B0604020202020204" pitchFamily="34" charset="0"/>
                <a:ea typeface="MS UI Gothic" panose="020B0600070205080204" pitchFamily="50" charset="-128"/>
                <a:cs typeface="Arial" panose="020B0604020202020204" pitchFamily="34" charset="0"/>
              </a:rPr>
              <a:t>frequent observation</a:t>
            </a:r>
            <a:r>
              <a:rPr kumimoji="0" lang="ja-JP" altLang="en-US" dirty="0">
                <a:latin typeface="Arial" panose="020B0604020202020204" pitchFamily="34" charset="0"/>
                <a:ea typeface="MS UI Gothic" panose="020B0600070205080204" pitchFamily="50" charset="-128"/>
                <a:cs typeface="Arial" panose="020B0604020202020204" pitchFamily="34" charset="0"/>
              </a:rPr>
              <a:t> </a:t>
            </a:r>
            <a:endParaRPr kumimoji="0" lang="en-US" altLang="ja-JP" dirty="0">
              <a:latin typeface="Arial" panose="020B0604020202020204" pitchFamily="34" charset="0"/>
              <a:ea typeface="MS UI Gothic" panose="020B0600070205080204" pitchFamily="50" charset="-128"/>
              <a:cs typeface="Arial" panose="020B0604020202020204" pitchFamily="34" charset="0"/>
            </a:endParaRPr>
          </a:p>
          <a:p>
            <a:pPr marL="600075" lvl="1" indent="-257175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ü"/>
            </a:pPr>
            <a:r>
              <a:rPr kumimoji="0" lang="en-US" altLang="ja-JP" dirty="0">
                <a:latin typeface="Arial" panose="020B0604020202020204" pitchFamily="34" charset="0"/>
                <a:ea typeface="MS UI Gothic" panose="020B0600070205080204" pitchFamily="50" charset="-128"/>
                <a:cs typeface="Arial" panose="020B0604020202020204" pitchFamily="34" charset="0"/>
              </a:rPr>
              <a:t>High</a:t>
            </a:r>
            <a:r>
              <a:rPr kumimoji="0" lang="ja-JP" altLang="en-US" dirty="0">
                <a:latin typeface="Arial" panose="020B0604020202020204" pitchFamily="34" charset="0"/>
                <a:ea typeface="MS UI Gothic" panose="020B0600070205080204" pitchFamily="50" charset="-128"/>
                <a:cs typeface="Arial" panose="020B0604020202020204" pitchFamily="34" charset="0"/>
              </a:rPr>
              <a:t> </a:t>
            </a:r>
            <a:r>
              <a:rPr kumimoji="0" lang="en-US" altLang="ja-JP" dirty="0">
                <a:latin typeface="Arial" panose="020B0604020202020204" pitchFamily="34" charset="0"/>
                <a:ea typeface="MS UI Gothic" panose="020B0600070205080204" pitchFamily="50" charset="-128"/>
                <a:cs typeface="Arial" panose="020B0604020202020204" pitchFamily="34" charset="0"/>
              </a:rPr>
              <a:t>resolution + wide swath width</a:t>
            </a:r>
          </a:p>
          <a:p>
            <a:pPr marL="600075" lvl="1" indent="-257175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ü"/>
            </a:pPr>
            <a:endParaRPr kumimoji="0" lang="en-US" altLang="ja-JP" dirty="0">
              <a:latin typeface="Arial" panose="020B0604020202020204" pitchFamily="34" charset="0"/>
              <a:ea typeface="MS UI Gothic" panose="020B0600070205080204" pitchFamily="50" charset="-128"/>
              <a:cs typeface="Arial" panose="020B0604020202020204" pitchFamily="34" charset="0"/>
            </a:endParaRPr>
          </a:p>
          <a:p>
            <a:pPr marL="342900" indent="-342900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</a:pPr>
            <a:r>
              <a:rPr kumimoji="0" lang="en-US" altLang="ja-JP" dirty="0">
                <a:latin typeface="Arial" panose="020B0604020202020204" pitchFamily="34" charset="0"/>
                <a:ea typeface="MS UI Gothic" panose="020B0600070205080204" pitchFamily="50" charset="-128"/>
                <a:cs typeface="Arial" panose="020B0604020202020204" pitchFamily="34" charset="0"/>
              </a:rPr>
              <a:t>Mutual interference with PALSAR-2</a:t>
            </a:r>
          </a:p>
          <a:p>
            <a:pPr marL="600075" lvl="1" indent="-257175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The same orbit and observation geometry as ALOS-2</a:t>
            </a:r>
          </a:p>
          <a:p>
            <a:pPr marL="600075" lvl="1" indent="-257175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ü"/>
            </a:pP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Orbit control is performed autonomously and its accuracy is within +/- 500 meters.</a:t>
            </a:r>
          </a:p>
          <a:p>
            <a:pPr marL="257175" indent="-257175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</a:pP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Improved orbit determination accuracy</a:t>
            </a:r>
          </a:p>
          <a:p>
            <a:pPr marL="600075" lvl="1" indent="-257175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~3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 (RMS) for onboard orbit</a:t>
            </a:r>
          </a:p>
          <a:p>
            <a:pPr marL="600075" lvl="1" indent="-257175" defTabSz="914378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~0.1 m (RMS) for offline orbit</a:t>
            </a:r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9E077A2-EFAB-4691-9BB1-F27118AAD4E3}"/>
              </a:ext>
            </a:extLst>
          </p:cNvPr>
          <p:cNvSpPr txBox="1"/>
          <p:nvPr/>
        </p:nvSpPr>
        <p:spPr>
          <a:xfrm>
            <a:off x="764958" y="5120373"/>
            <a:ext cx="302758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350" b="1" dirty="0">
                <a:latin typeface="Arial" panose="020B0604020202020204" pitchFamily="34" charset="0"/>
                <a:cs typeface="Arial" panose="020B0604020202020204" pitchFamily="34" charset="0"/>
              </a:rPr>
              <a:t>Coverage over Hawaii island</a:t>
            </a:r>
            <a:endParaRPr lang="ja-JP" altLang="en-US" sz="13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43EFCCCF-E3D0-40C6-8F90-A421790A35AD}"/>
              </a:ext>
            </a:extLst>
          </p:cNvPr>
          <p:cNvGrpSpPr/>
          <p:nvPr/>
        </p:nvGrpSpPr>
        <p:grpSpPr>
          <a:xfrm>
            <a:off x="237850" y="2149162"/>
            <a:ext cx="4025370" cy="2892939"/>
            <a:chOff x="6685653" y="2553964"/>
            <a:chExt cx="5327242" cy="3594052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9F00F472-F846-4CFD-A049-4E46E997FF44}"/>
                </a:ext>
              </a:extLst>
            </p:cNvPr>
            <p:cNvSpPr/>
            <p:nvPr/>
          </p:nvSpPr>
          <p:spPr>
            <a:xfrm>
              <a:off x="6685653" y="2553964"/>
              <a:ext cx="5327242" cy="3594052"/>
            </a:xfrm>
            <a:prstGeom prst="rect">
              <a:avLst/>
            </a:prstGeom>
            <a:solidFill>
              <a:srgbClr val="FFFFFF"/>
            </a:solidFill>
            <a:ln w="98425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ja-JP" altLang="en-US" sz="1350">
                <a:solidFill>
                  <a:schemeClr val="tx1"/>
                </a:solidFill>
                <a:latin typeface="Roboto Light"/>
              </a:endParaRPr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A0532834-C712-48FA-9213-2E5EAB200870}"/>
                </a:ext>
              </a:extLst>
            </p:cNvPr>
            <p:cNvGrpSpPr/>
            <p:nvPr/>
          </p:nvGrpSpPr>
          <p:grpSpPr>
            <a:xfrm rot="60000">
              <a:off x="7121461" y="3193325"/>
              <a:ext cx="4535662" cy="2548179"/>
              <a:chOff x="6883718" y="3542922"/>
              <a:chExt cx="4535662" cy="2548179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80858FF9-BEBC-48BC-AC0A-C321B6C0DB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49435"/>
              <a:stretch/>
            </p:blipFill>
            <p:spPr>
              <a:xfrm>
                <a:off x="9128752" y="3542922"/>
                <a:ext cx="2290628" cy="2548179"/>
              </a:xfrm>
              <a:prstGeom prst="rect">
                <a:avLst/>
              </a:prstGeom>
            </p:spPr>
          </p:pic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4D8CA85D-E435-4108-AF13-55D5D24D3C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0442"/>
              <a:stretch/>
            </p:blipFill>
            <p:spPr>
              <a:xfrm>
                <a:off x="6883718" y="3542922"/>
                <a:ext cx="2245033" cy="2548179"/>
              </a:xfrm>
              <a:prstGeom prst="rect">
                <a:avLst/>
              </a:prstGeom>
            </p:spPr>
          </p:pic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1613D92-0731-43AD-9B03-53A266D9BC86}"/>
                </a:ext>
              </a:extLst>
            </p:cNvPr>
            <p:cNvSpPr txBox="1"/>
            <p:nvPr/>
          </p:nvSpPr>
          <p:spPr>
            <a:xfrm rot="60000">
              <a:off x="7824637" y="3016933"/>
              <a:ext cx="1491814" cy="44203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27000" tIns="27000" rIns="27000" bIns="27000" rtlCol="0">
              <a:spAutoFit/>
            </a:bodyPr>
            <a:lstStyle/>
            <a:p>
              <a:pPr algn="ctr" defTabSz="685800"/>
              <a:r>
                <a:rPr lang="en-US" altLang="ja-JP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200 km swath</a:t>
              </a:r>
            </a:p>
            <a:p>
              <a:pPr algn="ctr" defTabSz="685800"/>
              <a:r>
                <a:rPr lang="en-US" altLang="ja-JP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 ALOS-4/PALSAR-3</a:t>
              </a:r>
              <a:endParaRPr lang="ja-JP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AC367B9-13DE-4619-B94A-B540185AAE57}"/>
                </a:ext>
              </a:extLst>
            </p:cNvPr>
            <p:cNvSpPr txBox="1"/>
            <p:nvPr/>
          </p:nvSpPr>
          <p:spPr>
            <a:xfrm rot="60000">
              <a:off x="10238603" y="2965960"/>
              <a:ext cx="1594209" cy="44203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27000" tIns="27000" rIns="27000" bIns="27000" rtlCol="0">
              <a:spAutoFit/>
            </a:bodyPr>
            <a:lstStyle/>
            <a:p>
              <a:pPr algn="ctr" defTabSz="685800"/>
              <a:r>
                <a:rPr lang="en-US" altLang="ja-JP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50 km swath</a:t>
              </a:r>
            </a:p>
            <a:p>
              <a:pPr algn="ctr" defTabSz="685800"/>
              <a:r>
                <a:rPr lang="en-US" altLang="ja-JP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 ALOS-2/PALSAR-2</a:t>
              </a:r>
              <a:endParaRPr lang="ja-JP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26098DF2-A4E1-49EE-81BD-8BBCB079FF78}"/>
                </a:ext>
              </a:extLst>
            </p:cNvPr>
            <p:cNvCxnSpPr>
              <a:cxnSpLocks/>
            </p:cNvCxnSpPr>
            <p:nvPr/>
          </p:nvCxnSpPr>
          <p:spPr>
            <a:xfrm>
              <a:off x="7552481" y="3321962"/>
              <a:ext cx="1836255" cy="407402"/>
            </a:xfrm>
            <a:prstGeom prst="straightConnector1">
              <a:avLst/>
            </a:prstGeom>
            <a:ln w="9525">
              <a:solidFill>
                <a:srgbClr val="000000"/>
              </a:solidFill>
              <a:headEnd type="arrow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矢印コネクタ 26">
              <a:extLst>
                <a:ext uri="{FF2B5EF4-FFF2-40B4-BE49-F238E27FC236}">
                  <a16:creationId xmlns:a16="http://schemas.microsoft.com/office/drawing/2014/main" id="{56D827E5-4E2C-4722-9960-2F97B4EF8F87}"/>
                </a:ext>
              </a:extLst>
            </p:cNvPr>
            <p:cNvCxnSpPr>
              <a:cxnSpLocks/>
            </p:cNvCxnSpPr>
            <p:nvPr/>
          </p:nvCxnSpPr>
          <p:spPr>
            <a:xfrm>
              <a:off x="10322280" y="3367729"/>
              <a:ext cx="495952" cy="110035"/>
            </a:xfrm>
            <a:prstGeom prst="straightConnector1">
              <a:avLst/>
            </a:prstGeom>
            <a:ln w="9525">
              <a:solidFill>
                <a:srgbClr val="000000"/>
              </a:solidFill>
              <a:headEnd type="arrow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C8E6592-446C-4597-90A9-D38035C9F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224" y="4156"/>
            <a:ext cx="2179838" cy="76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000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コンテンツ プレースホルダー 1">
            <a:extLst>
              <a:ext uri="{FF2B5EF4-FFF2-40B4-BE49-F238E27FC236}">
                <a16:creationId xmlns:a16="http://schemas.microsoft.com/office/drawing/2014/main" id="{CCAEAFE7-09BD-4AC6-BEE9-593BDC7B15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0266665"/>
              </p:ext>
            </p:extLst>
          </p:nvPr>
        </p:nvGraphicFramePr>
        <p:xfrm>
          <a:off x="803851" y="720436"/>
          <a:ext cx="8013298" cy="4940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9442">
                  <a:extLst>
                    <a:ext uri="{9D8B030D-6E8A-4147-A177-3AD203B41FA5}">
                      <a16:colId xmlns:a16="http://schemas.microsoft.com/office/drawing/2014/main" val="216831314"/>
                    </a:ext>
                  </a:extLst>
                </a:gridCol>
                <a:gridCol w="1296971">
                  <a:extLst>
                    <a:ext uri="{9D8B030D-6E8A-4147-A177-3AD203B41FA5}">
                      <a16:colId xmlns:a16="http://schemas.microsoft.com/office/drawing/2014/main" val="144147697"/>
                    </a:ext>
                  </a:extLst>
                </a:gridCol>
                <a:gridCol w="644686">
                  <a:extLst>
                    <a:ext uri="{9D8B030D-6E8A-4147-A177-3AD203B41FA5}">
                      <a16:colId xmlns:a16="http://schemas.microsoft.com/office/drawing/2014/main" val="549830786"/>
                    </a:ext>
                  </a:extLst>
                </a:gridCol>
                <a:gridCol w="711941">
                  <a:extLst>
                    <a:ext uri="{9D8B030D-6E8A-4147-A177-3AD203B41FA5}">
                      <a16:colId xmlns:a16="http://schemas.microsoft.com/office/drawing/2014/main" val="4054992732"/>
                    </a:ext>
                  </a:extLst>
                </a:gridCol>
                <a:gridCol w="711941">
                  <a:extLst>
                    <a:ext uri="{9D8B030D-6E8A-4147-A177-3AD203B41FA5}">
                      <a16:colId xmlns:a16="http://schemas.microsoft.com/office/drawing/2014/main" val="76840579"/>
                    </a:ext>
                  </a:extLst>
                </a:gridCol>
                <a:gridCol w="711941">
                  <a:extLst>
                    <a:ext uri="{9D8B030D-6E8A-4147-A177-3AD203B41FA5}">
                      <a16:colId xmlns:a16="http://schemas.microsoft.com/office/drawing/2014/main" val="2578297539"/>
                    </a:ext>
                  </a:extLst>
                </a:gridCol>
                <a:gridCol w="726594">
                  <a:extLst>
                    <a:ext uri="{9D8B030D-6E8A-4147-A177-3AD203B41FA5}">
                      <a16:colId xmlns:a16="http://schemas.microsoft.com/office/drawing/2014/main" val="1432654881"/>
                    </a:ext>
                  </a:extLst>
                </a:gridCol>
                <a:gridCol w="726594">
                  <a:extLst>
                    <a:ext uri="{9D8B030D-6E8A-4147-A177-3AD203B41FA5}">
                      <a16:colId xmlns:a16="http://schemas.microsoft.com/office/drawing/2014/main" val="1404245759"/>
                    </a:ext>
                  </a:extLst>
                </a:gridCol>
                <a:gridCol w="726594">
                  <a:extLst>
                    <a:ext uri="{9D8B030D-6E8A-4147-A177-3AD203B41FA5}">
                      <a16:colId xmlns:a16="http://schemas.microsoft.com/office/drawing/2014/main" val="402321086"/>
                    </a:ext>
                  </a:extLst>
                </a:gridCol>
                <a:gridCol w="726594">
                  <a:extLst>
                    <a:ext uri="{9D8B030D-6E8A-4147-A177-3AD203B41FA5}">
                      <a16:colId xmlns:a16="http://schemas.microsoft.com/office/drawing/2014/main" val="2245623083"/>
                    </a:ext>
                  </a:extLst>
                </a:gridCol>
              </a:tblGrid>
              <a:tr h="352752">
                <a:tc rowSpan="2" gridSpan="2"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1700" b="1" dirty="0">
                          <a:solidFill>
                            <a:srgbClr val="FF0000"/>
                          </a:solidFill>
                        </a:rPr>
                        <a:t>CY 2020</a:t>
                      </a:r>
                      <a:endParaRPr kumimoji="1" lang="ja-JP" altLang="en-US" sz="1700" b="1" dirty="0">
                        <a:solidFill>
                          <a:srgbClr val="FF0000"/>
                        </a:solidFill>
                      </a:endParaRP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1700" b="1" dirty="0">
                          <a:solidFill>
                            <a:srgbClr val="FF0000"/>
                          </a:solidFill>
                        </a:rPr>
                        <a:t>CY 2021</a:t>
                      </a:r>
                      <a:endParaRPr kumimoji="1" lang="ja-JP" altLang="en-US" sz="1700" b="1" dirty="0">
                        <a:solidFill>
                          <a:srgbClr val="FF0000"/>
                        </a:solidFill>
                      </a:endParaRP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490734"/>
                  </a:ext>
                </a:extLst>
              </a:tr>
              <a:tr h="697063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/>
                        <a:t>1Q</a:t>
                      </a:r>
                    </a:p>
                    <a:p>
                      <a:pPr algn="l"/>
                      <a:r>
                        <a:rPr kumimoji="1" lang="en-US" altLang="ja-JP" sz="1100" dirty="0"/>
                        <a:t>Jan</a:t>
                      </a:r>
                      <a:r>
                        <a:rPr kumimoji="1" lang="ja-JP" altLang="en-US" sz="1100"/>
                        <a:t>　</a:t>
                      </a:r>
                      <a:r>
                        <a:rPr kumimoji="1" lang="en-US" altLang="ja-JP" sz="1100" dirty="0"/>
                        <a:t>Mar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/>
                        <a:t>2Q</a:t>
                      </a:r>
                    </a:p>
                    <a:p>
                      <a:pPr algn="ctr"/>
                      <a:r>
                        <a:rPr kumimoji="1" lang="en-US" altLang="ja-JP" sz="1100" dirty="0"/>
                        <a:t>Apr</a:t>
                      </a:r>
                      <a:r>
                        <a:rPr kumimoji="1" lang="ja-JP" altLang="en-US" sz="1100"/>
                        <a:t>　</a:t>
                      </a:r>
                      <a:r>
                        <a:rPr kumimoji="1" lang="en-US" altLang="ja-JP" sz="1100" dirty="0"/>
                        <a:t>Jun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/>
                        <a:t>3Q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/>
                        <a:t>Jul</a:t>
                      </a:r>
                      <a:r>
                        <a:rPr kumimoji="1" lang="ja-JP" altLang="en-US" sz="1100"/>
                        <a:t>　</a:t>
                      </a:r>
                      <a:r>
                        <a:rPr kumimoji="1" lang="en-US" altLang="ja-JP" sz="1100" dirty="0"/>
                        <a:t>Sept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/>
                        <a:t>4Q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/>
                        <a:t>Oct</a:t>
                      </a:r>
                      <a:r>
                        <a:rPr kumimoji="1" lang="ja-JP" altLang="en-US" sz="1100"/>
                        <a:t>　</a:t>
                      </a:r>
                      <a:r>
                        <a:rPr kumimoji="1" lang="en-US" altLang="ja-JP" sz="1100" dirty="0"/>
                        <a:t>Dec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/>
                        <a:t>1Q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/>
                        <a:t>Jan</a:t>
                      </a:r>
                      <a:r>
                        <a:rPr kumimoji="1" lang="ja-JP" altLang="en-US" sz="1100"/>
                        <a:t>　</a:t>
                      </a:r>
                      <a:r>
                        <a:rPr kumimoji="1" lang="en-US" altLang="ja-JP" sz="1100" dirty="0"/>
                        <a:t>Mar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/>
                        <a:t>2Q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/>
                        <a:t>Apr</a:t>
                      </a:r>
                      <a:r>
                        <a:rPr kumimoji="1" lang="ja-JP" altLang="en-US" sz="1100"/>
                        <a:t>　</a:t>
                      </a:r>
                      <a:r>
                        <a:rPr kumimoji="1" lang="en-US" altLang="ja-JP" sz="1100" dirty="0"/>
                        <a:t>Jun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/>
                        <a:t>3Q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/>
                        <a:t>Jul</a:t>
                      </a:r>
                      <a:r>
                        <a:rPr kumimoji="1" lang="ja-JP" altLang="en-US" sz="1100"/>
                        <a:t>　</a:t>
                      </a:r>
                      <a:r>
                        <a:rPr kumimoji="1" lang="en-US" altLang="ja-JP" sz="1100" dirty="0"/>
                        <a:t>Sept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dirty="0"/>
                        <a:t>4Q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/>
                        <a:t>Oct</a:t>
                      </a:r>
                      <a:r>
                        <a:rPr kumimoji="1" lang="ja-JP" altLang="en-US" sz="1100"/>
                        <a:t>　</a:t>
                      </a:r>
                      <a:r>
                        <a:rPr kumimoji="1" lang="en-US" altLang="ja-JP" sz="1100" dirty="0"/>
                        <a:t>Dec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558386"/>
                  </a:ext>
                </a:extLst>
              </a:tr>
              <a:tr h="983611">
                <a:tc>
                  <a:txBody>
                    <a:bodyPr/>
                    <a:lstStyle/>
                    <a:p>
                      <a:pPr algn="ctr"/>
                      <a:endParaRPr kumimoji="1" lang="ja-JP" altLang="en-US" sz="1700" b="1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1500" b="1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224205"/>
                  </a:ext>
                </a:extLst>
              </a:tr>
              <a:tr h="1150927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700" b="1" dirty="0"/>
                        <a:t>ALOS</a:t>
                      </a:r>
                      <a:endParaRPr kumimoji="1" lang="ja-JP" altLang="en-US" sz="1700" b="1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/>
                        <a:t>AVNIR-2</a:t>
                      </a:r>
                    </a:p>
                    <a:p>
                      <a:pPr algn="ctr"/>
                      <a:r>
                        <a:rPr kumimoji="1" lang="en-US" altLang="ja-JP" sz="1500" b="1" dirty="0"/>
                        <a:t>(10 m)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700" dirty="0"/>
                    </a:p>
                    <a:p>
                      <a:endParaRPr kumimoji="1" lang="en-US" altLang="ja-JP" sz="1700" dirty="0"/>
                    </a:p>
                    <a:p>
                      <a:endParaRPr kumimoji="1" lang="en-US" altLang="ja-JP" sz="1700" dirty="0"/>
                    </a:p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700" dirty="0"/>
                        <a:t>     </a:t>
                      </a:r>
                      <a:endParaRPr kumimoji="1" lang="ja-JP" altLang="en-US" sz="170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287892"/>
                  </a:ext>
                </a:extLst>
              </a:tr>
              <a:tr h="9325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/>
                        <a:t>PALSAR</a:t>
                      </a:r>
                    </a:p>
                    <a:p>
                      <a:pPr algn="ctr"/>
                      <a:r>
                        <a:rPr kumimoji="1" lang="en-US" altLang="ja-JP" sz="1500" b="1" dirty="0"/>
                        <a:t>FBS, FBD  (10 m)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700" dirty="0"/>
                    </a:p>
                    <a:p>
                      <a:endParaRPr kumimoji="1" lang="en-US" altLang="ja-JP" sz="1700" dirty="0"/>
                    </a:p>
                    <a:p>
                      <a:endParaRPr kumimoji="1" lang="en-US" altLang="ja-JP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32528"/>
                  </a:ext>
                </a:extLst>
              </a:tr>
              <a:tr h="82391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700" b="1" dirty="0"/>
                        <a:t>ALOS-2</a:t>
                      </a:r>
                      <a:endParaRPr kumimoji="1" lang="ja-JP" altLang="en-US" sz="1700" b="1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/>
                        <a:t>PALSAR-2 ScanSAR  (25m)</a:t>
                      </a:r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700" dirty="0"/>
                    </a:p>
                    <a:p>
                      <a:endParaRPr kumimoji="1" lang="en-US" altLang="ja-JP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700" dirty="0"/>
                    </a:p>
                  </a:txBody>
                  <a:tcPr marL="77913" marR="77913" marT="42210" marB="4221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754171"/>
                  </a:ext>
                </a:extLst>
              </a:tr>
            </a:tbl>
          </a:graphicData>
        </a:graphic>
      </p:graphicFrame>
      <p:sp>
        <p:nvSpPr>
          <p:cNvPr id="33" name="矢印: 右 32">
            <a:extLst>
              <a:ext uri="{FF2B5EF4-FFF2-40B4-BE49-F238E27FC236}">
                <a16:creationId xmlns:a16="http://schemas.microsoft.com/office/drawing/2014/main" id="{037A5931-6FAE-4CFD-AA6F-451C4C8B60A9}"/>
              </a:ext>
            </a:extLst>
          </p:cNvPr>
          <p:cNvSpPr/>
          <p:nvPr/>
        </p:nvSpPr>
        <p:spPr>
          <a:xfrm>
            <a:off x="3094934" y="4174281"/>
            <a:ext cx="3365935" cy="426253"/>
          </a:xfrm>
          <a:prstGeom prst="rightArrow">
            <a:avLst/>
          </a:prstGeom>
          <a:solidFill>
            <a:srgbClr val="669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Data Processing</a:t>
            </a:r>
            <a:endParaRPr kumimoji="1" lang="ja-JP" altLang="en-US" sz="1662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Arial"/>
            </a:endParaRPr>
          </a:p>
        </p:txBody>
      </p:sp>
      <p:sp>
        <p:nvSpPr>
          <p:cNvPr id="66" name="矢印: 右 65">
            <a:extLst>
              <a:ext uri="{FF2B5EF4-FFF2-40B4-BE49-F238E27FC236}">
                <a16:creationId xmlns:a16="http://schemas.microsoft.com/office/drawing/2014/main" id="{645712CE-B6AE-4BDF-B67F-72A9936B8819}"/>
              </a:ext>
            </a:extLst>
          </p:cNvPr>
          <p:cNvSpPr/>
          <p:nvPr/>
        </p:nvSpPr>
        <p:spPr>
          <a:xfrm>
            <a:off x="4465332" y="4934959"/>
            <a:ext cx="4383573" cy="568570"/>
          </a:xfrm>
          <a:prstGeom prst="rightArrow">
            <a:avLst/>
          </a:prstGeom>
          <a:solidFill>
            <a:srgbClr val="669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7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Data Processing (L1.1 + L2.1 (L2.2))</a:t>
            </a:r>
            <a:endParaRPr kumimoji="1" lang="ja-JP" altLang="en-US" sz="147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Arial"/>
            </a:endParaRPr>
          </a:p>
        </p:txBody>
      </p:sp>
      <p:sp>
        <p:nvSpPr>
          <p:cNvPr id="43" name="二等辺三角形 26">
            <a:extLst>
              <a:ext uri="{FF2B5EF4-FFF2-40B4-BE49-F238E27FC236}">
                <a16:creationId xmlns:a16="http://schemas.microsoft.com/office/drawing/2014/main" id="{EC5B8E14-CB1A-43C1-815C-A346E5BAFF53}"/>
              </a:ext>
            </a:extLst>
          </p:cNvPr>
          <p:cNvSpPr/>
          <p:nvPr/>
        </p:nvSpPr>
        <p:spPr>
          <a:xfrm>
            <a:off x="6235414" y="2844240"/>
            <a:ext cx="244832" cy="146088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534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Arial"/>
            </a:endParaRPr>
          </a:p>
        </p:txBody>
      </p:sp>
      <p:pic>
        <p:nvPicPr>
          <p:cNvPr id="50" name="図 7">
            <a:extLst>
              <a:ext uri="{FF2B5EF4-FFF2-40B4-BE49-F238E27FC236}">
                <a16:creationId xmlns:a16="http://schemas.microsoft.com/office/drawing/2014/main" id="{DECCF997-58FE-4599-8CAE-9CBDD260A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77459">
            <a:off x="596394" y="3196073"/>
            <a:ext cx="1527156" cy="72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図 17">
            <a:extLst>
              <a:ext uri="{FF2B5EF4-FFF2-40B4-BE49-F238E27FC236}">
                <a16:creationId xmlns:a16="http://schemas.microsoft.com/office/drawing/2014/main" id="{6B6AFB09-AC1B-4546-9C4E-EDC0753BD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456" y="5084875"/>
            <a:ext cx="940100" cy="54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矢印: 右 43">
            <a:extLst>
              <a:ext uri="{FF2B5EF4-FFF2-40B4-BE49-F238E27FC236}">
                <a16:creationId xmlns:a16="http://schemas.microsoft.com/office/drawing/2014/main" id="{079FD558-3F80-4927-A86E-6859ECC2F5A0}"/>
              </a:ext>
            </a:extLst>
          </p:cNvPr>
          <p:cNvSpPr/>
          <p:nvPr/>
        </p:nvSpPr>
        <p:spPr>
          <a:xfrm>
            <a:off x="3036126" y="2741403"/>
            <a:ext cx="3048039" cy="463523"/>
          </a:xfrm>
          <a:prstGeom prst="rightArrow">
            <a:avLst/>
          </a:prstGeom>
          <a:solidFill>
            <a:srgbClr val="669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/>
                <a:cs typeface="Arial"/>
              </a:rPr>
              <a:t>Data Processing</a:t>
            </a:r>
            <a:endParaRPr kumimoji="1" lang="ja-JP" altLang="en-US" sz="166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Arial"/>
            </a:endParaRPr>
          </a:p>
        </p:txBody>
      </p:sp>
      <p:sp>
        <p:nvSpPr>
          <p:cNvPr id="46" name="テキスト ボックス 29">
            <a:extLst>
              <a:ext uri="{FF2B5EF4-FFF2-40B4-BE49-F238E27FC236}">
                <a16:creationId xmlns:a16="http://schemas.microsoft.com/office/drawing/2014/main" id="{513A4371-C535-4E8A-8493-D425191CAA39}"/>
              </a:ext>
            </a:extLst>
          </p:cNvPr>
          <p:cNvSpPr txBox="1"/>
          <p:nvPr/>
        </p:nvSpPr>
        <p:spPr>
          <a:xfrm>
            <a:off x="5952277" y="2984852"/>
            <a:ext cx="762363" cy="223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844083" rtl="0" eaLnBrk="0" fontAlgn="base" latinLnBrk="0" hangingPunct="0">
              <a:lnSpc>
                <a:spcPts val="102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93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 panose="020B0604020202020204" pitchFamily="34" charset="0"/>
              </a:rPr>
              <a:t>Global </a:t>
            </a:r>
          </a:p>
        </p:txBody>
      </p:sp>
      <p:sp>
        <p:nvSpPr>
          <p:cNvPr id="24" name="テキスト ボックス 30">
            <a:extLst>
              <a:ext uri="{FF2B5EF4-FFF2-40B4-BE49-F238E27FC236}">
                <a16:creationId xmlns:a16="http://schemas.microsoft.com/office/drawing/2014/main" id="{B949F6E6-FA86-4F93-89A5-8EC1DE76B60A}"/>
              </a:ext>
            </a:extLst>
          </p:cNvPr>
          <p:cNvSpPr txBox="1"/>
          <p:nvPr/>
        </p:nvSpPr>
        <p:spPr>
          <a:xfrm>
            <a:off x="5622014" y="3803367"/>
            <a:ext cx="966209" cy="4798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844083" rtl="0" eaLnBrk="0" fontAlgn="base" latinLnBrk="0" hangingPunct="0">
              <a:lnSpc>
                <a:spcPts val="102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93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 panose="020B0604020202020204" pitchFamily="34" charset="0"/>
              </a:rPr>
              <a:t>Global (L1.1+</a:t>
            </a:r>
          </a:p>
          <a:p>
            <a:pPr marL="0" marR="0" lvl="0" indent="0" algn="ctr" defTabSz="844083" rtl="0" eaLnBrk="0" fontAlgn="base" latinLnBrk="0" hangingPunct="0">
              <a:lnSpc>
                <a:spcPts val="1023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193" b="1" dirty="0">
                <a:solidFill>
                  <a:srgbClr val="000090"/>
                </a:solidFill>
                <a:latin typeface="Arial"/>
                <a:ea typeface="ＭＳ Ｐゴシック" panose="020B0600070205080204" pitchFamily="50" charset="-128"/>
                <a:cs typeface="Arial" panose="020B0604020202020204" pitchFamily="34" charset="0"/>
              </a:rPr>
              <a:t>L2.2</a:t>
            </a:r>
            <a:r>
              <a:rPr kumimoji="1" lang="en-US" altLang="ja-JP" sz="1193" b="1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Arial"/>
                <a:ea typeface="ＭＳ Ｐゴシック" panose="020B0600070205080204" pitchFamily="50" charset="-128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EC3B078E-B666-4B34-928D-877F93428828}"/>
              </a:ext>
            </a:extLst>
          </p:cNvPr>
          <p:cNvSpPr/>
          <p:nvPr/>
        </p:nvSpPr>
        <p:spPr>
          <a:xfrm>
            <a:off x="3157353" y="4920224"/>
            <a:ext cx="1351668" cy="546589"/>
          </a:xfrm>
          <a:prstGeom prst="rightArrow">
            <a:avLst/>
          </a:prstGeom>
          <a:solidFill>
            <a:srgbClr val="669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Preparation</a:t>
            </a:r>
            <a:endParaRPr kumimoji="1" lang="ja-JP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Arial"/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70DA1790-1F60-4CA3-94FC-F7FE0B10BAAB}"/>
              </a:ext>
            </a:extLst>
          </p:cNvPr>
          <p:cNvSpPr/>
          <p:nvPr/>
        </p:nvSpPr>
        <p:spPr>
          <a:xfrm>
            <a:off x="6460871" y="3952929"/>
            <a:ext cx="2356277" cy="929828"/>
          </a:xfrm>
          <a:prstGeom prst="rightArrow">
            <a:avLst/>
          </a:prstGeom>
          <a:solidFill>
            <a:srgbClr val="669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7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Data Distribution (O&amp;F)</a:t>
            </a:r>
            <a:endParaRPr kumimoji="1" lang="ja-JP" altLang="en-US" sz="147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Arial"/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F7D41473-E92A-452D-97D0-F9FAA2EFB476}"/>
              </a:ext>
            </a:extLst>
          </p:cNvPr>
          <p:cNvSpPr/>
          <p:nvPr/>
        </p:nvSpPr>
        <p:spPr>
          <a:xfrm>
            <a:off x="3082523" y="3210046"/>
            <a:ext cx="5655275" cy="458587"/>
          </a:xfrm>
          <a:prstGeom prst="rightArrow">
            <a:avLst/>
          </a:prstGeom>
          <a:solidFill>
            <a:srgbClr val="669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7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Data Distribution (Open and Free)</a:t>
            </a:r>
            <a:endParaRPr kumimoji="1" lang="ja-JP" altLang="en-US" sz="147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Arial"/>
            </a:endParaRPr>
          </a:p>
        </p:txBody>
      </p: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96C024F9-C704-48AB-B234-6E0D1B886468}"/>
              </a:ext>
            </a:extLst>
          </p:cNvPr>
          <p:cNvCxnSpPr>
            <a:cxnSpLocks/>
          </p:cNvCxnSpPr>
          <p:nvPr/>
        </p:nvCxnSpPr>
        <p:spPr>
          <a:xfrm>
            <a:off x="6056334" y="1697829"/>
            <a:ext cx="0" cy="3805700"/>
          </a:xfrm>
          <a:prstGeom prst="line">
            <a:avLst/>
          </a:prstGeom>
          <a:noFill/>
          <a:ln w="101600" cap="flat" cmpd="sng" algn="ctr">
            <a:solidFill>
              <a:srgbClr val="FF00FF">
                <a:alpha val="50000"/>
              </a:srgbClr>
            </a:solidFill>
            <a:prstDash val="solid"/>
          </a:ln>
          <a:effectLst/>
        </p:spPr>
      </p:cxnSp>
      <p:sp>
        <p:nvSpPr>
          <p:cNvPr id="25" name="タイトル 2">
            <a:extLst>
              <a:ext uri="{FF2B5EF4-FFF2-40B4-BE49-F238E27FC236}">
                <a16:creationId xmlns:a16="http://schemas.microsoft.com/office/drawing/2014/main" id="{61B93B7B-EA55-4AE3-8ADF-0DFA6C1E1C88}"/>
              </a:ext>
            </a:extLst>
          </p:cNvPr>
          <p:cNvSpPr txBox="1">
            <a:spLocks/>
          </p:cNvSpPr>
          <p:nvPr/>
        </p:nvSpPr>
        <p:spPr bwMode="auto">
          <a:xfrm>
            <a:off x="667022" y="257"/>
            <a:ext cx="8150126" cy="56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71" tIns="45404" rIns="90871" bIns="45404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2"/>
                </a:solidFill>
                <a:latin typeface="Arial" charset="0"/>
                <a:ea typeface="ＭＳ Ｐゴシック" pitchFamily="50" charset="-128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2"/>
                </a:solidFill>
                <a:latin typeface="Arial" charset="0"/>
                <a:ea typeface="ＭＳ Ｐゴシック" pitchFamily="50" charset="-128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2"/>
                </a:solidFill>
                <a:latin typeface="Arial" charset="0"/>
                <a:ea typeface="ＭＳ Ｐゴシック" pitchFamily="50" charset="-128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2"/>
                </a:solidFill>
                <a:latin typeface="Arial" charset="0"/>
                <a:ea typeface="ＭＳ Ｐゴシック" pitchFamily="50" charset="-128"/>
                <a:cs typeface="Arial" charset="0"/>
              </a:defRPr>
            </a:lvl5pPr>
            <a:lvl6pPr marL="419416" algn="ctr" rtl="0" fontAlgn="base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2"/>
                </a:solidFill>
                <a:latin typeface="Arial" charset="0"/>
                <a:ea typeface="ＭＳ Ｐゴシック" pitchFamily="50" charset="-128"/>
                <a:cs typeface="Arial" charset="0"/>
              </a:defRPr>
            </a:lvl6pPr>
            <a:lvl7pPr marL="838832" algn="ctr" rtl="0" fontAlgn="base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2"/>
                </a:solidFill>
                <a:latin typeface="Arial" charset="0"/>
                <a:ea typeface="ＭＳ Ｐゴシック" pitchFamily="50" charset="-128"/>
                <a:cs typeface="Arial" charset="0"/>
              </a:defRPr>
            </a:lvl7pPr>
            <a:lvl8pPr marL="1258246" algn="ctr" rtl="0" fontAlgn="base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2"/>
                </a:solidFill>
                <a:latin typeface="Arial" charset="0"/>
                <a:ea typeface="ＭＳ Ｐゴシック" pitchFamily="50" charset="-128"/>
                <a:cs typeface="Arial" charset="0"/>
              </a:defRPr>
            </a:lvl8pPr>
            <a:lvl9pPr marL="1677607" algn="ctr" rtl="0" fontAlgn="base">
              <a:spcBef>
                <a:spcPct val="0"/>
              </a:spcBef>
              <a:spcAft>
                <a:spcPct val="0"/>
              </a:spcAft>
              <a:defRPr kumimoji="1" sz="4062">
                <a:solidFill>
                  <a:schemeClr val="tx2"/>
                </a:solidFill>
                <a:latin typeface="Arial" charset="0"/>
                <a:ea typeface="ＭＳ Ｐゴシック" pitchFamily="50" charset="-128"/>
                <a:cs typeface="Arial" charset="0"/>
              </a:defRPr>
            </a:lvl9pPr>
          </a:lstStyle>
          <a:p>
            <a:r>
              <a:rPr lang="en-US" altLang="ja-JP" sz="3200" kern="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ALOS/ALOS-2</a:t>
            </a:r>
            <a:r>
              <a:rPr lang="ja-JP" altLang="en-US" sz="3200" kern="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altLang="ja-JP" sz="3200" kern="0" dirty="0">
                <a:solidFill>
                  <a:schemeClr val="tx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mass processing for O&amp;F</a:t>
            </a:r>
            <a:endParaRPr lang="ja-JP" altLang="en-US" sz="32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二等辺三角形 27">
            <a:extLst>
              <a:ext uri="{FF2B5EF4-FFF2-40B4-BE49-F238E27FC236}">
                <a16:creationId xmlns:a16="http://schemas.microsoft.com/office/drawing/2014/main" id="{3550F1F0-40A0-4841-BE9D-1F54480327DB}"/>
              </a:ext>
            </a:extLst>
          </p:cNvPr>
          <p:cNvSpPr/>
          <p:nvPr/>
        </p:nvSpPr>
        <p:spPr>
          <a:xfrm>
            <a:off x="6427996" y="3927818"/>
            <a:ext cx="246185" cy="146088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534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Arial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C637E7-B32B-4526-8D59-5F1A7784A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5559-32F5-4657-8849-F5E88CA749E1}" type="slidenum">
              <a:rPr kumimoji="1" lang="ja-JP" altLang="en-US" smtClean="0"/>
              <a:pPr/>
              <a:t>13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830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tfuji2">
  <a:themeElements>
    <a:clrScheme name="mtfuji2 3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EAEAEA"/>
      </a:accent1>
      <a:accent2>
        <a:srgbClr val="F8F8F8"/>
      </a:accent2>
      <a:accent3>
        <a:srgbClr val="FFFFFF"/>
      </a:accent3>
      <a:accent4>
        <a:srgbClr val="000000"/>
      </a:accent4>
      <a:accent5>
        <a:srgbClr val="F3F3F3"/>
      </a:accent5>
      <a:accent6>
        <a:srgbClr val="E1E1E1"/>
      </a:accent6>
      <a:hlink>
        <a:srgbClr val="808080"/>
      </a:hlink>
      <a:folHlink>
        <a:srgbClr val="F8F8F8"/>
      </a:folHlink>
    </a:clrScheme>
    <a:fontScheme name="mtfuji2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  <a:cs typeface="Arial" charset="0"/>
          </a:defRPr>
        </a:defPPr>
      </a:lstStyle>
    </a:lnDef>
  </a:objectDefaults>
  <a:extraClrSchemeLst>
    <a:extraClrScheme>
      <a:clrScheme name="mtfuji2 1">
        <a:dk1>
          <a:srgbClr val="1C357C"/>
        </a:dk1>
        <a:lt1>
          <a:srgbClr val="FFFFFF"/>
        </a:lt1>
        <a:dk2>
          <a:srgbClr val="224094"/>
        </a:dk2>
        <a:lt2>
          <a:srgbClr val="FFFFCC"/>
        </a:lt2>
        <a:accent1>
          <a:srgbClr val="86864C"/>
        </a:accent1>
        <a:accent2>
          <a:srgbClr val="809AE2"/>
        </a:accent2>
        <a:accent3>
          <a:srgbClr val="ABAFC8"/>
        </a:accent3>
        <a:accent4>
          <a:srgbClr val="DADADA"/>
        </a:accent4>
        <a:accent5>
          <a:srgbClr val="C3C3B2"/>
        </a:accent5>
        <a:accent6>
          <a:srgbClr val="738BCD"/>
        </a:accent6>
        <a:hlink>
          <a:srgbClr val="000000"/>
        </a:hlink>
        <a:folHlink>
          <a:srgbClr val="2E57C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fuji2 2">
        <a:dk1>
          <a:srgbClr val="2E2E48"/>
        </a:dk1>
        <a:lt1>
          <a:srgbClr val="B9CCE9"/>
        </a:lt1>
        <a:dk2>
          <a:srgbClr val="1451AA"/>
        </a:dk2>
        <a:lt2>
          <a:srgbClr val="C0D7D8"/>
        </a:lt2>
        <a:accent1>
          <a:srgbClr val="D6D5B2"/>
        </a:accent1>
        <a:accent2>
          <a:srgbClr val="FFFFE9"/>
        </a:accent2>
        <a:accent3>
          <a:srgbClr val="D9E2F2"/>
        </a:accent3>
        <a:accent4>
          <a:srgbClr val="26263C"/>
        </a:accent4>
        <a:accent5>
          <a:srgbClr val="E8E7D5"/>
        </a:accent5>
        <a:accent6>
          <a:srgbClr val="E7E7D3"/>
        </a:accent6>
        <a:hlink>
          <a:srgbClr val="6B94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AEAEA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E1E1E1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4">
        <a:dk1>
          <a:srgbClr val="000000"/>
        </a:dk1>
        <a:lt1>
          <a:srgbClr val="9CB8E0"/>
        </a:lt1>
        <a:dk2>
          <a:srgbClr val="000000"/>
        </a:dk2>
        <a:lt2>
          <a:srgbClr val="AAC9CA"/>
        </a:lt2>
        <a:accent1>
          <a:srgbClr val="D6D5B2"/>
        </a:accent1>
        <a:accent2>
          <a:srgbClr val="E8E7CE"/>
        </a:accent2>
        <a:accent3>
          <a:srgbClr val="CBD8ED"/>
        </a:accent3>
        <a:accent4>
          <a:srgbClr val="000000"/>
        </a:accent4>
        <a:accent5>
          <a:srgbClr val="E8E7D5"/>
        </a:accent5>
        <a:accent6>
          <a:srgbClr val="D2D1BA"/>
        </a:accent6>
        <a:hlink>
          <a:srgbClr val="4579C5"/>
        </a:hlink>
        <a:folHlink>
          <a:srgbClr val="C4F2F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5">
        <a:dk1>
          <a:srgbClr val="000000"/>
        </a:dk1>
        <a:lt1>
          <a:srgbClr val="6892D0"/>
        </a:lt1>
        <a:dk2>
          <a:srgbClr val="000000"/>
        </a:dk2>
        <a:lt2>
          <a:srgbClr val="7590B3"/>
        </a:lt2>
        <a:accent1>
          <a:srgbClr val="BEBB94"/>
        </a:accent1>
        <a:accent2>
          <a:srgbClr val="DDDDDD"/>
        </a:accent2>
        <a:accent3>
          <a:srgbClr val="B9C7E4"/>
        </a:accent3>
        <a:accent4>
          <a:srgbClr val="000000"/>
        </a:accent4>
        <a:accent5>
          <a:srgbClr val="DBDAC8"/>
        </a:accent5>
        <a:accent6>
          <a:srgbClr val="C8C8C8"/>
        </a:accent6>
        <a:hlink>
          <a:srgbClr val="363199"/>
        </a:hlink>
        <a:folHlink>
          <a:srgbClr val="91D6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6">
        <a:dk1>
          <a:srgbClr val="456697"/>
        </a:dk1>
        <a:lt1>
          <a:srgbClr val="FFFFFF"/>
        </a:lt1>
        <a:dk2>
          <a:srgbClr val="386AB4"/>
        </a:dk2>
        <a:lt2>
          <a:srgbClr val="FFFFCC"/>
        </a:lt2>
        <a:accent1>
          <a:srgbClr val="8A8F5D"/>
        </a:accent1>
        <a:accent2>
          <a:srgbClr val="97ACBF"/>
        </a:accent2>
        <a:accent3>
          <a:srgbClr val="AEB9D6"/>
        </a:accent3>
        <a:accent4>
          <a:srgbClr val="DADADA"/>
        </a:accent4>
        <a:accent5>
          <a:srgbClr val="C4C6B6"/>
        </a:accent5>
        <a:accent6>
          <a:srgbClr val="889BAD"/>
        </a:accent6>
        <a:hlink>
          <a:srgbClr val="1B265F"/>
        </a:hlink>
        <a:folHlink>
          <a:srgbClr val="24A9D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fuji2 7">
        <a:dk1>
          <a:srgbClr val="2545A1"/>
        </a:dk1>
        <a:lt1>
          <a:srgbClr val="FFFFFF"/>
        </a:lt1>
        <a:dk2>
          <a:srgbClr val="2C53C0"/>
        </a:dk2>
        <a:lt2>
          <a:srgbClr val="FFCC00"/>
        </a:lt2>
        <a:accent1>
          <a:srgbClr val="D28E34"/>
        </a:accent1>
        <a:accent2>
          <a:srgbClr val="AF96C0"/>
        </a:accent2>
        <a:accent3>
          <a:srgbClr val="ACB3DC"/>
        </a:accent3>
        <a:accent4>
          <a:srgbClr val="DADADA"/>
        </a:accent4>
        <a:accent5>
          <a:srgbClr val="E5C6AE"/>
        </a:accent5>
        <a:accent6>
          <a:srgbClr val="9E87AE"/>
        </a:accent6>
        <a:hlink>
          <a:srgbClr val="14265A"/>
        </a:hlink>
        <a:folHlink>
          <a:srgbClr val="C141A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mtfuji2">
  <a:themeElements>
    <a:clrScheme name="mtfuji2 3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EAEAEA"/>
      </a:accent1>
      <a:accent2>
        <a:srgbClr val="F8F8F8"/>
      </a:accent2>
      <a:accent3>
        <a:srgbClr val="FFFFFF"/>
      </a:accent3>
      <a:accent4>
        <a:srgbClr val="000000"/>
      </a:accent4>
      <a:accent5>
        <a:srgbClr val="F3F3F3"/>
      </a:accent5>
      <a:accent6>
        <a:srgbClr val="E1E1E1"/>
      </a:accent6>
      <a:hlink>
        <a:srgbClr val="808080"/>
      </a:hlink>
      <a:folHlink>
        <a:srgbClr val="F8F8F8"/>
      </a:folHlink>
    </a:clrScheme>
    <a:fontScheme name="mtfuji2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  <a:cs typeface="Arial" charset="0"/>
          </a:defRPr>
        </a:defPPr>
      </a:lstStyle>
    </a:lnDef>
  </a:objectDefaults>
  <a:extraClrSchemeLst>
    <a:extraClrScheme>
      <a:clrScheme name="mtfuji2 1">
        <a:dk1>
          <a:srgbClr val="1C357C"/>
        </a:dk1>
        <a:lt1>
          <a:srgbClr val="FFFFFF"/>
        </a:lt1>
        <a:dk2>
          <a:srgbClr val="224094"/>
        </a:dk2>
        <a:lt2>
          <a:srgbClr val="FFFFCC"/>
        </a:lt2>
        <a:accent1>
          <a:srgbClr val="86864C"/>
        </a:accent1>
        <a:accent2>
          <a:srgbClr val="809AE2"/>
        </a:accent2>
        <a:accent3>
          <a:srgbClr val="ABAFC8"/>
        </a:accent3>
        <a:accent4>
          <a:srgbClr val="DADADA"/>
        </a:accent4>
        <a:accent5>
          <a:srgbClr val="C3C3B2"/>
        </a:accent5>
        <a:accent6>
          <a:srgbClr val="738BCD"/>
        </a:accent6>
        <a:hlink>
          <a:srgbClr val="000000"/>
        </a:hlink>
        <a:folHlink>
          <a:srgbClr val="2E57C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fuji2 2">
        <a:dk1>
          <a:srgbClr val="2E2E48"/>
        </a:dk1>
        <a:lt1>
          <a:srgbClr val="B9CCE9"/>
        </a:lt1>
        <a:dk2>
          <a:srgbClr val="1451AA"/>
        </a:dk2>
        <a:lt2>
          <a:srgbClr val="C0D7D8"/>
        </a:lt2>
        <a:accent1>
          <a:srgbClr val="D6D5B2"/>
        </a:accent1>
        <a:accent2>
          <a:srgbClr val="FFFFE9"/>
        </a:accent2>
        <a:accent3>
          <a:srgbClr val="D9E2F2"/>
        </a:accent3>
        <a:accent4>
          <a:srgbClr val="26263C"/>
        </a:accent4>
        <a:accent5>
          <a:srgbClr val="E8E7D5"/>
        </a:accent5>
        <a:accent6>
          <a:srgbClr val="E7E7D3"/>
        </a:accent6>
        <a:hlink>
          <a:srgbClr val="6B94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AEAEA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E1E1E1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4">
        <a:dk1>
          <a:srgbClr val="000000"/>
        </a:dk1>
        <a:lt1>
          <a:srgbClr val="9CB8E0"/>
        </a:lt1>
        <a:dk2>
          <a:srgbClr val="000000"/>
        </a:dk2>
        <a:lt2>
          <a:srgbClr val="AAC9CA"/>
        </a:lt2>
        <a:accent1>
          <a:srgbClr val="D6D5B2"/>
        </a:accent1>
        <a:accent2>
          <a:srgbClr val="E8E7CE"/>
        </a:accent2>
        <a:accent3>
          <a:srgbClr val="CBD8ED"/>
        </a:accent3>
        <a:accent4>
          <a:srgbClr val="000000"/>
        </a:accent4>
        <a:accent5>
          <a:srgbClr val="E8E7D5"/>
        </a:accent5>
        <a:accent6>
          <a:srgbClr val="D2D1BA"/>
        </a:accent6>
        <a:hlink>
          <a:srgbClr val="4579C5"/>
        </a:hlink>
        <a:folHlink>
          <a:srgbClr val="C4F2F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5">
        <a:dk1>
          <a:srgbClr val="000000"/>
        </a:dk1>
        <a:lt1>
          <a:srgbClr val="6892D0"/>
        </a:lt1>
        <a:dk2>
          <a:srgbClr val="000000"/>
        </a:dk2>
        <a:lt2>
          <a:srgbClr val="7590B3"/>
        </a:lt2>
        <a:accent1>
          <a:srgbClr val="BEBB94"/>
        </a:accent1>
        <a:accent2>
          <a:srgbClr val="DDDDDD"/>
        </a:accent2>
        <a:accent3>
          <a:srgbClr val="B9C7E4"/>
        </a:accent3>
        <a:accent4>
          <a:srgbClr val="000000"/>
        </a:accent4>
        <a:accent5>
          <a:srgbClr val="DBDAC8"/>
        </a:accent5>
        <a:accent6>
          <a:srgbClr val="C8C8C8"/>
        </a:accent6>
        <a:hlink>
          <a:srgbClr val="363199"/>
        </a:hlink>
        <a:folHlink>
          <a:srgbClr val="91D6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6">
        <a:dk1>
          <a:srgbClr val="456697"/>
        </a:dk1>
        <a:lt1>
          <a:srgbClr val="FFFFFF"/>
        </a:lt1>
        <a:dk2>
          <a:srgbClr val="386AB4"/>
        </a:dk2>
        <a:lt2>
          <a:srgbClr val="FFFFCC"/>
        </a:lt2>
        <a:accent1>
          <a:srgbClr val="8A8F5D"/>
        </a:accent1>
        <a:accent2>
          <a:srgbClr val="97ACBF"/>
        </a:accent2>
        <a:accent3>
          <a:srgbClr val="AEB9D6"/>
        </a:accent3>
        <a:accent4>
          <a:srgbClr val="DADADA"/>
        </a:accent4>
        <a:accent5>
          <a:srgbClr val="C4C6B6"/>
        </a:accent5>
        <a:accent6>
          <a:srgbClr val="889BAD"/>
        </a:accent6>
        <a:hlink>
          <a:srgbClr val="1B265F"/>
        </a:hlink>
        <a:folHlink>
          <a:srgbClr val="24A9D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fuji2 7">
        <a:dk1>
          <a:srgbClr val="2545A1"/>
        </a:dk1>
        <a:lt1>
          <a:srgbClr val="FFFFFF"/>
        </a:lt1>
        <a:dk2>
          <a:srgbClr val="2C53C0"/>
        </a:dk2>
        <a:lt2>
          <a:srgbClr val="FFCC00"/>
        </a:lt2>
        <a:accent1>
          <a:srgbClr val="D28E34"/>
        </a:accent1>
        <a:accent2>
          <a:srgbClr val="AF96C0"/>
        </a:accent2>
        <a:accent3>
          <a:srgbClr val="ACB3DC"/>
        </a:accent3>
        <a:accent4>
          <a:srgbClr val="DADADA"/>
        </a:accent4>
        <a:accent5>
          <a:srgbClr val="E5C6AE"/>
        </a:accent5>
        <a:accent6>
          <a:srgbClr val="9E87AE"/>
        </a:accent6>
        <a:hlink>
          <a:srgbClr val="14265A"/>
        </a:hlink>
        <a:folHlink>
          <a:srgbClr val="C141A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mtfuji2">
  <a:themeElements>
    <a:clrScheme name="mtfuji2 3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EAEAEA"/>
      </a:accent1>
      <a:accent2>
        <a:srgbClr val="F8F8F8"/>
      </a:accent2>
      <a:accent3>
        <a:srgbClr val="FFFFFF"/>
      </a:accent3>
      <a:accent4>
        <a:srgbClr val="000000"/>
      </a:accent4>
      <a:accent5>
        <a:srgbClr val="F3F3F3"/>
      </a:accent5>
      <a:accent6>
        <a:srgbClr val="E1E1E1"/>
      </a:accent6>
      <a:hlink>
        <a:srgbClr val="808080"/>
      </a:hlink>
      <a:folHlink>
        <a:srgbClr val="F8F8F8"/>
      </a:folHlink>
    </a:clrScheme>
    <a:fontScheme name="mtfuji2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  <a:cs typeface="Arial" charset="0"/>
          </a:defRPr>
        </a:defPPr>
      </a:lstStyle>
    </a:lnDef>
  </a:objectDefaults>
  <a:extraClrSchemeLst>
    <a:extraClrScheme>
      <a:clrScheme name="mtfuji2 1">
        <a:dk1>
          <a:srgbClr val="1C357C"/>
        </a:dk1>
        <a:lt1>
          <a:srgbClr val="FFFFFF"/>
        </a:lt1>
        <a:dk2>
          <a:srgbClr val="224094"/>
        </a:dk2>
        <a:lt2>
          <a:srgbClr val="FFFFCC"/>
        </a:lt2>
        <a:accent1>
          <a:srgbClr val="86864C"/>
        </a:accent1>
        <a:accent2>
          <a:srgbClr val="809AE2"/>
        </a:accent2>
        <a:accent3>
          <a:srgbClr val="ABAFC8"/>
        </a:accent3>
        <a:accent4>
          <a:srgbClr val="DADADA"/>
        </a:accent4>
        <a:accent5>
          <a:srgbClr val="C3C3B2"/>
        </a:accent5>
        <a:accent6>
          <a:srgbClr val="738BCD"/>
        </a:accent6>
        <a:hlink>
          <a:srgbClr val="000000"/>
        </a:hlink>
        <a:folHlink>
          <a:srgbClr val="2E57C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fuji2 2">
        <a:dk1>
          <a:srgbClr val="2E2E48"/>
        </a:dk1>
        <a:lt1>
          <a:srgbClr val="B9CCE9"/>
        </a:lt1>
        <a:dk2>
          <a:srgbClr val="1451AA"/>
        </a:dk2>
        <a:lt2>
          <a:srgbClr val="C0D7D8"/>
        </a:lt2>
        <a:accent1>
          <a:srgbClr val="D6D5B2"/>
        </a:accent1>
        <a:accent2>
          <a:srgbClr val="FFFFE9"/>
        </a:accent2>
        <a:accent3>
          <a:srgbClr val="D9E2F2"/>
        </a:accent3>
        <a:accent4>
          <a:srgbClr val="26263C"/>
        </a:accent4>
        <a:accent5>
          <a:srgbClr val="E8E7D5"/>
        </a:accent5>
        <a:accent6>
          <a:srgbClr val="E7E7D3"/>
        </a:accent6>
        <a:hlink>
          <a:srgbClr val="6B94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AEAEA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E1E1E1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4">
        <a:dk1>
          <a:srgbClr val="000000"/>
        </a:dk1>
        <a:lt1>
          <a:srgbClr val="9CB8E0"/>
        </a:lt1>
        <a:dk2>
          <a:srgbClr val="000000"/>
        </a:dk2>
        <a:lt2>
          <a:srgbClr val="AAC9CA"/>
        </a:lt2>
        <a:accent1>
          <a:srgbClr val="D6D5B2"/>
        </a:accent1>
        <a:accent2>
          <a:srgbClr val="E8E7CE"/>
        </a:accent2>
        <a:accent3>
          <a:srgbClr val="CBD8ED"/>
        </a:accent3>
        <a:accent4>
          <a:srgbClr val="000000"/>
        </a:accent4>
        <a:accent5>
          <a:srgbClr val="E8E7D5"/>
        </a:accent5>
        <a:accent6>
          <a:srgbClr val="D2D1BA"/>
        </a:accent6>
        <a:hlink>
          <a:srgbClr val="4579C5"/>
        </a:hlink>
        <a:folHlink>
          <a:srgbClr val="C4F2F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5">
        <a:dk1>
          <a:srgbClr val="000000"/>
        </a:dk1>
        <a:lt1>
          <a:srgbClr val="6892D0"/>
        </a:lt1>
        <a:dk2>
          <a:srgbClr val="000000"/>
        </a:dk2>
        <a:lt2>
          <a:srgbClr val="7590B3"/>
        </a:lt2>
        <a:accent1>
          <a:srgbClr val="BEBB94"/>
        </a:accent1>
        <a:accent2>
          <a:srgbClr val="DDDDDD"/>
        </a:accent2>
        <a:accent3>
          <a:srgbClr val="B9C7E4"/>
        </a:accent3>
        <a:accent4>
          <a:srgbClr val="000000"/>
        </a:accent4>
        <a:accent5>
          <a:srgbClr val="DBDAC8"/>
        </a:accent5>
        <a:accent6>
          <a:srgbClr val="C8C8C8"/>
        </a:accent6>
        <a:hlink>
          <a:srgbClr val="363199"/>
        </a:hlink>
        <a:folHlink>
          <a:srgbClr val="91D6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6">
        <a:dk1>
          <a:srgbClr val="456697"/>
        </a:dk1>
        <a:lt1>
          <a:srgbClr val="FFFFFF"/>
        </a:lt1>
        <a:dk2>
          <a:srgbClr val="386AB4"/>
        </a:dk2>
        <a:lt2>
          <a:srgbClr val="FFFFCC"/>
        </a:lt2>
        <a:accent1>
          <a:srgbClr val="8A8F5D"/>
        </a:accent1>
        <a:accent2>
          <a:srgbClr val="97ACBF"/>
        </a:accent2>
        <a:accent3>
          <a:srgbClr val="AEB9D6"/>
        </a:accent3>
        <a:accent4>
          <a:srgbClr val="DADADA"/>
        </a:accent4>
        <a:accent5>
          <a:srgbClr val="C4C6B6"/>
        </a:accent5>
        <a:accent6>
          <a:srgbClr val="889BAD"/>
        </a:accent6>
        <a:hlink>
          <a:srgbClr val="1B265F"/>
        </a:hlink>
        <a:folHlink>
          <a:srgbClr val="24A9D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fuji2 7">
        <a:dk1>
          <a:srgbClr val="2545A1"/>
        </a:dk1>
        <a:lt1>
          <a:srgbClr val="FFFFFF"/>
        </a:lt1>
        <a:dk2>
          <a:srgbClr val="2C53C0"/>
        </a:dk2>
        <a:lt2>
          <a:srgbClr val="FFCC00"/>
        </a:lt2>
        <a:accent1>
          <a:srgbClr val="D28E34"/>
        </a:accent1>
        <a:accent2>
          <a:srgbClr val="AF96C0"/>
        </a:accent2>
        <a:accent3>
          <a:srgbClr val="ACB3DC"/>
        </a:accent3>
        <a:accent4>
          <a:srgbClr val="DADADA"/>
        </a:accent4>
        <a:accent5>
          <a:srgbClr val="E5C6AE"/>
        </a:accent5>
        <a:accent6>
          <a:srgbClr val="9E87AE"/>
        </a:accent6>
        <a:hlink>
          <a:srgbClr val="14265A"/>
        </a:hlink>
        <a:folHlink>
          <a:srgbClr val="C141A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GEOGLAM_ppt_Template">
  <a:themeElements>
    <a:clrScheme name="GEOPowerpointPresentation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EOPowerpointPresentation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OPowerpointPresentation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PowerpointPresentation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PowerpointPresentation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PowerpointPresentation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PowerpointPresentation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PowerpointPresentation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PowerpointPresentation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PowerpointPresentation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PowerpointPresentation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PowerpointPresentation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PowerpointPresentation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PowerpointPresentation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mtfuji2">
  <a:themeElements>
    <a:clrScheme name="mtfuji2 3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EAEAEA"/>
      </a:accent1>
      <a:accent2>
        <a:srgbClr val="F8F8F8"/>
      </a:accent2>
      <a:accent3>
        <a:srgbClr val="FFFFFF"/>
      </a:accent3>
      <a:accent4>
        <a:srgbClr val="000000"/>
      </a:accent4>
      <a:accent5>
        <a:srgbClr val="F3F3F3"/>
      </a:accent5>
      <a:accent6>
        <a:srgbClr val="E1E1E1"/>
      </a:accent6>
      <a:hlink>
        <a:srgbClr val="808080"/>
      </a:hlink>
      <a:folHlink>
        <a:srgbClr val="F8F8F8"/>
      </a:folHlink>
    </a:clrScheme>
    <a:fontScheme name="mtfuji2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  <a:cs typeface="Arial" charset="0"/>
          </a:defRPr>
        </a:defPPr>
      </a:lstStyle>
    </a:lnDef>
  </a:objectDefaults>
  <a:extraClrSchemeLst>
    <a:extraClrScheme>
      <a:clrScheme name="mtfuji2 1">
        <a:dk1>
          <a:srgbClr val="1C357C"/>
        </a:dk1>
        <a:lt1>
          <a:srgbClr val="FFFFFF"/>
        </a:lt1>
        <a:dk2>
          <a:srgbClr val="224094"/>
        </a:dk2>
        <a:lt2>
          <a:srgbClr val="FFFFCC"/>
        </a:lt2>
        <a:accent1>
          <a:srgbClr val="86864C"/>
        </a:accent1>
        <a:accent2>
          <a:srgbClr val="809AE2"/>
        </a:accent2>
        <a:accent3>
          <a:srgbClr val="ABAFC8"/>
        </a:accent3>
        <a:accent4>
          <a:srgbClr val="DADADA"/>
        </a:accent4>
        <a:accent5>
          <a:srgbClr val="C3C3B2"/>
        </a:accent5>
        <a:accent6>
          <a:srgbClr val="738BCD"/>
        </a:accent6>
        <a:hlink>
          <a:srgbClr val="000000"/>
        </a:hlink>
        <a:folHlink>
          <a:srgbClr val="2E57C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fuji2 2">
        <a:dk1>
          <a:srgbClr val="2E2E48"/>
        </a:dk1>
        <a:lt1>
          <a:srgbClr val="B9CCE9"/>
        </a:lt1>
        <a:dk2>
          <a:srgbClr val="1451AA"/>
        </a:dk2>
        <a:lt2>
          <a:srgbClr val="C0D7D8"/>
        </a:lt2>
        <a:accent1>
          <a:srgbClr val="D6D5B2"/>
        </a:accent1>
        <a:accent2>
          <a:srgbClr val="FFFFE9"/>
        </a:accent2>
        <a:accent3>
          <a:srgbClr val="D9E2F2"/>
        </a:accent3>
        <a:accent4>
          <a:srgbClr val="26263C"/>
        </a:accent4>
        <a:accent5>
          <a:srgbClr val="E8E7D5"/>
        </a:accent5>
        <a:accent6>
          <a:srgbClr val="E7E7D3"/>
        </a:accent6>
        <a:hlink>
          <a:srgbClr val="6B94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AEAEA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E1E1E1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4">
        <a:dk1>
          <a:srgbClr val="000000"/>
        </a:dk1>
        <a:lt1>
          <a:srgbClr val="9CB8E0"/>
        </a:lt1>
        <a:dk2>
          <a:srgbClr val="000000"/>
        </a:dk2>
        <a:lt2>
          <a:srgbClr val="AAC9CA"/>
        </a:lt2>
        <a:accent1>
          <a:srgbClr val="D6D5B2"/>
        </a:accent1>
        <a:accent2>
          <a:srgbClr val="E8E7CE"/>
        </a:accent2>
        <a:accent3>
          <a:srgbClr val="CBD8ED"/>
        </a:accent3>
        <a:accent4>
          <a:srgbClr val="000000"/>
        </a:accent4>
        <a:accent5>
          <a:srgbClr val="E8E7D5"/>
        </a:accent5>
        <a:accent6>
          <a:srgbClr val="D2D1BA"/>
        </a:accent6>
        <a:hlink>
          <a:srgbClr val="4579C5"/>
        </a:hlink>
        <a:folHlink>
          <a:srgbClr val="C4F2F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5">
        <a:dk1>
          <a:srgbClr val="000000"/>
        </a:dk1>
        <a:lt1>
          <a:srgbClr val="6892D0"/>
        </a:lt1>
        <a:dk2>
          <a:srgbClr val="000000"/>
        </a:dk2>
        <a:lt2>
          <a:srgbClr val="7590B3"/>
        </a:lt2>
        <a:accent1>
          <a:srgbClr val="BEBB94"/>
        </a:accent1>
        <a:accent2>
          <a:srgbClr val="DDDDDD"/>
        </a:accent2>
        <a:accent3>
          <a:srgbClr val="B9C7E4"/>
        </a:accent3>
        <a:accent4>
          <a:srgbClr val="000000"/>
        </a:accent4>
        <a:accent5>
          <a:srgbClr val="DBDAC8"/>
        </a:accent5>
        <a:accent6>
          <a:srgbClr val="C8C8C8"/>
        </a:accent6>
        <a:hlink>
          <a:srgbClr val="363199"/>
        </a:hlink>
        <a:folHlink>
          <a:srgbClr val="91D6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6">
        <a:dk1>
          <a:srgbClr val="456697"/>
        </a:dk1>
        <a:lt1>
          <a:srgbClr val="FFFFFF"/>
        </a:lt1>
        <a:dk2>
          <a:srgbClr val="386AB4"/>
        </a:dk2>
        <a:lt2>
          <a:srgbClr val="FFFFCC"/>
        </a:lt2>
        <a:accent1>
          <a:srgbClr val="8A8F5D"/>
        </a:accent1>
        <a:accent2>
          <a:srgbClr val="97ACBF"/>
        </a:accent2>
        <a:accent3>
          <a:srgbClr val="AEB9D6"/>
        </a:accent3>
        <a:accent4>
          <a:srgbClr val="DADADA"/>
        </a:accent4>
        <a:accent5>
          <a:srgbClr val="C4C6B6"/>
        </a:accent5>
        <a:accent6>
          <a:srgbClr val="889BAD"/>
        </a:accent6>
        <a:hlink>
          <a:srgbClr val="1B265F"/>
        </a:hlink>
        <a:folHlink>
          <a:srgbClr val="24A9D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fuji2 7">
        <a:dk1>
          <a:srgbClr val="2545A1"/>
        </a:dk1>
        <a:lt1>
          <a:srgbClr val="FFFFFF"/>
        </a:lt1>
        <a:dk2>
          <a:srgbClr val="2C53C0"/>
        </a:dk2>
        <a:lt2>
          <a:srgbClr val="FFCC00"/>
        </a:lt2>
        <a:accent1>
          <a:srgbClr val="D28E34"/>
        </a:accent1>
        <a:accent2>
          <a:srgbClr val="AF96C0"/>
        </a:accent2>
        <a:accent3>
          <a:srgbClr val="ACB3DC"/>
        </a:accent3>
        <a:accent4>
          <a:srgbClr val="DADADA"/>
        </a:accent4>
        <a:accent5>
          <a:srgbClr val="E5C6AE"/>
        </a:accent5>
        <a:accent6>
          <a:srgbClr val="9E87AE"/>
        </a:accent6>
        <a:hlink>
          <a:srgbClr val="14265A"/>
        </a:hlink>
        <a:folHlink>
          <a:srgbClr val="C141A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mtfuji2">
  <a:themeElements>
    <a:clrScheme name="mtfuji2 3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EAEAEA"/>
      </a:accent1>
      <a:accent2>
        <a:srgbClr val="F8F8F8"/>
      </a:accent2>
      <a:accent3>
        <a:srgbClr val="FFFFFF"/>
      </a:accent3>
      <a:accent4>
        <a:srgbClr val="000000"/>
      </a:accent4>
      <a:accent5>
        <a:srgbClr val="F3F3F3"/>
      </a:accent5>
      <a:accent6>
        <a:srgbClr val="E1E1E1"/>
      </a:accent6>
      <a:hlink>
        <a:srgbClr val="808080"/>
      </a:hlink>
      <a:folHlink>
        <a:srgbClr val="F8F8F8"/>
      </a:folHlink>
    </a:clrScheme>
    <a:fontScheme name="mtfuji2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  <a:cs typeface="Arial" charset="0"/>
          </a:defRPr>
        </a:defPPr>
      </a:lstStyle>
    </a:lnDef>
  </a:objectDefaults>
  <a:extraClrSchemeLst>
    <a:extraClrScheme>
      <a:clrScheme name="mtfuji2 1">
        <a:dk1>
          <a:srgbClr val="1C357C"/>
        </a:dk1>
        <a:lt1>
          <a:srgbClr val="FFFFFF"/>
        </a:lt1>
        <a:dk2>
          <a:srgbClr val="224094"/>
        </a:dk2>
        <a:lt2>
          <a:srgbClr val="FFFFCC"/>
        </a:lt2>
        <a:accent1>
          <a:srgbClr val="86864C"/>
        </a:accent1>
        <a:accent2>
          <a:srgbClr val="809AE2"/>
        </a:accent2>
        <a:accent3>
          <a:srgbClr val="ABAFC8"/>
        </a:accent3>
        <a:accent4>
          <a:srgbClr val="DADADA"/>
        </a:accent4>
        <a:accent5>
          <a:srgbClr val="C3C3B2"/>
        </a:accent5>
        <a:accent6>
          <a:srgbClr val="738BCD"/>
        </a:accent6>
        <a:hlink>
          <a:srgbClr val="000000"/>
        </a:hlink>
        <a:folHlink>
          <a:srgbClr val="2E57C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fuji2 2">
        <a:dk1>
          <a:srgbClr val="2E2E48"/>
        </a:dk1>
        <a:lt1>
          <a:srgbClr val="B9CCE9"/>
        </a:lt1>
        <a:dk2>
          <a:srgbClr val="1451AA"/>
        </a:dk2>
        <a:lt2>
          <a:srgbClr val="C0D7D8"/>
        </a:lt2>
        <a:accent1>
          <a:srgbClr val="D6D5B2"/>
        </a:accent1>
        <a:accent2>
          <a:srgbClr val="FFFFE9"/>
        </a:accent2>
        <a:accent3>
          <a:srgbClr val="D9E2F2"/>
        </a:accent3>
        <a:accent4>
          <a:srgbClr val="26263C"/>
        </a:accent4>
        <a:accent5>
          <a:srgbClr val="E8E7D5"/>
        </a:accent5>
        <a:accent6>
          <a:srgbClr val="E7E7D3"/>
        </a:accent6>
        <a:hlink>
          <a:srgbClr val="6B94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AEAEA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E1E1E1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4">
        <a:dk1>
          <a:srgbClr val="000000"/>
        </a:dk1>
        <a:lt1>
          <a:srgbClr val="9CB8E0"/>
        </a:lt1>
        <a:dk2>
          <a:srgbClr val="000000"/>
        </a:dk2>
        <a:lt2>
          <a:srgbClr val="AAC9CA"/>
        </a:lt2>
        <a:accent1>
          <a:srgbClr val="D6D5B2"/>
        </a:accent1>
        <a:accent2>
          <a:srgbClr val="E8E7CE"/>
        </a:accent2>
        <a:accent3>
          <a:srgbClr val="CBD8ED"/>
        </a:accent3>
        <a:accent4>
          <a:srgbClr val="000000"/>
        </a:accent4>
        <a:accent5>
          <a:srgbClr val="E8E7D5"/>
        </a:accent5>
        <a:accent6>
          <a:srgbClr val="D2D1BA"/>
        </a:accent6>
        <a:hlink>
          <a:srgbClr val="4579C5"/>
        </a:hlink>
        <a:folHlink>
          <a:srgbClr val="C4F2F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5">
        <a:dk1>
          <a:srgbClr val="000000"/>
        </a:dk1>
        <a:lt1>
          <a:srgbClr val="6892D0"/>
        </a:lt1>
        <a:dk2>
          <a:srgbClr val="000000"/>
        </a:dk2>
        <a:lt2>
          <a:srgbClr val="7590B3"/>
        </a:lt2>
        <a:accent1>
          <a:srgbClr val="BEBB94"/>
        </a:accent1>
        <a:accent2>
          <a:srgbClr val="DDDDDD"/>
        </a:accent2>
        <a:accent3>
          <a:srgbClr val="B9C7E4"/>
        </a:accent3>
        <a:accent4>
          <a:srgbClr val="000000"/>
        </a:accent4>
        <a:accent5>
          <a:srgbClr val="DBDAC8"/>
        </a:accent5>
        <a:accent6>
          <a:srgbClr val="C8C8C8"/>
        </a:accent6>
        <a:hlink>
          <a:srgbClr val="363199"/>
        </a:hlink>
        <a:folHlink>
          <a:srgbClr val="91D6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tfuji2 6">
        <a:dk1>
          <a:srgbClr val="456697"/>
        </a:dk1>
        <a:lt1>
          <a:srgbClr val="FFFFFF"/>
        </a:lt1>
        <a:dk2>
          <a:srgbClr val="386AB4"/>
        </a:dk2>
        <a:lt2>
          <a:srgbClr val="FFFFCC"/>
        </a:lt2>
        <a:accent1>
          <a:srgbClr val="8A8F5D"/>
        </a:accent1>
        <a:accent2>
          <a:srgbClr val="97ACBF"/>
        </a:accent2>
        <a:accent3>
          <a:srgbClr val="AEB9D6"/>
        </a:accent3>
        <a:accent4>
          <a:srgbClr val="DADADA"/>
        </a:accent4>
        <a:accent5>
          <a:srgbClr val="C4C6B6"/>
        </a:accent5>
        <a:accent6>
          <a:srgbClr val="889BAD"/>
        </a:accent6>
        <a:hlink>
          <a:srgbClr val="1B265F"/>
        </a:hlink>
        <a:folHlink>
          <a:srgbClr val="24A9D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tfuji2 7">
        <a:dk1>
          <a:srgbClr val="2545A1"/>
        </a:dk1>
        <a:lt1>
          <a:srgbClr val="FFFFFF"/>
        </a:lt1>
        <a:dk2>
          <a:srgbClr val="2C53C0"/>
        </a:dk2>
        <a:lt2>
          <a:srgbClr val="FFCC00"/>
        </a:lt2>
        <a:accent1>
          <a:srgbClr val="D28E34"/>
        </a:accent1>
        <a:accent2>
          <a:srgbClr val="AF96C0"/>
        </a:accent2>
        <a:accent3>
          <a:srgbClr val="ACB3DC"/>
        </a:accent3>
        <a:accent4>
          <a:srgbClr val="DADADA"/>
        </a:accent4>
        <a:accent5>
          <a:srgbClr val="E5C6AE"/>
        </a:accent5>
        <a:accent6>
          <a:srgbClr val="9E87AE"/>
        </a:accent6>
        <a:hlink>
          <a:srgbClr val="14265A"/>
        </a:hlink>
        <a:folHlink>
          <a:srgbClr val="C141A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0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992875</TotalTime>
  <Words>1160</Words>
  <Application>Microsoft Office PowerPoint</Application>
  <PresentationFormat>画面に合わせる (4:3)</PresentationFormat>
  <Paragraphs>323</Paragraphs>
  <Slides>13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10</vt:i4>
      </vt:variant>
      <vt:variant>
        <vt:lpstr>スライド タイトル</vt:lpstr>
      </vt:variant>
      <vt:variant>
        <vt:i4>13</vt:i4>
      </vt:variant>
    </vt:vector>
  </HeadingPairs>
  <TitlesOfParts>
    <vt:vector size="35" baseType="lpstr">
      <vt:lpstr>Avenir Roman</vt:lpstr>
      <vt:lpstr>Roboto Light</vt:lpstr>
      <vt:lpstr>Arial</vt:lpstr>
      <vt:lpstr>Arial Narrow</vt:lpstr>
      <vt:lpstr>Calibri</vt:lpstr>
      <vt:lpstr>Calibri Light</vt:lpstr>
      <vt:lpstr>Cooper Black</vt:lpstr>
      <vt:lpstr>Helvetica</vt:lpstr>
      <vt:lpstr>Tahoma</vt:lpstr>
      <vt:lpstr>Times New Roman</vt:lpstr>
      <vt:lpstr>Verdana</vt:lpstr>
      <vt:lpstr>Wingdings</vt:lpstr>
      <vt:lpstr>Office テーマ</vt:lpstr>
      <vt:lpstr>mtfuji2</vt:lpstr>
      <vt:lpstr>Office ​​テーマ</vt:lpstr>
      <vt:lpstr>2_mtfuji2</vt:lpstr>
      <vt:lpstr>4_mtfuji2</vt:lpstr>
      <vt:lpstr>1_GEOGLAM_ppt_Template</vt:lpstr>
      <vt:lpstr>3_mtfuji2</vt:lpstr>
      <vt:lpstr>5_mtfuji2</vt:lpstr>
      <vt:lpstr>9_Office テーマ</vt:lpstr>
      <vt:lpstr>10_Office テーマ</vt:lpstr>
      <vt:lpstr>Japan’s  L-SAR missions </vt:lpstr>
      <vt:lpstr>Japanese L-band SAR Satellites – 25-year Legacy</vt:lpstr>
      <vt:lpstr>PowerPoint プレゼンテーション</vt:lpstr>
      <vt:lpstr>ALOS-2 Observation Modes</vt:lpstr>
      <vt:lpstr>PowerPoint プレゼンテーション</vt:lpstr>
      <vt:lpstr>Monitoring Deforestation</vt:lpstr>
      <vt:lpstr>CEOS 2019 VNSC chair initiative</vt:lpstr>
      <vt:lpstr>Continuous Observations by ALOS Series</vt:lpstr>
      <vt:lpstr>ALOS-4 Overview</vt:lpstr>
      <vt:lpstr>ALOS-4 Mission Objectives</vt:lpstr>
      <vt:lpstr>PALSAR-3 Observation mode</vt:lpstr>
      <vt:lpstr>ALOS-4 Mission Objectives</vt:lpstr>
      <vt:lpstr>PowerPoint プレゼンテーション</vt:lpstr>
    </vt:vector>
  </TitlesOfParts>
  <Company>宇宙航空研究開発機構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YAHATA</dc:creator>
  <cp:lastModifiedBy>祖父江　真一</cp:lastModifiedBy>
  <cp:revision>587</cp:revision>
  <cp:lastPrinted>2015-06-19T10:23:26Z</cp:lastPrinted>
  <dcterms:created xsi:type="dcterms:W3CDTF">2013-05-09T08:34:50Z</dcterms:created>
  <dcterms:modified xsi:type="dcterms:W3CDTF">2021-04-09T09:29:30Z</dcterms:modified>
</cp:coreProperties>
</file>