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2" r:id="rId4"/>
    <p:sldId id="260" r:id="rId5"/>
    <p:sldId id="261" r:id="rId6"/>
    <p:sldId id="257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F8AEC57-8BD2-4E30-BAA3-69F422E07964}">
          <p14:sldIdLst>
            <p14:sldId id="256"/>
            <p14:sldId id="258"/>
          </p14:sldIdLst>
        </p14:section>
        <p14:section name="Untitled Section" id="{97EC9FF9-9865-4621-92DF-11676E719D7F}">
          <p14:sldIdLst>
            <p14:sldId id="262"/>
            <p14:sldId id="260"/>
            <p14:sldId id="261"/>
          </p14:sldIdLst>
        </p14:section>
        <p14:section name="Untitled Section" id="{D679EE7F-AF0C-4BCC-B265-308F7DF448AB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9591"/>
    <a:srgbClr val="0066FF"/>
    <a:srgbClr val="339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>
        <p:scale>
          <a:sx n="51" d="100"/>
          <a:sy n="51" d="100"/>
        </p:scale>
        <p:origin x="692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mmam\iCloudDrive\Glyphosate\Fall%202020\thesis%20data%20se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mmam\iCloudDrive\Glyphosate\Spring%202021\Paper%20plo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mmam\iCloudDrive\Glyphosate\Spring%202021\Paper%20plo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mmam\iCloudDrive\Glyphosate\Spring%202021\Paper%20plot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mmam\iCloudDrive\Glyphosate\Fall%202020\thesis%20data%20se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mmam\iCloudDrive\Glyphosate\Spring%202021\Paper%20plot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mmam\iCloudDrive\Glyphosate\Fall%202020\thesis%20data%20set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EC, Glyphosate and Discharge</a:t>
            </a:r>
            <a:r>
              <a:rPr lang="en-US" baseline="0"/>
              <a:t> Time Series Patterns</a:t>
            </a:r>
            <a:endParaRPr lang="en-US"/>
          </a:p>
        </c:rich>
      </c:tx>
      <c:layout>
        <c:manualLayout>
          <c:xMode val="edge"/>
          <c:yMode val="edge"/>
          <c:x val="0.10095413724998091"/>
          <c:y val="4.65247649125609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100283672381274"/>
          <c:y val="0.1770269996023833"/>
          <c:w val="0.71519183612991033"/>
          <c:h val="0.67943562480316477"/>
        </c:manualLayout>
      </c:layout>
      <c:scatterChart>
        <c:scatterStyle val="smoothMarker"/>
        <c:varyColors val="0"/>
        <c:ser>
          <c:idx val="2"/>
          <c:order val="2"/>
          <c:tx>
            <c:v>Glyphosate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'2020'!$A$7:$A$48</c:f>
              <c:numCache>
                <c:formatCode>mm/dd/yyyy\ hh:mm</c:formatCode>
                <c:ptCount val="42"/>
                <c:pt idx="0">
                  <c:v>43965.625</c:v>
                </c:pt>
                <c:pt idx="1">
                  <c:v>43965.708333333336</c:v>
                </c:pt>
                <c:pt idx="2">
                  <c:v>43965.791666666664</c:v>
                </c:pt>
                <c:pt idx="3">
                  <c:v>43965.875</c:v>
                </c:pt>
                <c:pt idx="4">
                  <c:v>43965.958333333336</c:v>
                </c:pt>
                <c:pt idx="5">
                  <c:v>43966.041666666664</c:v>
                </c:pt>
                <c:pt idx="6">
                  <c:v>43966.125</c:v>
                </c:pt>
                <c:pt idx="7">
                  <c:v>43966.208333333336</c:v>
                </c:pt>
                <c:pt idx="8">
                  <c:v>43966.291666666664</c:v>
                </c:pt>
                <c:pt idx="9">
                  <c:v>43966.375</c:v>
                </c:pt>
                <c:pt idx="10">
                  <c:v>43966.458333333336</c:v>
                </c:pt>
                <c:pt idx="11">
                  <c:v>43966.541666666664</c:v>
                </c:pt>
                <c:pt idx="12">
                  <c:v>43966.625</c:v>
                </c:pt>
                <c:pt idx="13">
                  <c:v>43966.708333333336</c:v>
                </c:pt>
                <c:pt idx="14">
                  <c:v>43966.791666666664</c:v>
                </c:pt>
                <c:pt idx="15">
                  <c:v>43966.875</c:v>
                </c:pt>
                <c:pt idx="16">
                  <c:v>43966.958333333336</c:v>
                </c:pt>
                <c:pt idx="17">
                  <c:v>43967.041666666664</c:v>
                </c:pt>
                <c:pt idx="18">
                  <c:v>43967.125</c:v>
                </c:pt>
                <c:pt idx="19">
                  <c:v>43967.208333333336</c:v>
                </c:pt>
                <c:pt idx="20">
                  <c:v>43967.291666666664</c:v>
                </c:pt>
                <c:pt idx="21">
                  <c:v>43967.375</c:v>
                </c:pt>
                <c:pt idx="22">
                  <c:v>43967.458333333336</c:v>
                </c:pt>
                <c:pt idx="23">
                  <c:v>43967.541666666664</c:v>
                </c:pt>
                <c:pt idx="24">
                  <c:v>43967.621527777781</c:v>
                </c:pt>
                <c:pt idx="25">
                  <c:v>43967.704861111109</c:v>
                </c:pt>
                <c:pt idx="26">
                  <c:v>43967.788194444445</c:v>
                </c:pt>
                <c:pt idx="27">
                  <c:v>43967.871527777781</c:v>
                </c:pt>
                <c:pt idx="28">
                  <c:v>43967.954861111109</c:v>
                </c:pt>
                <c:pt idx="29">
                  <c:v>43968.038194444445</c:v>
                </c:pt>
                <c:pt idx="30">
                  <c:v>43968.121527777781</c:v>
                </c:pt>
                <c:pt idx="31">
                  <c:v>43968.204861111109</c:v>
                </c:pt>
                <c:pt idx="32">
                  <c:v>43968.288194444445</c:v>
                </c:pt>
                <c:pt idx="33">
                  <c:v>43968.371527777781</c:v>
                </c:pt>
                <c:pt idx="34">
                  <c:v>43968.454861111109</c:v>
                </c:pt>
                <c:pt idx="35">
                  <c:v>43968.538194444445</c:v>
                </c:pt>
                <c:pt idx="36">
                  <c:v>43968.621527777781</c:v>
                </c:pt>
                <c:pt idx="37">
                  <c:v>43968.704861111109</c:v>
                </c:pt>
                <c:pt idx="38">
                  <c:v>43968.788194444445</c:v>
                </c:pt>
                <c:pt idx="39">
                  <c:v>43968.871527777781</c:v>
                </c:pt>
                <c:pt idx="40">
                  <c:v>43968.954861111109</c:v>
                </c:pt>
                <c:pt idx="41">
                  <c:v>43969.038194444445</c:v>
                </c:pt>
              </c:numCache>
            </c:numRef>
          </c:xVal>
          <c:yVal>
            <c:numRef>
              <c:f>'2020'!$I$7:$I$48</c:f>
              <c:numCache>
                <c:formatCode>General</c:formatCode>
                <c:ptCount val="42"/>
                <c:pt idx="0">
                  <c:v>0.05</c:v>
                </c:pt>
                <c:pt idx="1">
                  <c:v>0.05</c:v>
                </c:pt>
                <c:pt idx="2">
                  <c:v>0.05</c:v>
                </c:pt>
                <c:pt idx="3">
                  <c:v>0.05</c:v>
                </c:pt>
                <c:pt idx="4">
                  <c:v>0.05</c:v>
                </c:pt>
                <c:pt idx="5">
                  <c:v>0.05</c:v>
                </c:pt>
                <c:pt idx="6">
                  <c:v>0.05</c:v>
                </c:pt>
                <c:pt idx="7">
                  <c:v>0.05</c:v>
                </c:pt>
                <c:pt idx="8">
                  <c:v>0.05</c:v>
                </c:pt>
                <c:pt idx="9">
                  <c:v>0.05</c:v>
                </c:pt>
                <c:pt idx="10">
                  <c:v>0.05</c:v>
                </c:pt>
                <c:pt idx="11">
                  <c:v>0.05</c:v>
                </c:pt>
                <c:pt idx="12">
                  <c:v>0.05</c:v>
                </c:pt>
                <c:pt idx="13">
                  <c:v>0.05</c:v>
                </c:pt>
                <c:pt idx="14">
                  <c:v>28.2</c:v>
                </c:pt>
                <c:pt idx="15">
                  <c:v>161.19999999999999</c:v>
                </c:pt>
                <c:pt idx="16">
                  <c:v>237.3</c:v>
                </c:pt>
                <c:pt idx="17">
                  <c:v>154.1</c:v>
                </c:pt>
                <c:pt idx="18">
                  <c:v>127.6</c:v>
                </c:pt>
                <c:pt idx="19">
                  <c:v>99.9</c:v>
                </c:pt>
                <c:pt idx="20">
                  <c:v>73.8</c:v>
                </c:pt>
                <c:pt idx="21">
                  <c:v>43.4</c:v>
                </c:pt>
                <c:pt idx="22">
                  <c:v>40.1</c:v>
                </c:pt>
                <c:pt idx="23">
                  <c:v>29.2</c:v>
                </c:pt>
                <c:pt idx="24">
                  <c:v>33</c:v>
                </c:pt>
                <c:pt idx="25">
                  <c:v>19.3</c:v>
                </c:pt>
                <c:pt idx="26">
                  <c:v>13.9</c:v>
                </c:pt>
                <c:pt idx="27">
                  <c:v>8.4</c:v>
                </c:pt>
                <c:pt idx="28">
                  <c:v>11.9</c:v>
                </c:pt>
                <c:pt idx="29">
                  <c:v>6.7</c:v>
                </c:pt>
                <c:pt idx="30">
                  <c:v>6.3</c:v>
                </c:pt>
                <c:pt idx="31">
                  <c:v>5.5</c:v>
                </c:pt>
                <c:pt idx="32">
                  <c:v>4.7</c:v>
                </c:pt>
                <c:pt idx="33">
                  <c:v>4.8</c:v>
                </c:pt>
                <c:pt idx="34">
                  <c:v>7.2</c:v>
                </c:pt>
                <c:pt idx="35">
                  <c:v>3.5</c:v>
                </c:pt>
                <c:pt idx="36">
                  <c:v>4.3</c:v>
                </c:pt>
                <c:pt idx="37">
                  <c:v>5.0999999999999996</c:v>
                </c:pt>
                <c:pt idx="38">
                  <c:v>6.4</c:v>
                </c:pt>
                <c:pt idx="39">
                  <c:v>2.9</c:v>
                </c:pt>
                <c:pt idx="40">
                  <c:v>5.0999999999999996</c:v>
                </c:pt>
                <c:pt idx="41">
                  <c:v>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1FE-4429-A3F6-253E392EE2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7561440"/>
        <c:axId val="526636224"/>
        <c:extLst/>
      </c:scatterChart>
      <c:scatterChart>
        <c:scatterStyle val="smoothMarker"/>
        <c:varyColors val="0"/>
        <c:ser>
          <c:idx val="1"/>
          <c:order val="0"/>
          <c:tx>
            <c:v>Conductance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'2020'!$A$12:$A$48</c:f>
              <c:numCache>
                <c:formatCode>mm/dd/yyyy\ hh:mm</c:formatCode>
                <c:ptCount val="37"/>
                <c:pt idx="0">
                  <c:v>43966.041666666664</c:v>
                </c:pt>
                <c:pt idx="1">
                  <c:v>43966.125</c:v>
                </c:pt>
                <c:pt idx="2">
                  <c:v>43966.208333333336</c:v>
                </c:pt>
                <c:pt idx="3">
                  <c:v>43966.291666666664</c:v>
                </c:pt>
                <c:pt idx="4">
                  <c:v>43966.375</c:v>
                </c:pt>
                <c:pt idx="5">
                  <c:v>43966.458333333336</c:v>
                </c:pt>
                <c:pt idx="6">
                  <c:v>43966.541666666664</c:v>
                </c:pt>
                <c:pt idx="7">
                  <c:v>43966.625</c:v>
                </c:pt>
                <c:pt idx="8">
                  <c:v>43966.708333333336</c:v>
                </c:pt>
                <c:pt idx="9">
                  <c:v>43966.791666666664</c:v>
                </c:pt>
                <c:pt idx="10">
                  <c:v>43966.875</c:v>
                </c:pt>
                <c:pt idx="11">
                  <c:v>43966.958333333336</c:v>
                </c:pt>
                <c:pt idx="12">
                  <c:v>43967.041666666664</c:v>
                </c:pt>
                <c:pt idx="13">
                  <c:v>43967.125</c:v>
                </c:pt>
                <c:pt idx="14">
                  <c:v>43967.208333333336</c:v>
                </c:pt>
                <c:pt idx="15">
                  <c:v>43967.291666666664</c:v>
                </c:pt>
                <c:pt idx="16">
                  <c:v>43967.375</c:v>
                </c:pt>
                <c:pt idx="17">
                  <c:v>43967.458333333336</c:v>
                </c:pt>
                <c:pt idx="18">
                  <c:v>43967.541666666664</c:v>
                </c:pt>
                <c:pt idx="19">
                  <c:v>43967.621527777781</c:v>
                </c:pt>
                <c:pt idx="20">
                  <c:v>43967.704861111109</c:v>
                </c:pt>
                <c:pt idx="21">
                  <c:v>43967.788194444445</c:v>
                </c:pt>
                <c:pt idx="22">
                  <c:v>43967.871527777781</c:v>
                </c:pt>
                <c:pt idx="23">
                  <c:v>43967.954861111109</c:v>
                </c:pt>
                <c:pt idx="24">
                  <c:v>43968.038194444445</c:v>
                </c:pt>
                <c:pt idx="25">
                  <c:v>43968.121527777781</c:v>
                </c:pt>
                <c:pt idx="26">
                  <c:v>43968.204861111109</c:v>
                </c:pt>
                <c:pt idx="27">
                  <c:v>43968.288194444445</c:v>
                </c:pt>
                <c:pt idx="28">
                  <c:v>43968.371527777781</c:v>
                </c:pt>
                <c:pt idx="29">
                  <c:v>43968.454861111109</c:v>
                </c:pt>
                <c:pt idx="30">
                  <c:v>43968.538194444445</c:v>
                </c:pt>
                <c:pt idx="31">
                  <c:v>43968.621527777781</c:v>
                </c:pt>
                <c:pt idx="32">
                  <c:v>43968.704861111109</c:v>
                </c:pt>
                <c:pt idx="33">
                  <c:v>43968.788194444445</c:v>
                </c:pt>
                <c:pt idx="34">
                  <c:v>43968.871527777781</c:v>
                </c:pt>
                <c:pt idx="35">
                  <c:v>43968.954861111109</c:v>
                </c:pt>
                <c:pt idx="36">
                  <c:v>43969.038194444445</c:v>
                </c:pt>
              </c:numCache>
            </c:numRef>
          </c:xVal>
          <c:yVal>
            <c:numRef>
              <c:f>'2020'!$H$12:$H$48</c:f>
              <c:numCache>
                <c:formatCode>General</c:formatCode>
                <c:ptCount val="37"/>
                <c:pt idx="0">
                  <c:v>7.31</c:v>
                </c:pt>
                <c:pt idx="1">
                  <c:v>7.74</c:v>
                </c:pt>
                <c:pt idx="2">
                  <c:v>7.06</c:v>
                </c:pt>
                <c:pt idx="3">
                  <c:v>7.36</c:v>
                </c:pt>
                <c:pt idx="4">
                  <c:v>7.57</c:v>
                </c:pt>
                <c:pt idx="5">
                  <c:v>7.68</c:v>
                </c:pt>
                <c:pt idx="6">
                  <c:v>7.91</c:v>
                </c:pt>
                <c:pt idx="7">
                  <c:v>7.51</c:v>
                </c:pt>
                <c:pt idx="8">
                  <c:v>6.36</c:v>
                </c:pt>
                <c:pt idx="9">
                  <c:v>5.19</c:v>
                </c:pt>
                <c:pt idx="10">
                  <c:v>0.85</c:v>
                </c:pt>
                <c:pt idx="11">
                  <c:v>1.1000000000000001</c:v>
                </c:pt>
                <c:pt idx="12">
                  <c:v>1.34</c:v>
                </c:pt>
                <c:pt idx="13">
                  <c:v>2.1</c:v>
                </c:pt>
                <c:pt idx="14">
                  <c:v>2.5099999999999998</c:v>
                </c:pt>
                <c:pt idx="15">
                  <c:v>3.31</c:v>
                </c:pt>
                <c:pt idx="16">
                  <c:v>3.55</c:v>
                </c:pt>
                <c:pt idx="17">
                  <c:v>4.2699999999999996</c:v>
                </c:pt>
                <c:pt idx="18">
                  <c:v>4.53</c:v>
                </c:pt>
                <c:pt idx="19">
                  <c:v>4.78</c:v>
                </c:pt>
                <c:pt idx="20">
                  <c:v>5.21</c:v>
                </c:pt>
                <c:pt idx="21">
                  <c:v>5.87</c:v>
                </c:pt>
                <c:pt idx="22">
                  <c:v>6.46</c:v>
                </c:pt>
                <c:pt idx="23">
                  <c:v>6.82</c:v>
                </c:pt>
                <c:pt idx="24">
                  <c:v>6.68</c:v>
                </c:pt>
                <c:pt idx="25">
                  <c:v>6.72</c:v>
                </c:pt>
                <c:pt idx="26">
                  <c:v>6.59</c:v>
                </c:pt>
                <c:pt idx="27">
                  <c:v>6.68</c:v>
                </c:pt>
                <c:pt idx="28">
                  <c:v>6.8</c:v>
                </c:pt>
                <c:pt idx="29">
                  <c:v>6.76</c:v>
                </c:pt>
                <c:pt idx="30">
                  <c:v>6.95</c:v>
                </c:pt>
                <c:pt idx="31">
                  <c:v>6.97</c:v>
                </c:pt>
                <c:pt idx="32">
                  <c:v>7.08</c:v>
                </c:pt>
                <c:pt idx="33">
                  <c:v>7.25</c:v>
                </c:pt>
                <c:pt idx="34">
                  <c:v>7.14</c:v>
                </c:pt>
                <c:pt idx="35">
                  <c:v>7.44</c:v>
                </c:pt>
                <c:pt idx="36">
                  <c:v>7.38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1FE-4429-A3F6-253E392EE27D}"/>
            </c:ext>
          </c:extLst>
        </c:ser>
        <c:ser>
          <c:idx val="0"/>
          <c:order val="1"/>
          <c:tx>
            <c:v>Discharge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'2020'!$A$12:$A$48</c:f>
              <c:numCache>
                <c:formatCode>mm/dd/yyyy\ hh:mm</c:formatCode>
                <c:ptCount val="37"/>
                <c:pt idx="0">
                  <c:v>43966.041666666664</c:v>
                </c:pt>
                <c:pt idx="1">
                  <c:v>43966.125</c:v>
                </c:pt>
                <c:pt idx="2">
                  <c:v>43966.208333333336</c:v>
                </c:pt>
                <c:pt idx="3">
                  <c:v>43966.291666666664</c:v>
                </c:pt>
                <c:pt idx="4">
                  <c:v>43966.375</c:v>
                </c:pt>
                <c:pt idx="5">
                  <c:v>43966.458333333336</c:v>
                </c:pt>
                <c:pt idx="6">
                  <c:v>43966.541666666664</c:v>
                </c:pt>
                <c:pt idx="7">
                  <c:v>43966.625</c:v>
                </c:pt>
                <c:pt idx="8">
                  <c:v>43966.708333333336</c:v>
                </c:pt>
                <c:pt idx="9">
                  <c:v>43966.791666666664</c:v>
                </c:pt>
                <c:pt idx="10">
                  <c:v>43966.875</c:v>
                </c:pt>
                <c:pt idx="11">
                  <c:v>43966.958333333336</c:v>
                </c:pt>
                <c:pt idx="12">
                  <c:v>43967.041666666664</c:v>
                </c:pt>
                <c:pt idx="13">
                  <c:v>43967.125</c:v>
                </c:pt>
                <c:pt idx="14">
                  <c:v>43967.208333333336</c:v>
                </c:pt>
                <c:pt idx="15">
                  <c:v>43967.291666666664</c:v>
                </c:pt>
                <c:pt idx="16">
                  <c:v>43967.375</c:v>
                </c:pt>
                <c:pt idx="17">
                  <c:v>43967.458333333336</c:v>
                </c:pt>
                <c:pt idx="18">
                  <c:v>43967.541666666664</c:v>
                </c:pt>
                <c:pt idx="19">
                  <c:v>43967.621527777781</c:v>
                </c:pt>
                <c:pt idx="20">
                  <c:v>43967.704861111109</c:v>
                </c:pt>
                <c:pt idx="21">
                  <c:v>43967.788194444445</c:v>
                </c:pt>
                <c:pt idx="22">
                  <c:v>43967.871527777781</c:v>
                </c:pt>
                <c:pt idx="23">
                  <c:v>43967.954861111109</c:v>
                </c:pt>
                <c:pt idx="24">
                  <c:v>43968.038194444445</c:v>
                </c:pt>
                <c:pt idx="25">
                  <c:v>43968.121527777781</c:v>
                </c:pt>
                <c:pt idx="26">
                  <c:v>43968.204861111109</c:v>
                </c:pt>
                <c:pt idx="27">
                  <c:v>43968.288194444445</c:v>
                </c:pt>
                <c:pt idx="28">
                  <c:v>43968.371527777781</c:v>
                </c:pt>
                <c:pt idx="29">
                  <c:v>43968.454861111109</c:v>
                </c:pt>
                <c:pt idx="30">
                  <c:v>43968.538194444445</c:v>
                </c:pt>
                <c:pt idx="31">
                  <c:v>43968.621527777781</c:v>
                </c:pt>
                <c:pt idx="32">
                  <c:v>43968.704861111109</c:v>
                </c:pt>
                <c:pt idx="33">
                  <c:v>43968.788194444445</c:v>
                </c:pt>
                <c:pt idx="34">
                  <c:v>43968.871527777781</c:v>
                </c:pt>
                <c:pt idx="35">
                  <c:v>43968.954861111109</c:v>
                </c:pt>
                <c:pt idx="36">
                  <c:v>43969.038194444445</c:v>
                </c:pt>
              </c:numCache>
            </c:numRef>
          </c:xVal>
          <c:yVal>
            <c:numRef>
              <c:f>'2020'!$D$12:$D$48</c:f>
              <c:numCache>
                <c:formatCode>General</c:formatCode>
                <c:ptCount val="37"/>
                <c:pt idx="0">
                  <c:v>2.0855309679993567E-2</c:v>
                </c:pt>
                <c:pt idx="1">
                  <c:v>2.0850762050590485E-2</c:v>
                </c:pt>
                <c:pt idx="2">
                  <c:v>2.4054950922379342E-2</c:v>
                </c:pt>
                <c:pt idx="3">
                  <c:v>2.8554129543634347E-2</c:v>
                </c:pt>
                <c:pt idx="4">
                  <c:v>4.0538835828305003E-2</c:v>
                </c:pt>
                <c:pt idx="5">
                  <c:v>2.1214520210620841E-2</c:v>
                </c:pt>
                <c:pt idx="6">
                  <c:v>1.2524164218183334E-3</c:v>
                </c:pt>
                <c:pt idx="7">
                  <c:v>8.4480827644678046E-4</c:v>
                </c:pt>
                <c:pt idx="8">
                  <c:v>4.8950274805233396E-3</c:v>
                </c:pt>
                <c:pt idx="9">
                  <c:v>1.6110542772335499</c:v>
                </c:pt>
                <c:pt idx="10">
                  <c:v>11.138463645797998</c:v>
                </c:pt>
                <c:pt idx="11">
                  <c:v>16.387704298366852</c:v>
                </c:pt>
                <c:pt idx="12">
                  <c:v>11.979169839420544</c:v>
                </c:pt>
                <c:pt idx="13">
                  <c:v>6.8674051422559339</c:v>
                </c:pt>
                <c:pt idx="14">
                  <c:v>3.9489289671520242</c:v>
                </c:pt>
                <c:pt idx="15">
                  <c:v>2.218230051291846</c:v>
                </c:pt>
                <c:pt idx="16">
                  <c:v>1.4397458497600992</c:v>
                </c:pt>
                <c:pt idx="17">
                  <c:v>1.0123114300394171</c:v>
                </c:pt>
                <c:pt idx="18">
                  <c:v>0.57971452489426301</c:v>
                </c:pt>
                <c:pt idx="19">
                  <c:v>0.3975530864207823</c:v>
                </c:pt>
                <c:pt idx="20">
                  <c:v>0.24532520668985058</c:v>
                </c:pt>
                <c:pt idx="21">
                  <c:v>0.17684977408081221</c:v>
                </c:pt>
                <c:pt idx="22">
                  <c:v>0.15198428485721815</c:v>
                </c:pt>
                <c:pt idx="23">
                  <c:v>0.13533728522091573</c:v>
                </c:pt>
                <c:pt idx="24">
                  <c:v>0.12750933284178315</c:v>
                </c:pt>
                <c:pt idx="25">
                  <c:v>0.13167609779129028</c:v>
                </c:pt>
                <c:pt idx="26">
                  <c:v>0.13081632873800073</c:v>
                </c:pt>
                <c:pt idx="27">
                  <c:v>0.13795136007478778</c:v>
                </c:pt>
                <c:pt idx="28">
                  <c:v>0.17945316522719201</c:v>
                </c:pt>
                <c:pt idx="29">
                  <c:v>0.15464805992492298</c:v>
                </c:pt>
                <c:pt idx="30">
                  <c:v>8.4054173566656565E-2</c:v>
                </c:pt>
                <c:pt idx="31">
                  <c:v>6.5412720877923436E-2</c:v>
                </c:pt>
                <c:pt idx="32">
                  <c:v>6.1878217851860429E-2</c:v>
                </c:pt>
                <c:pt idx="33">
                  <c:v>6.3356820927776003E-2</c:v>
                </c:pt>
                <c:pt idx="34">
                  <c:v>6.7606778468318057E-2</c:v>
                </c:pt>
                <c:pt idx="35">
                  <c:v>7.2566314283656855E-2</c:v>
                </c:pt>
                <c:pt idx="36">
                  <c:v>7.7883291289933737E-2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1FE-4429-A3F6-253E392EE2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7270800"/>
        <c:axId val="717266640"/>
      </c:scatterChart>
      <c:valAx>
        <c:axId val="4775614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6636224"/>
        <c:crosses val="autoZero"/>
        <c:crossBetween val="midCat"/>
      </c:valAx>
      <c:valAx>
        <c:axId val="52663622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dirty="0"/>
                  <a:t>Glyphosate</a:t>
                </a:r>
                <a:r>
                  <a:rPr lang="en-US" sz="1100" baseline="0" dirty="0"/>
                  <a:t> (ug/L)</a:t>
                </a:r>
                <a:endParaRPr lang="en-US" sz="11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561440"/>
        <c:crosses val="autoZero"/>
        <c:crossBetween val="midCat"/>
      </c:valAx>
      <c:valAx>
        <c:axId val="717266640"/>
        <c:scaling>
          <c:orientation val="minMax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dirty="0"/>
                  <a:t>Discharge</a:t>
                </a:r>
                <a:r>
                  <a:rPr lang="en-US" sz="1100" baseline="0" dirty="0"/>
                  <a:t> (L/s)</a:t>
                </a:r>
              </a:p>
              <a:p>
                <a:pPr>
                  <a:defRPr/>
                </a:pPr>
                <a:r>
                  <a:rPr lang="en-US" sz="1100" baseline="0" dirty="0"/>
                  <a:t>EC (</a:t>
                </a:r>
                <a:r>
                  <a:rPr lang="en-US" sz="1100" baseline="0" dirty="0" err="1"/>
                  <a:t>uS</a:t>
                </a:r>
                <a:r>
                  <a:rPr lang="en-US" sz="1100" baseline="0" dirty="0"/>
                  <a:t>/m)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7270800"/>
        <c:crosses val="max"/>
        <c:crossBetween val="midCat"/>
      </c:valAx>
      <c:valAx>
        <c:axId val="717270800"/>
        <c:scaling>
          <c:orientation val="minMax"/>
        </c:scaling>
        <c:delete val="1"/>
        <c:axPos val="b"/>
        <c:numFmt formatCode="mm/dd/yyyy\ hh:mm" sourceLinked="1"/>
        <c:majorTickMark val="out"/>
        <c:minorTickMark val="none"/>
        <c:tickLblPos val="nextTo"/>
        <c:crossAx val="7172666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0223763948304987"/>
          <c:y val="0.18174514759523747"/>
          <c:w val="0.23769231485488668"/>
          <c:h val="0.250652720471519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2020 Campaign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5/14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'Alpha Campaigns'!$H$5:$H$52</c:f>
              <c:numCache>
                <c:formatCode>General</c:formatCode>
                <c:ptCount val="4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0.19095923596826112</c:v>
                </c:pt>
                <c:pt idx="15">
                  <c:v>0.99652772204286355</c:v>
                </c:pt>
                <c:pt idx="16">
                  <c:v>0.73610687525131446</c:v>
                </c:pt>
                <c:pt idx="17">
                  <c:v>0.3402671881282861</c:v>
                </c:pt>
                <c:pt idx="18">
                  <c:v>0.2395711273689608</c:v>
                </c:pt>
                <c:pt idx="19">
                  <c:v>0.19790379188253401</c:v>
                </c:pt>
                <c:pt idx="20">
                  <c:v>0.17359784618178942</c:v>
                </c:pt>
                <c:pt idx="21">
                  <c:v>0.14234734456677195</c:v>
                </c:pt>
                <c:pt idx="22">
                  <c:v>6.5957229508191231E-2</c:v>
                </c:pt>
                <c:pt idx="23">
                  <c:v>4.1651283807446635E-2</c:v>
                </c:pt>
                <c:pt idx="24">
                  <c:v>1.040078219282391E-2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2.4289894021764426E-2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</c:numCache>
            </c:numRef>
          </c:xVal>
          <c:yVal>
            <c:numRef>
              <c:f>'Alpha Campaigns'!$E$5:$E$52</c:f>
              <c:numCache>
                <c:formatCode>General</c:formatCode>
                <c:ptCount val="4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5.4335260115606937E-2</c:v>
                </c:pt>
                <c:pt idx="15">
                  <c:v>1.8964705882352939</c:v>
                </c:pt>
                <c:pt idx="16">
                  <c:v>2.1572727272727272</c:v>
                </c:pt>
                <c:pt idx="17">
                  <c:v>1.1499999999999999</c:v>
                </c:pt>
                <c:pt idx="18">
                  <c:v>0.60761904761904761</c:v>
                </c:pt>
                <c:pt idx="19">
                  <c:v>0.39800796812749006</c:v>
                </c:pt>
                <c:pt idx="20">
                  <c:v>0.22296072507552869</c:v>
                </c:pt>
                <c:pt idx="21">
                  <c:v>0.12225352112676056</c:v>
                </c:pt>
                <c:pt idx="22">
                  <c:v>9.3911007025761134E-2</c:v>
                </c:pt>
                <c:pt idx="23">
                  <c:v>6.4459161147902871E-2</c:v>
                </c:pt>
                <c:pt idx="24">
                  <c:v>6.903765690376569E-2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9.3749999999999997E-3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3AF-4690-ACEE-10D7EF9FD3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03082591"/>
        <c:axId val="1503061375"/>
      </c:scatterChart>
      <c:valAx>
        <c:axId val="1503082591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Relative Water Table Height</a:t>
                </a:r>
              </a:p>
            </c:rich>
          </c:tx>
          <c:layout>
            <c:manualLayout>
              <c:xMode val="edge"/>
              <c:yMode val="edge"/>
              <c:x val="0.32143684571019987"/>
              <c:y val="0.79476254671740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3061375"/>
        <c:crosses val="autoZero"/>
        <c:crossBetween val="midCat"/>
      </c:valAx>
      <c:valAx>
        <c:axId val="15030613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Glyphosate/Conductance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3082591"/>
        <c:crosses val="autoZero"/>
        <c:crossBetween val="midCat"/>
      </c:valAx>
      <c:spPr>
        <a:noFill/>
        <a:ln w="25400"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delete val="1"/>
      </c:legendEntry>
      <c:layout>
        <c:manualLayout>
          <c:xMode val="edge"/>
          <c:yMode val="edge"/>
          <c:x val="0.80057851894845"/>
          <c:y val="0.47566741337849305"/>
          <c:w val="0.14627960534045195"/>
          <c:h val="7.70242892790127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4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2018</a:t>
            </a:r>
            <a:r>
              <a:rPr lang="en-US" sz="1800" b="1" baseline="0" dirty="0"/>
              <a:t> Campaign</a:t>
            </a:r>
            <a:endParaRPr lang="en-US" sz="1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298609024960012"/>
          <c:y val="0.12512202100650829"/>
          <c:w val="0.83449366697693672"/>
          <c:h val="0.68777588146648183"/>
        </c:manualLayout>
      </c:layout>
      <c:scatterChart>
        <c:scatterStyle val="lineMarker"/>
        <c:varyColors val="0"/>
        <c:ser>
          <c:idx val="1"/>
          <c:order val="0"/>
          <c:tx>
            <c:v>5/10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'Alpha Campaigns'!$H$386:$H$420</c:f>
              <c:numCache>
                <c:formatCode>General</c:formatCode>
                <c:ptCount val="35"/>
                <c:pt idx="0">
                  <c:v>4.017146544391699E-2</c:v>
                </c:pt>
                <c:pt idx="1">
                  <c:v>4.017146544391699E-2</c:v>
                </c:pt>
                <c:pt idx="2">
                  <c:v>3.7181345398528222E-2</c:v>
                </c:pt>
                <c:pt idx="3">
                  <c:v>3.3194518671380971E-2</c:v>
                </c:pt>
                <c:pt idx="4">
                  <c:v>3.3194518671380971E-2</c:v>
                </c:pt>
                <c:pt idx="5">
                  <c:v>1.8243918444777081E-2</c:v>
                </c:pt>
                <c:pt idx="6">
                  <c:v>5.2867315814635329E-3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</c:numCache>
            </c:numRef>
          </c:xVal>
          <c:yVal>
            <c:numRef>
              <c:f>'Alpha Campaigns'!$E$386:$E$419</c:f>
              <c:numCache>
                <c:formatCode>General</c:formatCode>
                <c:ptCount val="34"/>
                <c:pt idx="0">
                  <c:v>0.21892857142857144</c:v>
                </c:pt>
                <c:pt idx="1">
                  <c:v>0.48740540540540539</c:v>
                </c:pt>
                <c:pt idx="2">
                  <c:v>0.46053571428571433</c:v>
                </c:pt>
                <c:pt idx="3">
                  <c:v>0.28387254901960784</c:v>
                </c:pt>
                <c:pt idx="4">
                  <c:v>0.38398963730569946</c:v>
                </c:pt>
                <c:pt idx="5">
                  <c:v>0.11741279069767442</c:v>
                </c:pt>
                <c:pt idx="6">
                  <c:v>8.3720238095238098E-2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AA7-4C59-AA2B-CC9068251E0A}"/>
            </c:ext>
          </c:extLst>
        </c:ser>
        <c:ser>
          <c:idx val="0"/>
          <c:order val="1"/>
          <c:tx>
            <c:v>5/15</c:v>
          </c:tx>
          <c:spPr>
            <a:ln w="25400" cap="rnd">
              <a:noFill/>
              <a:round/>
            </a:ln>
            <a:effectLst/>
          </c:spPr>
          <c:marker>
            <c:symbol val="x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'Alpha Campaigns'!$H$423:$H$443</c:f>
              <c:numCache>
                <c:formatCode>General</c:formatCode>
                <c:ptCount val="21"/>
                <c:pt idx="0">
                  <c:v>0.23788312368958589</c:v>
                </c:pt>
                <c:pt idx="1">
                  <c:v>0.22935196462644883</c:v>
                </c:pt>
                <c:pt idx="3">
                  <c:v>0.16679013149634589</c:v>
                </c:pt>
                <c:pt idx="4">
                  <c:v>0.12697805586815736</c:v>
                </c:pt>
                <c:pt idx="5">
                  <c:v>9.8540858990926031E-2</c:v>
                </c:pt>
                <c:pt idx="6">
                  <c:v>8.1478540864651894E-2</c:v>
                </c:pt>
                <c:pt idx="7">
                  <c:v>8.8587840083959729E-2</c:v>
                </c:pt>
                <c:pt idx="8">
                  <c:v>0.10138457867874616</c:v>
                </c:pt>
                <c:pt idx="9">
                  <c:v>0.10138457867874616</c:v>
                </c:pt>
                <c:pt idx="10">
                  <c:v>9.8540858990926031E-2</c:v>
                </c:pt>
                <c:pt idx="11">
                  <c:v>9.9962718834755271E-2</c:v>
                </c:pt>
                <c:pt idx="12">
                  <c:v>8.716598023996884E-2</c:v>
                </c:pt>
                <c:pt idx="13">
                  <c:v>7.010366211369469E-2</c:v>
                </c:pt>
                <c:pt idx="14">
                  <c:v>4.1666465236463356E-2</c:v>
                </c:pt>
                <c:pt idx="15">
                  <c:v>3.0291586485506165E-2</c:v>
                </c:pt>
                <c:pt idx="16">
                  <c:v>1.6072988046890495E-2</c:v>
                </c:pt>
                <c:pt idx="17">
                  <c:v>1.854389608274826E-3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xVal>
          <c:yVal>
            <c:numRef>
              <c:f>'Alpha Campaigns'!$E$423:$E$443</c:f>
              <c:numCache>
                <c:formatCode>General</c:formatCode>
                <c:ptCount val="21"/>
                <c:pt idx="0">
                  <c:v>0</c:v>
                </c:pt>
                <c:pt idx="1">
                  <c:v>8.8097014925373127E-2</c:v>
                </c:pt>
                <c:pt idx="3">
                  <c:v>0.11892857142857143</c:v>
                </c:pt>
                <c:pt idx="4">
                  <c:v>9.3928571428571431E-2</c:v>
                </c:pt>
                <c:pt idx="5">
                  <c:v>0.13298319327731092</c:v>
                </c:pt>
                <c:pt idx="6">
                  <c:v>6.595744680851065E-2</c:v>
                </c:pt>
                <c:pt idx="7">
                  <c:v>7.6632996632996636E-2</c:v>
                </c:pt>
                <c:pt idx="8">
                  <c:v>7.6589403973509926E-2</c:v>
                </c:pt>
                <c:pt idx="9">
                  <c:v>6.9230769230769235E-2</c:v>
                </c:pt>
                <c:pt idx="10">
                  <c:v>6.1250000000000006E-2</c:v>
                </c:pt>
                <c:pt idx="11">
                  <c:v>3.0911764705882354E-2</c:v>
                </c:pt>
                <c:pt idx="12">
                  <c:v>2.5999999999999999E-2</c:v>
                </c:pt>
                <c:pt idx="13">
                  <c:v>3.1402877697841731E-2</c:v>
                </c:pt>
                <c:pt idx="14">
                  <c:v>1.3417721518987341E-2</c:v>
                </c:pt>
                <c:pt idx="15">
                  <c:v>9.8135198135198137E-3</c:v>
                </c:pt>
                <c:pt idx="16">
                  <c:v>7.4879227053140096E-3</c:v>
                </c:pt>
                <c:pt idx="17">
                  <c:v>5.0100603621730383E-3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AA7-4C59-AA2B-CC9068251E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03090911"/>
        <c:axId val="1503092159"/>
      </c:scatterChart>
      <c:valAx>
        <c:axId val="1503090911"/>
        <c:scaling>
          <c:orientation val="minMax"/>
          <c:max val="0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Relative Water Table Height</a:t>
                </a:r>
              </a:p>
            </c:rich>
          </c:tx>
          <c:layout>
            <c:manualLayout>
              <c:xMode val="edge"/>
              <c:yMode val="edge"/>
              <c:x val="0.37602544251527914"/>
              <c:y val="0.891808777070995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3092159"/>
        <c:crosses val="autoZero"/>
        <c:crossBetween val="midCat"/>
      </c:valAx>
      <c:valAx>
        <c:axId val="1503092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aseline="0"/>
                  <a:t>Glyphosate/Conductance</a:t>
                </a:r>
              </a:p>
            </c:rich>
          </c:tx>
          <c:layout>
            <c:manualLayout>
              <c:xMode val="edge"/>
              <c:yMode val="edge"/>
              <c:x val="1.830330339094708E-2"/>
              <c:y val="0.226337740404081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3090911"/>
        <c:crosses val="autoZero"/>
        <c:crossBetween val="midCat"/>
      </c:valAx>
      <c:spPr>
        <a:noFill/>
        <a:ln w="25400"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836346821655647"/>
          <c:y val="0.18075648361593455"/>
          <c:w val="0.115161277792821"/>
          <c:h val="0.167900414172055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4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2019</a:t>
            </a:r>
            <a:r>
              <a:rPr lang="en-US" sz="2000" b="1" baseline="0" dirty="0"/>
              <a:t> Campaign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298262522506588"/>
          <c:y val="0.12823846562071267"/>
          <c:w val="0.84526946734843578"/>
          <c:h val="0.75939241683567704"/>
        </c:manualLayout>
      </c:layout>
      <c:scatterChart>
        <c:scatterStyle val="lineMarker"/>
        <c:varyColors val="0"/>
        <c:ser>
          <c:idx val="0"/>
          <c:order val="0"/>
          <c:tx>
            <c:v>5/3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'Alpha Campaigns'!$H$56:$H$132</c:f>
              <c:numCache>
                <c:formatCode>General</c:formatCode>
                <c:ptCount val="7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2.2421159085360912E-3</c:v>
                </c:pt>
                <c:pt idx="26">
                  <c:v>6.7028507698005651E-3</c:v>
                </c:pt>
                <c:pt idx="27">
                  <c:v>1.3996755069956556E-2</c:v>
                </c:pt>
                <c:pt idx="28">
                  <c:v>1.8638330533625912E-2</c:v>
                </c:pt>
                <c:pt idx="29">
                  <c:v>2.1411219771618598E-2</c:v>
                </c:pt>
                <c:pt idx="30">
                  <c:v>2.4606070415611487E-2</c:v>
                </c:pt>
                <c:pt idx="31">
                  <c:v>2.6474756641142353E-2</c:v>
                </c:pt>
                <c:pt idx="32">
                  <c:v>2.7318679452705344E-2</c:v>
                </c:pt>
                <c:pt idx="33">
                  <c:v>2.8644843870875757E-2</c:v>
                </c:pt>
                <c:pt idx="34">
                  <c:v>3.1899974715621671E-2</c:v>
                </c:pt>
                <c:pt idx="35">
                  <c:v>3.5275665962019441E-2</c:v>
                </c:pt>
                <c:pt idx="36">
                  <c:v>3.6722390781841717E-2</c:v>
                </c:pt>
                <c:pt idx="37">
                  <c:v>3.8410236405113506E-2</c:v>
                </c:pt>
                <c:pt idx="38">
                  <c:v>3.8711637409170239E-2</c:v>
                </c:pt>
                <c:pt idx="39">
                  <c:v>3.0031288490090808E-2</c:v>
                </c:pt>
                <c:pt idx="40">
                  <c:v>1.7432726517107353E-2</c:v>
                </c:pt>
                <c:pt idx="41">
                  <c:v>1.7372446316208521E-2</c:v>
                </c:pt>
                <c:pt idx="42">
                  <c:v>2.4063548608105233E-2</c:v>
                </c:pt>
                <c:pt idx="43">
                  <c:v>2.4967751620567056E-2</c:v>
                </c:pt>
                <c:pt idx="44">
                  <c:v>2.1833181177472995E-2</c:v>
                </c:pt>
                <c:pt idx="45">
                  <c:v>2.0145335554347013E-2</c:v>
                </c:pt>
                <c:pt idx="46">
                  <c:v>2.123037916906791E-2</c:v>
                </c:pt>
                <c:pt idx="47">
                  <c:v>2.1471499972371622E-2</c:v>
                </c:pt>
                <c:pt idx="48">
                  <c:v>1.8939731537828453E-2</c:v>
                </c:pt>
                <c:pt idx="49">
                  <c:v>1.4177595672361437E-2</c:v>
                </c:pt>
                <c:pt idx="50">
                  <c:v>1.1706107438571294E-2</c:v>
                </c:pt>
                <c:pt idx="51">
                  <c:v>1.1163585631210846E-2</c:v>
                </c:pt>
                <c:pt idx="52">
                  <c:v>1.0621063823704591E-2</c:v>
                </c:pt>
                <c:pt idx="53">
                  <c:v>9.8374212128946245E-3</c:v>
                </c:pt>
                <c:pt idx="54">
                  <c:v>9.0537786020846583E-3</c:v>
                </c:pt>
                <c:pt idx="55">
                  <c:v>8.3304161923193291E-3</c:v>
                </c:pt>
                <c:pt idx="56">
                  <c:v>7.9084547864649302E-3</c:v>
                </c:pt>
                <c:pt idx="57">
                  <c:v>7.9084547864649302E-3</c:v>
                </c:pt>
                <c:pt idx="58">
                  <c:v>7.9084547864649302E-3</c:v>
                </c:pt>
                <c:pt idx="59">
                  <c:v>6.5220101675414902E-3</c:v>
                </c:pt>
                <c:pt idx="60">
                  <c:v>5.7986477574845487E-3</c:v>
                </c:pt>
                <c:pt idx="61">
                  <c:v>7.6070537822623876E-3</c:v>
                </c:pt>
                <c:pt idx="62">
                  <c:v>8.9934984013316337E-3</c:v>
                </c:pt>
                <c:pt idx="63">
                  <c:v>8.3304161921735238E-3</c:v>
                </c:pt>
                <c:pt idx="64">
                  <c:v>7.124812175654964E-3</c:v>
                </c:pt>
                <c:pt idx="65">
                  <c:v>5.7383675565857179E-3</c:v>
                </c:pt>
                <c:pt idx="66">
                  <c:v>4.6533239417190153E-3</c:v>
                </c:pt>
                <c:pt idx="67">
                  <c:v>3.5080001260992867E-3</c:v>
                </c:pt>
                <c:pt idx="68">
                  <c:v>1.1570722938151936E-3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2.302396109434922E-3</c:v>
                </c:pt>
              </c:numCache>
            </c:numRef>
          </c:xVal>
          <c:yVal>
            <c:numRef>
              <c:f>'Alpha Campaigns'!$E$56:$E$132</c:f>
              <c:numCache>
                <c:formatCode>General</c:formatCode>
                <c:ptCount val="7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2.6262626262626266E-4</c:v>
                </c:pt>
                <c:pt idx="26">
                  <c:v>3.2586558044806515E-4</c:v>
                </c:pt>
                <c:pt idx="27">
                  <c:v>8.3056478405315619E-5</c:v>
                </c:pt>
                <c:pt idx="28">
                  <c:v>2.4952015355086374E-4</c:v>
                </c:pt>
                <c:pt idx="29">
                  <c:v>3.1645569620253165E-4</c:v>
                </c:pt>
                <c:pt idx="30">
                  <c:v>4.0145985401459852E-4</c:v>
                </c:pt>
                <c:pt idx="31">
                  <c:v>2.7350427350427353E-4</c:v>
                </c:pt>
                <c:pt idx="32">
                  <c:v>5.0420168067226889E-4</c:v>
                </c:pt>
                <c:pt idx="33">
                  <c:v>8.025490196078431E-3</c:v>
                </c:pt>
                <c:pt idx="34">
                  <c:v>7.1924603174603171E-3</c:v>
                </c:pt>
                <c:pt idx="35">
                  <c:v>5.4524361948955916E-3</c:v>
                </c:pt>
                <c:pt idx="36">
                  <c:v>3.3810375670840784E-3</c:v>
                </c:pt>
                <c:pt idx="38">
                  <c:v>2.1663019693654267E-3</c:v>
                </c:pt>
                <c:pt idx="39">
                  <c:v>1.9251336898395723E-3</c:v>
                </c:pt>
                <c:pt idx="40">
                  <c:v>2.0588235294117649E-3</c:v>
                </c:pt>
                <c:pt idx="41">
                  <c:v>2.1052631578947368E-3</c:v>
                </c:pt>
                <c:pt idx="42">
                  <c:v>2.5097276264591439E-3</c:v>
                </c:pt>
                <c:pt idx="43">
                  <c:v>2.0283975659229209E-3</c:v>
                </c:pt>
                <c:pt idx="44">
                  <c:v>1.252236135957066E-3</c:v>
                </c:pt>
                <c:pt idx="45">
                  <c:v>1.1458333333333333E-3</c:v>
                </c:pt>
                <c:pt idx="46">
                  <c:v>4.6652267818574518E-3</c:v>
                </c:pt>
                <c:pt idx="47">
                  <c:v>6.1281070745697894E-3</c:v>
                </c:pt>
                <c:pt idx="48">
                  <c:v>5.6772388059701494E-3</c:v>
                </c:pt>
                <c:pt idx="49">
                  <c:v>5.0561403508771934E-3</c:v>
                </c:pt>
                <c:pt idx="50">
                  <c:v>5.8964143426294821E-3</c:v>
                </c:pt>
                <c:pt idx="51">
                  <c:v>4.5686274509803924E-3</c:v>
                </c:pt>
                <c:pt idx="52">
                  <c:v>3.3073929961089494E-3</c:v>
                </c:pt>
                <c:pt idx="53">
                  <c:v>2.0985691573926868E-3</c:v>
                </c:pt>
                <c:pt idx="54">
                  <c:v>1.5359477124183005E-3</c:v>
                </c:pt>
                <c:pt idx="55">
                  <c:v>1.6853932584269663E-3</c:v>
                </c:pt>
                <c:pt idx="56">
                  <c:v>9.225092250922509E-4</c:v>
                </c:pt>
                <c:pt idx="57">
                  <c:v>5.5350553505535054E-4</c:v>
                </c:pt>
                <c:pt idx="58">
                  <c:v>6.0851926977687626E-4</c:v>
                </c:pt>
                <c:pt idx="59">
                  <c:v>2.5423728813559322E-4</c:v>
                </c:pt>
                <c:pt idx="60">
                  <c:v>2.1699819168173598E-4</c:v>
                </c:pt>
                <c:pt idx="61">
                  <c:v>2.4539877300613498E-4</c:v>
                </c:pt>
                <c:pt idx="62">
                  <c:v>2.3437499999999999E-4</c:v>
                </c:pt>
                <c:pt idx="63">
                  <c:v>2.0100502512562814E-4</c:v>
                </c:pt>
                <c:pt idx="64">
                  <c:v>2.2471910112359549E-4</c:v>
                </c:pt>
                <c:pt idx="65">
                  <c:v>1.6155088852988692E-4</c:v>
                </c:pt>
                <c:pt idx="66">
                  <c:v>2.0449897750511248E-4</c:v>
                </c:pt>
                <c:pt idx="67">
                  <c:v>0</c:v>
                </c:pt>
                <c:pt idx="68">
                  <c:v>2.2935779816513763E-4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5.6097560975609763E-4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1CA-44DD-8A10-87D8A2FCB020}"/>
            </c:ext>
          </c:extLst>
        </c:ser>
        <c:ser>
          <c:idx val="1"/>
          <c:order val="1"/>
          <c:tx>
            <c:v>5/10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12700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'Alpha Campaigns'!$H$135:$H$176</c:f>
              <c:numCache>
                <c:formatCode>General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9.2839672625425834E-2</c:v>
                </c:pt>
                <c:pt idx="6">
                  <c:v>0.17935744394407949</c:v>
                </c:pt>
                <c:pt idx="7">
                  <c:v>0.19588180088846432</c:v>
                </c:pt>
                <c:pt idx="8">
                  <c:v>0.20938340961129356</c:v>
                </c:pt>
                <c:pt idx="9">
                  <c:v>0.20951775397669242</c:v>
                </c:pt>
                <c:pt idx="10">
                  <c:v>0.23423711721073273</c:v>
                </c:pt>
                <c:pt idx="11">
                  <c:v>0.25129885161655052</c:v>
                </c:pt>
                <c:pt idx="12">
                  <c:v>0.2220117799592739</c:v>
                </c:pt>
                <c:pt idx="13">
                  <c:v>0.26211357303140254</c:v>
                </c:pt>
                <c:pt idx="14">
                  <c:v>0.22691534929608861</c:v>
                </c:pt>
                <c:pt idx="15">
                  <c:v>0.18479839074281459</c:v>
                </c:pt>
                <c:pt idx="16">
                  <c:v>0.15826537857613338</c:v>
                </c:pt>
                <c:pt idx="17">
                  <c:v>0.14617438568991092</c:v>
                </c:pt>
                <c:pt idx="18">
                  <c:v>0.13509097554426119</c:v>
                </c:pt>
                <c:pt idx="19">
                  <c:v>0.12622424742777391</c:v>
                </c:pt>
                <c:pt idx="20">
                  <c:v>0.1157453869263378</c:v>
                </c:pt>
                <c:pt idx="21">
                  <c:v>0.10875947992559704</c:v>
                </c:pt>
                <c:pt idx="22">
                  <c:v>0.10177357292485627</c:v>
                </c:pt>
                <c:pt idx="23">
                  <c:v>9.6332626125796211E-2</c:v>
                </c:pt>
                <c:pt idx="24">
                  <c:v>9.0219957500229278E-2</c:v>
                </c:pt>
                <c:pt idx="25">
                  <c:v>7.9875441364029562E-2</c:v>
                </c:pt>
                <c:pt idx="26">
                  <c:v>6.4963216804593535E-2</c:v>
                </c:pt>
                <c:pt idx="27">
                  <c:v>5.5559111226510791E-2</c:v>
                </c:pt>
                <c:pt idx="28">
                  <c:v>4.6826727475259879E-2</c:v>
                </c:pt>
                <c:pt idx="29">
                  <c:v>3.9975164839917976E-2</c:v>
                </c:pt>
                <c:pt idx="30">
                  <c:v>3.2250363829402232E-2</c:v>
                </c:pt>
                <c:pt idx="31">
                  <c:v>3.4198357127604481E-2</c:v>
                </c:pt>
                <c:pt idx="32">
                  <c:v>5.1730296812399539E-2</c:v>
                </c:pt>
                <c:pt idx="33">
                  <c:v>5.0722714071989319E-2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xVal>
          <c:yVal>
            <c:numRef>
              <c:f>'Alpha Campaigns'!$E$135:$E$176</c:f>
              <c:numCache>
                <c:formatCode>General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1.1017441860465117E-2</c:v>
                </c:pt>
                <c:pt idx="6">
                  <c:v>3.1143333333333332E-2</c:v>
                </c:pt>
                <c:pt idx="7">
                  <c:v>0</c:v>
                </c:pt>
                <c:pt idx="8">
                  <c:v>1.2076372315035798E-2</c:v>
                </c:pt>
                <c:pt idx="9">
                  <c:v>1.1542288557213929E-2</c:v>
                </c:pt>
                <c:pt idx="10">
                  <c:v>1.830028328611898E-2</c:v>
                </c:pt>
                <c:pt idx="11">
                  <c:v>1.2291021671826627E-2</c:v>
                </c:pt>
                <c:pt idx="12">
                  <c:v>1.1369863013698632E-2</c:v>
                </c:pt>
                <c:pt idx="13">
                  <c:v>8.2857142857142851E-3</c:v>
                </c:pt>
                <c:pt idx="14">
                  <c:v>3.340909090909091E-3</c:v>
                </c:pt>
                <c:pt idx="15">
                  <c:v>3.9054726368159204E-3</c:v>
                </c:pt>
                <c:pt idx="16">
                  <c:v>6.6270783847980994E-3</c:v>
                </c:pt>
                <c:pt idx="17">
                  <c:v>8.5063291139240507E-3</c:v>
                </c:pt>
                <c:pt idx="18">
                  <c:v>3.9349112426035502E-3</c:v>
                </c:pt>
                <c:pt idx="19">
                  <c:v>3.3482142857142855E-3</c:v>
                </c:pt>
                <c:pt idx="20">
                  <c:v>7.2473118279569896E-3</c:v>
                </c:pt>
                <c:pt idx="21">
                  <c:v>2.928870292887029E-3</c:v>
                </c:pt>
                <c:pt idx="22">
                  <c:v>5.8333333333333327E-3</c:v>
                </c:pt>
                <c:pt idx="23">
                  <c:v>4.6242774566473983E-3</c:v>
                </c:pt>
                <c:pt idx="24">
                  <c:v>4.1745730550284636E-3</c:v>
                </c:pt>
                <c:pt idx="25">
                  <c:v>3.5650623885918001E-3</c:v>
                </c:pt>
                <c:pt idx="26">
                  <c:v>3.2200357781753132E-3</c:v>
                </c:pt>
                <c:pt idx="27">
                  <c:v>3.2323232323232323E-3</c:v>
                </c:pt>
                <c:pt idx="28">
                  <c:v>2.2257551669316372E-3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1.3059701492537312E-3</c:v>
                </c:pt>
                <c:pt idx="33">
                  <c:v>1.2903225806451613E-3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1CA-44DD-8A10-87D8A2FCB020}"/>
            </c:ext>
          </c:extLst>
        </c:ser>
        <c:ser>
          <c:idx val="2"/>
          <c:order val="2"/>
          <c:tx>
            <c:v>5/12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'Alpha Campaigns'!$H$189:$H$245</c:f>
              <c:numCache>
                <c:formatCode>General</c:formatCode>
                <c:ptCount val="57"/>
                <c:pt idx="0">
                  <c:v>1.9901098806548438E-2</c:v>
                </c:pt>
                <c:pt idx="1">
                  <c:v>1.6189071658917732E-2</c:v>
                </c:pt>
                <c:pt idx="2">
                  <c:v>1.0992233652444245E-2</c:v>
                </c:pt>
                <c:pt idx="3">
                  <c:v>3.2588437614845902E-3</c:v>
                </c:pt>
                <c:pt idx="4">
                  <c:v>0</c:v>
                </c:pt>
                <c:pt idx="5">
                  <c:v>0.11152630223222616</c:v>
                </c:pt>
                <c:pt idx="6">
                  <c:v>0.24571608361613567</c:v>
                </c:pt>
                <c:pt idx="7">
                  <c:v>0.36289240724083177</c:v>
                </c:pt>
                <c:pt idx="8">
                  <c:v>0.33486660227667636</c:v>
                </c:pt>
                <c:pt idx="9">
                  <c:v>0.25920311558576581</c:v>
                </c:pt>
                <c:pt idx="10">
                  <c:v>0.18155988108256602</c:v>
                </c:pt>
                <c:pt idx="11">
                  <c:v>0.14091318381682535</c:v>
                </c:pt>
                <c:pt idx="12">
                  <c:v>0.13503580749990551</c:v>
                </c:pt>
                <c:pt idx="13">
                  <c:v>0.12884909558728744</c:v>
                </c:pt>
                <c:pt idx="14">
                  <c:v>0.12711681625179627</c:v>
                </c:pt>
                <c:pt idx="15">
                  <c:v>0.1196927619566845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0.14212709302763932</c:v>
                </c:pt>
                <c:pt idx="20">
                  <c:v>0.60418339175487701</c:v>
                </c:pt>
                <c:pt idx="21">
                  <c:v>0.58885988930563227</c:v>
                </c:pt>
                <c:pt idx="22">
                  <c:v>0.4288144192776806</c:v>
                </c:pt>
                <c:pt idx="23">
                  <c:v>0.35000783525192841</c:v>
                </c:pt>
                <c:pt idx="24">
                  <c:v>0.23560856564255109</c:v>
                </c:pt>
                <c:pt idx="25">
                  <c:v>0.20252925876781031</c:v>
                </c:pt>
                <c:pt idx="26">
                  <c:v>0.19117851621249457</c:v>
                </c:pt>
                <c:pt idx="27">
                  <c:v>0.17990885038981205</c:v>
                </c:pt>
                <c:pt idx="28">
                  <c:v>0.16336919695224555</c:v>
                </c:pt>
                <c:pt idx="29">
                  <c:v>0.17796300880896804</c:v>
                </c:pt>
                <c:pt idx="30">
                  <c:v>0.18363838008662589</c:v>
                </c:pt>
                <c:pt idx="31">
                  <c:v>0.18736790978304751</c:v>
                </c:pt>
                <c:pt idx="32">
                  <c:v>0.19620527362967499</c:v>
                </c:pt>
                <c:pt idx="33">
                  <c:v>0.17642255089050568</c:v>
                </c:pt>
                <c:pt idx="34">
                  <c:v>0.11715545940641535</c:v>
                </c:pt>
                <c:pt idx="35">
                  <c:v>8.9427216878603458E-2</c:v>
                </c:pt>
                <c:pt idx="36">
                  <c:v>5.9915286235410078E-2</c:v>
                </c:pt>
                <c:pt idx="37">
                  <c:v>6.4779890187520159E-2</c:v>
                </c:pt>
                <c:pt idx="38">
                  <c:v>6.6563578303489968E-2</c:v>
                </c:pt>
                <c:pt idx="39">
                  <c:v>6.1050360490706321E-2</c:v>
                </c:pt>
                <c:pt idx="40">
                  <c:v>7.004987780240414E-2</c:v>
                </c:pt>
                <c:pt idx="41">
                  <c:v>0.1349112638317152</c:v>
                </c:pt>
                <c:pt idx="42">
                  <c:v>4.6294395169109638E-2</c:v>
                </c:pt>
                <c:pt idx="43">
                  <c:v>0</c:v>
                </c:pt>
                <c:pt idx="44">
                  <c:v>0</c:v>
                </c:pt>
                <c:pt idx="45">
                  <c:v>5.3429147632400531E-2</c:v>
                </c:pt>
                <c:pt idx="46">
                  <c:v>9.2102749052362057E-2</c:v>
                </c:pt>
                <c:pt idx="47">
                  <c:v>5.1402229319119384E-2</c:v>
                </c:pt>
                <c:pt idx="48">
                  <c:v>2.7484593220362327E-2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</c:numCache>
            </c:numRef>
          </c:xVal>
          <c:yVal>
            <c:numRef>
              <c:f>'Alpha Campaigns'!$E$189:$E$245</c:f>
              <c:numCache>
                <c:formatCode>General</c:formatCode>
                <c:ptCount val="57"/>
                <c:pt idx="0">
                  <c:v>6.3063063063063059E-4</c:v>
                </c:pt>
                <c:pt idx="1">
                  <c:v>6.5075921908893709E-4</c:v>
                </c:pt>
                <c:pt idx="2">
                  <c:v>4.7619047619047619E-4</c:v>
                </c:pt>
                <c:pt idx="3">
                  <c:v>5.5350553505535054E-4</c:v>
                </c:pt>
                <c:pt idx="4">
                  <c:v>0</c:v>
                </c:pt>
                <c:pt idx="5">
                  <c:v>1.2579617834394905E-3</c:v>
                </c:pt>
                <c:pt idx="6">
                  <c:v>2.1468144044321331E-3</c:v>
                </c:pt>
                <c:pt idx="7">
                  <c:v>4.5849802371541503E-3</c:v>
                </c:pt>
                <c:pt idx="8">
                  <c:v>6.0666666666666673E-3</c:v>
                </c:pt>
                <c:pt idx="9">
                  <c:v>8.1703470031545735E-3</c:v>
                </c:pt>
                <c:pt idx="10">
                  <c:v>5.9971509971509969E-3</c:v>
                </c:pt>
                <c:pt idx="11">
                  <c:v>4.2857142857142851E-3</c:v>
                </c:pt>
                <c:pt idx="12">
                  <c:v>4.5273631840796018E-3</c:v>
                </c:pt>
                <c:pt idx="13">
                  <c:v>4.4461538461538462E-3</c:v>
                </c:pt>
                <c:pt idx="14">
                  <c:v>5.1146788990825689E-3</c:v>
                </c:pt>
                <c:pt idx="15">
                  <c:v>4.6175704989154008E-3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6.193548387096774E-3</c:v>
                </c:pt>
                <c:pt idx="20">
                  <c:v>1.1744186046511628E-2</c:v>
                </c:pt>
                <c:pt idx="21">
                  <c:v>1.2944785276073619E-2</c:v>
                </c:pt>
                <c:pt idx="22">
                  <c:v>1.3642384105960265E-2</c:v>
                </c:pt>
                <c:pt idx="23">
                  <c:v>9.178082191780821E-3</c:v>
                </c:pt>
                <c:pt idx="24">
                  <c:v>6.4361702127659574E-3</c:v>
                </c:pt>
                <c:pt idx="25">
                  <c:v>6.352941176470589E-3</c:v>
                </c:pt>
                <c:pt idx="26">
                  <c:v>5.2678571428571436E-3</c:v>
                </c:pt>
                <c:pt idx="27">
                  <c:v>4.6666666666666671E-3</c:v>
                </c:pt>
                <c:pt idx="28">
                  <c:v>6.4748201438848919E-3</c:v>
                </c:pt>
                <c:pt idx="29">
                  <c:v>7.6666666666666662E-3</c:v>
                </c:pt>
                <c:pt idx="30">
                  <c:v>1.0272373540856031E-2</c:v>
                </c:pt>
                <c:pt idx="31">
                  <c:v>7.3333333333333341E-3</c:v>
                </c:pt>
                <c:pt idx="32">
                  <c:v>5.7971014492753624E-3</c:v>
                </c:pt>
                <c:pt idx="33">
                  <c:v>0</c:v>
                </c:pt>
                <c:pt idx="34">
                  <c:v>0</c:v>
                </c:pt>
                <c:pt idx="35">
                  <c:v>2.5649350649350651E-3</c:v>
                </c:pt>
                <c:pt idx="36">
                  <c:v>2.4193548387096775E-3</c:v>
                </c:pt>
                <c:pt idx="37">
                  <c:v>1.9086021505376344E-3</c:v>
                </c:pt>
                <c:pt idx="38">
                  <c:v>1.7724867724867727E-3</c:v>
                </c:pt>
                <c:pt idx="39">
                  <c:v>1.6195372750642673E-3</c:v>
                </c:pt>
                <c:pt idx="40">
                  <c:v>1.4390243902439024E-3</c:v>
                </c:pt>
                <c:pt idx="41">
                  <c:v>1.2765957446808512E-3</c:v>
                </c:pt>
                <c:pt idx="42">
                  <c:v>1.2254901960784314E-3</c:v>
                </c:pt>
                <c:pt idx="43">
                  <c:v>0</c:v>
                </c:pt>
                <c:pt idx="44">
                  <c:v>0</c:v>
                </c:pt>
                <c:pt idx="45">
                  <c:v>6.9364161849710981E-4</c:v>
                </c:pt>
                <c:pt idx="46">
                  <c:v>1.1350574712643679E-3</c:v>
                </c:pt>
                <c:pt idx="47">
                  <c:v>1.1621621621621622E-3</c:v>
                </c:pt>
                <c:pt idx="48">
                  <c:v>9.8173515981735148E-4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1CA-44DD-8A10-87D8A2FCB020}"/>
            </c:ext>
          </c:extLst>
        </c:ser>
        <c:ser>
          <c:idx val="3"/>
          <c:order val="3"/>
          <c:tx>
            <c:v>5/25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'Alpha Campaigns'!$H$248:$H$266</c:f>
              <c:numCache>
                <c:formatCode>General</c:formatCode>
                <c:ptCount val="19"/>
                <c:pt idx="0">
                  <c:v>0</c:v>
                </c:pt>
                <c:pt idx="1">
                  <c:v>0.67844967875885598</c:v>
                </c:pt>
                <c:pt idx="2">
                  <c:v>0.34100831794023062</c:v>
                </c:pt>
                <c:pt idx="3">
                  <c:v>0.43367902323018293</c:v>
                </c:pt>
                <c:pt idx="4">
                  <c:v>0.46667725337248656</c:v>
                </c:pt>
                <c:pt idx="5">
                  <c:v>0.43513840441581592</c:v>
                </c:pt>
                <c:pt idx="6">
                  <c:v>0.23682471663048055</c:v>
                </c:pt>
                <c:pt idx="7">
                  <c:v>0.10418318220059236</c:v>
                </c:pt>
                <c:pt idx="8">
                  <c:v>9.9886115375738188E-2</c:v>
                </c:pt>
                <c:pt idx="9">
                  <c:v>0.20220495183727744</c:v>
                </c:pt>
                <c:pt idx="10">
                  <c:v>9.9805038643497185E-2</c:v>
                </c:pt>
                <c:pt idx="11">
                  <c:v>3.9078565973185521E-2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3.5511189741834231E-2</c:v>
                </c:pt>
                <c:pt idx="17">
                  <c:v>7.4914481754710327E-2</c:v>
                </c:pt>
                <c:pt idx="18">
                  <c:v>5.3753454562345093E-2</c:v>
                </c:pt>
              </c:numCache>
            </c:numRef>
          </c:xVal>
          <c:yVal>
            <c:numRef>
              <c:f>'Alpha Campaigns'!$E$248:$E$266</c:f>
              <c:numCache>
                <c:formatCode>General</c:formatCode>
                <c:ptCount val="19"/>
                <c:pt idx="0">
                  <c:v>0</c:v>
                </c:pt>
                <c:pt idx="1">
                  <c:v>8.2949308755760369E-4</c:v>
                </c:pt>
                <c:pt idx="2">
                  <c:v>5.6944444444444438E-3</c:v>
                </c:pt>
                <c:pt idx="3">
                  <c:v>1.5E-3</c:v>
                </c:pt>
                <c:pt idx="4">
                  <c:v>4.7872340425531912E-4</c:v>
                </c:pt>
                <c:pt idx="5">
                  <c:v>6.5645514223194748E-4</c:v>
                </c:pt>
                <c:pt idx="6">
                  <c:v>5.8004640371229696E-4</c:v>
                </c:pt>
                <c:pt idx="7">
                  <c:v>3.3840947546531303E-4</c:v>
                </c:pt>
                <c:pt idx="8">
                  <c:v>2.8790786948176584E-4</c:v>
                </c:pt>
                <c:pt idx="9">
                  <c:v>2.0905923344947735E-4</c:v>
                </c:pt>
                <c:pt idx="10">
                  <c:v>1.7761989342806396E-4</c:v>
                </c:pt>
                <c:pt idx="11">
                  <c:v>1.8248175182481753E-4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9.1911764705882352E-5</c:v>
                </c:pt>
                <c:pt idx="17">
                  <c:v>7.8864353312302845E-5</c:v>
                </c:pt>
                <c:pt idx="18">
                  <c:v>8.7719298245614042E-5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31CA-44DD-8A10-87D8A2FCB020}"/>
            </c:ext>
          </c:extLst>
        </c:ser>
        <c:ser>
          <c:idx val="4"/>
          <c:order val="4"/>
          <c:tx>
            <c:v>6/13</c:v>
          </c:tx>
          <c:spPr>
            <a:ln w="25400" cap="rnd">
              <a:noFill/>
              <a:round/>
            </a:ln>
            <a:effectLst/>
          </c:spPr>
          <c:marker>
            <c:symbol val="plus"/>
            <c:size val="5"/>
            <c:spPr>
              <a:noFill/>
              <a:ln w="15875">
                <a:solidFill>
                  <a:schemeClr val="accent5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5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'Alpha Campaigns'!$H$269:$H$282</c:f>
              <c:numCache>
                <c:formatCode>General</c:formatCode>
                <c:ptCount val="14"/>
                <c:pt idx="0">
                  <c:v>0.10651659190438846</c:v>
                </c:pt>
                <c:pt idx="1">
                  <c:v>5.1657950310231418E-2</c:v>
                </c:pt>
                <c:pt idx="2">
                  <c:v>3.0213208596125214E-2</c:v>
                </c:pt>
                <c:pt idx="3">
                  <c:v>3.4915377875535766E-2</c:v>
                </c:pt>
                <c:pt idx="4">
                  <c:v>9.2837554000304023E-2</c:v>
                </c:pt>
                <c:pt idx="5">
                  <c:v>2.152131992795157E-2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xVal>
          <c:yVal>
            <c:numRef>
              <c:f>'Alpha Campaigns'!$E$269:$E$282</c:f>
              <c:numCache>
                <c:formatCode>General</c:formatCode>
                <c:ptCount val="14"/>
                <c:pt idx="0">
                  <c:v>2.0792079207920793E-3</c:v>
                </c:pt>
                <c:pt idx="1">
                  <c:v>6.5826330532212877E-4</c:v>
                </c:pt>
                <c:pt idx="2">
                  <c:v>1.1655011655011655E-4</c:v>
                </c:pt>
                <c:pt idx="3">
                  <c:v>1.0101010101010101E-4</c:v>
                </c:pt>
                <c:pt idx="4">
                  <c:v>1.006036217303823E-4</c:v>
                </c:pt>
                <c:pt idx="5">
                  <c:v>9.328358208955224E-5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31CA-44DD-8A10-87D8A2FCB020}"/>
            </c:ext>
          </c:extLst>
        </c:ser>
        <c:ser>
          <c:idx val="5"/>
          <c:order val="5"/>
          <c:tx>
            <c:v>6/20</c:v>
          </c:tx>
          <c:spPr>
            <a:ln w="25400" cap="rnd">
              <a:noFill/>
              <a:round/>
            </a:ln>
            <a:effectLst/>
          </c:spPr>
          <c:marker>
            <c:symbol val="dash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'Alpha Campaigns'!$H$285:$H$301</c:f>
              <c:numCache>
                <c:formatCode>General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0.66514317578590065</c:v>
                </c:pt>
                <c:pt idx="3">
                  <c:v>0.52523919599345548</c:v>
                </c:pt>
                <c:pt idx="4">
                  <c:v>0.13312299574872316</c:v>
                </c:pt>
                <c:pt idx="5">
                  <c:v>0.10231844973942965</c:v>
                </c:pt>
                <c:pt idx="6">
                  <c:v>6.7877255936657249E-2</c:v>
                </c:pt>
                <c:pt idx="7">
                  <c:v>0.29698606688184492</c:v>
                </c:pt>
                <c:pt idx="8">
                  <c:v>0.40686987567954014</c:v>
                </c:pt>
                <c:pt idx="9">
                  <c:v>4.5272994166414747E-2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xVal>
          <c:yVal>
            <c:numRef>
              <c:f>'Alpha Campaigns'!$E$285:$E$301</c:f>
              <c:numCache>
                <c:formatCode>General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2.1052631578947368E-3</c:v>
                </c:pt>
                <c:pt idx="3">
                  <c:v>5.1546391752577321E-4</c:v>
                </c:pt>
                <c:pt idx="4">
                  <c:v>2.6455026455026457E-4</c:v>
                </c:pt>
                <c:pt idx="5">
                  <c:v>1.9455252918287939E-4</c:v>
                </c:pt>
                <c:pt idx="6">
                  <c:v>0</c:v>
                </c:pt>
                <c:pt idx="7">
                  <c:v>2.8409090909090913E-4</c:v>
                </c:pt>
                <c:pt idx="8">
                  <c:v>3.4246575342465754E-4</c:v>
                </c:pt>
                <c:pt idx="9">
                  <c:v>2.4752475247524753E-4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31CA-44DD-8A10-87D8A2FCB0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03090911"/>
        <c:axId val="1503092159"/>
      </c:scatterChart>
      <c:valAx>
        <c:axId val="1503090911"/>
        <c:scaling>
          <c:orientation val="minMax"/>
          <c:max val="0.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500" dirty="0"/>
                  <a:t>Relative Water Table Height</a:t>
                </a:r>
              </a:p>
            </c:rich>
          </c:tx>
          <c:layout>
            <c:manualLayout>
              <c:xMode val="edge"/>
              <c:yMode val="edge"/>
              <c:x val="0.39941313038103293"/>
              <c:y val="0.909406698952709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3092159"/>
        <c:crosses val="autoZero"/>
        <c:crossBetween val="midCat"/>
      </c:valAx>
      <c:valAx>
        <c:axId val="1503092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Glyphosate/Conductance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3090911"/>
        <c:crosses val="autoZero"/>
        <c:crossBetween val="midCat"/>
      </c:valAx>
      <c:spPr>
        <a:noFill/>
        <a:ln w="25400">
          <a:noFill/>
        </a:ln>
        <a:effectLst/>
      </c:spPr>
    </c:plotArea>
    <c:legend>
      <c:legendPos val="b"/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ayout>
        <c:manualLayout>
          <c:xMode val="edge"/>
          <c:yMode val="edge"/>
          <c:x val="0.84833613437178423"/>
          <c:y val="0.15371973013821549"/>
          <c:w val="9.6775347681354082E-2"/>
          <c:h val="0.426165792713886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4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70546774770121"/>
          <c:y val="4.660759290062514E-2"/>
          <c:w val="0.67148920510602195"/>
          <c:h val="0.80454094813169008"/>
        </c:manualLayout>
      </c:layout>
      <c:scatterChart>
        <c:scatterStyle val="smoothMarker"/>
        <c:varyColors val="0"/>
        <c:ser>
          <c:idx val="2"/>
          <c:order val="2"/>
          <c:tx>
            <c:v>Glyphosate</c:v>
          </c:tx>
          <c:spPr>
            <a:ln w="57150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'2020'!$A$7:$A$48</c:f>
              <c:numCache>
                <c:formatCode>mm/dd/yyyy\ hh:mm</c:formatCode>
                <c:ptCount val="42"/>
                <c:pt idx="0">
                  <c:v>43965.625</c:v>
                </c:pt>
                <c:pt idx="1">
                  <c:v>43965.708333333336</c:v>
                </c:pt>
                <c:pt idx="2">
                  <c:v>43965.791666666664</c:v>
                </c:pt>
                <c:pt idx="3">
                  <c:v>43965.875</c:v>
                </c:pt>
                <c:pt idx="4">
                  <c:v>43965.958333333336</c:v>
                </c:pt>
                <c:pt idx="5">
                  <c:v>43966.041666666664</c:v>
                </c:pt>
                <c:pt idx="6">
                  <c:v>43966.125</c:v>
                </c:pt>
                <c:pt idx="7">
                  <c:v>43966.208333333336</c:v>
                </c:pt>
                <c:pt idx="8">
                  <c:v>43966.291666666664</c:v>
                </c:pt>
                <c:pt idx="9">
                  <c:v>43966.375</c:v>
                </c:pt>
                <c:pt idx="10">
                  <c:v>43966.458333333336</c:v>
                </c:pt>
                <c:pt idx="11">
                  <c:v>43966.541666666664</c:v>
                </c:pt>
                <c:pt idx="12">
                  <c:v>43966.625</c:v>
                </c:pt>
                <c:pt idx="13">
                  <c:v>43966.708333333336</c:v>
                </c:pt>
                <c:pt idx="14">
                  <c:v>43966.791666666664</c:v>
                </c:pt>
                <c:pt idx="15">
                  <c:v>43966.875</c:v>
                </c:pt>
                <c:pt idx="16">
                  <c:v>43966.958333333336</c:v>
                </c:pt>
                <c:pt idx="17">
                  <c:v>43967.041666666664</c:v>
                </c:pt>
                <c:pt idx="18">
                  <c:v>43967.125</c:v>
                </c:pt>
                <c:pt idx="19">
                  <c:v>43967.208333333336</c:v>
                </c:pt>
                <c:pt idx="20">
                  <c:v>43967.291666666664</c:v>
                </c:pt>
                <c:pt idx="21">
                  <c:v>43967.375</c:v>
                </c:pt>
                <c:pt idx="22">
                  <c:v>43967.458333333336</c:v>
                </c:pt>
                <c:pt idx="23">
                  <c:v>43967.541666666664</c:v>
                </c:pt>
                <c:pt idx="24">
                  <c:v>43967.621527777781</c:v>
                </c:pt>
                <c:pt idx="25">
                  <c:v>43967.704861111109</c:v>
                </c:pt>
                <c:pt idx="26">
                  <c:v>43967.788194444445</c:v>
                </c:pt>
                <c:pt idx="27">
                  <c:v>43967.871527777781</c:v>
                </c:pt>
                <c:pt idx="28">
                  <c:v>43967.954861111109</c:v>
                </c:pt>
                <c:pt idx="29">
                  <c:v>43968.038194444445</c:v>
                </c:pt>
                <c:pt idx="30">
                  <c:v>43968.121527777781</c:v>
                </c:pt>
                <c:pt idx="31">
                  <c:v>43968.204861111109</c:v>
                </c:pt>
                <c:pt idx="32">
                  <c:v>43968.288194444445</c:v>
                </c:pt>
                <c:pt idx="33">
                  <c:v>43968.371527777781</c:v>
                </c:pt>
                <c:pt idx="34">
                  <c:v>43968.454861111109</c:v>
                </c:pt>
                <c:pt idx="35">
                  <c:v>43968.538194444445</c:v>
                </c:pt>
                <c:pt idx="36">
                  <c:v>43968.621527777781</c:v>
                </c:pt>
                <c:pt idx="37">
                  <c:v>43968.704861111109</c:v>
                </c:pt>
                <c:pt idx="38">
                  <c:v>43968.788194444445</c:v>
                </c:pt>
                <c:pt idx="39">
                  <c:v>43968.871527777781</c:v>
                </c:pt>
                <c:pt idx="40">
                  <c:v>43968.954861111109</c:v>
                </c:pt>
                <c:pt idx="41">
                  <c:v>43969.038194444445</c:v>
                </c:pt>
              </c:numCache>
            </c:numRef>
          </c:xVal>
          <c:yVal>
            <c:numRef>
              <c:f>'2020'!$I$7:$I$48</c:f>
              <c:numCache>
                <c:formatCode>General</c:formatCode>
                <c:ptCount val="42"/>
                <c:pt idx="0">
                  <c:v>0.05</c:v>
                </c:pt>
                <c:pt idx="1">
                  <c:v>0.05</c:v>
                </c:pt>
                <c:pt idx="2">
                  <c:v>0.05</c:v>
                </c:pt>
                <c:pt idx="3">
                  <c:v>0.05</c:v>
                </c:pt>
                <c:pt idx="4">
                  <c:v>0.05</c:v>
                </c:pt>
                <c:pt idx="5">
                  <c:v>0.05</c:v>
                </c:pt>
                <c:pt idx="6">
                  <c:v>0.05</c:v>
                </c:pt>
                <c:pt idx="7">
                  <c:v>0.05</c:v>
                </c:pt>
                <c:pt idx="8">
                  <c:v>0.05</c:v>
                </c:pt>
                <c:pt idx="9">
                  <c:v>0.05</c:v>
                </c:pt>
                <c:pt idx="10">
                  <c:v>0.05</c:v>
                </c:pt>
                <c:pt idx="11">
                  <c:v>0.05</c:v>
                </c:pt>
                <c:pt idx="12">
                  <c:v>0.05</c:v>
                </c:pt>
                <c:pt idx="13">
                  <c:v>0.05</c:v>
                </c:pt>
                <c:pt idx="14">
                  <c:v>28.2</c:v>
                </c:pt>
                <c:pt idx="15">
                  <c:v>161.19999999999999</c:v>
                </c:pt>
                <c:pt idx="16">
                  <c:v>237.3</c:v>
                </c:pt>
                <c:pt idx="17">
                  <c:v>154.1</c:v>
                </c:pt>
                <c:pt idx="18">
                  <c:v>127.6</c:v>
                </c:pt>
                <c:pt idx="19">
                  <c:v>99.9</c:v>
                </c:pt>
                <c:pt idx="20">
                  <c:v>73.8</c:v>
                </c:pt>
                <c:pt idx="21">
                  <c:v>43.4</c:v>
                </c:pt>
                <c:pt idx="22">
                  <c:v>40.1</c:v>
                </c:pt>
                <c:pt idx="23">
                  <c:v>29.2</c:v>
                </c:pt>
                <c:pt idx="24">
                  <c:v>33</c:v>
                </c:pt>
                <c:pt idx="25">
                  <c:v>19.3</c:v>
                </c:pt>
                <c:pt idx="26">
                  <c:v>13.9</c:v>
                </c:pt>
                <c:pt idx="27">
                  <c:v>8.4</c:v>
                </c:pt>
                <c:pt idx="28">
                  <c:v>11.9</c:v>
                </c:pt>
                <c:pt idx="29">
                  <c:v>6.7</c:v>
                </c:pt>
                <c:pt idx="30">
                  <c:v>6.3</c:v>
                </c:pt>
                <c:pt idx="31">
                  <c:v>5.5</c:v>
                </c:pt>
                <c:pt idx="32">
                  <c:v>4.7</c:v>
                </c:pt>
                <c:pt idx="33">
                  <c:v>4.8</c:v>
                </c:pt>
                <c:pt idx="34">
                  <c:v>7.2</c:v>
                </c:pt>
                <c:pt idx="35">
                  <c:v>3.5</c:v>
                </c:pt>
                <c:pt idx="36">
                  <c:v>4.3</c:v>
                </c:pt>
                <c:pt idx="37">
                  <c:v>5.0999999999999996</c:v>
                </c:pt>
                <c:pt idx="38">
                  <c:v>6.4</c:v>
                </c:pt>
                <c:pt idx="39">
                  <c:v>2.9</c:v>
                </c:pt>
                <c:pt idx="40">
                  <c:v>5.0999999999999996</c:v>
                </c:pt>
                <c:pt idx="41">
                  <c:v>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536-4CF5-A1F7-A60B72EB55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7561440"/>
        <c:axId val="526636224"/>
        <c:extLst/>
      </c:scatterChart>
      <c:scatterChart>
        <c:scatterStyle val="smoothMarker"/>
        <c:varyColors val="0"/>
        <c:ser>
          <c:idx val="1"/>
          <c:order val="0"/>
          <c:tx>
            <c:v>Conductance</c:v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2">
                  <a:lumMod val="75000"/>
                </a:schemeClr>
              </a:solidFill>
              <a:ln w="9525">
                <a:solidFill>
                  <a:srgbClr val="989591"/>
                </a:solidFill>
              </a:ln>
              <a:effectLst/>
            </c:spPr>
          </c:marker>
          <c:xVal>
            <c:numRef>
              <c:f>'2020'!$A$12:$A$48</c:f>
              <c:numCache>
                <c:formatCode>mm/dd/yyyy\ hh:mm</c:formatCode>
                <c:ptCount val="37"/>
                <c:pt idx="0">
                  <c:v>43966.041666666664</c:v>
                </c:pt>
                <c:pt idx="1">
                  <c:v>43966.125</c:v>
                </c:pt>
                <c:pt idx="2">
                  <c:v>43966.208333333336</c:v>
                </c:pt>
                <c:pt idx="3">
                  <c:v>43966.291666666664</c:v>
                </c:pt>
                <c:pt idx="4">
                  <c:v>43966.375</c:v>
                </c:pt>
                <c:pt idx="5">
                  <c:v>43966.458333333336</c:v>
                </c:pt>
                <c:pt idx="6">
                  <c:v>43966.541666666664</c:v>
                </c:pt>
                <c:pt idx="7">
                  <c:v>43966.625</c:v>
                </c:pt>
                <c:pt idx="8">
                  <c:v>43966.708333333336</c:v>
                </c:pt>
                <c:pt idx="9">
                  <c:v>43966.791666666664</c:v>
                </c:pt>
                <c:pt idx="10">
                  <c:v>43966.875</c:v>
                </c:pt>
                <c:pt idx="11">
                  <c:v>43966.958333333336</c:v>
                </c:pt>
                <c:pt idx="12">
                  <c:v>43967.041666666664</c:v>
                </c:pt>
                <c:pt idx="13">
                  <c:v>43967.125</c:v>
                </c:pt>
                <c:pt idx="14">
                  <c:v>43967.208333333336</c:v>
                </c:pt>
                <c:pt idx="15">
                  <c:v>43967.291666666664</c:v>
                </c:pt>
                <c:pt idx="16">
                  <c:v>43967.375</c:v>
                </c:pt>
                <c:pt idx="17">
                  <c:v>43967.458333333336</c:v>
                </c:pt>
                <c:pt idx="18">
                  <c:v>43967.541666666664</c:v>
                </c:pt>
                <c:pt idx="19">
                  <c:v>43967.621527777781</c:v>
                </c:pt>
                <c:pt idx="20">
                  <c:v>43967.704861111109</c:v>
                </c:pt>
                <c:pt idx="21">
                  <c:v>43967.788194444445</c:v>
                </c:pt>
                <c:pt idx="22">
                  <c:v>43967.871527777781</c:v>
                </c:pt>
                <c:pt idx="23">
                  <c:v>43967.954861111109</c:v>
                </c:pt>
                <c:pt idx="24">
                  <c:v>43968.038194444445</c:v>
                </c:pt>
                <c:pt idx="25">
                  <c:v>43968.121527777781</c:v>
                </c:pt>
                <c:pt idx="26">
                  <c:v>43968.204861111109</c:v>
                </c:pt>
                <c:pt idx="27">
                  <c:v>43968.288194444445</c:v>
                </c:pt>
                <c:pt idx="28">
                  <c:v>43968.371527777781</c:v>
                </c:pt>
                <c:pt idx="29">
                  <c:v>43968.454861111109</c:v>
                </c:pt>
                <c:pt idx="30">
                  <c:v>43968.538194444445</c:v>
                </c:pt>
                <c:pt idx="31">
                  <c:v>43968.621527777781</c:v>
                </c:pt>
                <c:pt idx="32">
                  <c:v>43968.704861111109</c:v>
                </c:pt>
                <c:pt idx="33">
                  <c:v>43968.788194444445</c:v>
                </c:pt>
                <c:pt idx="34">
                  <c:v>43968.871527777781</c:v>
                </c:pt>
                <c:pt idx="35">
                  <c:v>43968.954861111109</c:v>
                </c:pt>
                <c:pt idx="36">
                  <c:v>43969.038194444445</c:v>
                </c:pt>
              </c:numCache>
            </c:numRef>
          </c:xVal>
          <c:yVal>
            <c:numRef>
              <c:f>'2020'!$H$12:$H$48</c:f>
              <c:numCache>
                <c:formatCode>General</c:formatCode>
                <c:ptCount val="37"/>
                <c:pt idx="0">
                  <c:v>7.31</c:v>
                </c:pt>
                <c:pt idx="1">
                  <c:v>7.74</c:v>
                </c:pt>
                <c:pt idx="2">
                  <c:v>7.06</c:v>
                </c:pt>
                <c:pt idx="3">
                  <c:v>7.36</c:v>
                </c:pt>
                <c:pt idx="4">
                  <c:v>7.57</c:v>
                </c:pt>
                <c:pt idx="5">
                  <c:v>7.68</c:v>
                </c:pt>
                <c:pt idx="6">
                  <c:v>7.91</c:v>
                </c:pt>
                <c:pt idx="7">
                  <c:v>7.51</c:v>
                </c:pt>
                <c:pt idx="8">
                  <c:v>6.36</c:v>
                </c:pt>
                <c:pt idx="9">
                  <c:v>5.19</c:v>
                </c:pt>
                <c:pt idx="10">
                  <c:v>0.85</c:v>
                </c:pt>
                <c:pt idx="11">
                  <c:v>1.1000000000000001</c:v>
                </c:pt>
                <c:pt idx="12">
                  <c:v>1.34</c:v>
                </c:pt>
                <c:pt idx="13">
                  <c:v>2.1</c:v>
                </c:pt>
                <c:pt idx="14">
                  <c:v>2.5099999999999998</c:v>
                </c:pt>
                <c:pt idx="15">
                  <c:v>3.31</c:v>
                </c:pt>
                <c:pt idx="16">
                  <c:v>3.55</c:v>
                </c:pt>
                <c:pt idx="17">
                  <c:v>4.2699999999999996</c:v>
                </c:pt>
                <c:pt idx="18">
                  <c:v>4.53</c:v>
                </c:pt>
                <c:pt idx="19">
                  <c:v>4.78</c:v>
                </c:pt>
                <c:pt idx="20">
                  <c:v>5.21</c:v>
                </c:pt>
                <c:pt idx="21">
                  <c:v>5.87</c:v>
                </c:pt>
                <c:pt idx="22">
                  <c:v>6.46</c:v>
                </c:pt>
                <c:pt idx="23">
                  <c:v>6.82</c:v>
                </c:pt>
                <c:pt idx="24">
                  <c:v>6.68</c:v>
                </c:pt>
                <c:pt idx="25">
                  <c:v>6.72</c:v>
                </c:pt>
                <c:pt idx="26">
                  <c:v>6.59</c:v>
                </c:pt>
                <c:pt idx="27">
                  <c:v>6.68</c:v>
                </c:pt>
                <c:pt idx="28">
                  <c:v>6.8</c:v>
                </c:pt>
                <c:pt idx="29">
                  <c:v>6.76</c:v>
                </c:pt>
                <c:pt idx="30">
                  <c:v>6.95</c:v>
                </c:pt>
                <c:pt idx="31">
                  <c:v>6.97</c:v>
                </c:pt>
                <c:pt idx="32">
                  <c:v>7.08</c:v>
                </c:pt>
                <c:pt idx="33">
                  <c:v>7.25</c:v>
                </c:pt>
                <c:pt idx="34">
                  <c:v>7.14</c:v>
                </c:pt>
                <c:pt idx="35">
                  <c:v>7.44</c:v>
                </c:pt>
                <c:pt idx="36">
                  <c:v>7.38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536-4CF5-A1F7-A60B72EB5551}"/>
            </c:ext>
          </c:extLst>
        </c:ser>
        <c:ser>
          <c:idx val="0"/>
          <c:order val="1"/>
          <c:tx>
            <c:v>Discharge</c:v>
          </c:tx>
          <c:spPr>
            <a:ln w="5715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'2020'!$A$12:$A$48</c:f>
              <c:numCache>
                <c:formatCode>mm/dd/yyyy\ hh:mm</c:formatCode>
                <c:ptCount val="37"/>
                <c:pt idx="0">
                  <c:v>43966.041666666664</c:v>
                </c:pt>
                <c:pt idx="1">
                  <c:v>43966.125</c:v>
                </c:pt>
                <c:pt idx="2">
                  <c:v>43966.208333333336</c:v>
                </c:pt>
                <c:pt idx="3">
                  <c:v>43966.291666666664</c:v>
                </c:pt>
                <c:pt idx="4">
                  <c:v>43966.375</c:v>
                </c:pt>
                <c:pt idx="5">
                  <c:v>43966.458333333336</c:v>
                </c:pt>
                <c:pt idx="6">
                  <c:v>43966.541666666664</c:v>
                </c:pt>
                <c:pt idx="7">
                  <c:v>43966.625</c:v>
                </c:pt>
                <c:pt idx="8">
                  <c:v>43966.708333333336</c:v>
                </c:pt>
                <c:pt idx="9">
                  <c:v>43966.791666666664</c:v>
                </c:pt>
                <c:pt idx="10">
                  <c:v>43966.875</c:v>
                </c:pt>
                <c:pt idx="11">
                  <c:v>43966.958333333336</c:v>
                </c:pt>
                <c:pt idx="12">
                  <c:v>43967.041666666664</c:v>
                </c:pt>
                <c:pt idx="13">
                  <c:v>43967.125</c:v>
                </c:pt>
                <c:pt idx="14">
                  <c:v>43967.208333333336</c:v>
                </c:pt>
                <c:pt idx="15">
                  <c:v>43967.291666666664</c:v>
                </c:pt>
                <c:pt idx="16">
                  <c:v>43967.375</c:v>
                </c:pt>
                <c:pt idx="17">
                  <c:v>43967.458333333336</c:v>
                </c:pt>
                <c:pt idx="18">
                  <c:v>43967.541666666664</c:v>
                </c:pt>
                <c:pt idx="19">
                  <c:v>43967.621527777781</c:v>
                </c:pt>
                <c:pt idx="20">
                  <c:v>43967.704861111109</c:v>
                </c:pt>
                <c:pt idx="21">
                  <c:v>43967.788194444445</c:v>
                </c:pt>
                <c:pt idx="22">
                  <c:v>43967.871527777781</c:v>
                </c:pt>
                <c:pt idx="23">
                  <c:v>43967.954861111109</c:v>
                </c:pt>
                <c:pt idx="24">
                  <c:v>43968.038194444445</c:v>
                </c:pt>
                <c:pt idx="25">
                  <c:v>43968.121527777781</c:v>
                </c:pt>
                <c:pt idx="26">
                  <c:v>43968.204861111109</c:v>
                </c:pt>
                <c:pt idx="27">
                  <c:v>43968.288194444445</c:v>
                </c:pt>
                <c:pt idx="28">
                  <c:v>43968.371527777781</c:v>
                </c:pt>
                <c:pt idx="29">
                  <c:v>43968.454861111109</c:v>
                </c:pt>
                <c:pt idx="30">
                  <c:v>43968.538194444445</c:v>
                </c:pt>
                <c:pt idx="31">
                  <c:v>43968.621527777781</c:v>
                </c:pt>
                <c:pt idx="32">
                  <c:v>43968.704861111109</c:v>
                </c:pt>
                <c:pt idx="33">
                  <c:v>43968.788194444445</c:v>
                </c:pt>
                <c:pt idx="34">
                  <c:v>43968.871527777781</c:v>
                </c:pt>
                <c:pt idx="35">
                  <c:v>43968.954861111109</c:v>
                </c:pt>
                <c:pt idx="36">
                  <c:v>43969.038194444445</c:v>
                </c:pt>
              </c:numCache>
            </c:numRef>
          </c:xVal>
          <c:yVal>
            <c:numRef>
              <c:f>'2020'!$D$12:$D$48</c:f>
              <c:numCache>
                <c:formatCode>General</c:formatCode>
                <c:ptCount val="37"/>
                <c:pt idx="0">
                  <c:v>2.0855309679993567E-2</c:v>
                </c:pt>
                <c:pt idx="1">
                  <c:v>2.0850762050590485E-2</c:v>
                </c:pt>
                <c:pt idx="2">
                  <c:v>2.4054950922379342E-2</c:v>
                </c:pt>
                <c:pt idx="3">
                  <c:v>2.8554129543634347E-2</c:v>
                </c:pt>
                <c:pt idx="4">
                  <c:v>4.0538835828305003E-2</c:v>
                </c:pt>
                <c:pt idx="5">
                  <c:v>2.1214520210620841E-2</c:v>
                </c:pt>
                <c:pt idx="6">
                  <c:v>1.2524164218183334E-3</c:v>
                </c:pt>
                <c:pt idx="7">
                  <c:v>8.4480827644678046E-4</c:v>
                </c:pt>
                <c:pt idx="8">
                  <c:v>4.8950274805233396E-3</c:v>
                </c:pt>
                <c:pt idx="9">
                  <c:v>1.6110542772335499</c:v>
                </c:pt>
                <c:pt idx="10">
                  <c:v>11.138463645797998</c:v>
                </c:pt>
                <c:pt idx="11">
                  <c:v>16.387704298366852</c:v>
                </c:pt>
                <c:pt idx="12">
                  <c:v>11.979169839420544</c:v>
                </c:pt>
                <c:pt idx="13">
                  <c:v>6.8674051422559339</c:v>
                </c:pt>
                <c:pt idx="14">
                  <c:v>3.9489289671520242</c:v>
                </c:pt>
                <c:pt idx="15">
                  <c:v>2.218230051291846</c:v>
                </c:pt>
                <c:pt idx="16">
                  <c:v>1.4397458497600992</c:v>
                </c:pt>
                <c:pt idx="17">
                  <c:v>1.0123114300394171</c:v>
                </c:pt>
                <c:pt idx="18">
                  <c:v>0.57971452489426301</c:v>
                </c:pt>
                <c:pt idx="19">
                  <c:v>0.3975530864207823</c:v>
                </c:pt>
                <c:pt idx="20">
                  <c:v>0.24532520668985058</c:v>
                </c:pt>
                <c:pt idx="21">
                  <c:v>0.17684977408081221</c:v>
                </c:pt>
                <c:pt idx="22">
                  <c:v>0.15198428485721815</c:v>
                </c:pt>
                <c:pt idx="23">
                  <c:v>0.13533728522091573</c:v>
                </c:pt>
                <c:pt idx="24">
                  <c:v>0.12750933284178315</c:v>
                </c:pt>
                <c:pt idx="25">
                  <c:v>0.13167609779129028</c:v>
                </c:pt>
                <c:pt idx="26">
                  <c:v>0.13081632873800073</c:v>
                </c:pt>
                <c:pt idx="27">
                  <c:v>0.13795136007478778</c:v>
                </c:pt>
                <c:pt idx="28">
                  <c:v>0.17945316522719201</c:v>
                </c:pt>
                <c:pt idx="29">
                  <c:v>0.15464805992492298</c:v>
                </c:pt>
                <c:pt idx="30">
                  <c:v>8.4054173566656565E-2</c:v>
                </c:pt>
                <c:pt idx="31">
                  <c:v>6.5412720877923436E-2</c:v>
                </c:pt>
                <c:pt idx="32">
                  <c:v>6.1878217851860429E-2</c:v>
                </c:pt>
                <c:pt idx="33">
                  <c:v>6.3356820927776003E-2</c:v>
                </c:pt>
                <c:pt idx="34">
                  <c:v>6.7606778468318057E-2</c:v>
                </c:pt>
                <c:pt idx="35">
                  <c:v>7.2566314283656855E-2</c:v>
                </c:pt>
                <c:pt idx="36">
                  <c:v>7.7883291289933737E-2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536-4CF5-A1F7-A60B72EB55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7270800"/>
        <c:axId val="717266640"/>
      </c:scatterChart>
      <c:valAx>
        <c:axId val="477561440"/>
        <c:scaling>
          <c:orientation val="minMax"/>
          <c:max val="43969"/>
          <c:min val="4396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6636224"/>
        <c:crosses val="autoZero"/>
        <c:crossBetween val="midCat"/>
      </c:valAx>
      <c:valAx>
        <c:axId val="52663622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Glyphosate (ug/L)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561440"/>
        <c:crosses val="autoZero"/>
        <c:crossBetween val="midCat"/>
      </c:valAx>
      <c:valAx>
        <c:axId val="717266640"/>
        <c:scaling>
          <c:orientation val="minMax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7270800"/>
        <c:crosses val="max"/>
        <c:crossBetween val="midCat"/>
      </c:valAx>
      <c:valAx>
        <c:axId val="717270800"/>
        <c:scaling>
          <c:orientation val="minMax"/>
        </c:scaling>
        <c:delete val="1"/>
        <c:axPos val="b"/>
        <c:numFmt formatCode="mm/dd/yyyy\ hh:mm" sourceLinked="1"/>
        <c:majorTickMark val="out"/>
        <c:minorTickMark val="none"/>
        <c:tickLblPos val="nextTo"/>
        <c:crossAx val="7172666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0969089143246249"/>
          <c:y val="0.18174514759523747"/>
          <c:w val="0.33023906290547395"/>
          <c:h val="0.341337781028196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600311033274273"/>
          <c:y val="7.2637877225775263E-2"/>
          <c:w val="0.75371520766052247"/>
          <c:h val="0.69281891486383407"/>
        </c:manualLayout>
      </c:layout>
      <c:scatterChart>
        <c:scatterStyle val="lineMarker"/>
        <c:varyColors val="0"/>
        <c:ser>
          <c:idx val="0"/>
          <c:order val="0"/>
          <c:tx>
            <c:v>5/3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'Alpha Campaigns'!$H$56:$H$132</c:f>
              <c:numCache>
                <c:formatCode>General</c:formatCode>
                <c:ptCount val="7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2.2421159085360912E-3</c:v>
                </c:pt>
                <c:pt idx="26">
                  <c:v>6.7028507698005651E-3</c:v>
                </c:pt>
                <c:pt idx="27">
                  <c:v>1.3996755069956556E-2</c:v>
                </c:pt>
                <c:pt idx="28">
                  <c:v>1.8638330533625912E-2</c:v>
                </c:pt>
                <c:pt idx="29">
                  <c:v>2.1411219771618598E-2</c:v>
                </c:pt>
                <c:pt idx="30">
                  <c:v>2.4606070415611487E-2</c:v>
                </c:pt>
                <c:pt idx="31">
                  <c:v>2.6474756641142353E-2</c:v>
                </c:pt>
                <c:pt idx="32">
                  <c:v>2.7318679452705344E-2</c:v>
                </c:pt>
                <c:pt idx="33">
                  <c:v>2.8644843870875757E-2</c:v>
                </c:pt>
                <c:pt idx="34">
                  <c:v>3.1899974715621671E-2</c:v>
                </c:pt>
                <c:pt idx="35">
                  <c:v>3.5275665962019441E-2</c:v>
                </c:pt>
                <c:pt idx="36">
                  <c:v>3.6722390781841717E-2</c:v>
                </c:pt>
                <c:pt idx="37">
                  <c:v>3.8410236405113506E-2</c:v>
                </c:pt>
                <c:pt idx="38">
                  <c:v>3.8711637409170239E-2</c:v>
                </c:pt>
                <c:pt idx="39">
                  <c:v>3.0031288490090808E-2</c:v>
                </c:pt>
                <c:pt idx="40">
                  <c:v>1.7432726517107353E-2</c:v>
                </c:pt>
                <c:pt idx="41">
                  <c:v>1.7372446316208521E-2</c:v>
                </c:pt>
                <c:pt idx="42">
                  <c:v>2.4063548608105233E-2</c:v>
                </c:pt>
                <c:pt idx="43">
                  <c:v>2.4967751620567056E-2</c:v>
                </c:pt>
                <c:pt idx="44">
                  <c:v>2.1833181177472995E-2</c:v>
                </c:pt>
                <c:pt idx="45">
                  <c:v>2.0145335554347013E-2</c:v>
                </c:pt>
                <c:pt idx="46">
                  <c:v>2.123037916906791E-2</c:v>
                </c:pt>
                <c:pt idx="47">
                  <c:v>2.1471499972371622E-2</c:v>
                </c:pt>
                <c:pt idx="48">
                  <c:v>1.8939731537828453E-2</c:v>
                </c:pt>
                <c:pt idx="49">
                  <c:v>1.4177595672361437E-2</c:v>
                </c:pt>
                <c:pt idx="50">
                  <c:v>1.1706107438571294E-2</c:v>
                </c:pt>
                <c:pt idx="51">
                  <c:v>1.1163585631210846E-2</c:v>
                </c:pt>
                <c:pt idx="52">
                  <c:v>1.0621063823704591E-2</c:v>
                </c:pt>
                <c:pt idx="53">
                  <c:v>9.8374212128946245E-3</c:v>
                </c:pt>
                <c:pt idx="54">
                  <c:v>9.0537786020846583E-3</c:v>
                </c:pt>
                <c:pt idx="55">
                  <c:v>8.3304161923193291E-3</c:v>
                </c:pt>
                <c:pt idx="56">
                  <c:v>7.9084547864649302E-3</c:v>
                </c:pt>
                <c:pt idx="57">
                  <c:v>7.9084547864649302E-3</c:v>
                </c:pt>
                <c:pt idx="58">
                  <c:v>7.9084547864649302E-3</c:v>
                </c:pt>
                <c:pt idx="59">
                  <c:v>6.5220101675414902E-3</c:v>
                </c:pt>
                <c:pt idx="60">
                  <c:v>5.7986477574845487E-3</c:v>
                </c:pt>
                <c:pt idx="61">
                  <c:v>7.6070537822623876E-3</c:v>
                </c:pt>
                <c:pt idx="62">
                  <c:v>8.9934984013316337E-3</c:v>
                </c:pt>
                <c:pt idx="63">
                  <c:v>8.3304161921735238E-3</c:v>
                </c:pt>
                <c:pt idx="64">
                  <c:v>7.124812175654964E-3</c:v>
                </c:pt>
                <c:pt idx="65">
                  <c:v>5.7383675565857179E-3</c:v>
                </c:pt>
                <c:pt idx="66">
                  <c:v>4.6533239417190153E-3</c:v>
                </c:pt>
                <c:pt idx="67">
                  <c:v>3.5080001260992867E-3</c:v>
                </c:pt>
                <c:pt idx="68">
                  <c:v>1.1570722938151936E-3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2.302396109434922E-3</c:v>
                </c:pt>
              </c:numCache>
            </c:numRef>
          </c:xVal>
          <c:yVal>
            <c:numRef>
              <c:f>'Alpha Campaigns'!$E$56:$E$132</c:f>
              <c:numCache>
                <c:formatCode>General</c:formatCode>
                <c:ptCount val="7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2.6262626262626266E-4</c:v>
                </c:pt>
                <c:pt idx="26">
                  <c:v>3.2586558044806515E-4</c:v>
                </c:pt>
                <c:pt idx="27">
                  <c:v>8.3056478405315619E-5</c:v>
                </c:pt>
                <c:pt idx="28">
                  <c:v>2.4952015355086374E-4</c:v>
                </c:pt>
                <c:pt idx="29">
                  <c:v>3.1645569620253165E-4</c:v>
                </c:pt>
                <c:pt idx="30">
                  <c:v>4.0145985401459852E-4</c:v>
                </c:pt>
                <c:pt idx="31">
                  <c:v>2.7350427350427353E-4</c:v>
                </c:pt>
                <c:pt idx="32">
                  <c:v>5.0420168067226889E-4</c:v>
                </c:pt>
                <c:pt idx="33">
                  <c:v>8.025490196078431E-3</c:v>
                </c:pt>
                <c:pt idx="34">
                  <c:v>7.1924603174603171E-3</c:v>
                </c:pt>
                <c:pt idx="35">
                  <c:v>5.4524361948955916E-3</c:v>
                </c:pt>
                <c:pt idx="36">
                  <c:v>3.3810375670840784E-3</c:v>
                </c:pt>
                <c:pt idx="38">
                  <c:v>2.1663019693654267E-3</c:v>
                </c:pt>
                <c:pt idx="39">
                  <c:v>1.9251336898395723E-3</c:v>
                </c:pt>
                <c:pt idx="40">
                  <c:v>2.0588235294117649E-3</c:v>
                </c:pt>
                <c:pt idx="41">
                  <c:v>2.1052631578947368E-3</c:v>
                </c:pt>
                <c:pt idx="42">
                  <c:v>2.5097276264591439E-3</c:v>
                </c:pt>
                <c:pt idx="43">
                  <c:v>2.0283975659229209E-3</c:v>
                </c:pt>
                <c:pt idx="44">
                  <c:v>1.252236135957066E-3</c:v>
                </c:pt>
                <c:pt idx="45">
                  <c:v>1.1458333333333333E-3</c:v>
                </c:pt>
                <c:pt idx="46">
                  <c:v>4.6652267818574518E-3</c:v>
                </c:pt>
                <c:pt idx="47">
                  <c:v>6.1281070745697894E-3</c:v>
                </c:pt>
                <c:pt idx="48">
                  <c:v>5.6772388059701494E-3</c:v>
                </c:pt>
                <c:pt idx="49">
                  <c:v>5.0561403508771934E-3</c:v>
                </c:pt>
                <c:pt idx="50">
                  <c:v>5.8964143426294821E-3</c:v>
                </c:pt>
                <c:pt idx="51">
                  <c:v>4.5686274509803924E-3</c:v>
                </c:pt>
                <c:pt idx="52">
                  <c:v>3.3073929961089494E-3</c:v>
                </c:pt>
                <c:pt idx="53">
                  <c:v>2.0985691573926868E-3</c:v>
                </c:pt>
                <c:pt idx="54">
                  <c:v>1.5359477124183005E-3</c:v>
                </c:pt>
                <c:pt idx="55">
                  <c:v>1.6853932584269663E-3</c:v>
                </c:pt>
                <c:pt idx="56">
                  <c:v>9.225092250922509E-4</c:v>
                </c:pt>
                <c:pt idx="57">
                  <c:v>5.5350553505535054E-4</c:v>
                </c:pt>
                <c:pt idx="58">
                  <c:v>6.0851926977687626E-4</c:v>
                </c:pt>
                <c:pt idx="59">
                  <c:v>2.5423728813559322E-4</c:v>
                </c:pt>
                <c:pt idx="60">
                  <c:v>2.1699819168173598E-4</c:v>
                </c:pt>
                <c:pt idx="61">
                  <c:v>2.4539877300613498E-4</c:v>
                </c:pt>
                <c:pt idx="62">
                  <c:v>2.3437499999999999E-4</c:v>
                </c:pt>
                <c:pt idx="63">
                  <c:v>2.0100502512562814E-4</c:v>
                </c:pt>
                <c:pt idx="64">
                  <c:v>2.2471910112359549E-4</c:v>
                </c:pt>
                <c:pt idx="65">
                  <c:v>1.6155088852988692E-4</c:v>
                </c:pt>
                <c:pt idx="66">
                  <c:v>2.0449897750511248E-4</c:v>
                </c:pt>
                <c:pt idx="67">
                  <c:v>0</c:v>
                </c:pt>
                <c:pt idx="68">
                  <c:v>2.2935779816513763E-4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5.6097560975609763E-4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07F-483E-A6A9-5EC674548C32}"/>
            </c:ext>
          </c:extLst>
        </c:ser>
        <c:ser>
          <c:idx val="1"/>
          <c:order val="1"/>
          <c:tx>
            <c:v>5/10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7"/>
            <c:spPr>
              <a:solidFill>
                <a:schemeClr val="accent2"/>
              </a:solidFill>
              <a:ln w="12700">
                <a:solidFill>
                  <a:schemeClr val="accent2"/>
                </a:solidFill>
              </a:ln>
              <a:effectLst/>
            </c:spPr>
          </c:marker>
          <c:trendline>
            <c:spPr>
              <a:ln w="25400" cap="rnd">
                <a:solidFill>
                  <a:schemeClr val="accent2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'Alpha Campaigns'!$H$135:$H$176</c:f>
              <c:numCache>
                <c:formatCode>General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9.2839672625425834E-2</c:v>
                </c:pt>
                <c:pt idx="6">
                  <c:v>0.17935744394407949</c:v>
                </c:pt>
                <c:pt idx="7">
                  <c:v>0.19588180088846432</c:v>
                </c:pt>
                <c:pt idx="8">
                  <c:v>0.20938340961129356</c:v>
                </c:pt>
                <c:pt idx="9">
                  <c:v>0.20951775397669242</c:v>
                </c:pt>
                <c:pt idx="10">
                  <c:v>0.23423711721073273</c:v>
                </c:pt>
                <c:pt idx="11">
                  <c:v>0.25129885161655052</c:v>
                </c:pt>
                <c:pt idx="12">
                  <c:v>0.2220117799592739</c:v>
                </c:pt>
                <c:pt idx="13">
                  <c:v>0.26211357303140254</c:v>
                </c:pt>
                <c:pt idx="14">
                  <c:v>0.22691534929608861</c:v>
                </c:pt>
                <c:pt idx="15">
                  <c:v>0.18479839074281459</c:v>
                </c:pt>
                <c:pt idx="16">
                  <c:v>0.15826537857613338</c:v>
                </c:pt>
                <c:pt idx="17">
                  <c:v>0.14617438568991092</c:v>
                </c:pt>
                <c:pt idx="18">
                  <c:v>0.13509097554426119</c:v>
                </c:pt>
                <c:pt idx="19">
                  <c:v>0.12622424742777391</c:v>
                </c:pt>
                <c:pt idx="20">
                  <c:v>0.1157453869263378</c:v>
                </c:pt>
                <c:pt idx="21">
                  <c:v>0.10875947992559704</c:v>
                </c:pt>
                <c:pt idx="22">
                  <c:v>0.10177357292485627</c:v>
                </c:pt>
                <c:pt idx="23">
                  <c:v>9.6332626125796211E-2</c:v>
                </c:pt>
                <c:pt idx="24">
                  <c:v>9.0219957500229278E-2</c:v>
                </c:pt>
                <c:pt idx="25">
                  <c:v>7.9875441364029562E-2</c:v>
                </c:pt>
                <c:pt idx="26">
                  <c:v>6.4963216804593535E-2</c:v>
                </c:pt>
                <c:pt idx="27">
                  <c:v>5.5559111226510791E-2</c:v>
                </c:pt>
                <c:pt idx="28">
                  <c:v>4.6826727475259879E-2</c:v>
                </c:pt>
                <c:pt idx="29">
                  <c:v>3.9975164839917976E-2</c:v>
                </c:pt>
                <c:pt idx="30">
                  <c:v>3.2250363829402232E-2</c:v>
                </c:pt>
                <c:pt idx="31">
                  <c:v>3.4198357127604481E-2</c:v>
                </c:pt>
                <c:pt idx="32">
                  <c:v>5.1730296812399539E-2</c:v>
                </c:pt>
                <c:pt idx="33">
                  <c:v>5.0722714071989319E-2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xVal>
          <c:yVal>
            <c:numRef>
              <c:f>'Alpha Campaigns'!$E$135:$E$176</c:f>
              <c:numCache>
                <c:formatCode>General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1.1017441860465117E-2</c:v>
                </c:pt>
                <c:pt idx="6">
                  <c:v>3.1143333333333332E-2</c:v>
                </c:pt>
                <c:pt idx="7">
                  <c:v>0</c:v>
                </c:pt>
                <c:pt idx="8">
                  <c:v>1.2076372315035798E-2</c:v>
                </c:pt>
                <c:pt idx="9">
                  <c:v>1.1542288557213929E-2</c:v>
                </c:pt>
                <c:pt idx="10">
                  <c:v>1.830028328611898E-2</c:v>
                </c:pt>
                <c:pt idx="11">
                  <c:v>1.2291021671826627E-2</c:v>
                </c:pt>
                <c:pt idx="12">
                  <c:v>1.1369863013698632E-2</c:v>
                </c:pt>
                <c:pt idx="13">
                  <c:v>8.2857142857142851E-3</c:v>
                </c:pt>
                <c:pt idx="14">
                  <c:v>3.340909090909091E-3</c:v>
                </c:pt>
                <c:pt idx="15">
                  <c:v>3.9054726368159204E-3</c:v>
                </c:pt>
                <c:pt idx="16">
                  <c:v>6.6270783847980994E-3</c:v>
                </c:pt>
                <c:pt idx="17">
                  <c:v>8.5063291139240507E-3</c:v>
                </c:pt>
                <c:pt idx="18">
                  <c:v>3.9349112426035502E-3</c:v>
                </c:pt>
                <c:pt idx="19">
                  <c:v>3.3482142857142855E-3</c:v>
                </c:pt>
                <c:pt idx="20">
                  <c:v>7.2473118279569896E-3</c:v>
                </c:pt>
                <c:pt idx="21">
                  <c:v>2.928870292887029E-3</c:v>
                </c:pt>
                <c:pt idx="22">
                  <c:v>5.8333333333333327E-3</c:v>
                </c:pt>
                <c:pt idx="23">
                  <c:v>4.6242774566473983E-3</c:v>
                </c:pt>
                <c:pt idx="24">
                  <c:v>4.1745730550284636E-3</c:v>
                </c:pt>
                <c:pt idx="25">
                  <c:v>3.5650623885918001E-3</c:v>
                </c:pt>
                <c:pt idx="26">
                  <c:v>3.2200357781753132E-3</c:v>
                </c:pt>
                <c:pt idx="27">
                  <c:v>3.2323232323232323E-3</c:v>
                </c:pt>
                <c:pt idx="28">
                  <c:v>2.2257551669316372E-3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1.3059701492537312E-3</c:v>
                </c:pt>
                <c:pt idx="33">
                  <c:v>1.2903225806451613E-3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07F-483E-A6A9-5EC674548C32}"/>
            </c:ext>
          </c:extLst>
        </c:ser>
        <c:ser>
          <c:idx val="2"/>
          <c:order val="2"/>
          <c:tx>
            <c:v>5/12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trendline>
            <c:spPr>
              <a:ln w="25400" cap="rnd">
                <a:solidFill>
                  <a:srgbClr val="92D050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'Alpha Campaigns'!$H$189:$H$245</c:f>
              <c:numCache>
                <c:formatCode>General</c:formatCode>
                <c:ptCount val="57"/>
                <c:pt idx="0">
                  <c:v>1.9901098806548438E-2</c:v>
                </c:pt>
                <c:pt idx="1">
                  <c:v>1.6189071658917732E-2</c:v>
                </c:pt>
                <c:pt idx="2">
                  <c:v>1.0992233652444245E-2</c:v>
                </c:pt>
                <c:pt idx="3">
                  <c:v>3.2588437614845902E-3</c:v>
                </c:pt>
                <c:pt idx="4">
                  <c:v>0</c:v>
                </c:pt>
                <c:pt idx="5">
                  <c:v>0.11152630223222616</c:v>
                </c:pt>
                <c:pt idx="6">
                  <c:v>0.24571608361613567</c:v>
                </c:pt>
                <c:pt idx="7">
                  <c:v>0.36289240724083177</c:v>
                </c:pt>
                <c:pt idx="8">
                  <c:v>0.33486660227667636</c:v>
                </c:pt>
                <c:pt idx="9">
                  <c:v>0.25920311558576581</c:v>
                </c:pt>
                <c:pt idx="10">
                  <c:v>0.18155988108256602</c:v>
                </c:pt>
                <c:pt idx="11">
                  <c:v>0.14091318381682535</c:v>
                </c:pt>
                <c:pt idx="12">
                  <c:v>0.13503580749990551</c:v>
                </c:pt>
                <c:pt idx="13">
                  <c:v>0.12884909558728744</c:v>
                </c:pt>
                <c:pt idx="14">
                  <c:v>0.12711681625179627</c:v>
                </c:pt>
                <c:pt idx="15">
                  <c:v>0.1196927619566845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0.14212709302763932</c:v>
                </c:pt>
                <c:pt idx="20">
                  <c:v>0.60418339175487701</c:v>
                </c:pt>
                <c:pt idx="21">
                  <c:v>0.58885988930563227</c:v>
                </c:pt>
                <c:pt idx="22">
                  <c:v>0.4288144192776806</c:v>
                </c:pt>
                <c:pt idx="23">
                  <c:v>0.35000783525192841</c:v>
                </c:pt>
                <c:pt idx="24">
                  <c:v>0.23560856564255109</c:v>
                </c:pt>
                <c:pt idx="25">
                  <c:v>0.20252925876781031</c:v>
                </c:pt>
                <c:pt idx="26">
                  <c:v>0.19117851621249457</c:v>
                </c:pt>
                <c:pt idx="27">
                  <c:v>0.17990885038981205</c:v>
                </c:pt>
                <c:pt idx="28">
                  <c:v>0.16336919695224555</c:v>
                </c:pt>
                <c:pt idx="29">
                  <c:v>0.17796300880896804</c:v>
                </c:pt>
                <c:pt idx="30">
                  <c:v>0.18363838008662589</c:v>
                </c:pt>
                <c:pt idx="31">
                  <c:v>0.18736790978304751</c:v>
                </c:pt>
                <c:pt idx="32">
                  <c:v>0.19620527362967499</c:v>
                </c:pt>
                <c:pt idx="33">
                  <c:v>0.17642255089050568</c:v>
                </c:pt>
                <c:pt idx="34">
                  <c:v>0.11715545940641535</c:v>
                </c:pt>
                <c:pt idx="35">
                  <c:v>8.9427216878603458E-2</c:v>
                </c:pt>
                <c:pt idx="36">
                  <c:v>5.9915286235410078E-2</c:v>
                </c:pt>
                <c:pt idx="37">
                  <c:v>6.4779890187520159E-2</c:v>
                </c:pt>
                <c:pt idx="38">
                  <c:v>6.6563578303489968E-2</c:v>
                </c:pt>
                <c:pt idx="39">
                  <c:v>6.1050360490706321E-2</c:v>
                </c:pt>
                <c:pt idx="40">
                  <c:v>7.004987780240414E-2</c:v>
                </c:pt>
                <c:pt idx="41">
                  <c:v>0.1349112638317152</c:v>
                </c:pt>
                <c:pt idx="42">
                  <c:v>4.6294395169109638E-2</c:v>
                </c:pt>
                <c:pt idx="43">
                  <c:v>0</c:v>
                </c:pt>
                <c:pt idx="44">
                  <c:v>0</c:v>
                </c:pt>
                <c:pt idx="45">
                  <c:v>5.3429147632400531E-2</c:v>
                </c:pt>
                <c:pt idx="46">
                  <c:v>9.2102749052362057E-2</c:v>
                </c:pt>
                <c:pt idx="47">
                  <c:v>5.1402229319119384E-2</c:v>
                </c:pt>
                <c:pt idx="48">
                  <c:v>2.7484593220362327E-2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</c:numCache>
            </c:numRef>
          </c:xVal>
          <c:yVal>
            <c:numRef>
              <c:f>'Alpha Campaigns'!$E$189:$E$245</c:f>
              <c:numCache>
                <c:formatCode>General</c:formatCode>
                <c:ptCount val="57"/>
                <c:pt idx="0">
                  <c:v>6.3063063063063059E-4</c:v>
                </c:pt>
                <c:pt idx="1">
                  <c:v>6.5075921908893709E-4</c:v>
                </c:pt>
                <c:pt idx="2">
                  <c:v>4.7619047619047619E-4</c:v>
                </c:pt>
                <c:pt idx="3">
                  <c:v>5.5350553505535054E-4</c:v>
                </c:pt>
                <c:pt idx="4">
                  <c:v>0</c:v>
                </c:pt>
                <c:pt idx="5">
                  <c:v>1.2579617834394905E-3</c:v>
                </c:pt>
                <c:pt idx="6">
                  <c:v>2.1468144044321331E-3</c:v>
                </c:pt>
                <c:pt idx="7">
                  <c:v>4.5849802371541503E-3</c:v>
                </c:pt>
                <c:pt idx="8">
                  <c:v>6.0666666666666673E-3</c:v>
                </c:pt>
                <c:pt idx="9">
                  <c:v>8.1703470031545735E-3</c:v>
                </c:pt>
                <c:pt idx="10">
                  <c:v>5.9971509971509969E-3</c:v>
                </c:pt>
                <c:pt idx="11">
                  <c:v>4.2857142857142851E-3</c:v>
                </c:pt>
                <c:pt idx="12">
                  <c:v>4.5273631840796018E-3</c:v>
                </c:pt>
                <c:pt idx="13">
                  <c:v>4.4461538461538462E-3</c:v>
                </c:pt>
                <c:pt idx="14">
                  <c:v>5.1146788990825689E-3</c:v>
                </c:pt>
                <c:pt idx="15">
                  <c:v>4.6175704989154008E-3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6.193548387096774E-3</c:v>
                </c:pt>
                <c:pt idx="20">
                  <c:v>1.1744186046511628E-2</c:v>
                </c:pt>
                <c:pt idx="21">
                  <c:v>1.2944785276073619E-2</c:v>
                </c:pt>
                <c:pt idx="22">
                  <c:v>1.3642384105960265E-2</c:v>
                </c:pt>
                <c:pt idx="23">
                  <c:v>9.178082191780821E-3</c:v>
                </c:pt>
                <c:pt idx="24">
                  <c:v>6.4361702127659574E-3</c:v>
                </c:pt>
                <c:pt idx="25">
                  <c:v>6.352941176470589E-3</c:v>
                </c:pt>
                <c:pt idx="26">
                  <c:v>5.2678571428571436E-3</c:v>
                </c:pt>
                <c:pt idx="27">
                  <c:v>4.6666666666666671E-3</c:v>
                </c:pt>
                <c:pt idx="28">
                  <c:v>6.4748201438848919E-3</c:v>
                </c:pt>
                <c:pt idx="29">
                  <c:v>7.6666666666666662E-3</c:v>
                </c:pt>
                <c:pt idx="30">
                  <c:v>1.0272373540856031E-2</c:v>
                </c:pt>
                <c:pt idx="31">
                  <c:v>7.3333333333333341E-3</c:v>
                </c:pt>
                <c:pt idx="32">
                  <c:v>5.7971014492753624E-3</c:v>
                </c:pt>
                <c:pt idx="33">
                  <c:v>0</c:v>
                </c:pt>
                <c:pt idx="34">
                  <c:v>0</c:v>
                </c:pt>
                <c:pt idx="35">
                  <c:v>2.5649350649350651E-3</c:v>
                </c:pt>
                <c:pt idx="36">
                  <c:v>2.4193548387096775E-3</c:v>
                </c:pt>
                <c:pt idx="37">
                  <c:v>1.9086021505376344E-3</c:v>
                </c:pt>
                <c:pt idx="38">
                  <c:v>1.7724867724867727E-3</c:v>
                </c:pt>
                <c:pt idx="39">
                  <c:v>1.6195372750642673E-3</c:v>
                </c:pt>
                <c:pt idx="40">
                  <c:v>1.4390243902439024E-3</c:v>
                </c:pt>
                <c:pt idx="41">
                  <c:v>1.2765957446808512E-3</c:v>
                </c:pt>
                <c:pt idx="42">
                  <c:v>1.2254901960784314E-3</c:v>
                </c:pt>
                <c:pt idx="43">
                  <c:v>0</c:v>
                </c:pt>
                <c:pt idx="44">
                  <c:v>0</c:v>
                </c:pt>
                <c:pt idx="45">
                  <c:v>6.9364161849710981E-4</c:v>
                </c:pt>
                <c:pt idx="46">
                  <c:v>1.1350574712643679E-3</c:v>
                </c:pt>
                <c:pt idx="47">
                  <c:v>1.1621621621621622E-3</c:v>
                </c:pt>
                <c:pt idx="48">
                  <c:v>9.8173515981735148E-4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07F-483E-A6A9-5EC674548C32}"/>
            </c:ext>
          </c:extLst>
        </c:ser>
        <c:ser>
          <c:idx val="3"/>
          <c:order val="3"/>
          <c:tx>
            <c:v>5/25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7"/>
            <c:spPr>
              <a:solidFill>
                <a:schemeClr val="accent4"/>
              </a:solidFill>
              <a:ln w="9525">
                <a:solidFill>
                  <a:srgbClr val="002060"/>
                </a:solidFill>
              </a:ln>
              <a:effectLst/>
            </c:spPr>
          </c:marker>
          <c:trendline>
            <c:spPr>
              <a:ln w="25400" cap="rnd">
                <a:solidFill>
                  <a:schemeClr val="accent4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'Alpha Campaigns'!$H$248:$H$266</c:f>
              <c:numCache>
                <c:formatCode>General</c:formatCode>
                <c:ptCount val="19"/>
                <c:pt idx="0">
                  <c:v>0</c:v>
                </c:pt>
                <c:pt idx="1">
                  <c:v>0.67844967875885598</c:v>
                </c:pt>
                <c:pt idx="2">
                  <c:v>0.34100831794023062</c:v>
                </c:pt>
                <c:pt idx="3">
                  <c:v>0.43367902323018293</c:v>
                </c:pt>
                <c:pt idx="4">
                  <c:v>0.46667725337248656</c:v>
                </c:pt>
                <c:pt idx="5">
                  <c:v>0.43513840441581592</c:v>
                </c:pt>
                <c:pt idx="6">
                  <c:v>0.23682471663048055</c:v>
                </c:pt>
                <c:pt idx="7">
                  <c:v>0.10418318220059236</c:v>
                </c:pt>
                <c:pt idx="8">
                  <c:v>9.9886115375738188E-2</c:v>
                </c:pt>
                <c:pt idx="9">
                  <c:v>0.20220495183727744</c:v>
                </c:pt>
                <c:pt idx="10">
                  <c:v>9.9805038643497185E-2</c:v>
                </c:pt>
                <c:pt idx="11">
                  <c:v>3.9078565973185521E-2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3.5511189741834231E-2</c:v>
                </c:pt>
                <c:pt idx="17">
                  <c:v>7.4914481754710327E-2</c:v>
                </c:pt>
                <c:pt idx="18">
                  <c:v>5.3753454562345093E-2</c:v>
                </c:pt>
              </c:numCache>
            </c:numRef>
          </c:xVal>
          <c:yVal>
            <c:numRef>
              <c:f>'Alpha Campaigns'!$E$248:$E$266</c:f>
              <c:numCache>
                <c:formatCode>General</c:formatCode>
                <c:ptCount val="19"/>
                <c:pt idx="0">
                  <c:v>0</c:v>
                </c:pt>
                <c:pt idx="1">
                  <c:v>8.2949308755760369E-4</c:v>
                </c:pt>
                <c:pt idx="2">
                  <c:v>5.6944444444444438E-3</c:v>
                </c:pt>
                <c:pt idx="3">
                  <c:v>1.5E-3</c:v>
                </c:pt>
                <c:pt idx="4">
                  <c:v>4.7872340425531912E-4</c:v>
                </c:pt>
                <c:pt idx="5">
                  <c:v>6.5645514223194748E-4</c:v>
                </c:pt>
                <c:pt idx="6">
                  <c:v>5.8004640371229696E-4</c:v>
                </c:pt>
                <c:pt idx="7">
                  <c:v>3.3840947546531303E-4</c:v>
                </c:pt>
                <c:pt idx="8">
                  <c:v>2.8790786948176584E-4</c:v>
                </c:pt>
                <c:pt idx="9">
                  <c:v>2.0905923344947735E-4</c:v>
                </c:pt>
                <c:pt idx="10">
                  <c:v>1.7761989342806396E-4</c:v>
                </c:pt>
                <c:pt idx="11">
                  <c:v>1.8248175182481753E-4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9.1911764705882352E-5</c:v>
                </c:pt>
                <c:pt idx="17">
                  <c:v>7.8864353312302845E-5</c:v>
                </c:pt>
                <c:pt idx="18">
                  <c:v>8.7719298245614042E-5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D07F-483E-A6A9-5EC674548C32}"/>
            </c:ext>
          </c:extLst>
        </c:ser>
        <c:ser>
          <c:idx val="4"/>
          <c:order val="4"/>
          <c:tx>
            <c:v>6/13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7"/>
            <c:spPr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/>
            </c:spPr>
          </c:marker>
          <c:trendline>
            <c:spPr>
              <a:ln w="25400" cap="rnd">
                <a:solidFill>
                  <a:srgbClr val="FFFF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'Alpha Campaigns'!$H$269:$H$282</c:f>
              <c:numCache>
                <c:formatCode>General</c:formatCode>
                <c:ptCount val="14"/>
                <c:pt idx="0">
                  <c:v>0.10651659190438846</c:v>
                </c:pt>
                <c:pt idx="1">
                  <c:v>5.1657950310231418E-2</c:v>
                </c:pt>
                <c:pt idx="2">
                  <c:v>3.0213208596125214E-2</c:v>
                </c:pt>
                <c:pt idx="3">
                  <c:v>3.4915377875535766E-2</c:v>
                </c:pt>
                <c:pt idx="4">
                  <c:v>9.2837554000304023E-2</c:v>
                </c:pt>
                <c:pt idx="5">
                  <c:v>2.152131992795157E-2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xVal>
          <c:yVal>
            <c:numRef>
              <c:f>'Alpha Campaigns'!$E$269:$E$282</c:f>
              <c:numCache>
                <c:formatCode>General</c:formatCode>
                <c:ptCount val="14"/>
                <c:pt idx="0">
                  <c:v>2.0792079207920793E-3</c:v>
                </c:pt>
                <c:pt idx="1">
                  <c:v>6.5826330532212877E-4</c:v>
                </c:pt>
                <c:pt idx="2">
                  <c:v>1.1655011655011655E-4</c:v>
                </c:pt>
                <c:pt idx="3">
                  <c:v>1.0101010101010101E-4</c:v>
                </c:pt>
                <c:pt idx="4">
                  <c:v>1.006036217303823E-4</c:v>
                </c:pt>
                <c:pt idx="5">
                  <c:v>9.328358208955224E-5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D07F-483E-A6A9-5EC674548C32}"/>
            </c:ext>
          </c:extLst>
        </c:ser>
        <c:ser>
          <c:idx val="5"/>
          <c:order val="5"/>
          <c:tx>
            <c:v>6/20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7030A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25400" cap="rnd">
                <a:solidFill>
                  <a:srgbClr val="7030A0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'Alpha Campaigns'!$H$285:$H$301</c:f>
              <c:numCache>
                <c:formatCode>General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0.66514317578590065</c:v>
                </c:pt>
                <c:pt idx="3">
                  <c:v>0.52523919599345548</c:v>
                </c:pt>
                <c:pt idx="4">
                  <c:v>0.13312299574872316</c:v>
                </c:pt>
                <c:pt idx="5">
                  <c:v>0.10231844973942965</c:v>
                </c:pt>
                <c:pt idx="6">
                  <c:v>6.7877255936657249E-2</c:v>
                </c:pt>
                <c:pt idx="7">
                  <c:v>0.29698606688184492</c:v>
                </c:pt>
                <c:pt idx="8">
                  <c:v>0.40686987567954014</c:v>
                </c:pt>
                <c:pt idx="9">
                  <c:v>4.5272994166414747E-2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xVal>
          <c:yVal>
            <c:numRef>
              <c:f>'Alpha Campaigns'!$E$285:$E$301</c:f>
              <c:numCache>
                <c:formatCode>General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2.1052631578947368E-3</c:v>
                </c:pt>
                <c:pt idx="3">
                  <c:v>5.1546391752577321E-4</c:v>
                </c:pt>
                <c:pt idx="4">
                  <c:v>2.6455026455026457E-4</c:v>
                </c:pt>
                <c:pt idx="5">
                  <c:v>1.9455252918287939E-4</c:v>
                </c:pt>
                <c:pt idx="6">
                  <c:v>0</c:v>
                </c:pt>
                <c:pt idx="7">
                  <c:v>2.8409090909090913E-4</c:v>
                </c:pt>
                <c:pt idx="8">
                  <c:v>3.4246575342465754E-4</c:v>
                </c:pt>
                <c:pt idx="9">
                  <c:v>2.4752475247524753E-4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D07F-483E-A6A9-5EC674548C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03090911"/>
        <c:axId val="1503092159"/>
      </c:scatterChart>
      <c:valAx>
        <c:axId val="1503090911"/>
        <c:scaling>
          <c:orientation val="minMax"/>
          <c:max val="0.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Relative Water </a:t>
                </a:r>
                <a:r>
                  <a:rPr lang="en-US"/>
                  <a:t>Table  (m)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24691543642739633"/>
              <c:y val="0.896844588987703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3092159"/>
        <c:crosses val="autoZero"/>
        <c:crossBetween val="midCat"/>
      </c:valAx>
      <c:valAx>
        <c:axId val="150309215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Glyphosate/Conductce</a:t>
                </a:r>
              </a:p>
            </c:rich>
          </c:tx>
          <c:layout>
            <c:manualLayout>
              <c:xMode val="edge"/>
              <c:yMode val="edge"/>
              <c:x val="0"/>
              <c:y val="0.114932281976480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3090911"/>
        <c:crosses val="autoZero"/>
        <c:crossBetween val="midCat"/>
        <c:majorUnit val="1.0000000000000002E-2"/>
      </c:valAx>
      <c:spPr>
        <a:noFill/>
        <a:ln w="25400">
          <a:noFill/>
        </a:ln>
        <a:effectLst/>
      </c:spPr>
    </c:plotArea>
    <c:legend>
      <c:legendPos val="b"/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ayout>
        <c:manualLayout>
          <c:xMode val="edge"/>
          <c:yMode val="edge"/>
          <c:x val="0.8019059170966002"/>
          <c:y val="0.15707728780220673"/>
          <c:w val="0.1636402712237377"/>
          <c:h val="0.619607917096245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0834690608813"/>
          <c:y val="7.3439437411831246E-2"/>
          <c:w val="0.78981582914880311"/>
          <c:h val="0.70992282928713868"/>
        </c:manualLayout>
      </c:layout>
      <c:scatterChart>
        <c:scatterStyle val="lineMarker"/>
        <c:varyColors val="0"/>
        <c:ser>
          <c:idx val="0"/>
          <c:order val="0"/>
          <c:tx>
            <c:v>Flow vs Glyphosate/Conductance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rgbClr val="92D050"/>
              </a:solidFill>
              <a:ln w="31750">
                <a:solidFill>
                  <a:schemeClr val="accent2"/>
                </a:solidFill>
              </a:ln>
              <a:effectLst/>
            </c:spPr>
          </c:marker>
          <c:trendline>
            <c:spPr>
              <a:ln w="28575" cap="rnd">
                <a:solidFill>
                  <a:schemeClr val="tx1"/>
                </a:solidFill>
                <a:prstDash val="solid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0.33268716501485868"/>
                  <c:y val="-2.0357241607273941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'2020'!$D$2:$D$93</c:f>
              <c:numCache>
                <c:formatCode>General</c:formatCode>
                <c:ptCount val="92"/>
                <c:pt idx="0">
                  <c:v>7.4970462792005116E-2</c:v>
                </c:pt>
                <c:pt idx="2">
                  <c:v>2.0455038562308996E-2</c:v>
                </c:pt>
                <c:pt idx="4">
                  <c:v>3.3982281725101317E-3</c:v>
                </c:pt>
                <c:pt idx="5">
                  <c:v>1.5379876393238349E-4</c:v>
                </c:pt>
                <c:pt idx="6">
                  <c:v>1.3677958742639107E-4</c:v>
                </c:pt>
                <c:pt idx="7">
                  <c:v>4.3497929541600611E-4</c:v>
                </c:pt>
                <c:pt idx="8">
                  <c:v>1.1795279897755461E-3</c:v>
                </c:pt>
                <c:pt idx="9">
                  <c:v>6.5671589367792896E-3</c:v>
                </c:pt>
                <c:pt idx="10">
                  <c:v>2.0855309679993567E-2</c:v>
                </c:pt>
                <c:pt idx="11">
                  <c:v>2.0850762050590485E-2</c:v>
                </c:pt>
                <c:pt idx="12">
                  <c:v>2.4054950922379342E-2</c:v>
                </c:pt>
                <c:pt idx="13">
                  <c:v>2.8554129543634347E-2</c:v>
                </c:pt>
                <c:pt idx="14">
                  <c:v>4.0538835828305003E-2</c:v>
                </c:pt>
                <c:pt idx="15">
                  <c:v>2.1214520210620841E-2</c:v>
                </c:pt>
                <c:pt idx="16">
                  <c:v>1.2524164218183334E-3</c:v>
                </c:pt>
                <c:pt idx="17">
                  <c:v>8.4480827644678046E-4</c:v>
                </c:pt>
                <c:pt idx="18">
                  <c:v>4.8950274805233396E-3</c:v>
                </c:pt>
                <c:pt idx="19">
                  <c:v>1.6110542772335499</c:v>
                </c:pt>
                <c:pt idx="20">
                  <c:v>11.138463645797998</c:v>
                </c:pt>
                <c:pt idx="21">
                  <c:v>16.387704298366852</c:v>
                </c:pt>
                <c:pt idx="22">
                  <c:v>11.979169839420544</c:v>
                </c:pt>
                <c:pt idx="23">
                  <c:v>6.8674051422559339</c:v>
                </c:pt>
                <c:pt idx="24">
                  <c:v>3.9489289671520242</c:v>
                </c:pt>
                <c:pt idx="25">
                  <c:v>2.218230051291846</c:v>
                </c:pt>
                <c:pt idx="26">
                  <c:v>1.4397458497600992</c:v>
                </c:pt>
                <c:pt idx="27">
                  <c:v>1.0123114300394171</c:v>
                </c:pt>
                <c:pt idx="28">
                  <c:v>0.57971452489426301</c:v>
                </c:pt>
                <c:pt idx="29">
                  <c:v>0.3975530864207823</c:v>
                </c:pt>
                <c:pt idx="30">
                  <c:v>0.24532520668985058</c:v>
                </c:pt>
                <c:pt idx="31">
                  <c:v>0.17684977408081221</c:v>
                </c:pt>
                <c:pt idx="32">
                  <c:v>0.15198428485721815</c:v>
                </c:pt>
                <c:pt idx="33">
                  <c:v>0.13533728522091573</c:v>
                </c:pt>
                <c:pt idx="34">
                  <c:v>0.12750933284178315</c:v>
                </c:pt>
                <c:pt idx="35">
                  <c:v>0.13167609779129028</c:v>
                </c:pt>
                <c:pt idx="36">
                  <c:v>0.13081632873800073</c:v>
                </c:pt>
                <c:pt idx="37">
                  <c:v>0.13795136007478778</c:v>
                </c:pt>
                <c:pt idx="38">
                  <c:v>0.17945316522719201</c:v>
                </c:pt>
                <c:pt idx="39">
                  <c:v>0.15464805992492298</c:v>
                </c:pt>
                <c:pt idx="40">
                  <c:v>8.4054173566656565E-2</c:v>
                </c:pt>
                <c:pt idx="41">
                  <c:v>6.5412720877923436E-2</c:v>
                </c:pt>
                <c:pt idx="42">
                  <c:v>6.1878217851860429E-2</c:v>
                </c:pt>
                <c:pt idx="43">
                  <c:v>6.3356820927776003E-2</c:v>
                </c:pt>
                <c:pt idx="44">
                  <c:v>6.7606778468318057E-2</c:v>
                </c:pt>
                <c:pt idx="45">
                  <c:v>7.2566314283656855E-2</c:v>
                </c:pt>
                <c:pt idx="46">
                  <c:v>7.7883291289933737E-2</c:v>
                </c:pt>
                <c:pt idx="47">
                  <c:v>7.0703449041150737E-2</c:v>
                </c:pt>
                <c:pt idx="48">
                  <c:v>6.7042177084473575E-2</c:v>
                </c:pt>
                <c:pt idx="49">
                  <c:v>6.9321511831721999E-2</c:v>
                </c:pt>
                <c:pt idx="50">
                  <c:v>7.6120011791810424E-2</c:v>
                </c:pt>
                <c:pt idx="51">
                  <c:v>0.13758261662482579</c:v>
                </c:pt>
                <c:pt idx="52">
                  <c:v>0.17878601293884119</c:v>
                </c:pt>
                <c:pt idx="54">
                  <c:v>9.518353298317915E-2</c:v>
                </c:pt>
                <c:pt idx="55">
                  <c:v>9.3037064158400823E-2</c:v>
                </c:pt>
                <c:pt idx="56">
                  <c:v>9.0354336189169188E-2</c:v>
                </c:pt>
                <c:pt idx="57">
                  <c:v>8.6992947744679666E-2</c:v>
                </c:pt>
                <c:pt idx="58">
                  <c:v>8.4291453663367419E-2</c:v>
                </c:pt>
                <c:pt idx="59">
                  <c:v>7.4354151732018106E-2</c:v>
                </c:pt>
                <c:pt idx="60">
                  <c:v>6.9549645047170899E-2</c:v>
                </c:pt>
                <c:pt idx="61">
                  <c:v>5.8100198241342993E-2</c:v>
                </c:pt>
                <c:pt idx="62">
                  <c:v>4.6817657402771939E-2</c:v>
                </c:pt>
                <c:pt idx="63">
                  <c:v>3.7284562520278543E-2</c:v>
                </c:pt>
                <c:pt idx="64">
                  <c:v>3.4371725560417066E-2</c:v>
                </c:pt>
                <c:pt idx="65">
                  <c:v>3.108963601399661E-2</c:v>
                </c:pt>
                <c:pt idx="66">
                  <c:v>2.7435474966391454E-2</c:v>
                </c:pt>
                <c:pt idx="67">
                  <c:v>3.1405049215027257E-2</c:v>
                </c:pt>
                <c:pt idx="68">
                  <c:v>2.3325709334088725E-2</c:v>
                </c:pt>
                <c:pt idx="69">
                  <c:v>1.5371550135849977E-2</c:v>
                </c:pt>
                <c:pt idx="70">
                  <c:v>1.5252132786928253E-2</c:v>
                </c:pt>
                <c:pt idx="71">
                  <c:v>1.4710873984906888E-2</c:v>
                </c:pt>
                <c:pt idx="72">
                  <c:v>1.6001855173740542E-2</c:v>
                </c:pt>
                <c:pt idx="73">
                  <c:v>1.9759629384693767E-2</c:v>
                </c:pt>
                <c:pt idx="74">
                  <c:v>2.1496344347198677E-2</c:v>
                </c:pt>
                <c:pt idx="75">
                  <c:v>4.0083340287612734E-3</c:v>
                </c:pt>
                <c:pt idx="76">
                  <c:v>1.7154769296326598E-3</c:v>
                </c:pt>
                <c:pt idx="77">
                  <c:v>3.2189104025997736E-3</c:v>
                </c:pt>
                <c:pt idx="78">
                  <c:v>7.4653545569557996E-3</c:v>
                </c:pt>
                <c:pt idx="79">
                  <c:v>2.4841449133448226E-2</c:v>
                </c:pt>
                <c:pt idx="80">
                  <c:v>7.132540119375138E-3</c:v>
                </c:pt>
                <c:pt idx="81">
                  <c:v>5.515089006278278E-5</c:v>
                </c:pt>
                <c:pt idx="82">
                  <c:v>1.8984961197720104E-3</c:v>
                </c:pt>
                <c:pt idx="83">
                  <c:v>1.5192477067624985E-2</c:v>
                </c:pt>
                <c:pt idx="84">
                  <c:v>7.3576285991872992E-2</c:v>
                </c:pt>
                <c:pt idx="85">
                  <c:v>0.10849378387625223</c:v>
                </c:pt>
                <c:pt idx="86">
                  <c:v>8.8735681158825935E-2</c:v>
                </c:pt>
                <c:pt idx="87">
                  <c:v>1.9119033178804232E-2</c:v>
                </c:pt>
                <c:pt idx="88">
                  <c:v>1.7936542104876701E-2</c:v>
                </c:pt>
                <c:pt idx="89">
                  <c:v>2.5303965288310911E-2</c:v>
                </c:pt>
                <c:pt idx="90">
                  <c:v>2.572571741868528E-2</c:v>
                </c:pt>
                <c:pt idx="91">
                  <c:v>1.6165007752686093E-2</c:v>
                </c:pt>
              </c:numCache>
            </c:numRef>
          </c:xVal>
          <c:yVal>
            <c:numRef>
              <c:f>'2020'!$K$2:$K$93</c:f>
              <c:numCache>
                <c:formatCode>General</c:formatCode>
                <c:ptCount val="92"/>
                <c:pt idx="0">
                  <c:v>7.4850299401197604E-5</c:v>
                </c:pt>
                <c:pt idx="2">
                  <c:v>6.8399452804377564E-5</c:v>
                </c:pt>
                <c:pt idx="5">
                  <c:v>6.1199510403916771E-5</c:v>
                </c:pt>
                <c:pt idx="6">
                  <c:v>6.2500000000000001E-5</c:v>
                </c:pt>
                <c:pt idx="7">
                  <c:v>6.1576354679802964E-5</c:v>
                </c:pt>
                <c:pt idx="8">
                  <c:v>7.6335877862595422E-5</c:v>
                </c:pt>
                <c:pt idx="9">
                  <c:v>6.3694267515923574E-5</c:v>
                </c:pt>
                <c:pt idx="10">
                  <c:v>6.8399452804377564E-5</c:v>
                </c:pt>
                <c:pt idx="11">
                  <c:v>6.4599483204134375E-5</c:v>
                </c:pt>
                <c:pt idx="12">
                  <c:v>7.0821529745042502E-5</c:v>
                </c:pt>
                <c:pt idx="13">
                  <c:v>6.7934782608695653E-5</c:v>
                </c:pt>
                <c:pt idx="14">
                  <c:v>6.605019815059445E-5</c:v>
                </c:pt>
                <c:pt idx="15">
                  <c:v>6.5104166666666666E-5</c:v>
                </c:pt>
                <c:pt idx="16">
                  <c:v>6.321112515802781E-5</c:v>
                </c:pt>
                <c:pt idx="17">
                  <c:v>6.6577896138482034E-5</c:v>
                </c:pt>
                <c:pt idx="18">
                  <c:v>7.8616352201257871E-5</c:v>
                </c:pt>
                <c:pt idx="19">
                  <c:v>5.4335260115606937E-2</c:v>
                </c:pt>
                <c:pt idx="20">
                  <c:v>1.8964705882352939</c:v>
                </c:pt>
                <c:pt idx="21">
                  <c:v>2.1572727272727272</c:v>
                </c:pt>
                <c:pt idx="22">
                  <c:v>1.1499999999999999</c:v>
                </c:pt>
                <c:pt idx="23">
                  <c:v>0.60761904761904761</c:v>
                </c:pt>
                <c:pt idx="24">
                  <c:v>0.39800796812749006</c:v>
                </c:pt>
                <c:pt idx="25">
                  <c:v>0.22296072507552869</c:v>
                </c:pt>
                <c:pt idx="26">
                  <c:v>0.12225352112676056</c:v>
                </c:pt>
                <c:pt idx="27">
                  <c:v>9.3911007025761134E-2</c:v>
                </c:pt>
                <c:pt idx="28">
                  <c:v>6.4459161147902871E-2</c:v>
                </c:pt>
                <c:pt idx="29">
                  <c:v>6.903765690376569E-2</c:v>
                </c:pt>
                <c:pt idx="30">
                  <c:v>3.7044145873320541E-2</c:v>
                </c:pt>
                <c:pt idx="31">
                  <c:v>2.3679727427597955E-2</c:v>
                </c:pt>
                <c:pt idx="32">
                  <c:v>1.3003095975232198E-2</c:v>
                </c:pt>
                <c:pt idx="33">
                  <c:v>1.7448680351906158E-2</c:v>
                </c:pt>
                <c:pt idx="34">
                  <c:v>1.0029940119760479E-2</c:v>
                </c:pt>
                <c:pt idx="35">
                  <c:v>9.3749999999999997E-3</c:v>
                </c:pt>
                <c:pt idx="36">
                  <c:v>8.3459787556904395E-3</c:v>
                </c:pt>
                <c:pt idx="37">
                  <c:v>7.0359281437125751E-3</c:v>
                </c:pt>
                <c:pt idx="38">
                  <c:v>7.0588235294117641E-3</c:v>
                </c:pt>
                <c:pt idx="39">
                  <c:v>1.0650887573964497E-2</c:v>
                </c:pt>
                <c:pt idx="40">
                  <c:v>5.0359712230215823E-3</c:v>
                </c:pt>
                <c:pt idx="41">
                  <c:v>6.169296987087518E-3</c:v>
                </c:pt>
                <c:pt idx="42">
                  <c:v>7.2033898305084738E-3</c:v>
                </c:pt>
                <c:pt idx="43">
                  <c:v>8.8275862068965521E-3</c:v>
                </c:pt>
                <c:pt idx="44">
                  <c:v>4.0616246498599434E-3</c:v>
                </c:pt>
                <c:pt idx="45">
                  <c:v>6.8548387096774186E-3</c:v>
                </c:pt>
                <c:pt idx="46">
                  <c:v>6.7750677506775072E-3</c:v>
                </c:pt>
                <c:pt idx="47">
                  <c:v>5.3908355795148251E-3</c:v>
                </c:pt>
                <c:pt idx="48">
                  <c:v>5.4495912806539508E-3</c:v>
                </c:pt>
                <c:pt idx="49">
                  <c:v>6.0522696011004132E-3</c:v>
                </c:pt>
                <c:pt idx="50">
                  <c:v>5.0000000000000001E-3</c:v>
                </c:pt>
                <c:pt idx="51">
                  <c:v>6.6945606694560665E-3</c:v>
                </c:pt>
                <c:pt idx="52">
                  <c:v>7.153729071537291E-3</c:v>
                </c:pt>
                <c:pt idx="61">
                  <c:v>2.0860927152317882E-3</c:v>
                </c:pt>
                <c:pt idx="62">
                  <c:v>2.764127764127764E-3</c:v>
                </c:pt>
                <c:pt idx="63">
                  <c:v>4.0294840294840296E-3</c:v>
                </c:pt>
                <c:pt idx="64">
                  <c:v>1.9805589307411906E-3</c:v>
                </c:pt>
                <c:pt idx="65">
                  <c:v>1.4249999999999998E-3</c:v>
                </c:pt>
                <c:pt idx="66">
                  <c:v>1.9602977667493799E-3</c:v>
                </c:pt>
                <c:pt idx="67">
                  <c:v>2.3152709359605911E-3</c:v>
                </c:pt>
                <c:pt idx="68">
                  <c:v>1.3090909090909093E-3</c:v>
                </c:pt>
                <c:pt idx="69">
                  <c:v>1.2165775401069519E-3</c:v>
                </c:pt>
                <c:pt idx="70">
                  <c:v>9.4289508632138105E-4</c:v>
                </c:pt>
                <c:pt idx="83">
                  <c:v>3.3994334277620395E-4</c:v>
                </c:pt>
                <c:pt idx="84">
                  <c:v>1.0850439882697947E-3</c:v>
                </c:pt>
                <c:pt idx="85">
                  <c:v>1.25E-3</c:v>
                </c:pt>
                <c:pt idx="86">
                  <c:v>1.1251980982567352E-3</c:v>
                </c:pt>
                <c:pt idx="87">
                  <c:v>7.9825834542815682E-4</c:v>
                </c:pt>
                <c:pt idx="88">
                  <c:v>5.3824362606232296E-4</c:v>
                </c:pt>
                <c:pt idx="89">
                  <c:v>4.1379310344827585E-4</c:v>
                </c:pt>
                <c:pt idx="90">
                  <c:v>4.5769764216366162E-4</c:v>
                </c:pt>
                <c:pt idx="91">
                  <c:v>3.783783783783784E-4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D55-4C28-9620-24BEAD96C9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8653311"/>
        <c:axId val="439305951"/>
      </c:scatterChart>
      <c:valAx>
        <c:axId val="59865331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Discharge (L/s)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9305951"/>
        <c:crosses val="autoZero"/>
        <c:crossBetween val="midCat"/>
      </c:valAx>
      <c:valAx>
        <c:axId val="43930595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Glyphosate/Conductce</a:t>
                </a:r>
              </a:p>
            </c:rich>
          </c:tx>
          <c:layout>
            <c:manualLayout>
              <c:xMode val="edge"/>
              <c:yMode val="edge"/>
              <c:x val="2.4979450344755467E-3"/>
              <c:y val="8.83610577823103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653311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96CE-BCD7-427C-8A7B-806C7FB55F73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78B66-3AA7-43C5-AC78-AD01BB887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75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96CE-BCD7-427C-8A7B-806C7FB55F73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78B66-3AA7-43C5-AC78-AD01BB887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319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96CE-BCD7-427C-8A7B-806C7FB55F73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78B66-3AA7-43C5-AC78-AD01BB887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34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96CE-BCD7-427C-8A7B-806C7FB55F73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78B66-3AA7-43C5-AC78-AD01BB887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73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96CE-BCD7-427C-8A7B-806C7FB55F73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78B66-3AA7-43C5-AC78-AD01BB887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7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96CE-BCD7-427C-8A7B-806C7FB55F73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78B66-3AA7-43C5-AC78-AD01BB887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57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96CE-BCD7-427C-8A7B-806C7FB55F73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78B66-3AA7-43C5-AC78-AD01BB887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63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96CE-BCD7-427C-8A7B-806C7FB55F73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78B66-3AA7-43C5-AC78-AD01BB887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31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96CE-BCD7-427C-8A7B-806C7FB55F73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78B66-3AA7-43C5-AC78-AD01BB887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30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96CE-BCD7-427C-8A7B-806C7FB55F73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78B66-3AA7-43C5-AC78-AD01BB887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13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96CE-BCD7-427C-8A7B-806C7FB55F73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78B66-3AA7-43C5-AC78-AD01BB887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88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796CE-BCD7-427C-8A7B-806C7FB55F73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78B66-3AA7-43C5-AC78-AD01BB887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2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896FBA-E29A-4D64-9C26-D549C03821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A6B997-9743-478F-A1B8-D61F9D91A5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b="1" i="0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/>
              </a:rPr>
              <a:t>Employing Legacy Road Salt and Soil Electrical Conductivity as Tracers to Unlock Glyphosate Transport Processes in a Variable Source Area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DEF33B-8A5D-4A83-85E0-F371EB7196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Open Sans"/>
              </a:rPr>
              <a:t>Emma Payne (emp224@cornell.edu)</a:t>
            </a:r>
          </a:p>
          <a:p>
            <a:r>
              <a:rPr lang="en-US" b="1" dirty="0">
                <a:solidFill>
                  <a:srgbClr val="FFFF00"/>
                </a:solidFill>
                <a:latin typeface="Open Sans"/>
              </a:rPr>
              <a:t>Steven </a:t>
            </a:r>
            <a:r>
              <a:rPr lang="en-US" b="1" dirty="0" err="1">
                <a:solidFill>
                  <a:srgbClr val="FFFF00"/>
                </a:solidFill>
                <a:latin typeface="Open Sans"/>
              </a:rPr>
              <a:t>Pacenka</a:t>
            </a:r>
            <a:r>
              <a:rPr lang="en-US" b="1" dirty="0">
                <a:solidFill>
                  <a:srgbClr val="FFFF00"/>
                </a:solidFill>
                <a:latin typeface="Open Sans"/>
              </a:rPr>
              <a:t>, Brian Richards, </a:t>
            </a:r>
            <a:r>
              <a:rPr lang="en-US" b="1" dirty="0" err="1">
                <a:solidFill>
                  <a:srgbClr val="FFFF00"/>
                </a:solidFill>
                <a:latin typeface="Open Sans"/>
              </a:rPr>
              <a:t>Naaran</a:t>
            </a:r>
            <a:r>
              <a:rPr lang="en-US" b="1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Open Sans"/>
              </a:rPr>
              <a:t>Brindt</a:t>
            </a:r>
            <a:r>
              <a:rPr lang="en-US" b="1" dirty="0">
                <a:solidFill>
                  <a:srgbClr val="FFFF00"/>
                </a:solidFill>
                <a:latin typeface="Open Sans"/>
              </a:rPr>
              <a:t>, Anna Schatz, </a:t>
            </a:r>
            <a:r>
              <a:rPr lang="en-US" b="1" dirty="0" err="1">
                <a:solidFill>
                  <a:srgbClr val="FFFF00"/>
                </a:solidFill>
                <a:latin typeface="Open Sans"/>
              </a:rPr>
              <a:t>Tammo</a:t>
            </a:r>
            <a:r>
              <a:rPr lang="en-US" b="1" dirty="0">
                <a:solidFill>
                  <a:srgbClr val="FFFF00"/>
                </a:solidFill>
                <a:latin typeface="Open San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Open Sans"/>
              </a:rPr>
              <a:t>Steenhuis</a:t>
            </a:r>
            <a:r>
              <a:rPr lang="en-US" b="1" dirty="0">
                <a:solidFill>
                  <a:srgbClr val="FFFF00"/>
                </a:solidFill>
                <a:latin typeface="Open Sans"/>
              </a:rPr>
              <a:t> </a:t>
            </a:r>
          </a:p>
        </p:txBody>
      </p:sp>
      <p:pic>
        <p:nvPicPr>
          <p:cNvPr id="5" name="Picture 6" descr="D:\Correspondence\New CU Logos\BEE\BEE_ppt_slide2.png">
            <a:extLst>
              <a:ext uri="{FF2B5EF4-FFF2-40B4-BE49-F238E27FC236}">
                <a16:creationId xmlns:a16="http://schemas.microsoft.com/office/drawing/2014/main" id="{21D8BAEB-B901-4436-8F89-A3215F7EE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41688" b="-6666"/>
          <a:stretch>
            <a:fillRect/>
          </a:stretch>
        </p:blipFill>
        <p:spPr bwMode="auto">
          <a:xfrm>
            <a:off x="0" y="5839134"/>
            <a:ext cx="5524202" cy="1064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2266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155A71-0422-4240-BB8C-9B40105DA7F5}"/>
              </a:ext>
            </a:extLst>
          </p:cNvPr>
          <p:cNvSpPr/>
          <p:nvPr/>
        </p:nvSpPr>
        <p:spPr>
          <a:xfrm>
            <a:off x="0" y="1144589"/>
            <a:ext cx="12192000" cy="57134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68AE3F-EA8F-4901-A3A0-AA0B0B379E34}"/>
              </a:ext>
            </a:extLst>
          </p:cNvPr>
          <p:cNvSpPr/>
          <p:nvPr/>
        </p:nvSpPr>
        <p:spPr>
          <a:xfrm>
            <a:off x="0" y="0"/>
            <a:ext cx="12192000" cy="11445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305658-1CA7-4552-B549-10AB664F2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503" y="119798"/>
            <a:ext cx="10515600" cy="1024791"/>
          </a:xfrm>
        </p:spPr>
        <p:txBody>
          <a:bodyPr/>
          <a:lstStyle/>
          <a:p>
            <a:r>
              <a:rPr lang="en-US" b="1" dirty="0">
                <a:latin typeface="Open Sans"/>
              </a:rPr>
              <a:t>Study Site and Glyphosate Application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84ECDA-3607-4427-9D3B-44AF0C7B42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36" y="1449194"/>
            <a:ext cx="4097555" cy="4513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E0F884-A95C-438A-AA2D-FF013A3880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7" t="21942" r="35666" b="6595"/>
          <a:stretch/>
        </p:blipFill>
        <p:spPr>
          <a:xfrm>
            <a:off x="7824007" y="3060180"/>
            <a:ext cx="4367993" cy="3060661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7E1155B-61CE-44BA-AADD-D856BA5ED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507" y="1449194"/>
            <a:ext cx="3324223" cy="330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682357-4140-4792-A442-31C7E4A019B1}"/>
              </a:ext>
            </a:extLst>
          </p:cNvPr>
          <p:cNvSpPr txBox="1"/>
          <p:nvPr/>
        </p:nvSpPr>
        <p:spPr>
          <a:xfrm>
            <a:off x="115321" y="6068293"/>
            <a:ext cx="4656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Open Sans"/>
              </a:rPr>
              <a:t>4.9 ha standalone watershed in Ithaca, NY USA, classified as variable source area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D40B73-434C-40F1-AB1C-CA0C7BB45BE2}"/>
              </a:ext>
            </a:extLst>
          </p:cNvPr>
          <p:cNvSpPr txBox="1"/>
          <p:nvPr/>
        </p:nvSpPr>
        <p:spPr>
          <a:xfrm>
            <a:off x="9610725" y="2289178"/>
            <a:ext cx="3445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Open Sans"/>
              </a:rPr>
              <a:t>Glyphosate is applied annually in the spring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BDE275-96CA-48F2-9BC1-4802E3FA45FB}"/>
              </a:ext>
            </a:extLst>
          </p:cNvPr>
          <p:cNvSpPr txBox="1"/>
          <p:nvPr/>
        </p:nvSpPr>
        <p:spPr>
          <a:xfrm>
            <a:off x="4733277" y="4903120"/>
            <a:ext cx="30907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Open Sans"/>
              </a:rPr>
              <a:t>Discharge is measured at an outlet weir. Runoff samples are collected from the weir and analyzed for glyphosate and electrical conductivity</a:t>
            </a:r>
          </a:p>
        </p:txBody>
      </p:sp>
    </p:spTree>
    <p:extLst>
      <p:ext uri="{BB962C8B-B14F-4D97-AF65-F5344CB8AC3E}">
        <p14:creationId xmlns:p14="http://schemas.microsoft.com/office/powerpoint/2010/main" val="2989479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91FFC5-9B08-4B3A-BEC2-8148FFC5C5BA}"/>
              </a:ext>
            </a:extLst>
          </p:cNvPr>
          <p:cNvSpPr/>
          <p:nvPr/>
        </p:nvSpPr>
        <p:spPr>
          <a:xfrm>
            <a:off x="291887" y="1416354"/>
            <a:ext cx="5669536" cy="51471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4920EF-89B7-4716-9E98-0C66CA547921}"/>
              </a:ext>
            </a:extLst>
          </p:cNvPr>
          <p:cNvSpPr/>
          <p:nvPr/>
        </p:nvSpPr>
        <p:spPr>
          <a:xfrm>
            <a:off x="0" y="0"/>
            <a:ext cx="12192000" cy="11445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5906E-5E63-45E2-B013-BB5F3F6A8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127001"/>
            <a:ext cx="10534650" cy="996950"/>
          </a:xfrm>
        </p:spPr>
        <p:txBody>
          <a:bodyPr/>
          <a:lstStyle/>
          <a:p>
            <a:r>
              <a:rPr lang="en-US" b="1" dirty="0">
                <a:latin typeface="Open Sans"/>
              </a:rPr>
              <a:t>Theory: Glyphosate/EC Ratio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78043-2CE5-47DE-8C67-892996DBE87E}"/>
              </a:ext>
            </a:extLst>
          </p:cNvPr>
          <p:cNvSpPr txBox="1"/>
          <p:nvPr/>
        </p:nvSpPr>
        <p:spPr>
          <a:xfrm>
            <a:off x="291885" y="1448122"/>
            <a:ext cx="5612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Open Sans"/>
              </a:rPr>
              <a:t>1. Glyphosate travels in surface runoff, EC in subsurface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77897E3-26E9-4507-8CAE-2F0D09A358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5365529"/>
              </p:ext>
            </p:extLst>
          </p:nvPr>
        </p:nvGraphicFramePr>
        <p:xfrm>
          <a:off x="628266" y="1818444"/>
          <a:ext cx="4940206" cy="2660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6661574-042D-488A-A89D-9259BC86EB20}"/>
                  </a:ext>
                </a:extLst>
              </p:cNvPr>
              <p:cNvSpPr/>
              <p:nvPr/>
            </p:nvSpPr>
            <p:spPr>
              <a:xfrm>
                <a:off x="6230579" y="1416354"/>
                <a:ext cx="5612967" cy="514717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m:t>Cc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m:t>0− 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m:t>initial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m:t>mass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m:t>of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m:t>EC</m:t>
                      </m:r>
                    </m:oMath>
                  </m:oMathPara>
                </a14:m>
                <a:endParaRPr lang="en-US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6661574-042D-488A-A89D-9259BC86EB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579" y="1416354"/>
                <a:ext cx="5612967" cy="51471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9DC041C-03F6-4EE9-B9B0-E5EFD20C4DE6}"/>
                  </a:ext>
                </a:extLst>
              </p:cNvPr>
              <p:cNvSpPr txBox="1"/>
              <p:nvPr/>
            </p:nvSpPr>
            <p:spPr>
              <a:xfrm>
                <a:off x="320170" y="4574868"/>
                <a:ext cx="5612969" cy="1915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 startAt="2"/>
                </a:pPr>
                <a:r>
                  <a:rPr lang="en-US" sz="1600" dirty="0">
                    <a:latin typeface="Open Sans"/>
                  </a:rPr>
                  <a:t>EC concentration: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bSup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sub>
                        </m:sSub>
                        <m:d>
                          <m:d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sub>
                        </m:sSub>
                        <m:d>
                          <m:d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</m:den>
                    </m:f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1600" dirty="0">
                  <a:latin typeface="Open Sans"/>
                </a:endParaRPr>
              </a:p>
              <a:p>
                <a:r>
                  <a:rPr lang="en-US" sz="1600" dirty="0">
                    <a:latin typeface="Open Sans"/>
                  </a:rPr>
                  <a:t>      Glyphosate conc.: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bSup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b>
                        </m:sSub>
                        <m:d>
                          <m:d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sub>
                        </m:sSub>
                        <m:d>
                          <m:d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</m:den>
                    </m:f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1600" dirty="0">
                  <a:latin typeface="Open Sans"/>
                </a:endParaRPr>
              </a:p>
              <a:p>
                <a:endParaRPr lang="en-US" sz="1600" dirty="0">
                  <a:latin typeface="Open Sans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>
                  <a:latin typeface="Open San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9DC041C-03F6-4EE9-B9B0-E5EFD20C4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170" y="4574868"/>
                <a:ext cx="5612969" cy="1915011"/>
              </a:xfrm>
              <a:prstGeom prst="rect">
                <a:avLst/>
              </a:prstGeom>
              <a:blipFill>
                <a:blip r:embed="rId4"/>
                <a:stretch>
                  <a:fillRect l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7E38069-AF42-49DC-96AC-097DED548F8D}"/>
              </a:ext>
            </a:extLst>
          </p:cNvPr>
          <p:cNvCxnSpPr>
            <a:cxnSpLocks/>
          </p:cNvCxnSpPr>
          <p:nvPr/>
        </p:nvCxnSpPr>
        <p:spPr>
          <a:xfrm>
            <a:off x="1075213" y="6143085"/>
            <a:ext cx="883403" cy="0"/>
          </a:xfrm>
          <a:prstGeom prst="straightConnector1">
            <a:avLst/>
          </a:prstGeom>
          <a:ln w="76200" cmpd="dbl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BC93FFB-91EF-4DB2-8803-A258323B4A87}"/>
              </a:ext>
            </a:extLst>
          </p:cNvPr>
          <p:cNvSpPr txBox="1"/>
          <p:nvPr/>
        </p:nvSpPr>
        <p:spPr>
          <a:xfrm>
            <a:off x="6409656" y="1479890"/>
            <a:ext cx="54078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Open Sans"/>
              </a:rPr>
              <a:t>3. In a variable source area, the surface runoff</a:t>
            </a:r>
          </a:p>
          <a:p>
            <a:r>
              <a:rPr lang="en-US" sz="1700" b="1" dirty="0">
                <a:latin typeface="Open Sans"/>
              </a:rPr>
              <a:t>    increases with the saturated area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FDC96B-D8A9-4F04-AA61-24A5A36DBB11}"/>
              </a:ext>
            </a:extLst>
          </p:cNvPr>
          <p:cNvSpPr txBox="1"/>
          <p:nvPr/>
        </p:nvSpPr>
        <p:spPr>
          <a:xfrm>
            <a:off x="6409656" y="2959712"/>
            <a:ext cx="54078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Open Sans"/>
              </a:rPr>
              <a:t>4. Extent of saturation (A</a:t>
            </a:r>
            <a:r>
              <a:rPr lang="en-US" sz="1700" b="1" baseline="-25000" dirty="0">
                <a:latin typeface="Open Sans"/>
              </a:rPr>
              <a:t>s</a:t>
            </a:r>
            <a:r>
              <a:rPr lang="en-US" sz="1700" b="1" dirty="0">
                <a:latin typeface="Open Sans"/>
              </a:rPr>
              <a:t>) is a function of the water table height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5781E3A-5B2F-4136-A0B9-8763A051313D}"/>
                  </a:ext>
                </a:extLst>
              </p:cNvPr>
              <p:cNvSpPr txBox="1"/>
              <p:nvPr/>
            </p:nvSpPr>
            <p:spPr>
              <a:xfrm>
                <a:off x="6627223" y="2263209"/>
                <a:ext cx="462180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00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5781E3A-5B2F-4136-A0B9-8763A0513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223" y="2263209"/>
                <a:ext cx="4621803" cy="400110"/>
              </a:xfrm>
              <a:prstGeom prst="rect">
                <a:avLst/>
              </a:prstGeom>
              <a:blipFill>
                <a:blip r:embed="rId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A96FFB58-DA6E-4611-BD9A-8D70DC58E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7222" y="3742757"/>
            <a:ext cx="4936512" cy="1326641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A944CF1-E707-4A6A-B725-F2FB0A28385F}"/>
              </a:ext>
            </a:extLst>
          </p:cNvPr>
          <p:cNvCxnSpPr>
            <a:cxnSpLocks/>
          </p:cNvCxnSpPr>
          <p:nvPr/>
        </p:nvCxnSpPr>
        <p:spPr>
          <a:xfrm>
            <a:off x="6409656" y="5625388"/>
            <a:ext cx="883403" cy="0"/>
          </a:xfrm>
          <a:prstGeom prst="straightConnector1">
            <a:avLst/>
          </a:prstGeom>
          <a:ln w="76200" cmpd="dbl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E289E9F-B7D8-45B7-8D99-7FBF87EA21BD}"/>
                  </a:ext>
                </a:extLst>
              </p:cNvPr>
              <p:cNvSpPr txBox="1"/>
              <p:nvPr/>
            </p:nvSpPr>
            <p:spPr>
              <a:xfrm>
                <a:off x="5229225" y="5214128"/>
                <a:ext cx="6884141" cy="684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𝛼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E289E9F-B7D8-45B7-8D99-7FBF87EA21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9225" y="5214128"/>
                <a:ext cx="6884141" cy="6849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F4A7C52-2A57-4F6F-B3D0-722F91E0E1EC}"/>
                  </a:ext>
                </a:extLst>
              </p:cNvPr>
              <p:cNvSpPr txBox="1"/>
              <p:nvPr/>
            </p:nvSpPr>
            <p:spPr>
              <a:xfrm>
                <a:off x="7548677" y="6043788"/>
                <a:ext cx="426885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i="0" smtClean="0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US" sz="1400" dirty="0"/>
                  <a:t>=f(glyphosate mass, rainfall rate, initial EC, baseflow, adsorption partition coefficient, mixing volume)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F4A7C52-2A57-4F6F-B3D0-722F91E0E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8677" y="6043788"/>
                <a:ext cx="4268854" cy="523220"/>
              </a:xfrm>
              <a:prstGeom prst="rect">
                <a:avLst/>
              </a:prstGeom>
              <a:blipFill>
                <a:blip r:embed="rId8"/>
                <a:stretch>
                  <a:fillRect l="-428" t="-116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2FEC6693-0B30-4901-88A2-6DAE3D333940}"/>
              </a:ext>
            </a:extLst>
          </p:cNvPr>
          <p:cNvSpPr/>
          <p:nvPr/>
        </p:nvSpPr>
        <p:spPr>
          <a:xfrm>
            <a:off x="7325940" y="5211868"/>
            <a:ext cx="2640406" cy="7741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DBED44A-905E-4B67-A896-A335EB7D3FF2}"/>
                  </a:ext>
                </a:extLst>
              </p:cNvPr>
              <p:cNvSpPr txBox="1"/>
              <p:nvPr/>
            </p:nvSpPr>
            <p:spPr>
              <a:xfrm>
                <a:off x="3917075" y="4625875"/>
                <a:ext cx="2313504" cy="11912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066FF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0066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400" i="1">
                            <a:solidFill>
                              <a:srgbClr val="0066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</m:sSub>
                    <m:r>
                      <a:rPr lang="en-US" sz="1400" i="1">
                        <a:solidFill>
                          <a:srgbClr val="0066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solidFill>
                      <a:srgbClr val="0066FF"/>
                    </a:solidFill>
                  </a:rPr>
                  <a:t>- baseflow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066FF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0066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400" i="1">
                            <a:solidFill>
                              <a:srgbClr val="0066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rgbClr val="0066FF"/>
                    </a:solidFill>
                  </a:rPr>
                  <a:t> - surface runoff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066FF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0066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400" i="1">
                            <a:solidFill>
                              <a:srgbClr val="0066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</m:sSub>
                    <m:r>
                      <a:rPr lang="en-US" sz="1400" i="1">
                        <a:solidFill>
                          <a:srgbClr val="0066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solidFill>
                      <a:srgbClr val="0066FF"/>
                    </a:solidFill>
                  </a:rPr>
                  <a:t>- total flow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smtClean="0">
                            <a:solidFill>
                              <a:srgbClr val="0066FF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solidFill>
                              <a:srgbClr val="0066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i="1">
                            <a:solidFill>
                              <a:srgbClr val="0066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sz="1400" i="1">
                            <a:solidFill>
                              <a:srgbClr val="0066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1400" i="1">
                            <a:solidFill>
                              <a:srgbClr val="0066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lang="en-US" sz="1400" i="1">
                        <a:solidFill>
                          <a:srgbClr val="0066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solidFill>
                      <a:srgbClr val="0066FF"/>
                    </a:solidFill>
                  </a:rPr>
                  <a:t>- initial mass of EC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smtClean="0">
                            <a:solidFill>
                              <a:srgbClr val="0066FF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solidFill>
                              <a:srgbClr val="0066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i="1">
                            <a:solidFill>
                              <a:srgbClr val="0066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  <m:r>
                          <a:rPr lang="en-US" sz="1400" i="1">
                            <a:solidFill>
                              <a:srgbClr val="0066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1400" i="1">
                            <a:solidFill>
                              <a:srgbClr val="0066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  <m:r>
                      <a:rPr lang="en-US" sz="1400" i="1">
                        <a:solidFill>
                          <a:srgbClr val="0066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solidFill>
                      <a:srgbClr val="0066FF"/>
                    </a:solidFill>
                  </a:rPr>
                  <a:t>- initial mass of </a:t>
                </a:r>
                <a:r>
                  <a:rPr lang="en-US" sz="1400" dirty="0" err="1">
                    <a:solidFill>
                      <a:srgbClr val="0066FF"/>
                    </a:solidFill>
                  </a:rPr>
                  <a:t>glypho</a:t>
                </a:r>
                <a:r>
                  <a:rPr lang="en-US" sz="1400" dirty="0">
                    <a:solidFill>
                      <a:schemeClr val="accent5">
                        <a:lumMod val="75000"/>
                      </a:schemeClr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DBED44A-905E-4B67-A896-A335EB7D3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075" y="4625875"/>
                <a:ext cx="2313504" cy="1191288"/>
              </a:xfrm>
              <a:prstGeom prst="rect">
                <a:avLst/>
              </a:prstGeom>
              <a:blipFill>
                <a:blip r:embed="rId9"/>
                <a:stretch>
                  <a:fillRect t="-1026"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149F79-4117-46F3-B1F8-86C89A54A1C5}"/>
                  </a:ext>
                </a:extLst>
              </p:cNvPr>
              <p:cNvSpPr txBox="1"/>
              <p:nvPr/>
            </p:nvSpPr>
            <p:spPr>
              <a:xfrm>
                <a:off x="10290143" y="2240172"/>
                <a:ext cx="160997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14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solidFill>
                      <a:srgbClr val="0066FF"/>
                    </a:solidFill>
                  </a:rPr>
                  <a:t>- rainfall rate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400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400" i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solidFill>
                      <a:srgbClr val="0066FF"/>
                    </a:solidFill>
                  </a:rPr>
                  <a:t>- saturated area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149F79-4117-46F3-B1F8-86C89A54A1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0143" y="2240172"/>
                <a:ext cx="1609970" cy="523220"/>
              </a:xfrm>
              <a:prstGeom prst="rect">
                <a:avLst/>
              </a:prstGeom>
              <a:blipFill>
                <a:blip r:embed="rId10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ECC21937-31C6-4FF8-A884-44B4D059A6B1}"/>
              </a:ext>
            </a:extLst>
          </p:cNvPr>
          <p:cNvSpPr txBox="1"/>
          <p:nvPr/>
        </p:nvSpPr>
        <p:spPr>
          <a:xfrm>
            <a:off x="9986820" y="5270763"/>
            <a:ext cx="17107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66FF"/>
                </a:solidFill>
              </a:rPr>
              <a:t>h</a:t>
            </a:r>
            <a:r>
              <a:rPr lang="en-US" sz="1400" dirty="0">
                <a:solidFill>
                  <a:srgbClr val="0066FF"/>
                </a:solidFill>
              </a:rPr>
              <a:t>- water level height in piezometer</a:t>
            </a:r>
          </a:p>
        </p:txBody>
      </p:sp>
    </p:spTree>
    <p:extLst>
      <p:ext uri="{BB962C8B-B14F-4D97-AF65-F5344CB8AC3E}">
        <p14:creationId xmlns:p14="http://schemas.microsoft.com/office/powerpoint/2010/main" val="2800647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91FFC5-9B08-4B3A-BEC2-8148FFC5C5BA}"/>
              </a:ext>
            </a:extLst>
          </p:cNvPr>
          <p:cNvSpPr/>
          <p:nvPr/>
        </p:nvSpPr>
        <p:spPr>
          <a:xfrm>
            <a:off x="0" y="1144589"/>
            <a:ext cx="12192000" cy="57134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4920EF-89B7-4716-9E98-0C66CA547921}"/>
              </a:ext>
            </a:extLst>
          </p:cNvPr>
          <p:cNvSpPr/>
          <p:nvPr/>
        </p:nvSpPr>
        <p:spPr>
          <a:xfrm>
            <a:off x="0" y="0"/>
            <a:ext cx="12192000" cy="11445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5906E-5E63-45E2-B013-BB5F3F6A8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127001"/>
            <a:ext cx="10534650" cy="996950"/>
          </a:xfrm>
        </p:spPr>
        <p:txBody>
          <a:bodyPr/>
          <a:lstStyle/>
          <a:p>
            <a:r>
              <a:rPr lang="en-US" b="1" dirty="0">
                <a:latin typeface="Open Sans"/>
              </a:rPr>
              <a:t>Results: Glyphosate/EC Ratio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8D4BDE1-9005-40D0-8C41-D7FDC99DBA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4971732"/>
              </p:ext>
            </p:extLst>
          </p:nvPr>
        </p:nvGraphicFramePr>
        <p:xfrm>
          <a:off x="76200" y="1542489"/>
          <a:ext cx="4477497" cy="2782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ADEE4C2-75E6-4A98-B97F-E06EC1F9A6CC}"/>
              </a:ext>
            </a:extLst>
          </p:cNvPr>
          <p:cNvSpPr/>
          <p:nvPr/>
        </p:nvSpPr>
        <p:spPr>
          <a:xfrm>
            <a:off x="285749" y="4912286"/>
            <a:ext cx="4029075" cy="141231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Open Sans"/>
              </a:rPr>
              <a:t>The ratio of glyphosate to EC increases with the water table height during storms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176ED504-1DED-4686-AEFC-9ECB61E941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6544519"/>
              </p:ext>
            </p:extLst>
          </p:nvPr>
        </p:nvGraphicFramePr>
        <p:xfrm>
          <a:off x="4629897" y="2011868"/>
          <a:ext cx="7366703" cy="4075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93798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91FFC5-9B08-4B3A-BEC2-8148FFC5C5BA}"/>
              </a:ext>
            </a:extLst>
          </p:cNvPr>
          <p:cNvSpPr/>
          <p:nvPr/>
        </p:nvSpPr>
        <p:spPr>
          <a:xfrm>
            <a:off x="0" y="1144589"/>
            <a:ext cx="12192000" cy="57134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4920EF-89B7-4716-9E98-0C66CA547921}"/>
              </a:ext>
            </a:extLst>
          </p:cNvPr>
          <p:cNvSpPr/>
          <p:nvPr/>
        </p:nvSpPr>
        <p:spPr>
          <a:xfrm>
            <a:off x="0" y="0"/>
            <a:ext cx="12192000" cy="11445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5906E-5E63-45E2-B013-BB5F3F6A8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127001"/>
            <a:ext cx="10534650" cy="996950"/>
          </a:xfrm>
        </p:spPr>
        <p:txBody>
          <a:bodyPr/>
          <a:lstStyle/>
          <a:p>
            <a:r>
              <a:rPr lang="en-US" b="1" dirty="0">
                <a:latin typeface="Open Sans"/>
              </a:rPr>
              <a:t>Results: Glyphosate/EC Ratio (cont.)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BC1ED0DF-7C78-4DE7-9721-DFBE98F483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0441361"/>
              </p:ext>
            </p:extLst>
          </p:nvPr>
        </p:nvGraphicFramePr>
        <p:xfrm>
          <a:off x="295275" y="1618689"/>
          <a:ext cx="7378811" cy="4610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518413D2-745F-4B0A-A04B-387E9C447B8C}"/>
              </a:ext>
            </a:extLst>
          </p:cNvPr>
          <p:cNvSpPr/>
          <p:nvPr/>
        </p:nvSpPr>
        <p:spPr>
          <a:xfrm>
            <a:off x="7895493" y="1618689"/>
            <a:ext cx="4102944" cy="207701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Open Sans"/>
              </a:rPr>
              <a:t>Linear slope decreases during the campaign as less glyphosate mass is available for transport due to degradation and increasing adsorption to the soil matrix</a:t>
            </a:r>
          </a:p>
        </p:txBody>
      </p:sp>
    </p:spTree>
    <p:extLst>
      <p:ext uri="{BB962C8B-B14F-4D97-AF65-F5344CB8AC3E}">
        <p14:creationId xmlns:p14="http://schemas.microsoft.com/office/powerpoint/2010/main" val="2240650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19C7537-4D22-4B01-9FAB-3F25DC44C46A}"/>
              </a:ext>
            </a:extLst>
          </p:cNvPr>
          <p:cNvSpPr/>
          <p:nvPr/>
        </p:nvSpPr>
        <p:spPr>
          <a:xfrm>
            <a:off x="-18471" y="0"/>
            <a:ext cx="12235386" cy="54592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4AC5D1-CA13-4988-B3E8-AE1FAD460865}"/>
              </a:ext>
            </a:extLst>
          </p:cNvPr>
          <p:cNvSpPr/>
          <p:nvPr/>
        </p:nvSpPr>
        <p:spPr>
          <a:xfrm>
            <a:off x="8044263" y="522433"/>
            <a:ext cx="4172651" cy="63280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3918653-A45B-4493-914F-A8C007E4F3A2}"/>
              </a:ext>
            </a:extLst>
          </p:cNvPr>
          <p:cNvSpPr/>
          <p:nvPr/>
        </p:nvSpPr>
        <p:spPr>
          <a:xfrm>
            <a:off x="3137833" y="530499"/>
            <a:ext cx="4940206" cy="63200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E1A67C-EC55-4CC8-9F71-BC3EE04341D2}"/>
              </a:ext>
            </a:extLst>
          </p:cNvPr>
          <p:cNvSpPr/>
          <p:nvPr/>
        </p:nvSpPr>
        <p:spPr>
          <a:xfrm>
            <a:off x="-18472" y="537988"/>
            <a:ext cx="3156306" cy="6320012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C7D14AB4-80B4-493B-B858-D875073258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405931"/>
              </p:ext>
            </p:extLst>
          </p:nvPr>
        </p:nvGraphicFramePr>
        <p:xfrm>
          <a:off x="3187628" y="1057958"/>
          <a:ext cx="4940206" cy="2660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7002857-361B-46B7-88AD-827E0E703809}"/>
              </a:ext>
            </a:extLst>
          </p:cNvPr>
          <p:cNvSpPr txBox="1"/>
          <p:nvPr/>
        </p:nvSpPr>
        <p:spPr>
          <a:xfrm>
            <a:off x="95250" y="3823248"/>
            <a:ext cx="3224257" cy="2993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  <a:cs typeface="Times New Roman" panose="02020603050405020304" pitchFamily="18" charset="0"/>
              </a:rPr>
              <a:t>Glyphosate was applied annually over a three-year period to a 4.9 ha water-shed in Ithaca, NY. USA. 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  <a:cs typeface="Times New Roman" panose="02020603050405020304" pitchFamily="18" charset="0"/>
              </a:rPr>
              <a:t>Water samples were collected at the outlet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  <a:cs typeface="Times New Roman" panose="02020603050405020304" pitchFamily="18" charset="0"/>
              </a:rPr>
              <a:t>Samples were analyzed for  glyphosate and electric conductance </a:t>
            </a:r>
          </a:p>
          <a:p>
            <a:r>
              <a:rPr lang="en-US" sz="1400" dirty="0">
                <a:latin typeface="Abadi" panose="020B060402010402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highlight>
                <a:srgbClr val="FFFF00"/>
              </a:highlight>
              <a:latin typeface="Abadi" panose="020B06040201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71A202-FFE1-47AA-836C-891AEF3BB342}"/>
              </a:ext>
            </a:extLst>
          </p:cNvPr>
          <p:cNvSpPr txBox="1"/>
          <p:nvPr/>
        </p:nvSpPr>
        <p:spPr>
          <a:xfrm>
            <a:off x="134637" y="49651"/>
            <a:ext cx="120158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Abadi" panose="020B0604020104020204" pitchFamily="34" charset="0"/>
              </a:rPr>
              <a:t>How can we use electrical conductivity as a tracer to improve our understanding of glyphosate transport?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B1C19E-A136-4521-971E-0B5D8CA8D505}"/>
              </a:ext>
            </a:extLst>
          </p:cNvPr>
          <p:cNvSpPr txBox="1"/>
          <p:nvPr/>
        </p:nvSpPr>
        <p:spPr>
          <a:xfrm>
            <a:off x="95250" y="576961"/>
            <a:ext cx="3042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badi" panose="020B0604020104020204" pitchFamily="34" charset="0"/>
              </a:rPr>
              <a:t>I. Experimental Procedure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8FFF43-BA90-4349-9984-B9D9ED2E99A6}"/>
              </a:ext>
            </a:extLst>
          </p:cNvPr>
          <p:cNvSpPr txBox="1"/>
          <p:nvPr/>
        </p:nvSpPr>
        <p:spPr>
          <a:xfrm>
            <a:off x="8117613" y="573661"/>
            <a:ext cx="2785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badi" panose="020B0604020104020204" pitchFamily="34" charset="0"/>
              </a:rPr>
              <a:t>III. Discussion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BD1E47-9875-46BC-BB0E-9D9B9FA6EC1C}"/>
              </a:ext>
            </a:extLst>
          </p:cNvPr>
          <p:cNvSpPr txBox="1"/>
          <p:nvPr/>
        </p:nvSpPr>
        <p:spPr>
          <a:xfrm>
            <a:off x="3187628" y="553412"/>
            <a:ext cx="2698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badi" panose="020B0604020104020204" pitchFamily="34" charset="0"/>
              </a:rPr>
              <a:t>II.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833AEA-1B93-4AFF-AD8B-287B9CAC4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84" y="1175979"/>
            <a:ext cx="2462392" cy="2564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3DBA1A-5BAF-465D-AC3D-A3217E8C408B}"/>
              </a:ext>
            </a:extLst>
          </p:cNvPr>
          <p:cNvSpPr/>
          <p:nvPr/>
        </p:nvSpPr>
        <p:spPr>
          <a:xfrm rot="21444514">
            <a:off x="319941" y="1189941"/>
            <a:ext cx="2131199" cy="158720"/>
          </a:xfrm>
          <a:custGeom>
            <a:avLst/>
            <a:gdLst>
              <a:gd name="connsiteX0" fmla="*/ 0 w 2207187"/>
              <a:gd name="connsiteY0" fmla="*/ 0 h 102506"/>
              <a:gd name="connsiteX1" fmla="*/ 2207187 w 2207187"/>
              <a:gd name="connsiteY1" fmla="*/ 0 h 102506"/>
              <a:gd name="connsiteX2" fmla="*/ 2207187 w 2207187"/>
              <a:gd name="connsiteY2" fmla="*/ 102506 h 102506"/>
              <a:gd name="connsiteX3" fmla="*/ 0 w 2207187"/>
              <a:gd name="connsiteY3" fmla="*/ 102506 h 102506"/>
              <a:gd name="connsiteX4" fmla="*/ 0 w 2207187"/>
              <a:gd name="connsiteY4" fmla="*/ 0 h 102506"/>
              <a:gd name="connsiteX0" fmla="*/ 0 w 2207187"/>
              <a:gd name="connsiteY0" fmla="*/ 0 h 127099"/>
              <a:gd name="connsiteX1" fmla="*/ 2207187 w 2207187"/>
              <a:gd name="connsiteY1" fmla="*/ 0 h 127099"/>
              <a:gd name="connsiteX2" fmla="*/ 2206074 w 2207187"/>
              <a:gd name="connsiteY2" fmla="*/ 127099 h 127099"/>
              <a:gd name="connsiteX3" fmla="*/ 0 w 2207187"/>
              <a:gd name="connsiteY3" fmla="*/ 102506 h 127099"/>
              <a:gd name="connsiteX4" fmla="*/ 0 w 2207187"/>
              <a:gd name="connsiteY4" fmla="*/ 0 h 127099"/>
              <a:gd name="connsiteX0" fmla="*/ 0 w 2210064"/>
              <a:gd name="connsiteY0" fmla="*/ 0 h 141312"/>
              <a:gd name="connsiteX1" fmla="*/ 2210064 w 2210064"/>
              <a:gd name="connsiteY1" fmla="*/ 14213 h 141312"/>
              <a:gd name="connsiteX2" fmla="*/ 2208951 w 2210064"/>
              <a:gd name="connsiteY2" fmla="*/ 141312 h 141312"/>
              <a:gd name="connsiteX3" fmla="*/ 2877 w 2210064"/>
              <a:gd name="connsiteY3" fmla="*/ 116719 h 141312"/>
              <a:gd name="connsiteX4" fmla="*/ 0 w 2210064"/>
              <a:gd name="connsiteY4" fmla="*/ 0 h 141312"/>
              <a:gd name="connsiteX0" fmla="*/ 0 w 2210064"/>
              <a:gd name="connsiteY0" fmla="*/ 0 h 141312"/>
              <a:gd name="connsiteX1" fmla="*/ 2210064 w 2210064"/>
              <a:gd name="connsiteY1" fmla="*/ 14213 h 141312"/>
              <a:gd name="connsiteX2" fmla="*/ 2208951 w 2210064"/>
              <a:gd name="connsiteY2" fmla="*/ 141312 h 141312"/>
              <a:gd name="connsiteX3" fmla="*/ 3513 w 2210064"/>
              <a:gd name="connsiteY3" fmla="*/ 102666 h 141312"/>
              <a:gd name="connsiteX4" fmla="*/ 0 w 2210064"/>
              <a:gd name="connsiteY4" fmla="*/ 0 h 141312"/>
              <a:gd name="connsiteX0" fmla="*/ 0 w 2208951"/>
              <a:gd name="connsiteY0" fmla="*/ 0 h 141312"/>
              <a:gd name="connsiteX1" fmla="*/ 2208950 w 2208951"/>
              <a:gd name="connsiteY1" fmla="*/ 38806 h 141312"/>
              <a:gd name="connsiteX2" fmla="*/ 2208951 w 2208951"/>
              <a:gd name="connsiteY2" fmla="*/ 141312 h 141312"/>
              <a:gd name="connsiteX3" fmla="*/ 3513 w 2208951"/>
              <a:gd name="connsiteY3" fmla="*/ 102666 h 141312"/>
              <a:gd name="connsiteX4" fmla="*/ 0 w 2208951"/>
              <a:gd name="connsiteY4" fmla="*/ 0 h 141312"/>
              <a:gd name="connsiteX0" fmla="*/ 796 w 2205438"/>
              <a:gd name="connsiteY0" fmla="*/ 0 h 158720"/>
              <a:gd name="connsiteX1" fmla="*/ 2205437 w 2205438"/>
              <a:gd name="connsiteY1" fmla="*/ 56214 h 158720"/>
              <a:gd name="connsiteX2" fmla="*/ 2205438 w 2205438"/>
              <a:gd name="connsiteY2" fmla="*/ 158720 h 158720"/>
              <a:gd name="connsiteX3" fmla="*/ 0 w 2205438"/>
              <a:gd name="connsiteY3" fmla="*/ 120074 h 158720"/>
              <a:gd name="connsiteX4" fmla="*/ 796 w 2205438"/>
              <a:gd name="connsiteY4" fmla="*/ 0 h 158720"/>
              <a:gd name="connsiteX0" fmla="*/ 68 w 2204710"/>
              <a:gd name="connsiteY0" fmla="*/ 0 h 158720"/>
              <a:gd name="connsiteX1" fmla="*/ 2204709 w 2204710"/>
              <a:gd name="connsiteY1" fmla="*/ 56214 h 158720"/>
              <a:gd name="connsiteX2" fmla="*/ 2204710 w 2204710"/>
              <a:gd name="connsiteY2" fmla="*/ 158720 h 158720"/>
              <a:gd name="connsiteX3" fmla="*/ 158 w 2204710"/>
              <a:gd name="connsiteY3" fmla="*/ 100500 h 158720"/>
              <a:gd name="connsiteX4" fmla="*/ 68 w 2204710"/>
              <a:gd name="connsiteY4" fmla="*/ 0 h 15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4710" h="158720">
                <a:moveTo>
                  <a:pt x="68" y="0"/>
                </a:moveTo>
                <a:lnTo>
                  <a:pt x="2204709" y="56214"/>
                </a:lnTo>
                <a:cubicBezTo>
                  <a:pt x="2204709" y="90383"/>
                  <a:pt x="2204710" y="124551"/>
                  <a:pt x="2204710" y="158720"/>
                </a:cubicBezTo>
                <a:lnTo>
                  <a:pt x="158" y="100500"/>
                </a:lnTo>
                <a:cubicBezTo>
                  <a:pt x="423" y="60475"/>
                  <a:pt x="-197" y="40025"/>
                  <a:pt x="68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100" dirty="0">
              <a:solidFill>
                <a:srgbClr val="FF0000"/>
              </a:solidFill>
              <a:effectLst/>
              <a:highlight>
                <a:srgbClr val="808080"/>
              </a:highlight>
              <a:latin typeface="Abadi" panose="020B06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5B45E0-D781-4D37-898E-684FCB483F3D}"/>
              </a:ext>
            </a:extLst>
          </p:cNvPr>
          <p:cNvCxnSpPr>
            <a:cxnSpLocks/>
          </p:cNvCxnSpPr>
          <p:nvPr/>
        </p:nvCxnSpPr>
        <p:spPr>
          <a:xfrm flipH="1">
            <a:off x="352577" y="1243673"/>
            <a:ext cx="2057216" cy="41275"/>
          </a:xfrm>
          <a:prstGeom prst="line">
            <a:avLst/>
          </a:prstGeom>
          <a:ln w="12700" cmpd="dbl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7B9741C2-8E12-4CE6-BF64-D4F455DDF5AE}"/>
              </a:ext>
            </a:extLst>
          </p:cNvPr>
          <p:cNvGraphicFramePr>
            <a:graphicFrameLocks/>
          </p:cNvGraphicFramePr>
          <p:nvPr/>
        </p:nvGraphicFramePr>
        <p:xfrm>
          <a:off x="8078039" y="3994728"/>
          <a:ext cx="4103741" cy="2861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E4B1152D-2E4F-4E94-8EFC-EFFA6F3D24C8}"/>
              </a:ext>
            </a:extLst>
          </p:cNvPr>
          <p:cNvSpPr txBox="1"/>
          <p:nvPr/>
        </p:nvSpPr>
        <p:spPr>
          <a:xfrm>
            <a:off x="8117614" y="938098"/>
            <a:ext cx="4064166" cy="2744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b="1" dirty="0">
                <a:latin typeface="Abadi" panose="020B0604020104020204" pitchFamily="34" charset="0"/>
              </a:rPr>
              <a:t>Linear relationship can be derived theoretically assuming</a:t>
            </a:r>
            <a:r>
              <a:rPr lang="en-US" sz="1600" dirty="0">
                <a:latin typeface="Abadi" panose="020B0604020104020204" pitchFamily="34" charset="0"/>
              </a:rPr>
              <a:t>: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Abadi" panose="020B0604020104020204" pitchFamily="34" charset="0"/>
              </a:rPr>
              <a:t>Adsorbed solutes (glyphosate) travel in surface runoff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Abadi" panose="020B0604020104020204" pitchFamily="34" charset="0"/>
              </a:rPr>
              <a:t>Dissolved solutes (EC) travel in subsurface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Abadi" panose="020B0604020104020204" pitchFamily="34" charset="0"/>
              </a:rPr>
              <a:t>During a storm, surface runoff increases with saturated area</a:t>
            </a:r>
          </a:p>
          <a:p>
            <a:pPr marL="342900" indent="-342900">
              <a:buAutoNum type="arabicPeriod"/>
            </a:pPr>
            <a:r>
              <a:rPr lang="en-US" sz="1600" dirty="0">
                <a:latin typeface="Abadi" panose="020B0604020104020204" pitchFamily="34" charset="0"/>
              </a:rPr>
              <a:t>Extent of saturation is a function of water table heighted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16750C-AC53-4951-9D74-A8D218C1CCE8}"/>
              </a:ext>
            </a:extLst>
          </p:cNvPr>
          <p:cNvSpPr txBox="1"/>
          <p:nvPr/>
        </p:nvSpPr>
        <p:spPr>
          <a:xfrm>
            <a:off x="5292875" y="537301"/>
            <a:ext cx="2785164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" panose="020B0604020104020204" pitchFamily="34" charset="0"/>
              </a:rPr>
              <a:t>As flow increased, </a:t>
            </a:r>
            <a:r>
              <a:rPr lang="en-US" b="1" dirty="0" err="1">
                <a:latin typeface="Abadi" panose="020B0604020104020204" pitchFamily="34" charset="0"/>
              </a:rPr>
              <a:t>glypho</a:t>
            </a:r>
            <a:r>
              <a:rPr lang="en-US" b="1" dirty="0">
                <a:latin typeface="Abadi" panose="020B0604020104020204" pitchFamily="34" charset="0"/>
              </a:rPr>
              <a:t>-sate conc. increased and EC decreased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9F9DF58D-F682-4545-ADB0-6C52701DC22F}"/>
              </a:ext>
            </a:extLst>
          </p:cNvPr>
          <p:cNvGraphicFramePr>
            <a:graphicFrameLocks/>
          </p:cNvGraphicFramePr>
          <p:nvPr/>
        </p:nvGraphicFramePr>
        <p:xfrm>
          <a:off x="3187628" y="4130665"/>
          <a:ext cx="4674569" cy="2660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FA04603B-3EA1-440C-9992-FB09D39DA4DC}"/>
              </a:ext>
            </a:extLst>
          </p:cNvPr>
          <p:cNvSpPr txBox="1"/>
          <p:nvPr/>
        </p:nvSpPr>
        <p:spPr>
          <a:xfrm>
            <a:off x="5347596" y="3740063"/>
            <a:ext cx="2514600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Abadi" panose="020B0604020104020204" pitchFamily="34" charset="0"/>
              </a:rPr>
              <a:t>The ratio of glyphosate to EC increased linearly with discharge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10031E-94DB-4539-B345-52FD34781498}"/>
              </a:ext>
            </a:extLst>
          </p:cNvPr>
          <p:cNvSpPr txBox="1"/>
          <p:nvPr/>
        </p:nvSpPr>
        <p:spPr>
          <a:xfrm rot="16200000">
            <a:off x="6625598" y="2249731"/>
            <a:ext cx="25093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6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Discharge (L/s), EC (</a:t>
            </a:r>
            <a:r>
              <a:rPr lang="en-US" dirty="0" err="1"/>
              <a:t>uS</a:t>
            </a:r>
            <a:r>
              <a:rPr lang="en-US" dirty="0"/>
              <a:t>/m)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B3BB69-D796-4B86-A7D6-81C6510E00E9}"/>
              </a:ext>
            </a:extLst>
          </p:cNvPr>
          <p:cNvSpPr txBox="1"/>
          <p:nvPr/>
        </p:nvSpPr>
        <p:spPr>
          <a:xfrm>
            <a:off x="9118215" y="3807499"/>
            <a:ext cx="309869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Linear slope decreases due to glyphosate degradation</a:t>
            </a:r>
          </a:p>
        </p:txBody>
      </p:sp>
    </p:spTree>
    <p:extLst>
      <p:ext uri="{BB962C8B-B14F-4D97-AF65-F5344CB8AC3E}">
        <p14:creationId xmlns:p14="http://schemas.microsoft.com/office/powerpoint/2010/main" val="2651035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214</TotalTime>
  <Words>515</Words>
  <Application>Microsoft Office PowerPoint</Application>
  <PresentationFormat>Widescreen</PresentationFormat>
  <Paragraphs>67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Abadi</vt:lpstr>
      <vt:lpstr>Arial</vt:lpstr>
      <vt:lpstr>Calibri</vt:lpstr>
      <vt:lpstr>Calibri Light</vt:lpstr>
      <vt:lpstr>Cambria Math</vt:lpstr>
      <vt:lpstr>Open Sans</vt:lpstr>
      <vt:lpstr>Office Theme</vt:lpstr>
      <vt:lpstr>Employing Legacy Road Salt and Soil Electrical Conductivity as Tracers to Unlock Glyphosate Transport Processes in a Variable Source Area</vt:lpstr>
      <vt:lpstr>Study Site and Glyphosate Application</vt:lpstr>
      <vt:lpstr>Theory: Glyphosate/EC Ratio</vt:lpstr>
      <vt:lpstr>Results: Glyphosate/EC Ratio</vt:lpstr>
      <vt:lpstr>Results: Glyphosate/EC Ratio (cont.)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Payne</dc:creator>
  <cp:lastModifiedBy>Emma Payne</cp:lastModifiedBy>
  <cp:revision>21</cp:revision>
  <dcterms:created xsi:type="dcterms:W3CDTF">2021-04-24T18:05:25Z</dcterms:created>
  <dcterms:modified xsi:type="dcterms:W3CDTF">2021-04-26T14:46:45Z</dcterms:modified>
</cp:coreProperties>
</file>