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82" r:id="rId3"/>
    <p:sldId id="286" r:id="rId4"/>
    <p:sldId id="287" r:id="rId5"/>
    <p:sldId id="283" r:id="rId6"/>
    <p:sldId id="28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anne Archer" initials="LA" lastIdx="1" clrIdx="0">
    <p:extLst>
      <p:ext uri="{19B8F6BF-5375-455C-9EA6-DF929625EA0E}">
        <p15:presenceInfo xmlns:p15="http://schemas.microsoft.com/office/powerpoint/2012/main" userId="S::la17355@bristol.ac.uk::3766e27a-572c-447b-9ed0-0192b7e260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C5DB"/>
    <a:srgbClr val="BF2F38"/>
    <a:srgbClr val="4976A1"/>
    <a:srgbClr val="70A4CB"/>
    <a:srgbClr val="DAE4EE"/>
    <a:srgbClr val="E8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04" autoAdjust="0"/>
    <p:restoredTop sz="89890" autoAdjust="0"/>
  </p:normalViewPr>
  <p:slideViewPr>
    <p:cSldViewPr snapToGrid="0">
      <p:cViewPr varScale="1">
        <p:scale>
          <a:sx n="99" d="100"/>
          <a:sy n="99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619C5-B269-44B9-AA6B-678C286625B6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FE42F-977A-4CD2-B925-20B634C03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19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5194/gmd-10-571-2017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doi.org/10.1088/1748-9326/ab9794" TargetMode="External"/><Relationship Id="rId4" Type="http://schemas.openxmlformats.org/officeDocument/2006/relationships/hyperlink" Target="https://doi.org/10.1002/hyp.9515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983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153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Mitchell, D.,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Achutarao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K., Allen, M.,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Bethke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I.,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Beyerle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U.,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Ciavarella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A., Forster, P.M.,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Fuglestvedt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J., Gillett, N.,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Haustein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K., Ingram, W., Iversen, T.,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Kharin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V., Klingaman, N., Massey, N., Fischer, E.,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Schleussner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C.-F.,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Scinocca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J.,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Seland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Ø.,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Shiogama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H., Shuckburgh, E., Sparrow, S., Stone, D., Uhe, P.,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Wallom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D.,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Wehner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M.,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Zaaboul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R., 2017. Half a degree additional warming, prognosis and projected impacts (HAPPI): background and experimental design. </a:t>
            </a:r>
            <a:r>
              <a:rPr lang="en-GB" sz="1200" i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Geosci</a:t>
            </a:r>
            <a:r>
              <a:rPr lang="en-GB" sz="12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 Model Dev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10, 571–583.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https://doi.org/10.5194/gmd-10-571-2017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dirty="0"/>
          </a:p>
          <a:p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Sampson, C.C., Bates, P.D., Neal, J.C., </a:t>
            </a:r>
            <a:r>
              <a:rPr lang="en-GB" sz="12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Horritt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M.S., 2013. An automated routing methodology to enable direct rainfall in high resolution shallow water models. </a:t>
            </a:r>
            <a:r>
              <a:rPr lang="en-GB" sz="12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Hydrological Processes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27, 467–476.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https://doi.org/10.1002/hyp.9515</a:t>
            </a:r>
            <a:endParaRPr lang="en-GB" sz="12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/>
          </a:p>
          <a:p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Vosper, E.L., Mitchell, M., Emanuel, K., 2020. Extreme Hurricane Rainfall affecting the Caribbean mitigated by the Paris Agreement Goals. </a:t>
            </a:r>
            <a:r>
              <a:rPr lang="en-GB" sz="12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Environmental Research Letters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15, 10. 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https://doi.org/10.1088/1748-9326/ab9794</a:t>
            </a: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87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67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4011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FE42F-977A-4CD2-B925-20B634C0302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262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49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12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14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14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39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90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088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813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578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097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9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CE3B4-1A8D-471E-B4B2-B6F4E16B699F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72A1F-3C81-4041-867C-41CA17A88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9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88/1748-9326/ab9794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doi.org/10.1002/hyp.9515" TargetMode="External"/><Relationship Id="rId12" Type="http://schemas.openxmlformats.org/officeDocument/2006/relationships/image" Target="../media/image6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11" Type="http://schemas.openxmlformats.org/officeDocument/2006/relationships/image" Target="../media/image5.png"/><Relationship Id="rId5" Type="http://schemas.openxmlformats.org/officeDocument/2006/relationships/image" Target="../media/image1.pn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3.xml"/><Relationship Id="rId9" Type="http://schemas.openxmlformats.org/officeDocument/2006/relationships/hyperlink" Target="https://doi.org/10.5194/gmd-10-571-2017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11" Type="http://schemas.openxmlformats.org/officeDocument/2006/relationships/image" Target="../media/image9.jpg"/><Relationship Id="rId5" Type="http://schemas.openxmlformats.org/officeDocument/2006/relationships/image" Target="../media/image1.png"/><Relationship Id="rId10" Type="http://schemas.openxmlformats.org/officeDocument/2006/relationships/image" Target="../media/image8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6" name="Picture 15" descr="A picture containing outdoor, snow, nature, person&#10;&#10;Description automatically generated">
            <a:extLst>
              <a:ext uri="{FF2B5EF4-FFF2-40B4-BE49-F238E27FC236}">
                <a16:creationId xmlns:a16="http://schemas.microsoft.com/office/drawing/2014/main" id="{B5EDE3C6-1D1B-4CD7-AEA8-EFDF830D32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695" y="1511679"/>
            <a:ext cx="6996545" cy="41979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D8CB6E-3D96-45A3-90F6-585BFC4C3A41}"/>
              </a:ext>
            </a:extLst>
          </p:cNvPr>
          <p:cNvSpPr txBox="1"/>
          <p:nvPr/>
        </p:nvSpPr>
        <p:spPr>
          <a:xfrm>
            <a:off x="77176" y="1196239"/>
            <a:ext cx="4503012" cy="3032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Assessing current and future flood risk estimates associated with hurricane rainfall under the 1.5°C and 2°C Paris Agreement targets in Puerto Rico</a:t>
            </a:r>
          </a:p>
          <a:p>
            <a:endParaRPr lang="en-GB" sz="2000" dirty="0"/>
          </a:p>
          <a:p>
            <a:pPr algn="ctr"/>
            <a:r>
              <a:rPr lang="en-GB" dirty="0"/>
              <a:t>Leanne Archer, Dr Jeffrey Neal, Professor Paul Bates, Emily Vosper, Dr Dann Mitchell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53D47B-0DB8-466B-A5E2-5BB111BA4FBD}"/>
              </a:ext>
            </a:extLst>
          </p:cNvPr>
          <p:cNvSpPr txBox="1"/>
          <p:nvPr/>
        </p:nvSpPr>
        <p:spPr>
          <a:xfrm>
            <a:off x="7914540" y="5735323"/>
            <a:ext cx="410870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Hurricane Maria (2017) - © NASA Goddard Space Flight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Center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DE9F6B-9929-497B-B5BB-7668CE7F5B1A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448EB97-B6EC-44B4-A695-7D68A006A0F7}"/>
              </a:ext>
            </a:extLst>
          </p:cNvPr>
          <p:cNvSpPr/>
          <p:nvPr/>
        </p:nvSpPr>
        <p:spPr>
          <a:xfrm>
            <a:off x="274330" y="4399023"/>
            <a:ext cx="4108704" cy="1730891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0" dirty="0">
                <a:solidFill>
                  <a:schemeClr val="tx1"/>
                </a:solidFill>
                <a:effectLst/>
              </a:rPr>
              <a:t>NH9.5 Natural hazard event analyses for risk reduction and climate adaptation</a:t>
            </a:r>
          </a:p>
          <a:p>
            <a:pPr algn="ctr" latinLnBrk="0"/>
            <a:endParaRPr lang="en-GB" i="0" dirty="0">
              <a:solidFill>
                <a:schemeClr val="tx1"/>
              </a:solidFill>
              <a:effectLst/>
            </a:endParaRPr>
          </a:p>
          <a:p>
            <a:pPr algn="ctr" latinLnBrk="0"/>
            <a:r>
              <a:rPr lang="en-GB" dirty="0">
                <a:solidFill>
                  <a:schemeClr val="tx1"/>
                </a:solidFill>
              </a:rPr>
              <a:t>Weds 28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April @ 15:37pm (CEST)</a:t>
            </a:r>
            <a:endParaRPr lang="en-GB" i="0" dirty="0">
              <a:solidFill>
                <a:schemeClr val="tx1"/>
              </a:solidFill>
              <a:effectLst/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510584-2140-4FDE-A130-2559B15657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pic>
        <p:nvPicPr>
          <p:cNvPr id="17" name="Picture 16" descr="A picture containing shape&#10;&#10;Description automatically generated">
            <a:extLst>
              <a:ext uri="{FF2B5EF4-FFF2-40B4-BE49-F238E27FC236}">
                <a16:creationId xmlns:a16="http://schemas.microsoft.com/office/drawing/2014/main" id="{2813C929-3522-4C0C-BBBA-46863F3D84C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509ECD-A98A-46E1-96AE-EDB3BAAC0A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84"/>
    </mc:Choice>
    <mc:Fallback xmlns="">
      <p:transition spd="slow" advTm="18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91B442-F1CF-48F8-9DD7-F796F4397D72}"/>
              </a:ext>
            </a:extLst>
          </p:cNvPr>
          <p:cNvSpPr txBox="1"/>
          <p:nvPr/>
        </p:nvSpPr>
        <p:spPr>
          <a:xfrm>
            <a:off x="317129" y="207448"/>
            <a:ext cx="561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Research Questions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900308D-50EB-4E47-B909-3D4A4D34966E}"/>
              </a:ext>
            </a:extLst>
          </p:cNvPr>
          <p:cNvSpPr/>
          <p:nvPr/>
        </p:nvSpPr>
        <p:spPr>
          <a:xfrm>
            <a:off x="2115248" y="2068025"/>
            <a:ext cx="2227152" cy="2068593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is the current risk of pluvial flooding associated with hurricane rainfall in Puerto Rico?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B0D8140-ECA4-4450-B02C-A32A126F6A5B}"/>
              </a:ext>
            </a:extLst>
          </p:cNvPr>
          <p:cNvSpPr/>
          <p:nvPr/>
        </p:nvSpPr>
        <p:spPr>
          <a:xfrm>
            <a:off x="4819633" y="2772120"/>
            <a:ext cx="2227152" cy="2068593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How does this risk change under 1.5°C and 2°C climate change?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A718CBB-A753-4C83-B50D-0216365A99E9}"/>
              </a:ext>
            </a:extLst>
          </p:cNvPr>
          <p:cNvSpPr txBox="1"/>
          <p:nvPr/>
        </p:nvSpPr>
        <p:spPr>
          <a:xfrm>
            <a:off x="1638015" y="1910048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AFC5DB"/>
                </a:solidFill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361EAEB-AE72-48ED-9295-470350D4E53C}"/>
              </a:ext>
            </a:extLst>
          </p:cNvPr>
          <p:cNvSpPr txBox="1"/>
          <p:nvPr/>
        </p:nvSpPr>
        <p:spPr>
          <a:xfrm>
            <a:off x="4413193" y="2635832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AFC5DB"/>
                </a:solidFill>
              </a:rPr>
              <a:t>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EE11D60-B4D2-4C17-9D26-B7D411950C9A}"/>
              </a:ext>
            </a:extLst>
          </p:cNvPr>
          <p:cNvSpPr txBox="1"/>
          <p:nvPr/>
        </p:nvSpPr>
        <p:spPr>
          <a:xfrm>
            <a:off x="7093927" y="3343718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AFC5DB"/>
                </a:solidFill>
              </a:rPr>
              <a:t>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AD6717D-75A1-40E4-BFD1-853B4820614D}"/>
              </a:ext>
            </a:extLst>
          </p:cNvPr>
          <p:cNvSpPr/>
          <p:nvPr/>
        </p:nvSpPr>
        <p:spPr>
          <a:xfrm>
            <a:off x="7524018" y="3480005"/>
            <a:ext cx="2227152" cy="2068593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How do intensity, duration, magnitude and spatial characteristics of hurricane rainfall influence flood estimates?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1C4EFB-1E37-47B4-8921-6FFECAC76C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661B945-8027-4BD5-8E86-A85861917918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19" name="Picture 18" descr="A picture containing shape&#10;&#10;Description automatically generated">
            <a:extLst>
              <a:ext uri="{FF2B5EF4-FFF2-40B4-BE49-F238E27FC236}">
                <a16:creationId xmlns:a16="http://schemas.microsoft.com/office/drawing/2014/main" id="{CBDBD27E-D2C9-4CA8-8146-4EC6D0D0F7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5AF55F-A88A-4897-9CF8-0BDAD605AF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6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34"/>
    </mc:Choice>
    <mc:Fallback xmlns="">
      <p:transition spd="slow" advTm="26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91B442-F1CF-48F8-9DD7-F796F4397D72}"/>
              </a:ext>
            </a:extLst>
          </p:cNvPr>
          <p:cNvSpPr txBox="1"/>
          <p:nvPr/>
        </p:nvSpPr>
        <p:spPr>
          <a:xfrm>
            <a:off x="317129" y="207448"/>
            <a:ext cx="6437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Producing an Event-Based Pluvial Flood Model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0AB69F-6FEA-4A5D-8349-F36131DF3407}"/>
              </a:ext>
            </a:extLst>
          </p:cNvPr>
          <p:cNvSpPr/>
          <p:nvPr/>
        </p:nvSpPr>
        <p:spPr>
          <a:xfrm>
            <a:off x="2392303" y="4602457"/>
            <a:ext cx="7137498" cy="591703"/>
          </a:xfrm>
          <a:prstGeom prst="rect">
            <a:avLst/>
          </a:prstGeom>
          <a:solidFill>
            <a:srgbClr val="4976A1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LISFLOOD-FP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‘rain on grid’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3016E65-337A-4042-B9B5-19ECD81A9D6D}"/>
              </a:ext>
            </a:extLst>
          </p:cNvPr>
          <p:cNvSpPr/>
          <p:nvPr/>
        </p:nvSpPr>
        <p:spPr>
          <a:xfrm>
            <a:off x="3686733" y="5487993"/>
            <a:ext cx="2227152" cy="552368"/>
          </a:xfrm>
          <a:prstGeom prst="rect">
            <a:avLst/>
          </a:prstGeom>
          <a:solidFill>
            <a:srgbClr val="4976A1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flood risk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9E50456-8D90-4947-89EE-90A1A14EC159}"/>
              </a:ext>
            </a:extLst>
          </p:cNvPr>
          <p:cNvSpPr/>
          <p:nvPr/>
        </p:nvSpPr>
        <p:spPr>
          <a:xfrm>
            <a:off x="6083940" y="5487993"/>
            <a:ext cx="2227152" cy="552368"/>
          </a:xfrm>
          <a:prstGeom prst="rect">
            <a:avLst/>
          </a:prstGeom>
          <a:solidFill>
            <a:srgbClr val="4976A1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flood risk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FBECF1B-8708-4BF0-9374-1ABE7344F806}"/>
              </a:ext>
            </a:extLst>
          </p:cNvPr>
          <p:cNvSpPr/>
          <p:nvPr/>
        </p:nvSpPr>
        <p:spPr>
          <a:xfrm>
            <a:off x="2392303" y="3716287"/>
            <a:ext cx="2227152" cy="592337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19,000 events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(present day)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EEC76A2-CB70-40AB-A84A-FA9E359B15A8}"/>
              </a:ext>
            </a:extLst>
          </p:cNvPr>
          <p:cNvSpPr/>
          <p:nvPr/>
        </p:nvSpPr>
        <p:spPr>
          <a:xfrm>
            <a:off x="4854848" y="3716287"/>
            <a:ext cx="2227152" cy="592337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20,000 events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(1.5°C)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005CE2E-E31E-4122-811C-F80D6024B2D7}"/>
              </a:ext>
            </a:extLst>
          </p:cNvPr>
          <p:cNvSpPr/>
          <p:nvPr/>
        </p:nvSpPr>
        <p:spPr>
          <a:xfrm>
            <a:off x="7317392" y="3716287"/>
            <a:ext cx="2227152" cy="592337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20,000 events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(2°C)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E67F9CE2-0CE6-49B5-A2B7-E7BE815CC99E}"/>
              </a:ext>
            </a:extLst>
          </p:cNvPr>
          <p:cNvCxnSpPr>
            <a:cxnSpLocks/>
          </p:cNvCxnSpPr>
          <p:nvPr/>
        </p:nvCxnSpPr>
        <p:spPr>
          <a:xfrm>
            <a:off x="3505882" y="4307237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E4526BD-59BC-4636-B578-0904C3153949}"/>
              </a:ext>
            </a:extLst>
          </p:cNvPr>
          <p:cNvCxnSpPr>
            <a:cxnSpLocks/>
          </p:cNvCxnSpPr>
          <p:nvPr/>
        </p:nvCxnSpPr>
        <p:spPr>
          <a:xfrm>
            <a:off x="5943963" y="4307236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8F21AC7-7BE7-41C6-B5EE-8C95B054264B}"/>
              </a:ext>
            </a:extLst>
          </p:cNvPr>
          <p:cNvCxnSpPr>
            <a:cxnSpLocks/>
          </p:cNvCxnSpPr>
          <p:nvPr/>
        </p:nvCxnSpPr>
        <p:spPr>
          <a:xfrm>
            <a:off x="8430970" y="4302888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C8064EEF-072B-4775-B8DF-F01D95FB3889}"/>
              </a:ext>
            </a:extLst>
          </p:cNvPr>
          <p:cNvCxnSpPr>
            <a:cxnSpLocks/>
          </p:cNvCxnSpPr>
          <p:nvPr/>
        </p:nvCxnSpPr>
        <p:spPr>
          <a:xfrm>
            <a:off x="4831895" y="5195553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C1E02EA-D38E-4ECA-ACC1-1FB104CE564F}"/>
              </a:ext>
            </a:extLst>
          </p:cNvPr>
          <p:cNvCxnSpPr>
            <a:cxnSpLocks/>
          </p:cNvCxnSpPr>
          <p:nvPr/>
        </p:nvCxnSpPr>
        <p:spPr>
          <a:xfrm>
            <a:off x="7293600" y="5195553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B970F552-C9B0-4561-ACB8-FB6CE9A1AAD0}"/>
              </a:ext>
            </a:extLst>
          </p:cNvPr>
          <p:cNvSpPr/>
          <p:nvPr/>
        </p:nvSpPr>
        <p:spPr>
          <a:xfrm>
            <a:off x="2372922" y="2353069"/>
            <a:ext cx="7231659" cy="592337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Tropical Cyclone Rainfall Model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(Vosper et al., 2020)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D353F6F-4F63-47EB-A41E-A4C2C423D4A3}"/>
              </a:ext>
            </a:extLst>
          </p:cNvPr>
          <p:cNvSpPr/>
          <p:nvPr/>
        </p:nvSpPr>
        <p:spPr>
          <a:xfrm>
            <a:off x="2372922" y="1418284"/>
            <a:ext cx="7231659" cy="592337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HAPPI GCM model ensemble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(Mitchell et al., 2017)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47CFC067-4EAB-45A8-978D-3772B13DDD94}"/>
              </a:ext>
            </a:extLst>
          </p:cNvPr>
          <p:cNvCxnSpPr>
            <a:cxnSpLocks/>
          </p:cNvCxnSpPr>
          <p:nvPr/>
        </p:nvCxnSpPr>
        <p:spPr>
          <a:xfrm>
            <a:off x="3509567" y="3403957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934E266-EC4E-47D8-BCCD-D145EFC2B214}"/>
              </a:ext>
            </a:extLst>
          </p:cNvPr>
          <p:cNvCxnSpPr>
            <a:cxnSpLocks/>
          </p:cNvCxnSpPr>
          <p:nvPr/>
        </p:nvCxnSpPr>
        <p:spPr>
          <a:xfrm>
            <a:off x="5953681" y="3420373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0E4ADCAC-2EF8-4220-9778-B6FFE913ADB2}"/>
              </a:ext>
            </a:extLst>
          </p:cNvPr>
          <p:cNvCxnSpPr>
            <a:cxnSpLocks/>
          </p:cNvCxnSpPr>
          <p:nvPr/>
        </p:nvCxnSpPr>
        <p:spPr>
          <a:xfrm>
            <a:off x="8430969" y="3412206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B95AA2E-54EA-4BFB-81A2-EC15B607C6F9}"/>
              </a:ext>
            </a:extLst>
          </p:cNvPr>
          <p:cNvCxnSpPr>
            <a:cxnSpLocks/>
          </p:cNvCxnSpPr>
          <p:nvPr/>
        </p:nvCxnSpPr>
        <p:spPr>
          <a:xfrm>
            <a:off x="3486691" y="3396047"/>
            <a:ext cx="4951649" cy="2502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BBE5327F-C61E-4B9F-8D3B-C81BE9C58888}"/>
              </a:ext>
            </a:extLst>
          </p:cNvPr>
          <p:cNvCxnSpPr>
            <a:cxnSpLocks/>
          </p:cNvCxnSpPr>
          <p:nvPr/>
        </p:nvCxnSpPr>
        <p:spPr>
          <a:xfrm flipV="1">
            <a:off x="5961052" y="2938114"/>
            <a:ext cx="0" cy="49754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97561692-1D65-4117-9B0A-15D5B85F9F93}"/>
              </a:ext>
            </a:extLst>
          </p:cNvPr>
          <p:cNvCxnSpPr>
            <a:cxnSpLocks/>
          </p:cNvCxnSpPr>
          <p:nvPr/>
        </p:nvCxnSpPr>
        <p:spPr>
          <a:xfrm>
            <a:off x="5963394" y="2033616"/>
            <a:ext cx="7371" cy="28063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6D4E9CD0-F087-4C2F-BD3D-B89A20CAB07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1C8AB41-B92A-43E0-A0EF-D7B8B5006595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31" name="Picture 30" descr="A picture containing shape&#10;&#10;Description automatically generated">
            <a:extLst>
              <a:ext uri="{FF2B5EF4-FFF2-40B4-BE49-F238E27FC236}">
                <a16:creationId xmlns:a16="http://schemas.microsoft.com/office/drawing/2014/main" id="{E817CBDD-3FD5-4166-B551-F23B11983C2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08C522-F39B-4D92-BD08-41A42425C6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65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27"/>
    </mc:Choice>
    <mc:Fallback xmlns="">
      <p:transition spd="slow" advTm="36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0CE57F-C8C9-4792-B405-6D52C24B73C4}"/>
              </a:ext>
            </a:extLst>
          </p:cNvPr>
          <p:cNvSpPr txBox="1"/>
          <p:nvPr/>
        </p:nvSpPr>
        <p:spPr>
          <a:xfrm>
            <a:off x="317129" y="207448"/>
            <a:ext cx="6437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Producing an Event-Based Pluvial Flood Model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629E592-C328-48B1-BF74-300ECDCCF5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4D0A5DB-AA03-46C8-BE63-4B97D5620F5D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17" name="Picture 16" descr="A picture containing shape&#10;&#10;Description automatically generated">
            <a:extLst>
              <a:ext uri="{FF2B5EF4-FFF2-40B4-BE49-F238E27FC236}">
                <a16:creationId xmlns:a16="http://schemas.microsoft.com/office/drawing/2014/main" id="{FEF67B94-E2CA-4B65-A336-20FE8C9A84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B397227-BC02-461C-ACAA-9973DEF7F3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3" y="934790"/>
            <a:ext cx="7338553" cy="2719077"/>
          </a:xfrm>
          <a:prstGeom prst="rect">
            <a:avLst/>
          </a:prstGeom>
        </p:spPr>
      </p:pic>
      <p:pic>
        <p:nvPicPr>
          <p:cNvPr id="5" name="Picture 4" descr="A picture containing map&#10;&#10;Description automatically generated">
            <a:extLst>
              <a:ext uri="{FF2B5EF4-FFF2-40B4-BE49-F238E27FC236}">
                <a16:creationId xmlns:a16="http://schemas.microsoft.com/office/drawing/2014/main" id="{AB1D59BA-D854-4C31-9F41-03C12E956F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3" y="3854578"/>
            <a:ext cx="7338553" cy="2690596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6255D62-1550-4279-A486-5205EF61AD0F}"/>
              </a:ext>
            </a:extLst>
          </p:cNvPr>
          <p:cNvCxnSpPr>
            <a:cxnSpLocks/>
          </p:cNvCxnSpPr>
          <p:nvPr/>
        </p:nvCxnSpPr>
        <p:spPr>
          <a:xfrm>
            <a:off x="3757352" y="3653867"/>
            <a:ext cx="0" cy="200711"/>
          </a:xfrm>
          <a:prstGeom prst="straightConnector1">
            <a:avLst/>
          </a:prstGeom>
          <a:ln w="38100">
            <a:headEnd w="sm" len="sm"/>
            <a:tailEnd type="arrow" w="med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2F85837-F3B4-4D1A-BB17-467A06140E8B}"/>
              </a:ext>
            </a:extLst>
          </p:cNvPr>
          <p:cNvSpPr txBox="1"/>
          <p:nvPr/>
        </p:nvSpPr>
        <p:spPr>
          <a:xfrm>
            <a:off x="353826" y="3406002"/>
            <a:ext cx="2261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Hurricane rainfall event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596CE5-1FF5-46EC-AD85-A6BFFD37C76A}"/>
              </a:ext>
            </a:extLst>
          </p:cNvPr>
          <p:cNvSpPr txBox="1"/>
          <p:nvPr/>
        </p:nvSpPr>
        <p:spPr>
          <a:xfrm>
            <a:off x="317129" y="3849529"/>
            <a:ext cx="2261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Flood hazard and exposure</a:t>
            </a:r>
          </a:p>
        </p:txBody>
      </p:sp>
      <p:pic>
        <p:nvPicPr>
          <p:cNvPr id="31" name="Picture 30" descr="Map&#10;&#10;Description automatically generated">
            <a:extLst>
              <a:ext uri="{FF2B5EF4-FFF2-40B4-BE49-F238E27FC236}">
                <a16:creationId xmlns:a16="http://schemas.microsoft.com/office/drawing/2014/main" id="{0828E090-5B70-4B77-9AB1-78A393130B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350" y="3331806"/>
            <a:ext cx="4124572" cy="2493727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5B83B07-D476-4F31-B03B-CD0569A966F0}"/>
              </a:ext>
            </a:extLst>
          </p:cNvPr>
          <p:cNvCxnSpPr>
            <a:cxnSpLocks/>
          </p:cNvCxnSpPr>
          <p:nvPr/>
        </p:nvCxnSpPr>
        <p:spPr>
          <a:xfrm>
            <a:off x="5188517" y="4730309"/>
            <a:ext cx="2733833" cy="670366"/>
          </a:xfrm>
          <a:prstGeom prst="straightConnector1">
            <a:avLst/>
          </a:prstGeom>
          <a:ln w="19050">
            <a:solidFill>
              <a:srgbClr val="3C02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E5340912-2714-4BF4-87D1-269E931671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4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93"/>
    </mc:Choice>
    <mc:Fallback xmlns="">
      <p:transition spd="slow" advTm="25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657159E-50DE-48AB-87CD-F1981E18E87F}"/>
              </a:ext>
            </a:extLst>
          </p:cNvPr>
          <p:cNvSpPr/>
          <p:nvPr/>
        </p:nvSpPr>
        <p:spPr>
          <a:xfrm>
            <a:off x="9930602" y="2234894"/>
            <a:ext cx="2118443" cy="919424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9B1436-D396-4D89-8CBB-A778FDC0F939}"/>
              </a:ext>
            </a:extLst>
          </p:cNvPr>
          <p:cNvSpPr/>
          <p:nvPr/>
        </p:nvSpPr>
        <p:spPr>
          <a:xfrm>
            <a:off x="327403" y="5252253"/>
            <a:ext cx="2026530" cy="919424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91B442-F1CF-48F8-9DD7-F796F4397D72}"/>
              </a:ext>
            </a:extLst>
          </p:cNvPr>
          <p:cNvSpPr txBox="1"/>
          <p:nvPr/>
        </p:nvSpPr>
        <p:spPr>
          <a:xfrm>
            <a:off x="317129" y="207448"/>
            <a:ext cx="6678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Initial Findings: Changes in Population Exposure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647DDD-E82B-44F6-97DB-4915D9EAD7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B98A04F-A886-4FDF-A52C-14B92FB0E900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18" name="Picture 17" descr="A picture containing shape&#10;&#10;Description automatically generated">
            <a:extLst>
              <a:ext uri="{FF2B5EF4-FFF2-40B4-BE49-F238E27FC236}">
                <a16:creationId xmlns:a16="http://schemas.microsoft.com/office/drawing/2014/main" id="{80F49775-564E-4C9B-9233-C0250EED09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19" name="Picture 18" descr="Chart&#10;&#10;Description automatically generated">
            <a:extLst>
              <a:ext uri="{FF2B5EF4-FFF2-40B4-BE49-F238E27FC236}">
                <a16:creationId xmlns:a16="http://schemas.microsoft.com/office/drawing/2014/main" id="{86E80BE0-CE7C-437B-8B02-41BAD73B5D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631" y="1358164"/>
            <a:ext cx="7204081" cy="489027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B39A314E-E381-490D-9A02-2324CFAB898E}"/>
              </a:ext>
            </a:extLst>
          </p:cNvPr>
          <p:cNvSpPr/>
          <p:nvPr/>
        </p:nvSpPr>
        <p:spPr>
          <a:xfrm rot="893708">
            <a:off x="4037734" y="4123024"/>
            <a:ext cx="623522" cy="1534585"/>
          </a:xfrm>
          <a:prstGeom prst="ellipse">
            <a:avLst/>
          </a:prstGeom>
          <a:noFill/>
          <a:ln w="19050">
            <a:solidFill>
              <a:srgbClr val="3C02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1B2A34C-80AA-4A21-97F5-A54DAE0940C2}"/>
              </a:ext>
            </a:extLst>
          </p:cNvPr>
          <p:cNvCxnSpPr>
            <a:cxnSpLocks/>
          </p:cNvCxnSpPr>
          <p:nvPr/>
        </p:nvCxnSpPr>
        <p:spPr>
          <a:xfrm flipH="1">
            <a:off x="2364207" y="5061026"/>
            <a:ext cx="1628648" cy="494348"/>
          </a:xfrm>
          <a:prstGeom prst="straightConnector1">
            <a:avLst/>
          </a:prstGeom>
          <a:ln w="19050">
            <a:solidFill>
              <a:srgbClr val="3C02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606CF05-76FE-492E-B899-3400F7F99645}"/>
              </a:ext>
            </a:extLst>
          </p:cNvPr>
          <p:cNvCxnSpPr>
            <a:cxnSpLocks/>
          </p:cNvCxnSpPr>
          <p:nvPr/>
        </p:nvCxnSpPr>
        <p:spPr>
          <a:xfrm>
            <a:off x="6523812" y="2162175"/>
            <a:ext cx="0" cy="3478924"/>
          </a:xfrm>
          <a:prstGeom prst="line">
            <a:avLst/>
          </a:prstGeom>
          <a:ln w="19050" cap="flat" cmpd="sng" algn="ctr">
            <a:solidFill>
              <a:srgbClr val="3C020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D851A43-7C85-4C51-84B6-0119C53C7B9C}"/>
              </a:ext>
            </a:extLst>
          </p:cNvPr>
          <p:cNvCxnSpPr>
            <a:cxnSpLocks/>
          </p:cNvCxnSpPr>
          <p:nvPr/>
        </p:nvCxnSpPr>
        <p:spPr>
          <a:xfrm flipV="1">
            <a:off x="6519456" y="2728368"/>
            <a:ext cx="3434169" cy="785254"/>
          </a:xfrm>
          <a:prstGeom prst="straightConnector1">
            <a:avLst/>
          </a:prstGeom>
          <a:ln w="19050">
            <a:solidFill>
              <a:srgbClr val="3C02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A202D4C-9F35-4519-BCC6-2A38C2C46D82}"/>
              </a:ext>
            </a:extLst>
          </p:cNvPr>
          <p:cNvSpPr txBox="1"/>
          <p:nvPr/>
        </p:nvSpPr>
        <p:spPr>
          <a:xfrm>
            <a:off x="317129" y="5345080"/>
            <a:ext cx="22613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Increase in population exposure to lower return periods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1F0CA4-E73C-40BF-8AA4-E90DA292CA5A}"/>
              </a:ext>
            </a:extLst>
          </p:cNvPr>
          <p:cNvSpPr txBox="1"/>
          <p:nvPr/>
        </p:nvSpPr>
        <p:spPr>
          <a:xfrm>
            <a:off x="9930602" y="2229912"/>
            <a:ext cx="22613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Number of samples too limited to draw conclusions at the larger magnitude events</a:t>
            </a:r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5AC6B671-D1F9-4D53-84C9-5E2C47C9EB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5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79"/>
    </mc:Choice>
    <mc:Fallback xmlns="">
      <p:transition spd="slow" advTm="52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70718CF-DA8F-41A9-9ADE-B0060B25FDA7}"/>
              </a:ext>
            </a:extLst>
          </p:cNvPr>
          <p:cNvSpPr/>
          <p:nvPr/>
        </p:nvSpPr>
        <p:spPr>
          <a:xfrm>
            <a:off x="0" y="6550223"/>
            <a:ext cx="12192000" cy="316717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2A22CD-2B73-422A-8197-E10BCDF00BB8}"/>
              </a:ext>
            </a:extLst>
          </p:cNvPr>
          <p:cNvSpPr/>
          <p:nvPr/>
        </p:nvSpPr>
        <p:spPr>
          <a:xfrm>
            <a:off x="0" y="-11001"/>
            <a:ext cx="12192000" cy="919424"/>
          </a:xfrm>
          <a:prstGeom prst="rect">
            <a:avLst/>
          </a:prstGeom>
          <a:solidFill>
            <a:srgbClr val="AFC5D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2FEEB-3D6C-44A8-8466-30B7CBB4D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27" y="-238827"/>
            <a:ext cx="1914113" cy="1354217"/>
          </a:xfrm>
          <a:prstGeom prst="rect">
            <a:avLst/>
          </a:prstGeom>
        </p:spPr>
      </p:pic>
      <p:pic>
        <p:nvPicPr>
          <p:cNvPr id="11" name="Picture 10" descr="A picture containing ax&#10;&#10;Description automatically generated">
            <a:extLst>
              <a:ext uri="{FF2B5EF4-FFF2-40B4-BE49-F238E27FC236}">
                <a16:creationId xmlns:a16="http://schemas.microsoft.com/office/drawing/2014/main" id="{13DBD980-9451-4E83-A420-FF1B24C982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8" y="6593029"/>
            <a:ext cx="299549" cy="243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482B26-A54B-45BE-A06D-EB22BE2012B6}"/>
              </a:ext>
            </a:extLst>
          </p:cNvPr>
          <p:cNvSpPr txBox="1"/>
          <p:nvPr/>
        </p:nvSpPr>
        <p:spPr>
          <a:xfrm>
            <a:off x="10705802" y="6560758"/>
            <a:ext cx="2682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@leanne_archer_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91B442-F1CF-48F8-9DD7-F796F4397D72}"/>
              </a:ext>
            </a:extLst>
          </p:cNvPr>
          <p:cNvSpPr txBox="1"/>
          <p:nvPr/>
        </p:nvSpPr>
        <p:spPr>
          <a:xfrm>
            <a:off x="317129" y="207448"/>
            <a:ext cx="4878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Next Steps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BE4A96-DD77-40BE-A243-F280600C9273}"/>
              </a:ext>
            </a:extLst>
          </p:cNvPr>
          <p:cNvSpPr/>
          <p:nvPr/>
        </p:nvSpPr>
        <p:spPr>
          <a:xfrm>
            <a:off x="941755" y="1496076"/>
            <a:ext cx="2227152" cy="2068593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Run the event based pluvial model at 20m model resolution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6B5B4F5-239A-4CD9-89A0-75D0B2ED5E0F}"/>
              </a:ext>
            </a:extLst>
          </p:cNvPr>
          <p:cNvSpPr/>
          <p:nvPr/>
        </p:nvSpPr>
        <p:spPr>
          <a:xfrm>
            <a:off x="941755" y="3736000"/>
            <a:ext cx="2227152" cy="2068593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Validate the event based pluvial model against Hurricane Maria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AACD8E1-65D3-440F-908A-BCE4FE499440}"/>
              </a:ext>
            </a:extLst>
          </p:cNvPr>
          <p:cNvSpPr txBox="1"/>
          <p:nvPr/>
        </p:nvSpPr>
        <p:spPr>
          <a:xfrm>
            <a:off x="464522" y="1338099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AFC5DB"/>
                </a:solidFill>
              </a:rPr>
              <a:t>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3801778-8BAE-4879-89C0-1A6482B6EEB0}"/>
              </a:ext>
            </a:extLst>
          </p:cNvPr>
          <p:cNvSpPr txBox="1"/>
          <p:nvPr/>
        </p:nvSpPr>
        <p:spPr>
          <a:xfrm>
            <a:off x="463843" y="3578658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AFC5DB"/>
                </a:solidFill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C2C5D1-748C-45AD-9A75-8A1034B5898F}"/>
              </a:ext>
            </a:extLst>
          </p:cNvPr>
          <p:cNvSpPr txBox="1"/>
          <p:nvPr/>
        </p:nvSpPr>
        <p:spPr>
          <a:xfrm>
            <a:off x="6054888" y="1644210"/>
            <a:ext cx="4503012" cy="286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Thanks for stopping by!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b="1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cs typeface="Times New Roman" panose="02020603050405020304" pitchFamily="18" charset="0"/>
              </a:rPr>
              <a:t>Feel free to contact us for more information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        leanne.archer@bristol.ac.uk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cs typeface="Times New Roman" panose="02020603050405020304" pitchFamily="18" charset="0"/>
              </a:rPr>
              <a:t>        @leanne_archer_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cs typeface="Times New Roman" panose="02020603050405020304" pitchFamily="18" charset="0"/>
              </a:rPr>
              <a:t>…or drop by our </a:t>
            </a:r>
            <a:r>
              <a:rPr lang="en-GB" b="1" dirty="0" err="1">
                <a:cs typeface="Times New Roman" panose="02020603050405020304" pitchFamily="18" charset="0"/>
              </a:rPr>
              <a:t>vPICO</a:t>
            </a:r>
            <a:r>
              <a:rPr lang="en-GB" b="1" dirty="0"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7B84C8-0081-439E-984E-2675F1D0973F}"/>
              </a:ext>
            </a:extLst>
          </p:cNvPr>
          <p:cNvSpPr/>
          <p:nvPr/>
        </p:nvSpPr>
        <p:spPr>
          <a:xfrm>
            <a:off x="6096000" y="4073702"/>
            <a:ext cx="4108704" cy="1730891"/>
          </a:xfrm>
          <a:prstGeom prst="rect">
            <a:avLst/>
          </a:prstGeom>
          <a:solidFill>
            <a:srgbClr val="AFC5D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0" dirty="0">
                <a:solidFill>
                  <a:schemeClr val="tx1"/>
                </a:solidFill>
                <a:effectLst/>
              </a:rPr>
              <a:t>NH9.5 Natural hazard event analyses for risk reduction and climate adaptation</a:t>
            </a:r>
          </a:p>
          <a:p>
            <a:pPr algn="ctr" latinLnBrk="0"/>
            <a:endParaRPr lang="en-GB" i="0" dirty="0">
              <a:solidFill>
                <a:schemeClr val="tx1"/>
              </a:solidFill>
              <a:effectLst/>
            </a:endParaRPr>
          </a:p>
          <a:p>
            <a:pPr algn="ctr" latinLnBrk="0"/>
            <a:r>
              <a:rPr lang="en-GB" dirty="0">
                <a:solidFill>
                  <a:schemeClr val="tx1"/>
                </a:solidFill>
              </a:rPr>
              <a:t>Weds 28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April @ 15:37pm (CEST)</a:t>
            </a:r>
            <a:endParaRPr lang="en-GB" i="0" dirty="0">
              <a:solidFill>
                <a:schemeClr val="tx1"/>
              </a:solidFill>
              <a:effectLst/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7D77372-D8E0-4BA9-9371-2B7014F217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996" y="-84981"/>
            <a:ext cx="2037806" cy="10673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0DDF4C9-A891-48F3-884B-A3580173AD47}"/>
              </a:ext>
            </a:extLst>
          </p:cNvPr>
          <p:cNvSpPr txBox="1"/>
          <p:nvPr/>
        </p:nvSpPr>
        <p:spPr>
          <a:xfrm>
            <a:off x="327403" y="6564212"/>
            <a:ext cx="3011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leanne.archer@bristol.ac.uk</a:t>
            </a:r>
          </a:p>
        </p:txBody>
      </p:sp>
      <p:pic>
        <p:nvPicPr>
          <p:cNvPr id="18" name="Picture 17" descr="A picture containing shape&#10;&#10;Description automatically generated">
            <a:extLst>
              <a:ext uri="{FF2B5EF4-FFF2-40B4-BE49-F238E27FC236}">
                <a16:creationId xmlns:a16="http://schemas.microsoft.com/office/drawing/2014/main" id="{AEF6BB7D-D6CC-4B0C-B329-922A40FB82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58" y="6610135"/>
            <a:ext cx="315815" cy="196891"/>
          </a:xfrm>
          <a:prstGeom prst="rect">
            <a:avLst/>
          </a:prstGeom>
        </p:spPr>
      </p:pic>
      <p:pic>
        <p:nvPicPr>
          <p:cNvPr id="21" name="Picture 20" descr="A picture containing ax&#10;&#10;Description automatically generated">
            <a:extLst>
              <a:ext uri="{FF2B5EF4-FFF2-40B4-BE49-F238E27FC236}">
                <a16:creationId xmlns:a16="http://schemas.microsoft.com/office/drawing/2014/main" id="{33B6DF06-4684-42DC-83BB-41CF0DCD01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73" y="3293124"/>
            <a:ext cx="299549" cy="243234"/>
          </a:xfrm>
          <a:prstGeom prst="rect">
            <a:avLst/>
          </a:prstGeom>
        </p:spPr>
      </p:pic>
      <p:pic>
        <p:nvPicPr>
          <p:cNvPr id="22" name="Picture 21" descr="A picture containing shape&#10;&#10;Description automatically generated">
            <a:extLst>
              <a:ext uri="{FF2B5EF4-FFF2-40B4-BE49-F238E27FC236}">
                <a16:creationId xmlns:a16="http://schemas.microsoft.com/office/drawing/2014/main" id="{C43B3ECA-8C75-4A7C-AA2C-A3D9544AB76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1939" y="2919826"/>
            <a:ext cx="315815" cy="19689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91D08C2-6F19-466A-B80D-E5EEA43260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0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1"/>
    </mc:Choice>
    <mc:Fallback xmlns="">
      <p:transition spd="slow" advTm="17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6062</TotalTime>
  <Words>651</Words>
  <Application>Microsoft Office PowerPoint</Application>
  <PresentationFormat>Widescreen</PresentationFormat>
  <Paragraphs>74</Paragraphs>
  <Slides>6</Slides>
  <Notes>6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Archer</dc:creator>
  <cp:lastModifiedBy>Leanne Archer</cp:lastModifiedBy>
  <cp:revision>289</cp:revision>
  <dcterms:created xsi:type="dcterms:W3CDTF">2020-09-09T06:51:29Z</dcterms:created>
  <dcterms:modified xsi:type="dcterms:W3CDTF">2021-04-27T09:01:23Z</dcterms:modified>
</cp:coreProperties>
</file>