
<file path=[Content_Types].xml><?xml version="1.0" encoding="utf-8"?>
<Types xmlns="http://schemas.openxmlformats.org/package/2006/content-types">
  <Default Extension="gif" ContentType="image/gif"/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theme/themeOverride1.xml" ContentType="application/vnd.openxmlformats-officedocument.themeOverr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16"/>
  </p:notesMasterIdLst>
  <p:sldIdLst>
    <p:sldId id="256" r:id="rId2"/>
    <p:sldId id="263" r:id="rId3"/>
    <p:sldId id="258" r:id="rId4"/>
    <p:sldId id="264" r:id="rId5"/>
    <p:sldId id="281" r:id="rId6"/>
    <p:sldId id="519" r:id="rId7"/>
    <p:sldId id="587" r:id="rId8"/>
    <p:sldId id="584" r:id="rId9"/>
    <p:sldId id="586" r:id="rId10"/>
    <p:sldId id="573" r:id="rId11"/>
    <p:sldId id="588" r:id="rId12"/>
    <p:sldId id="589" r:id="rId13"/>
    <p:sldId id="590" r:id="rId14"/>
    <p:sldId id="591" r:id="rId15"/>
  </p:sldIdLst>
  <p:sldSz cx="12192000" cy="6858000"/>
  <p:notesSz cx="6858000" cy="9144000"/>
  <p:defaultTextStyle>
    <a:defPPr>
      <a:defRPr lang="fr-FR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>
      <p:cViewPr varScale="1">
        <p:scale>
          <a:sx n="121" d="100"/>
          <a:sy n="121" d="100"/>
        </p:scale>
        <p:origin x="90" y="10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presProps" Target="presProps.xml"/><Relationship Id="rId2" Type="http://schemas.openxmlformats.org/officeDocument/2006/relationships/slide" Target="slides/slide1.xml"/><Relationship Id="rId16" Type="http://schemas.openxmlformats.org/officeDocument/2006/relationships/notesMaster" Target="notesMasters/notesMaster1.xml"/><Relationship Id="rId20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10" Type="http://schemas.openxmlformats.org/officeDocument/2006/relationships/slide" Target="slides/slide9.xml"/><Relationship Id="rId19" Type="http://schemas.openxmlformats.org/officeDocument/2006/relationships/theme" Target="theme/theme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en-tête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Espace réservé de la date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3F8DBAFF-3D75-4C34-B196-ACC9C5DE1CBD}" type="datetimeFigureOut">
              <a:rPr lang="en-US" smtClean="0"/>
              <a:t>4/26/2021</a:t>
            </a:fld>
            <a:endParaRPr lang="en-US"/>
          </a:p>
        </p:txBody>
      </p:sp>
      <p:sp>
        <p:nvSpPr>
          <p:cNvPr id="4" name="Espace réservé de l'image des diapositives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Espace réservé des notes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/>
          </a:p>
        </p:txBody>
      </p:sp>
      <p:sp>
        <p:nvSpPr>
          <p:cNvPr id="6" name="Espace réservé du pied de page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Espace réservé du numéro de diapositive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2D58E0FC-3605-464F-8BFC-D378C9BF35B9}" type="slidenum">
              <a:rPr lang="en-US" smtClean="0"/>
              <a:t>‹N°›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64360608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not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 err="1"/>
              <a:t>Ajouter</a:t>
            </a:r>
            <a:r>
              <a:rPr lang="en-US" dirty="0"/>
              <a:t> </a:t>
            </a:r>
            <a:r>
              <a:rPr lang="en-US" dirty="0" err="1"/>
              <a:t>l’isobathe</a:t>
            </a:r>
            <a:r>
              <a:rPr lang="en-US" dirty="0"/>
              <a:t> 1200m à </a:t>
            </a:r>
            <a:r>
              <a:rPr lang="en-US" dirty="0" err="1"/>
              <a:t>toutes</a:t>
            </a:r>
            <a:r>
              <a:rPr lang="en-US" dirty="0"/>
              <a:t> les </a:t>
            </a:r>
            <a:r>
              <a:rPr lang="en-US" dirty="0" err="1"/>
              <a:t>cartes</a:t>
            </a:r>
            <a:r>
              <a:rPr lang="en-US"/>
              <a:t> EOFs.</a:t>
            </a:r>
            <a:endParaRPr lang="en-US" dirty="0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2D58E0FC-3605-464F-8BFC-D378C9BF35B9}" type="slidenum">
              <a:rPr lang="en-US" smtClean="0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2296020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not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 err="1"/>
              <a:t>Ajouter</a:t>
            </a:r>
            <a:r>
              <a:rPr lang="en-US" dirty="0"/>
              <a:t> </a:t>
            </a:r>
            <a:r>
              <a:rPr lang="en-US" dirty="0" err="1"/>
              <a:t>une</a:t>
            </a:r>
            <a:r>
              <a:rPr lang="en-US" dirty="0"/>
              <a:t> slide sur satellite altimetry </a:t>
            </a:r>
            <a:r>
              <a:rPr lang="en-US" dirty="0" err="1"/>
              <a:t>d’abord</a:t>
            </a:r>
            <a:r>
              <a:rPr lang="en-US" dirty="0"/>
              <a:t> ?</a:t>
            </a:r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2D58E0FC-3605-464F-8BFC-D378C9BF35B9}" type="slidenum">
              <a:rPr lang="en-US" smtClean="0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27366645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e de tit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DBDE042F-0FD2-48C3-B89C-43343E0A0185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  <a:prstGeom prst="rect">
            <a:avLst/>
          </a:prstGeom>
        </p:spPr>
        <p:txBody>
          <a:bodyPr anchor="b"/>
          <a:lstStyle>
            <a:lvl1pPr algn="ctr">
              <a:defRPr sz="6000"/>
            </a:lvl1pPr>
          </a:lstStyle>
          <a:p>
            <a:r>
              <a:rPr lang="fr-FR"/>
              <a:t>Modifiez le style du titre</a:t>
            </a:r>
            <a:endParaRPr lang="en-US"/>
          </a:p>
        </p:txBody>
      </p:sp>
      <p:sp>
        <p:nvSpPr>
          <p:cNvPr id="3" name="Sous-titre 2">
            <a:extLst>
              <a:ext uri="{FF2B5EF4-FFF2-40B4-BE49-F238E27FC236}">
                <a16:creationId xmlns:a16="http://schemas.microsoft.com/office/drawing/2014/main" id="{1671145E-42A1-4292-B459-64BD6ECE938D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  <a:prstGeom prst="rect">
            <a:avLst/>
          </a:prstGeo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fr-FR"/>
              <a:t>Modifiez le style des sous-titres du masque</a:t>
            </a:r>
            <a:endParaRPr lang="en-US"/>
          </a:p>
        </p:txBody>
      </p:sp>
      <p:sp>
        <p:nvSpPr>
          <p:cNvPr id="5" name="Espace réservé du pied de page 4">
            <a:extLst>
              <a:ext uri="{FF2B5EF4-FFF2-40B4-BE49-F238E27FC236}">
                <a16:creationId xmlns:a16="http://schemas.microsoft.com/office/drawing/2014/main" id="{FBB68AA5-9673-427E-87D4-67F16420F21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171449" y="6356350"/>
            <a:ext cx="8905875" cy="365125"/>
          </a:xfrm>
          <a:prstGeom prst="rect">
            <a:avLst/>
          </a:prstGeom>
        </p:spPr>
        <p:txBody>
          <a:bodyPr/>
          <a:lstStyle/>
          <a:p>
            <a:r>
              <a:rPr lang="en-US" dirty="0"/>
              <a:t>Matthis Auger			-		LOCEAN - Sorbonne </a:t>
            </a:r>
            <a:r>
              <a:rPr lang="en-US" dirty="0" err="1"/>
              <a:t>Université</a:t>
            </a:r>
            <a:endParaRPr lang="en-US" dirty="0"/>
          </a:p>
        </p:txBody>
      </p:sp>
      <p:sp>
        <p:nvSpPr>
          <p:cNvPr id="6" name="Espace réservé du numéro de diapositive 5">
            <a:extLst>
              <a:ext uri="{FF2B5EF4-FFF2-40B4-BE49-F238E27FC236}">
                <a16:creationId xmlns:a16="http://schemas.microsoft.com/office/drawing/2014/main" id="{9EC2C6B3-0948-49DE-A808-EC684210F54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C53260-6C54-4593-A0C5-2F3F3F350D5E}" type="slidenum">
              <a:rPr lang="en-US" smtClean="0"/>
              <a:t>‹N°›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95552784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re et contenu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ce réservé du contenu 2">
            <a:extLst>
              <a:ext uri="{FF2B5EF4-FFF2-40B4-BE49-F238E27FC236}">
                <a16:creationId xmlns:a16="http://schemas.microsoft.com/office/drawing/2014/main" id="{BA6C7411-EDDC-4ABA-A279-7757D71C5A1B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/>
          </a:p>
        </p:txBody>
      </p:sp>
      <p:sp>
        <p:nvSpPr>
          <p:cNvPr id="7" name="Titre 6">
            <a:extLst>
              <a:ext uri="{FF2B5EF4-FFF2-40B4-BE49-F238E27FC236}">
                <a16:creationId xmlns:a16="http://schemas.microsoft.com/office/drawing/2014/main" id="{CD9F38A3-8F74-4AC4-8DE8-4150917EAE5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/>
          <a:lstStyle/>
          <a:p>
            <a:r>
              <a:rPr lang="fr-FR"/>
              <a:t>Modifiez le style du titre</a:t>
            </a:r>
            <a:endParaRPr lang="en-US"/>
          </a:p>
        </p:txBody>
      </p:sp>
      <p:sp>
        <p:nvSpPr>
          <p:cNvPr id="8" name="Espace réservé du numéro de diapositive 7">
            <a:extLst>
              <a:ext uri="{FF2B5EF4-FFF2-40B4-BE49-F238E27FC236}">
                <a16:creationId xmlns:a16="http://schemas.microsoft.com/office/drawing/2014/main" id="{0D9E59DA-3C53-4CC7-9592-53168DCAF0C1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1C53260-6C54-4593-A0C5-2F3F3F350D5E}" type="slidenum">
              <a:rPr lang="en-US" smtClean="0"/>
              <a:t>‹N°›</a:t>
            </a:fld>
            <a:endParaRPr lang="en-US" dirty="0"/>
          </a:p>
        </p:txBody>
      </p:sp>
      <p:sp>
        <p:nvSpPr>
          <p:cNvPr id="9" name="Espace réservé du pied de page 4">
            <a:extLst>
              <a:ext uri="{FF2B5EF4-FFF2-40B4-BE49-F238E27FC236}">
                <a16:creationId xmlns:a16="http://schemas.microsoft.com/office/drawing/2014/main" id="{0B6C42C4-2775-4F71-AC5B-3574B8A53D6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171449" y="6356350"/>
            <a:ext cx="8905875" cy="365125"/>
          </a:xfrm>
          <a:prstGeom prst="rect">
            <a:avLst/>
          </a:prstGeom>
        </p:spPr>
        <p:txBody>
          <a:bodyPr/>
          <a:lstStyle/>
          <a:p>
            <a:r>
              <a:rPr lang="en-US" dirty="0"/>
              <a:t>Matthis Auger			-		LOCEAN - Sorbonne </a:t>
            </a:r>
            <a:r>
              <a:rPr lang="en-US" dirty="0" err="1"/>
              <a:t>Université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68033668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Titre de sec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029BD9DD-797B-4E41-B507-64D7AB740CD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  <a:prstGeom prst="rect">
            <a:avLst/>
          </a:prstGeom>
        </p:spPr>
        <p:txBody>
          <a:bodyPr anchor="b"/>
          <a:lstStyle>
            <a:lvl1pPr>
              <a:defRPr sz="6000"/>
            </a:lvl1pPr>
          </a:lstStyle>
          <a:p>
            <a:r>
              <a:rPr lang="fr-FR"/>
              <a:t>Modifiez le style du titre</a:t>
            </a:r>
            <a:endParaRPr lang="en-US"/>
          </a:p>
        </p:txBody>
      </p:sp>
      <p:sp>
        <p:nvSpPr>
          <p:cNvPr id="3" name="Espace réservé du texte 2">
            <a:extLst>
              <a:ext uri="{FF2B5EF4-FFF2-40B4-BE49-F238E27FC236}">
                <a16:creationId xmlns:a16="http://schemas.microsoft.com/office/drawing/2014/main" id="{B715C98D-9567-4098-AF74-76D319EFBD77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4" name="Espace réservé de la date 3">
            <a:extLst>
              <a:ext uri="{FF2B5EF4-FFF2-40B4-BE49-F238E27FC236}">
                <a16:creationId xmlns:a16="http://schemas.microsoft.com/office/drawing/2014/main" id="{8B5DACF8-F6C9-4985-B538-7A35B4868678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  <p:sp>
        <p:nvSpPr>
          <p:cNvPr id="5" name="Espace réservé du pied de page 4">
            <a:extLst>
              <a:ext uri="{FF2B5EF4-FFF2-40B4-BE49-F238E27FC236}">
                <a16:creationId xmlns:a16="http://schemas.microsoft.com/office/drawing/2014/main" id="{84D21759-1D5C-4BDF-9410-E2C87936802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/>
          <a:lstStyle/>
          <a:p>
            <a:endParaRPr lang="en-US" dirty="0"/>
          </a:p>
        </p:txBody>
      </p:sp>
      <p:sp>
        <p:nvSpPr>
          <p:cNvPr id="6" name="Espace réservé du numéro de diapositive 5">
            <a:extLst>
              <a:ext uri="{FF2B5EF4-FFF2-40B4-BE49-F238E27FC236}">
                <a16:creationId xmlns:a16="http://schemas.microsoft.com/office/drawing/2014/main" id="{8B0897C6-2F73-4B3A-94D0-491806C4768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C53260-6C54-4593-A0C5-2F3F3F350D5E}" type="slidenum">
              <a:rPr lang="en-US" smtClean="0"/>
              <a:t>‹N°›</a:t>
            </a:fld>
            <a:endParaRPr lang="en-US"/>
          </a:p>
        </p:txBody>
      </p:sp>
      <p:sp>
        <p:nvSpPr>
          <p:cNvPr id="7" name="Espace réservé du pied de page 4">
            <a:extLst>
              <a:ext uri="{FF2B5EF4-FFF2-40B4-BE49-F238E27FC236}">
                <a16:creationId xmlns:a16="http://schemas.microsoft.com/office/drawing/2014/main" id="{5712B047-BF33-4FC2-A6A3-85278F6BCB54}"/>
              </a:ext>
            </a:extLst>
          </p:cNvPr>
          <p:cNvSpPr txBox="1">
            <a:spLocks/>
          </p:cNvSpPr>
          <p:nvPr userDrawn="1"/>
        </p:nvSpPr>
        <p:spPr>
          <a:xfrm>
            <a:off x="171449" y="6356350"/>
            <a:ext cx="8905875" cy="365125"/>
          </a:xfrm>
          <a:prstGeom prst="rect">
            <a:avLst/>
          </a:prstGeom>
        </p:spPr>
        <p:txBody>
          <a:bodyPr/>
          <a:lstStyle>
            <a:defPPr>
              <a:defRPr lang="fr-FR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/>
              <a:t>Matthis Auger			-		LOCEAN - Sorbonne Université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001647494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eux contenu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1F2B35C2-BB25-47C4-8FFD-5F2E0F7795E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/>
          <a:lstStyle/>
          <a:p>
            <a:r>
              <a:rPr lang="fr-FR"/>
              <a:t>Modifiez le style du titre</a:t>
            </a:r>
            <a:endParaRPr lang="en-US"/>
          </a:p>
        </p:txBody>
      </p:sp>
      <p:sp>
        <p:nvSpPr>
          <p:cNvPr id="3" name="Espace réservé du contenu 2">
            <a:extLst>
              <a:ext uri="{FF2B5EF4-FFF2-40B4-BE49-F238E27FC236}">
                <a16:creationId xmlns:a16="http://schemas.microsoft.com/office/drawing/2014/main" id="{335F0199-9DE9-420D-8815-403A2BC84DDF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  <a:prstGeom prst="rect">
            <a:avLst/>
          </a:prstGeom>
        </p:spPr>
        <p:txBody>
          <a:bodyPr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/>
          </a:p>
        </p:txBody>
      </p:sp>
      <p:sp>
        <p:nvSpPr>
          <p:cNvPr id="4" name="Espace réservé du contenu 3">
            <a:extLst>
              <a:ext uri="{FF2B5EF4-FFF2-40B4-BE49-F238E27FC236}">
                <a16:creationId xmlns:a16="http://schemas.microsoft.com/office/drawing/2014/main" id="{B4C4320A-ED09-4379-9DB7-C16D73519E36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  <a:prstGeom prst="rect">
            <a:avLst/>
          </a:prstGeom>
        </p:spPr>
        <p:txBody>
          <a:bodyPr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/>
          </a:p>
        </p:txBody>
      </p:sp>
      <p:sp>
        <p:nvSpPr>
          <p:cNvPr id="5" name="Espace réservé de la date 4">
            <a:extLst>
              <a:ext uri="{FF2B5EF4-FFF2-40B4-BE49-F238E27FC236}">
                <a16:creationId xmlns:a16="http://schemas.microsoft.com/office/drawing/2014/main" id="{14C79C17-91A9-4589-97E4-08D970FBAAE3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  <p:sp>
        <p:nvSpPr>
          <p:cNvPr id="6" name="Espace réservé du pied de page 5">
            <a:extLst>
              <a:ext uri="{FF2B5EF4-FFF2-40B4-BE49-F238E27FC236}">
                <a16:creationId xmlns:a16="http://schemas.microsoft.com/office/drawing/2014/main" id="{7D3E72CD-0B59-4383-8D43-4217A762CE8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  <p:sp>
        <p:nvSpPr>
          <p:cNvPr id="7" name="Espace réservé du numéro de diapositive 6">
            <a:extLst>
              <a:ext uri="{FF2B5EF4-FFF2-40B4-BE49-F238E27FC236}">
                <a16:creationId xmlns:a16="http://schemas.microsoft.com/office/drawing/2014/main" id="{3932562C-FCE5-4D1F-B468-C25A4C2E24D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C53260-6C54-4593-A0C5-2F3F3F350D5E}" type="slidenum">
              <a:rPr lang="en-US" smtClean="0"/>
              <a:t>‹N°›</a:t>
            </a:fld>
            <a:endParaRPr lang="en-US"/>
          </a:p>
        </p:txBody>
      </p:sp>
      <p:sp>
        <p:nvSpPr>
          <p:cNvPr id="8" name="Espace réservé du pied de page 4">
            <a:extLst>
              <a:ext uri="{FF2B5EF4-FFF2-40B4-BE49-F238E27FC236}">
                <a16:creationId xmlns:a16="http://schemas.microsoft.com/office/drawing/2014/main" id="{64492082-F116-4055-9EB1-27A44FBC50DE}"/>
              </a:ext>
            </a:extLst>
          </p:cNvPr>
          <p:cNvSpPr txBox="1">
            <a:spLocks/>
          </p:cNvSpPr>
          <p:nvPr userDrawn="1"/>
        </p:nvSpPr>
        <p:spPr>
          <a:xfrm>
            <a:off x="171449" y="6356350"/>
            <a:ext cx="8905875" cy="365125"/>
          </a:xfrm>
          <a:prstGeom prst="rect">
            <a:avLst/>
          </a:prstGeom>
        </p:spPr>
        <p:txBody>
          <a:bodyPr/>
          <a:lstStyle>
            <a:defPPr>
              <a:defRPr lang="fr-FR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/>
              <a:t>Matthis Auger			-		LOCEAN - Sorbonne Université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59301734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E8725FEF-E847-45B1-861A-4C7331A24B0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  <a:prstGeom prst="rect">
            <a:avLst/>
          </a:prstGeom>
        </p:spPr>
        <p:txBody>
          <a:bodyPr/>
          <a:lstStyle/>
          <a:p>
            <a:r>
              <a:rPr lang="fr-FR"/>
              <a:t>Modifiez le style du titre</a:t>
            </a:r>
            <a:endParaRPr lang="en-US"/>
          </a:p>
        </p:txBody>
      </p:sp>
      <p:sp>
        <p:nvSpPr>
          <p:cNvPr id="3" name="Espace réservé du texte 2">
            <a:extLst>
              <a:ext uri="{FF2B5EF4-FFF2-40B4-BE49-F238E27FC236}">
                <a16:creationId xmlns:a16="http://schemas.microsoft.com/office/drawing/2014/main" id="{374351B4-E365-4C5C-A2AE-31A2770153C3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  <a:prstGeom prst="rect">
            <a:avLst/>
          </a:prstGeo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4" name="Espace réservé du contenu 3">
            <a:extLst>
              <a:ext uri="{FF2B5EF4-FFF2-40B4-BE49-F238E27FC236}">
                <a16:creationId xmlns:a16="http://schemas.microsoft.com/office/drawing/2014/main" id="{D99D477F-6821-4B23-90DC-3D253744D9D3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  <a:prstGeom prst="rect">
            <a:avLst/>
          </a:prstGeom>
        </p:spPr>
        <p:txBody>
          <a:bodyPr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/>
          </a:p>
        </p:txBody>
      </p:sp>
      <p:sp>
        <p:nvSpPr>
          <p:cNvPr id="5" name="Espace réservé du texte 4">
            <a:extLst>
              <a:ext uri="{FF2B5EF4-FFF2-40B4-BE49-F238E27FC236}">
                <a16:creationId xmlns:a16="http://schemas.microsoft.com/office/drawing/2014/main" id="{C48A9696-AD64-4747-8A43-887397BE5D11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  <a:prstGeom prst="rect">
            <a:avLst/>
          </a:prstGeo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6" name="Espace réservé du contenu 5">
            <a:extLst>
              <a:ext uri="{FF2B5EF4-FFF2-40B4-BE49-F238E27FC236}">
                <a16:creationId xmlns:a16="http://schemas.microsoft.com/office/drawing/2014/main" id="{4E6E0752-DEC4-4406-A478-F284A3D1924A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  <a:prstGeom prst="rect">
            <a:avLst/>
          </a:prstGeom>
        </p:spPr>
        <p:txBody>
          <a:bodyPr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/>
          </a:p>
        </p:txBody>
      </p:sp>
      <p:sp>
        <p:nvSpPr>
          <p:cNvPr id="7" name="Espace réservé de la date 6">
            <a:extLst>
              <a:ext uri="{FF2B5EF4-FFF2-40B4-BE49-F238E27FC236}">
                <a16:creationId xmlns:a16="http://schemas.microsoft.com/office/drawing/2014/main" id="{6DA2980C-E076-4EBD-9C6D-E2618FDE8072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  <p:sp>
        <p:nvSpPr>
          <p:cNvPr id="8" name="Espace réservé du pied de page 7">
            <a:extLst>
              <a:ext uri="{FF2B5EF4-FFF2-40B4-BE49-F238E27FC236}">
                <a16:creationId xmlns:a16="http://schemas.microsoft.com/office/drawing/2014/main" id="{5446AEAA-38D0-4647-8435-7CFF515D38A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  <p:sp>
        <p:nvSpPr>
          <p:cNvPr id="9" name="Espace réservé du numéro de diapositive 8">
            <a:extLst>
              <a:ext uri="{FF2B5EF4-FFF2-40B4-BE49-F238E27FC236}">
                <a16:creationId xmlns:a16="http://schemas.microsoft.com/office/drawing/2014/main" id="{D5260C7B-44C9-4E95-9B2C-38DF023BBED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C53260-6C54-4593-A0C5-2F3F3F350D5E}" type="slidenum">
              <a:rPr lang="en-US" smtClean="0"/>
              <a:t>‹N°›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18115347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re seu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7727D829-8FE6-4D4A-A1D5-2DD5397CB1F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/>
          <a:lstStyle/>
          <a:p>
            <a:r>
              <a:rPr lang="fr-FR"/>
              <a:t>Modifiez le style du titre</a:t>
            </a:r>
            <a:endParaRPr lang="en-US"/>
          </a:p>
        </p:txBody>
      </p:sp>
      <p:sp>
        <p:nvSpPr>
          <p:cNvPr id="3" name="Espace réservé de la date 2">
            <a:extLst>
              <a:ext uri="{FF2B5EF4-FFF2-40B4-BE49-F238E27FC236}">
                <a16:creationId xmlns:a16="http://schemas.microsoft.com/office/drawing/2014/main" id="{4A412299-35D3-44A4-88F8-33DD0B779A31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  <p:sp>
        <p:nvSpPr>
          <p:cNvPr id="4" name="Espace réservé du pied de page 3">
            <a:extLst>
              <a:ext uri="{FF2B5EF4-FFF2-40B4-BE49-F238E27FC236}">
                <a16:creationId xmlns:a16="http://schemas.microsoft.com/office/drawing/2014/main" id="{5F901FFE-EFB1-4CC3-B437-6651CFE3FA0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  <p:sp>
        <p:nvSpPr>
          <p:cNvPr id="5" name="Espace réservé du numéro de diapositive 4">
            <a:extLst>
              <a:ext uri="{FF2B5EF4-FFF2-40B4-BE49-F238E27FC236}">
                <a16:creationId xmlns:a16="http://schemas.microsoft.com/office/drawing/2014/main" id="{E42BD2AF-40EA-4C11-AE8E-F36B4B3A9B1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C53260-6C54-4593-A0C5-2F3F3F350D5E}" type="slidenum">
              <a:rPr lang="en-US" smtClean="0"/>
              <a:t>‹N°›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97934647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V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a date 1">
            <a:extLst>
              <a:ext uri="{FF2B5EF4-FFF2-40B4-BE49-F238E27FC236}">
                <a16:creationId xmlns:a16="http://schemas.microsoft.com/office/drawing/2014/main" id="{27F11586-C97B-4CAB-82C3-D802E17998AE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  <p:sp>
        <p:nvSpPr>
          <p:cNvPr id="3" name="Espace réservé du pied de page 2">
            <a:extLst>
              <a:ext uri="{FF2B5EF4-FFF2-40B4-BE49-F238E27FC236}">
                <a16:creationId xmlns:a16="http://schemas.microsoft.com/office/drawing/2014/main" id="{B30F9487-682F-48DE-9409-2F14C1AF814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  <p:sp>
        <p:nvSpPr>
          <p:cNvPr id="4" name="Espace réservé du numéro de diapositive 3">
            <a:extLst>
              <a:ext uri="{FF2B5EF4-FFF2-40B4-BE49-F238E27FC236}">
                <a16:creationId xmlns:a16="http://schemas.microsoft.com/office/drawing/2014/main" id="{96E9A466-D2E3-497B-9DF0-1C6005D71DD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C53260-6C54-4593-A0C5-2F3F3F350D5E}" type="slidenum">
              <a:rPr lang="en-US" smtClean="0"/>
              <a:t>‹N°›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90977186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u avec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768D70C8-83B5-401B-A04A-A5D46B24C9D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  <a:prstGeom prst="rect">
            <a:avLst/>
          </a:prstGeom>
        </p:spPr>
        <p:txBody>
          <a:bodyPr anchor="b"/>
          <a:lstStyle>
            <a:lvl1pPr>
              <a:defRPr sz="3200"/>
            </a:lvl1pPr>
          </a:lstStyle>
          <a:p>
            <a:r>
              <a:rPr lang="fr-FR"/>
              <a:t>Modifiez le style du titre</a:t>
            </a:r>
            <a:endParaRPr lang="en-US"/>
          </a:p>
        </p:txBody>
      </p:sp>
      <p:sp>
        <p:nvSpPr>
          <p:cNvPr id="3" name="Espace réservé du contenu 2">
            <a:extLst>
              <a:ext uri="{FF2B5EF4-FFF2-40B4-BE49-F238E27FC236}">
                <a16:creationId xmlns:a16="http://schemas.microsoft.com/office/drawing/2014/main" id="{6420C0C4-9A61-4ECE-AB02-156B24A03167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  <a:prstGeom prst="rect">
            <a:avLst/>
          </a:prstGeo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/>
          </a:p>
        </p:txBody>
      </p:sp>
      <p:sp>
        <p:nvSpPr>
          <p:cNvPr id="4" name="Espace réservé du texte 3">
            <a:extLst>
              <a:ext uri="{FF2B5EF4-FFF2-40B4-BE49-F238E27FC236}">
                <a16:creationId xmlns:a16="http://schemas.microsoft.com/office/drawing/2014/main" id="{759643DB-53E3-4001-ACE6-E6C065A70AE6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5" name="Espace réservé de la date 4">
            <a:extLst>
              <a:ext uri="{FF2B5EF4-FFF2-40B4-BE49-F238E27FC236}">
                <a16:creationId xmlns:a16="http://schemas.microsoft.com/office/drawing/2014/main" id="{0918AB81-D60E-48CB-AF76-312B01C6A035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  <p:sp>
        <p:nvSpPr>
          <p:cNvPr id="6" name="Espace réservé du pied de page 5">
            <a:extLst>
              <a:ext uri="{FF2B5EF4-FFF2-40B4-BE49-F238E27FC236}">
                <a16:creationId xmlns:a16="http://schemas.microsoft.com/office/drawing/2014/main" id="{C8D1EE36-4FEE-4576-8307-860049D0A77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  <p:sp>
        <p:nvSpPr>
          <p:cNvPr id="7" name="Espace réservé du numéro de diapositive 6">
            <a:extLst>
              <a:ext uri="{FF2B5EF4-FFF2-40B4-BE49-F238E27FC236}">
                <a16:creationId xmlns:a16="http://schemas.microsoft.com/office/drawing/2014/main" id="{DE4B2124-BB5F-4507-B941-7A6CEDE6751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C53260-6C54-4593-A0C5-2F3F3F350D5E}" type="slidenum">
              <a:rPr lang="en-US" smtClean="0"/>
              <a:t>‹N°›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6779582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 avec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82CA8771-AF90-4C53-84ED-3D53117804A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  <a:prstGeom prst="rect">
            <a:avLst/>
          </a:prstGeom>
        </p:spPr>
        <p:txBody>
          <a:bodyPr anchor="b"/>
          <a:lstStyle>
            <a:lvl1pPr>
              <a:defRPr sz="3200"/>
            </a:lvl1pPr>
          </a:lstStyle>
          <a:p>
            <a:r>
              <a:rPr lang="fr-FR"/>
              <a:t>Modifiez le style du titre</a:t>
            </a:r>
            <a:endParaRPr lang="en-US"/>
          </a:p>
        </p:txBody>
      </p:sp>
      <p:sp>
        <p:nvSpPr>
          <p:cNvPr id="3" name="Espace réservé pour une image  2">
            <a:extLst>
              <a:ext uri="{FF2B5EF4-FFF2-40B4-BE49-F238E27FC236}">
                <a16:creationId xmlns:a16="http://schemas.microsoft.com/office/drawing/2014/main" id="{1D19D71A-85DD-4BD9-A23B-82959DF6AD4A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Espace réservé du texte 3">
            <a:extLst>
              <a:ext uri="{FF2B5EF4-FFF2-40B4-BE49-F238E27FC236}">
                <a16:creationId xmlns:a16="http://schemas.microsoft.com/office/drawing/2014/main" id="{046CEE2B-5AAF-49CC-8D06-B8726B98D4B6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5" name="Espace réservé de la date 4">
            <a:extLst>
              <a:ext uri="{FF2B5EF4-FFF2-40B4-BE49-F238E27FC236}">
                <a16:creationId xmlns:a16="http://schemas.microsoft.com/office/drawing/2014/main" id="{21897C57-D08E-4143-BB6B-E2C2AD41478E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  <p:sp>
        <p:nvSpPr>
          <p:cNvPr id="6" name="Espace réservé du pied de page 5">
            <a:extLst>
              <a:ext uri="{FF2B5EF4-FFF2-40B4-BE49-F238E27FC236}">
                <a16:creationId xmlns:a16="http://schemas.microsoft.com/office/drawing/2014/main" id="{9B16FB19-CB5B-42CB-8CAC-B4889511D77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  <p:sp>
        <p:nvSpPr>
          <p:cNvPr id="7" name="Espace réservé du numéro de diapositive 6">
            <a:extLst>
              <a:ext uri="{FF2B5EF4-FFF2-40B4-BE49-F238E27FC236}">
                <a16:creationId xmlns:a16="http://schemas.microsoft.com/office/drawing/2014/main" id="{E04ED114-151A-49C7-9A80-500323FAE79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C53260-6C54-4593-A0C5-2F3F3F350D5E}" type="slidenum">
              <a:rPr lang="en-US" smtClean="0"/>
              <a:t>‹N°›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10100617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re et texte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978EE912-853E-4DA7-9A04-024F62ED293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/>
          <a:lstStyle/>
          <a:p>
            <a:r>
              <a:rPr lang="fr-FR"/>
              <a:t>Modifiez le style du titre</a:t>
            </a:r>
            <a:endParaRPr lang="en-US"/>
          </a:p>
        </p:txBody>
      </p:sp>
      <p:sp>
        <p:nvSpPr>
          <p:cNvPr id="3" name="Espace réservé du texte vertical 2">
            <a:extLst>
              <a:ext uri="{FF2B5EF4-FFF2-40B4-BE49-F238E27FC236}">
                <a16:creationId xmlns:a16="http://schemas.microsoft.com/office/drawing/2014/main" id="{F3960018-26B0-4C57-B7BF-644F78B89ADA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eaVert"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/>
          </a:p>
        </p:txBody>
      </p:sp>
      <p:sp>
        <p:nvSpPr>
          <p:cNvPr id="4" name="Espace réservé de la date 3">
            <a:extLst>
              <a:ext uri="{FF2B5EF4-FFF2-40B4-BE49-F238E27FC236}">
                <a16:creationId xmlns:a16="http://schemas.microsoft.com/office/drawing/2014/main" id="{37AAC54F-403E-4EAD-9861-55B832E3296D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  <p:sp>
        <p:nvSpPr>
          <p:cNvPr id="5" name="Espace réservé du pied de page 4">
            <a:extLst>
              <a:ext uri="{FF2B5EF4-FFF2-40B4-BE49-F238E27FC236}">
                <a16:creationId xmlns:a16="http://schemas.microsoft.com/office/drawing/2014/main" id="{CD464A50-1E84-48C6-9517-B3083A1F6AE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  <p:sp>
        <p:nvSpPr>
          <p:cNvPr id="6" name="Espace réservé du numéro de diapositive 5">
            <a:extLst>
              <a:ext uri="{FF2B5EF4-FFF2-40B4-BE49-F238E27FC236}">
                <a16:creationId xmlns:a16="http://schemas.microsoft.com/office/drawing/2014/main" id="{F6ED08F4-3422-4B67-AAB6-2461D01A511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C53260-6C54-4593-A0C5-2F3F3F350D5E}" type="slidenum">
              <a:rPr lang="en-US" smtClean="0"/>
              <a:t>‹N°›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57330522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itre vertical et tex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vertical 1">
            <a:extLst>
              <a:ext uri="{FF2B5EF4-FFF2-40B4-BE49-F238E27FC236}">
                <a16:creationId xmlns:a16="http://schemas.microsoft.com/office/drawing/2014/main" id="{FFD13058-1D59-4661-A196-DA7A4287E5A1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  <a:prstGeom prst="rect">
            <a:avLst/>
          </a:prstGeom>
        </p:spPr>
        <p:txBody>
          <a:bodyPr vert="eaVert"/>
          <a:lstStyle/>
          <a:p>
            <a:r>
              <a:rPr lang="fr-FR"/>
              <a:t>Modifiez le style du titre</a:t>
            </a:r>
            <a:endParaRPr lang="en-US"/>
          </a:p>
        </p:txBody>
      </p:sp>
      <p:sp>
        <p:nvSpPr>
          <p:cNvPr id="3" name="Espace réservé du texte vertical 2">
            <a:extLst>
              <a:ext uri="{FF2B5EF4-FFF2-40B4-BE49-F238E27FC236}">
                <a16:creationId xmlns:a16="http://schemas.microsoft.com/office/drawing/2014/main" id="{1447D8EC-32C0-45E3-B7EB-4B348B34AF2D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  <a:prstGeom prst="rect">
            <a:avLst/>
          </a:prstGeom>
        </p:spPr>
        <p:txBody>
          <a:bodyPr vert="eaVert"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/>
          </a:p>
        </p:txBody>
      </p:sp>
      <p:sp>
        <p:nvSpPr>
          <p:cNvPr id="4" name="Espace réservé de la date 3">
            <a:extLst>
              <a:ext uri="{FF2B5EF4-FFF2-40B4-BE49-F238E27FC236}">
                <a16:creationId xmlns:a16="http://schemas.microsoft.com/office/drawing/2014/main" id="{164DB254-33DB-4B0A-9116-F899DC089EFF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  <p:sp>
        <p:nvSpPr>
          <p:cNvPr id="5" name="Espace réservé du pied de page 4">
            <a:extLst>
              <a:ext uri="{FF2B5EF4-FFF2-40B4-BE49-F238E27FC236}">
                <a16:creationId xmlns:a16="http://schemas.microsoft.com/office/drawing/2014/main" id="{B59656EB-5EA0-42C5-B5F6-DC816ABA666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  <p:sp>
        <p:nvSpPr>
          <p:cNvPr id="6" name="Espace réservé du numéro de diapositive 5">
            <a:extLst>
              <a:ext uri="{FF2B5EF4-FFF2-40B4-BE49-F238E27FC236}">
                <a16:creationId xmlns:a16="http://schemas.microsoft.com/office/drawing/2014/main" id="{5CF23756-ABEF-406B-91C6-7E2647EE82F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C53260-6C54-4593-A0C5-2F3F3F350D5E}" type="slidenum">
              <a:rPr lang="en-US" smtClean="0"/>
              <a:t>‹N°›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26945166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Espace réservé du numéro de diapositive 5">
            <a:extLst>
              <a:ext uri="{FF2B5EF4-FFF2-40B4-BE49-F238E27FC236}">
                <a16:creationId xmlns:a16="http://schemas.microsoft.com/office/drawing/2014/main" id="{7D3627AA-8A5B-49C5-AA91-A7E43A2E8463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1C53260-6C54-4593-A0C5-2F3F3F350D5E}" type="slidenum">
              <a:rPr lang="en-US" smtClean="0"/>
              <a:t>‹N°›</a:t>
            </a:fld>
            <a:endParaRPr lang="en-US" dirty="0"/>
          </a:p>
        </p:txBody>
      </p:sp>
      <p:sp>
        <p:nvSpPr>
          <p:cNvPr id="7" name="Espace réservé du pied de page 4">
            <a:extLst>
              <a:ext uri="{FF2B5EF4-FFF2-40B4-BE49-F238E27FC236}">
                <a16:creationId xmlns:a16="http://schemas.microsoft.com/office/drawing/2014/main" id="{1E278997-E919-42AD-988B-F938B5DD2693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171449" y="6356350"/>
            <a:ext cx="8905875" cy="365125"/>
          </a:xfrm>
          <a:prstGeom prst="rect">
            <a:avLst/>
          </a:prstGeom>
        </p:spPr>
        <p:txBody>
          <a:bodyPr/>
          <a:lstStyle/>
          <a:p>
            <a:r>
              <a:rPr lang="en-US" dirty="0"/>
              <a:t>Matthis Auger			-		LOCEAN - Sorbonne </a:t>
            </a:r>
            <a:r>
              <a:rPr lang="en-US" dirty="0" err="1"/>
              <a:t>Université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51983025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hf hdr="0" ftr="0"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3.jpeg"/><Relationship Id="rId4" Type="http://schemas.openxmlformats.org/officeDocument/2006/relationships/image" Target="../media/image2.jpe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8.jpeg"/><Relationship Id="rId5" Type="http://schemas.openxmlformats.org/officeDocument/2006/relationships/image" Target="../media/image7.png"/><Relationship Id="rId4" Type="http://schemas.openxmlformats.org/officeDocument/2006/relationships/image" Target="../media/image6.pn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11.png"/><Relationship Id="rId4" Type="http://schemas.openxmlformats.org/officeDocument/2006/relationships/image" Target="../media/image10.gif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2" Type="http://schemas.openxmlformats.org/officeDocument/2006/relationships/slideLayout" Target="../slideLayouts/slideLayout2.xml"/><Relationship Id="rId1" Type="http://schemas.openxmlformats.org/officeDocument/2006/relationships/themeOverride" Target="../theme/themeOverride1.xml"/><Relationship Id="rId5" Type="http://schemas.openxmlformats.org/officeDocument/2006/relationships/image" Target="../media/image14.png"/><Relationship Id="rId4" Type="http://schemas.openxmlformats.org/officeDocument/2006/relationships/image" Target="../media/image13.png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png"/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7.gif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8.pn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8.pn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png"/><Relationship Id="rId2" Type="http://schemas.openxmlformats.org/officeDocument/2006/relationships/image" Target="../media/image19.pn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png"/><Relationship Id="rId2" Type="http://schemas.openxmlformats.org/officeDocument/2006/relationships/image" Target="../media/image21.png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3.png"/><Relationship Id="rId2" Type="http://schemas.openxmlformats.org/officeDocument/2006/relationships/image" Target="../media/image22.png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4.png"/><Relationship Id="rId7" Type="http://schemas.openxmlformats.org/officeDocument/2006/relationships/image" Target="../media/image3.jpeg"/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2.jpeg"/><Relationship Id="rId5" Type="http://schemas.openxmlformats.org/officeDocument/2006/relationships/image" Target="../media/image1.png"/><Relationship Id="rId4" Type="http://schemas.openxmlformats.org/officeDocument/2006/relationships/image" Target="../media/image21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1909796B-E929-42DC-9488-74BBE56A4F11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" y="1122363"/>
            <a:ext cx="12192000" cy="2387600"/>
          </a:xfrm>
        </p:spPr>
        <p:txBody>
          <a:bodyPr/>
          <a:lstStyle/>
          <a:p>
            <a:r>
              <a:rPr lang="en-US" dirty="0"/>
              <a:t>New insights into the ice-covered Southern Ocean circulation from multi altimeter combination</a:t>
            </a:r>
          </a:p>
        </p:txBody>
      </p:sp>
      <p:sp>
        <p:nvSpPr>
          <p:cNvPr id="3" name="Sous-titre 2">
            <a:extLst>
              <a:ext uri="{FF2B5EF4-FFF2-40B4-BE49-F238E27FC236}">
                <a16:creationId xmlns:a16="http://schemas.microsoft.com/office/drawing/2014/main" id="{A2F626E1-CB44-4CFC-AC60-E42E075C9228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fr-FR" dirty="0">
                <a:solidFill>
                  <a:schemeClr val="accent1"/>
                </a:solidFill>
              </a:rPr>
              <a:t>M. Auger</a:t>
            </a:r>
            <a:r>
              <a:rPr lang="fr-FR" baseline="30000" dirty="0">
                <a:solidFill>
                  <a:schemeClr val="accent1"/>
                </a:solidFill>
              </a:rPr>
              <a:t>1,2</a:t>
            </a:r>
            <a:r>
              <a:rPr lang="fr-FR" dirty="0">
                <a:solidFill>
                  <a:schemeClr val="accent1"/>
                </a:solidFill>
              </a:rPr>
              <a:t> , J-B. Sallée</a:t>
            </a:r>
            <a:r>
              <a:rPr lang="fr-FR" baseline="30000" dirty="0">
                <a:solidFill>
                  <a:schemeClr val="accent1"/>
                </a:solidFill>
              </a:rPr>
              <a:t>1</a:t>
            </a:r>
            <a:r>
              <a:rPr lang="fr-FR" dirty="0">
                <a:solidFill>
                  <a:schemeClr val="accent1"/>
                </a:solidFill>
              </a:rPr>
              <a:t>, P. Prandi</a:t>
            </a:r>
            <a:r>
              <a:rPr lang="fr-FR" baseline="30000" dirty="0">
                <a:solidFill>
                  <a:schemeClr val="accent1"/>
                </a:solidFill>
              </a:rPr>
              <a:t>2</a:t>
            </a:r>
            <a:endParaRPr lang="fr-FR" dirty="0">
              <a:solidFill>
                <a:schemeClr val="accent1"/>
              </a:solidFill>
            </a:endParaRPr>
          </a:p>
          <a:p>
            <a:endParaRPr lang="fr-FR" dirty="0"/>
          </a:p>
          <a:p>
            <a:r>
              <a:rPr lang="fr-FR" sz="1800" baseline="30000" dirty="0">
                <a:solidFill>
                  <a:schemeClr val="accent1"/>
                </a:solidFill>
              </a:rPr>
              <a:t>1</a:t>
            </a:r>
            <a:r>
              <a:rPr lang="fr-FR" sz="1800" dirty="0">
                <a:solidFill>
                  <a:schemeClr val="accent1"/>
                </a:solidFill>
              </a:rPr>
              <a:t>LOCEAN, Sorbonne Université, Paris, France</a:t>
            </a:r>
          </a:p>
          <a:p>
            <a:r>
              <a:rPr lang="fr-FR" sz="1800" baseline="30000" dirty="0">
                <a:solidFill>
                  <a:schemeClr val="accent1"/>
                </a:solidFill>
              </a:rPr>
              <a:t>2 </a:t>
            </a:r>
            <a:r>
              <a:rPr lang="fr-FR" sz="1800" dirty="0">
                <a:solidFill>
                  <a:schemeClr val="accent1"/>
                </a:solidFill>
              </a:rPr>
              <a:t>Collecte Localisation Satellite (CLS), Toulouse, France</a:t>
            </a:r>
          </a:p>
        </p:txBody>
      </p:sp>
      <p:sp>
        <p:nvSpPr>
          <p:cNvPr id="4" name="Espace réservé du numéro de diapositive 3">
            <a:extLst>
              <a:ext uri="{FF2B5EF4-FFF2-40B4-BE49-F238E27FC236}">
                <a16:creationId xmlns:a16="http://schemas.microsoft.com/office/drawing/2014/main" id="{C925B8A7-1218-43E9-A253-67815C61BE1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C53260-6C54-4593-A0C5-2F3F3F350D5E}" type="slidenum">
              <a:rPr lang="en-US" smtClean="0"/>
              <a:t>1</a:t>
            </a:fld>
            <a:endParaRPr lang="en-US"/>
          </a:p>
        </p:txBody>
      </p:sp>
      <p:pic>
        <p:nvPicPr>
          <p:cNvPr id="1028" name="Picture 4" descr="Image result for cnes logo">
            <a:extLst>
              <a:ext uri="{FF2B5EF4-FFF2-40B4-BE49-F238E27FC236}">
                <a16:creationId xmlns:a16="http://schemas.microsoft.com/office/drawing/2014/main" id="{B6A9A0ED-D7F6-4E5D-A21C-64EBEEB60A3D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955677" y="-10358"/>
            <a:ext cx="1199880" cy="101200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30" name="Picture 6" descr="Image result for cls logo">
            <a:extLst>
              <a:ext uri="{FF2B5EF4-FFF2-40B4-BE49-F238E27FC236}">
                <a16:creationId xmlns:a16="http://schemas.microsoft.com/office/drawing/2014/main" id="{C7E31903-828E-45FA-A6F1-02DFC5774B65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863191" y="70976"/>
            <a:ext cx="1092486" cy="89554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32" name="Picture 8" descr="Image result for locean">
            <a:extLst>
              <a:ext uri="{FF2B5EF4-FFF2-40B4-BE49-F238E27FC236}">
                <a16:creationId xmlns:a16="http://schemas.microsoft.com/office/drawing/2014/main" id="{5FEF4643-8D6C-4CBC-B33A-43BE5CB9FD4B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5">
            <a:clrChange>
              <a:clrFrom>
                <a:srgbClr val="ACA1A7"/>
              </a:clrFrom>
              <a:clrTo>
                <a:srgbClr val="ACA1A7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353865" y="-218732"/>
            <a:ext cx="1428750" cy="142875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9" name="ZoneTexte 8">
            <a:extLst>
              <a:ext uri="{FF2B5EF4-FFF2-40B4-BE49-F238E27FC236}">
                <a16:creationId xmlns:a16="http://schemas.microsoft.com/office/drawing/2014/main" id="{28E2697A-C6AD-4E2D-A891-99CE438786BF}"/>
              </a:ext>
            </a:extLst>
          </p:cNvPr>
          <p:cNvSpPr txBox="1"/>
          <p:nvPr/>
        </p:nvSpPr>
        <p:spPr>
          <a:xfrm>
            <a:off x="381000" y="6369635"/>
            <a:ext cx="11085816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600" i="1" dirty="0">
                <a:solidFill>
                  <a:schemeClr val="accent3"/>
                </a:solidFill>
              </a:rPr>
              <a:t>Matthis Auger (LOCEAN, CLS)            -            matthis.auger@locean-ipsl.upmc.fr            -            	EGU21</a:t>
            </a:r>
          </a:p>
        </p:txBody>
      </p:sp>
    </p:spTree>
    <p:extLst>
      <p:ext uri="{BB962C8B-B14F-4D97-AF65-F5344CB8AC3E}">
        <p14:creationId xmlns:p14="http://schemas.microsoft.com/office/powerpoint/2010/main" val="2602988137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Espace réservé du numéro de diapositive 3">
            <a:extLst>
              <a:ext uri="{FF2B5EF4-FFF2-40B4-BE49-F238E27FC236}">
                <a16:creationId xmlns:a16="http://schemas.microsoft.com/office/drawing/2014/main" id="{C6E07223-8FB0-4384-91DB-A045BB7DFFB8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1C53260-6C54-4593-A0C5-2F3F3F350D5E}" type="slidenum">
              <a:rPr lang="en-US" smtClean="0"/>
              <a:t>2</a:t>
            </a:fld>
            <a:endParaRPr lang="en-US" dirty="0"/>
          </a:p>
        </p:txBody>
      </p:sp>
      <p:pic>
        <p:nvPicPr>
          <p:cNvPr id="8" name="Image 7" descr="Une image contenant périphérique&#10;&#10;Description générée automatiquement">
            <a:extLst>
              <a:ext uri="{FF2B5EF4-FFF2-40B4-BE49-F238E27FC236}">
                <a16:creationId xmlns:a16="http://schemas.microsoft.com/office/drawing/2014/main" id="{7A2071E6-55AA-429B-B097-F39B18171ABF}"/>
              </a:ext>
            </a:extLst>
          </p:cNvPr>
          <p:cNvPicPr>
            <a:picLocks noChangeAspect="1"/>
          </p:cNvPicPr>
          <p:nvPr/>
        </p:nvPicPr>
        <p:blipFill>
          <a:blip r:embed="rId2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tretch>
            <a:fillRect/>
          </a:stretch>
        </p:blipFill>
        <p:spPr>
          <a:xfrm>
            <a:off x="6204041" y="325511"/>
            <a:ext cx="4735757" cy="3540543"/>
          </a:xfrm>
          <a:prstGeom prst="rect">
            <a:avLst/>
          </a:prstGeom>
        </p:spPr>
      </p:pic>
      <p:pic>
        <p:nvPicPr>
          <p:cNvPr id="9" name="Image 8">
            <a:extLst>
              <a:ext uri="{FF2B5EF4-FFF2-40B4-BE49-F238E27FC236}">
                <a16:creationId xmlns:a16="http://schemas.microsoft.com/office/drawing/2014/main" id="{E305B81E-89AC-459E-A86F-4C1BE7A8CA27}"/>
              </a:ext>
            </a:extLst>
          </p:cNvPr>
          <p:cNvPicPr>
            <a:picLocks noChangeAspect="1"/>
          </p:cNvPicPr>
          <p:nvPr/>
        </p:nvPicPr>
        <p:blipFill rotWithShape="1">
          <a:blip r:embed="rId3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 l="80965"/>
          <a:stretch/>
        </p:blipFill>
        <p:spPr>
          <a:xfrm>
            <a:off x="10669693" y="-456555"/>
            <a:ext cx="1372880" cy="5392195"/>
          </a:xfrm>
          <a:prstGeom prst="rect">
            <a:avLst/>
          </a:prstGeom>
        </p:spPr>
      </p:pic>
      <p:pic>
        <p:nvPicPr>
          <p:cNvPr id="10" name="Picture 2" descr="Maps of maximum and minimum Antarctic sea ice extent.">
            <a:extLst>
              <a:ext uri="{FF2B5EF4-FFF2-40B4-BE49-F238E27FC236}">
                <a16:creationId xmlns:a16="http://schemas.microsoft.com/office/drawing/2014/main" id="{76FA422C-6E9D-492F-8AD1-C52454176C70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333573" y="4053838"/>
            <a:ext cx="3758949" cy="229191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1" name="Signe Plus 10">
            <a:extLst>
              <a:ext uri="{FF2B5EF4-FFF2-40B4-BE49-F238E27FC236}">
                <a16:creationId xmlns:a16="http://schemas.microsoft.com/office/drawing/2014/main" id="{9DC80B6E-558E-45F8-A6D4-353CF42C5D54}"/>
              </a:ext>
            </a:extLst>
          </p:cNvPr>
          <p:cNvSpPr/>
          <p:nvPr/>
        </p:nvSpPr>
        <p:spPr>
          <a:xfrm>
            <a:off x="2823625" y="3287773"/>
            <a:ext cx="778843" cy="782871"/>
          </a:xfrm>
          <a:prstGeom prst="mathPlus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2" name="Est égal à 11">
            <a:extLst>
              <a:ext uri="{FF2B5EF4-FFF2-40B4-BE49-F238E27FC236}">
                <a16:creationId xmlns:a16="http://schemas.microsoft.com/office/drawing/2014/main" id="{30717B9C-21CE-4B42-99EC-6351136DA725}"/>
              </a:ext>
            </a:extLst>
          </p:cNvPr>
          <p:cNvSpPr/>
          <p:nvPr/>
        </p:nvSpPr>
        <p:spPr>
          <a:xfrm>
            <a:off x="5178107" y="3256862"/>
            <a:ext cx="1372880" cy="829740"/>
          </a:xfrm>
          <a:prstGeom prst="mathEqual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chemeClr val="tx1"/>
              </a:solidFill>
            </a:endParaRPr>
          </a:p>
        </p:txBody>
      </p:sp>
      <p:pic>
        <p:nvPicPr>
          <p:cNvPr id="13" name="Image 12">
            <a:extLst>
              <a:ext uri="{FF2B5EF4-FFF2-40B4-BE49-F238E27FC236}">
                <a16:creationId xmlns:a16="http://schemas.microsoft.com/office/drawing/2014/main" id="{E7532970-181D-4E5D-A19C-8335245CC3FF}"/>
              </a:ext>
            </a:extLst>
          </p:cNvPr>
          <p:cNvPicPr>
            <a:picLocks noChangeAspect="1"/>
          </p:cNvPicPr>
          <p:nvPr/>
        </p:nvPicPr>
        <p:blipFill>
          <a:blip r:embed="rId5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tretch>
            <a:fillRect/>
          </a:stretch>
        </p:blipFill>
        <p:spPr>
          <a:xfrm>
            <a:off x="7132040" y="3381579"/>
            <a:ext cx="2891099" cy="2964175"/>
          </a:xfrm>
          <a:prstGeom prst="rect">
            <a:avLst/>
          </a:prstGeom>
        </p:spPr>
      </p:pic>
      <p:sp>
        <p:nvSpPr>
          <p:cNvPr id="14" name="ZoneTexte 13">
            <a:extLst>
              <a:ext uri="{FF2B5EF4-FFF2-40B4-BE49-F238E27FC236}">
                <a16:creationId xmlns:a16="http://schemas.microsoft.com/office/drawing/2014/main" id="{A913F429-64BC-4702-A884-969F99BCAE50}"/>
              </a:ext>
            </a:extLst>
          </p:cNvPr>
          <p:cNvSpPr txBox="1"/>
          <p:nvPr/>
        </p:nvSpPr>
        <p:spPr>
          <a:xfrm>
            <a:off x="6965231" y="3137551"/>
            <a:ext cx="3332140" cy="27925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200" i="1" dirty="0"/>
              <a:t>LOG10 number of ship data in the global ocean</a:t>
            </a:r>
          </a:p>
        </p:txBody>
      </p:sp>
      <p:sp>
        <p:nvSpPr>
          <p:cNvPr id="15" name="ZoneTexte 14">
            <a:extLst>
              <a:ext uri="{FF2B5EF4-FFF2-40B4-BE49-F238E27FC236}">
                <a16:creationId xmlns:a16="http://schemas.microsoft.com/office/drawing/2014/main" id="{CB1224E3-FABC-4469-8253-99F6F6168E44}"/>
              </a:ext>
            </a:extLst>
          </p:cNvPr>
          <p:cNvSpPr txBox="1"/>
          <p:nvPr/>
        </p:nvSpPr>
        <p:spPr>
          <a:xfrm>
            <a:off x="10023139" y="4648458"/>
            <a:ext cx="1480545" cy="65159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200" i="1" dirty="0"/>
              <a:t>DUACS SLA map (from satellite altimetry)</a:t>
            </a:r>
          </a:p>
        </p:txBody>
      </p:sp>
      <p:pic>
        <p:nvPicPr>
          <p:cNvPr id="16" name="Picture 2" descr="Image result for southern ocean storms">
            <a:extLst>
              <a:ext uri="{FF2B5EF4-FFF2-40B4-BE49-F238E27FC236}">
                <a16:creationId xmlns:a16="http://schemas.microsoft.com/office/drawing/2014/main" id="{91ADD78A-45B8-4059-A951-2E8DB43F0123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700856" y="1008890"/>
            <a:ext cx="3024382" cy="226828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7" name="Titre 2">
            <a:extLst>
              <a:ext uri="{FF2B5EF4-FFF2-40B4-BE49-F238E27FC236}">
                <a16:creationId xmlns:a16="http://schemas.microsoft.com/office/drawing/2014/main" id="{D7C6A10C-80FF-419A-88A1-7293C32E9220}"/>
              </a:ext>
            </a:extLst>
          </p:cNvPr>
          <p:cNvSpPr txBox="1">
            <a:spLocks/>
          </p:cNvSpPr>
          <p:nvPr/>
        </p:nvSpPr>
        <p:spPr>
          <a:xfrm>
            <a:off x="629231" y="-79827"/>
            <a:ext cx="10515600" cy="1325563"/>
          </a:xfrm>
          <a:prstGeom prst="rect">
            <a:avLst/>
          </a:prstGeom>
        </p:spPr>
        <p:txBody>
          <a:bodyPr/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en-US" dirty="0">
                <a:solidFill>
                  <a:schemeClr val="accent1">
                    <a:lumMod val="75000"/>
                  </a:schemeClr>
                </a:solidFill>
              </a:rPr>
              <a:t>Introduction</a:t>
            </a:r>
            <a:br>
              <a:rPr lang="en-US" dirty="0">
                <a:solidFill>
                  <a:schemeClr val="accent1">
                    <a:lumMod val="75000"/>
                  </a:schemeClr>
                </a:solidFill>
              </a:rPr>
            </a:br>
            <a:endParaRPr lang="en-US" dirty="0">
              <a:solidFill>
                <a:schemeClr val="accent1">
                  <a:lumMod val="75000"/>
                </a:schemeClr>
              </a:solidFill>
            </a:endParaRPr>
          </a:p>
        </p:txBody>
      </p:sp>
      <p:sp>
        <p:nvSpPr>
          <p:cNvPr id="19" name="ZoneTexte 18">
            <a:extLst>
              <a:ext uri="{FF2B5EF4-FFF2-40B4-BE49-F238E27FC236}">
                <a16:creationId xmlns:a16="http://schemas.microsoft.com/office/drawing/2014/main" id="{AC109506-D8DA-4E5A-BA1A-D5071F9F878B}"/>
              </a:ext>
            </a:extLst>
          </p:cNvPr>
          <p:cNvSpPr txBox="1"/>
          <p:nvPr/>
        </p:nvSpPr>
        <p:spPr>
          <a:xfrm>
            <a:off x="381000" y="6369635"/>
            <a:ext cx="11085816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600" i="1" dirty="0">
                <a:solidFill>
                  <a:schemeClr val="accent3"/>
                </a:solidFill>
              </a:rPr>
              <a:t>Matthis Auger (LOCEAN, CLS)            -            matthis.auger@locean-ipsl.upmc.fr            -            	EGU21</a:t>
            </a:r>
          </a:p>
        </p:txBody>
      </p:sp>
      <p:sp>
        <p:nvSpPr>
          <p:cNvPr id="2" name="ZoneTexte 1">
            <a:extLst>
              <a:ext uri="{FF2B5EF4-FFF2-40B4-BE49-F238E27FC236}">
                <a16:creationId xmlns:a16="http://schemas.microsoft.com/office/drawing/2014/main" id="{BCC48808-D5F5-47C9-BFCB-BAA922778FF7}"/>
              </a:ext>
            </a:extLst>
          </p:cNvPr>
          <p:cNvSpPr txBox="1"/>
          <p:nvPr/>
        </p:nvSpPr>
        <p:spPr>
          <a:xfrm>
            <a:off x="3602468" y="508666"/>
            <a:ext cx="7057293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/>
              <a:t>The issue of the lack of observations in the Southern Ocean</a:t>
            </a:r>
          </a:p>
        </p:txBody>
      </p:sp>
    </p:spTree>
    <p:extLst>
      <p:ext uri="{BB962C8B-B14F-4D97-AF65-F5344CB8AC3E}">
        <p14:creationId xmlns:p14="http://schemas.microsoft.com/office/powerpoint/2010/main" val="3380600662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Espace réservé du numéro de diapositive 3">
            <a:extLst>
              <a:ext uri="{FF2B5EF4-FFF2-40B4-BE49-F238E27FC236}">
                <a16:creationId xmlns:a16="http://schemas.microsoft.com/office/drawing/2014/main" id="{018CDE9C-8FFF-4E61-8100-1DE22E285560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1C53260-6C54-4593-A0C5-2F3F3F350D5E}" type="slidenum">
              <a:rPr lang="en-US" smtClean="0"/>
              <a:t>3</a:t>
            </a:fld>
            <a:endParaRPr lang="en-US" dirty="0"/>
          </a:p>
        </p:txBody>
      </p:sp>
      <p:pic>
        <p:nvPicPr>
          <p:cNvPr id="5" name="Picture 2" descr="Image">
            <a:extLst>
              <a:ext uri="{FF2B5EF4-FFF2-40B4-BE49-F238E27FC236}">
                <a16:creationId xmlns:a16="http://schemas.microsoft.com/office/drawing/2014/main" id="{54C26181-4AF5-485F-ADA7-AB563A9FB785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56212" y="1676486"/>
            <a:ext cx="4867471" cy="351708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6" name="ZoneTexte 5">
            <a:extLst>
              <a:ext uri="{FF2B5EF4-FFF2-40B4-BE49-F238E27FC236}">
                <a16:creationId xmlns:a16="http://schemas.microsoft.com/office/drawing/2014/main" id="{5CE2CCEF-685A-424F-B8E1-EB36A1942F7D}"/>
              </a:ext>
            </a:extLst>
          </p:cNvPr>
          <p:cNvSpPr txBox="1"/>
          <p:nvPr/>
        </p:nvSpPr>
        <p:spPr>
          <a:xfrm>
            <a:off x="181780" y="5329524"/>
            <a:ext cx="5397465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buClr>
                <a:schemeClr val="tx2"/>
              </a:buClr>
            </a:pPr>
            <a:r>
              <a:rPr lang="fr-FR" sz="1200" i="1" dirty="0" err="1"/>
              <a:t>Sea</a:t>
            </a:r>
            <a:r>
              <a:rPr lang="fr-FR" sz="1200" i="1" dirty="0"/>
              <a:t> </a:t>
            </a:r>
            <a:r>
              <a:rPr lang="fr-FR" sz="1200" i="1" dirty="0" err="1"/>
              <a:t>level</a:t>
            </a:r>
            <a:r>
              <a:rPr lang="fr-FR" sz="1200" i="1" dirty="0"/>
              <a:t> Anomalies are </a:t>
            </a:r>
            <a:r>
              <a:rPr lang="fr-FR" sz="1200" i="1" dirty="0" err="1"/>
              <a:t>obtained</a:t>
            </a:r>
            <a:r>
              <a:rPr lang="fr-FR" sz="1200" i="1" dirty="0"/>
              <a:t> </a:t>
            </a:r>
            <a:r>
              <a:rPr lang="fr-FR" sz="1200" i="1" dirty="0" err="1"/>
              <a:t>using</a:t>
            </a:r>
            <a:r>
              <a:rPr lang="fr-FR" sz="1200" i="1" dirty="0"/>
              <a:t> </a:t>
            </a:r>
            <a:r>
              <a:rPr lang="fr-FR" sz="1200" i="1" dirty="0" err="1"/>
              <a:t>measurements</a:t>
            </a:r>
            <a:r>
              <a:rPr lang="fr-FR" sz="1200" i="1" dirty="0"/>
              <a:t> in the leads, </a:t>
            </a:r>
            <a:r>
              <a:rPr lang="fr-FR" sz="1200" i="1" dirty="0" err="1"/>
              <a:t>distinguished</a:t>
            </a:r>
            <a:r>
              <a:rPr lang="fr-FR" sz="1200" i="1" dirty="0"/>
              <a:t> </a:t>
            </a:r>
            <a:r>
              <a:rPr lang="fr-FR" sz="1200" i="1" dirty="0" err="1"/>
              <a:t>thanks</a:t>
            </a:r>
            <a:r>
              <a:rPr lang="fr-FR" sz="1200" i="1" dirty="0"/>
              <a:t> to a </a:t>
            </a:r>
            <a:r>
              <a:rPr lang="fr-FR" sz="1200" i="1" dirty="0" err="1"/>
              <a:t>dedicated</a:t>
            </a:r>
            <a:r>
              <a:rPr lang="fr-FR" sz="1200" i="1" dirty="0"/>
              <a:t> </a:t>
            </a:r>
            <a:r>
              <a:rPr lang="fr-FR" sz="1200" i="1" dirty="0" err="1"/>
              <a:t>waveform</a:t>
            </a:r>
            <a:r>
              <a:rPr lang="fr-FR" sz="1200" i="1" dirty="0"/>
              <a:t> classification </a:t>
            </a:r>
            <a:r>
              <a:rPr lang="fr-FR" sz="1200" i="1" dirty="0" err="1"/>
              <a:t>algorithm</a:t>
            </a:r>
            <a:r>
              <a:rPr lang="fr-FR" sz="1200" i="1" dirty="0"/>
              <a:t> (Poisson et al. (2018), </a:t>
            </a:r>
            <a:r>
              <a:rPr lang="fr-FR" sz="1200" i="1" dirty="0" err="1"/>
              <a:t>validated</a:t>
            </a:r>
            <a:r>
              <a:rPr lang="fr-FR" sz="1200" i="1" dirty="0"/>
              <a:t> </a:t>
            </a:r>
            <a:r>
              <a:rPr lang="fr-FR" sz="1200" i="1" dirty="0" err="1"/>
              <a:t>with</a:t>
            </a:r>
            <a:r>
              <a:rPr lang="fr-FR" sz="1200" i="1" dirty="0"/>
              <a:t> SAR </a:t>
            </a:r>
            <a:r>
              <a:rPr lang="fr-FR" sz="1200" i="1" dirty="0" err="1"/>
              <a:t>Imagery</a:t>
            </a:r>
            <a:r>
              <a:rPr lang="fr-FR" sz="1200" i="1" dirty="0"/>
              <a:t> in </a:t>
            </a:r>
            <a:r>
              <a:rPr lang="fr-FR" sz="1200" i="1" dirty="0" err="1"/>
              <a:t>Longépé</a:t>
            </a:r>
            <a:r>
              <a:rPr lang="fr-FR" sz="1200" i="1" dirty="0"/>
              <a:t> et al. (2019))</a:t>
            </a:r>
          </a:p>
          <a:p>
            <a:pPr algn="ctr"/>
            <a:endParaRPr lang="fr-FR" dirty="0"/>
          </a:p>
          <a:p>
            <a:pPr algn="ctr"/>
            <a:endParaRPr lang="fr-FR" dirty="0"/>
          </a:p>
        </p:txBody>
      </p:sp>
      <p:sp>
        <p:nvSpPr>
          <p:cNvPr id="8" name="Titre 2">
            <a:extLst>
              <a:ext uri="{FF2B5EF4-FFF2-40B4-BE49-F238E27FC236}">
                <a16:creationId xmlns:a16="http://schemas.microsoft.com/office/drawing/2014/main" id="{C4FA1F22-4555-45F7-8AF2-1F1EB6F4890B}"/>
              </a:ext>
            </a:extLst>
          </p:cNvPr>
          <p:cNvSpPr txBox="1">
            <a:spLocks/>
          </p:cNvSpPr>
          <p:nvPr/>
        </p:nvSpPr>
        <p:spPr>
          <a:xfrm>
            <a:off x="1676400" y="337638"/>
            <a:ext cx="10515600" cy="1325563"/>
          </a:xfrm>
          <a:prstGeom prst="rect">
            <a:avLst/>
          </a:prstGeom>
        </p:spPr>
        <p:txBody>
          <a:bodyPr/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US" dirty="0">
                <a:solidFill>
                  <a:schemeClr val="accent1">
                    <a:lumMod val="75000"/>
                  </a:schemeClr>
                </a:solidFill>
              </a:rPr>
              <a:t>Using radar altimetry in sea ice zones</a:t>
            </a:r>
            <a:br>
              <a:rPr lang="en-US" sz="3600" dirty="0">
                <a:solidFill>
                  <a:schemeClr val="accent5">
                    <a:lumMod val="75000"/>
                  </a:schemeClr>
                </a:solidFill>
              </a:rPr>
            </a:br>
            <a:endParaRPr lang="en-US" sz="3600" dirty="0">
              <a:solidFill>
                <a:schemeClr val="accent5">
                  <a:lumMod val="75000"/>
                </a:schemeClr>
              </a:solidFill>
            </a:endParaRPr>
          </a:p>
        </p:txBody>
      </p:sp>
      <p:pic>
        <p:nvPicPr>
          <p:cNvPr id="10" name="Image 9">
            <a:extLst>
              <a:ext uri="{FF2B5EF4-FFF2-40B4-BE49-F238E27FC236}">
                <a16:creationId xmlns:a16="http://schemas.microsoft.com/office/drawing/2014/main" id="{1AFAC8D9-9134-4F49-ABEF-901FC60FDE4C}"/>
              </a:ext>
            </a:extLst>
          </p:cNvPr>
          <p:cNvPicPr>
            <a:picLocks noChangeAspect="1"/>
          </p:cNvPicPr>
          <p:nvPr/>
        </p:nvPicPr>
        <p:blipFill>
          <a:blip r:embed="rId4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323931" y="1709546"/>
            <a:ext cx="7465763" cy="3484023"/>
          </a:xfrm>
          <a:prstGeom prst="rect">
            <a:avLst/>
          </a:prstGeom>
        </p:spPr>
      </p:pic>
      <p:pic>
        <p:nvPicPr>
          <p:cNvPr id="11" name="Espace réservé du contenu 4">
            <a:extLst>
              <a:ext uri="{FF2B5EF4-FFF2-40B4-BE49-F238E27FC236}">
                <a16:creationId xmlns:a16="http://schemas.microsoft.com/office/drawing/2014/main" id="{C7C888DE-D92D-474A-ABFB-BE9EB4E13539}"/>
              </a:ext>
            </a:extLst>
          </p:cNvPr>
          <p:cNvPicPr>
            <a:picLocks noChangeAspect="1"/>
          </p:cNvPicPr>
          <p:nvPr/>
        </p:nvPicPr>
        <p:blipFill rotWithShape="1">
          <a:blip r:embed="rId5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77285" t="9903" r="11736" b="9732"/>
          <a:stretch/>
        </p:blipFill>
        <p:spPr>
          <a:xfrm>
            <a:off x="8978507" y="2272847"/>
            <a:ext cx="334189" cy="2431503"/>
          </a:xfrm>
          <a:prstGeom prst="rect">
            <a:avLst/>
          </a:prstGeom>
        </p:spPr>
      </p:pic>
      <p:sp>
        <p:nvSpPr>
          <p:cNvPr id="12" name="Rectangle 11">
            <a:extLst>
              <a:ext uri="{FF2B5EF4-FFF2-40B4-BE49-F238E27FC236}">
                <a16:creationId xmlns:a16="http://schemas.microsoft.com/office/drawing/2014/main" id="{1933575C-504D-4A1E-9A7D-BB7BC7AB5B8B}"/>
              </a:ext>
            </a:extLst>
          </p:cNvPr>
          <p:cNvSpPr/>
          <p:nvPr/>
        </p:nvSpPr>
        <p:spPr>
          <a:xfrm>
            <a:off x="6008812" y="5193569"/>
            <a:ext cx="6096000" cy="276999"/>
          </a:xfrm>
          <a:prstGeom prst="rect">
            <a:avLst/>
          </a:prstGeom>
        </p:spPr>
        <p:txBody>
          <a:bodyPr>
            <a:spAutoFit/>
          </a:bodyPr>
          <a:lstStyle/>
          <a:p>
            <a:pPr algn="ctr">
              <a:buClr>
                <a:schemeClr val="tx2"/>
              </a:buClr>
            </a:pPr>
            <a:r>
              <a:rPr lang="fr-FR" sz="1200" i="1" dirty="0" err="1"/>
              <a:t>Multimission</a:t>
            </a:r>
            <a:r>
              <a:rPr lang="fr-FR" sz="1200" i="1" dirty="0"/>
              <a:t> </a:t>
            </a:r>
            <a:r>
              <a:rPr lang="fr-FR" sz="1200" i="1" dirty="0" err="1"/>
              <a:t>Analysis</a:t>
            </a:r>
            <a:r>
              <a:rPr lang="fr-FR" sz="1200" i="1" dirty="0"/>
              <a:t> </a:t>
            </a:r>
            <a:r>
              <a:rPr lang="fr-FR" sz="1200" i="1" dirty="0" err="1"/>
              <a:t>allows</a:t>
            </a:r>
            <a:r>
              <a:rPr lang="fr-FR" sz="1200" i="1" dirty="0"/>
              <a:t> a </a:t>
            </a:r>
            <a:r>
              <a:rPr lang="fr-FR" sz="1200" i="1" dirty="0" err="1"/>
              <a:t>better</a:t>
            </a:r>
            <a:r>
              <a:rPr lang="fr-FR" sz="1200" i="1" dirty="0"/>
              <a:t> temporal and spatial </a:t>
            </a:r>
            <a:r>
              <a:rPr lang="fr-FR" sz="1200" i="1" dirty="0" err="1"/>
              <a:t>resolution</a:t>
            </a:r>
            <a:endParaRPr lang="en-US" sz="1200" i="1" dirty="0"/>
          </a:p>
        </p:txBody>
      </p:sp>
      <p:sp>
        <p:nvSpPr>
          <p:cNvPr id="14" name="ZoneTexte 13">
            <a:extLst>
              <a:ext uri="{FF2B5EF4-FFF2-40B4-BE49-F238E27FC236}">
                <a16:creationId xmlns:a16="http://schemas.microsoft.com/office/drawing/2014/main" id="{AD0C17C3-383D-43D7-A724-DAC0DFCF65D1}"/>
              </a:ext>
            </a:extLst>
          </p:cNvPr>
          <p:cNvSpPr txBox="1"/>
          <p:nvPr/>
        </p:nvSpPr>
        <p:spPr>
          <a:xfrm>
            <a:off x="381000" y="6369635"/>
            <a:ext cx="11085816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600" i="1" dirty="0">
                <a:solidFill>
                  <a:schemeClr val="accent3"/>
                </a:solidFill>
              </a:rPr>
              <a:t>Matthis Auger (LOCEAN, CLS)            -            matthis.auger@locean-ipsl.upmc.fr            -            	EGU21</a:t>
            </a:r>
          </a:p>
        </p:txBody>
      </p:sp>
    </p:spTree>
    <p:extLst>
      <p:ext uri="{BB962C8B-B14F-4D97-AF65-F5344CB8AC3E}">
        <p14:creationId xmlns:p14="http://schemas.microsoft.com/office/powerpoint/2010/main" val="100724683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Espace réservé du numéro de diapositive 3">
            <a:extLst>
              <a:ext uri="{FF2B5EF4-FFF2-40B4-BE49-F238E27FC236}">
                <a16:creationId xmlns:a16="http://schemas.microsoft.com/office/drawing/2014/main" id="{2A783E01-F951-4194-A8E7-619DC3998BD1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1C53260-6C54-4593-A0C5-2F3F3F350D5E}" type="slidenum">
              <a:rPr lang="en-US" smtClean="0"/>
              <a:t>4</a:t>
            </a:fld>
            <a:endParaRPr lang="en-US" dirty="0"/>
          </a:p>
        </p:txBody>
      </p:sp>
      <p:sp>
        <p:nvSpPr>
          <p:cNvPr id="14" name="Espace réservé du contenu 2">
            <a:extLst>
              <a:ext uri="{FF2B5EF4-FFF2-40B4-BE49-F238E27FC236}">
                <a16:creationId xmlns:a16="http://schemas.microsoft.com/office/drawing/2014/main" id="{FFBF4777-A946-45C1-A788-FD32AD67888B}"/>
              </a:ext>
            </a:extLst>
          </p:cNvPr>
          <p:cNvSpPr txBox="1">
            <a:spLocks/>
          </p:cNvSpPr>
          <p:nvPr/>
        </p:nvSpPr>
        <p:spPr>
          <a:xfrm>
            <a:off x="139032" y="1510301"/>
            <a:ext cx="4645186" cy="1325564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342900" indent="-3429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lang="en-US" sz="2800" kern="1200" noProof="0" dirty="0" smtClean="0">
                <a:solidFill>
                  <a:schemeClr val="tx1">
                    <a:lumMod val="50000"/>
                    <a:lumOff val="50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lang="en-US" sz="2400" kern="1200" noProof="0" dirty="0" smtClean="0">
                <a:solidFill>
                  <a:schemeClr val="tx1">
                    <a:lumMod val="50000"/>
                    <a:lumOff val="50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lang="en-US" sz="2000" kern="1200" noProof="0" dirty="0" smtClean="0">
                <a:solidFill>
                  <a:schemeClr val="tx1">
                    <a:lumMod val="50000"/>
                    <a:lumOff val="50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lang="en-US" sz="1800" kern="1200" noProof="0" dirty="0" smtClean="0">
                <a:solidFill>
                  <a:schemeClr val="tx1">
                    <a:lumMod val="50000"/>
                    <a:lumOff val="50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»"/>
              <a:defRPr lang="fr-FR" sz="2000" kern="1200" dirty="0" smtClean="0">
                <a:solidFill>
                  <a:schemeClr val="tx1">
                    <a:lumMod val="50000"/>
                    <a:lumOff val="50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Font typeface="Arial" pitchFamily="34" charset="0"/>
              <a:buNone/>
            </a:pPr>
            <a:r>
              <a:rPr lang="en-GB" dirty="0">
                <a:solidFill>
                  <a:srgbClr val="0070C0"/>
                </a:solidFill>
              </a:rPr>
              <a:t>DUACS SLA product:</a:t>
            </a:r>
            <a:endParaRPr lang="en-GB" sz="2400" dirty="0">
              <a:solidFill>
                <a:schemeClr val="tx1"/>
              </a:solidFill>
            </a:endParaRPr>
          </a:p>
          <a:p>
            <a:pPr>
              <a:buClr>
                <a:schemeClr val="tx2"/>
              </a:buClr>
              <a:buFont typeface="Wingdings" panose="05000000000000000000" pitchFamily="2" charset="2"/>
              <a:buChar char="v"/>
            </a:pPr>
            <a:r>
              <a:rPr lang="en-GB" sz="2000" dirty="0">
                <a:solidFill>
                  <a:schemeClr val="tx1"/>
                </a:solidFill>
              </a:rPr>
              <a:t>Daily Multi-mission global SLA product</a:t>
            </a:r>
          </a:p>
          <a:p>
            <a:pPr>
              <a:buClr>
                <a:schemeClr val="tx2"/>
              </a:buClr>
              <a:buFont typeface="Wingdings" panose="05000000000000000000" pitchFamily="2" charset="2"/>
              <a:buChar char="v"/>
            </a:pPr>
            <a:r>
              <a:rPr lang="en-GB" sz="2000" dirty="0">
                <a:solidFill>
                  <a:schemeClr val="tx1"/>
                </a:solidFill>
              </a:rPr>
              <a:t>No data in sea ice zones</a:t>
            </a:r>
          </a:p>
          <a:p>
            <a:pPr marL="0" indent="0">
              <a:buClr>
                <a:schemeClr val="tx2">
                  <a:lumMod val="75000"/>
                </a:schemeClr>
              </a:buClr>
              <a:buFont typeface="Arial" pitchFamily="34" charset="0"/>
              <a:buNone/>
            </a:pPr>
            <a:endParaRPr lang="en-GB" sz="1800" dirty="0">
              <a:solidFill>
                <a:schemeClr val="tx1">
                  <a:lumMod val="65000"/>
                  <a:lumOff val="35000"/>
                </a:schemeClr>
              </a:solidFill>
            </a:endParaRPr>
          </a:p>
        </p:txBody>
      </p:sp>
      <p:cxnSp>
        <p:nvCxnSpPr>
          <p:cNvPr id="15" name="Connecteur droit 14">
            <a:extLst>
              <a:ext uri="{FF2B5EF4-FFF2-40B4-BE49-F238E27FC236}">
                <a16:creationId xmlns:a16="http://schemas.microsoft.com/office/drawing/2014/main" id="{671474CE-A95A-47C0-866E-9F0C787313A3}"/>
              </a:ext>
            </a:extLst>
          </p:cNvPr>
          <p:cNvCxnSpPr/>
          <p:nvPr/>
        </p:nvCxnSpPr>
        <p:spPr>
          <a:xfrm>
            <a:off x="865863" y="5376824"/>
            <a:ext cx="733097" cy="0"/>
          </a:xfrm>
          <a:prstGeom prst="line">
            <a:avLst/>
          </a:prstGeom>
          <a:ln w="19050"/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16" name="ZoneTexte 15">
            <a:extLst>
              <a:ext uri="{FF2B5EF4-FFF2-40B4-BE49-F238E27FC236}">
                <a16:creationId xmlns:a16="http://schemas.microsoft.com/office/drawing/2014/main" id="{54766727-F223-440E-841D-925CBBA9ED2D}"/>
              </a:ext>
            </a:extLst>
          </p:cNvPr>
          <p:cNvSpPr txBox="1"/>
          <p:nvPr/>
        </p:nvSpPr>
        <p:spPr>
          <a:xfrm>
            <a:off x="703673" y="5536544"/>
            <a:ext cx="1939158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/>
              <a:t>3% Sea Ice Concentration</a:t>
            </a:r>
          </a:p>
        </p:txBody>
      </p:sp>
      <p:cxnSp>
        <p:nvCxnSpPr>
          <p:cNvPr id="5" name="Connecteur droit 4">
            <a:extLst>
              <a:ext uri="{FF2B5EF4-FFF2-40B4-BE49-F238E27FC236}">
                <a16:creationId xmlns:a16="http://schemas.microsoft.com/office/drawing/2014/main" id="{35D52948-6154-4C76-A8E4-C6F9BF48131A}"/>
              </a:ext>
            </a:extLst>
          </p:cNvPr>
          <p:cNvCxnSpPr/>
          <p:nvPr/>
        </p:nvCxnSpPr>
        <p:spPr>
          <a:xfrm flipV="1">
            <a:off x="6096000" y="1510301"/>
            <a:ext cx="0" cy="4504348"/>
          </a:xfrm>
          <a:prstGeom prst="line">
            <a:avLst/>
          </a:prstGeom>
          <a:ln w="3810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0" name="Espace réservé du contenu 2">
            <a:extLst>
              <a:ext uri="{FF2B5EF4-FFF2-40B4-BE49-F238E27FC236}">
                <a16:creationId xmlns:a16="http://schemas.microsoft.com/office/drawing/2014/main" id="{9361AF63-6B40-44EC-BB42-914FE2260F15}"/>
              </a:ext>
            </a:extLst>
          </p:cNvPr>
          <p:cNvSpPr txBox="1">
            <a:spLocks/>
          </p:cNvSpPr>
          <p:nvPr/>
        </p:nvSpPr>
        <p:spPr>
          <a:xfrm>
            <a:off x="6220482" y="1281213"/>
            <a:ext cx="4645186" cy="1783739"/>
          </a:xfrm>
          <a:prstGeom prst="rect">
            <a:avLst/>
          </a:prstGeom>
        </p:spPr>
        <p:txBody>
          <a:bodyPr vert="horz" lIns="91440" tIns="45720" rIns="91440" bIns="45720" rtlCol="0">
            <a:normAutofit fontScale="92500"/>
          </a:bodyPr>
          <a:lstStyle>
            <a:lvl1pPr marL="342900" indent="-3429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lang="en-US" sz="2800" kern="1200" noProof="0" dirty="0" smtClean="0">
                <a:solidFill>
                  <a:schemeClr val="tx1">
                    <a:lumMod val="50000"/>
                    <a:lumOff val="50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lang="en-US" sz="2400" kern="1200" noProof="0" dirty="0" smtClean="0">
                <a:solidFill>
                  <a:schemeClr val="tx1">
                    <a:lumMod val="50000"/>
                    <a:lumOff val="50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lang="en-US" sz="2000" kern="1200" noProof="0" dirty="0" smtClean="0">
                <a:solidFill>
                  <a:schemeClr val="tx1">
                    <a:lumMod val="50000"/>
                    <a:lumOff val="50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lang="en-US" sz="1800" kern="1200" noProof="0" dirty="0" smtClean="0">
                <a:solidFill>
                  <a:schemeClr val="tx1">
                    <a:lumMod val="50000"/>
                    <a:lumOff val="50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»"/>
              <a:defRPr lang="fr-FR" sz="2000" kern="1200" dirty="0" smtClean="0">
                <a:solidFill>
                  <a:schemeClr val="tx1">
                    <a:lumMod val="50000"/>
                    <a:lumOff val="50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Font typeface="Arial" pitchFamily="34" charset="0"/>
              <a:buNone/>
            </a:pPr>
            <a:r>
              <a:rPr lang="en-GB" sz="3000" dirty="0">
                <a:solidFill>
                  <a:srgbClr val="0070C0"/>
                </a:solidFill>
              </a:rPr>
              <a:t>T. Armitage (2018) SLA:</a:t>
            </a:r>
            <a:endParaRPr lang="en-GB" sz="2600" dirty="0">
              <a:solidFill>
                <a:schemeClr val="tx1"/>
              </a:solidFill>
            </a:endParaRPr>
          </a:p>
          <a:p>
            <a:pPr>
              <a:buClr>
                <a:schemeClr val="tx2"/>
              </a:buClr>
              <a:buFont typeface="Wingdings" panose="05000000000000000000" pitchFamily="2" charset="2"/>
              <a:buChar char="v"/>
            </a:pPr>
            <a:r>
              <a:rPr lang="en-GB" sz="2200" dirty="0">
                <a:solidFill>
                  <a:schemeClr val="tx1"/>
                </a:solidFill>
              </a:rPr>
              <a:t>Cryosat-2 monthly SLA</a:t>
            </a:r>
          </a:p>
          <a:p>
            <a:pPr>
              <a:buClr>
                <a:schemeClr val="tx2"/>
              </a:buClr>
              <a:buFont typeface="Wingdings" panose="05000000000000000000" pitchFamily="2" charset="2"/>
              <a:buChar char="v"/>
            </a:pPr>
            <a:r>
              <a:rPr lang="en-GB" sz="2200" dirty="0">
                <a:solidFill>
                  <a:schemeClr val="tx1"/>
                </a:solidFill>
              </a:rPr>
              <a:t>50km grid</a:t>
            </a:r>
          </a:p>
          <a:p>
            <a:pPr>
              <a:buClr>
                <a:schemeClr val="tx2"/>
              </a:buClr>
              <a:buFont typeface="Wingdings" panose="05000000000000000000" pitchFamily="2" charset="2"/>
              <a:buChar char="v"/>
            </a:pPr>
            <a:r>
              <a:rPr lang="en-GB" sz="2200" dirty="0">
                <a:solidFill>
                  <a:schemeClr val="tx1"/>
                </a:solidFill>
              </a:rPr>
              <a:t>Data in sea ice zones for the first time</a:t>
            </a:r>
          </a:p>
          <a:p>
            <a:pPr marL="0" indent="0">
              <a:buClr>
                <a:schemeClr val="tx2">
                  <a:lumMod val="75000"/>
                </a:schemeClr>
              </a:buClr>
              <a:buFont typeface="Arial" pitchFamily="34" charset="0"/>
              <a:buNone/>
            </a:pPr>
            <a:endParaRPr lang="en-GB" sz="1800" dirty="0">
              <a:solidFill>
                <a:schemeClr val="tx1">
                  <a:lumMod val="65000"/>
                  <a:lumOff val="35000"/>
                </a:schemeClr>
              </a:solidFill>
            </a:endParaRPr>
          </a:p>
        </p:txBody>
      </p:sp>
      <p:sp>
        <p:nvSpPr>
          <p:cNvPr id="26" name="ZoneTexte 25">
            <a:extLst>
              <a:ext uri="{FF2B5EF4-FFF2-40B4-BE49-F238E27FC236}">
                <a16:creationId xmlns:a16="http://schemas.microsoft.com/office/drawing/2014/main" id="{FFAFC7B6-B7CE-47F7-96FF-6600A12DBBA5}"/>
              </a:ext>
            </a:extLst>
          </p:cNvPr>
          <p:cNvSpPr txBox="1"/>
          <p:nvPr/>
        </p:nvSpPr>
        <p:spPr>
          <a:xfrm>
            <a:off x="7384032" y="5999256"/>
            <a:ext cx="2853108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200" dirty="0">
                <a:solidFill>
                  <a:schemeClr val="tx2">
                    <a:lumMod val="60000"/>
                    <a:lumOff val="40000"/>
                  </a:schemeClr>
                </a:solidFill>
              </a:rPr>
              <a:t>T. Armitage 2016 SLA maps</a:t>
            </a:r>
          </a:p>
        </p:txBody>
      </p:sp>
      <p:sp>
        <p:nvSpPr>
          <p:cNvPr id="13" name="Titre 2">
            <a:extLst>
              <a:ext uri="{FF2B5EF4-FFF2-40B4-BE49-F238E27FC236}">
                <a16:creationId xmlns:a16="http://schemas.microsoft.com/office/drawing/2014/main" id="{3D4A16CE-44BA-40C6-A225-7CC58CA35E96}"/>
              </a:ext>
            </a:extLst>
          </p:cNvPr>
          <p:cNvSpPr txBox="1">
            <a:spLocks/>
          </p:cNvSpPr>
          <p:nvPr/>
        </p:nvSpPr>
        <p:spPr>
          <a:xfrm>
            <a:off x="3369487" y="124684"/>
            <a:ext cx="10515600" cy="661572"/>
          </a:xfrm>
          <a:prstGeom prst="rect">
            <a:avLst/>
          </a:prstGeom>
        </p:spPr>
        <p:txBody>
          <a:bodyPr/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US" dirty="0">
                <a:solidFill>
                  <a:schemeClr val="accent1">
                    <a:lumMod val="75000"/>
                  </a:schemeClr>
                </a:solidFill>
              </a:rPr>
              <a:t>What is already done</a:t>
            </a:r>
            <a:br>
              <a:rPr lang="en-US" sz="3600" dirty="0">
                <a:solidFill>
                  <a:schemeClr val="accent5">
                    <a:lumMod val="75000"/>
                  </a:schemeClr>
                </a:solidFill>
              </a:rPr>
            </a:br>
            <a:endParaRPr lang="en-US" sz="3600" dirty="0">
              <a:solidFill>
                <a:schemeClr val="accent5">
                  <a:lumMod val="75000"/>
                </a:schemeClr>
              </a:solidFill>
            </a:endParaRPr>
          </a:p>
        </p:txBody>
      </p:sp>
      <p:sp>
        <p:nvSpPr>
          <p:cNvPr id="18" name="ZoneTexte 17">
            <a:extLst>
              <a:ext uri="{FF2B5EF4-FFF2-40B4-BE49-F238E27FC236}">
                <a16:creationId xmlns:a16="http://schemas.microsoft.com/office/drawing/2014/main" id="{2E71DB1A-0A43-42FE-BBDD-31BF82D472ED}"/>
              </a:ext>
            </a:extLst>
          </p:cNvPr>
          <p:cNvSpPr txBox="1"/>
          <p:nvPr/>
        </p:nvSpPr>
        <p:spPr>
          <a:xfrm>
            <a:off x="381000" y="6369635"/>
            <a:ext cx="11085816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600" i="1" dirty="0">
                <a:solidFill>
                  <a:schemeClr val="accent3"/>
                </a:solidFill>
              </a:rPr>
              <a:t>Matthis Auger (LOCEAN, CLS)            -            matthis.auger@locean-ipsl.upmc.fr            -            	EGU21</a:t>
            </a:r>
          </a:p>
        </p:txBody>
      </p:sp>
      <p:pic>
        <p:nvPicPr>
          <p:cNvPr id="2" name="Image 1">
            <a:extLst>
              <a:ext uri="{FF2B5EF4-FFF2-40B4-BE49-F238E27FC236}">
                <a16:creationId xmlns:a16="http://schemas.microsoft.com/office/drawing/2014/main" id="{6511B0B0-87AA-42B9-B1E2-3BEB093D30AB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283301" y="2779735"/>
            <a:ext cx="3054571" cy="3317123"/>
          </a:xfrm>
          <a:prstGeom prst="rect">
            <a:avLst/>
          </a:prstGeom>
        </p:spPr>
      </p:pic>
      <p:pic>
        <p:nvPicPr>
          <p:cNvPr id="22" name="Image 21">
            <a:extLst>
              <a:ext uri="{FF2B5EF4-FFF2-40B4-BE49-F238E27FC236}">
                <a16:creationId xmlns:a16="http://schemas.microsoft.com/office/drawing/2014/main" id="{CDAC1B2E-4B1D-4930-9D05-98EF08624106}"/>
              </a:ext>
            </a:extLst>
          </p:cNvPr>
          <p:cNvPicPr>
            <a:picLocks noChangeAspect="1"/>
          </p:cNvPicPr>
          <p:nvPr/>
        </p:nvPicPr>
        <p:blipFill rotWithShape="1">
          <a:blip r:embed="rId4"/>
          <a:srcRect l="87958"/>
          <a:stretch/>
        </p:blipFill>
        <p:spPr>
          <a:xfrm>
            <a:off x="10466210" y="3096201"/>
            <a:ext cx="696535" cy="3016864"/>
          </a:xfrm>
          <a:prstGeom prst="rect">
            <a:avLst/>
          </a:prstGeom>
        </p:spPr>
      </p:pic>
      <p:pic>
        <p:nvPicPr>
          <p:cNvPr id="3" name="Image 2">
            <a:extLst>
              <a:ext uri="{FF2B5EF4-FFF2-40B4-BE49-F238E27FC236}">
                <a16:creationId xmlns:a16="http://schemas.microsoft.com/office/drawing/2014/main" id="{69562979-C57A-4AFD-8EC6-66AC4199F99C}"/>
              </a:ext>
            </a:extLst>
          </p:cNvPr>
          <p:cNvPicPr>
            <a:picLocks noChangeAspect="1"/>
          </p:cNvPicPr>
          <p:nvPr/>
        </p:nvPicPr>
        <p:blipFill>
          <a:blip r:embed="rId5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tretch>
            <a:fillRect/>
          </a:stretch>
        </p:blipFill>
        <p:spPr>
          <a:xfrm>
            <a:off x="1854128" y="2779735"/>
            <a:ext cx="3028312" cy="3271184"/>
          </a:xfrm>
          <a:prstGeom prst="rect">
            <a:avLst/>
          </a:prstGeom>
        </p:spPr>
      </p:pic>
      <p:pic>
        <p:nvPicPr>
          <p:cNvPr id="23" name="Image 22">
            <a:extLst>
              <a:ext uri="{FF2B5EF4-FFF2-40B4-BE49-F238E27FC236}">
                <a16:creationId xmlns:a16="http://schemas.microsoft.com/office/drawing/2014/main" id="{5D44E63F-41EB-4492-882D-8E2E5F0EE2E9}"/>
              </a:ext>
            </a:extLst>
          </p:cNvPr>
          <p:cNvPicPr>
            <a:picLocks noChangeAspect="1"/>
          </p:cNvPicPr>
          <p:nvPr/>
        </p:nvPicPr>
        <p:blipFill rotWithShape="1">
          <a:blip r:embed="rId4"/>
          <a:srcRect l="87958"/>
          <a:stretch/>
        </p:blipFill>
        <p:spPr>
          <a:xfrm>
            <a:off x="5006921" y="3058516"/>
            <a:ext cx="696535" cy="301686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523674679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Espace réservé du numéro de diapositive 3">
            <a:extLst>
              <a:ext uri="{FF2B5EF4-FFF2-40B4-BE49-F238E27FC236}">
                <a16:creationId xmlns:a16="http://schemas.microsoft.com/office/drawing/2014/main" id="{2A783E01-F951-4194-A8E7-619DC3998BD1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1C53260-6C54-4593-A0C5-2F3F3F350D5E}" type="slidenum">
              <a:rPr lang="en-US" smtClean="0"/>
              <a:t>5</a:t>
            </a:fld>
            <a:endParaRPr lang="en-US" dirty="0"/>
          </a:p>
        </p:txBody>
      </p:sp>
      <p:sp>
        <p:nvSpPr>
          <p:cNvPr id="14" name="Espace réservé du contenu 2">
            <a:extLst>
              <a:ext uri="{FF2B5EF4-FFF2-40B4-BE49-F238E27FC236}">
                <a16:creationId xmlns:a16="http://schemas.microsoft.com/office/drawing/2014/main" id="{FFBF4777-A946-45C1-A788-FD32AD67888B}"/>
              </a:ext>
            </a:extLst>
          </p:cNvPr>
          <p:cNvSpPr txBox="1">
            <a:spLocks/>
          </p:cNvSpPr>
          <p:nvPr/>
        </p:nvSpPr>
        <p:spPr>
          <a:xfrm>
            <a:off x="713208" y="2449471"/>
            <a:ext cx="5882978" cy="1959057"/>
          </a:xfrm>
          <a:prstGeom prst="rect">
            <a:avLst/>
          </a:prstGeom>
        </p:spPr>
        <p:txBody>
          <a:bodyPr vert="horz" lIns="91440" tIns="45720" rIns="91440" bIns="45720" rtlCol="0">
            <a:normAutofit fontScale="92500"/>
          </a:bodyPr>
          <a:lstStyle>
            <a:lvl1pPr marL="342900" indent="-3429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lang="en-US" sz="2800" kern="1200" noProof="0" dirty="0" smtClean="0">
                <a:solidFill>
                  <a:schemeClr val="tx1">
                    <a:lumMod val="50000"/>
                    <a:lumOff val="50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lang="en-US" sz="2400" kern="1200" noProof="0" dirty="0" smtClean="0">
                <a:solidFill>
                  <a:schemeClr val="tx1">
                    <a:lumMod val="50000"/>
                    <a:lumOff val="50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lang="en-US" sz="2000" kern="1200" noProof="0" dirty="0" smtClean="0">
                <a:solidFill>
                  <a:schemeClr val="tx1">
                    <a:lumMod val="50000"/>
                    <a:lumOff val="50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lang="en-US" sz="1800" kern="1200" noProof="0" dirty="0" smtClean="0">
                <a:solidFill>
                  <a:schemeClr val="tx1">
                    <a:lumMod val="50000"/>
                    <a:lumOff val="50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»"/>
              <a:defRPr lang="fr-FR" sz="2000" kern="1200" dirty="0" smtClean="0">
                <a:solidFill>
                  <a:schemeClr val="tx1">
                    <a:lumMod val="50000"/>
                    <a:lumOff val="50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Font typeface="Arial" pitchFamily="34" charset="0"/>
              <a:buNone/>
            </a:pPr>
            <a:r>
              <a:rPr lang="en-GB" sz="3000" dirty="0">
                <a:solidFill>
                  <a:srgbClr val="0070C0"/>
                </a:solidFill>
              </a:rPr>
              <a:t>Southern Ocean product:</a:t>
            </a:r>
            <a:endParaRPr lang="en-GB" sz="2600" dirty="0">
              <a:solidFill>
                <a:schemeClr val="tx1"/>
              </a:solidFill>
            </a:endParaRPr>
          </a:p>
          <a:p>
            <a:pPr>
              <a:buClr>
                <a:schemeClr val="tx2"/>
              </a:buClr>
              <a:buFont typeface="Wingdings" panose="05000000000000000000" pitchFamily="2" charset="2"/>
              <a:buChar char="v"/>
            </a:pPr>
            <a:r>
              <a:rPr lang="en-GB" sz="2200" dirty="0">
                <a:solidFill>
                  <a:schemeClr val="tx1"/>
                </a:solidFill>
              </a:rPr>
              <a:t>Daily Multi-mission global SLA product on a 25km grid</a:t>
            </a:r>
          </a:p>
          <a:p>
            <a:pPr>
              <a:buClr>
                <a:schemeClr val="tx2"/>
              </a:buClr>
              <a:buFont typeface="Wingdings" panose="05000000000000000000" pitchFamily="2" charset="2"/>
              <a:buChar char="v"/>
            </a:pPr>
            <a:r>
              <a:rPr lang="en-GB" sz="2200" dirty="0">
                <a:solidFill>
                  <a:schemeClr val="tx1"/>
                </a:solidFill>
              </a:rPr>
              <a:t>Continuity between sea ice zone and open ocean</a:t>
            </a:r>
          </a:p>
          <a:p>
            <a:pPr>
              <a:buClr>
                <a:schemeClr val="tx2"/>
              </a:buClr>
              <a:buFont typeface="Wingdings" panose="05000000000000000000" pitchFamily="2" charset="2"/>
              <a:buChar char="v"/>
            </a:pPr>
            <a:r>
              <a:rPr lang="en-GB" sz="2200" dirty="0">
                <a:solidFill>
                  <a:schemeClr val="tx1"/>
                </a:solidFill>
              </a:rPr>
              <a:t>2013-2019 Product</a:t>
            </a:r>
            <a:endParaRPr lang="en-GB" sz="2200" dirty="0">
              <a:solidFill>
                <a:schemeClr val="tx1">
                  <a:lumMod val="65000"/>
                  <a:lumOff val="35000"/>
                </a:schemeClr>
              </a:solidFill>
            </a:endParaRPr>
          </a:p>
          <a:p>
            <a:pPr marL="0" indent="0">
              <a:buClr>
                <a:schemeClr val="tx2"/>
              </a:buClr>
              <a:buNone/>
            </a:pPr>
            <a:endParaRPr lang="en-GB" sz="2200" dirty="0">
              <a:solidFill>
                <a:schemeClr val="tx1"/>
              </a:solidFill>
            </a:endParaRPr>
          </a:p>
          <a:p>
            <a:pPr>
              <a:buClr>
                <a:schemeClr val="tx2"/>
              </a:buClr>
              <a:buFont typeface="Wingdings" panose="05000000000000000000" pitchFamily="2" charset="2"/>
              <a:buChar char="v"/>
            </a:pPr>
            <a:endParaRPr lang="en-GB" sz="2400" dirty="0">
              <a:solidFill>
                <a:srgbClr val="0070C0"/>
              </a:solidFill>
            </a:endParaRPr>
          </a:p>
        </p:txBody>
      </p:sp>
      <p:sp>
        <p:nvSpPr>
          <p:cNvPr id="26" name="ZoneTexte 25">
            <a:extLst>
              <a:ext uri="{FF2B5EF4-FFF2-40B4-BE49-F238E27FC236}">
                <a16:creationId xmlns:a16="http://schemas.microsoft.com/office/drawing/2014/main" id="{FFAFC7B6-B7CE-47F7-96FF-6600A12DBBA5}"/>
              </a:ext>
            </a:extLst>
          </p:cNvPr>
          <p:cNvSpPr txBox="1"/>
          <p:nvPr/>
        </p:nvSpPr>
        <p:spPr>
          <a:xfrm>
            <a:off x="7540783" y="6158331"/>
            <a:ext cx="2853108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200" dirty="0">
                <a:solidFill>
                  <a:schemeClr val="tx2">
                    <a:lumMod val="60000"/>
                    <a:lumOff val="40000"/>
                  </a:schemeClr>
                </a:solidFill>
              </a:rPr>
              <a:t>T. Armitage 2016 SLA maps</a:t>
            </a:r>
          </a:p>
        </p:txBody>
      </p:sp>
      <p:sp>
        <p:nvSpPr>
          <p:cNvPr id="10" name="Titre 2">
            <a:extLst>
              <a:ext uri="{FF2B5EF4-FFF2-40B4-BE49-F238E27FC236}">
                <a16:creationId xmlns:a16="http://schemas.microsoft.com/office/drawing/2014/main" id="{AFFB0BAB-E1CD-45F8-B3AD-E476379F00ED}"/>
              </a:ext>
            </a:extLst>
          </p:cNvPr>
          <p:cNvSpPr txBox="1">
            <a:spLocks/>
          </p:cNvSpPr>
          <p:nvPr/>
        </p:nvSpPr>
        <p:spPr>
          <a:xfrm>
            <a:off x="0" y="126474"/>
            <a:ext cx="12191999" cy="1325563"/>
          </a:xfrm>
          <a:prstGeom prst="rect">
            <a:avLst/>
          </a:prstGeom>
        </p:spPr>
        <p:txBody>
          <a:bodyPr/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en-US" dirty="0">
                <a:solidFill>
                  <a:schemeClr val="accent1">
                    <a:lumMod val="75000"/>
                  </a:schemeClr>
                </a:solidFill>
              </a:rPr>
              <a:t>A new daily multi-mission Southern Ocean SLA product</a:t>
            </a:r>
          </a:p>
        </p:txBody>
      </p:sp>
      <p:sp>
        <p:nvSpPr>
          <p:cNvPr id="8" name="ZoneTexte 7">
            <a:extLst>
              <a:ext uri="{FF2B5EF4-FFF2-40B4-BE49-F238E27FC236}">
                <a16:creationId xmlns:a16="http://schemas.microsoft.com/office/drawing/2014/main" id="{D9DA832E-03BB-4E24-986A-0E2C59DA1621}"/>
              </a:ext>
            </a:extLst>
          </p:cNvPr>
          <p:cNvSpPr txBox="1"/>
          <p:nvPr/>
        </p:nvSpPr>
        <p:spPr>
          <a:xfrm>
            <a:off x="381000" y="6369635"/>
            <a:ext cx="11085816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600" i="1" dirty="0">
                <a:solidFill>
                  <a:schemeClr val="accent3"/>
                </a:solidFill>
              </a:rPr>
              <a:t>Matthis Auger (LOCEAN, CLS)            -            matthis.auger@locean-ipsl.upmc.fr            -            	EGU21</a:t>
            </a:r>
          </a:p>
        </p:txBody>
      </p:sp>
      <p:pic>
        <p:nvPicPr>
          <p:cNvPr id="9" name="Image 8">
            <a:extLst>
              <a:ext uri="{FF2B5EF4-FFF2-40B4-BE49-F238E27FC236}">
                <a16:creationId xmlns:a16="http://schemas.microsoft.com/office/drawing/2014/main" id="{DB34E0E0-8D4A-4C4F-AE5A-79DC5D2BB7D3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l="43717"/>
          <a:stretch/>
        </p:blipFill>
        <p:spPr>
          <a:xfrm>
            <a:off x="6989464" y="1792016"/>
            <a:ext cx="4217474" cy="390831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59964830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Espace réservé du contenu 2">
            <a:extLst>
              <a:ext uri="{FF2B5EF4-FFF2-40B4-BE49-F238E27FC236}">
                <a16:creationId xmlns:a16="http://schemas.microsoft.com/office/drawing/2014/main" id="{AB9D67C3-A447-4A06-9A21-81BB98B08BD0}"/>
              </a:ext>
            </a:extLst>
          </p:cNvPr>
          <p:cNvSpPr txBox="1">
            <a:spLocks/>
          </p:cNvSpPr>
          <p:nvPr/>
        </p:nvSpPr>
        <p:spPr>
          <a:xfrm>
            <a:off x="1994300" y="1948664"/>
            <a:ext cx="7344074" cy="3604095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342900" indent="-3429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lang="en-US" sz="2800" kern="1200" noProof="0" dirty="0" smtClean="0">
                <a:solidFill>
                  <a:schemeClr val="tx1">
                    <a:lumMod val="50000"/>
                    <a:lumOff val="50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lang="en-US" sz="2400" kern="1200" noProof="0" dirty="0" smtClean="0">
                <a:solidFill>
                  <a:schemeClr val="tx1">
                    <a:lumMod val="50000"/>
                    <a:lumOff val="50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lang="en-US" sz="2000" kern="1200" noProof="0" dirty="0" smtClean="0">
                <a:solidFill>
                  <a:schemeClr val="tx1">
                    <a:lumMod val="50000"/>
                    <a:lumOff val="50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lang="en-US" sz="1800" kern="1200" noProof="0" dirty="0" smtClean="0">
                <a:solidFill>
                  <a:schemeClr val="tx1">
                    <a:lumMod val="50000"/>
                    <a:lumOff val="50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»"/>
              <a:defRPr lang="fr-FR" sz="2000" kern="1200" dirty="0" smtClean="0">
                <a:solidFill>
                  <a:schemeClr val="tx1">
                    <a:lumMod val="50000"/>
                    <a:lumOff val="50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Font typeface="Arial" pitchFamily="34" charset="0"/>
              <a:buNone/>
            </a:pPr>
            <a:endParaRPr lang="en-GB" sz="2000" dirty="0">
              <a:solidFill>
                <a:schemeClr val="tx1"/>
              </a:solidFill>
            </a:endParaRPr>
          </a:p>
        </p:txBody>
      </p:sp>
      <p:pic>
        <p:nvPicPr>
          <p:cNvPr id="7" name="Image 6">
            <a:extLst>
              <a:ext uri="{FF2B5EF4-FFF2-40B4-BE49-F238E27FC236}">
                <a16:creationId xmlns:a16="http://schemas.microsoft.com/office/drawing/2014/main" id="{B6A52101-17E1-4380-96A4-5A9DA072AD51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940705" y="868570"/>
            <a:ext cx="4082990" cy="2721993"/>
          </a:xfrm>
          <a:prstGeom prst="rect">
            <a:avLst/>
          </a:prstGeom>
        </p:spPr>
      </p:pic>
      <p:pic>
        <p:nvPicPr>
          <p:cNvPr id="13" name="Picture 4" descr="Aperçu de l’image">
            <a:extLst>
              <a:ext uri="{FF2B5EF4-FFF2-40B4-BE49-F238E27FC236}">
                <a16:creationId xmlns:a16="http://schemas.microsoft.com/office/drawing/2014/main" id="{3D5EEFD6-DB88-42EA-B858-5A5E43EBBA74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219695" y="714151"/>
            <a:ext cx="4592912" cy="304377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4" name="Image 13">
            <a:extLst>
              <a:ext uri="{FF2B5EF4-FFF2-40B4-BE49-F238E27FC236}">
                <a16:creationId xmlns:a16="http://schemas.microsoft.com/office/drawing/2014/main" id="{4253091D-B534-42C4-B7A3-F92AF8B52F24}"/>
              </a:ext>
            </a:extLst>
          </p:cNvPr>
          <p:cNvPicPr>
            <a:picLocks noChangeAspect="1"/>
          </p:cNvPicPr>
          <p:nvPr/>
        </p:nvPicPr>
        <p:blipFill>
          <a:blip r:embed="rId4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65626" y="3606564"/>
            <a:ext cx="6800295" cy="2720118"/>
          </a:xfrm>
          <a:prstGeom prst="rect">
            <a:avLst/>
          </a:prstGeom>
        </p:spPr>
      </p:pic>
      <p:sp>
        <p:nvSpPr>
          <p:cNvPr id="15" name="Rectangle 14">
            <a:extLst>
              <a:ext uri="{FF2B5EF4-FFF2-40B4-BE49-F238E27FC236}">
                <a16:creationId xmlns:a16="http://schemas.microsoft.com/office/drawing/2014/main" id="{243256CC-3373-49B3-A3B3-9D0FD7B8F91F}"/>
              </a:ext>
            </a:extLst>
          </p:cNvPr>
          <p:cNvSpPr/>
          <p:nvPr/>
        </p:nvSpPr>
        <p:spPr>
          <a:xfrm>
            <a:off x="860374" y="3658378"/>
            <a:ext cx="2364419" cy="92333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buClr>
                <a:schemeClr val="tx2">
                  <a:lumMod val="75000"/>
                </a:schemeClr>
              </a:buClr>
            </a:pPr>
            <a:r>
              <a:rPr lang="en-GB" dirty="0"/>
              <a:t>Correlation with DUACS outside the seasonal ice zone</a:t>
            </a:r>
          </a:p>
        </p:txBody>
      </p:sp>
      <p:sp>
        <p:nvSpPr>
          <p:cNvPr id="16" name="Rectangle 15">
            <a:extLst>
              <a:ext uri="{FF2B5EF4-FFF2-40B4-BE49-F238E27FC236}">
                <a16:creationId xmlns:a16="http://schemas.microsoft.com/office/drawing/2014/main" id="{066D3B7B-5AEC-4FCE-9218-3C5C2EA44CD7}"/>
              </a:ext>
            </a:extLst>
          </p:cNvPr>
          <p:cNvSpPr/>
          <p:nvPr/>
        </p:nvSpPr>
        <p:spPr>
          <a:xfrm>
            <a:off x="4601885" y="2967335"/>
            <a:ext cx="2364419" cy="92333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buClr>
                <a:schemeClr val="tx2">
                  <a:lumMod val="75000"/>
                </a:schemeClr>
              </a:buClr>
            </a:pPr>
            <a:r>
              <a:rPr lang="en-GB" dirty="0"/>
              <a:t>Concordance between SLA under sea-ice from various altimeters</a:t>
            </a:r>
          </a:p>
        </p:txBody>
      </p:sp>
      <p:sp>
        <p:nvSpPr>
          <p:cNvPr id="17" name="Rectangle 16">
            <a:extLst>
              <a:ext uri="{FF2B5EF4-FFF2-40B4-BE49-F238E27FC236}">
                <a16:creationId xmlns:a16="http://schemas.microsoft.com/office/drawing/2014/main" id="{32C9837E-3913-4521-8603-6F298EF803FC}"/>
              </a:ext>
            </a:extLst>
          </p:cNvPr>
          <p:cNvSpPr/>
          <p:nvPr/>
        </p:nvSpPr>
        <p:spPr>
          <a:xfrm>
            <a:off x="8967208" y="3576896"/>
            <a:ext cx="2364419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buClr>
                <a:schemeClr val="tx2">
                  <a:lumMod val="75000"/>
                </a:schemeClr>
              </a:buClr>
            </a:pPr>
            <a:r>
              <a:rPr lang="en-GB" dirty="0"/>
              <a:t>Comparison with BPR</a:t>
            </a:r>
          </a:p>
        </p:txBody>
      </p:sp>
      <p:sp>
        <p:nvSpPr>
          <p:cNvPr id="8" name="Espace réservé du numéro de diapositive 7">
            <a:extLst>
              <a:ext uri="{FF2B5EF4-FFF2-40B4-BE49-F238E27FC236}">
                <a16:creationId xmlns:a16="http://schemas.microsoft.com/office/drawing/2014/main" id="{DC0598A2-E472-4140-8A5B-8E4BB95178A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fr-FR"/>
            </a:defPPr>
            <a:lvl1pPr marL="0" algn="r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14CB5062-2B4F-4F2B-AD9D-0C0590743CEF}" type="slidenum">
              <a:rPr lang="en-US" smtClean="0"/>
              <a:pPr/>
              <a:t>6</a:t>
            </a:fld>
            <a:endParaRPr lang="en-US"/>
          </a:p>
        </p:txBody>
      </p:sp>
      <p:sp>
        <p:nvSpPr>
          <p:cNvPr id="20" name="Titre 2">
            <a:extLst>
              <a:ext uri="{FF2B5EF4-FFF2-40B4-BE49-F238E27FC236}">
                <a16:creationId xmlns:a16="http://schemas.microsoft.com/office/drawing/2014/main" id="{4F9C04BF-D44D-4055-90A2-102797CC5E14}"/>
              </a:ext>
            </a:extLst>
          </p:cNvPr>
          <p:cNvSpPr txBox="1">
            <a:spLocks/>
          </p:cNvSpPr>
          <p:nvPr/>
        </p:nvSpPr>
        <p:spPr>
          <a:xfrm>
            <a:off x="629231" y="-79827"/>
            <a:ext cx="11186050" cy="1325563"/>
          </a:xfrm>
          <a:prstGeom prst="rect">
            <a:avLst/>
          </a:prstGeom>
        </p:spPr>
        <p:txBody>
          <a:bodyPr/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en-US" dirty="0">
                <a:solidFill>
                  <a:schemeClr val="accent1">
                    <a:lumMod val="75000"/>
                  </a:schemeClr>
                </a:solidFill>
              </a:rPr>
              <a:t>Validation of the SLA product</a:t>
            </a:r>
            <a:endParaRPr lang="en-US" sz="3600" dirty="0">
              <a:solidFill>
                <a:schemeClr val="accent5">
                  <a:lumMod val="75000"/>
                </a:schemeClr>
              </a:solidFill>
            </a:endParaRPr>
          </a:p>
        </p:txBody>
      </p:sp>
      <p:sp>
        <p:nvSpPr>
          <p:cNvPr id="21" name="ZoneTexte 20">
            <a:extLst>
              <a:ext uri="{FF2B5EF4-FFF2-40B4-BE49-F238E27FC236}">
                <a16:creationId xmlns:a16="http://schemas.microsoft.com/office/drawing/2014/main" id="{B254A190-5292-4305-8501-F83E912697E9}"/>
              </a:ext>
            </a:extLst>
          </p:cNvPr>
          <p:cNvSpPr txBox="1"/>
          <p:nvPr/>
        </p:nvSpPr>
        <p:spPr>
          <a:xfrm>
            <a:off x="381000" y="6369635"/>
            <a:ext cx="11085816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600" i="1" dirty="0">
                <a:solidFill>
                  <a:schemeClr val="accent3"/>
                </a:solidFill>
              </a:rPr>
              <a:t>Matthis Auger (LOCEAN, CLS)            -            matthis.auger@locean-ipsl.upmc.fr            -            	EGU21</a:t>
            </a:r>
          </a:p>
        </p:txBody>
      </p:sp>
    </p:spTree>
    <p:extLst>
      <p:ext uri="{BB962C8B-B14F-4D97-AF65-F5344CB8AC3E}">
        <p14:creationId xmlns:p14="http://schemas.microsoft.com/office/powerpoint/2010/main" val="4200097325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Espace réservé du numéro de diapositive 3">
            <a:extLst>
              <a:ext uri="{FF2B5EF4-FFF2-40B4-BE49-F238E27FC236}">
                <a16:creationId xmlns:a16="http://schemas.microsoft.com/office/drawing/2014/main" id="{E0E453B4-D697-4DA0-B75B-5287126C6426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1C53260-6C54-4593-A0C5-2F3F3F350D5E}" type="slidenum">
              <a:rPr lang="en-US" smtClean="0"/>
              <a:t>7</a:t>
            </a:fld>
            <a:endParaRPr lang="en-US" dirty="0"/>
          </a:p>
        </p:txBody>
      </p:sp>
      <p:sp>
        <p:nvSpPr>
          <p:cNvPr id="5" name="Titre 2">
            <a:extLst>
              <a:ext uri="{FF2B5EF4-FFF2-40B4-BE49-F238E27FC236}">
                <a16:creationId xmlns:a16="http://schemas.microsoft.com/office/drawing/2014/main" id="{65757CAA-9783-4737-84EA-0B28B52A3626}"/>
              </a:ext>
            </a:extLst>
          </p:cNvPr>
          <p:cNvSpPr txBox="1">
            <a:spLocks/>
          </p:cNvSpPr>
          <p:nvPr/>
        </p:nvSpPr>
        <p:spPr>
          <a:xfrm>
            <a:off x="629231" y="-79827"/>
            <a:ext cx="11186050" cy="1325563"/>
          </a:xfrm>
          <a:prstGeom prst="rect">
            <a:avLst/>
          </a:prstGeom>
        </p:spPr>
        <p:txBody>
          <a:bodyPr/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en-US" dirty="0">
                <a:solidFill>
                  <a:schemeClr val="accent1">
                    <a:lumMod val="75000"/>
                  </a:schemeClr>
                </a:solidFill>
              </a:rPr>
              <a:t>From this product:</a:t>
            </a:r>
            <a:endParaRPr lang="en-US" sz="3600" dirty="0">
              <a:solidFill>
                <a:schemeClr val="accent5">
                  <a:lumMod val="75000"/>
                </a:schemeClr>
              </a:solidFill>
            </a:endParaRPr>
          </a:p>
        </p:txBody>
      </p:sp>
      <p:sp>
        <p:nvSpPr>
          <p:cNvPr id="6" name="ZoneTexte 5">
            <a:extLst>
              <a:ext uri="{FF2B5EF4-FFF2-40B4-BE49-F238E27FC236}">
                <a16:creationId xmlns:a16="http://schemas.microsoft.com/office/drawing/2014/main" id="{BA17DC64-1184-4670-B06B-59126E21CC86}"/>
              </a:ext>
            </a:extLst>
          </p:cNvPr>
          <p:cNvSpPr txBox="1"/>
          <p:nvPr/>
        </p:nvSpPr>
        <p:spPr>
          <a:xfrm>
            <a:off x="804984" y="1061069"/>
            <a:ext cx="10050585" cy="35394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800" dirty="0"/>
              <a:t>Two ongoing projects:</a:t>
            </a:r>
          </a:p>
          <a:p>
            <a:endParaRPr lang="en-US" sz="2800" dirty="0"/>
          </a:p>
          <a:p>
            <a:endParaRPr lang="en-US" sz="2800" dirty="0"/>
          </a:p>
          <a:p>
            <a:pPr marL="342900" indent="-342900">
              <a:buAutoNum type="arabicPeriod"/>
            </a:pPr>
            <a:r>
              <a:rPr lang="en-US" sz="2800" dirty="0"/>
              <a:t>Seasonal Cycle of the subpolar Southern Ocean SLA and Geostrophic Circulation and associated </a:t>
            </a:r>
            <a:r>
              <a:rPr lang="en-US" sz="2800" dirty="0" err="1"/>
              <a:t>forcings</a:t>
            </a:r>
            <a:endParaRPr lang="en-US" sz="2800" dirty="0"/>
          </a:p>
          <a:p>
            <a:pPr marL="342900" indent="-342900">
              <a:buAutoNum type="arabicPeriod"/>
            </a:pPr>
            <a:endParaRPr lang="en-US" sz="2800" dirty="0"/>
          </a:p>
          <a:p>
            <a:pPr marL="342900" indent="-342900">
              <a:buAutoNum type="arabicPeriod"/>
            </a:pPr>
            <a:endParaRPr lang="en-US" sz="2800" dirty="0"/>
          </a:p>
          <a:p>
            <a:pPr marL="342900" indent="-342900">
              <a:buAutoNum type="arabicPeriod"/>
            </a:pPr>
            <a:r>
              <a:rPr lang="en-US" sz="2800" dirty="0"/>
              <a:t>Eddy identification and tracking in the Subpolar Southern Ocean.</a:t>
            </a:r>
          </a:p>
        </p:txBody>
      </p:sp>
      <p:sp>
        <p:nvSpPr>
          <p:cNvPr id="7" name="ZoneTexte 6">
            <a:extLst>
              <a:ext uri="{FF2B5EF4-FFF2-40B4-BE49-F238E27FC236}">
                <a16:creationId xmlns:a16="http://schemas.microsoft.com/office/drawing/2014/main" id="{E78F4F84-7B47-48E5-BF82-24445A8DB3FD}"/>
              </a:ext>
            </a:extLst>
          </p:cNvPr>
          <p:cNvSpPr txBox="1"/>
          <p:nvPr/>
        </p:nvSpPr>
        <p:spPr>
          <a:xfrm>
            <a:off x="381000" y="6369635"/>
            <a:ext cx="11085816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600" i="1" dirty="0">
                <a:solidFill>
                  <a:schemeClr val="accent3"/>
                </a:solidFill>
              </a:rPr>
              <a:t>Matthis Auger (LOCEAN, CLS)            -            matthis.auger@locean-ipsl.upmc.fr            -            	EGU21</a:t>
            </a:r>
          </a:p>
        </p:txBody>
      </p:sp>
    </p:spTree>
    <p:extLst>
      <p:ext uri="{BB962C8B-B14F-4D97-AF65-F5344CB8AC3E}">
        <p14:creationId xmlns:p14="http://schemas.microsoft.com/office/powerpoint/2010/main" val="2799247140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Image 7">
            <a:extLst>
              <a:ext uri="{FF2B5EF4-FFF2-40B4-BE49-F238E27FC236}">
                <a16:creationId xmlns:a16="http://schemas.microsoft.com/office/drawing/2014/main" id="{21D4901E-2D49-4FC3-82F6-D1470A2ABFEF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b="47997"/>
          <a:stretch/>
        </p:blipFill>
        <p:spPr>
          <a:xfrm>
            <a:off x="971485" y="647708"/>
            <a:ext cx="8759719" cy="5283199"/>
          </a:xfrm>
          <a:prstGeom prst="rect">
            <a:avLst/>
          </a:prstGeom>
        </p:spPr>
      </p:pic>
      <p:sp>
        <p:nvSpPr>
          <p:cNvPr id="5" name="Espace réservé du numéro de diapositive 4">
            <a:extLst>
              <a:ext uri="{FF2B5EF4-FFF2-40B4-BE49-F238E27FC236}">
                <a16:creationId xmlns:a16="http://schemas.microsoft.com/office/drawing/2014/main" id="{26B461C5-2BCA-4276-B2C4-77C1304CBF9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fr-FR"/>
            </a:defPPr>
            <a:lvl1pPr marL="0" algn="r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14CB5062-2B4F-4F2B-AD9D-0C0590743CEF}" type="slidenum">
              <a:rPr lang="en-US" smtClean="0"/>
              <a:pPr/>
              <a:t>8</a:t>
            </a:fld>
            <a:endParaRPr lang="en-US" dirty="0"/>
          </a:p>
        </p:txBody>
      </p:sp>
      <p:sp>
        <p:nvSpPr>
          <p:cNvPr id="15" name="ZoneTexte 14">
            <a:extLst>
              <a:ext uri="{FF2B5EF4-FFF2-40B4-BE49-F238E27FC236}">
                <a16:creationId xmlns:a16="http://schemas.microsoft.com/office/drawing/2014/main" id="{7364B10C-93CE-4305-85B5-DD2CC4F925FD}"/>
              </a:ext>
            </a:extLst>
          </p:cNvPr>
          <p:cNvSpPr txBox="1"/>
          <p:nvPr/>
        </p:nvSpPr>
        <p:spPr>
          <a:xfrm>
            <a:off x="348040" y="136525"/>
            <a:ext cx="11843960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342900" indent="-342900">
              <a:buAutoNum type="arabicPeriod"/>
            </a:pPr>
            <a:r>
              <a:rPr lang="en-US" sz="2400" dirty="0"/>
              <a:t>Seasonal Cycle of the subpolar Southern Ocean SLA and Geostrophic Circulation and associated </a:t>
            </a:r>
            <a:r>
              <a:rPr lang="en-US" sz="2400" dirty="0" err="1"/>
              <a:t>forcings</a:t>
            </a:r>
            <a:endParaRPr lang="en-US" sz="2400" dirty="0"/>
          </a:p>
        </p:txBody>
      </p:sp>
      <p:sp>
        <p:nvSpPr>
          <p:cNvPr id="16" name="ZoneTexte 15">
            <a:extLst>
              <a:ext uri="{FF2B5EF4-FFF2-40B4-BE49-F238E27FC236}">
                <a16:creationId xmlns:a16="http://schemas.microsoft.com/office/drawing/2014/main" id="{C53CBBCF-6F2A-4FD3-A39A-13A183647D35}"/>
              </a:ext>
            </a:extLst>
          </p:cNvPr>
          <p:cNvSpPr txBox="1"/>
          <p:nvPr/>
        </p:nvSpPr>
        <p:spPr>
          <a:xfrm>
            <a:off x="5750048" y="5805197"/>
            <a:ext cx="3835153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200" i="1" dirty="0"/>
              <a:t>Armitage (2018) MDT</a:t>
            </a:r>
            <a:endParaRPr lang="fr-FR" sz="1200" i="1" dirty="0"/>
          </a:p>
        </p:txBody>
      </p:sp>
      <p:sp>
        <p:nvSpPr>
          <p:cNvPr id="2" name="ZoneTexte 1">
            <a:extLst>
              <a:ext uri="{FF2B5EF4-FFF2-40B4-BE49-F238E27FC236}">
                <a16:creationId xmlns:a16="http://schemas.microsoft.com/office/drawing/2014/main" id="{BD6D7F11-EE7C-416E-A365-654E987BE977}"/>
              </a:ext>
            </a:extLst>
          </p:cNvPr>
          <p:cNvSpPr txBox="1"/>
          <p:nvPr/>
        </p:nvSpPr>
        <p:spPr>
          <a:xfrm>
            <a:off x="609600" y="2532243"/>
            <a:ext cx="2943225" cy="224676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800" dirty="0">
                <a:solidFill>
                  <a:srgbClr val="FF0000"/>
                </a:solidFill>
              </a:rPr>
              <a:t>Offshore</a:t>
            </a:r>
          </a:p>
          <a:p>
            <a:endParaRPr lang="en-US" sz="2800" dirty="0">
              <a:solidFill>
                <a:srgbClr val="FF0000"/>
              </a:solidFill>
            </a:endParaRPr>
          </a:p>
          <a:p>
            <a:endParaRPr lang="en-US" sz="2800" dirty="0">
              <a:solidFill>
                <a:srgbClr val="FF0000"/>
              </a:solidFill>
            </a:endParaRPr>
          </a:p>
          <a:p>
            <a:endParaRPr lang="en-US" sz="2800" dirty="0">
              <a:solidFill>
                <a:srgbClr val="FF0000"/>
              </a:solidFill>
            </a:endParaRPr>
          </a:p>
          <a:p>
            <a:r>
              <a:rPr lang="en-US" sz="2800" dirty="0">
                <a:solidFill>
                  <a:srgbClr val="FF0000"/>
                </a:solidFill>
              </a:rPr>
              <a:t>Onshore</a:t>
            </a:r>
          </a:p>
        </p:txBody>
      </p:sp>
      <p:cxnSp>
        <p:nvCxnSpPr>
          <p:cNvPr id="7" name="Connecteur droit avec flèche 6">
            <a:extLst>
              <a:ext uri="{FF2B5EF4-FFF2-40B4-BE49-F238E27FC236}">
                <a16:creationId xmlns:a16="http://schemas.microsoft.com/office/drawing/2014/main" id="{0299AE98-CCF4-4805-AB8E-F5FC0387538C}"/>
              </a:ext>
            </a:extLst>
          </p:cNvPr>
          <p:cNvCxnSpPr>
            <a:cxnSpLocks/>
          </p:cNvCxnSpPr>
          <p:nvPr/>
        </p:nvCxnSpPr>
        <p:spPr>
          <a:xfrm>
            <a:off x="2081212" y="2857500"/>
            <a:ext cx="2401673" cy="1130861"/>
          </a:xfrm>
          <a:prstGeom prst="straightConnector1">
            <a:avLst/>
          </a:prstGeom>
          <a:ln w="38100">
            <a:solidFill>
              <a:srgbClr val="FF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3" name="Connecteur droit avec flèche 12">
            <a:extLst>
              <a:ext uri="{FF2B5EF4-FFF2-40B4-BE49-F238E27FC236}">
                <a16:creationId xmlns:a16="http://schemas.microsoft.com/office/drawing/2014/main" id="{6F0A3DD9-55E1-4DAB-AE8C-4CB27E532B2F}"/>
              </a:ext>
            </a:extLst>
          </p:cNvPr>
          <p:cNvCxnSpPr>
            <a:cxnSpLocks/>
          </p:cNvCxnSpPr>
          <p:nvPr/>
        </p:nvCxnSpPr>
        <p:spPr>
          <a:xfrm flipV="1">
            <a:off x="2081211" y="4313618"/>
            <a:ext cx="3443289" cy="247634"/>
          </a:xfrm>
          <a:prstGeom prst="straightConnector1">
            <a:avLst/>
          </a:prstGeom>
          <a:ln w="38100">
            <a:solidFill>
              <a:srgbClr val="FF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7" name="Rectangle 16">
            <a:extLst>
              <a:ext uri="{FF2B5EF4-FFF2-40B4-BE49-F238E27FC236}">
                <a16:creationId xmlns:a16="http://schemas.microsoft.com/office/drawing/2014/main" id="{AD825F25-8569-485E-A0D3-6B751AEAFFD6}"/>
              </a:ext>
            </a:extLst>
          </p:cNvPr>
          <p:cNvSpPr/>
          <p:nvPr/>
        </p:nvSpPr>
        <p:spPr>
          <a:xfrm>
            <a:off x="9072978" y="2025657"/>
            <a:ext cx="2847940" cy="180975"/>
          </a:xfrm>
          <a:prstGeom prst="rect">
            <a:avLst/>
          </a:prstGeom>
          <a:solidFill>
            <a:schemeClr val="bg1"/>
          </a:solidFill>
          <a:ln w="57150">
            <a:solidFill>
              <a:schemeClr val="tx1">
                <a:lumMod val="85000"/>
                <a:lumOff val="15000"/>
              </a:schemeClr>
            </a:solidFill>
          </a:ln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0" name="Rectangle 19">
            <a:extLst>
              <a:ext uri="{FF2B5EF4-FFF2-40B4-BE49-F238E27FC236}">
                <a16:creationId xmlns:a16="http://schemas.microsoft.com/office/drawing/2014/main" id="{46088AEC-6F83-4FB3-A5FE-D1E309D1C626}"/>
              </a:ext>
            </a:extLst>
          </p:cNvPr>
          <p:cNvSpPr/>
          <p:nvPr/>
        </p:nvSpPr>
        <p:spPr>
          <a:xfrm>
            <a:off x="9028664" y="3670251"/>
            <a:ext cx="182011" cy="180975"/>
          </a:xfrm>
          <a:prstGeom prst="rect">
            <a:avLst/>
          </a:prstGeom>
          <a:solidFill>
            <a:schemeClr val="bg1"/>
          </a:solidFill>
          <a:ln w="57150">
            <a:solidFill>
              <a:schemeClr val="tx1">
                <a:lumMod val="85000"/>
                <a:lumOff val="15000"/>
              </a:schemeClr>
            </a:solidFill>
          </a:ln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1" name="Rectangle 20">
            <a:extLst>
              <a:ext uri="{FF2B5EF4-FFF2-40B4-BE49-F238E27FC236}">
                <a16:creationId xmlns:a16="http://schemas.microsoft.com/office/drawing/2014/main" id="{0C8943B0-1C61-426C-AC22-4B0389D03854}"/>
              </a:ext>
            </a:extLst>
          </p:cNvPr>
          <p:cNvSpPr/>
          <p:nvPr/>
        </p:nvSpPr>
        <p:spPr>
          <a:xfrm>
            <a:off x="9379934" y="3667203"/>
            <a:ext cx="182011" cy="180975"/>
          </a:xfrm>
          <a:prstGeom prst="rect">
            <a:avLst/>
          </a:prstGeom>
          <a:solidFill>
            <a:schemeClr val="bg1"/>
          </a:solidFill>
          <a:ln w="57150">
            <a:solidFill>
              <a:schemeClr val="tx1">
                <a:lumMod val="85000"/>
                <a:lumOff val="15000"/>
              </a:schemeClr>
            </a:solidFill>
          </a:ln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2" name="Rectangle 21">
            <a:extLst>
              <a:ext uri="{FF2B5EF4-FFF2-40B4-BE49-F238E27FC236}">
                <a16:creationId xmlns:a16="http://schemas.microsoft.com/office/drawing/2014/main" id="{1E8FBA82-C025-4836-A1B8-6A3FFA213FC0}"/>
              </a:ext>
            </a:extLst>
          </p:cNvPr>
          <p:cNvSpPr/>
          <p:nvPr/>
        </p:nvSpPr>
        <p:spPr>
          <a:xfrm>
            <a:off x="9718452" y="3667203"/>
            <a:ext cx="182011" cy="180975"/>
          </a:xfrm>
          <a:prstGeom prst="rect">
            <a:avLst/>
          </a:prstGeom>
          <a:solidFill>
            <a:schemeClr val="bg1"/>
          </a:solidFill>
          <a:ln w="57150">
            <a:solidFill>
              <a:schemeClr val="tx1">
                <a:lumMod val="85000"/>
                <a:lumOff val="15000"/>
              </a:schemeClr>
            </a:solidFill>
          </a:ln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3" name="Rectangle 22">
            <a:extLst>
              <a:ext uri="{FF2B5EF4-FFF2-40B4-BE49-F238E27FC236}">
                <a16:creationId xmlns:a16="http://schemas.microsoft.com/office/drawing/2014/main" id="{0C2064EC-78E9-4ADD-8C97-6B6FA1E417E0}"/>
              </a:ext>
            </a:extLst>
          </p:cNvPr>
          <p:cNvSpPr/>
          <p:nvPr/>
        </p:nvSpPr>
        <p:spPr>
          <a:xfrm>
            <a:off x="10029234" y="3670251"/>
            <a:ext cx="182011" cy="180975"/>
          </a:xfrm>
          <a:prstGeom prst="rect">
            <a:avLst/>
          </a:prstGeom>
          <a:solidFill>
            <a:schemeClr val="bg1"/>
          </a:solidFill>
          <a:ln w="57150">
            <a:solidFill>
              <a:schemeClr val="tx1">
                <a:lumMod val="85000"/>
                <a:lumOff val="15000"/>
              </a:schemeClr>
            </a:solidFill>
          </a:ln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4" name="Rectangle 23">
            <a:extLst>
              <a:ext uri="{FF2B5EF4-FFF2-40B4-BE49-F238E27FC236}">
                <a16:creationId xmlns:a16="http://schemas.microsoft.com/office/drawing/2014/main" id="{8EA56C84-7888-464D-84EB-C1F0EEB5D736}"/>
              </a:ext>
            </a:extLst>
          </p:cNvPr>
          <p:cNvSpPr/>
          <p:nvPr/>
        </p:nvSpPr>
        <p:spPr>
          <a:xfrm>
            <a:off x="10380504" y="3667203"/>
            <a:ext cx="182011" cy="180975"/>
          </a:xfrm>
          <a:prstGeom prst="rect">
            <a:avLst/>
          </a:prstGeom>
          <a:solidFill>
            <a:schemeClr val="bg1"/>
          </a:solidFill>
          <a:ln w="57150">
            <a:solidFill>
              <a:schemeClr val="tx1">
                <a:lumMod val="85000"/>
                <a:lumOff val="15000"/>
              </a:schemeClr>
            </a:solidFill>
          </a:ln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5" name="Rectangle 24">
            <a:extLst>
              <a:ext uri="{FF2B5EF4-FFF2-40B4-BE49-F238E27FC236}">
                <a16:creationId xmlns:a16="http://schemas.microsoft.com/office/drawing/2014/main" id="{108671F2-6259-4AC6-A3A4-C34042FDD7C1}"/>
              </a:ext>
            </a:extLst>
          </p:cNvPr>
          <p:cNvSpPr/>
          <p:nvPr/>
        </p:nvSpPr>
        <p:spPr>
          <a:xfrm>
            <a:off x="10719022" y="3667203"/>
            <a:ext cx="182011" cy="180975"/>
          </a:xfrm>
          <a:prstGeom prst="rect">
            <a:avLst/>
          </a:prstGeom>
          <a:solidFill>
            <a:schemeClr val="bg1"/>
          </a:solidFill>
          <a:ln w="57150">
            <a:solidFill>
              <a:schemeClr val="tx1">
                <a:lumMod val="85000"/>
                <a:lumOff val="15000"/>
              </a:schemeClr>
            </a:solidFill>
          </a:ln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6" name="Rectangle 25">
            <a:extLst>
              <a:ext uri="{FF2B5EF4-FFF2-40B4-BE49-F238E27FC236}">
                <a16:creationId xmlns:a16="http://schemas.microsoft.com/office/drawing/2014/main" id="{44C2D06D-F2BE-44BE-A3D6-1B3BF119C3A9}"/>
              </a:ext>
            </a:extLst>
          </p:cNvPr>
          <p:cNvSpPr/>
          <p:nvPr/>
        </p:nvSpPr>
        <p:spPr>
          <a:xfrm>
            <a:off x="11049119" y="3667203"/>
            <a:ext cx="182011" cy="180975"/>
          </a:xfrm>
          <a:prstGeom prst="rect">
            <a:avLst/>
          </a:prstGeom>
          <a:solidFill>
            <a:schemeClr val="bg1"/>
          </a:solidFill>
          <a:ln w="57150">
            <a:solidFill>
              <a:schemeClr val="tx1">
                <a:lumMod val="85000"/>
                <a:lumOff val="15000"/>
              </a:schemeClr>
            </a:solidFill>
          </a:ln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7" name="Rectangle 26">
            <a:extLst>
              <a:ext uri="{FF2B5EF4-FFF2-40B4-BE49-F238E27FC236}">
                <a16:creationId xmlns:a16="http://schemas.microsoft.com/office/drawing/2014/main" id="{AB718EF4-A532-419A-B2A8-444C2CA6F406}"/>
              </a:ext>
            </a:extLst>
          </p:cNvPr>
          <p:cNvSpPr/>
          <p:nvPr/>
        </p:nvSpPr>
        <p:spPr>
          <a:xfrm>
            <a:off x="11400389" y="3664155"/>
            <a:ext cx="182011" cy="180975"/>
          </a:xfrm>
          <a:prstGeom prst="rect">
            <a:avLst/>
          </a:prstGeom>
          <a:solidFill>
            <a:schemeClr val="bg1"/>
          </a:solidFill>
          <a:ln w="57150">
            <a:solidFill>
              <a:schemeClr val="tx1">
                <a:lumMod val="85000"/>
                <a:lumOff val="15000"/>
              </a:schemeClr>
            </a:solidFill>
          </a:ln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8" name="Rectangle 27">
            <a:extLst>
              <a:ext uri="{FF2B5EF4-FFF2-40B4-BE49-F238E27FC236}">
                <a16:creationId xmlns:a16="http://schemas.microsoft.com/office/drawing/2014/main" id="{9C9D2B93-A2B1-4BA0-89EA-0F643C094CEA}"/>
              </a:ext>
            </a:extLst>
          </p:cNvPr>
          <p:cNvSpPr/>
          <p:nvPr/>
        </p:nvSpPr>
        <p:spPr>
          <a:xfrm>
            <a:off x="11738907" y="3664155"/>
            <a:ext cx="182011" cy="180975"/>
          </a:xfrm>
          <a:prstGeom prst="rect">
            <a:avLst/>
          </a:prstGeom>
          <a:solidFill>
            <a:schemeClr val="bg1"/>
          </a:solidFill>
          <a:ln w="57150">
            <a:solidFill>
              <a:schemeClr val="tx1">
                <a:lumMod val="85000"/>
                <a:lumOff val="15000"/>
              </a:schemeClr>
            </a:solidFill>
          </a:ln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9" name="ZoneTexte 28">
            <a:extLst>
              <a:ext uri="{FF2B5EF4-FFF2-40B4-BE49-F238E27FC236}">
                <a16:creationId xmlns:a16="http://schemas.microsoft.com/office/drawing/2014/main" id="{2C3F8290-7FA7-4FFC-8BFC-03F7549EBD14}"/>
              </a:ext>
            </a:extLst>
          </p:cNvPr>
          <p:cNvSpPr txBox="1"/>
          <p:nvPr/>
        </p:nvSpPr>
        <p:spPr>
          <a:xfrm>
            <a:off x="9072978" y="2352675"/>
            <a:ext cx="1976141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/>
              <a:t>MDT 180 cm</a:t>
            </a:r>
          </a:p>
        </p:txBody>
      </p:sp>
      <p:sp>
        <p:nvSpPr>
          <p:cNvPr id="30" name="ZoneTexte 29">
            <a:extLst>
              <a:ext uri="{FF2B5EF4-FFF2-40B4-BE49-F238E27FC236}">
                <a16:creationId xmlns:a16="http://schemas.microsoft.com/office/drawing/2014/main" id="{C9CB27BC-183B-475D-B8AA-7F73A97AE723}"/>
              </a:ext>
            </a:extLst>
          </p:cNvPr>
          <p:cNvSpPr txBox="1"/>
          <p:nvPr/>
        </p:nvSpPr>
        <p:spPr>
          <a:xfrm>
            <a:off x="8899714" y="4033325"/>
            <a:ext cx="268268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/>
              <a:t>Bathymetry 1000m</a:t>
            </a:r>
          </a:p>
        </p:txBody>
      </p:sp>
      <p:sp>
        <p:nvSpPr>
          <p:cNvPr id="33" name="ZoneTexte 32">
            <a:extLst>
              <a:ext uri="{FF2B5EF4-FFF2-40B4-BE49-F238E27FC236}">
                <a16:creationId xmlns:a16="http://schemas.microsoft.com/office/drawing/2014/main" id="{93D50912-622A-4752-87A1-47C33BD4D5DD}"/>
              </a:ext>
            </a:extLst>
          </p:cNvPr>
          <p:cNvSpPr txBox="1"/>
          <p:nvPr/>
        </p:nvSpPr>
        <p:spPr>
          <a:xfrm>
            <a:off x="381000" y="6369635"/>
            <a:ext cx="11085816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600" i="1" dirty="0">
                <a:solidFill>
                  <a:schemeClr val="accent3"/>
                </a:solidFill>
              </a:rPr>
              <a:t>Matthis Auger (LOCEAN, CLS)            -            matthis.auger@locean-ipsl.upmc.fr            -            	EGU21</a:t>
            </a:r>
          </a:p>
        </p:txBody>
      </p:sp>
    </p:spTree>
    <p:extLst>
      <p:ext uri="{BB962C8B-B14F-4D97-AF65-F5344CB8AC3E}">
        <p14:creationId xmlns:p14="http://schemas.microsoft.com/office/powerpoint/2010/main" val="836422052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Image 7">
            <a:extLst>
              <a:ext uri="{FF2B5EF4-FFF2-40B4-BE49-F238E27FC236}">
                <a16:creationId xmlns:a16="http://schemas.microsoft.com/office/drawing/2014/main" id="{21D4901E-2D49-4FC3-82F6-D1470A2ABFEF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b="49247"/>
          <a:stretch/>
        </p:blipFill>
        <p:spPr>
          <a:xfrm>
            <a:off x="-1066800" y="1760785"/>
            <a:ext cx="6804131" cy="4005055"/>
          </a:xfrm>
          <a:prstGeom prst="rect">
            <a:avLst/>
          </a:prstGeom>
        </p:spPr>
      </p:pic>
      <p:sp>
        <p:nvSpPr>
          <p:cNvPr id="5" name="Espace réservé du numéro de diapositive 4">
            <a:extLst>
              <a:ext uri="{FF2B5EF4-FFF2-40B4-BE49-F238E27FC236}">
                <a16:creationId xmlns:a16="http://schemas.microsoft.com/office/drawing/2014/main" id="{26B461C5-2BCA-4276-B2C4-77C1304CBF9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fr-FR"/>
            </a:defPPr>
            <a:lvl1pPr marL="0" algn="r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14CB5062-2B4F-4F2B-AD9D-0C0590743CEF}" type="slidenum">
              <a:rPr lang="en-US" smtClean="0"/>
              <a:pPr/>
              <a:t>9</a:t>
            </a:fld>
            <a:endParaRPr lang="en-US" dirty="0"/>
          </a:p>
        </p:txBody>
      </p:sp>
      <p:sp>
        <p:nvSpPr>
          <p:cNvPr id="12" name="ZoneTexte 11">
            <a:extLst>
              <a:ext uri="{FF2B5EF4-FFF2-40B4-BE49-F238E27FC236}">
                <a16:creationId xmlns:a16="http://schemas.microsoft.com/office/drawing/2014/main" id="{2B11E9BF-5C66-4B90-B798-5C2F511C07F0}"/>
              </a:ext>
            </a:extLst>
          </p:cNvPr>
          <p:cNvSpPr txBox="1"/>
          <p:nvPr/>
        </p:nvSpPr>
        <p:spPr>
          <a:xfrm>
            <a:off x="5984545" y="1343038"/>
            <a:ext cx="6176865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dirty="0"/>
              <a:t>OFFSHORE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endParaRPr lang="en-US" sz="2400" dirty="0"/>
          </a:p>
        </p:txBody>
      </p:sp>
      <p:pic>
        <p:nvPicPr>
          <p:cNvPr id="16" name="Image 15">
            <a:extLst>
              <a:ext uri="{FF2B5EF4-FFF2-40B4-BE49-F238E27FC236}">
                <a16:creationId xmlns:a16="http://schemas.microsoft.com/office/drawing/2014/main" id="{0E035A76-6259-4C2F-BEAF-C9DC656FF85E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t="51811" b="26971"/>
          <a:stretch/>
        </p:blipFill>
        <p:spPr>
          <a:xfrm>
            <a:off x="5211960" y="1930705"/>
            <a:ext cx="6797280" cy="1672713"/>
          </a:xfrm>
          <a:prstGeom prst="rect">
            <a:avLst/>
          </a:prstGeom>
        </p:spPr>
      </p:pic>
      <p:sp>
        <p:nvSpPr>
          <p:cNvPr id="10" name="ZoneTexte 9">
            <a:extLst>
              <a:ext uri="{FF2B5EF4-FFF2-40B4-BE49-F238E27FC236}">
                <a16:creationId xmlns:a16="http://schemas.microsoft.com/office/drawing/2014/main" id="{C0E4D4E0-C5EA-4387-B49B-50D81DD25E81}"/>
              </a:ext>
            </a:extLst>
          </p:cNvPr>
          <p:cNvSpPr txBox="1"/>
          <p:nvPr/>
        </p:nvSpPr>
        <p:spPr>
          <a:xfrm>
            <a:off x="5984545" y="3603418"/>
            <a:ext cx="6176865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dirty="0"/>
              <a:t>ONSHORE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endParaRPr lang="en-US" sz="2400" dirty="0"/>
          </a:p>
        </p:txBody>
      </p:sp>
      <p:pic>
        <p:nvPicPr>
          <p:cNvPr id="13" name="Image 12">
            <a:extLst>
              <a:ext uri="{FF2B5EF4-FFF2-40B4-BE49-F238E27FC236}">
                <a16:creationId xmlns:a16="http://schemas.microsoft.com/office/drawing/2014/main" id="{DE1B6EC7-50A4-4AC8-B327-907703DBB44E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t="74325" b="1390"/>
          <a:stretch/>
        </p:blipFill>
        <p:spPr>
          <a:xfrm>
            <a:off x="5211960" y="4080379"/>
            <a:ext cx="6797280" cy="1914525"/>
          </a:xfrm>
          <a:prstGeom prst="rect">
            <a:avLst/>
          </a:prstGeom>
        </p:spPr>
      </p:pic>
      <p:sp>
        <p:nvSpPr>
          <p:cNvPr id="14" name="ZoneTexte 13">
            <a:extLst>
              <a:ext uri="{FF2B5EF4-FFF2-40B4-BE49-F238E27FC236}">
                <a16:creationId xmlns:a16="http://schemas.microsoft.com/office/drawing/2014/main" id="{CBB4621C-C160-4A80-8E86-54B04F62329A}"/>
              </a:ext>
            </a:extLst>
          </p:cNvPr>
          <p:cNvSpPr txBox="1"/>
          <p:nvPr/>
        </p:nvSpPr>
        <p:spPr>
          <a:xfrm>
            <a:off x="8987252" y="1343038"/>
            <a:ext cx="3216165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b="1" dirty="0">
                <a:solidFill>
                  <a:schemeClr val="accent1"/>
                </a:solidFill>
              </a:rPr>
              <a:t>SLA	</a:t>
            </a:r>
            <a:r>
              <a:rPr lang="en-US" sz="2400" b="1" dirty="0"/>
              <a:t>Wind Stress Curl</a:t>
            </a:r>
          </a:p>
        </p:txBody>
      </p:sp>
      <p:sp>
        <p:nvSpPr>
          <p:cNvPr id="17" name="ZoneTexte 16">
            <a:extLst>
              <a:ext uri="{FF2B5EF4-FFF2-40B4-BE49-F238E27FC236}">
                <a16:creationId xmlns:a16="http://schemas.microsoft.com/office/drawing/2014/main" id="{A3D3D6A2-5440-4390-9530-017CDC7DD49B}"/>
              </a:ext>
            </a:extLst>
          </p:cNvPr>
          <p:cNvSpPr txBox="1"/>
          <p:nvPr/>
        </p:nvSpPr>
        <p:spPr>
          <a:xfrm>
            <a:off x="8865068" y="3662181"/>
            <a:ext cx="3460531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b="1" dirty="0">
                <a:solidFill>
                  <a:schemeClr val="accent1"/>
                </a:solidFill>
              </a:rPr>
              <a:t>SLA	</a:t>
            </a:r>
            <a:r>
              <a:rPr lang="en-US" sz="2400" b="1" dirty="0"/>
              <a:t>Zonal Wind Stress</a:t>
            </a:r>
          </a:p>
        </p:txBody>
      </p:sp>
      <p:sp>
        <p:nvSpPr>
          <p:cNvPr id="20" name="ZoneTexte 19">
            <a:extLst>
              <a:ext uri="{FF2B5EF4-FFF2-40B4-BE49-F238E27FC236}">
                <a16:creationId xmlns:a16="http://schemas.microsoft.com/office/drawing/2014/main" id="{3FAB9002-9263-4D24-A59E-2CD405B83D65}"/>
              </a:ext>
            </a:extLst>
          </p:cNvPr>
          <p:cNvSpPr txBox="1"/>
          <p:nvPr/>
        </p:nvSpPr>
        <p:spPr>
          <a:xfrm>
            <a:off x="299487" y="1443419"/>
            <a:ext cx="4297002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>
                <a:solidFill>
                  <a:srgbClr val="0070C0"/>
                </a:solidFill>
              </a:rPr>
              <a:t>Integrated SLA variations over the onshore and offshore subpolar Southern Ocean</a:t>
            </a:r>
          </a:p>
        </p:txBody>
      </p:sp>
      <p:sp>
        <p:nvSpPr>
          <p:cNvPr id="15" name="ZoneTexte 14">
            <a:extLst>
              <a:ext uri="{FF2B5EF4-FFF2-40B4-BE49-F238E27FC236}">
                <a16:creationId xmlns:a16="http://schemas.microsoft.com/office/drawing/2014/main" id="{32536F3C-F031-46FA-86B6-1473BEEC7C50}"/>
              </a:ext>
            </a:extLst>
          </p:cNvPr>
          <p:cNvSpPr txBox="1"/>
          <p:nvPr/>
        </p:nvSpPr>
        <p:spPr>
          <a:xfrm>
            <a:off x="348040" y="136525"/>
            <a:ext cx="11813370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342900" indent="-342900">
              <a:buAutoNum type="arabicPeriod"/>
            </a:pPr>
            <a:r>
              <a:rPr lang="en-US" sz="2400" dirty="0"/>
              <a:t>Seasonal Cycle of the subpolar Southern Ocean SLA and Geostrophic Circulation and associated </a:t>
            </a:r>
            <a:r>
              <a:rPr lang="en-US" sz="2400" dirty="0" err="1"/>
              <a:t>forcings</a:t>
            </a:r>
            <a:endParaRPr lang="en-US" sz="2400" dirty="0"/>
          </a:p>
        </p:txBody>
      </p:sp>
      <p:sp>
        <p:nvSpPr>
          <p:cNvPr id="19" name="ZoneTexte 18">
            <a:extLst>
              <a:ext uri="{FF2B5EF4-FFF2-40B4-BE49-F238E27FC236}">
                <a16:creationId xmlns:a16="http://schemas.microsoft.com/office/drawing/2014/main" id="{95C6C389-C793-41FB-9B14-3CC40AE7C459}"/>
              </a:ext>
            </a:extLst>
          </p:cNvPr>
          <p:cNvSpPr txBox="1"/>
          <p:nvPr/>
        </p:nvSpPr>
        <p:spPr>
          <a:xfrm>
            <a:off x="381000" y="6369635"/>
            <a:ext cx="11085816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600" i="1" dirty="0">
                <a:solidFill>
                  <a:schemeClr val="accent3"/>
                </a:solidFill>
              </a:rPr>
              <a:t>Matthis Auger (LOCEAN, CLS)            -            matthis.auger@locean-ipsl.upmc.fr            -            	EGU21</a:t>
            </a:r>
          </a:p>
        </p:txBody>
      </p:sp>
    </p:spTree>
    <p:extLst>
      <p:ext uri="{BB962C8B-B14F-4D97-AF65-F5344CB8AC3E}">
        <p14:creationId xmlns:p14="http://schemas.microsoft.com/office/powerpoint/2010/main" val="3898687758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4" name="Image 23">
            <a:extLst>
              <a:ext uri="{FF2B5EF4-FFF2-40B4-BE49-F238E27FC236}">
                <a16:creationId xmlns:a16="http://schemas.microsoft.com/office/drawing/2014/main" id="{19DFB2AD-814B-40EC-8655-53DACEDFE95F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l="-1" t="11888" r="475"/>
          <a:stretch/>
        </p:blipFill>
        <p:spPr>
          <a:xfrm>
            <a:off x="5930663" y="1418185"/>
            <a:ext cx="5416049" cy="4794933"/>
          </a:xfrm>
          <a:prstGeom prst="rect">
            <a:avLst/>
          </a:prstGeom>
        </p:spPr>
      </p:pic>
      <p:grpSp>
        <p:nvGrpSpPr>
          <p:cNvPr id="31" name="Groupe 30">
            <a:extLst>
              <a:ext uri="{FF2B5EF4-FFF2-40B4-BE49-F238E27FC236}">
                <a16:creationId xmlns:a16="http://schemas.microsoft.com/office/drawing/2014/main" id="{C43FB1A9-945F-4347-8CD4-5F3923ACA903}"/>
              </a:ext>
            </a:extLst>
          </p:cNvPr>
          <p:cNvGrpSpPr/>
          <p:nvPr/>
        </p:nvGrpSpPr>
        <p:grpSpPr>
          <a:xfrm>
            <a:off x="418973" y="667948"/>
            <a:ext cx="5393526" cy="5522104"/>
            <a:chOff x="3311712" y="743658"/>
            <a:chExt cx="4739936" cy="4739936"/>
          </a:xfrm>
        </p:grpSpPr>
        <p:pic>
          <p:nvPicPr>
            <p:cNvPr id="3" name="Image 2">
              <a:extLst>
                <a:ext uri="{FF2B5EF4-FFF2-40B4-BE49-F238E27FC236}">
                  <a16:creationId xmlns:a16="http://schemas.microsoft.com/office/drawing/2014/main" id="{91C14621-F11C-4B1D-B8F1-EC718F80EDD8}"/>
                </a:ext>
              </a:extLst>
            </p:cNvPr>
            <p:cNvPicPr>
              <a:picLocks noChangeAspect="1"/>
            </p:cNvPicPr>
            <p:nvPr/>
          </p:nvPicPr>
          <p:blipFill>
            <a:blip r:embed="rId3"/>
            <a:stretch>
              <a:fillRect/>
            </a:stretch>
          </p:blipFill>
          <p:spPr>
            <a:xfrm>
              <a:off x="3311712" y="743658"/>
              <a:ext cx="4739936" cy="4739936"/>
            </a:xfrm>
            <a:prstGeom prst="rect">
              <a:avLst/>
            </a:prstGeom>
          </p:spPr>
        </p:pic>
        <p:sp>
          <p:nvSpPr>
            <p:cNvPr id="17" name="Forme libre : forme 16">
              <a:extLst>
                <a:ext uri="{FF2B5EF4-FFF2-40B4-BE49-F238E27FC236}">
                  <a16:creationId xmlns:a16="http://schemas.microsoft.com/office/drawing/2014/main" id="{E33C45BE-9324-4207-A292-2FC044F853CF}"/>
                </a:ext>
              </a:extLst>
            </p:cNvPr>
            <p:cNvSpPr/>
            <p:nvPr/>
          </p:nvSpPr>
          <p:spPr>
            <a:xfrm>
              <a:off x="4767309" y="2316885"/>
              <a:ext cx="1633797" cy="1580420"/>
            </a:xfrm>
            <a:custGeom>
              <a:avLst/>
              <a:gdLst>
                <a:gd name="connsiteX0" fmla="*/ 0 w 1633797"/>
                <a:gd name="connsiteY0" fmla="*/ 976731 h 1580420"/>
                <a:gd name="connsiteX1" fmla="*/ 106532 w 1633797"/>
                <a:gd name="connsiteY1" fmla="*/ 1207550 h 1580420"/>
                <a:gd name="connsiteX2" fmla="*/ 612559 w 1633797"/>
                <a:gd name="connsiteY2" fmla="*/ 1358470 h 1580420"/>
                <a:gd name="connsiteX3" fmla="*/ 745724 w 1633797"/>
                <a:gd name="connsiteY3" fmla="*/ 1536024 h 1580420"/>
                <a:gd name="connsiteX4" fmla="*/ 1091953 w 1633797"/>
                <a:gd name="connsiteY4" fmla="*/ 1571534 h 1580420"/>
                <a:gd name="connsiteX5" fmla="*/ 1367161 w 1633797"/>
                <a:gd name="connsiteY5" fmla="*/ 1402859 h 1580420"/>
                <a:gd name="connsiteX6" fmla="*/ 1482571 w 1633797"/>
                <a:gd name="connsiteY6" fmla="*/ 1189795 h 1580420"/>
                <a:gd name="connsiteX7" fmla="*/ 1633491 w 1633797"/>
                <a:gd name="connsiteY7" fmla="*/ 976731 h 1580420"/>
                <a:gd name="connsiteX8" fmla="*/ 1518081 w 1633797"/>
                <a:gd name="connsiteY8" fmla="*/ 550602 h 1580420"/>
                <a:gd name="connsiteX9" fmla="*/ 1393794 w 1633797"/>
                <a:gd name="connsiteY9" fmla="*/ 177740 h 1580420"/>
                <a:gd name="connsiteX10" fmla="*/ 825623 w 1633797"/>
                <a:gd name="connsiteY10" fmla="*/ 17942 h 1580420"/>
                <a:gd name="connsiteX11" fmla="*/ 532660 w 1633797"/>
                <a:gd name="connsiteY11" fmla="*/ 35698 h 1580420"/>
                <a:gd name="connsiteX12" fmla="*/ 328474 w 1633797"/>
                <a:gd name="connsiteY12" fmla="*/ 302028 h 1580420"/>
                <a:gd name="connsiteX13" fmla="*/ 71021 w 1633797"/>
                <a:gd name="connsiteY13" fmla="*/ 381927 h 1580420"/>
                <a:gd name="connsiteX14" fmla="*/ 8877 w 1633797"/>
                <a:gd name="connsiteY14" fmla="*/ 319783 h 1580420"/>
                <a:gd name="connsiteX15" fmla="*/ 8877 w 1633797"/>
                <a:gd name="connsiteY15" fmla="*/ 337538 h 158042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</a:cxnLst>
              <a:rect l="l" t="t" r="r" b="b"/>
              <a:pathLst>
                <a:path w="1633797" h="1580420">
                  <a:moveTo>
                    <a:pt x="0" y="976731"/>
                  </a:moveTo>
                  <a:cubicBezTo>
                    <a:pt x="2219" y="1060329"/>
                    <a:pt x="4439" y="1143927"/>
                    <a:pt x="106532" y="1207550"/>
                  </a:cubicBezTo>
                  <a:cubicBezTo>
                    <a:pt x="208625" y="1271173"/>
                    <a:pt x="506027" y="1303724"/>
                    <a:pt x="612559" y="1358470"/>
                  </a:cubicBezTo>
                  <a:cubicBezTo>
                    <a:pt x="719091" y="1413216"/>
                    <a:pt x="665825" y="1500513"/>
                    <a:pt x="745724" y="1536024"/>
                  </a:cubicBezTo>
                  <a:cubicBezTo>
                    <a:pt x="825623" y="1571535"/>
                    <a:pt x="988380" y="1593728"/>
                    <a:pt x="1091953" y="1571534"/>
                  </a:cubicBezTo>
                  <a:cubicBezTo>
                    <a:pt x="1195526" y="1549340"/>
                    <a:pt x="1302058" y="1466482"/>
                    <a:pt x="1367161" y="1402859"/>
                  </a:cubicBezTo>
                  <a:cubicBezTo>
                    <a:pt x="1432264" y="1339236"/>
                    <a:pt x="1438183" y="1260816"/>
                    <a:pt x="1482571" y="1189795"/>
                  </a:cubicBezTo>
                  <a:cubicBezTo>
                    <a:pt x="1526959" y="1118774"/>
                    <a:pt x="1627573" y="1083263"/>
                    <a:pt x="1633491" y="976731"/>
                  </a:cubicBezTo>
                  <a:cubicBezTo>
                    <a:pt x="1639409" y="870199"/>
                    <a:pt x="1558031" y="683767"/>
                    <a:pt x="1518081" y="550602"/>
                  </a:cubicBezTo>
                  <a:cubicBezTo>
                    <a:pt x="1478132" y="417437"/>
                    <a:pt x="1509204" y="266517"/>
                    <a:pt x="1393794" y="177740"/>
                  </a:cubicBezTo>
                  <a:cubicBezTo>
                    <a:pt x="1278384" y="88963"/>
                    <a:pt x="969145" y="41616"/>
                    <a:pt x="825623" y="17942"/>
                  </a:cubicBezTo>
                  <a:cubicBezTo>
                    <a:pt x="682101" y="-5732"/>
                    <a:pt x="615518" y="-11650"/>
                    <a:pt x="532660" y="35698"/>
                  </a:cubicBezTo>
                  <a:cubicBezTo>
                    <a:pt x="449802" y="83046"/>
                    <a:pt x="405414" y="244323"/>
                    <a:pt x="328474" y="302028"/>
                  </a:cubicBezTo>
                  <a:cubicBezTo>
                    <a:pt x="251534" y="359733"/>
                    <a:pt x="124287" y="378968"/>
                    <a:pt x="71021" y="381927"/>
                  </a:cubicBezTo>
                  <a:cubicBezTo>
                    <a:pt x="17755" y="384886"/>
                    <a:pt x="19234" y="327181"/>
                    <a:pt x="8877" y="319783"/>
                  </a:cubicBezTo>
                  <a:cubicBezTo>
                    <a:pt x="-1480" y="312385"/>
                    <a:pt x="3698" y="324961"/>
                    <a:pt x="8877" y="337538"/>
                  </a:cubicBezTo>
                </a:path>
              </a:pathLst>
            </a:custGeom>
            <a:noFill/>
            <a:ln w="28575"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8" name="Triangle isocèle 17">
              <a:extLst>
                <a:ext uri="{FF2B5EF4-FFF2-40B4-BE49-F238E27FC236}">
                  <a16:creationId xmlns:a16="http://schemas.microsoft.com/office/drawing/2014/main" id="{DD24245C-7750-4457-B3B4-AF57B9CF4400}"/>
                </a:ext>
              </a:extLst>
            </p:cNvPr>
            <p:cNvSpPr/>
            <p:nvPr/>
          </p:nvSpPr>
          <p:spPr>
            <a:xfrm rot="18951945">
              <a:off x="4718652" y="2570086"/>
              <a:ext cx="97313" cy="133165"/>
            </a:xfrm>
            <a:prstGeom prst="triangle">
              <a:avLst/>
            </a:prstGeom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9" name="Triangle isocèle 18">
              <a:extLst>
                <a:ext uri="{FF2B5EF4-FFF2-40B4-BE49-F238E27FC236}">
                  <a16:creationId xmlns:a16="http://schemas.microsoft.com/office/drawing/2014/main" id="{6EAD3D45-1654-46A1-8A5E-EF39833D9A5B}"/>
                </a:ext>
              </a:extLst>
            </p:cNvPr>
            <p:cNvSpPr/>
            <p:nvPr/>
          </p:nvSpPr>
          <p:spPr>
            <a:xfrm rot="20334068">
              <a:off x="6239456" y="2817654"/>
              <a:ext cx="97313" cy="133165"/>
            </a:xfrm>
            <a:prstGeom prst="triangle">
              <a:avLst/>
            </a:prstGeom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20" name="Triangle isocèle 19">
              <a:extLst>
                <a:ext uri="{FF2B5EF4-FFF2-40B4-BE49-F238E27FC236}">
                  <a16:creationId xmlns:a16="http://schemas.microsoft.com/office/drawing/2014/main" id="{D831A812-5DB5-4AEE-BA2C-FEC0F41D281E}"/>
                </a:ext>
              </a:extLst>
            </p:cNvPr>
            <p:cNvSpPr/>
            <p:nvPr/>
          </p:nvSpPr>
          <p:spPr>
            <a:xfrm rot="6943105">
              <a:off x="5518320" y="3803549"/>
              <a:ext cx="97313" cy="133165"/>
            </a:xfrm>
            <a:prstGeom prst="triangle">
              <a:avLst/>
            </a:prstGeom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21" name="Forme libre : forme 20">
              <a:extLst>
                <a:ext uri="{FF2B5EF4-FFF2-40B4-BE49-F238E27FC236}">
                  <a16:creationId xmlns:a16="http://schemas.microsoft.com/office/drawing/2014/main" id="{BA6E6EFD-A6F0-42F5-BBFB-46B64649CEB3}"/>
                </a:ext>
              </a:extLst>
            </p:cNvPr>
            <p:cNvSpPr/>
            <p:nvPr/>
          </p:nvSpPr>
          <p:spPr>
            <a:xfrm>
              <a:off x="4608963" y="1884752"/>
              <a:ext cx="1406373" cy="696523"/>
            </a:xfrm>
            <a:custGeom>
              <a:avLst/>
              <a:gdLst>
                <a:gd name="connsiteX0" fmla="*/ 77337 w 1406373"/>
                <a:gd name="connsiteY0" fmla="*/ 696523 h 696523"/>
                <a:gd name="connsiteX1" fmla="*/ 1137 w 1406373"/>
                <a:gd name="connsiteY1" fmla="*/ 615561 h 696523"/>
                <a:gd name="connsiteX2" fmla="*/ 53525 w 1406373"/>
                <a:gd name="connsiteY2" fmla="*/ 453636 h 696523"/>
                <a:gd name="connsiteX3" fmla="*/ 315462 w 1406373"/>
                <a:gd name="connsiteY3" fmla="*/ 253611 h 696523"/>
                <a:gd name="connsiteX4" fmla="*/ 682175 w 1406373"/>
                <a:gd name="connsiteY4" fmla="*/ 77398 h 696523"/>
                <a:gd name="connsiteX5" fmla="*/ 1167950 w 1406373"/>
                <a:gd name="connsiteY5" fmla="*/ 1198 h 696523"/>
                <a:gd name="connsiteX6" fmla="*/ 1382262 w 1406373"/>
                <a:gd name="connsiteY6" fmla="*/ 53586 h 696523"/>
                <a:gd name="connsiteX7" fmla="*/ 1401312 w 1406373"/>
                <a:gd name="connsiteY7" fmla="*/ 320286 h 696523"/>
                <a:gd name="connsiteX8" fmla="*/ 1406075 w 1406373"/>
                <a:gd name="connsiteY8" fmla="*/ 325048 h 69652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1406373" h="696523">
                  <a:moveTo>
                    <a:pt x="77337" y="696523"/>
                  </a:moveTo>
                  <a:cubicBezTo>
                    <a:pt x="41221" y="676282"/>
                    <a:pt x="5106" y="656042"/>
                    <a:pt x="1137" y="615561"/>
                  </a:cubicBezTo>
                  <a:cubicBezTo>
                    <a:pt x="-2832" y="575080"/>
                    <a:pt x="1138" y="513961"/>
                    <a:pt x="53525" y="453636"/>
                  </a:cubicBezTo>
                  <a:cubicBezTo>
                    <a:pt x="105912" y="393311"/>
                    <a:pt x="210687" y="316317"/>
                    <a:pt x="315462" y="253611"/>
                  </a:cubicBezTo>
                  <a:cubicBezTo>
                    <a:pt x="420237" y="190905"/>
                    <a:pt x="540094" y="119467"/>
                    <a:pt x="682175" y="77398"/>
                  </a:cubicBezTo>
                  <a:cubicBezTo>
                    <a:pt x="824256" y="35329"/>
                    <a:pt x="1051269" y="5167"/>
                    <a:pt x="1167950" y="1198"/>
                  </a:cubicBezTo>
                  <a:cubicBezTo>
                    <a:pt x="1284631" y="-2771"/>
                    <a:pt x="1343368" y="405"/>
                    <a:pt x="1382262" y="53586"/>
                  </a:cubicBezTo>
                  <a:cubicBezTo>
                    <a:pt x="1421156" y="106767"/>
                    <a:pt x="1401312" y="320286"/>
                    <a:pt x="1401312" y="320286"/>
                  </a:cubicBezTo>
                  <a:cubicBezTo>
                    <a:pt x="1405281" y="365530"/>
                    <a:pt x="1405678" y="345289"/>
                    <a:pt x="1406075" y="325048"/>
                  </a:cubicBezTo>
                </a:path>
              </a:pathLst>
            </a:custGeom>
            <a:noFill/>
            <a:ln w="28575">
              <a:solidFill>
                <a:srgbClr val="FF00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22" name="Triangle isocèle 21">
              <a:extLst>
                <a:ext uri="{FF2B5EF4-FFF2-40B4-BE49-F238E27FC236}">
                  <a16:creationId xmlns:a16="http://schemas.microsoft.com/office/drawing/2014/main" id="{64CB709C-B569-445F-8108-6F60FA79F212}"/>
                </a:ext>
              </a:extLst>
            </p:cNvPr>
            <p:cNvSpPr/>
            <p:nvPr/>
          </p:nvSpPr>
          <p:spPr>
            <a:xfrm rot="3641246">
              <a:off x="5134582" y="1932849"/>
              <a:ext cx="97313" cy="133165"/>
            </a:xfrm>
            <a:prstGeom prst="triangle">
              <a:avLst/>
            </a:prstGeom>
            <a:solidFill>
              <a:srgbClr val="FF0000"/>
            </a:solidFill>
            <a:ln>
              <a:solidFill>
                <a:srgbClr val="FF00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23" name="Triangle isocèle 22">
              <a:extLst>
                <a:ext uri="{FF2B5EF4-FFF2-40B4-BE49-F238E27FC236}">
                  <a16:creationId xmlns:a16="http://schemas.microsoft.com/office/drawing/2014/main" id="{60B1FC50-052A-4943-90B2-77B074A2BC5E}"/>
                </a:ext>
              </a:extLst>
            </p:cNvPr>
            <p:cNvSpPr/>
            <p:nvPr/>
          </p:nvSpPr>
          <p:spPr>
            <a:xfrm rot="10800000">
              <a:off x="5966679" y="2007873"/>
              <a:ext cx="97313" cy="133165"/>
            </a:xfrm>
            <a:prstGeom prst="triangle">
              <a:avLst/>
            </a:prstGeom>
            <a:solidFill>
              <a:srgbClr val="FF0000"/>
            </a:solidFill>
            <a:ln>
              <a:solidFill>
                <a:srgbClr val="FF00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25" name="Forme libre : forme 24">
              <a:extLst>
                <a:ext uri="{FF2B5EF4-FFF2-40B4-BE49-F238E27FC236}">
                  <a16:creationId xmlns:a16="http://schemas.microsoft.com/office/drawing/2014/main" id="{2E1C418A-A79C-48F5-9CDB-BB2FC8E3E772}"/>
                </a:ext>
              </a:extLst>
            </p:cNvPr>
            <p:cNvSpPr/>
            <p:nvPr/>
          </p:nvSpPr>
          <p:spPr>
            <a:xfrm>
              <a:off x="4488667" y="2286000"/>
              <a:ext cx="2008287" cy="1756663"/>
            </a:xfrm>
            <a:custGeom>
              <a:avLst/>
              <a:gdLst>
                <a:gd name="connsiteX0" fmla="*/ 1588283 w 2008287"/>
                <a:gd name="connsiteY0" fmla="*/ 0 h 1756663"/>
                <a:gd name="connsiteX1" fmla="*/ 1774021 w 2008287"/>
                <a:gd name="connsiteY1" fmla="*/ 180975 h 1756663"/>
                <a:gd name="connsiteX2" fmla="*/ 1978808 w 2008287"/>
                <a:gd name="connsiteY2" fmla="*/ 647700 h 1756663"/>
                <a:gd name="connsiteX3" fmla="*/ 1935946 w 2008287"/>
                <a:gd name="connsiteY3" fmla="*/ 1271588 h 1756663"/>
                <a:gd name="connsiteX4" fmla="*/ 1326346 w 2008287"/>
                <a:gd name="connsiteY4" fmla="*/ 1724025 h 1756663"/>
                <a:gd name="connsiteX5" fmla="*/ 459571 w 2008287"/>
                <a:gd name="connsiteY5" fmla="*/ 1714500 h 1756663"/>
                <a:gd name="connsiteX6" fmla="*/ 197633 w 2008287"/>
                <a:gd name="connsiteY6" fmla="*/ 1662113 h 1756663"/>
                <a:gd name="connsiteX7" fmla="*/ 230971 w 2008287"/>
                <a:gd name="connsiteY7" fmla="*/ 1152525 h 1756663"/>
                <a:gd name="connsiteX8" fmla="*/ 73808 w 2008287"/>
                <a:gd name="connsiteY8" fmla="*/ 657225 h 1756663"/>
                <a:gd name="connsiteX9" fmla="*/ 2371 w 2008287"/>
                <a:gd name="connsiteY9" fmla="*/ 285750 h 1756663"/>
                <a:gd name="connsiteX10" fmla="*/ 154771 w 2008287"/>
                <a:gd name="connsiteY10" fmla="*/ 80963 h 1756663"/>
                <a:gd name="connsiteX11" fmla="*/ 164296 w 2008287"/>
                <a:gd name="connsiteY11" fmla="*/ 71438 h 175666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</a:cxnLst>
              <a:rect l="l" t="t" r="r" b="b"/>
              <a:pathLst>
                <a:path w="2008287" h="1756663">
                  <a:moveTo>
                    <a:pt x="1588283" y="0"/>
                  </a:moveTo>
                  <a:cubicBezTo>
                    <a:pt x="1648608" y="36512"/>
                    <a:pt x="1708934" y="73025"/>
                    <a:pt x="1774021" y="180975"/>
                  </a:cubicBezTo>
                  <a:cubicBezTo>
                    <a:pt x="1839108" y="288925"/>
                    <a:pt x="1951821" y="465931"/>
                    <a:pt x="1978808" y="647700"/>
                  </a:cubicBezTo>
                  <a:cubicBezTo>
                    <a:pt x="2005795" y="829469"/>
                    <a:pt x="2044690" y="1092201"/>
                    <a:pt x="1935946" y="1271588"/>
                  </a:cubicBezTo>
                  <a:cubicBezTo>
                    <a:pt x="1827202" y="1450976"/>
                    <a:pt x="1572409" y="1650206"/>
                    <a:pt x="1326346" y="1724025"/>
                  </a:cubicBezTo>
                  <a:cubicBezTo>
                    <a:pt x="1080283" y="1797844"/>
                    <a:pt x="647690" y="1724819"/>
                    <a:pt x="459571" y="1714500"/>
                  </a:cubicBezTo>
                  <a:cubicBezTo>
                    <a:pt x="271452" y="1704181"/>
                    <a:pt x="235733" y="1755775"/>
                    <a:pt x="197633" y="1662113"/>
                  </a:cubicBezTo>
                  <a:cubicBezTo>
                    <a:pt x="159533" y="1568451"/>
                    <a:pt x="251608" y="1320006"/>
                    <a:pt x="230971" y="1152525"/>
                  </a:cubicBezTo>
                  <a:cubicBezTo>
                    <a:pt x="210334" y="985044"/>
                    <a:pt x="111908" y="801687"/>
                    <a:pt x="73808" y="657225"/>
                  </a:cubicBezTo>
                  <a:cubicBezTo>
                    <a:pt x="35708" y="512763"/>
                    <a:pt x="-11123" y="381794"/>
                    <a:pt x="2371" y="285750"/>
                  </a:cubicBezTo>
                  <a:cubicBezTo>
                    <a:pt x="15865" y="189706"/>
                    <a:pt x="154771" y="80963"/>
                    <a:pt x="154771" y="80963"/>
                  </a:cubicBezTo>
                  <a:cubicBezTo>
                    <a:pt x="181758" y="45244"/>
                    <a:pt x="173027" y="58341"/>
                    <a:pt x="164296" y="71438"/>
                  </a:cubicBezTo>
                </a:path>
              </a:pathLst>
            </a:custGeom>
            <a:noFill/>
            <a:ln w="28575">
              <a:solidFill>
                <a:srgbClr val="FF00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26" name="Triangle isocèle 25">
              <a:extLst>
                <a:ext uri="{FF2B5EF4-FFF2-40B4-BE49-F238E27FC236}">
                  <a16:creationId xmlns:a16="http://schemas.microsoft.com/office/drawing/2014/main" id="{1DEE2342-1C99-47B9-A9CC-4D07475112E0}"/>
                </a:ext>
              </a:extLst>
            </p:cNvPr>
            <p:cNvSpPr/>
            <p:nvPr/>
          </p:nvSpPr>
          <p:spPr>
            <a:xfrm rot="344251">
              <a:off x="4677874" y="3524511"/>
              <a:ext cx="97313" cy="133165"/>
            </a:xfrm>
            <a:prstGeom prst="triangle">
              <a:avLst/>
            </a:prstGeom>
            <a:solidFill>
              <a:srgbClr val="FF0000"/>
            </a:solidFill>
            <a:ln>
              <a:solidFill>
                <a:srgbClr val="FF00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27" name="Triangle isocèle 26">
              <a:extLst>
                <a:ext uri="{FF2B5EF4-FFF2-40B4-BE49-F238E27FC236}">
                  <a16:creationId xmlns:a16="http://schemas.microsoft.com/office/drawing/2014/main" id="{29AF9803-6C3E-4883-A514-BC321C98427F}"/>
                </a:ext>
              </a:extLst>
            </p:cNvPr>
            <p:cNvSpPr/>
            <p:nvPr/>
          </p:nvSpPr>
          <p:spPr>
            <a:xfrm rot="14368317">
              <a:off x="6023860" y="3827668"/>
              <a:ext cx="97313" cy="133165"/>
            </a:xfrm>
            <a:prstGeom prst="triangle">
              <a:avLst/>
            </a:prstGeom>
            <a:solidFill>
              <a:srgbClr val="FF0000"/>
            </a:solidFill>
            <a:ln>
              <a:solidFill>
                <a:srgbClr val="FF00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28" name="Forme libre : forme 27">
              <a:extLst>
                <a:ext uri="{FF2B5EF4-FFF2-40B4-BE49-F238E27FC236}">
                  <a16:creationId xmlns:a16="http://schemas.microsoft.com/office/drawing/2014/main" id="{7FD1B61A-8413-4846-8D31-2FE112F17375}"/>
                </a:ext>
              </a:extLst>
            </p:cNvPr>
            <p:cNvSpPr/>
            <p:nvPr/>
          </p:nvSpPr>
          <p:spPr>
            <a:xfrm>
              <a:off x="6010275" y="2228850"/>
              <a:ext cx="82383" cy="67085"/>
            </a:xfrm>
            <a:custGeom>
              <a:avLst/>
              <a:gdLst>
                <a:gd name="connsiteX0" fmla="*/ 0 w 82383"/>
                <a:gd name="connsiteY0" fmla="*/ 0 h 67085"/>
                <a:gd name="connsiteX1" fmla="*/ 71438 w 82383"/>
                <a:gd name="connsiteY1" fmla="*/ 57150 h 67085"/>
                <a:gd name="connsiteX2" fmla="*/ 80963 w 82383"/>
                <a:gd name="connsiteY2" fmla="*/ 66675 h 6708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</a:cxnLst>
              <a:rect l="l" t="t" r="r" b="b"/>
              <a:pathLst>
                <a:path w="82383" h="67085">
                  <a:moveTo>
                    <a:pt x="0" y="0"/>
                  </a:moveTo>
                  <a:lnTo>
                    <a:pt x="71438" y="57150"/>
                  </a:lnTo>
                  <a:cubicBezTo>
                    <a:pt x="84932" y="68263"/>
                    <a:pt x="82947" y="67469"/>
                    <a:pt x="80963" y="66675"/>
                  </a:cubicBezTo>
                </a:path>
              </a:pathLst>
            </a:custGeom>
            <a:noFill/>
            <a:ln w="28575">
              <a:solidFill>
                <a:srgbClr val="FF00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29" name="Forme libre : forme 28">
              <a:extLst>
                <a:ext uri="{FF2B5EF4-FFF2-40B4-BE49-F238E27FC236}">
                  <a16:creationId xmlns:a16="http://schemas.microsoft.com/office/drawing/2014/main" id="{447EFBC1-D961-4D48-B598-E4322F7CD8F0}"/>
                </a:ext>
              </a:extLst>
            </p:cNvPr>
            <p:cNvSpPr/>
            <p:nvPr/>
          </p:nvSpPr>
          <p:spPr>
            <a:xfrm>
              <a:off x="5923927" y="2240212"/>
              <a:ext cx="91410" cy="137016"/>
            </a:xfrm>
            <a:custGeom>
              <a:avLst/>
              <a:gdLst>
                <a:gd name="connsiteX0" fmla="*/ 76661 w 91410"/>
                <a:gd name="connsiteY0" fmla="*/ 0 h 137016"/>
                <a:gd name="connsiteX1" fmla="*/ 86186 w 91410"/>
                <a:gd name="connsiteY1" fmla="*/ 95250 h 137016"/>
                <a:gd name="connsiteX2" fmla="*/ 5224 w 91410"/>
                <a:gd name="connsiteY2" fmla="*/ 133350 h 137016"/>
                <a:gd name="connsiteX3" fmla="*/ 14749 w 91410"/>
                <a:gd name="connsiteY3" fmla="*/ 133350 h 13701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91410" h="137016">
                  <a:moveTo>
                    <a:pt x="76661" y="0"/>
                  </a:moveTo>
                  <a:cubicBezTo>
                    <a:pt x="87376" y="36512"/>
                    <a:pt x="98092" y="73025"/>
                    <a:pt x="86186" y="95250"/>
                  </a:cubicBezTo>
                  <a:cubicBezTo>
                    <a:pt x="74280" y="117475"/>
                    <a:pt x="5224" y="133350"/>
                    <a:pt x="5224" y="133350"/>
                  </a:cubicBezTo>
                  <a:cubicBezTo>
                    <a:pt x="-6682" y="139700"/>
                    <a:pt x="4033" y="136525"/>
                    <a:pt x="14749" y="133350"/>
                  </a:cubicBezTo>
                </a:path>
              </a:pathLst>
            </a:custGeom>
            <a:noFill/>
            <a:ln w="28575"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30" name="Forme libre : forme 29">
              <a:extLst>
                <a:ext uri="{FF2B5EF4-FFF2-40B4-BE49-F238E27FC236}">
                  <a16:creationId xmlns:a16="http://schemas.microsoft.com/office/drawing/2014/main" id="{9D16F945-E175-4E4A-A24E-AA1B27B3C690}"/>
                </a:ext>
              </a:extLst>
            </p:cNvPr>
            <p:cNvSpPr/>
            <p:nvPr/>
          </p:nvSpPr>
          <p:spPr>
            <a:xfrm>
              <a:off x="4512920" y="2619375"/>
              <a:ext cx="240055" cy="628650"/>
            </a:xfrm>
            <a:custGeom>
              <a:avLst/>
              <a:gdLst>
                <a:gd name="connsiteX0" fmla="*/ 240055 w 240055"/>
                <a:gd name="connsiteY0" fmla="*/ 628650 h 628650"/>
                <a:gd name="connsiteX1" fmla="*/ 206718 w 240055"/>
                <a:gd name="connsiteY1" fmla="*/ 404813 h 628650"/>
                <a:gd name="connsiteX2" fmla="*/ 116230 w 240055"/>
                <a:gd name="connsiteY2" fmla="*/ 228600 h 628650"/>
                <a:gd name="connsiteX3" fmla="*/ 6693 w 240055"/>
                <a:gd name="connsiteY3" fmla="*/ 38100 h 628650"/>
                <a:gd name="connsiteX4" fmla="*/ 11455 w 240055"/>
                <a:gd name="connsiteY4" fmla="*/ 0 h 628650"/>
                <a:gd name="connsiteX5" fmla="*/ 11455 w 240055"/>
                <a:gd name="connsiteY5" fmla="*/ 0 h 62865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240055" h="628650">
                  <a:moveTo>
                    <a:pt x="240055" y="628650"/>
                  </a:moveTo>
                  <a:cubicBezTo>
                    <a:pt x="233705" y="550069"/>
                    <a:pt x="227355" y="471488"/>
                    <a:pt x="206718" y="404813"/>
                  </a:cubicBezTo>
                  <a:cubicBezTo>
                    <a:pt x="186081" y="338138"/>
                    <a:pt x="149567" y="289719"/>
                    <a:pt x="116230" y="228600"/>
                  </a:cubicBezTo>
                  <a:cubicBezTo>
                    <a:pt x="82892" y="167481"/>
                    <a:pt x="24155" y="76200"/>
                    <a:pt x="6693" y="38100"/>
                  </a:cubicBezTo>
                  <a:cubicBezTo>
                    <a:pt x="-10769" y="0"/>
                    <a:pt x="11455" y="0"/>
                    <a:pt x="11455" y="0"/>
                  </a:cubicBezTo>
                  <a:lnTo>
                    <a:pt x="11455" y="0"/>
                  </a:lnTo>
                </a:path>
              </a:pathLst>
            </a:custGeom>
            <a:noFill/>
            <a:ln w="28575">
              <a:prstDash val="dash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sp>
        <p:nvSpPr>
          <p:cNvPr id="11" name="ZoneTexte 10">
            <a:extLst>
              <a:ext uri="{FF2B5EF4-FFF2-40B4-BE49-F238E27FC236}">
                <a16:creationId xmlns:a16="http://schemas.microsoft.com/office/drawing/2014/main" id="{3254FAC5-2778-4D33-AEA6-EF32B34CAC15}"/>
              </a:ext>
            </a:extLst>
          </p:cNvPr>
          <p:cNvSpPr txBox="1"/>
          <p:nvPr/>
        </p:nvSpPr>
        <p:spPr>
          <a:xfrm>
            <a:off x="1029962" y="5751453"/>
            <a:ext cx="3835153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200" i="1" dirty="0"/>
              <a:t>Zonal Mean Circulation of the Southern ocean, from Armitage (2018) MDT</a:t>
            </a:r>
            <a:endParaRPr lang="fr-FR" sz="1200" i="1" dirty="0"/>
          </a:p>
        </p:txBody>
      </p:sp>
      <p:sp>
        <p:nvSpPr>
          <p:cNvPr id="9" name="ZoneTexte 8">
            <a:extLst>
              <a:ext uri="{FF2B5EF4-FFF2-40B4-BE49-F238E27FC236}">
                <a16:creationId xmlns:a16="http://schemas.microsoft.com/office/drawing/2014/main" id="{61885687-5A2F-4CA2-92E3-77D27D3EAF8E}"/>
              </a:ext>
            </a:extLst>
          </p:cNvPr>
          <p:cNvSpPr txBox="1"/>
          <p:nvPr/>
        </p:nvSpPr>
        <p:spPr>
          <a:xfrm>
            <a:off x="4935616" y="834246"/>
            <a:ext cx="843378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/>
              <a:t>cm/s</a:t>
            </a:r>
          </a:p>
        </p:txBody>
      </p:sp>
      <p:sp>
        <p:nvSpPr>
          <p:cNvPr id="32" name="ZoneTexte 31">
            <a:extLst>
              <a:ext uri="{FF2B5EF4-FFF2-40B4-BE49-F238E27FC236}">
                <a16:creationId xmlns:a16="http://schemas.microsoft.com/office/drawing/2014/main" id="{0956600F-389C-4725-9676-B2A75F51E979}"/>
              </a:ext>
            </a:extLst>
          </p:cNvPr>
          <p:cNvSpPr txBox="1"/>
          <p:nvPr/>
        </p:nvSpPr>
        <p:spPr>
          <a:xfrm>
            <a:off x="6681294" y="5705286"/>
            <a:ext cx="4196980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200" i="1" dirty="0"/>
              <a:t>Seasonal cycle of the Circulation of the subpolar Southern ocean</a:t>
            </a:r>
            <a:endParaRPr lang="fr-FR" sz="1200" i="1" dirty="0"/>
          </a:p>
        </p:txBody>
      </p:sp>
      <p:sp>
        <p:nvSpPr>
          <p:cNvPr id="33" name="ZoneTexte 32">
            <a:extLst>
              <a:ext uri="{FF2B5EF4-FFF2-40B4-BE49-F238E27FC236}">
                <a16:creationId xmlns:a16="http://schemas.microsoft.com/office/drawing/2014/main" id="{7723F310-980B-4AA3-A755-3CDE233505AD}"/>
              </a:ext>
            </a:extLst>
          </p:cNvPr>
          <p:cNvSpPr txBox="1"/>
          <p:nvPr/>
        </p:nvSpPr>
        <p:spPr>
          <a:xfrm>
            <a:off x="11236070" y="1327403"/>
            <a:ext cx="843378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/>
              <a:t>cm/s</a:t>
            </a:r>
          </a:p>
        </p:txBody>
      </p:sp>
      <p:sp>
        <p:nvSpPr>
          <p:cNvPr id="10" name="Espace réservé du numéro de diapositive 9">
            <a:extLst>
              <a:ext uri="{FF2B5EF4-FFF2-40B4-BE49-F238E27FC236}">
                <a16:creationId xmlns:a16="http://schemas.microsoft.com/office/drawing/2014/main" id="{337A7A81-6650-4F0F-AF20-EAAB7A5ACDD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fr-FR"/>
            </a:defPPr>
            <a:lvl1pPr marL="0" algn="r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14CB5062-2B4F-4F2B-AD9D-0C0590743CEF}" type="slidenum">
              <a:rPr lang="en-US" smtClean="0"/>
              <a:pPr/>
              <a:t>10</a:t>
            </a:fld>
            <a:endParaRPr lang="en-US"/>
          </a:p>
        </p:txBody>
      </p:sp>
      <p:sp>
        <p:nvSpPr>
          <p:cNvPr id="36" name="ZoneTexte 35">
            <a:extLst>
              <a:ext uri="{FF2B5EF4-FFF2-40B4-BE49-F238E27FC236}">
                <a16:creationId xmlns:a16="http://schemas.microsoft.com/office/drawing/2014/main" id="{B4C463FD-780A-497A-9C0E-A2D316AD2410}"/>
              </a:ext>
            </a:extLst>
          </p:cNvPr>
          <p:cNvSpPr txBox="1"/>
          <p:nvPr/>
        </p:nvSpPr>
        <p:spPr>
          <a:xfrm>
            <a:off x="348040" y="136525"/>
            <a:ext cx="11664206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342900" indent="-342900">
              <a:buAutoNum type="arabicPeriod"/>
            </a:pPr>
            <a:r>
              <a:rPr lang="en-US" sz="2400" dirty="0"/>
              <a:t>Seasonal Cycle of the subpolar Southern Ocean SLA and Geostrophic Circulation and associated </a:t>
            </a:r>
            <a:r>
              <a:rPr lang="en-US" sz="2400" dirty="0" err="1"/>
              <a:t>forcings</a:t>
            </a:r>
            <a:endParaRPr lang="en-US" sz="2400" dirty="0"/>
          </a:p>
        </p:txBody>
      </p:sp>
      <p:sp>
        <p:nvSpPr>
          <p:cNvPr id="37" name="ZoneTexte 36">
            <a:extLst>
              <a:ext uri="{FF2B5EF4-FFF2-40B4-BE49-F238E27FC236}">
                <a16:creationId xmlns:a16="http://schemas.microsoft.com/office/drawing/2014/main" id="{0AB5FC7C-5C7A-4F35-8F9E-DED50005B701}"/>
              </a:ext>
            </a:extLst>
          </p:cNvPr>
          <p:cNvSpPr txBox="1"/>
          <p:nvPr/>
        </p:nvSpPr>
        <p:spPr>
          <a:xfrm>
            <a:off x="96818" y="1656439"/>
            <a:ext cx="3216165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dirty="0">
                <a:solidFill>
                  <a:schemeClr val="accent1"/>
                </a:solidFill>
              </a:rPr>
              <a:t>MEAN U</a:t>
            </a:r>
            <a:endParaRPr lang="en-US" sz="2400" dirty="0"/>
          </a:p>
        </p:txBody>
      </p:sp>
      <p:sp>
        <p:nvSpPr>
          <p:cNvPr id="38" name="ZoneTexte 37">
            <a:extLst>
              <a:ext uri="{FF2B5EF4-FFF2-40B4-BE49-F238E27FC236}">
                <a16:creationId xmlns:a16="http://schemas.microsoft.com/office/drawing/2014/main" id="{E0929B85-6356-4130-9CE9-95FABB708BCE}"/>
              </a:ext>
            </a:extLst>
          </p:cNvPr>
          <p:cNvSpPr txBox="1"/>
          <p:nvPr/>
        </p:nvSpPr>
        <p:spPr>
          <a:xfrm>
            <a:off x="7446466" y="949877"/>
            <a:ext cx="3216165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dirty="0">
                <a:solidFill>
                  <a:schemeClr val="accent1"/>
                </a:solidFill>
              </a:rPr>
              <a:t>U Seasonal Variation</a:t>
            </a:r>
            <a:endParaRPr lang="en-US" sz="2400" dirty="0"/>
          </a:p>
        </p:txBody>
      </p:sp>
      <p:sp>
        <p:nvSpPr>
          <p:cNvPr id="39" name="ZoneTexte 38">
            <a:extLst>
              <a:ext uri="{FF2B5EF4-FFF2-40B4-BE49-F238E27FC236}">
                <a16:creationId xmlns:a16="http://schemas.microsoft.com/office/drawing/2014/main" id="{5DB8F23E-B91E-460E-AA95-CBFA3E247F02}"/>
              </a:ext>
            </a:extLst>
          </p:cNvPr>
          <p:cNvSpPr txBox="1"/>
          <p:nvPr/>
        </p:nvSpPr>
        <p:spPr>
          <a:xfrm>
            <a:off x="381000" y="6369635"/>
            <a:ext cx="11085816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600" i="1" dirty="0">
                <a:solidFill>
                  <a:schemeClr val="accent3"/>
                </a:solidFill>
              </a:rPr>
              <a:t>Matthis Auger (LOCEAN, CLS)            -            matthis.auger@locean-ipsl.upmc.fr            -            	EGU21</a:t>
            </a:r>
          </a:p>
        </p:txBody>
      </p:sp>
    </p:spTree>
    <p:extLst>
      <p:ext uri="{BB962C8B-B14F-4D97-AF65-F5344CB8AC3E}">
        <p14:creationId xmlns:p14="http://schemas.microsoft.com/office/powerpoint/2010/main" val="3693687354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Espace réservé du numéro de diapositive 3">
            <a:extLst>
              <a:ext uri="{FF2B5EF4-FFF2-40B4-BE49-F238E27FC236}">
                <a16:creationId xmlns:a16="http://schemas.microsoft.com/office/drawing/2014/main" id="{69FEE9A5-9DCC-4DFF-B795-B9ACCEBC05AB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1C53260-6C54-4593-A0C5-2F3F3F350D5E}" type="slidenum">
              <a:rPr lang="en-US" smtClean="0"/>
              <a:t>11</a:t>
            </a:fld>
            <a:endParaRPr lang="en-US" dirty="0"/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0F026A81-4032-47CF-B021-BDA9F76AC49D}"/>
              </a:ext>
            </a:extLst>
          </p:cNvPr>
          <p:cNvSpPr/>
          <p:nvPr/>
        </p:nvSpPr>
        <p:spPr>
          <a:xfrm>
            <a:off x="687753" y="219372"/>
            <a:ext cx="10167815" cy="4616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2400" dirty="0"/>
              <a:t>2. Eddy identification and tracking in the Subpolar Southern Ocean.</a:t>
            </a:r>
          </a:p>
        </p:txBody>
      </p:sp>
      <p:pic>
        <p:nvPicPr>
          <p:cNvPr id="6" name="Image 5">
            <a:extLst>
              <a:ext uri="{FF2B5EF4-FFF2-40B4-BE49-F238E27FC236}">
                <a16:creationId xmlns:a16="http://schemas.microsoft.com/office/drawing/2014/main" id="{1D19F7FF-E31B-445B-AD7C-0749B7DC1653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35930"/>
          <a:stretch/>
        </p:blipFill>
        <p:spPr>
          <a:xfrm>
            <a:off x="1330140" y="1880161"/>
            <a:ext cx="9848962" cy="4206832"/>
          </a:xfrm>
          <a:prstGeom prst="rect">
            <a:avLst/>
          </a:prstGeom>
        </p:spPr>
      </p:pic>
      <p:sp>
        <p:nvSpPr>
          <p:cNvPr id="7" name="ZoneTexte 6">
            <a:extLst>
              <a:ext uri="{FF2B5EF4-FFF2-40B4-BE49-F238E27FC236}">
                <a16:creationId xmlns:a16="http://schemas.microsoft.com/office/drawing/2014/main" id="{939708DC-FB0E-4D23-9312-9740052CF6B8}"/>
              </a:ext>
            </a:extLst>
          </p:cNvPr>
          <p:cNvSpPr txBox="1"/>
          <p:nvPr/>
        </p:nvSpPr>
        <p:spPr>
          <a:xfrm>
            <a:off x="1119673" y="1119673"/>
            <a:ext cx="5878286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000" dirty="0"/>
              <a:t>Snapshot of eddy tracking outputs in the sea-ice zones. </a:t>
            </a:r>
          </a:p>
        </p:txBody>
      </p:sp>
      <p:pic>
        <p:nvPicPr>
          <p:cNvPr id="8" name="Image 7">
            <a:extLst>
              <a:ext uri="{FF2B5EF4-FFF2-40B4-BE49-F238E27FC236}">
                <a16:creationId xmlns:a16="http://schemas.microsoft.com/office/drawing/2014/main" id="{5C337188-840A-4FDD-A89C-3E3266EAD2DC}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 l="76665" t="8656" r="20377" b="47997"/>
          <a:stretch/>
        </p:blipFill>
        <p:spPr>
          <a:xfrm>
            <a:off x="10855568" y="1781678"/>
            <a:ext cx="259084" cy="4403797"/>
          </a:xfrm>
          <a:prstGeom prst="rect">
            <a:avLst/>
          </a:prstGeom>
        </p:spPr>
      </p:pic>
      <p:sp>
        <p:nvSpPr>
          <p:cNvPr id="9" name="ZoneTexte 8">
            <a:extLst>
              <a:ext uri="{FF2B5EF4-FFF2-40B4-BE49-F238E27FC236}">
                <a16:creationId xmlns:a16="http://schemas.microsoft.com/office/drawing/2014/main" id="{C136F0C0-99CF-4225-B291-CB0AFF5107F6}"/>
              </a:ext>
            </a:extLst>
          </p:cNvPr>
          <p:cNvSpPr txBox="1"/>
          <p:nvPr/>
        </p:nvSpPr>
        <p:spPr>
          <a:xfrm>
            <a:off x="9797171" y="1059807"/>
            <a:ext cx="2375877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dirty="0"/>
              <a:t>Sea Ice Concentration (%)</a:t>
            </a:r>
          </a:p>
        </p:txBody>
      </p:sp>
      <p:sp>
        <p:nvSpPr>
          <p:cNvPr id="10" name="ZoneTexte 9">
            <a:extLst>
              <a:ext uri="{FF2B5EF4-FFF2-40B4-BE49-F238E27FC236}">
                <a16:creationId xmlns:a16="http://schemas.microsoft.com/office/drawing/2014/main" id="{78AD4066-B6AC-4FD6-B24D-5F5A565E094B}"/>
              </a:ext>
            </a:extLst>
          </p:cNvPr>
          <p:cNvSpPr txBox="1"/>
          <p:nvPr/>
        </p:nvSpPr>
        <p:spPr>
          <a:xfrm>
            <a:off x="11114652" y="1630599"/>
            <a:ext cx="558282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/>
              <a:t>100</a:t>
            </a:r>
          </a:p>
        </p:txBody>
      </p:sp>
      <p:sp>
        <p:nvSpPr>
          <p:cNvPr id="11" name="ZoneTexte 10">
            <a:extLst>
              <a:ext uri="{FF2B5EF4-FFF2-40B4-BE49-F238E27FC236}">
                <a16:creationId xmlns:a16="http://schemas.microsoft.com/office/drawing/2014/main" id="{7A78E563-8512-4F15-8538-3585D68D1DC7}"/>
              </a:ext>
            </a:extLst>
          </p:cNvPr>
          <p:cNvSpPr txBox="1"/>
          <p:nvPr/>
        </p:nvSpPr>
        <p:spPr>
          <a:xfrm>
            <a:off x="11137884" y="5757853"/>
            <a:ext cx="558282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/>
              <a:t>0</a:t>
            </a:r>
          </a:p>
        </p:txBody>
      </p:sp>
      <p:sp>
        <p:nvSpPr>
          <p:cNvPr id="12" name="ZoneTexte 11">
            <a:extLst>
              <a:ext uri="{FF2B5EF4-FFF2-40B4-BE49-F238E27FC236}">
                <a16:creationId xmlns:a16="http://schemas.microsoft.com/office/drawing/2014/main" id="{6891304C-C88D-40EE-AE5D-E40AB29C5300}"/>
              </a:ext>
            </a:extLst>
          </p:cNvPr>
          <p:cNvSpPr txBox="1"/>
          <p:nvPr/>
        </p:nvSpPr>
        <p:spPr>
          <a:xfrm>
            <a:off x="11137884" y="3694226"/>
            <a:ext cx="558282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/>
              <a:t>50</a:t>
            </a:r>
          </a:p>
        </p:txBody>
      </p:sp>
      <p:sp>
        <p:nvSpPr>
          <p:cNvPr id="13" name="ZoneTexte 12">
            <a:extLst>
              <a:ext uri="{FF2B5EF4-FFF2-40B4-BE49-F238E27FC236}">
                <a16:creationId xmlns:a16="http://schemas.microsoft.com/office/drawing/2014/main" id="{EC691742-2657-469B-A908-604D6A749DBE}"/>
              </a:ext>
            </a:extLst>
          </p:cNvPr>
          <p:cNvSpPr txBox="1"/>
          <p:nvPr/>
        </p:nvSpPr>
        <p:spPr>
          <a:xfrm>
            <a:off x="381000" y="6369635"/>
            <a:ext cx="11085816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600" i="1" dirty="0">
                <a:solidFill>
                  <a:schemeClr val="accent3"/>
                </a:solidFill>
              </a:rPr>
              <a:t>Matthis Auger (LOCEAN, CLS)            -            matthis.auger@locean-ipsl.upmc.fr            -            	EGU21</a:t>
            </a:r>
          </a:p>
        </p:txBody>
      </p:sp>
    </p:spTree>
    <p:extLst>
      <p:ext uri="{BB962C8B-B14F-4D97-AF65-F5344CB8AC3E}">
        <p14:creationId xmlns:p14="http://schemas.microsoft.com/office/powerpoint/2010/main" val="4019453861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Espace réservé du numéro de diapositive 3">
            <a:extLst>
              <a:ext uri="{FF2B5EF4-FFF2-40B4-BE49-F238E27FC236}">
                <a16:creationId xmlns:a16="http://schemas.microsoft.com/office/drawing/2014/main" id="{69FEE9A5-9DCC-4DFF-B795-B9ACCEBC05AB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1C53260-6C54-4593-A0C5-2F3F3F350D5E}" type="slidenum">
              <a:rPr lang="en-US" smtClean="0"/>
              <a:t>12</a:t>
            </a:fld>
            <a:endParaRPr lang="en-US" dirty="0"/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0F026A81-4032-47CF-B021-BDA9F76AC49D}"/>
              </a:ext>
            </a:extLst>
          </p:cNvPr>
          <p:cNvSpPr/>
          <p:nvPr/>
        </p:nvSpPr>
        <p:spPr>
          <a:xfrm>
            <a:off x="687753" y="219372"/>
            <a:ext cx="10167815" cy="4616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2400" dirty="0"/>
              <a:t>2. Eddy identification and tracking in the Subpolar Southern Ocean.</a:t>
            </a:r>
          </a:p>
        </p:txBody>
      </p:sp>
      <p:pic>
        <p:nvPicPr>
          <p:cNvPr id="7" name="Image 6">
            <a:extLst>
              <a:ext uri="{FF2B5EF4-FFF2-40B4-BE49-F238E27FC236}">
                <a16:creationId xmlns:a16="http://schemas.microsoft.com/office/drawing/2014/main" id="{F78CA883-24BD-4C0F-8318-B4C4FFD32355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0623" b="8114"/>
          <a:stretch/>
        </p:blipFill>
        <p:spPr>
          <a:xfrm>
            <a:off x="1375509" y="1732522"/>
            <a:ext cx="5421161" cy="3715577"/>
          </a:xfrm>
          <a:prstGeom prst="rect">
            <a:avLst/>
          </a:prstGeom>
        </p:spPr>
      </p:pic>
      <p:sp>
        <p:nvSpPr>
          <p:cNvPr id="8" name="ZoneTexte 7">
            <a:extLst>
              <a:ext uri="{FF2B5EF4-FFF2-40B4-BE49-F238E27FC236}">
                <a16:creationId xmlns:a16="http://schemas.microsoft.com/office/drawing/2014/main" id="{C9F1CAB2-F3A9-47A5-A1ED-1A1EEB90DF10}"/>
              </a:ext>
            </a:extLst>
          </p:cNvPr>
          <p:cNvSpPr txBox="1"/>
          <p:nvPr/>
        </p:nvSpPr>
        <p:spPr>
          <a:xfrm>
            <a:off x="449782" y="863908"/>
            <a:ext cx="6529356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000" dirty="0"/>
              <a:t>Some Diagnostics on the Subpolar Southern Ocean eddies</a:t>
            </a:r>
          </a:p>
        </p:txBody>
      </p:sp>
      <p:sp>
        <p:nvSpPr>
          <p:cNvPr id="9" name="ZoneTexte 8">
            <a:extLst>
              <a:ext uri="{FF2B5EF4-FFF2-40B4-BE49-F238E27FC236}">
                <a16:creationId xmlns:a16="http://schemas.microsoft.com/office/drawing/2014/main" id="{46E500D4-5407-47CE-85C4-49AB62643909}"/>
              </a:ext>
            </a:extLst>
          </p:cNvPr>
          <p:cNvSpPr txBox="1"/>
          <p:nvPr/>
        </p:nvSpPr>
        <p:spPr>
          <a:xfrm>
            <a:off x="381000" y="6369635"/>
            <a:ext cx="11085816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600" i="1" dirty="0">
                <a:solidFill>
                  <a:schemeClr val="accent3"/>
                </a:solidFill>
              </a:rPr>
              <a:t>Matthis Auger (LOCEAN, CLS)            -            matthis.auger@locean-ipsl.upmc.fr            -            	EGU21</a:t>
            </a:r>
          </a:p>
        </p:txBody>
      </p:sp>
      <p:sp>
        <p:nvSpPr>
          <p:cNvPr id="2" name="ZoneTexte 1">
            <a:extLst>
              <a:ext uri="{FF2B5EF4-FFF2-40B4-BE49-F238E27FC236}">
                <a16:creationId xmlns:a16="http://schemas.microsoft.com/office/drawing/2014/main" id="{951E31AD-D989-4B12-8E8D-CCFA1C75D429}"/>
              </a:ext>
            </a:extLst>
          </p:cNvPr>
          <p:cNvSpPr txBox="1"/>
          <p:nvPr/>
        </p:nvSpPr>
        <p:spPr>
          <a:xfrm>
            <a:off x="-127996" y="5066729"/>
            <a:ext cx="1844566" cy="2616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050" dirty="0"/>
              <a:t>Number of eddies tracked</a:t>
            </a:r>
          </a:p>
        </p:txBody>
      </p:sp>
      <p:sp>
        <p:nvSpPr>
          <p:cNvPr id="3" name="ZoneTexte 2">
            <a:extLst>
              <a:ext uri="{FF2B5EF4-FFF2-40B4-BE49-F238E27FC236}">
                <a16:creationId xmlns:a16="http://schemas.microsoft.com/office/drawing/2014/main" id="{AD538E6E-8137-4B65-B035-051DE51E5BDB}"/>
              </a:ext>
            </a:extLst>
          </p:cNvPr>
          <p:cNvSpPr txBox="1"/>
          <p:nvPr/>
        </p:nvSpPr>
        <p:spPr>
          <a:xfrm>
            <a:off x="3115106" y="5492047"/>
            <a:ext cx="1670393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dirty="0"/>
              <a:t>SIC (%)</a:t>
            </a:r>
          </a:p>
        </p:txBody>
      </p:sp>
      <p:sp>
        <p:nvSpPr>
          <p:cNvPr id="10" name="ZoneTexte 9">
            <a:extLst>
              <a:ext uri="{FF2B5EF4-FFF2-40B4-BE49-F238E27FC236}">
                <a16:creationId xmlns:a16="http://schemas.microsoft.com/office/drawing/2014/main" id="{0708BAEC-AD67-477D-99F1-33FDCA97E031}"/>
              </a:ext>
            </a:extLst>
          </p:cNvPr>
          <p:cNvSpPr txBox="1"/>
          <p:nvPr/>
        </p:nvSpPr>
        <p:spPr>
          <a:xfrm>
            <a:off x="46177" y="3557159"/>
            <a:ext cx="1670393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/>
              <a:t>Radius (km)</a:t>
            </a:r>
          </a:p>
        </p:txBody>
      </p:sp>
      <p:pic>
        <p:nvPicPr>
          <p:cNvPr id="11" name="Espace réservé du contenu 6">
            <a:extLst>
              <a:ext uri="{FF2B5EF4-FFF2-40B4-BE49-F238E27FC236}">
                <a16:creationId xmlns:a16="http://schemas.microsoft.com/office/drawing/2014/main" id="{E2503E9E-D877-4170-9A92-B1E46263F869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93284" t="3450" r="1676" b="2203"/>
          <a:stretch/>
        </p:blipFill>
        <p:spPr>
          <a:xfrm>
            <a:off x="11574517" y="1393563"/>
            <a:ext cx="472966" cy="5448671"/>
          </a:xfrm>
        </p:spPr>
      </p:pic>
      <p:pic>
        <p:nvPicPr>
          <p:cNvPr id="12" name="Espace réservé du contenu 6">
            <a:extLst>
              <a:ext uri="{FF2B5EF4-FFF2-40B4-BE49-F238E27FC236}">
                <a16:creationId xmlns:a16="http://schemas.microsoft.com/office/drawing/2014/main" id="{D3808FED-78AB-449A-978D-1E459135F56E}"/>
              </a:ext>
            </a:extLst>
          </p:cNvPr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6731" t="8759" r="24299" b="10438"/>
          <a:stretch/>
        </p:blipFill>
        <p:spPr>
          <a:xfrm>
            <a:off x="6887769" y="1676470"/>
            <a:ext cx="4595648" cy="4666594"/>
          </a:xfrm>
          <a:prstGeom prst="rect">
            <a:avLst/>
          </a:prstGeom>
        </p:spPr>
      </p:pic>
      <p:sp>
        <p:nvSpPr>
          <p:cNvPr id="13" name="ZoneTexte 12">
            <a:extLst>
              <a:ext uri="{FF2B5EF4-FFF2-40B4-BE49-F238E27FC236}">
                <a16:creationId xmlns:a16="http://schemas.microsoft.com/office/drawing/2014/main" id="{EC1FFB35-F812-4F36-AAC6-455BBAD7C7EF}"/>
              </a:ext>
            </a:extLst>
          </p:cNvPr>
          <p:cNvSpPr txBox="1"/>
          <p:nvPr/>
        </p:nvSpPr>
        <p:spPr>
          <a:xfrm>
            <a:off x="2029826" y="1770820"/>
            <a:ext cx="3894082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/>
              <a:t>Eddy Radius vs Sea-Ice Concentration </a:t>
            </a:r>
          </a:p>
        </p:txBody>
      </p:sp>
    </p:spTree>
    <p:extLst>
      <p:ext uri="{BB962C8B-B14F-4D97-AF65-F5344CB8AC3E}">
        <p14:creationId xmlns:p14="http://schemas.microsoft.com/office/powerpoint/2010/main" val="273336656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Espace réservé du numéro de diapositive 3">
            <a:extLst>
              <a:ext uri="{FF2B5EF4-FFF2-40B4-BE49-F238E27FC236}">
                <a16:creationId xmlns:a16="http://schemas.microsoft.com/office/drawing/2014/main" id="{E0E453B4-D697-4DA0-B75B-5287126C6426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1C53260-6C54-4593-A0C5-2F3F3F350D5E}" type="slidenum">
              <a:rPr lang="en-US" smtClean="0"/>
              <a:t>13</a:t>
            </a:fld>
            <a:endParaRPr lang="en-US" dirty="0"/>
          </a:p>
        </p:txBody>
      </p:sp>
      <p:sp>
        <p:nvSpPr>
          <p:cNvPr id="5" name="Titre 2">
            <a:extLst>
              <a:ext uri="{FF2B5EF4-FFF2-40B4-BE49-F238E27FC236}">
                <a16:creationId xmlns:a16="http://schemas.microsoft.com/office/drawing/2014/main" id="{65757CAA-9783-4737-84EA-0B28B52A3626}"/>
              </a:ext>
            </a:extLst>
          </p:cNvPr>
          <p:cNvSpPr txBox="1">
            <a:spLocks/>
          </p:cNvSpPr>
          <p:nvPr/>
        </p:nvSpPr>
        <p:spPr>
          <a:xfrm>
            <a:off x="629231" y="-79827"/>
            <a:ext cx="11186050" cy="1325563"/>
          </a:xfrm>
          <a:prstGeom prst="rect">
            <a:avLst/>
          </a:prstGeom>
        </p:spPr>
        <p:txBody>
          <a:bodyPr/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en-US" dirty="0">
                <a:solidFill>
                  <a:schemeClr val="accent1">
                    <a:lumMod val="75000"/>
                  </a:schemeClr>
                </a:solidFill>
              </a:rPr>
              <a:t>Conclusion</a:t>
            </a:r>
            <a:endParaRPr lang="en-US" sz="3600" dirty="0">
              <a:solidFill>
                <a:schemeClr val="accent5">
                  <a:lumMod val="75000"/>
                </a:schemeClr>
              </a:solidFill>
            </a:endParaRPr>
          </a:p>
        </p:txBody>
      </p:sp>
      <p:sp>
        <p:nvSpPr>
          <p:cNvPr id="6" name="ZoneTexte 5">
            <a:extLst>
              <a:ext uri="{FF2B5EF4-FFF2-40B4-BE49-F238E27FC236}">
                <a16:creationId xmlns:a16="http://schemas.microsoft.com/office/drawing/2014/main" id="{BA17DC64-1184-4670-B06B-59126E21CC86}"/>
              </a:ext>
            </a:extLst>
          </p:cNvPr>
          <p:cNvSpPr txBox="1"/>
          <p:nvPr/>
        </p:nvSpPr>
        <p:spPr>
          <a:xfrm>
            <a:off x="781538" y="1068884"/>
            <a:ext cx="10050585" cy="483209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800" dirty="0"/>
              <a:t>A new Southern Ocean Sea Level Anomaly product has been created, using multiple satellite altimeters. </a:t>
            </a:r>
          </a:p>
          <a:p>
            <a:endParaRPr lang="en-US" sz="2800" dirty="0"/>
          </a:p>
          <a:p>
            <a:r>
              <a:rPr lang="en-US" sz="2800" dirty="0"/>
              <a:t>Large Scale variation of the subpolar SLA shows a strong link with the wind stress seasonal cycle.</a:t>
            </a:r>
          </a:p>
          <a:p>
            <a:endParaRPr lang="en-US" sz="2800" dirty="0"/>
          </a:p>
          <a:p>
            <a:r>
              <a:rPr lang="en-US" sz="2800" dirty="0"/>
              <a:t>Eddy tracking and identification shows interesting results, but it is difficult to identify the features that could be influenced by the lower sampling in the sea-ice zones.</a:t>
            </a:r>
          </a:p>
          <a:p>
            <a:endParaRPr lang="en-US" sz="2800" dirty="0"/>
          </a:p>
          <a:p>
            <a:endParaRPr lang="en-US" sz="2800" dirty="0"/>
          </a:p>
        </p:txBody>
      </p:sp>
      <p:sp>
        <p:nvSpPr>
          <p:cNvPr id="7" name="ZoneTexte 6">
            <a:extLst>
              <a:ext uri="{FF2B5EF4-FFF2-40B4-BE49-F238E27FC236}">
                <a16:creationId xmlns:a16="http://schemas.microsoft.com/office/drawing/2014/main" id="{E78F4F84-7B47-48E5-BF82-24445A8DB3FD}"/>
              </a:ext>
            </a:extLst>
          </p:cNvPr>
          <p:cNvSpPr txBox="1"/>
          <p:nvPr/>
        </p:nvSpPr>
        <p:spPr>
          <a:xfrm>
            <a:off x="381000" y="6369635"/>
            <a:ext cx="11085816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600" i="1" dirty="0">
                <a:solidFill>
                  <a:schemeClr val="accent3"/>
                </a:solidFill>
              </a:rPr>
              <a:t>Matthis Auger (LOCEAN, CLS)            -            matthis.auger@locean-ipsl.upmc.fr            -            	EGU21</a:t>
            </a:r>
          </a:p>
        </p:txBody>
      </p:sp>
    </p:spTree>
    <p:extLst>
      <p:ext uri="{BB962C8B-B14F-4D97-AF65-F5344CB8AC3E}">
        <p14:creationId xmlns:p14="http://schemas.microsoft.com/office/powerpoint/2010/main" val="3949665025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>
            <a:extLst>
              <a:ext uri="{FF2B5EF4-FFF2-40B4-BE49-F238E27FC236}">
                <a16:creationId xmlns:a16="http://schemas.microsoft.com/office/drawing/2014/main" id="{87A7811C-8B1A-4890-A18B-7F7A016848B4}"/>
              </a:ext>
            </a:extLst>
          </p:cNvPr>
          <p:cNvSpPr/>
          <p:nvPr/>
        </p:nvSpPr>
        <p:spPr>
          <a:xfrm>
            <a:off x="2207172" y="-7059"/>
            <a:ext cx="8316312" cy="86280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lnSpc>
                <a:spcPct val="107000"/>
              </a:lnSpc>
              <a:spcAft>
                <a:spcPts val="0"/>
              </a:spcAft>
            </a:pPr>
            <a:r>
              <a:rPr lang="en-US" sz="2400" dirty="0">
                <a:latin typeface="Arial" panose="020B06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New insights into the ice-covered Southern Ocean circulation from multi-altimeter combination.</a:t>
            </a:r>
            <a:endParaRPr lang="fr-FR" sz="11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pic>
        <p:nvPicPr>
          <p:cNvPr id="5" name="Image 4">
            <a:extLst>
              <a:ext uri="{FF2B5EF4-FFF2-40B4-BE49-F238E27FC236}">
                <a16:creationId xmlns:a16="http://schemas.microsoft.com/office/drawing/2014/main" id="{2CEB506F-5EA3-4093-963F-0D6FB358CE8B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r="56110"/>
          <a:stretch/>
        </p:blipFill>
        <p:spPr>
          <a:xfrm>
            <a:off x="4127983" y="3953825"/>
            <a:ext cx="1824266" cy="2167892"/>
          </a:xfrm>
          <a:prstGeom prst="rect">
            <a:avLst/>
          </a:prstGeom>
        </p:spPr>
      </p:pic>
      <p:sp>
        <p:nvSpPr>
          <p:cNvPr id="6" name="ZoneTexte 5">
            <a:extLst>
              <a:ext uri="{FF2B5EF4-FFF2-40B4-BE49-F238E27FC236}">
                <a16:creationId xmlns:a16="http://schemas.microsoft.com/office/drawing/2014/main" id="{F442B29F-1FAA-4932-BD96-B56F396BEB21}"/>
              </a:ext>
            </a:extLst>
          </p:cNvPr>
          <p:cNvSpPr txBox="1"/>
          <p:nvPr/>
        </p:nvSpPr>
        <p:spPr>
          <a:xfrm>
            <a:off x="211322" y="1614017"/>
            <a:ext cx="6376294" cy="153888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000" dirty="0">
                <a:solidFill>
                  <a:srgbClr val="0070C0"/>
                </a:solidFill>
              </a:rPr>
              <a:t>New Sea Level Anomaly product over the ice-covered Southern Ocean</a:t>
            </a:r>
            <a:endParaRPr lang="en-US" sz="2400" dirty="0"/>
          </a:p>
          <a:p>
            <a:pPr marL="285750" indent="-285750">
              <a:buFont typeface="Wingdings" panose="05000000000000000000" pitchFamily="2" charset="2"/>
              <a:buChar char="Ø"/>
            </a:pPr>
            <a:r>
              <a:rPr lang="en-US" dirty="0"/>
              <a:t>From 2013 to 2019</a:t>
            </a:r>
            <a:endParaRPr lang="en-US" sz="2400" dirty="0"/>
          </a:p>
          <a:p>
            <a:pPr marL="342900" indent="-342900">
              <a:buFont typeface="Wingdings" panose="05000000000000000000" pitchFamily="2" charset="2"/>
              <a:buChar char="Ø"/>
            </a:pPr>
            <a:r>
              <a:rPr lang="en-US" dirty="0"/>
              <a:t>25 km grid</a:t>
            </a:r>
          </a:p>
          <a:p>
            <a:pPr marL="342900" indent="-342900">
              <a:buFont typeface="Wingdings" panose="05000000000000000000" pitchFamily="2" charset="2"/>
              <a:buChar char="Ø"/>
            </a:pPr>
            <a:r>
              <a:rPr lang="en-US" dirty="0"/>
              <a:t>3 altimeters (Cryosat-2, Sentinel-3A, </a:t>
            </a:r>
            <a:r>
              <a:rPr lang="en-US" dirty="0" err="1"/>
              <a:t>AltiKa</a:t>
            </a:r>
            <a:r>
              <a:rPr lang="en-US" dirty="0"/>
              <a:t>)</a:t>
            </a:r>
          </a:p>
        </p:txBody>
      </p:sp>
      <p:pic>
        <p:nvPicPr>
          <p:cNvPr id="7" name="Image 6">
            <a:extLst>
              <a:ext uri="{FF2B5EF4-FFF2-40B4-BE49-F238E27FC236}">
                <a16:creationId xmlns:a16="http://schemas.microsoft.com/office/drawing/2014/main" id="{A21EEAF1-0E5B-4A24-A1C9-400F7F53CA38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937309" y="1659967"/>
            <a:ext cx="4568890" cy="2660366"/>
          </a:xfrm>
          <a:prstGeom prst="rect">
            <a:avLst/>
          </a:prstGeom>
        </p:spPr>
      </p:pic>
      <p:sp>
        <p:nvSpPr>
          <p:cNvPr id="10" name="Rectangle 9">
            <a:extLst>
              <a:ext uri="{FF2B5EF4-FFF2-40B4-BE49-F238E27FC236}">
                <a16:creationId xmlns:a16="http://schemas.microsoft.com/office/drawing/2014/main" id="{23DD5C1A-5C54-4EF3-B979-7447DABBCCB8}"/>
              </a:ext>
            </a:extLst>
          </p:cNvPr>
          <p:cNvSpPr/>
          <p:nvPr/>
        </p:nvSpPr>
        <p:spPr>
          <a:xfrm>
            <a:off x="6587616" y="1308606"/>
            <a:ext cx="5967664" cy="40011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US" sz="2000" dirty="0">
                <a:solidFill>
                  <a:srgbClr val="0070C0"/>
                </a:solidFill>
              </a:rPr>
              <a:t>SLA and geostrophic circulation</a:t>
            </a:r>
          </a:p>
        </p:txBody>
      </p:sp>
      <p:pic>
        <p:nvPicPr>
          <p:cNvPr id="12" name="Image 11">
            <a:extLst>
              <a:ext uri="{FF2B5EF4-FFF2-40B4-BE49-F238E27FC236}">
                <a16:creationId xmlns:a16="http://schemas.microsoft.com/office/drawing/2014/main" id="{4162C6ED-9E5D-4695-AB38-9639B5770083}"/>
              </a:ext>
            </a:extLst>
          </p:cNvPr>
          <p:cNvPicPr>
            <a:picLocks noChangeAspect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35930"/>
          <a:stretch/>
        </p:blipFill>
        <p:spPr>
          <a:xfrm>
            <a:off x="7126012" y="4796593"/>
            <a:ext cx="4821621" cy="2059481"/>
          </a:xfrm>
          <a:prstGeom prst="rect">
            <a:avLst/>
          </a:prstGeom>
        </p:spPr>
      </p:pic>
      <p:sp>
        <p:nvSpPr>
          <p:cNvPr id="13" name="Rectangle 12">
            <a:extLst>
              <a:ext uri="{FF2B5EF4-FFF2-40B4-BE49-F238E27FC236}">
                <a16:creationId xmlns:a16="http://schemas.microsoft.com/office/drawing/2014/main" id="{EF9689CB-EDA4-428F-B320-0788D591895F}"/>
              </a:ext>
            </a:extLst>
          </p:cNvPr>
          <p:cNvSpPr/>
          <p:nvPr/>
        </p:nvSpPr>
        <p:spPr>
          <a:xfrm>
            <a:off x="6587616" y="4345716"/>
            <a:ext cx="5967664" cy="40011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US" sz="2000" dirty="0">
                <a:solidFill>
                  <a:srgbClr val="0070C0"/>
                </a:solidFill>
              </a:rPr>
              <a:t>Eddy tracking</a:t>
            </a:r>
          </a:p>
        </p:txBody>
      </p:sp>
      <p:pic>
        <p:nvPicPr>
          <p:cNvPr id="14" name="Picture 4" descr="Image result for cnes logo">
            <a:extLst>
              <a:ext uri="{FF2B5EF4-FFF2-40B4-BE49-F238E27FC236}">
                <a16:creationId xmlns:a16="http://schemas.microsoft.com/office/drawing/2014/main" id="{F4746430-3D70-4A97-8E3F-F346A32811E1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5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1506199" y="-2973"/>
            <a:ext cx="684929" cy="57768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5" name="Picture 6" descr="Image result for cls logo">
            <a:extLst>
              <a:ext uri="{FF2B5EF4-FFF2-40B4-BE49-F238E27FC236}">
                <a16:creationId xmlns:a16="http://schemas.microsoft.com/office/drawing/2014/main" id="{CFB56239-4CA6-479B-985D-A3FD4A6A57BC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6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812677" y="39123"/>
            <a:ext cx="623625" cy="51120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6" name="Picture 8" descr="Image result for locean">
            <a:extLst>
              <a:ext uri="{FF2B5EF4-FFF2-40B4-BE49-F238E27FC236}">
                <a16:creationId xmlns:a16="http://schemas.microsoft.com/office/drawing/2014/main" id="{7FAEF402-7F08-4468-A1A4-203E5096C3CF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7">
            <a:clrChange>
              <a:clrFrom>
                <a:srgbClr val="ACA1A7"/>
              </a:clrFrom>
              <a:clrTo>
                <a:srgbClr val="ACA1A7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9545" t="24177" r="6918" b="23655"/>
          <a:stretch/>
        </p:blipFill>
        <p:spPr bwMode="auto">
          <a:xfrm>
            <a:off x="9835039" y="1926"/>
            <a:ext cx="833042" cy="52021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7" name="ZoneTexte 16">
            <a:extLst>
              <a:ext uri="{FF2B5EF4-FFF2-40B4-BE49-F238E27FC236}">
                <a16:creationId xmlns:a16="http://schemas.microsoft.com/office/drawing/2014/main" id="{F83200F7-0F1B-45A5-ACFE-455ED482AD22}"/>
              </a:ext>
            </a:extLst>
          </p:cNvPr>
          <p:cNvSpPr txBox="1"/>
          <p:nvPr/>
        </p:nvSpPr>
        <p:spPr>
          <a:xfrm>
            <a:off x="11423958" y="2152759"/>
            <a:ext cx="720710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800" dirty="0"/>
              <a:t>Subpolar SO</a:t>
            </a:r>
          </a:p>
          <a:p>
            <a:r>
              <a:rPr lang="en-US" sz="800" dirty="0"/>
              <a:t> </a:t>
            </a:r>
            <a:r>
              <a:rPr lang="en-US" sz="800" dirty="0">
                <a:solidFill>
                  <a:srgbClr val="FF0000"/>
                </a:solidFill>
              </a:rPr>
              <a:t>off</a:t>
            </a:r>
            <a:r>
              <a:rPr lang="en-US" sz="800" dirty="0"/>
              <a:t>shore</a:t>
            </a:r>
          </a:p>
        </p:txBody>
      </p:sp>
      <p:sp>
        <p:nvSpPr>
          <p:cNvPr id="18" name="ZoneTexte 17">
            <a:extLst>
              <a:ext uri="{FF2B5EF4-FFF2-40B4-BE49-F238E27FC236}">
                <a16:creationId xmlns:a16="http://schemas.microsoft.com/office/drawing/2014/main" id="{5B93B762-401A-408A-80B1-DD194EFBD0F5}"/>
              </a:ext>
            </a:extLst>
          </p:cNvPr>
          <p:cNvSpPr txBox="1"/>
          <p:nvPr/>
        </p:nvSpPr>
        <p:spPr>
          <a:xfrm>
            <a:off x="11423958" y="3410754"/>
            <a:ext cx="720710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800" dirty="0"/>
              <a:t>Subpolar SO</a:t>
            </a:r>
          </a:p>
          <a:p>
            <a:r>
              <a:rPr lang="en-US" sz="800" dirty="0"/>
              <a:t> </a:t>
            </a:r>
            <a:r>
              <a:rPr lang="en-US" sz="800" dirty="0">
                <a:solidFill>
                  <a:srgbClr val="FF0000"/>
                </a:solidFill>
              </a:rPr>
              <a:t>on</a:t>
            </a:r>
            <a:r>
              <a:rPr lang="en-US" sz="800" dirty="0"/>
              <a:t>shore</a:t>
            </a:r>
          </a:p>
        </p:txBody>
      </p:sp>
      <p:sp>
        <p:nvSpPr>
          <p:cNvPr id="19" name="ZoneTexte 18">
            <a:extLst>
              <a:ext uri="{FF2B5EF4-FFF2-40B4-BE49-F238E27FC236}">
                <a16:creationId xmlns:a16="http://schemas.microsoft.com/office/drawing/2014/main" id="{CD677E3E-2F41-4D1F-8191-59FA8BCF0134}"/>
              </a:ext>
            </a:extLst>
          </p:cNvPr>
          <p:cNvSpPr txBox="1"/>
          <p:nvPr/>
        </p:nvSpPr>
        <p:spPr>
          <a:xfrm>
            <a:off x="4286380" y="736283"/>
            <a:ext cx="3541987" cy="55399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200" dirty="0">
                <a:solidFill>
                  <a:schemeClr val="tx1">
                    <a:lumMod val="65000"/>
                    <a:lumOff val="35000"/>
                  </a:schemeClr>
                </a:solidFill>
              </a:rPr>
              <a:t>Matthis Auger</a:t>
            </a:r>
            <a:r>
              <a:rPr lang="en-US" sz="1200" i="1" baseline="30000" dirty="0">
                <a:solidFill>
                  <a:schemeClr val="tx1">
                    <a:lumMod val="65000"/>
                    <a:lumOff val="35000"/>
                  </a:schemeClr>
                </a:solidFill>
              </a:rPr>
              <a:t>1,2</a:t>
            </a:r>
            <a:r>
              <a:rPr lang="en-US" sz="1200" dirty="0">
                <a:solidFill>
                  <a:schemeClr val="tx1">
                    <a:lumMod val="65000"/>
                    <a:lumOff val="35000"/>
                  </a:schemeClr>
                </a:solidFill>
              </a:rPr>
              <a:t>, Jean-Baptiste Sallée</a:t>
            </a:r>
            <a:r>
              <a:rPr lang="en-US" sz="1200" i="1" baseline="30000" dirty="0">
                <a:solidFill>
                  <a:schemeClr val="tx1">
                    <a:lumMod val="65000"/>
                    <a:lumOff val="35000"/>
                  </a:schemeClr>
                </a:solidFill>
              </a:rPr>
              <a:t>1</a:t>
            </a:r>
            <a:r>
              <a:rPr lang="en-US" sz="1200" dirty="0">
                <a:solidFill>
                  <a:schemeClr val="tx1">
                    <a:lumMod val="65000"/>
                    <a:lumOff val="35000"/>
                  </a:schemeClr>
                </a:solidFill>
              </a:rPr>
              <a:t>, Pierre Prandi</a:t>
            </a:r>
            <a:r>
              <a:rPr lang="en-US" sz="1200" i="1" baseline="30000" dirty="0">
                <a:solidFill>
                  <a:schemeClr val="tx1">
                    <a:lumMod val="65000"/>
                    <a:lumOff val="35000"/>
                  </a:schemeClr>
                </a:solidFill>
              </a:rPr>
              <a:t>2</a:t>
            </a:r>
            <a:endParaRPr lang="en-US" sz="1200" dirty="0">
              <a:solidFill>
                <a:schemeClr val="tx1">
                  <a:lumMod val="65000"/>
                  <a:lumOff val="35000"/>
                </a:schemeClr>
              </a:solidFill>
            </a:endParaRPr>
          </a:p>
          <a:p>
            <a:r>
              <a:rPr lang="en-US" sz="900" i="1" baseline="30000" dirty="0">
                <a:solidFill>
                  <a:schemeClr val="tx1">
                    <a:lumMod val="65000"/>
                    <a:lumOff val="35000"/>
                  </a:schemeClr>
                </a:solidFill>
              </a:rPr>
              <a:t>1</a:t>
            </a:r>
            <a:r>
              <a:rPr lang="en-US" sz="900" i="1" dirty="0">
                <a:solidFill>
                  <a:schemeClr val="tx1">
                    <a:lumMod val="65000"/>
                    <a:lumOff val="35000"/>
                  </a:schemeClr>
                </a:solidFill>
              </a:rPr>
              <a:t>LOCEAN, Sorbonne </a:t>
            </a:r>
            <a:r>
              <a:rPr lang="en-US" sz="900" i="1" dirty="0" err="1">
                <a:solidFill>
                  <a:schemeClr val="tx1">
                    <a:lumMod val="65000"/>
                    <a:lumOff val="35000"/>
                  </a:schemeClr>
                </a:solidFill>
              </a:rPr>
              <a:t>Université</a:t>
            </a:r>
            <a:r>
              <a:rPr lang="en-US" sz="900" i="1" dirty="0">
                <a:solidFill>
                  <a:schemeClr val="tx1">
                    <a:lumMod val="65000"/>
                    <a:lumOff val="35000"/>
                  </a:schemeClr>
                </a:solidFill>
              </a:rPr>
              <a:t>, Paris, France</a:t>
            </a:r>
          </a:p>
          <a:p>
            <a:r>
              <a:rPr lang="en-US" sz="900" i="1" baseline="30000" dirty="0">
                <a:solidFill>
                  <a:schemeClr val="tx1">
                    <a:lumMod val="65000"/>
                    <a:lumOff val="35000"/>
                  </a:schemeClr>
                </a:solidFill>
              </a:rPr>
              <a:t>2</a:t>
            </a:r>
            <a:r>
              <a:rPr lang="en-US" sz="900" i="1" dirty="0">
                <a:solidFill>
                  <a:schemeClr val="tx1">
                    <a:lumMod val="65000"/>
                    <a:lumOff val="35000"/>
                  </a:schemeClr>
                </a:solidFill>
              </a:rPr>
              <a:t>Collecte </a:t>
            </a:r>
            <a:r>
              <a:rPr lang="en-US" sz="900" i="1" dirty="0" err="1">
                <a:solidFill>
                  <a:schemeClr val="tx1">
                    <a:lumMod val="65000"/>
                    <a:lumOff val="35000"/>
                  </a:schemeClr>
                </a:solidFill>
              </a:rPr>
              <a:t>Localisation</a:t>
            </a:r>
            <a:r>
              <a:rPr lang="en-US" sz="900" i="1" dirty="0">
                <a:solidFill>
                  <a:schemeClr val="tx1">
                    <a:lumMod val="65000"/>
                    <a:lumOff val="35000"/>
                  </a:schemeClr>
                </a:solidFill>
              </a:rPr>
              <a:t> Satellite, Toulouse, France</a:t>
            </a:r>
          </a:p>
        </p:txBody>
      </p:sp>
      <p:pic>
        <p:nvPicPr>
          <p:cNvPr id="20" name="Image 19">
            <a:extLst>
              <a:ext uri="{FF2B5EF4-FFF2-40B4-BE49-F238E27FC236}">
                <a16:creationId xmlns:a16="http://schemas.microsoft.com/office/drawing/2014/main" id="{BEABD5CA-BF04-45B4-94AA-8E23F866BD2D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l="43717"/>
          <a:stretch/>
        </p:blipFill>
        <p:spPr>
          <a:xfrm>
            <a:off x="211322" y="3259072"/>
            <a:ext cx="3883616" cy="359892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554939542"/>
      </p:ext>
    </p:extLst>
  </p:cSld>
  <p:clrMapOvr>
    <a:masterClrMapping/>
  </p:clrMapOvr>
</p:sld>
</file>

<file path=ppt/theme/theme1.xml><?xml version="1.0" encoding="utf-8"?>
<a:theme xmlns:a="http://schemas.openxmlformats.org/drawingml/2006/main" name="Thème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Thème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Override1.xml><?xml version="1.0" encoding="utf-8"?>
<a:themeOverride xmlns:a="http://schemas.openxmlformats.org/drawingml/2006/main">
  <a:clrScheme name="Office">
    <a:dk1>
      <a:sysClr val="windowText" lastClr="000000"/>
    </a:dk1>
    <a:lt1>
      <a:sysClr val="window" lastClr="FFFFFF"/>
    </a:lt1>
    <a:dk2>
      <a:srgbClr val="44546A"/>
    </a:dk2>
    <a:lt2>
      <a:srgbClr val="E7E6E6"/>
    </a:lt2>
    <a:accent1>
      <a:srgbClr val="4472C4"/>
    </a:accent1>
    <a:accent2>
      <a:srgbClr val="ED7D31"/>
    </a:accent2>
    <a:accent3>
      <a:srgbClr val="A5A5A5"/>
    </a:accent3>
    <a:accent4>
      <a:srgbClr val="FFC000"/>
    </a:accent4>
    <a:accent5>
      <a:srgbClr val="5B9BD5"/>
    </a:accent5>
    <a:accent6>
      <a:srgbClr val="70AD47"/>
    </a:accent6>
    <a:hlink>
      <a:srgbClr val="0563C1"/>
    </a:hlink>
    <a:folHlink>
      <a:srgbClr val="954F72"/>
    </a:folHlink>
  </a:clrScheme>
</a:themeOverrid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2542</TotalTime>
  <Words>881</Words>
  <Application>Microsoft Office PowerPoint</Application>
  <PresentationFormat>Grand écran</PresentationFormat>
  <Paragraphs>124</Paragraphs>
  <Slides>14</Slides>
  <Notes>2</Notes>
  <HiddenSlides>0</HiddenSlides>
  <MMClips>0</MMClips>
  <ScaleCrop>false</ScaleCrop>
  <HeadingPairs>
    <vt:vector size="6" baseType="variant">
      <vt:variant>
        <vt:lpstr>Polices utilisées</vt:lpstr>
      </vt:variant>
      <vt:variant>
        <vt:i4>4</vt:i4>
      </vt:variant>
      <vt:variant>
        <vt:lpstr>Thème</vt:lpstr>
      </vt:variant>
      <vt:variant>
        <vt:i4>1</vt:i4>
      </vt:variant>
      <vt:variant>
        <vt:lpstr>Titres des diapositives</vt:lpstr>
      </vt:variant>
      <vt:variant>
        <vt:i4>14</vt:i4>
      </vt:variant>
    </vt:vector>
  </HeadingPairs>
  <TitlesOfParts>
    <vt:vector size="19" baseType="lpstr">
      <vt:lpstr>Arial</vt:lpstr>
      <vt:lpstr>Calibri</vt:lpstr>
      <vt:lpstr>Calibri Light</vt:lpstr>
      <vt:lpstr>Wingdings</vt:lpstr>
      <vt:lpstr>Thème Office</vt:lpstr>
      <vt:lpstr>New insights into the ice-covered Southern Ocean circulation from multi altimeter combination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Présentation PowerPoint</dc:title>
  <dc:creator>Auger Matthis (CNES)</dc:creator>
  <cp:lastModifiedBy>Auger Matthis (CNES)</cp:lastModifiedBy>
  <cp:revision>83</cp:revision>
  <dcterms:created xsi:type="dcterms:W3CDTF">2020-02-05T14:35:55Z</dcterms:created>
  <dcterms:modified xsi:type="dcterms:W3CDTF">2021-04-26T14:10:39Z</dcterms:modified>
</cp:coreProperties>
</file>