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354" r:id="rId2"/>
    <p:sldId id="344" r:id="rId3"/>
    <p:sldId id="357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7" r:id="rId13"/>
    <p:sldId id="366" r:id="rId14"/>
    <p:sldId id="370" r:id="rId15"/>
    <p:sldId id="368" r:id="rId16"/>
    <p:sldId id="3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0"/>
    <a:srgbClr val="000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85553" autoAdjust="0"/>
  </p:normalViewPr>
  <p:slideViewPr>
    <p:cSldViewPr snapToGrid="0">
      <p:cViewPr varScale="1">
        <p:scale>
          <a:sx n="86" d="100"/>
          <a:sy n="86" d="100"/>
        </p:scale>
        <p:origin x="422" y="48"/>
      </p:cViewPr>
      <p:guideLst/>
    </p:cSldViewPr>
  </p:slideViewPr>
  <p:outlineViewPr>
    <p:cViewPr>
      <p:scale>
        <a:sx n="33" d="100"/>
        <a:sy n="33" d="100"/>
      </p:scale>
      <p:origin x="0" y="-581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96A2F-C951-4713-BE44-92E724926B3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DEFBC-B145-4473-A4A7-35BED69D208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71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Hello </a:t>
            </a:r>
            <a:r>
              <a:rPr lang="de-DE" dirty="0" err="1"/>
              <a:t>Everybody</a:t>
            </a:r>
            <a:r>
              <a:rPr lang="de-DE" dirty="0"/>
              <a:t>, </a:t>
            </a:r>
            <a:r>
              <a:rPr lang="de-DE" dirty="0" err="1"/>
              <a:t>my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Arne and I am </a:t>
            </a:r>
            <a:r>
              <a:rPr lang="de-DE" dirty="0" err="1"/>
              <a:t>representing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university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Mainz in Germany and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Geodynamic</a:t>
            </a:r>
            <a:r>
              <a:rPr lang="de-DE" dirty="0"/>
              <a:t> </a:t>
            </a:r>
            <a:r>
              <a:rPr lang="de-DE" dirty="0" err="1"/>
              <a:t>inversion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uncertain</a:t>
            </a:r>
            <a:r>
              <a:rPr lang="de-DE" dirty="0"/>
              <a:t> initial geometries.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DEFBC-B145-4473-A4A7-35BED69D20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75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Over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years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developed</a:t>
            </a:r>
            <a:r>
              <a:rPr lang="de-DE" dirty="0"/>
              <a:t> </a:t>
            </a:r>
            <a:r>
              <a:rPr lang="de-DE" dirty="0" err="1"/>
              <a:t>advanced</a:t>
            </a:r>
            <a:r>
              <a:rPr lang="de-DE" dirty="0"/>
              <a:t>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and at </a:t>
            </a:r>
            <a:r>
              <a:rPr lang="de-DE" dirty="0" err="1"/>
              <a:t>the</a:t>
            </a:r>
            <a:r>
              <a:rPr lang="de-DE" dirty="0"/>
              <a:t> same time,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computers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. So </a:t>
            </a:r>
            <a:r>
              <a:rPr lang="de-DE" dirty="0" err="1"/>
              <a:t>nowadays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 </a:t>
            </a:r>
            <a:r>
              <a:rPr lang="de-DE" dirty="0" err="1"/>
              <a:t>inversions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 </a:t>
            </a:r>
            <a:r>
              <a:rPr lang="de-DE" dirty="0" err="1"/>
              <a:t>parameters</a:t>
            </a:r>
            <a:r>
              <a:rPr lang="de-DE" dirty="0"/>
              <a:t> in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. But </a:t>
            </a:r>
            <a:r>
              <a:rPr lang="de-DE" dirty="0" err="1"/>
              <a:t>something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constant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initial </a:t>
            </a:r>
            <a:r>
              <a:rPr lang="de-DE" dirty="0" err="1"/>
              <a:t>geometry</a:t>
            </a:r>
            <a:r>
              <a:rPr lang="de-DE" dirty="0"/>
              <a:t>. And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despite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fact</a:t>
            </a:r>
            <a:r>
              <a:rPr lang="de-DE" dirty="0"/>
              <a:t>,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geometry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just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uncertain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material </a:t>
            </a:r>
            <a:r>
              <a:rPr lang="de-DE" dirty="0" err="1"/>
              <a:t>parameters</a:t>
            </a:r>
            <a:r>
              <a:rPr lang="de-DE" dirty="0"/>
              <a:t>.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9DEFBC-B145-4473-A4A7-35BED69D20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31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751CF-11AC-4277-BD2E-6A056AD4C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994C9FE-70ED-42A2-BCB0-B23CCDE74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A79702-C365-475B-85F9-C76DC136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761C0A-86D2-4185-8A6D-74D076778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AD9937-961E-4487-9962-C52E1FF06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7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F24193-F375-474E-A72D-666EBD2F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1A121B-A93A-4F92-BF6D-76247C2A5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78EE2A-54E0-40C4-808A-7574B21EE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4796D-4629-4BCD-B249-5B556289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473E75-A01F-47FF-866A-CE2AB9B90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9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E8696B-AC53-455F-B32E-70A9A070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0FC9B7-5C38-4DF0-9799-6824B90C1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22FFD9-3827-411D-9AE4-CEE86EA9D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5DE300-7569-474A-8B57-A6E89F278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C49177-128C-4092-8399-1EADF4B7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12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453B7-926C-43C5-84B0-5E0C2C90B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5674FE-C9FC-440C-A82B-5E42269FE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EC2C3D-25DE-47BD-B8F9-A628836EA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B177E6-3297-463A-B5E0-7B1FA5C92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AE1735-23D6-44BF-979F-7E867299A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672C9-3DD6-4058-996D-7EE8E77E8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E0260D-BF9B-435D-BCBA-E8BEBE26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F70F8A-AFA7-4E99-A3E2-9F2AB620F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98610B-ABDD-44D1-88A5-638FD5734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E8EC25-61A0-4A4C-9A56-555AD8AFA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FABAF39-1D3A-4BB9-A30C-B1A1284BB5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DE05FD3-8A6E-4243-8173-1DA4F3A58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54A5C9F-08F7-4801-AF39-29D2C9138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A42E87D-6070-45B4-8C03-2CAED842A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8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538905-61FD-4C4D-9D17-A6DC38F4E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2C86A2-8C9C-4120-8CDE-EB5DA3CC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67133B-BA79-4FA4-95F7-4D7869EC1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90D806-BC21-4CA1-8F66-0EC16448D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8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A9BCC0E-49C7-46A0-8678-182B04488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5AA7B15-289D-4F47-B0FE-741B132E4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DD60E67-2ECB-4886-AA3D-09CCE6BF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5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47C0F5-C4BB-4830-B184-BC8745FF1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5E9C22-869E-42A3-8DDF-7460FBA1D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B03702-D761-426B-BAE2-3D7C9B23F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B1C8BEA-6F7A-42AF-9316-51629582F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077C54-11A9-4929-89D0-2EDCBD16F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B19180D-230E-42A6-A0D6-E1AE4E80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6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70546-726E-4556-AF60-C00D1942E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B58ACC1-3CCD-4D7D-BBD1-ADCCB82E9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F798732-04DF-411C-9535-EBBCCAAE3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E1392C-7ACE-47A6-B038-041AA158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FEFE28-0465-44F0-A57B-F63C0EFF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424F1DD-F016-4CE3-A67A-AAD59805B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1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ED13E0-C06B-4ED1-8D7A-090F7FC8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C6CF315-3483-4F79-A75F-1847CF1B1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79567D-1077-4A08-BDCB-F36C81DA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6893A8-BC34-4319-B3D6-080AF168E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E1E5A5-9B5C-4D3F-A015-E14B011D4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9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40B448C-358A-4EEF-B10A-586EB5B9E3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CDD825E-FFAD-42C1-91E4-84C762B6B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ADCF-73C9-4AEE-8CDB-54A5DE7C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Arne Spang, 25.08.2020 arspang@uni-mainz.de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1FA791-D2E5-4ED3-81DF-EEA37E88B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AF61CE-2F2A-4BCC-A5DB-316A8C7A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7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7490AEE-5083-4277-9963-E58FB2FE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44EB15-DAF3-4413-8B97-DC4C17592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2B717-5D82-466F-B1B9-1ACCDB9E5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Arne Spang, 25.08.2020 arspang@uni-mainz.de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F2FD7C-8220-40A9-BAAB-F0EE94A2C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Geodynamic inversion with uncertain initial geometries</a:t>
            </a:r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A16E54-1F8D-4A81-B6FC-31FE6A0CF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5CD25-982C-45C7-A8A1-5CBD4A806C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7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B010B791-9E7B-4189-BD58-A9ED60C7C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448" y="1295352"/>
            <a:ext cx="9937104" cy="3535804"/>
          </a:xfrm>
        </p:spPr>
        <p:txBody>
          <a:bodyPr>
            <a:noAutofit/>
          </a:bodyPr>
          <a:lstStyle/>
          <a:p>
            <a:r>
              <a:rPr lang="en-US" sz="4000" b="1" noProof="0" dirty="0">
                <a:solidFill>
                  <a:srgbClr val="000060"/>
                </a:solidFill>
              </a:rPr>
              <a:t>Geodynamic inversion with </a:t>
            </a:r>
            <a:br>
              <a:rPr lang="en-US" sz="4000" b="1" noProof="0" dirty="0">
                <a:solidFill>
                  <a:srgbClr val="000060"/>
                </a:solidFill>
              </a:rPr>
            </a:br>
            <a:r>
              <a:rPr lang="en-US" sz="4000" b="1" noProof="0" dirty="0">
                <a:solidFill>
                  <a:srgbClr val="000060"/>
                </a:solidFill>
              </a:rPr>
              <a:t>uncertain initial geometries</a:t>
            </a:r>
            <a:br>
              <a:rPr lang="en-US" sz="4000" b="1" noProof="0" dirty="0">
                <a:solidFill>
                  <a:srgbClr val="000060"/>
                </a:solidFill>
              </a:rPr>
            </a:br>
            <a:br>
              <a:rPr lang="en-US" sz="3200" b="1" noProof="0" dirty="0">
                <a:solidFill>
                  <a:srgbClr val="000060"/>
                </a:solidFill>
              </a:rPr>
            </a:br>
            <a:r>
              <a:rPr lang="en-US" sz="3200" b="1" noProof="0" dirty="0">
                <a:solidFill>
                  <a:srgbClr val="000060"/>
                </a:solidFill>
              </a:rPr>
              <a:t>Arne Spang, Tobias Baumann, Boris </a:t>
            </a:r>
            <a:r>
              <a:rPr lang="en-US" sz="3200" b="1" noProof="0" dirty="0" err="1">
                <a:solidFill>
                  <a:srgbClr val="000060"/>
                </a:solidFill>
              </a:rPr>
              <a:t>Kaus</a:t>
            </a:r>
            <a:br>
              <a:rPr lang="en-US" sz="3200" b="1" noProof="0" dirty="0">
                <a:solidFill>
                  <a:srgbClr val="000060"/>
                </a:solidFill>
              </a:rPr>
            </a:br>
            <a:r>
              <a:rPr lang="en-US" sz="3200" b="1" noProof="0" dirty="0">
                <a:solidFill>
                  <a:srgbClr val="000060"/>
                </a:solidFill>
              </a:rPr>
              <a:t>Johannes Gutenberg-University, Mainz</a:t>
            </a:r>
            <a:br>
              <a:rPr lang="en-US" sz="3200" b="1" noProof="0" dirty="0">
                <a:solidFill>
                  <a:srgbClr val="000060"/>
                </a:solidFill>
              </a:rPr>
            </a:br>
            <a:r>
              <a:rPr lang="en-US" sz="3200" b="1" noProof="0" dirty="0">
                <a:solidFill>
                  <a:srgbClr val="000060"/>
                </a:solidFill>
              </a:rPr>
              <a:t>arspang@uni-mainz.de</a:t>
            </a:r>
            <a:br>
              <a:rPr lang="en-US" sz="3200" b="1" noProof="0" dirty="0">
                <a:solidFill>
                  <a:srgbClr val="000060"/>
                </a:solidFill>
              </a:rPr>
            </a:br>
            <a:br>
              <a:rPr lang="en-US" sz="3200" b="1" noProof="0" dirty="0">
                <a:solidFill>
                  <a:srgbClr val="000060"/>
                </a:solidFill>
              </a:rPr>
            </a:br>
            <a:r>
              <a:rPr lang="en-US" sz="3200" b="1" noProof="0" dirty="0">
                <a:solidFill>
                  <a:srgbClr val="000060"/>
                </a:solidFill>
              </a:rPr>
              <a:t>EGU General Assembly 2021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3EE88DB-BA74-46EA-9F46-962A1B7567BE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7C090C3-A946-464C-8D46-C4AD01A2F827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pic>
        <p:nvPicPr>
          <p:cNvPr id="13" name="Grafik 12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4FDB3C0-3A93-4568-A4F5-E47A62A3C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EB8B076-CC6A-491F-B1CA-754E27DFDF34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F9ECDE97-E12F-4B93-9C38-DEF7C8221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834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Motivation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40305BB-B68C-4026-A6AA-DAA1A8A484AB}"/>
              </a:ext>
            </a:extLst>
          </p:cNvPr>
          <p:cNvSpPr txBox="1"/>
          <p:nvPr/>
        </p:nvSpPr>
        <p:spPr>
          <a:xfrm>
            <a:off x="420950" y="1107509"/>
            <a:ext cx="481994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Modern codes, methods and hardware allow us to run models with varying material parameters</a:t>
            </a:r>
            <a:endParaRPr lang="en-US" sz="2400" dirty="0">
              <a:sym typeface="Wingdings" panose="05000000000000000000" pitchFamily="2" charset="2"/>
            </a:endParaRP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But </a:t>
            </a:r>
            <a:r>
              <a:rPr lang="en-US" sz="2400" b="1" dirty="0">
                <a:sym typeface="Wingdings" panose="05000000000000000000" pitchFamily="2" charset="2"/>
              </a:rPr>
              <a:t>initial geometry</a:t>
            </a:r>
            <a:r>
              <a:rPr lang="en-US" sz="2400" dirty="0">
                <a:sym typeface="Wingdings" panose="05000000000000000000" pitchFamily="2" charset="2"/>
              </a:rPr>
              <a:t> usually stays </a:t>
            </a:r>
            <a:r>
              <a:rPr lang="en-US" sz="2400" b="1" dirty="0">
                <a:sym typeface="Wingdings" panose="05000000000000000000" pitchFamily="2" charset="2"/>
              </a:rPr>
              <a:t>constant</a:t>
            </a:r>
            <a:br>
              <a:rPr lang="en-US" sz="2400" b="1" dirty="0">
                <a:sym typeface="Wingdings" panose="05000000000000000000" pitchFamily="2" charset="2"/>
              </a:rPr>
            </a:br>
            <a:r>
              <a:rPr lang="en-US" sz="2400" dirty="0">
                <a:sym typeface="Wingdings" panose="05000000000000000000" pitchFamily="2" charset="2"/>
              </a:rPr>
              <a:t>(though there are uncertainties!)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Why?</a:t>
            </a:r>
          </a:p>
          <a:p>
            <a:pPr lvl="1">
              <a:buClr>
                <a:srgbClr val="000060"/>
              </a:buClr>
            </a:pP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Generation is time consuming</a:t>
            </a:r>
          </a:p>
          <a:p>
            <a:pPr marL="800100" lvl="1" indent="-342900">
              <a:buClr>
                <a:srgbClr val="000060"/>
              </a:buClr>
              <a:buFont typeface="Wingdings" panose="05000000000000000000" pitchFamily="2" charset="2"/>
              <a:buChar char="à"/>
            </a:pPr>
            <a:r>
              <a:rPr lang="en-US" sz="2400" dirty="0"/>
              <a:t>Parameterization is difficult</a:t>
            </a:r>
          </a:p>
          <a:p>
            <a:pPr marL="342900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We are developing a </a:t>
            </a:r>
            <a:r>
              <a:rPr lang="en-US" sz="2400" b="1" dirty="0"/>
              <a:t>new tool </a:t>
            </a:r>
            <a:r>
              <a:rPr lang="en-US" sz="2400" dirty="0"/>
              <a:t>to automatically generate </a:t>
            </a:r>
            <a:br>
              <a:rPr lang="en-US" sz="2400" dirty="0"/>
            </a:br>
            <a:r>
              <a:rPr lang="en-US" sz="2400" b="1" dirty="0"/>
              <a:t>variable initial geometries</a:t>
            </a:r>
          </a:p>
          <a:p>
            <a:pPr lvl="1">
              <a:buClr>
                <a:srgbClr val="000060"/>
              </a:buClr>
            </a:pPr>
            <a:endParaRPr lang="en-US" sz="2800" dirty="0">
              <a:sym typeface="Wingdings" panose="05000000000000000000" pitchFamily="2" charset="2"/>
            </a:endParaRP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31A3131-0514-48A5-BD82-70D991019D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01" y="3550006"/>
            <a:ext cx="2519898" cy="222914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05835A4-98C8-4169-B894-F2688C6CD5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352" y="3497364"/>
            <a:ext cx="3391168" cy="225328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5D2F7B2-1615-4D62-ACBE-87424DC39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28" y="1023899"/>
            <a:ext cx="3233661" cy="207268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01D71E2-C08F-474D-9EB5-1327A9070A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911" y="1121679"/>
            <a:ext cx="2796738" cy="208134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8AD77BEE-7772-4D5A-BD17-22CA3488C57A}"/>
              </a:ext>
            </a:extLst>
          </p:cNvPr>
          <p:cNvSpPr txBox="1"/>
          <p:nvPr/>
        </p:nvSpPr>
        <p:spPr>
          <a:xfrm>
            <a:off x="8667323" y="5735753"/>
            <a:ext cx="3524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/>
              <a:t>Bauville</a:t>
            </a:r>
            <a:r>
              <a:rPr lang="de-DE" sz="1600" dirty="0"/>
              <a:t> &amp; Baumann, 2019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FCE2F4D-6046-4F95-98D9-5D52798FBB1C}"/>
              </a:ext>
            </a:extLst>
          </p:cNvPr>
          <p:cNvSpPr txBox="1"/>
          <p:nvPr/>
        </p:nvSpPr>
        <p:spPr>
          <a:xfrm>
            <a:off x="9059873" y="3147866"/>
            <a:ext cx="3132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/>
              <a:t>Baumann et al., 2018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F3D253A3-8791-4C05-826C-2269E8A628D7}"/>
              </a:ext>
            </a:extLst>
          </p:cNvPr>
          <p:cNvSpPr txBox="1"/>
          <p:nvPr/>
        </p:nvSpPr>
        <p:spPr>
          <a:xfrm>
            <a:off x="4833452" y="3192404"/>
            <a:ext cx="348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err="1"/>
              <a:t>Reuber</a:t>
            </a:r>
            <a:r>
              <a:rPr lang="de-DE" sz="1600" dirty="0"/>
              <a:t> et al., 2018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D81D61FC-9C10-4C0F-9F4E-82DE3491D780}"/>
              </a:ext>
            </a:extLst>
          </p:cNvPr>
          <p:cNvSpPr txBox="1"/>
          <p:nvPr/>
        </p:nvSpPr>
        <p:spPr>
          <a:xfrm>
            <a:off x="4718302" y="5790011"/>
            <a:ext cx="3485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/>
              <a:t>Piccolo et al., 2020</a:t>
            </a:r>
          </a:p>
        </p:txBody>
      </p:sp>
    </p:spTree>
    <p:extLst>
      <p:ext uri="{BB962C8B-B14F-4D97-AF65-F5344CB8AC3E}">
        <p14:creationId xmlns:p14="http://schemas.microsoft.com/office/powerpoint/2010/main" val="2183079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Motivation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40305BB-B68C-4026-A6AA-DAA1A8A484AB}"/>
              </a:ext>
            </a:extLst>
          </p:cNvPr>
          <p:cNvSpPr txBox="1"/>
          <p:nvPr/>
        </p:nvSpPr>
        <p:spPr>
          <a:xfrm>
            <a:off x="420950" y="1107509"/>
            <a:ext cx="510096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We are developing a new </a:t>
            </a:r>
            <a:r>
              <a:rPr lang="en-US" sz="2400" b="1" dirty="0"/>
              <a:t>tool</a:t>
            </a:r>
            <a:r>
              <a:rPr lang="en-US" sz="2400" dirty="0"/>
              <a:t> to automatically generate </a:t>
            </a:r>
            <a:br>
              <a:rPr lang="en-US" sz="2400" dirty="0"/>
            </a:br>
            <a:r>
              <a:rPr lang="en-US" sz="2400" b="1" dirty="0"/>
              <a:t>variable initial geometries</a:t>
            </a:r>
          </a:p>
          <a:p>
            <a:pPr marL="342900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Expectations for new tool: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 </a:t>
            </a:r>
            <a:r>
              <a:rPr lang="en-US" sz="2400" b="1" dirty="0"/>
              <a:t>fast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 </a:t>
            </a:r>
            <a:r>
              <a:rPr lang="en-US" sz="2400" b="1" dirty="0"/>
              <a:t>automatically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Use </a:t>
            </a:r>
            <a:r>
              <a:rPr lang="en-US" sz="2400" b="1" dirty="0"/>
              <a:t>few parameters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Parameters are </a:t>
            </a:r>
            <a:r>
              <a:rPr lang="en-US" sz="2400" b="1" dirty="0"/>
              <a:t>intuitive</a:t>
            </a:r>
            <a:r>
              <a:rPr lang="en-US" sz="2400" dirty="0"/>
              <a:t> to use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Clr>
                <a:srgbClr val="000060"/>
              </a:buClr>
            </a:pPr>
            <a:endParaRPr lang="en-US" sz="2800" dirty="0">
              <a:sym typeface="Wingdings" panose="05000000000000000000" pitchFamily="2" charset="2"/>
            </a:endParaRP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08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Motivation				Problem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3E9E342-C8CF-4D02-97DC-E97280DF2E7B}"/>
              </a:ext>
            </a:extLst>
          </p:cNvPr>
          <p:cNvSpPr txBox="1"/>
          <p:nvPr/>
        </p:nvSpPr>
        <p:spPr>
          <a:xfrm>
            <a:off x="5939162" y="1108722"/>
            <a:ext cx="51009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How to parameterize complex 3D bodies?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Clr>
                <a:srgbClr val="000060"/>
              </a:buClr>
            </a:pPr>
            <a:endParaRPr lang="en-US" sz="2800" dirty="0">
              <a:sym typeface="Wingdings" panose="05000000000000000000" pitchFamily="2" charset="2"/>
            </a:endParaRP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11" name="Grafik 10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ABA26A1-A199-4E3C-86FC-E92FC7B7D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90" y="2419374"/>
            <a:ext cx="1663575" cy="162567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4E73349-ADF3-4E30-81DF-D5F1F5F27D80}"/>
              </a:ext>
            </a:extLst>
          </p:cNvPr>
          <p:cNvSpPr txBox="1"/>
          <p:nvPr/>
        </p:nvSpPr>
        <p:spPr>
          <a:xfrm>
            <a:off x="9464086" y="4073085"/>
            <a:ext cx="341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?</a:t>
            </a:r>
            <a:endParaRPr lang="en-GB" sz="28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6FEF0DB-8028-46FA-84B1-FFC32E9B94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47108" y="2419374"/>
            <a:ext cx="2197215" cy="162567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00166642-7491-4DB5-BD4F-6C2055E4F88F}"/>
              </a:ext>
            </a:extLst>
          </p:cNvPr>
          <p:cNvSpPr txBox="1"/>
          <p:nvPr/>
        </p:nvSpPr>
        <p:spPr>
          <a:xfrm>
            <a:off x="6381859" y="4073085"/>
            <a:ext cx="341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/>
              <a:t>radius</a:t>
            </a:r>
            <a:r>
              <a:rPr lang="de-DE" sz="2800" dirty="0"/>
              <a:t> r</a:t>
            </a:r>
            <a:endParaRPr lang="en-GB" sz="28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C540869-1FF1-4003-AEC0-3ACCC171C959}"/>
              </a:ext>
            </a:extLst>
          </p:cNvPr>
          <p:cNvSpPr txBox="1"/>
          <p:nvPr/>
        </p:nvSpPr>
        <p:spPr>
          <a:xfrm>
            <a:off x="420950" y="1107509"/>
            <a:ext cx="510096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We are developing a new </a:t>
            </a:r>
            <a:r>
              <a:rPr lang="en-US" sz="2400" b="1" dirty="0"/>
              <a:t>tool</a:t>
            </a:r>
            <a:r>
              <a:rPr lang="en-US" sz="2400" dirty="0"/>
              <a:t> to automatically generate </a:t>
            </a:r>
            <a:br>
              <a:rPr lang="en-US" sz="2400" dirty="0"/>
            </a:br>
            <a:r>
              <a:rPr lang="en-US" sz="2400" b="1" dirty="0"/>
              <a:t>variable initial geometries</a:t>
            </a:r>
          </a:p>
          <a:p>
            <a:pPr marL="342900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Expectations for new tool: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 </a:t>
            </a:r>
            <a:r>
              <a:rPr lang="en-US" sz="2400" b="1" dirty="0"/>
              <a:t>fast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 </a:t>
            </a:r>
            <a:r>
              <a:rPr lang="en-US" sz="2400" b="1" dirty="0"/>
              <a:t>automatically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Use </a:t>
            </a:r>
            <a:r>
              <a:rPr lang="en-US" sz="2400" b="1" dirty="0"/>
              <a:t>few parameters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Parameters are </a:t>
            </a:r>
            <a:r>
              <a:rPr lang="en-US" sz="2400" b="1" dirty="0"/>
              <a:t>intuitive</a:t>
            </a:r>
            <a:r>
              <a:rPr lang="en-US" sz="2400" dirty="0"/>
              <a:t> to use</a:t>
            </a:r>
          </a:p>
          <a:p>
            <a:pPr marL="800100" lvl="1" indent="-34290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Clr>
                <a:srgbClr val="000060"/>
              </a:buClr>
            </a:pPr>
            <a:endParaRPr lang="en-US" sz="2800" dirty="0">
              <a:sym typeface="Wingdings" panose="05000000000000000000" pitchFamily="2" charset="2"/>
            </a:endParaRP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2860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Solution		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45BBF39-53CD-4251-8BE0-79AC4252EBED}"/>
              </a:ext>
            </a:extLst>
          </p:cNvPr>
          <p:cNvSpPr txBox="1"/>
          <p:nvPr/>
        </p:nvSpPr>
        <p:spPr>
          <a:xfrm>
            <a:off x="838200" y="1107509"/>
            <a:ext cx="107284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Cut body into </a:t>
            </a:r>
            <a:r>
              <a:rPr lang="en-US" sz="2800" b="1" dirty="0"/>
              <a:t>slices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Select some slices to be </a:t>
            </a:r>
            <a:r>
              <a:rPr lang="en-US" sz="2800" b="1" dirty="0">
                <a:solidFill>
                  <a:srgbClr val="00B0F0"/>
                </a:solidFill>
              </a:rPr>
              <a:t>control polygons </a:t>
            </a:r>
            <a:r>
              <a:rPr lang="en-US" sz="2800" dirty="0"/>
              <a:t>(14, 16, 20)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7548371-417E-4245-97C7-42F51C97F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477202"/>
            <a:ext cx="2947138" cy="287999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F64FD481-96FD-42B0-B331-15F83F5E1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6398" y="2456649"/>
            <a:ext cx="2947138" cy="2879999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3718B95B-E863-456D-95F5-AF9B221AA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54597" y="2456649"/>
            <a:ext cx="2947138" cy="28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Solution		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6BBB4C5-3FFC-4F3E-98D3-72EA3A28B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54597" y="2456649"/>
            <a:ext cx="2947138" cy="287999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152FBCA-DA4A-4074-834D-28DE3A29731D}"/>
              </a:ext>
            </a:extLst>
          </p:cNvPr>
          <p:cNvSpPr txBox="1"/>
          <p:nvPr/>
        </p:nvSpPr>
        <p:spPr>
          <a:xfrm>
            <a:off x="838201" y="1107509"/>
            <a:ext cx="62614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Cut body into slices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Select some slices to be </a:t>
            </a:r>
            <a:r>
              <a:rPr lang="en-US" sz="2800" b="1" dirty="0">
                <a:solidFill>
                  <a:srgbClr val="00B0F0"/>
                </a:solidFill>
              </a:rPr>
              <a:t>control polygons</a:t>
            </a:r>
            <a:r>
              <a:rPr lang="en-US" sz="2800" b="1" dirty="0"/>
              <a:t> </a:t>
            </a:r>
            <a:r>
              <a:rPr lang="en-US" sz="2800" dirty="0"/>
              <a:t>(14, 16, 20)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Define</a:t>
            </a:r>
            <a:r>
              <a:rPr lang="en-US" sz="2800" b="1" dirty="0"/>
              <a:t> stretch factors </a:t>
            </a:r>
            <a:r>
              <a:rPr lang="en-US" sz="2800" dirty="0"/>
              <a:t>(</a:t>
            </a:r>
            <a:r>
              <a:rPr lang="en-US" sz="2800" dirty="0" err="1"/>
              <a:t>Sx</a:t>
            </a:r>
            <a:r>
              <a:rPr lang="en-US" sz="2800" dirty="0"/>
              <a:t>, Sy) for each</a:t>
            </a:r>
            <a:br>
              <a:rPr lang="en-US" sz="2800" dirty="0"/>
            </a:br>
            <a:r>
              <a:rPr lang="en-US" sz="2800" dirty="0"/>
              <a:t>control polygon</a:t>
            </a:r>
          </a:p>
        </p:txBody>
      </p:sp>
      <p:graphicFrame>
        <p:nvGraphicFramePr>
          <p:cNvPr id="15" name="Tabelle 8">
            <a:extLst>
              <a:ext uri="{FF2B5EF4-FFF2-40B4-BE49-F238E27FC236}">
                <a16:creationId xmlns:a16="http://schemas.microsoft.com/office/drawing/2014/main" id="{6973D1C6-D4A4-4E7C-A790-DE1675CD9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24103"/>
              </p:ext>
            </p:extLst>
          </p:nvPr>
        </p:nvGraphicFramePr>
        <p:xfrm>
          <a:off x="1223059" y="4023463"/>
          <a:ext cx="4221693" cy="1622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7231">
                  <a:extLst>
                    <a:ext uri="{9D8B030D-6E8A-4147-A177-3AD203B41FA5}">
                      <a16:colId xmlns:a16="http://schemas.microsoft.com/office/drawing/2014/main" val="1185256474"/>
                    </a:ext>
                  </a:extLst>
                </a:gridCol>
                <a:gridCol w="1407231">
                  <a:extLst>
                    <a:ext uri="{9D8B030D-6E8A-4147-A177-3AD203B41FA5}">
                      <a16:colId xmlns:a16="http://schemas.microsoft.com/office/drawing/2014/main" val="1972843451"/>
                    </a:ext>
                  </a:extLst>
                </a:gridCol>
                <a:gridCol w="1407231">
                  <a:extLst>
                    <a:ext uri="{9D8B030D-6E8A-4147-A177-3AD203B41FA5}">
                      <a16:colId xmlns:a16="http://schemas.microsoft.com/office/drawing/2014/main" val="2833276592"/>
                    </a:ext>
                  </a:extLst>
                </a:gridCol>
              </a:tblGrid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bg1"/>
                          </a:solidFill>
                        </a:rPr>
                        <a:t>Polygon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err="1">
                          <a:solidFill>
                            <a:schemeClr val="bg1"/>
                          </a:solidFill>
                        </a:rPr>
                        <a:t>Sx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err="1">
                          <a:solidFill>
                            <a:schemeClr val="bg1"/>
                          </a:solidFill>
                        </a:rPr>
                        <a:t>Sy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111767"/>
                  </a:ext>
                </a:extLst>
              </a:tr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20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0.5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0.9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076003"/>
                  </a:ext>
                </a:extLst>
              </a:tr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16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0.3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0.6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211806"/>
                  </a:ext>
                </a:extLst>
              </a:tr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14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1.5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1.0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75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830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Solution		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152FBCA-DA4A-4074-834D-28DE3A29731D}"/>
              </a:ext>
            </a:extLst>
          </p:cNvPr>
          <p:cNvSpPr txBox="1"/>
          <p:nvPr/>
        </p:nvSpPr>
        <p:spPr>
          <a:xfrm>
            <a:off x="838201" y="1107509"/>
            <a:ext cx="8820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Stretch polygons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3A73E74-140B-41CB-AE0D-5268DC690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54597" y="2456649"/>
            <a:ext cx="2947138" cy="2879999"/>
          </a:xfrm>
          <a:prstGeom prst="rect">
            <a:avLst/>
          </a:prstGeom>
        </p:spPr>
      </p:pic>
      <p:pic>
        <p:nvPicPr>
          <p:cNvPr id="17" name="Grafik 16" descr="Ein Bild, das Kabel, Raum enthält.&#10;&#10;Automatisch generierte Beschreibung">
            <a:extLst>
              <a:ext uri="{FF2B5EF4-FFF2-40B4-BE49-F238E27FC236}">
                <a16:creationId xmlns:a16="http://schemas.microsoft.com/office/drawing/2014/main" id="{E6A92A69-37BA-4975-AFFD-5661273051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55" y="2456648"/>
            <a:ext cx="3892518" cy="2880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BD5A4E03-9CF9-4D1B-80CE-4D300EA956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179" y="2440727"/>
            <a:ext cx="389251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25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Simple Geometry		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13" name="Grafik 12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DA3E0B92-FC7C-4A1B-96BB-95C2D1395C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86080"/>
            <a:ext cx="2947138" cy="28800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CF5B0F13-6BFE-4D5C-80B8-E12FD77A2CCB}"/>
              </a:ext>
            </a:extLst>
          </p:cNvPr>
          <p:cNvSpPr txBox="1"/>
          <p:nvPr/>
        </p:nvSpPr>
        <p:spPr>
          <a:xfrm>
            <a:off x="7728864" y="5289928"/>
            <a:ext cx="341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? </a:t>
            </a:r>
            <a:r>
              <a:rPr lang="de-DE" sz="2800" dirty="0">
                <a:sym typeface="Wingdings" panose="05000000000000000000" pitchFamily="2" charset="2"/>
              </a:rPr>
              <a:t> 6 </a:t>
            </a:r>
            <a:r>
              <a:rPr lang="de-DE" sz="2800" dirty="0" err="1">
                <a:sym typeface="Wingdings" panose="05000000000000000000" pitchFamily="2" charset="2"/>
              </a:rPr>
              <a:t>numbers</a:t>
            </a:r>
            <a:endParaRPr lang="en-GB" sz="280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B8C9FDF-5B57-47B5-A20C-874CEDAFD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589" y="2579313"/>
            <a:ext cx="3310611" cy="2449458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BBD01E63-813F-4CEA-8D06-A00DCFD43840}"/>
              </a:ext>
            </a:extLst>
          </p:cNvPr>
          <p:cNvSpPr txBox="1"/>
          <p:nvPr/>
        </p:nvSpPr>
        <p:spPr>
          <a:xfrm>
            <a:off x="1634411" y="5289928"/>
            <a:ext cx="341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/>
              <a:t>radius</a:t>
            </a:r>
            <a:r>
              <a:rPr lang="de-DE" sz="2800" dirty="0"/>
              <a:t> r</a:t>
            </a:r>
            <a:endParaRPr lang="en-GB" sz="2800" dirty="0"/>
          </a:p>
        </p:txBody>
      </p:sp>
      <p:sp>
        <p:nvSpPr>
          <p:cNvPr id="25" name="Pfeil: nach rechts 24">
            <a:extLst>
              <a:ext uri="{FF2B5EF4-FFF2-40B4-BE49-F238E27FC236}">
                <a16:creationId xmlns:a16="http://schemas.microsoft.com/office/drawing/2014/main" id="{E660EE56-F9AB-436C-9062-F7C36A1284DF}"/>
              </a:ext>
            </a:extLst>
          </p:cNvPr>
          <p:cNvSpPr/>
          <p:nvPr/>
        </p:nvSpPr>
        <p:spPr>
          <a:xfrm>
            <a:off x="4264508" y="3134163"/>
            <a:ext cx="2593910" cy="133894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6" name="Tabelle 25">
            <a:extLst>
              <a:ext uri="{FF2B5EF4-FFF2-40B4-BE49-F238E27FC236}">
                <a16:creationId xmlns:a16="http://schemas.microsoft.com/office/drawing/2014/main" id="{0264B1EC-F123-4289-86F3-29CA4B01D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558899"/>
              </p:ext>
            </p:extLst>
          </p:nvPr>
        </p:nvGraphicFramePr>
        <p:xfrm>
          <a:off x="3378457" y="1082684"/>
          <a:ext cx="4221693" cy="1622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7231">
                  <a:extLst>
                    <a:ext uri="{9D8B030D-6E8A-4147-A177-3AD203B41FA5}">
                      <a16:colId xmlns:a16="http://schemas.microsoft.com/office/drawing/2014/main" val="3635779883"/>
                    </a:ext>
                  </a:extLst>
                </a:gridCol>
                <a:gridCol w="1407231">
                  <a:extLst>
                    <a:ext uri="{9D8B030D-6E8A-4147-A177-3AD203B41FA5}">
                      <a16:colId xmlns:a16="http://schemas.microsoft.com/office/drawing/2014/main" val="1060938062"/>
                    </a:ext>
                  </a:extLst>
                </a:gridCol>
                <a:gridCol w="1407231">
                  <a:extLst>
                    <a:ext uri="{9D8B030D-6E8A-4147-A177-3AD203B41FA5}">
                      <a16:colId xmlns:a16="http://schemas.microsoft.com/office/drawing/2014/main" val="1611588330"/>
                    </a:ext>
                  </a:extLst>
                </a:gridCol>
              </a:tblGrid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bg1"/>
                          </a:solidFill>
                        </a:rPr>
                        <a:t>Polygon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err="1">
                          <a:solidFill>
                            <a:schemeClr val="bg1"/>
                          </a:solidFill>
                        </a:rPr>
                        <a:t>Sx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 err="1">
                          <a:solidFill>
                            <a:schemeClr val="bg1"/>
                          </a:solidFill>
                        </a:rPr>
                        <a:t>Sy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84950"/>
                  </a:ext>
                </a:extLst>
              </a:tr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20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0.5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0.9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917660"/>
                  </a:ext>
                </a:extLst>
              </a:tr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16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0.3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0.6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457417"/>
                  </a:ext>
                </a:extLst>
              </a:tr>
              <a:tr h="405578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14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1.5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1.0</a:t>
                      </a:r>
                      <a:endParaRPr lang="en-GB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943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02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Hut enthält.&#10;&#10;Automatisch generierte Beschreibung">
            <a:extLst>
              <a:ext uri="{FF2B5EF4-FFF2-40B4-BE49-F238E27FC236}">
                <a16:creationId xmlns:a16="http://schemas.microsoft.com/office/drawing/2014/main" id="{4049109E-8A4A-4A8B-A45B-8172DEE66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272" y="2044513"/>
            <a:ext cx="4832987" cy="240420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E435B5D-7F33-4DF8-B37C-62B52CA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Solution		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17" name="Grafik 16" descr="Ein Bild, das Hocker, Messer enthält.&#10;&#10;Automatisch generierte Beschreibung">
            <a:extLst>
              <a:ext uri="{FF2B5EF4-FFF2-40B4-BE49-F238E27FC236}">
                <a16:creationId xmlns:a16="http://schemas.microsoft.com/office/drawing/2014/main" id="{3FC32C6A-737B-49A2-80B4-97287BA90E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854" y="3578940"/>
            <a:ext cx="4832987" cy="2404207"/>
          </a:xfrm>
          <a:prstGeom prst="rect">
            <a:avLst/>
          </a:prstGeom>
        </p:spPr>
      </p:pic>
      <p:pic>
        <p:nvPicPr>
          <p:cNvPr id="27" name="Grafik 26" descr="Ein Bild, das Pinsel enthält.&#10;&#10;Automatisch generierte Beschreibung">
            <a:extLst>
              <a:ext uri="{FF2B5EF4-FFF2-40B4-BE49-F238E27FC236}">
                <a16:creationId xmlns:a16="http://schemas.microsoft.com/office/drawing/2014/main" id="{9DADF148-FE23-4065-905F-684ED489E7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" y="2187"/>
            <a:ext cx="4832987" cy="2404207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997BAF54-1FD2-4A81-8037-2405310472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7" y="3642830"/>
            <a:ext cx="4832987" cy="2404207"/>
          </a:xfrm>
          <a:prstGeom prst="rect">
            <a:avLst/>
          </a:prstGeom>
        </p:spPr>
      </p:pic>
      <p:pic>
        <p:nvPicPr>
          <p:cNvPr id="29" name="Grafik 28" descr="Ein Bild, das Hut, Regenschirm, Messer enthält.&#10;&#10;Automatisch generierte Beschreibung">
            <a:extLst>
              <a:ext uri="{FF2B5EF4-FFF2-40B4-BE49-F238E27FC236}">
                <a16:creationId xmlns:a16="http://schemas.microsoft.com/office/drawing/2014/main" id="{D08A3D4C-6CBC-4276-907B-33F88DDCAB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144" y="224141"/>
            <a:ext cx="4832987" cy="2404207"/>
          </a:xfrm>
          <a:prstGeom prst="rect">
            <a:avLst/>
          </a:prstGeom>
        </p:spPr>
      </p:pic>
      <p:sp>
        <p:nvSpPr>
          <p:cNvPr id="30" name="Pfeil: nach rechts 29">
            <a:extLst>
              <a:ext uri="{FF2B5EF4-FFF2-40B4-BE49-F238E27FC236}">
                <a16:creationId xmlns:a16="http://schemas.microsoft.com/office/drawing/2014/main" id="{C62654DA-6AFA-49DD-8DE2-D9137D45B606}"/>
              </a:ext>
            </a:extLst>
          </p:cNvPr>
          <p:cNvSpPr/>
          <p:nvPr/>
        </p:nvSpPr>
        <p:spPr>
          <a:xfrm rot="13351194">
            <a:off x="3704253" y="1959429"/>
            <a:ext cx="634482" cy="51777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Pfeil: nach rechts 30">
            <a:extLst>
              <a:ext uri="{FF2B5EF4-FFF2-40B4-BE49-F238E27FC236}">
                <a16:creationId xmlns:a16="http://schemas.microsoft.com/office/drawing/2014/main" id="{9EE7F21E-7908-4660-B338-56C196B41EAE}"/>
              </a:ext>
            </a:extLst>
          </p:cNvPr>
          <p:cNvSpPr/>
          <p:nvPr/>
        </p:nvSpPr>
        <p:spPr>
          <a:xfrm rot="1838245">
            <a:off x="7326785" y="3734488"/>
            <a:ext cx="634482" cy="51777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Pfeil: nach rechts 31">
            <a:extLst>
              <a:ext uri="{FF2B5EF4-FFF2-40B4-BE49-F238E27FC236}">
                <a16:creationId xmlns:a16="http://schemas.microsoft.com/office/drawing/2014/main" id="{E1C9AC53-81FE-47B6-8DC7-499288E85029}"/>
              </a:ext>
            </a:extLst>
          </p:cNvPr>
          <p:cNvSpPr/>
          <p:nvPr/>
        </p:nvSpPr>
        <p:spPr>
          <a:xfrm rot="19741570">
            <a:off x="7035692" y="1959430"/>
            <a:ext cx="634482" cy="51777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Pfeil: nach rechts 32">
            <a:extLst>
              <a:ext uri="{FF2B5EF4-FFF2-40B4-BE49-F238E27FC236}">
                <a16:creationId xmlns:a16="http://schemas.microsoft.com/office/drawing/2014/main" id="{F6720FA3-03BD-41CF-910A-7C316EC9A022}"/>
              </a:ext>
            </a:extLst>
          </p:cNvPr>
          <p:cNvSpPr/>
          <p:nvPr/>
        </p:nvSpPr>
        <p:spPr>
          <a:xfrm rot="8634561">
            <a:off x="3846605" y="3736465"/>
            <a:ext cx="634482" cy="51777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D62D126F-C8CB-48A0-8D5B-2FD03B4C9D3A}"/>
              </a:ext>
            </a:extLst>
          </p:cNvPr>
          <p:cNvSpPr txBox="1">
            <a:spLocks/>
          </p:cNvSpPr>
          <p:nvPr/>
        </p:nvSpPr>
        <p:spPr>
          <a:xfrm>
            <a:off x="3723058" y="306671"/>
            <a:ext cx="39514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rgbClr val="000060"/>
                </a:solidFill>
              </a:rPr>
              <a:t>Magma</a:t>
            </a:r>
          </a:p>
          <a:p>
            <a:pPr algn="ctr"/>
            <a:r>
              <a:rPr lang="en-US" sz="4000" b="1" dirty="0">
                <a:solidFill>
                  <a:srgbClr val="000060"/>
                </a:solidFill>
              </a:rPr>
              <a:t>body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7A0270E0-A5F7-4C83-88E8-027C31D1DBA8}"/>
              </a:ext>
            </a:extLst>
          </p:cNvPr>
          <p:cNvSpPr txBox="1"/>
          <p:nvPr/>
        </p:nvSpPr>
        <p:spPr>
          <a:xfrm>
            <a:off x="3970469" y="5352616"/>
            <a:ext cx="341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ym typeface="Wingdings" panose="05000000000000000000" pitchFamily="2" charset="2"/>
              </a:rPr>
              <a:t>3 Control </a:t>
            </a:r>
            <a:r>
              <a:rPr lang="de-DE" sz="2800" dirty="0" err="1">
                <a:sym typeface="Wingdings" panose="05000000000000000000" pitchFamily="2" charset="2"/>
              </a:rPr>
              <a:t>polygons</a:t>
            </a:r>
            <a:endParaRPr lang="en-GB" sz="2800" dirty="0"/>
          </a:p>
        </p:txBody>
      </p:sp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18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D718F77-A6E3-4F98-B1D3-3221D66E6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65" y="1816741"/>
            <a:ext cx="5201470" cy="3852307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A26422B1-07E8-45F6-B035-032BF84F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Salt Diapir		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74DDE89-C2B3-4982-84F6-DB5C2DE28BBF}"/>
              </a:ext>
            </a:extLst>
          </p:cNvPr>
          <p:cNvSpPr txBox="1"/>
          <p:nvPr/>
        </p:nvSpPr>
        <p:spPr>
          <a:xfrm>
            <a:off x="838201" y="1107509"/>
            <a:ext cx="56957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4 control polygons </a:t>
            </a:r>
            <a:br>
              <a:rPr lang="en-US" sz="2800" dirty="0"/>
            </a:br>
            <a:r>
              <a:rPr lang="en-US" sz="2800" dirty="0"/>
              <a:t>(2D </a:t>
            </a:r>
            <a:r>
              <a:rPr lang="en-US" sz="2800" dirty="0">
                <a:sym typeface="Wingdings" panose="05000000000000000000" pitchFamily="2" charset="2"/>
              </a:rPr>
              <a:t> only need </a:t>
            </a:r>
            <a:r>
              <a:rPr lang="en-US" sz="2800" dirty="0" err="1">
                <a:sym typeface="Wingdings" panose="05000000000000000000" pitchFamily="2" charset="2"/>
              </a:rPr>
              <a:t>Sx</a:t>
            </a:r>
            <a:r>
              <a:rPr lang="en-US" sz="2800" dirty="0">
                <a:sym typeface="Wingdings" panose="05000000000000000000" pitchFamily="2" charset="2"/>
              </a:rPr>
              <a:t> and no Sy)</a:t>
            </a:r>
            <a:br>
              <a:rPr lang="en-US" sz="2800" dirty="0">
                <a:sym typeface="Wingdings" panose="05000000000000000000" pitchFamily="2" charset="2"/>
              </a:rPr>
            </a:br>
            <a:r>
              <a:rPr lang="en-US" sz="2800" dirty="0">
                <a:sym typeface="Wingdings" panose="05000000000000000000" pitchFamily="2" charset="2"/>
              </a:rPr>
              <a:t>+ 1 parameter </a:t>
            </a:r>
            <a:r>
              <a:rPr lang="en-US" sz="2800" dirty="0" err="1">
                <a:sym typeface="Wingdings" panose="05000000000000000000" pitchFamily="2" charset="2"/>
              </a:rPr>
              <a:t>Sz</a:t>
            </a:r>
            <a:r>
              <a:rPr lang="en-US" sz="2800" dirty="0">
                <a:sym typeface="Wingdings" panose="05000000000000000000" pitchFamily="2" charset="2"/>
              </a:rPr>
              <a:t> for vertical stretch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ym typeface="Wingdings" panose="05000000000000000000" pitchFamily="2" charset="2"/>
              </a:rPr>
              <a:t>Black</a:t>
            </a:r>
            <a:r>
              <a:rPr lang="en-US" sz="2800" dirty="0">
                <a:sym typeface="Wingdings" panose="05000000000000000000" pitchFamily="2" charset="2"/>
              </a:rPr>
              <a:t> outline shows </a:t>
            </a:r>
            <a:r>
              <a:rPr lang="en-US" sz="2800" b="1" dirty="0">
                <a:sym typeface="Wingdings" panose="05000000000000000000" pitchFamily="2" charset="2"/>
              </a:rPr>
              <a:t>reference</a:t>
            </a:r>
            <a:r>
              <a:rPr lang="en-US" sz="2800" dirty="0">
                <a:sym typeface="Wingdings" panose="05000000000000000000" pitchFamily="2" charset="2"/>
              </a:rPr>
              <a:t> model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ym typeface="Wingdings" panose="05000000000000000000" pitchFamily="2" charset="2"/>
              </a:rPr>
              <a:t>Red</a:t>
            </a:r>
            <a:r>
              <a:rPr lang="en-US" sz="2800" dirty="0">
                <a:sym typeface="Wingdings" panose="05000000000000000000" pitchFamily="2" charset="2"/>
              </a:rPr>
              <a:t> outlines show 20 automatically generated </a:t>
            </a:r>
            <a:r>
              <a:rPr lang="en-US" sz="2800" b="1" dirty="0">
                <a:sym typeface="Wingdings" panose="05000000000000000000" pitchFamily="2" charset="2"/>
              </a:rPr>
              <a:t>variations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49201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A26422B1-07E8-45F6-B035-032BF84F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Subducting Slab		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74DDE89-C2B3-4982-84F6-DB5C2DE28BBF}"/>
              </a:ext>
            </a:extLst>
          </p:cNvPr>
          <p:cNvSpPr txBox="1"/>
          <p:nvPr/>
        </p:nvSpPr>
        <p:spPr>
          <a:xfrm>
            <a:off x="838200" y="1107509"/>
            <a:ext cx="718351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de-DE" sz="2800" dirty="0"/>
              <a:t>V</a:t>
            </a:r>
            <a:r>
              <a:rPr lang="en-US" sz="2800" dirty="0" err="1"/>
              <a:t>ariation</a:t>
            </a:r>
            <a:r>
              <a:rPr lang="en-US" sz="2800" dirty="0"/>
              <a:t> of the method to work for subducting slabs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Works on </a:t>
            </a:r>
            <a:r>
              <a:rPr lang="en-US" sz="2800" b="1" dirty="0"/>
              <a:t>arbitrary slab geometries</a:t>
            </a:r>
            <a:br>
              <a:rPr lang="en-US" sz="2800" dirty="0"/>
            </a:br>
            <a:r>
              <a:rPr lang="en-US" sz="2800" dirty="0"/>
              <a:t>(straight, oblique, curved)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Reference model in red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2 variations in light and dark blue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Each only uses </a:t>
            </a:r>
            <a:r>
              <a:rPr lang="en-US" sz="2800" b="1" dirty="0"/>
              <a:t>2 parameters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1C0F3A1-509A-4EE2-9A15-455C913673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r="16815"/>
          <a:stretch/>
        </p:blipFill>
        <p:spPr>
          <a:xfrm>
            <a:off x="8083991" y="3089440"/>
            <a:ext cx="3408579" cy="289375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8EA20E4-963A-4D3B-A843-5E64E7E9AD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8512" r="23874" b="5983"/>
          <a:stretch/>
        </p:blipFill>
        <p:spPr>
          <a:xfrm>
            <a:off x="8264065" y="713169"/>
            <a:ext cx="2914835" cy="255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97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A26422B1-07E8-45F6-B035-032BF84F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Influence of initial geometry		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74DDE89-C2B3-4982-84F6-DB5C2DE28BBF}"/>
              </a:ext>
            </a:extLst>
          </p:cNvPr>
          <p:cNvSpPr txBox="1"/>
          <p:nvPr/>
        </p:nvSpPr>
        <p:spPr>
          <a:xfrm>
            <a:off x="838200" y="1107509"/>
            <a:ext cx="51009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4 of the previously shown 20 salt diapirs (slide 10) in an </a:t>
            </a:r>
            <a:r>
              <a:rPr lang="en-US" sz="2800" b="1" dirty="0"/>
              <a:t>extending regime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Fault patterns </a:t>
            </a:r>
            <a:r>
              <a:rPr lang="en-US" sz="2800" dirty="0"/>
              <a:t>are significantly </a:t>
            </a:r>
            <a:r>
              <a:rPr lang="en-US" sz="2800" b="1" dirty="0"/>
              <a:t>different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From clean faults in opposite directions to systems of parallel and crossing faults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73B77864-F8CD-4B2C-B65C-62F67944A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13" y="3801962"/>
            <a:ext cx="2884936" cy="213663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305C460E-6F6D-476A-B89A-FC9690CBF0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892" y="3809011"/>
            <a:ext cx="2884936" cy="2136638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7734312E-B794-46D7-84FA-D7C1C5D525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13" y="1548204"/>
            <a:ext cx="2884936" cy="2136638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B2046A62-756F-4BCA-B362-8200D0CD00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69" y="1530627"/>
            <a:ext cx="2884936" cy="213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30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A26422B1-07E8-45F6-B035-032BF84F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Influence of initial geometry		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74DDE89-C2B3-4982-84F6-DB5C2DE28BBF}"/>
              </a:ext>
            </a:extLst>
          </p:cNvPr>
          <p:cNvSpPr txBox="1"/>
          <p:nvPr/>
        </p:nvSpPr>
        <p:spPr>
          <a:xfrm>
            <a:off x="838200" y="1107509"/>
            <a:ext cx="107918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Slight variations to the </a:t>
            </a:r>
            <a:r>
              <a:rPr lang="en-US" sz="2800" b="1" dirty="0"/>
              <a:t>upper part</a:t>
            </a:r>
            <a:r>
              <a:rPr lang="en-US" sz="2800" dirty="0"/>
              <a:t> of a magma body drastically change:</a:t>
            </a:r>
          </a:p>
          <a:p>
            <a:pPr marL="742950" lvl="1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Flow field </a:t>
            </a:r>
            <a:r>
              <a:rPr lang="en-US" sz="2800" dirty="0"/>
              <a:t>inside the magma body</a:t>
            </a:r>
          </a:p>
          <a:p>
            <a:pPr marL="742950" lvl="1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The associated </a:t>
            </a:r>
            <a:r>
              <a:rPr lang="en-US" sz="2800" b="1" dirty="0"/>
              <a:t>surface velocities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3FF005B-FA61-4A4E-99FD-D53920B5D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78" y="3069455"/>
            <a:ext cx="5808875" cy="2684406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310FE94F-08AC-4751-98F4-DCEC396CE887}"/>
              </a:ext>
            </a:extLst>
          </p:cNvPr>
          <p:cNvSpPr txBox="1"/>
          <p:nvPr/>
        </p:nvSpPr>
        <p:spPr>
          <a:xfrm>
            <a:off x="7335662" y="5543178"/>
            <a:ext cx="393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Surface Velocity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2E34501-6EBD-4EEF-8597-72E645392202}"/>
              </a:ext>
            </a:extLst>
          </p:cNvPr>
          <p:cNvSpPr txBox="1"/>
          <p:nvPr/>
        </p:nvSpPr>
        <p:spPr>
          <a:xfrm>
            <a:off x="7380524" y="2756918"/>
            <a:ext cx="393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EW-Slice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783FFB1-18B9-4B30-B589-31604BB73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24" y="3711304"/>
            <a:ext cx="6232791" cy="1746570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E273F807-1391-4784-AD91-283A2B379CC1}"/>
              </a:ext>
            </a:extLst>
          </p:cNvPr>
          <p:cNvSpPr txBox="1"/>
          <p:nvPr/>
        </p:nvSpPr>
        <p:spPr>
          <a:xfrm>
            <a:off x="170589" y="5510289"/>
            <a:ext cx="4061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Spang et al., 2021 (in review at JGR Solid Earth)</a:t>
            </a:r>
          </a:p>
        </p:txBody>
      </p:sp>
    </p:spTree>
    <p:extLst>
      <p:ext uri="{BB962C8B-B14F-4D97-AF65-F5344CB8AC3E}">
        <p14:creationId xmlns:p14="http://schemas.microsoft.com/office/powerpoint/2010/main" val="636265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A26422B1-07E8-45F6-B035-032BF84F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Influence of initial geometry		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74DDE89-C2B3-4982-84F6-DB5C2DE28BBF}"/>
              </a:ext>
            </a:extLst>
          </p:cNvPr>
          <p:cNvSpPr txBox="1"/>
          <p:nvPr/>
        </p:nvSpPr>
        <p:spPr>
          <a:xfrm>
            <a:off x="838200" y="1107509"/>
            <a:ext cx="59443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Slight variations to the </a:t>
            </a:r>
            <a:r>
              <a:rPr lang="en-US" sz="2800" b="1" dirty="0"/>
              <a:t>upper part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of a magma body drastically change:</a:t>
            </a:r>
          </a:p>
          <a:p>
            <a:pPr marL="742950" lvl="1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Flow field </a:t>
            </a:r>
            <a:r>
              <a:rPr lang="en-US" sz="2800" dirty="0"/>
              <a:t>inside the magma body</a:t>
            </a:r>
          </a:p>
          <a:p>
            <a:pPr marL="742950" lvl="1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The associated </a:t>
            </a:r>
            <a:r>
              <a:rPr lang="en-US" sz="2800" b="1"/>
              <a:t>surface velocities</a:t>
            </a:r>
            <a:endParaRPr lang="en-US" sz="2800" b="1" dirty="0"/>
          </a:p>
          <a:p>
            <a:pPr>
              <a:buClr>
                <a:srgbClr val="000060"/>
              </a:buClr>
            </a:pPr>
            <a:endParaRPr lang="en-US" sz="2800" b="1" dirty="0">
              <a:sym typeface="Wingdings" panose="05000000000000000000" pitchFamily="2" charset="2"/>
            </a:endParaRPr>
          </a:p>
          <a:p>
            <a:pPr>
              <a:buClr>
                <a:srgbClr val="000060"/>
              </a:buClr>
            </a:pPr>
            <a:r>
              <a:rPr lang="en-US" sz="3200" b="1" dirty="0">
                <a:solidFill>
                  <a:srgbClr val="000060"/>
                </a:solidFill>
                <a:sym typeface="Wingdings" panose="05000000000000000000" pitchFamily="2" charset="2"/>
              </a:rPr>
              <a:t> We can invert for geometry!</a:t>
            </a:r>
            <a:endParaRPr lang="en-US" sz="3200" b="1" dirty="0">
              <a:solidFill>
                <a:srgbClr val="000060"/>
              </a:solidFill>
            </a:endParaRP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E273F807-1391-4784-AD91-283A2B379CC1}"/>
              </a:ext>
            </a:extLst>
          </p:cNvPr>
          <p:cNvSpPr txBox="1"/>
          <p:nvPr/>
        </p:nvSpPr>
        <p:spPr>
          <a:xfrm>
            <a:off x="7825463" y="5589461"/>
            <a:ext cx="4061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/>
              <a:t>Spang et al., 2021 (in review at JGR Solid Earth)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6D42EF0-D3CF-4999-8917-5585A81B7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252" y="1203652"/>
            <a:ext cx="4948948" cy="439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67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A26422B1-07E8-45F6-B035-032BF84F2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9" y="1342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60"/>
                </a:solidFill>
              </a:rPr>
              <a:t>Summary		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74DDE89-C2B3-4982-84F6-DB5C2DE28BBF}"/>
              </a:ext>
            </a:extLst>
          </p:cNvPr>
          <p:cNvSpPr txBox="1"/>
          <p:nvPr/>
        </p:nvSpPr>
        <p:spPr>
          <a:xfrm>
            <a:off x="838200" y="1107509"/>
            <a:ext cx="1093285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Initial geometry has a </a:t>
            </a:r>
            <a:r>
              <a:rPr lang="en-US" sz="2800" b="1" dirty="0"/>
              <a:t>big impact</a:t>
            </a:r>
            <a:r>
              <a:rPr lang="en-US" sz="2800" dirty="0"/>
              <a:t> on model results </a:t>
            </a:r>
            <a:br>
              <a:rPr lang="en-US" sz="2800" dirty="0"/>
            </a:br>
            <a:r>
              <a:rPr lang="en-US" sz="2800" dirty="0"/>
              <a:t>(and is often associated with </a:t>
            </a:r>
            <a:r>
              <a:rPr lang="en-US" sz="2800" b="1" dirty="0"/>
              <a:t>large uncertainties</a:t>
            </a:r>
            <a:r>
              <a:rPr lang="en-US" sz="2800" dirty="0"/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New tool to </a:t>
            </a:r>
            <a:r>
              <a:rPr lang="en-US" sz="2800" b="1" dirty="0"/>
              <a:t>parameterize</a:t>
            </a:r>
            <a:r>
              <a:rPr lang="en-US" sz="2800" dirty="0"/>
              <a:t> and manipulate </a:t>
            </a:r>
            <a:r>
              <a:rPr lang="en-US" sz="2800" b="1" dirty="0"/>
              <a:t>complex 3D bodies</a:t>
            </a:r>
          </a:p>
          <a:p>
            <a:pPr marL="285750" indent="-285750">
              <a:lnSpc>
                <a:spcPct val="150000"/>
              </a:lnSpc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Allows us to account for uncertain geometry</a:t>
            </a:r>
          </a:p>
          <a:p>
            <a:pPr marL="285750" indent="-285750">
              <a:lnSpc>
                <a:spcPct val="150000"/>
              </a:lnSpc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Allows to </a:t>
            </a:r>
            <a:r>
              <a:rPr lang="en-US" sz="2800" b="1" dirty="0"/>
              <a:t>invert for geometry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Tool will be </a:t>
            </a:r>
            <a:r>
              <a:rPr lang="en-US" sz="2800" b="1" dirty="0"/>
              <a:t>integrated</a:t>
            </a:r>
            <a:r>
              <a:rPr lang="en-US" sz="2800" dirty="0"/>
              <a:t> in open-source software </a:t>
            </a:r>
            <a:r>
              <a:rPr lang="en-US" sz="2800" b="1" dirty="0" err="1"/>
              <a:t>geomIO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 err="1"/>
              <a:t>Bauville</a:t>
            </a:r>
            <a:r>
              <a:rPr lang="en-US" sz="2800" dirty="0"/>
              <a:t> &amp; Baumann, 2019) </a:t>
            </a:r>
          </a:p>
          <a:p>
            <a:pPr marL="285750" indent="-285750">
              <a:buClr>
                <a:srgbClr val="000060"/>
              </a:buClr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7364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8A64375-A62B-48F5-8B35-0B68C2ED8A39}"/>
              </a:ext>
            </a:extLst>
          </p:cNvPr>
          <p:cNvSpPr txBox="1"/>
          <p:nvPr/>
        </p:nvSpPr>
        <p:spPr>
          <a:xfrm>
            <a:off x="838200" y="2440727"/>
            <a:ext cx="8902148" cy="36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0060"/>
              </a:buClr>
            </a:pPr>
            <a:endParaRPr lang="en-US" sz="280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AF286DB-1649-42AF-AA98-B67A7D79D6D3}"/>
              </a:ext>
            </a:extLst>
          </p:cNvPr>
          <p:cNvSpPr txBox="1"/>
          <p:nvPr/>
        </p:nvSpPr>
        <p:spPr>
          <a:xfrm>
            <a:off x="5095375" y="6301696"/>
            <a:ext cx="257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60"/>
                </a:solidFill>
              </a:rPr>
              <a:t>arspang@uni-mainz.de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F460087-6668-47E9-8DE7-04A610A04B22}"/>
              </a:ext>
            </a:extLst>
          </p:cNvPr>
          <p:cNvSpPr txBox="1"/>
          <p:nvPr/>
        </p:nvSpPr>
        <p:spPr>
          <a:xfrm>
            <a:off x="13113" y="6147808"/>
            <a:ext cx="4376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0060"/>
                </a:solidFill>
              </a:rPr>
              <a:t>Arne Spang, Tobias Baumann, Boris </a:t>
            </a:r>
            <a:r>
              <a:rPr lang="en-GB" sz="2000" dirty="0" err="1">
                <a:solidFill>
                  <a:srgbClr val="000060"/>
                </a:solidFill>
              </a:rPr>
              <a:t>Kaus</a:t>
            </a:r>
            <a:br>
              <a:rPr lang="en-GB" sz="2000" dirty="0">
                <a:solidFill>
                  <a:srgbClr val="000060"/>
                </a:solidFill>
              </a:rPr>
            </a:br>
            <a:r>
              <a:rPr lang="en-GB" sz="2000" dirty="0">
                <a:solidFill>
                  <a:srgbClr val="000060"/>
                </a:solidFill>
              </a:rPr>
              <a:t>Johannes Gutenberg-University, Mainz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8C33ADF-BF64-484B-ACD0-8718A74BA58B}"/>
              </a:ext>
            </a:extLst>
          </p:cNvPr>
          <p:cNvCxnSpPr/>
          <p:nvPr/>
        </p:nvCxnSpPr>
        <p:spPr>
          <a:xfrm>
            <a:off x="0" y="614483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41EF9A9D-40CC-4079-88D0-98DE297F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08" y="6163401"/>
            <a:ext cx="3644892" cy="694599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2C61E32-9E00-4758-8533-83E3ED0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870" y="0"/>
            <a:ext cx="913130" cy="319596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D91B20D2-5B44-48C4-85B5-D3EE460E3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145" y="1439985"/>
            <a:ext cx="5693710" cy="1325563"/>
          </a:xfrm>
        </p:spPr>
        <p:txBody>
          <a:bodyPr>
            <a:noAutofit/>
          </a:bodyPr>
          <a:lstStyle/>
          <a:p>
            <a:r>
              <a:rPr lang="en-US" sz="9600" b="1" noProof="0" dirty="0">
                <a:solidFill>
                  <a:srgbClr val="000060"/>
                </a:solidFill>
              </a:rPr>
              <a:t>Questions?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F2E0D3C-435C-47DF-9125-BA78E05664C6}"/>
              </a:ext>
            </a:extLst>
          </p:cNvPr>
          <p:cNvSpPr txBox="1"/>
          <p:nvPr/>
        </p:nvSpPr>
        <p:spPr>
          <a:xfrm>
            <a:off x="3497344" y="3455492"/>
            <a:ext cx="5445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rgbClr val="000060"/>
                </a:solidFill>
              </a:rPr>
              <a:t>arspang@uni-mainz.de</a:t>
            </a:r>
            <a:endParaRPr lang="en-GB" sz="4000" dirty="0">
              <a:solidFill>
                <a:srgbClr val="000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771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1|13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961</Words>
  <Application>Microsoft Office PowerPoint</Application>
  <PresentationFormat>Breitbild</PresentationFormat>
  <Paragraphs>144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</vt:lpstr>
      <vt:lpstr>Geodynamic inversion with  uncertain initial geometries  Arne Spang, Tobias Baumann, Boris Kaus Johannes Gutenberg-University, Mainz arspang@uni-mainz.de  EGU General Assembly 2021</vt:lpstr>
      <vt:lpstr>Motivation</vt:lpstr>
      <vt:lpstr>Motivation</vt:lpstr>
      <vt:lpstr>Motivation    Problem</vt:lpstr>
      <vt:lpstr>Solution  </vt:lpstr>
      <vt:lpstr>Solution  </vt:lpstr>
      <vt:lpstr>Solution  </vt:lpstr>
      <vt:lpstr>Simple Geometry  </vt:lpstr>
      <vt:lpstr>Solution  </vt:lpstr>
      <vt:lpstr>Salt Diapir  </vt:lpstr>
      <vt:lpstr>Subducting Slab  </vt:lpstr>
      <vt:lpstr>Influence of initial geometry  </vt:lpstr>
      <vt:lpstr>Influence of initial geometry  </vt:lpstr>
      <vt:lpstr>Influence of initial geometry  </vt:lpstr>
      <vt:lpstr>Summary 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3D geodynamic modelling of the Altiplano-Puna magma system</dc:title>
  <dc:creator>Arne</dc:creator>
  <cp:lastModifiedBy>Spang, Arne</cp:lastModifiedBy>
  <cp:revision>223</cp:revision>
  <dcterms:created xsi:type="dcterms:W3CDTF">2019-09-10T14:40:21Z</dcterms:created>
  <dcterms:modified xsi:type="dcterms:W3CDTF">2021-04-23T15:12:22Z</dcterms:modified>
</cp:coreProperties>
</file>